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95" r:id="rId7"/>
    <p:sldId id="262" r:id="rId8"/>
    <p:sldId id="263" r:id="rId9"/>
    <p:sldId id="264" r:id="rId10"/>
    <p:sldId id="265" r:id="rId11"/>
    <p:sldId id="266" r:id="rId12"/>
    <p:sldId id="267" r:id="rId13"/>
    <p:sldId id="268" r:id="rId14"/>
    <p:sldId id="296" r:id="rId15"/>
    <p:sldId id="269" r:id="rId16"/>
    <p:sldId id="297" r:id="rId17"/>
    <p:sldId id="270" r:id="rId18"/>
    <p:sldId id="271" r:id="rId19"/>
    <p:sldId id="272" r:id="rId20"/>
    <p:sldId id="273" r:id="rId21"/>
    <p:sldId id="274" r:id="rId22"/>
    <p:sldId id="275" r:id="rId23"/>
    <p:sldId id="277" r:id="rId24"/>
    <p:sldId id="276" r:id="rId25"/>
    <p:sldId id="294" r:id="rId26"/>
    <p:sldId id="279" r:id="rId27"/>
    <p:sldId id="281" r:id="rId28"/>
    <p:sldId id="282"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00007D"/>
    <a:srgbClr val="FFFFCC"/>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23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4" Type="http://schemas.openxmlformats.org/officeDocument/2006/relationships/image" Target="../media/image31.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image" Target="../media/image36.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46.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52.wmf"/><Relationship Id="rId1" Type="http://schemas.openxmlformats.org/officeDocument/2006/relationships/image" Target="../media/image51.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53.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 Id="rId4" Type="http://schemas.openxmlformats.org/officeDocument/2006/relationships/image" Target="../media/image57.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61.wmf"/><Relationship Id="rId1" Type="http://schemas.openxmlformats.org/officeDocument/2006/relationships/image" Target="../media/image60.wmf"/></Relationships>
</file>

<file path=ppt/drawings/_rels/vmlDrawing24.vml.rels><?xml version="1.0" encoding="UTF-8" standalone="yes"?>
<Relationships xmlns="http://schemas.openxmlformats.org/package/2006/relationships"><Relationship Id="rId2" Type="http://schemas.openxmlformats.org/officeDocument/2006/relationships/image" Target="../media/image63.wmf"/><Relationship Id="rId1" Type="http://schemas.openxmlformats.org/officeDocument/2006/relationships/image" Target="../media/image62.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s>
</file>

<file path=ppt/drawings/_rels/vmlDrawing26.vml.rels><?xml version="1.0" encoding="UTF-8" standalone="yes"?>
<Relationships xmlns="http://schemas.openxmlformats.org/package/2006/relationships"><Relationship Id="rId2" Type="http://schemas.openxmlformats.org/officeDocument/2006/relationships/image" Target="../media/image68.wmf"/><Relationship Id="rId1" Type="http://schemas.openxmlformats.org/officeDocument/2006/relationships/image" Target="../media/image67.wmf"/></Relationships>
</file>

<file path=ppt/drawings/_rels/vmlDrawing27.vml.rels><?xml version="1.0" encoding="UTF-8" standalone="yes"?>
<Relationships xmlns="http://schemas.openxmlformats.org/package/2006/relationships"><Relationship Id="rId2" Type="http://schemas.openxmlformats.org/officeDocument/2006/relationships/image" Target="../media/image70.wmf"/><Relationship Id="rId1" Type="http://schemas.openxmlformats.org/officeDocument/2006/relationships/image" Target="../media/image69.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73.wmf"/><Relationship Id="rId2" Type="http://schemas.openxmlformats.org/officeDocument/2006/relationships/image" Target="../media/image72.wmf"/><Relationship Id="rId1" Type="http://schemas.openxmlformats.org/officeDocument/2006/relationships/image" Target="../media/image71.wmf"/><Relationship Id="rId4" Type="http://schemas.openxmlformats.org/officeDocument/2006/relationships/image" Target="../media/image74.wmf"/></Relationships>
</file>

<file path=ppt/drawings/_rels/vmlDrawing29.vml.rels><?xml version="1.0" encoding="UTF-8" standalone="yes"?>
<Relationships xmlns="http://schemas.openxmlformats.org/package/2006/relationships"><Relationship Id="rId8" Type="http://schemas.openxmlformats.org/officeDocument/2006/relationships/image" Target="../media/image82.wmf"/><Relationship Id="rId3" Type="http://schemas.openxmlformats.org/officeDocument/2006/relationships/image" Target="../media/image77.wmf"/><Relationship Id="rId7" Type="http://schemas.openxmlformats.org/officeDocument/2006/relationships/image" Target="../media/image81.wmf"/><Relationship Id="rId2" Type="http://schemas.openxmlformats.org/officeDocument/2006/relationships/image" Target="../media/image76.wmf"/><Relationship Id="rId1" Type="http://schemas.openxmlformats.org/officeDocument/2006/relationships/image" Target="../media/image75.wmf"/><Relationship Id="rId6" Type="http://schemas.openxmlformats.org/officeDocument/2006/relationships/image" Target="../media/image80.wmf"/><Relationship Id="rId5" Type="http://schemas.openxmlformats.org/officeDocument/2006/relationships/image" Target="../media/image79.wmf"/><Relationship Id="rId4" Type="http://schemas.openxmlformats.org/officeDocument/2006/relationships/image" Target="../media/image78.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0.vml.rels><?xml version="1.0" encoding="UTF-8" standalone="yes"?>
<Relationships xmlns="http://schemas.openxmlformats.org/package/2006/relationships"><Relationship Id="rId2" Type="http://schemas.openxmlformats.org/officeDocument/2006/relationships/image" Target="../media/image84.wmf"/><Relationship Id="rId1" Type="http://schemas.openxmlformats.org/officeDocument/2006/relationships/image" Target="../media/image83.wmf"/></Relationships>
</file>

<file path=ppt/drawings/_rels/vmlDrawing31.vml.rels><?xml version="1.0" encoding="UTF-8" standalone="yes"?>
<Relationships xmlns="http://schemas.openxmlformats.org/package/2006/relationships"><Relationship Id="rId8" Type="http://schemas.openxmlformats.org/officeDocument/2006/relationships/image" Target="../media/image93.wmf"/><Relationship Id="rId3" Type="http://schemas.openxmlformats.org/officeDocument/2006/relationships/image" Target="../media/image88.wmf"/><Relationship Id="rId7" Type="http://schemas.openxmlformats.org/officeDocument/2006/relationships/image" Target="../media/image92.wmf"/><Relationship Id="rId2" Type="http://schemas.openxmlformats.org/officeDocument/2006/relationships/image" Target="../media/image87.wmf"/><Relationship Id="rId1" Type="http://schemas.openxmlformats.org/officeDocument/2006/relationships/image" Target="../media/image86.wmf"/><Relationship Id="rId6" Type="http://schemas.openxmlformats.org/officeDocument/2006/relationships/image" Target="../media/image91.wmf"/><Relationship Id="rId5" Type="http://schemas.openxmlformats.org/officeDocument/2006/relationships/image" Target="../media/image90.wmf"/><Relationship Id="rId10" Type="http://schemas.openxmlformats.org/officeDocument/2006/relationships/image" Target="../media/image95.wmf"/><Relationship Id="rId4" Type="http://schemas.openxmlformats.org/officeDocument/2006/relationships/image" Target="../media/image89.wmf"/><Relationship Id="rId9" Type="http://schemas.openxmlformats.org/officeDocument/2006/relationships/image" Target="../media/image9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5" Type="http://schemas.openxmlformats.org/officeDocument/2006/relationships/image" Target="../media/image14.wmf"/><Relationship Id="rId4"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4" Type="http://schemas.openxmlformats.org/officeDocument/2006/relationships/image" Target="../media/image27.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5"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6"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0.wmf"/><Relationship Id="rId13" Type="http://schemas.openxmlformats.org/officeDocument/2006/relationships/oleObject" Target="../embeddings/oleObject21.bin"/><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2.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9.wmf"/><Relationship Id="rId11" Type="http://schemas.openxmlformats.org/officeDocument/2006/relationships/oleObject" Target="../embeddings/oleObject20.bin"/><Relationship Id="rId5" Type="http://schemas.openxmlformats.org/officeDocument/2006/relationships/oleObject" Target="../embeddings/oleObject17.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9.bin"/><Relationship Id="rId14" Type="http://schemas.openxmlformats.org/officeDocument/2006/relationships/image" Target="../media/image23.wmf"/></Relationships>
</file>

<file path=ppt/slides/_rels/slide11.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wmf"/><Relationship Id="rId5" Type="http://schemas.openxmlformats.org/officeDocument/2006/relationships/oleObject" Target="../embeddings/oleObject23.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5.bin"/></Relationships>
</file>

<file path=ppt/slides/_rels/slide12.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31.bin"/><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2.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9.w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29.bin"/><Relationship Id="rId14" Type="http://schemas.openxmlformats.org/officeDocument/2006/relationships/image" Target="../media/image33.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5.wmf"/><Relationship Id="rId5" Type="http://schemas.openxmlformats.org/officeDocument/2006/relationships/oleObject" Target="../embeddings/oleObject33.bin"/><Relationship Id="rId4" Type="http://schemas.openxmlformats.org/officeDocument/2006/relationships/image" Target="../media/image34.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36.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7.wmf"/><Relationship Id="rId5" Type="http://schemas.openxmlformats.org/officeDocument/2006/relationships/oleObject" Target="../embeddings/oleObject36.bin"/><Relationship Id="rId4" Type="http://schemas.openxmlformats.org/officeDocument/2006/relationships/image" Target="../media/image36.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4.vml"/><Relationship Id="rId5" Type="http://schemas.openxmlformats.org/officeDocument/2006/relationships/image" Target="../media/image38.png"/><Relationship Id="rId4" Type="http://schemas.openxmlformats.org/officeDocument/2006/relationships/image" Target="../media/image36.wmf"/></Relationships>
</file>

<file path=ppt/slides/_rels/slide19.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8.bin"/><Relationship Id="rId7"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0.wmf"/><Relationship Id="rId5" Type="http://schemas.openxmlformats.org/officeDocument/2006/relationships/oleObject" Target="../embeddings/oleObject39.bin"/><Relationship Id="rId4" Type="http://schemas.openxmlformats.org/officeDocument/2006/relationships/image" Target="../media/image3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oleObject" Target="../embeddings/oleObject41.bin"/><Relationship Id="rId7"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43.wmf"/><Relationship Id="rId5" Type="http://schemas.openxmlformats.org/officeDocument/2006/relationships/oleObject" Target="../embeddings/oleObject42.bin"/><Relationship Id="rId4" Type="http://schemas.openxmlformats.org/officeDocument/2006/relationships/image" Target="../media/image42.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45.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46.wmf"/></Relationships>
</file>

<file path=ppt/slides/_rels/slide24.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46.bin"/><Relationship Id="rId7"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49.wmf"/><Relationship Id="rId5" Type="http://schemas.openxmlformats.org/officeDocument/2006/relationships/oleObject" Target="../embeddings/oleObject47.bin"/><Relationship Id="rId4" Type="http://schemas.openxmlformats.org/officeDocument/2006/relationships/image" Target="../media/image48.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52.wmf"/><Relationship Id="rId5" Type="http://schemas.openxmlformats.org/officeDocument/2006/relationships/oleObject" Target="../embeddings/oleObject50.bin"/><Relationship Id="rId4" Type="http://schemas.openxmlformats.org/officeDocument/2006/relationships/image" Target="../media/image51.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53.wmf"/></Relationships>
</file>

<file path=ppt/slides/_rels/slide28.x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oleObject" Target="../embeddings/oleObject52.bin"/><Relationship Id="rId7"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55.wmf"/><Relationship Id="rId5" Type="http://schemas.openxmlformats.org/officeDocument/2006/relationships/oleObject" Target="../embeddings/oleObject53.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5.bin"/></Relationships>
</file>

<file path=ppt/slides/_rels/slide29.xml.rels><?xml version="1.0" encoding="UTF-8" standalone="yes"?>
<Relationships xmlns="http://schemas.openxmlformats.org/package/2006/relationships"><Relationship Id="rId3" Type="http://schemas.openxmlformats.org/officeDocument/2006/relationships/image" Target="../media/image59.png"/><Relationship Id="rId2" Type="http://schemas.openxmlformats.org/officeDocument/2006/relationships/image" Target="../media/image5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61.wmf"/><Relationship Id="rId5" Type="http://schemas.openxmlformats.org/officeDocument/2006/relationships/oleObject" Target="../embeddings/oleObject57.bin"/><Relationship Id="rId4" Type="http://schemas.openxmlformats.org/officeDocument/2006/relationships/image" Target="../media/image60.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58.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63.wmf"/><Relationship Id="rId5" Type="http://schemas.openxmlformats.org/officeDocument/2006/relationships/oleObject" Target="../embeddings/oleObject59.bin"/><Relationship Id="rId4" Type="http://schemas.openxmlformats.org/officeDocument/2006/relationships/image" Target="../media/image62.wmf"/></Relationships>
</file>

<file path=ppt/slides/_rels/slide32.x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oleObject" Target="../embeddings/oleObject60.bin"/><Relationship Id="rId7"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65.wmf"/><Relationship Id="rId5" Type="http://schemas.openxmlformats.org/officeDocument/2006/relationships/oleObject" Target="../embeddings/oleObject61.bin"/><Relationship Id="rId4" Type="http://schemas.openxmlformats.org/officeDocument/2006/relationships/image" Target="../media/image64.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63.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68.wmf"/><Relationship Id="rId5" Type="http://schemas.openxmlformats.org/officeDocument/2006/relationships/oleObject" Target="../embeddings/oleObject64.bin"/><Relationship Id="rId4" Type="http://schemas.openxmlformats.org/officeDocument/2006/relationships/image" Target="../media/image67.w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image" Target="../media/image70.wmf"/><Relationship Id="rId5" Type="http://schemas.openxmlformats.org/officeDocument/2006/relationships/oleObject" Target="../embeddings/oleObject66.bin"/><Relationship Id="rId4" Type="http://schemas.openxmlformats.org/officeDocument/2006/relationships/image" Target="../media/image69.wmf"/></Relationships>
</file>

<file path=ppt/slides/_rels/slide35.xml.rels><?xml version="1.0" encoding="UTF-8" standalone="yes"?>
<Relationships xmlns="http://schemas.openxmlformats.org/package/2006/relationships"><Relationship Id="rId8" Type="http://schemas.openxmlformats.org/officeDocument/2006/relationships/image" Target="../media/image73.wmf"/><Relationship Id="rId3" Type="http://schemas.openxmlformats.org/officeDocument/2006/relationships/oleObject" Target="../embeddings/oleObject67.bin"/><Relationship Id="rId7"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image" Target="../media/image72.wmf"/><Relationship Id="rId5" Type="http://schemas.openxmlformats.org/officeDocument/2006/relationships/oleObject" Target="../embeddings/oleObject68.bin"/><Relationship Id="rId10" Type="http://schemas.openxmlformats.org/officeDocument/2006/relationships/image" Target="../media/image74.wmf"/><Relationship Id="rId4" Type="http://schemas.openxmlformats.org/officeDocument/2006/relationships/image" Target="../media/image71.wmf"/><Relationship Id="rId9" Type="http://schemas.openxmlformats.org/officeDocument/2006/relationships/oleObject" Target="../embeddings/oleObject70.bin"/></Relationships>
</file>

<file path=ppt/slides/_rels/slide36.xml.rels><?xml version="1.0" encoding="UTF-8" standalone="yes"?>
<Relationships xmlns="http://schemas.openxmlformats.org/package/2006/relationships"><Relationship Id="rId8" Type="http://schemas.openxmlformats.org/officeDocument/2006/relationships/image" Target="../media/image77.wmf"/><Relationship Id="rId13" Type="http://schemas.openxmlformats.org/officeDocument/2006/relationships/oleObject" Target="../embeddings/oleObject76.bin"/><Relationship Id="rId18" Type="http://schemas.openxmlformats.org/officeDocument/2006/relationships/image" Target="../media/image82.wmf"/><Relationship Id="rId3" Type="http://schemas.openxmlformats.org/officeDocument/2006/relationships/oleObject" Target="../embeddings/oleObject71.bin"/><Relationship Id="rId7" Type="http://schemas.openxmlformats.org/officeDocument/2006/relationships/oleObject" Target="../embeddings/oleObject73.bin"/><Relationship Id="rId12" Type="http://schemas.openxmlformats.org/officeDocument/2006/relationships/image" Target="../media/image79.wmf"/><Relationship Id="rId17" Type="http://schemas.openxmlformats.org/officeDocument/2006/relationships/oleObject" Target="../embeddings/oleObject78.bin"/><Relationship Id="rId2" Type="http://schemas.openxmlformats.org/officeDocument/2006/relationships/slideLayout" Target="../slideLayouts/slideLayout2.xml"/><Relationship Id="rId16" Type="http://schemas.openxmlformats.org/officeDocument/2006/relationships/image" Target="../media/image81.wmf"/><Relationship Id="rId1" Type="http://schemas.openxmlformats.org/officeDocument/2006/relationships/vmlDrawing" Target="../drawings/vmlDrawing29.vml"/><Relationship Id="rId6" Type="http://schemas.openxmlformats.org/officeDocument/2006/relationships/image" Target="../media/image76.wmf"/><Relationship Id="rId11" Type="http://schemas.openxmlformats.org/officeDocument/2006/relationships/oleObject" Target="../embeddings/oleObject75.bin"/><Relationship Id="rId5" Type="http://schemas.openxmlformats.org/officeDocument/2006/relationships/oleObject" Target="../embeddings/oleObject72.bin"/><Relationship Id="rId15" Type="http://schemas.openxmlformats.org/officeDocument/2006/relationships/oleObject" Target="../embeddings/oleObject77.bin"/><Relationship Id="rId10" Type="http://schemas.openxmlformats.org/officeDocument/2006/relationships/image" Target="../media/image78.wmf"/><Relationship Id="rId4" Type="http://schemas.openxmlformats.org/officeDocument/2006/relationships/image" Target="../media/image75.wmf"/><Relationship Id="rId9" Type="http://schemas.openxmlformats.org/officeDocument/2006/relationships/oleObject" Target="../embeddings/oleObject74.bin"/><Relationship Id="rId14" Type="http://schemas.openxmlformats.org/officeDocument/2006/relationships/image" Target="../media/image80.wmf"/></Relationships>
</file>

<file path=ppt/slides/_rels/slide37.xml.rels><?xml version="1.0" encoding="UTF-8" standalone="yes"?>
<Relationships xmlns="http://schemas.openxmlformats.org/package/2006/relationships"><Relationship Id="rId3" Type="http://schemas.openxmlformats.org/officeDocument/2006/relationships/image" Target="../media/image85.png"/><Relationship Id="rId7" Type="http://schemas.openxmlformats.org/officeDocument/2006/relationships/image" Target="../media/image84.wmf"/><Relationship Id="rId2" Type="http://schemas.openxmlformats.org/officeDocument/2006/relationships/slideLayout" Target="../slideLayouts/slideLayout2.xml"/><Relationship Id="rId1" Type="http://schemas.openxmlformats.org/officeDocument/2006/relationships/vmlDrawing" Target="../drawings/vmlDrawing30.vml"/><Relationship Id="rId6" Type="http://schemas.openxmlformats.org/officeDocument/2006/relationships/oleObject" Target="../embeddings/oleObject80.bin"/><Relationship Id="rId5" Type="http://schemas.openxmlformats.org/officeDocument/2006/relationships/image" Target="../media/image83.wmf"/><Relationship Id="rId4" Type="http://schemas.openxmlformats.org/officeDocument/2006/relationships/oleObject" Target="../embeddings/oleObject79.bin"/></Relationships>
</file>

<file path=ppt/slides/_rels/slide38.xml.rels><?xml version="1.0" encoding="UTF-8" standalone="yes"?>
<Relationships xmlns="http://schemas.openxmlformats.org/package/2006/relationships"><Relationship Id="rId8" Type="http://schemas.openxmlformats.org/officeDocument/2006/relationships/image" Target="../media/image88.wmf"/><Relationship Id="rId13" Type="http://schemas.openxmlformats.org/officeDocument/2006/relationships/oleObject" Target="../embeddings/oleObject86.bin"/><Relationship Id="rId18" Type="http://schemas.openxmlformats.org/officeDocument/2006/relationships/image" Target="../media/image93.wmf"/><Relationship Id="rId3" Type="http://schemas.openxmlformats.org/officeDocument/2006/relationships/oleObject" Target="../embeddings/oleObject81.bin"/><Relationship Id="rId21" Type="http://schemas.openxmlformats.org/officeDocument/2006/relationships/oleObject" Target="../embeddings/oleObject90.bin"/><Relationship Id="rId7" Type="http://schemas.openxmlformats.org/officeDocument/2006/relationships/oleObject" Target="../embeddings/oleObject83.bin"/><Relationship Id="rId12" Type="http://schemas.openxmlformats.org/officeDocument/2006/relationships/image" Target="../media/image90.wmf"/><Relationship Id="rId17" Type="http://schemas.openxmlformats.org/officeDocument/2006/relationships/oleObject" Target="../embeddings/oleObject88.bin"/><Relationship Id="rId2" Type="http://schemas.openxmlformats.org/officeDocument/2006/relationships/slideLayout" Target="../slideLayouts/slideLayout2.xml"/><Relationship Id="rId16" Type="http://schemas.openxmlformats.org/officeDocument/2006/relationships/image" Target="../media/image92.wmf"/><Relationship Id="rId20" Type="http://schemas.openxmlformats.org/officeDocument/2006/relationships/image" Target="../media/image94.wmf"/><Relationship Id="rId1" Type="http://schemas.openxmlformats.org/officeDocument/2006/relationships/vmlDrawing" Target="../drawings/vmlDrawing31.vml"/><Relationship Id="rId6" Type="http://schemas.openxmlformats.org/officeDocument/2006/relationships/image" Target="../media/image87.wmf"/><Relationship Id="rId11" Type="http://schemas.openxmlformats.org/officeDocument/2006/relationships/oleObject" Target="../embeddings/oleObject85.bin"/><Relationship Id="rId5" Type="http://schemas.openxmlformats.org/officeDocument/2006/relationships/oleObject" Target="../embeddings/oleObject82.bin"/><Relationship Id="rId15" Type="http://schemas.openxmlformats.org/officeDocument/2006/relationships/oleObject" Target="../embeddings/oleObject87.bin"/><Relationship Id="rId10" Type="http://schemas.openxmlformats.org/officeDocument/2006/relationships/image" Target="../media/image89.wmf"/><Relationship Id="rId19" Type="http://schemas.openxmlformats.org/officeDocument/2006/relationships/oleObject" Target="../embeddings/oleObject89.bin"/><Relationship Id="rId4" Type="http://schemas.openxmlformats.org/officeDocument/2006/relationships/image" Target="../media/image86.wmf"/><Relationship Id="rId9" Type="http://schemas.openxmlformats.org/officeDocument/2006/relationships/oleObject" Target="../embeddings/oleObject84.bin"/><Relationship Id="rId14" Type="http://schemas.openxmlformats.org/officeDocument/2006/relationships/image" Target="../media/image91.wmf"/><Relationship Id="rId22" Type="http://schemas.openxmlformats.org/officeDocument/2006/relationships/image" Target="../media/image95.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8.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1.wmf"/><Relationship Id="rId11" Type="http://schemas.openxmlformats.org/officeDocument/2006/relationships/oleObject" Target="../embeddings/oleObject13.bin"/><Relationship Id="rId5" Type="http://schemas.openxmlformats.org/officeDocument/2006/relationships/oleObject" Target="../embeddings/oleObject10.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2.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4.bin"/><Relationship Id="rId7" Type="http://schemas.openxmlformats.org/officeDocument/2006/relationships/image" Target="../media/image17.png"/><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6.wmf"/><Relationship Id="rId5" Type="http://schemas.openxmlformats.org/officeDocument/2006/relationships/oleObject" Target="../embeddings/oleObject15.bin"/><Relationship Id="rId4" Type="http://schemas.openxmlformats.org/officeDocument/2006/relationships/image" Target="../media/image1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15.3</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a:buNone/>
            </a:pPr>
            <a:r>
              <a:rPr lang="en-US" b="1" i="1" dirty="0">
                <a:solidFill>
                  <a:schemeClr val="tx2"/>
                </a:solidFill>
              </a:rPr>
              <a:t>The Fundamental Theorem for Line Integrals</a:t>
            </a:r>
          </a:p>
        </p:txBody>
      </p:sp>
    </p:spTree>
    <p:extLst>
      <p:ext uri="{BB962C8B-B14F-4D97-AF65-F5344CB8AC3E}">
        <p14:creationId xmlns:p14="http://schemas.microsoft.com/office/powerpoint/2010/main" val="377506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graphicFrame>
        <p:nvGraphicFramePr>
          <p:cNvPr id="193540" name="Object 4"/>
          <p:cNvGraphicFramePr>
            <a:graphicFrameLocks noChangeAspect="1"/>
          </p:cNvGraphicFramePr>
          <p:nvPr/>
        </p:nvGraphicFramePr>
        <p:xfrm>
          <a:off x="700548" y="1415844"/>
          <a:ext cx="3035300" cy="622300"/>
        </p:xfrm>
        <a:graphic>
          <a:graphicData uri="http://schemas.openxmlformats.org/presentationml/2006/ole">
            <mc:AlternateContent xmlns:mc="http://schemas.openxmlformats.org/markup-compatibility/2006">
              <mc:Choice xmlns:v="urn:schemas-microsoft-com:vml" Requires="v">
                <p:oleObj spid="_x0000_s193582" name="Equation" r:id="rId3" imgW="3035160" imgH="622080" progId="Equation.DSMT4">
                  <p:embed/>
                </p:oleObj>
              </mc:Choice>
              <mc:Fallback>
                <p:oleObj name="Equation" r:id="rId3" imgW="3035160" imgH="622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0548" y="1415844"/>
                        <a:ext cx="3035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3541" name="Object 5"/>
          <p:cNvGraphicFramePr>
            <a:graphicFrameLocks noChangeAspect="1"/>
          </p:cNvGraphicFramePr>
          <p:nvPr/>
        </p:nvGraphicFramePr>
        <p:xfrm>
          <a:off x="3765756" y="1297860"/>
          <a:ext cx="3505200" cy="736600"/>
        </p:xfrm>
        <a:graphic>
          <a:graphicData uri="http://schemas.openxmlformats.org/presentationml/2006/ole">
            <mc:AlternateContent xmlns:mc="http://schemas.openxmlformats.org/markup-compatibility/2006">
              <mc:Choice xmlns:v="urn:schemas-microsoft-com:vml" Requires="v">
                <p:oleObj spid="_x0000_s193583" name="Equation" r:id="rId5" imgW="3504960" imgH="736560" progId="Equation.DSMT4">
                  <p:embed/>
                </p:oleObj>
              </mc:Choice>
              <mc:Fallback>
                <p:oleObj name="Equation" r:id="rId5" imgW="3504960" imgH="7365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65756" y="1297860"/>
                        <a:ext cx="35052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3542" name="Object 6"/>
          <p:cNvGraphicFramePr>
            <a:graphicFrameLocks noChangeAspect="1"/>
          </p:cNvGraphicFramePr>
          <p:nvPr/>
        </p:nvGraphicFramePr>
        <p:xfrm>
          <a:off x="2497804" y="2150808"/>
          <a:ext cx="6083300" cy="736600"/>
        </p:xfrm>
        <a:graphic>
          <a:graphicData uri="http://schemas.openxmlformats.org/presentationml/2006/ole">
            <mc:AlternateContent xmlns:mc="http://schemas.openxmlformats.org/markup-compatibility/2006">
              <mc:Choice xmlns:v="urn:schemas-microsoft-com:vml" Requires="v">
                <p:oleObj spid="_x0000_s193584" name="Equation" r:id="rId7" imgW="6083280" imgH="736560" progId="Equation.DSMT4">
                  <p:embed/>
                </p:oleObj>
              </mc:Choice>
              <mc:Fallback>
                <p:oleObj name="Equation" r:id="rId7" imgW="6083280" imgH="7365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97804" y="2150808"/>
                        <a:ext cx="60833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3543" name="Object 7"/>
          <p:cNvGraphicFramePr>
            <a:graphicFrameLocks noChangeAspect="1"/>
          </p:cNvGraphicFramePr>
          <p:nvPr/>
        </p:nvGraphicFramePr>
        <p:xfrm>
          <a:off x="2508250" y="3031204"/>
          <a:ext cx="4127500" cy="736600"/>
        </p:xfrm>
        <a:graphic>
          <a:graphicData uri="http://schemas.openxmlformats.org/presentationml/2006/ole">
            <mc:AlternateContent xmlns:mc="http://schemas.openxmlformats.org/markup-compatibility/2006">
              <mc:Choice xmlns:v="urn:schemas-microsoft-com:vml" Requires="v">
                <p:oleObj spid="_x0000_s193585" name="Equation" r:id="rId9" imgW="4127400" imgH="736560" progId="Equation.DSMT4">
                  <p:embed/>
                </p:oleObj>
              </mc:Choice>
              <mc:Fallback>
                <p:oleObj name="Equation" r:id="rId9" imgW="4127400" imgH="7365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8250" y="3031204"/>
                        <a:ext cx="41275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3544" name="Object 8"/>
          <p:cNvGraphicFramePr>
            <a:graphicFrameLocks noChangeAspect="1"/>
          </p:cNvGraphicFramePr>
          <p:nvPr/>
        </p:nvGraphicFramePr>
        <p:xfrm>
          <a:off x="2487152" y="3882104"/>
          <a:ext cx="2908300" cy="736600"/>
        </p:xfrm>
        <a:graphic>
          <a:graphicData uri="http://schemas.openxmlformats.org/presentationml/2006/ole">
            <mc:AlternateContent xmlns:mc="http://schemas.openxmlformats.org/markup-compatibility/2006">
              <mc:Choice xmlns:v="urn:schemas-microsoft-com:vml" Requires="v">
                <p:oleObj spid="_x0000_s193586" name="Equation" r:id="rId11" imgW="2908080" imgH="736560" progId="Equation.DSMT4">
                  <p:embed/>
                </p:oleObj>
              </mc:Choice>
              <mc:Fallback>
                <p:oleObj name="Equation" r:id="rId11" imgW="2908080" imgH="7365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87152" y="3882104"/>
                        <a:ext cx="29083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3545" name="Object 9"/>
          <p:cNvGraphicFramePr>
            <a:graphicFrameLocks noChangeAspect="1"/>
          </p:cNvGraphicFramePr>
          <p:nvPr/>
        </p:nvGraphicFramePr>
        <p:xfrm>
          <a:off x="2497392" y="4741608"/>
          <a:ext cx="2501900" cy="1066800"/>
        </p:xfrm>
        <a:graphic>
          <a:graphicData uri="http://schemas.openxmlformats.org/presentationml/2006/ole">
            <mc:AlternateContent xmlns:mc="http://schemas.openxmlformats.org/markup-compatibility/2006">
              <mc:Choice xmlns:v="urn:schemas-microsoft-com:vml" Requires="v">
                <p:oleObj spid="_x0000_s193587" name="Equation" r:id="rId13" imgW="2501640" imgH="1066680" progId="Equation.DSMT4">
                  <p:embed/>
                </p:oleObj>
              </mc:Choice>
              <mc:Fallback>
                <p:oleObj name="Equation" r:id="rId13" imgW="2501640" imgH="10666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97392" y="4741608"/>
                        <a:ext cx="2501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35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35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35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354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35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graphicFrame>
        <p:nvGraphicFramePr>
          <p:cNvPr id="194563" name="Object 3"/>
          <p:cNvGraphicFramePr>
            <a:graphicFrameLocks noChangeAspect="1"/>
          </p:cNvGraphicFramePr>
          <p:nvPr>
            <p:extLst>
              <p:ext uri="{D42A27DB-BD31-4B8C-83A1-F6EECF244321}">
                <p14:modId xmlns:p14="http://schemas.microsoft.com/office/powerpoint/2010/main" val="3458980206"/>
              </p:ext>
            </p:extLst>
          </p:nvPr>
        </p:nvGraphicFramePr>
        <p:xfrm>
          <a:off x="1854200" y="1379538"/>
          <a:ext cx="3022600" cy="990600"/>
        </p:xfrm>
        <a:graphic>
          <a:graphicData uri="http://schemas.openxmlformats.org/presentationml/2006/ole">
            <mc:AlternateContent xmlns:mc="http://schemas.openxmlformats.org/markup-compatibility/2006">
              <mc:Choice xmlns:v="urn:schemas-microsoft-com:vml" Requires="v">
                <p:oleObj spid="_x0000_s194591" name="Equation" r:id="rId3" imgW="3022560" imgH="990360" progId="Equation.DSMT4">
                  <p:embed/>
                </p:oleObj>
              </mc:Choice>
              <mc:Fallback>
                <p:oleObj name="Equation" r:id="rId3" imgW="3022560" imgH="990360" progId="Equation.DSMT4">
                  <p:embed/>
                  <p:pic>
                    <p:nvPicPr>
                      <p:cNvPr id="0" name="Picture 3"/>
                      <p:cNvPicPr>
                        <a:picLocks noChangeAspect="1" noChangeArrowheads="1"/>
                      </p:cNvPicPr>
                      <p:nvPr/>
                    </p:nvPicPr>
                    <p:blipFill>
                      <a:blip r:embed="rId4"/>
                      <a:srcRect/>
                      <a:stretch>
                        <a:fillRect/>
                      </a:stretch>
                    </p:blipFill>
                    <p:spPr bwMode="auto">
                      <a:xfrm>
                        <a:off x="1854200" y="1379538"/>
                        <a:ext cx="302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64" name="Object 4"/>
          <p:cNvGraphicFramePr>
            <a:graphicFrameLocks noChangeAspect="1"/>
          </p:cNvGraphicFramePr>
          <p:nvPr>
            <p:extLst>
              <p:ext uri="{D42A27DB-BD31-4B8C-83A1-F6EECF244321}">
                <p14:modId xmlns:p14="http://schemas.microsoft.com/office/powerpoint/2010/main" val="3503974230"/>
              </p:ext>
            </p:extLst>
          </p:nvPr>
        </p:nvGraphicFramePr>
        <p:xfrm>
          <a:off x="1860550" y="2476500"/>
          <a:ext cx="5562600" cy="1041400"/>
        </p:xfrm>
        <a:graphic>
          <a:graphicData uri="http://schemas.openxmlformats.org/presentationml/2006/ole">
            <mc:AlternateContent xmlns:mc="http://schemas.openxmlformats.org/markup-compatibility/2006">
              <mc:Choice xmlns:v="urn:schemas-microsoft-com:vml" Requires="v">
                <p:oleObj spid="_x0000_s194592" name="Equation" r:id="rId5" imgW="5562360" imgH="1041120" progId="Equation.DSMT4">
                  <p:embed/>
                </p:oleObj>
              </mc:Choice>
              <mc:Fallback>
                <p:oleObj name="Equation" r:id="rId5" imgW="5562360" imgH="1041120" progId="Equation.DSMT4">
                  <p:embed/>
                  <p:pic>
                    <p:nvPicPr>
                      <p:cNvPr id="0" name="Picture 4"/>
                      <p:cNvPicPr>
                        <a:picLocks noChangeAspect="1" noChangeArrowheads="1"/>
                      </p:cNvPicPr>
                      <p:nvPr/>
                    </p:nvPicPr>
                    <p:blipFill>
                      <a:blip r:embed="rId6"/>
                      <a:srcRect/>
                      <a:stretch>
                        <a:fillRect/>
                      </a:stretch>
                    </p:blipFill>
                    <p:spPr bwMode="auto">
                      <a:xfrm>
                        <a:off x="1860550" y="2476500"/>
                        <a:ext cx="55626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65" name="Object 5"/>
          <p:cNvGraphicFramePr>
            <a:graphicFrameLocks noChangeAspect="1"/>
          </p:cNvGraphicFramePr>
          <p:nvPr>
            <p:extLst>
              <p:ext uri="{D42A27DB-BD31-4B8C-83A1-F6EECF244321}">
                <p14:modId xmlns:p14="http://schemas.microsoft.com/office/powerpoint/2010/main" val="2966755469"/>
              </p:ext>
            </p:extLst>
          </p:nvPr>
        </p:nvGraphicFramePr>
        <p:xfrm>
          <a:off x="1835150" y="3651250"/>
          <a:ext cx="2374900" cy="939800"/>
        </p:xfrm>
        <a:graphic>
          <a:graphicData uri="http://schemas.openxmlformats.org/presentationml/2006/ole">
            <mc:AlternateContent xmlns:mc="http://schemas.openxmlformats.org/markup-compatibility/2006">
              <mc:Choice xmlns:v="urn:schemas-microsoft-com:vml" Requires="v">
                <p:oleObj spid="_x0000_s194593" name="Equation" r:id="rId7" imgW="2374560" imgH="939600" progId="Equation.DSMT4">
                  <p:embed/>
                </p:oleObj>
              </mc:Choice>
              <mc:Fallback>
                <p:oleObj name="Equation" r:id="rId7" imgW="2374560" imgH="939600" progId="Equation.DSMT4">
                  <p:embed/>
                  <p:pic>
                    <p:nvPicPr>
                      <p:cNvPr id="0" name="Picture 5"/>
                      <p:cNvPicPr>
                        <a:picLocks noChangeAspect="1" noChangeArrowheads="1"/>
                      </p:cNvPicPr>
                      <p:nvPr/>
                    </p:nvPicPr>
                    <p:blipFill>
                      <a:blip r:embed="rId8"/>
                      <a:srcRect/>
                      <a:stretch>
                        <a:fillRect/>
                      </a:stretch>
                    </p:blipFill>
                    <p:spPr bwMode="auto">
                      <a:xfrm>
                        <a:off x="1835150" y="3651250"/>
                        <a:ext cx="23749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66" name="Object 6"/>
          <p:cNvGraphicFramePr>
            <a:graphicFrameLocks noChangeAspect="1"/>
          </p:cNvGraphicFramePr>
          <p:nvPr/>
        </p:nvGraphicFramePr>
        <p:xfrm>
          <a:off x="4222956" y="3962400"/>
          <a:ext cx="647700" cy="279400"/>
        </p:xfrm>
        <a:graphic>
          <a:graphicData uri="http://schemas.openxmlformats.org/presentationml/2006/ole">
            <mc:AlternateContent xmlns:mc="http://schemas.openxmlformats.org/markup-compatibility/2006">
              <mc:Choice xmlns:v="urn:schemas-microsoft-com:vml" Requires="v">
                <p:oleObj spid="_x0000_s194594" name="Equation" r:id="rId9" imgW="647640" imgH="279360" progId="Equation.DSMT4">
                  <p:embed/>
                </p:oleObj>
              </mc:Choice>
              <mc:Fallback>
                <p:oleObj name="Equation" r:id="rId9" imgW="64764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22956" y="3962400"/>
                        <a:ext cx="647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5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t>
            </a:r>
          </a:p>
        </p:txBody>
      </p:sp>
      <p:sp>
        <p:nvSpPr>
          <p:cNvPr id="3" name="Content Placeholder 2"/>
          <p:cNvSpPr>
            <a:spLocks noGrp="1"/>
          </p:cNvSpPr>
          <p:nvPr>
            <p:ph idx="1"/>
          </p:nvPr>
        </p:nvSpPr>
        <p:spPr/>
        <p:txBody>
          <a:bodyPr/>
          <a:lstStyle/>
          <a:p>
            <a:r>
              <a:rPr lang="en-US" dirty="0"/>
              <a:t>Given a fluid velocity field defined by the gradient of the potential function </a:t>
            </a:r>
            <a:r>
              <a:rPr lang="en-US" i="1" dirty="0"/>
              <a:t>f</a:t>
            </a:r>
            <a:r>
              <a:rPr lang="en-US" dirty="0"/>
              <a:t>(</a:t>
            </a:r>
            <a:r>
              <a:rPr lang="en-US" i="1" dirty="0"/>
              <a:t>x</a:t>
            </a:r>
            <a:r>
              <a:rPr lang="en-US" dirty="0"/>
              <a:t>, </a:t>
            </a:r>
            <a:r>
              <a:rPr lang="en-US" i="1" dirty="0"/>
              <a:t>y</a:t>
            </a:r>
            <a:r>
              <a:rPr lang="en-US" dirty="0"/>
              <a:t>, </a:t>
            </a:r>
            <a:r>
              <a:rPr lang="en-US" i="1" dirty="0"/>
              <a:t>z</a:t>
            </a:r>
            <a:r>
              <a:rPr lang="en-US" dirty="0"/>
              <a:t>) </a:t>
            </a:r>
            <a:r>
              <a:rPr lang="en-US" dirty="0">
                <a:latin typeface="Symbol" pitchFamily="82" charset="2"/>
              </a:rPr>
              <a:t>= </a:t>
            </a:r>
            <a:r>
              <a:rPr lang="en-US" i="1" dirty="0"/>
              <a:t>xyz</a:t>
            </a:r>
            <a:r>
              <a:rPr lang="en-US" dirty="0"/>
              <a:t>, determine the fluid’s flow along the curve                            from the point </a:t>
            </a:r>
            <a:r>
              <a:rPr lang="en-US" dirty="0">
                <a:solidFill>
                  <a:srgbClr val="0000FF"/>
                </a:solidFill>
              </a:rPr>
              <a:t>(0, 0, 0)</a:t>
            </a:r>
            <a:r>
              <a:rPr lang="en-US" dirty="0"/>
              <a:t> to the point </a:t>
            </a:r>
            <a:r>
              <a:rPr lang="en-US" dirty="0">
                <a:solidFill>
                  <a:srgbClr val="0000FF"/>
                </a:solidFill>
              </a:rPr>
              <a:t>(1, 1, 1)</a:t>
            </a:r>
            <a:r>
              <a:rPr lang="en-US" dirty="0"/>
              <a:t>.</a:t>
            </a:r>
          </a:p>
          <a:p>
            <a:r>
              <a:rPr lang="en-US" b="1" dirty="0"/>
              <a:t>Solution</a:t>
            </a:r>
          </a:p>
          <a:p>
            <a:r>
              <a:rPr lang="en-US" dirty="0"/>
              <a:t>This is exactly the problem seen in Example 5 of Section 15.2, but the Gradient Theorem allows us to solve it without integration. Since the vector field is defined as the gradient of </a:t>
            </a:r>
          </a:p>
        </p:txBody>
      </p:sp>
      <p:graphicFrame>
        <p:nvGraphicFramePr>
          <p:cNvPr id="195586" name="Object 2"/>
          <p:cNvGraphicFramePr>
            <a:graphicFrameLocks noChangeAspect="1"/>
          </p:cNvGraphicFramePr>
          <p:nvPr/>
        </p:nvGraphicFramePr>
        <p:xfrm>
          <a:off x="4526208" y="2122311"/>
          <a:ext cx="2082800" cy="571500"/>
        </p:xfrm>
        <a:graphic>
          <a:graphicData uri="http://schemas.openxmlformats.org/presentationml/2006/ole">
            <mc:AlternateContent xmlns:mc="http://schemas.openxmlformats.org/markup-compatibility/2006">
              <mc:Choice xmlns:v="urn:schemas-microsoft-com:vml" Requires="v">
                <p:oleObj spid="_x0000_s195629" name="Equation" r:id="rId3" imgW="2082600" imgH="571320" progId="Equation.DSMT4">
                  <p:embed/>
                </p:oleObj>
              </mc:Choice>
              <mc:Fallback>
                <p:oleObj name="Equation" r:id="rId3" imgW="2082600" imgH="571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26208" y="2122311"/>
                        <a:ext cx="2082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5587" name="Object 3"/>
          <p:cNvGraphicFramePr>
            <a:graphicFrameLocks noChangeAspect="1"/>
          </p:cNvGraphicFramePr>
          <p:nvPr/>
        </p:nvGraphicFramePr>
        <p:xfrm>
          <a:off x="2766140" y="4891548"/>
          <a:ext cx="2184400" cy="469900"/>
        </p:xfrm>
        <a:graphic>
          <a:graphicData uri="http://schemas.openxmlformats.org/presentationml/2006/ole">
            <mc:AlternateContent xmlns:mc="http://schemas.openxmlformats.org/markup-compatibility/2006">
              <mc:Choice xmlns:v="urn:schemas-microsoft-com:vml" Requires="v">
                <p:oleObj spid="_x0000_s195630" name="Equation" r:id="rId5" imgW="2184120" imgH="469800" progId="Equation.DSMT4">
                  <p:embed/>
                </p:oleObj>
              </mc:Choice>
              <mc:Fallback>
                <p:oleObj name="Equation" r:id="rId5" imgW="218412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66140" y="4891548"/>
                        <a:ext cx="218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5589" name="Object 5"/>
          <p:cNvGraphicFramePr>
            <a:graphicFrameLocks noChangeAspect="1"/>
          </p:cNvGraphicFramePr>
          <p:nvPr/>
        </p:nvGraphicFramePr>
        <p:xfrm>
          <a:off x="548148" y="5392992"/>
          <a:ext cx="2108200" cy="622300"/>
        </p:xfrm>
        <a:graphic>
          <a:graphicData uri="http://schemas.openxmlformats.org/presentationml/2006/ole">
            <mc:AlternateContent xmlns:mc="http://schemas.openxmlformats.org/markup-compatibility/2006">
              <mc:Choice xmlns:v="urn:schemas-microsoft-com:vml" Requires="v">
                <p:oleObj spid="_x0000_s195631" name="Equation" r:id="rId7" imgW="2108160" imgH="622080" progId="Equation.DSMT4">
                  <p:embed/>
                </p:oleObj>
              </mc:Choice>
              <mc:Fallback>
                <p:oleObj name="Equation" r:id="rId7" imgW="2108160" imgH="622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8148" y="5392992"/>
                        <a:ext cx="2108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5590" name="Object 6"/>
          <p:cNvGraphicFramePr>
            <a:graphicFrameLocks noChangeAspect="1"/>
          </p:cNvGraphicFramePr>
          <p:nvPr/>
        </p:nvGraphicFramePr>
        <p:xfrm>
          <a:off x="2667000" y="5410200"/>
          <a:ext cx="2603500" cy="546100"/>
        </p:xfrm>
        <a:graphic>
          <a:graphicData uri="http://schemas.openxmlformats.org/presentationml/2006/ole">
            <mc:AlternateContent xmlns:mc="http://schemas.openxmlformats.org/markup-compatibility/2006">
              <mc:Choice xmlns:v="urn:schemas-microsoft-com:vml" Requires="v">
                <p:oleObj spid="_x0000_s195632" name="Equation" r:id="rId9" imgW="2603160" imgH="545760" progId="Equation.DSMT4">
                  <p:embed/>
                </p:oleObj>
              </mc:Choice>
              <mc:Fallback>
                <p:oleObj name="Equation" r:id="rId9" imgW="2603160" imgH="5457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67000" y="5410200"/>
                        <a:ext cx="26035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5591" name="Object 7"/>
          <p:cNvGraphicFramePr>
            <a:graphicFrameLocks noChangeAspect="1"/>
          </p:cNvGraphicFramePr>
          <p:nvPr/>
        </p:nvGraphicFramePr>
        <p:xfrm>
          <a:off x="5257800" y="5454444"/>
          <a:ext cx="2971800" cy="469900"/>
        </p:xfrm>
        <a:graphic>
          <a:graphicData uri="http://schemas.openxmlformats.org/presentationml/2006/ole">
            <mc:AlternateContent xmlns:mc="http://schemas.openxmlformats.org/markup-compatibility/2006">
              <mc:Choice xmlns:v="urn:schemas-microsoft-com:vml" Requires="v">
                <p:oleObj spid="_x0000_s195633" name="Equation" r:id="rId11" imgW="2971800" imgH="469800" progId="Equation.DSMT4">
                  <p:embed/>
                </p:oleObj>
              </mc:Choice>
              <mc:Fallback>
                <p:oleObj name="Equation" r:id="rId11" imgW="297180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57800" y="5454444"/>
                        <a:ext cx="2971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5592" name="Object 8"/>
          <p:cNvGraphicFramePr>
            <a:graphicFrameLocks noChangeAspect="1"/>
          </p:cNvGraphicFramePr>
          <p:nvPr/>
        </p:nvGraphicFramePr>
        <p:xfrm>
          <a:off x="8229600" y="5562600"/>
          <a:ext cx="520700" cy="279400"/>
        </p:xfrm>
        <a:graphic>
          <a:graphicData uri="http://schemas.openxmlformats.org/presentationml/2006/ole">
            <mc:AlternateContent xmlns:mc="http://schemas.openxmlformats.org/markup-compatibility/2006">
              <mc:Choice xmlns:v="urn:schemas-microsoft-com:vml" Requires="v">
                <p:oleObj spid="_x0000_s195634" name="Equation" r:id="rId13" imgW="520560" imgH="279360" progId="Equation.DSMT4">
                  <p:embed/>
                </p:oleObj>
              </mc:Choice>
              <mc:Fallback>
                <p:oleObj name="Equation" r:id="rId13" imgW="52056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229600" y="5562600"/>
                        <a:ext cx="520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558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558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559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559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955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Path Independence of Line Integrals</a:t>
            </a:r>
          </a:p>
        </p:txBody>
      </p:sp>
      <p:sp>
        <p:nvSpPr>
          <p:cNvPr id="3" name="Content Placeholder 2"/>
          <p:cNvSpPr>
            <a:spLocks noGrp="1"/>
          </p:cNvSpPr>
          <p:nvPr>
            <p:ph idx="1"/>
          </p:nvPr>
        </p:nvSpPr>
        <p:spPr>
          <a:xfrm>
            <a:off x="457200" y="1280160"/>
            <a:ext cx="8229600" cy="4659737"/>
          </a:xfrm>
          <a:solidFill>
            <a:srgbClr val="FFFFCC"/>
          </a:solidFill>
          <a:ln w="28575">
            <a:solidFill>
              <a:schemeClr val="tx1"/>
            </a:solidFill>
          </a:ln>
        </p:spPr>
        <p:txBody>
          <a:bodyPr>
            <a:spAutoFit/>
          </a:bodyPr>
          <a:lstStyle/>
          <a:p>
            <a:pPr algn="ctr"/>
            <a:r>
              <a:rPr lang="en-US" b="1" dirty="0">
                <a:solidFill>
                  <a:schemeClr val="tx1"/>
                </a:solidFill>
              </a:rPr>
              <a:t>Path Independence of Line Integrals</a:t>
            </a:r>
          </a:p>
          <a:p>
            <a:r>
              <a:rPr lang="en-US" dirty="0">
                <a:solidFill>
                  <a:schemeClr val="tx1"/>
                </a:solidFill>
              </a:rPr>
              <a:t>Assume that </a:t>
            </a:r>
            <a:r>
              <a:rPr lang="en-US" b="1" dirty="0">
                <a:solidFill>
                  <a:schemeClr val="tx1"/>
                </a:solidFill>
              </a:rPr>
              <a:t>F</a:t>
            </a:r>
            <a:r>
              <a:rPr lang="en-US" dirty="0">
                <a:solidFill>
                  <a:schemeClr val="tx1"/>
                </a:solidFill>
              </a:rPr>
              <a:t> is a continuous vector field defined on an open region </a:t>
            </a:r>
            <a:r>
              <a:rPr lang="en-US" i="1" dirty="0">
                <a:solidFill>
                  <a:schemeClr val="tx1"/>
                </a:solidFill>
              </a:rPr>
              <a:t>D</a:t>
            </a:r>
            <a:r>
              <a:rPr lang="en-US" dirty="0">
                <a:solidFill>
                  <a:schemeClr val="tx1"/>
                </a:solidFill>
              </a:rPr>
              <a:t>, and that </a:t>
            </a:r>
            <a:r>
              <a:rPr lang="en-US" i="1" dirty="0">
                <a:solidFill>
                  <a:schemeClr val="tx1"/>
                </a:solidFill>
              </a:rPr>
              <a:t>A</a:t>
            </a:r>
            <a:r>
              <a:rPr lang="en-US" dirty="0">
                <a:solidFill>
                  <a:schemeClr val="tx1"/>
                </a:solidFill>
              </a:rPr>
              <a:t> and </a:t>
            </a:r>
            <a:r>
              <a:rPr lang="en-US" i="1" dirty="0">
                <a:solidFill>
                  <a:schemeClr val="tx1"/>
                </a:solidFill>
              </a:rPr>
              <a:t>B</a:t>
            </a:r>
            <a:r>
              <a:rPr lang="en-US" dirty="0">
                <a:solidFill>
                  <a:schemeClr val="tx1"/>
                </a:solidFill>
              </a:rPr>
              <a:t> are two fixed points in </a:t>
            </a:r>
            <a:r>
              <a:rPr lang="en-US" i="1" dirty="0">
                <a:solidFill>
                  <a:schemeClr val="tx1"/>
                </a:solidFill>
              </a:rPr>
              <a:t>D</a:t>
            </a:r>
            <a:r>
              <a:rPr lang="en-US" dirty="0">
                <a:solidFill>
                  <a:schemeClr val="tx1"/>
                </a:solidFill>
              </a:rPr>
              <a:t>. If              has the same value for every piecewise </a:t>
            </a:r>
          </a:p>
          <a:p>
            <a:r>
              <a:rPr lang="en-US" dirty="0">
                <a:solidFill>
                  <a:schemeClr val="tx1"/>
                </a:solidFill>
              </a:rPr>
              <a:t>smooth path joining </a:t>
            </a:r>
            <a:r>
              <a:rPr lang="en-US" i="1" dirty="0">
                <a:solidFill>
                  <a:schemeClr val="tx1"/>
                </a:solidFill>
              </a:rPr>
              <a:t>A</a:t>
            </a:r>
            <a:r>
              <a:rPr lang="en-US" dirty="0">
                <a:solidFill>
                  <a:schemeClr val="tx1"/>
                </a:solidFill>
              </a:rPr>
              <a:t> and </a:t>
            </a:r>
            <a:r>
              <a:rPr lang="en-US" i="1" dirty="0">
                <a:solidFill>
                  <a:schemeClr val="tx1"/>
                </a:solidFill>
              </a:rPr>
              <a:t>B</a:t>
            </a:r>
            <a:r>
              <a:rPr lang="en-US" dirty="0">
                <a:solidFill>
                  <a:schemeClr val="tx1"/>
                </a:solidFill>
              </a:rPr>
              <a:t>, we say that the integral is </a:t>
            </a:r>
            <a:r>
              <a:rPr lang="en-US" b="1" dirty="0">
                <a:solidFill>
                  <a:srgbClr val="C00000"/>
                </a:solidFill>
              </a:rPr>
              <a:t>path independent in </a:t>
            </a:r>
            <a:r>
              <a:rPr lang="en-US" b="1" i="1" dirty="0">
                <a:solidFill>
                  <a:srgbClr val="C00000"/>
                </a:solidFill>
              </a:rPr>
              <a:t>D</a:t>
            </a:r>
            <a:r>
              <a:rPr lang="en-US" dirty="0">
                <a:solidFill>
                  <a:schemeClr val="tx1"/>
                </a:solidFill>
              </a:rPr>
              <a:t> (recall that a piecewise smooth path consists of a finite number of smooth curves joined end to end). In this case, any such line integral between </a:t>
            </a:r>
            <a:r>
              <a:rPr lang="en-US" i="1" dirty="0">
                <a:solidFill>
                  <a:schemeClr val="tx1"/>
                </a:solidFill>
              </a:rPr>
              <a:t>A</a:t>
            </a:r>
            <a:r>
              <a:rPr lang="en-US" dirty="0">
                <a:solidFill>
                  <a:schemeClr val="tx1"/>
                </a:solidFill>
              </a:rPr>
              <a:t> and </a:t>
            </a:r>
            <a:r>
              <a:rPr lang="en-US" i="1" dirty="0">
                <a:solidFill>
                  <a:schemeClr val="tx1"/>
                </a:solidFill>
              </a:rPr>
              <a:t>B</a:t>
            </a:r>
            <a:r>
              <a:rPr lang="en-US" dirty="0">
                <a:solidFill>
                  <a:schemeClr val="tx1"/>
                </a:solidFill>
              </a:rPr>
              <a:t> may be written as               </a:t>
            </a:r>
            <a:r>
              <a:rPr lang="en-US" dirty="0" err="1">
                <a:solidFill>
                  <a:schemeClr val="tx1"/>
                </a:solidFill>
              </a:rPr>
              <a:t>as</a:t>
            </a:r>
            <a:r>
              <a:rPr lang="en-US" dirty="0">
                <a:solidFill>
                  <a:schemeClr val="tx1"/>
                </a:solidFill>
              </a:rPr>
              <a:t> the exact </a:t>
            </a:r>
          </a:p>
          <a:p>
            <a:r>
              <a:rPr lang="en-US" dirty="0">
                <a:solidFill>
                  <a:schemeClr val="tx1"/>
                </a:solidFill>
              </a:rPr>
              <a:t>path between the two points is immaterial.</a:t>
            </a:r>
          </a:p>
        </p:txBody>
      </p:sp>
      <p:graphicFrame>
        <p:nvGraphicFramePr>
          <p:cNvPr id="196610" name="Object 2"/>
          <p:cNvGraphicFramePr>
            <a:graphicFrameLocks noChangeAspect="1"/>
          </p:cNvGraphicFramePr>
          <p:nvPr>
            <p:extLst>
              <p:ext uri="{D42A27DB-BD31-4B8C-83A1-F6EECF244321}">
                <p14:modId xmlns:p14="http://schemas.microsoft.com/office/powerpoint/2010/main" val="2756313001"/>
              </p:ext>
            </p:extLst>
          </p:nvPr>
        </p:nvGraphicFramePr>
        <p:xfrm>
          <a:off x="1538748" y="2613878"/>
          <a:ext cx="952500" cy="622300"/>
        </p:xfrm>
        <a:graphic>
          <a:graphicData uri="http://schemas.openxmlformats.org/presentationml/2006/ole">
            <mc:AlternateContent xmlns:mc="http://schemas.openxmlformats.org/markup-compatibility/2006">
              <mc:Choice xmlns:v="urn:schemas-microsoft-com:vml" Requires="v">
                <p:oleObj spid="_x0000_s196624" name="Equation" r:id="rId3" imgW="952200" imgH="622080" progId="Equation.DSMT4">
                  <p:embed/>
                </p:oleObj>
              </mc:Choice>
              <mc:Fallback>
                <p:oleObj name="Equation" r:id="rId3" imgW="952200" imgH="622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38748" y="2613878"/>
                        <a:ext cx="952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6611" name="Object 3"/>
          <p:cNvGraphicFramePr>
            <a:graphicFrameLocks noChangeAspect="1"/>
          </p:cNvGraphicFramePr>
          <p:nvPr>
            <p:extLst>
              <p:ext uri="{D42A27DB-BD31-4B8C-83A1-F6EECF244321}">
                <p14:modId xmlns:p14="http://schemas.microsoft.com/office/powerpoint/2010/main" val="3452458405"/>
              </p:ext>
            </p:extLst>
          </p:nvPr>
        </p:nvGraphicFramePr>
        <p:xfrm>
          <a:off x="5712540" y="4782844"/>
          <a:ext cx="1092200" cy="698500"/>
        </p:xfrm>
        <a:graphic>
          <a:graphicData uri="http://schemas.openxmlformats.org/presentationml/2006/ole">
            <mc:AlternateContent xmlns:mc="http://schemas.openxmlformats.org/markup-compatibility/2006">
              <mc:Choice xmlns:v="urn:schemas-microsoft-com:vml" Requires="v">
                <p:oleObj spid="_x0000_s196625" name="Equation" r:id="rId5" imgW="1091880" imgH="698400" progId="Equation.DSMT4">
                  <p:embed/>
                </p:oleObj>
              </mc:Choice>
              <mc:Fallback>
                <p:oleObj name="Equation" r:id="rId5" imgW="1091880" imgH="6984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12540" y="4782844"/>
                        <a:ext cx="10922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Path Independence and Conservative Fields</a:t>
            </a:r>
          </a:p>
        </p:txBody>
      </p:sp>
      <p:sp>
        <p:nvSpPr>
          <p:cNvPr id="3" name="Content Placeholder 2"/>
          <p:cNvSpPr>
            <a:spLocks noGrp="1"/>
          </p:cNvSpPr>
          <p:nvPr>
            <p:ph idx="1"/>
          </p:nvPr>
        </p:nvSpPr>
        <p:spPr/>
        <p:txBody>
          <a:bodyPr/>
          <a:lstStyle/>
          <a:p>
            <a:r>
              <a:rPr lang="en-US" dirty="0"/>
              <a:t>Since we are primarily interested in vector fields over which line integrals make sense, we define a region </a:t>
            </a:r>
            <a:r>
              <a:rPr lang="en-US" i="1" dirty="0"/>
              <a:t>D </a:t>
            </a:r>
            <a:r>
              <a:rPr lang="en-US" dirty="0"/>
              <a:t>to be </a:t>
            </a:r>
            <a:r>
              <a:rPr lang="en-US" b="1" dirty="0"/>
              <a:t>connected</a:t>
            </a:r>
            <a:r>
              <a:rPr lang="en-US" b="1" i="1" dirty="0"/>
              <a:t> </a:t>
            </a:r>
            <a:r>
              <a:rPr lang="en-US" dirty="0"/>
              <a:t>if any two points in </a:t>
            </a:r>
            <a:r>
              <a:rPr lang="en-US" i="1" dirty="0"/>
              <a:t>D</a:t>
            </a:r>
            <a:r>
              <a:rPr lang="en-US" dirty="0"/>
              <a:t> can be joined by a piecewise smooth path. From this point forward, unless otherwise indicated, all domains of vector fields will be assumed to be open and connected, and all line integral paths will be assumed to be piecewise smooth.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Conservation Implies Path Independence</a:t>
            </a:r>
          </a:p>
        </p:txBody>
      </p:sp>
      <p:sp>
        <p:nvSpPr>
          <p:cNvPr id="3" name="Content Placeholder 2"/>
          <p:cNvSpPr>
            <a:spLocks noGrp="1"/>
          </p:cNvSpPr>
          <p:nvPr>
            <p:ph idx="1"/>
          </p:nvPr>
        </p:nvSpPr>
        <p:spPr>
          <a:xfrm>
            <a:off x="457200" y="1280160"/>
            <a:ext cx="8229600" cy="1902059"/>
          </a:xfrm>
          <a:solidFill>
            <a:srgbClr val="FFFFCC"/>
          </a:solidFill>
          <a:ln w="28575">
            <a:solidFill>
              <a:schemeClr val="tx1"/>
            </a:solidFill>
          </a:ln>
        </p:spPr>
        <p:txBody>
          <a:bodyPr>
            <a:spAutoFit/>
          </a:bodyPr>
          <a:lstStyle/>
          <a:p>
            <a:pPr algn="ctr"/>
            <a:r>
              <a:rPr lang="en-US" b="1" dirty="0">
                <a:solidFill>
                  <a:schemeClr val="tx1"/>
                </a:solidFill>
              </a:rPr>
              <a:t>Conservation Implies Path Independence</a:t>
            </a:r>
          </a:p>
          <a:p>
            <a:r>
              <a:rPr lang="en-US" dirty="0">
                <a:solidFill>
                  <a:schemeClr val="tx1"/>
                </a:solidFill>
              </a:rPr>
              <a:t>If </a:t>
            </a:r>
            <a:r>
              <a:rPr lang="en-US" b="1" dirty="0">
                <a:solidFill>
                  <a:schemeClr val="tx1"/>
                </a:solidFill>
              </a:rPr>
              <a:t>F </a:t>
            </a:r>
            <a:r>
              <a:rPr lang="en-US" dirty="0">
                <a:solidFill>
                  <a:schemeClr val="tx1"/>
                </a:solidFill>
              </a:rPr>
              <a:t>is a conservative field on an open connected region </a:t>
            </a:r>
            <a:r>
              <a:rPr lang="en-US" i="1" dirty="0">
                <a:solidFill>
                  <a:schemeClr val="tx1"/>
                </a:solidFill>
              </a:rPr>
              <a:t>D</a:t>
            </a:r>
            <a:r>
              <a:rPr lang="en-US" dirty="0">
                <a:solidFill>
                  <a:schemeClr val="tx1"/>
                </a:solidFill>
              </a:rPr>
              <a:t>, then every line integral            is path independent </a:t>
            </a:r>
            <a:br>
              <a:rPr lang="en-US" dirty="0">
                <a:solidFill>
                  <a:schemeClr val="tx1"/>
                </a:solidFill>
              </a:rPr>
            </a:br>
            <a:r>
              <a:rPr lang="en-US" dirty="0">
                <a:solidFill>
                  <a:schemeClr val="tx1"/>
                </a:solidFill>
              </a:rPr>
              <a:t>in </a:t>
            </a:r>
            <a:r>
              <a:rPr lang="en-US" i="1" dirty="0">
                <a:solidFill>
                  <a:schemeClr val="tx1"/>
                </a:solidFill>
              </a:rPr>
              <a:t>D</a:t>
            </a:r>
            <a:r>
              <a:rPr lang="en-US" dirty="0">
                <a:solidFill>
                  <a:schemeClr val="tx1"/>
                </a:solidFill>
              </a:rPr>
              <a:t>.</a:t>
            </a:r>
          </a:p>
        </p:txBody>
      </p:sp>
      <p:graphicFrame>
        <p:nvGraphicFramePr>
          <p:cNvPr id="197634" name="Object 2"/>
          <p:cNvGraphicFramePr>
            <a:graphicFrameLocks noChangeAspect="1"/>
          </p:cNvGraphicFramePr>
          <p:nvPr/>
        </p:nvGraphicFramePr>
        <p:xfrm>
          <a:off x="4308984" y="2209800"/>
          <a:ext cx="863600" cy="596900"/>
        </p:xfrm>
        <a:graphic>
          <a:graphicData uri="http://schemas.openxmlformats.org/presentationml/2006/ole">
            <mc:AlternateContent xmlns:mc="http://schemas.openxmlformats.org/markup-compatibility/2006">
              <mc:Choice xmlns:v="urn:schemas-microsoft-com:vml" Requires="v">
                <p:oleObj spid="_x0000_s197641" name="Equation" r:id="rId3" imgW="863280" imgH="596880" progId="Equation.DSMT4">
                  <p:embed/>
                </p:oleObj>
              </mc:Choice>
              <mc:Fallback>
                <p:oleObj name="Equation" r:id="rId3" imgW="863280" imgH="596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08984" y="2209800"/>
                        <a:ext cx="863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Path Independence and Conservative Fields</a:t>
            </a:r>
          </a:p>
        </p:txBody>
      </p:sp>
      <p:sp>
        <p:nvSpPr>
          <p:cNvPr id="3" name="Content Placeholder 2"/>
          <p:cNvSpPr>
            <a:spLocks noGrp="1"/>
          </p:cNvSpPr>
          <p:nvPr>
            <p:ph idx="1"/>
          </p:nvPr>
        </p:nvSpPr>
        <p:spPr/>
        <p:txBody>
          <a:bodyPr/>
          <a:lstStyle/>
          <a:p>
            <a:r>
              <a:rPr lang="en-US" dirty="0"/>
              <a:t>Since line integrals over conservative fields are particularly easy to evaluate (assuming we can find a potential of the field), we are interested in their characteristics. One such characteristic concerns paths that are </a:t>
            </a:r>
            <a:r>
              <a:rPr lang="en-US" b="1" dirty="0"/>
              <a:t>closed</a:t>
            </a:r>
            <a:r>
              <a:rPr lang="en-US" dirty="0"/>
              <a:t>, meaning</a:t>
            </a:r>
            <a:r>
              <a:rPr lang="en-US" b="1" dirty="0"/>
              <a:t> </a:t>
            </a:r>
            <a:r>
              <a:rPr lang="en-US" dirty="0"/>
              <a:t>paths whose initial and terminal points coincide.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Path Independence and Closed Path Integrals</a:t>
            </a:r>
          </a:p>
        </p:txBody>
      </p:sp>
      <p:sp>
        <p:nvSpPr>
          <p:cNvPr id="3" name="Content Placeholder 2"/>
          <p:cNvSpPr>
            <a:spLocks noGrp="1"/>
          </p:cNvSpPr>
          <p:nvPr>
            <p:ph idx="1"/>
          </p:nvPr>
        </p:nvSpPr>
        <p:spPr>
          <a:xfrm>
            <a:off x="457200" y="1280160"/>
            <a:ext cx="8229600" cy="2332946"/>
          </a:xfrm>
          <a:solidFill>
            <a:srgbClr val="FFFFCC"/>
          </a:solidFill>
          <a:ln w="28575">
            <a:solidFill>
              <a:schemeClr val="tx1"/>
            </a:solidFill>
          </a:ln>
        </p:spPr>
        <p:txBody>
          <a:bodyPr>
            <a:spAutoFit/>
          </a:bodyPr>
          <a:lstStyle/>
          <a:p>
            <a:pPr algn="ctr"/>
            <a:r>
              <a:rPr lang="en-US" b="1" dirty="0">
                <a:solidFill>
                  <a:schemeClr val="tx1"/>
                </a:solidFill>
              </a:rPr>
              <a:t>Path Independence and Closed Path Integrals</a:t>
            </a:r>
          </a:p>
          <a:p>
            <a:r>
              <a:rPr lang="en-US" dirty="0">
                <a:solidFill>
                  <a:schemeClr val="tx1"/>
                </a:solidFill>
              </a:rPr>
              <a:t>Let </a:t>
            </a:r>
            <a:r>
              <a:rPr lang="en-US" i="1" dirty="0">
                <a:solidFill>
                  <a:schemeClr val="tx1"/>
                </a:solidFill>
              </a:rPr>
              <a:t>D </a:t>
            </a:r>
            <a:r>
              <a:rPr lang="en-US" dirty="0">
                <a:solidFill>
                  <a:schemeClr val="tx1"/>
                </a:solidFill>
              </a:rPr>
              <a:t>be an open connected region and </a:t>
            </a:r>
            <a:r>
              <a:rPr lang="en-US" b="1" dirty="0">
                <a:solidFill>
                  <a:schemeClr val="tx1"/>
                </a:solidFill>
              </a:rPr>
              <a:t>F </a:t>
            </a:r>
            <a:r>
              <a:rPr lang="en-US" dirty="0">
                <a:solidFill>
                  <a:schemeClr val="tx1"/>
                </a:solidFill>
              </a:rPr>
              <a:t>a continuous vector field defined on </a:t>
            </a:r>
            <a:r>
              <a:rPr lang="en-US" i="1" dirty="0">
                <a:solidFill>
                  <a:schemeClr val="tx1"/>
                </a:solidFill>
              </a:rPr>
              <a:t>D</a:t>
            </a:r>
            <a:r>
              <a:rPr lang="en-US" dirty="0">
                <a:solidFill>
                  <a:schemeClr val="tx1"/>
                </a:solidFill>
              </a:rPr>
              <a:t>. Then line integrals            are path independent in </a:t>
            </a:r>
            <a:r>
              <a:rPr lang="en-US" i="1" dirty="0">
                <a:solidFill>
                  <a:schemeClr val="tx1"/>
                </a:solidFill>
              </a:rPr>
              <a:t>D</a:t>
            </a:r>
            <a:r>
              <a:rPr lang="en-US" dirty="0">
                <a:solidFill>
                  <a:schemeClr val="tx1"/>
                </a:solidFill>
              </a:rPr>
              <a:t> if and only if                    for every closed path </a:t>
            </a:r>
            <a:r>
              <a:rPr lang="en-US" i="1" dirty="0">
                <a:solidFill>
                  <a:schemeClr val="tx1"/>
                </a:solidFill>
              </a:rPr>
              <a:t>C</a:t>
            </a:r>
            <a:r>
              <a:rPr lang="en-US" dirty="0">
                <a:solidFill>
                  <a:schemeClr val="tx1"/>
                </a:solidFill>
              </a:rPr>
              <a:t> in </a:t>
            </a:r>
            <a:r>
              <a:rPr lang="en-US" i="1" dirty="0">
                <a:solidFill>
                  <a:schemeClr val="tx1"/>
                </a:solidFill>
              </a:rPr>
              <a:t>D</a:t>
            </a:r>
            <a:r>
              <a:rPr lang="en-US" dirty="0">
                <a:solidFill>
                  <a:schemeClr val="tx1"/>
                </a:solidFill>
              </a:rPr>
              <a:t>.</a:t>
            </a:r>
          </a:p>
        </p:txBody>
      </p:sp>
      <p:graphicFrame>
        <p:nvGraphicFramePr>
          <p:cNvPr id="197634" name="Object 2"/>
          <p:cNvGraphicFramePr>
            <a:graphicFrameLocks noChangeAspect="1"/>
          </p:cNvGraphicFramePr>
          <p:nvPr/>
        </p:nvGraphicFramePr>
        <p:xfrm>
          <a:off x="6948124" y="2209800"/>
          <a:ext cx="863600" cy="596900"/>
        </p:xfrm>
        <a:graphic>
          <a:graphicData uri="http://schemas.openxmlformats.org/presentationml/2006/ole">
            <mc:AlternateContent xmlns:mc="http://schemas.openxmlformats.org/markup-compatibility/2006">
              <mc:Choice xmlns:v="urn:schemas-microsoft-com:vml" Requires="v">
                <p:oleObj spid="_x0000_s198674" name="Equation" r:id="rId3" imgW="863280" imgH="596880" progId="Equation.DSMT4">
                  <p:embed/>
                </p:oleObj>
              </mc:Choice>
              <mc:Fallback>
                <p:oleObj name="Equation" r:id="rId3" imgW="863280" imgH="5968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48124" y="2209800"/>
                        <a:ext cx="863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8659" name="Object 3"/>
          <p:cNvGraphicFramePr>
            <a:graphicFrameLocks noChangeAspect="1"/>
          </p:cNvGraphicFramePr>
          <p:nvPr>
            <p:extLst>
              <p:ext uri="{D42A27DB-BD31-4B8C-83A1-F6EECF244321}">
                <p14:modId xmlns:p14="http://schemas.microsoft.com/office/powerpoint/2010/main" val="1684553181"/>
              </p:ext>
            </p:extLst>
          </p:nvPr>
        </p:nvGraphicFramePr>
        <p:xfrm>
          <a:off x="5715000" y="2667000"/>
          <a:ext cx="1473200" cy="622300"/>
        </p:xfrm>
        <a:graphic>
          <a:graphicData uri="http://schemas.openxmlformats.org/presentationml/2006/ole">
            <mc:AlternateContent xmlns:mc="http://schemas.openxmlformats.org/markup-compatibility/2006">
              <mc:Choice xmlns:v="urn:schemas-microsoft-com:vml" Requires="v">
                <p:oleObj spid="_x0000_s198675" name="Equation" r:id="rId5" imgW="1473120" imgH="622080" progId="Equation.DSMT4">
                  <p:embed/>
                </p:oleObj>
              </mc:Choice>
              <mc:Fallback>
                <p:oleObj name="Equation" r:id="rId5" imgW="1473120" imgH="622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15000" y="2667000"/>
                        <a:ext cx="1473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Path Independence and Closed Path Integrals</a:t>
            </a:r>
          </a:p>
        </p:txBody>
      </p:sp>
      <p:sp>
        <p:nvSpPr>
          <p:cNvPr id="3" name="Content Placeholder 2"/>
          <p:cNvSpPr>
            <a:spLocks noGrp="1"/>
          </p:cNvSpPr>
          <p:nvPr>
            <p:ph idx="1"/>
          </p:nvPr>
        </p:nvSpPr>
        <p:spPr>
          <a:xfrm>
            <a:off x="457200" y="1280160"/>
            <a:ext cx="8229600" cy="4663440"/>
          </a:xfrm>
          <a:solidFill>
            <a:srgbClr val="FFFFCC"/>
          </a:solidFill>
          <a:ln w="28575">
            <a:solidFill>
              <a:schemeClr val="tx1"/>
            </a:solidFill>
          </a:ln>
        </p:spPr>
        <p:txBody>
          <a:bodyPr>
            <a:spAutoFit/>
          </a:bodyPr>
          <a:lstStyle/>
          <a:p>
            <a:pPr algn="ctr"/>
            <a:r>
              <a:rPr lang="en-US" b="1" dirty="0">
                <a:solidFill>
                  <a:schemeClr val="tx1"/>
                </a:solidFill>
              </a:rPr>
              <a:t>Proof </a:t>
            </a:r>
          </a:p>
          <a:p>
            <a:r>
              <a:rPr lang="en-US" dirty="0">
                <a:solidFill>
                  <a:schemeClr val="tx1"/>
                </a:solidFill>
              </a:rPr>
              <a:t>Suppose every such line integral of the form            is path independent, and let </a:t>
            </a:r>
            <a:r>
              <a:rPr lang="en-US" i="1" dirty="0">
                <a:solidFill>
                  <a:schemeClr val="tx1"/>
                </a:solidFill>
              </a:rPr>
              <a:t>C</a:t>
            </a:r>
            <a:r>
              <a:rPr lang="en-US" dirty="0">
                <a:solidFill>
                  <a:schemeClr val="tx1"/>
                </a:solidFill>
              </a:rPr>
              <a:t> be a closed path in </a:t>
            </a:r>
            <a:r>
              <a:rPr lang="en-US" i="1" dirty="0">
                <a:solidFill>
                  <a:schemeClr val="tx1"/>
                </a:solidFill>
              </a:rPr>
              <a:t>D</a:t>
            </a:r>
            <a:r>
              <a:rPr lang="en-US" dirty="0">
                <a:solidFill>
                  <a:schemeClr val="tx1"/>
                </a:solidFill>
              </a:rPr>
              <a:t>. Pick any two distinct points </a:t>
            </a:r>
            <a:r>
              <a:rPr lang="en-US" i="1" dirty="0">
                <a:solidFill>
                  <a:schemeClr val="tx1"/>
                </a:solidFill>
              </a:rPr>
              <a:t>A</a:t>
            </a:r>
            <a:r>
              <a:rPr lang="en-US" dirty="0">
                <a:solidFill>
                  <a:schemeClr val="tx1"/>
                </a:solidFill>
              </a:rPr>
              <a:t> and </a:t>
            </a:r>
            <a:r>
              <a:rPr lang="en-US" i="1" dirty="0">
                <a:solidFill>
                  <a:schemeClr val="tx1"/>
                </a:solidFill>
              </a:rPr>
              <a:t>B</a:t>
            </a:r>
            <a:r>
              <a:rPr lang="en-US" dirty="0">
                <a:solidFill>
                  <a:schemeClr val="tx1"/>
                </a:solidFill>
              </a:rPr>
              <a:t> on </a:t>
            </a:r>
            <a:r>
              <a:rPr lang="en-US" i="1" dirty="0">
                <a:solidFill>
                  <a:schemeClr val="tx1"/>
                </a:solidFill>
              </a:rPr>
              <a:t>C</a:t>
            </a:r>
            <a:r>
              <a:rPr lang="en-US" dirty="0">
                <a:solidFill>
                  <a:schemeClr val="tx1"/>
                </a:solidFill>
              </a:rPr>
              <a:t>, and let </a:t>
            </a:r>
            <a:r>
              <a:rPr lang="en-US" i="1" dirty="0">
                <a:solidFill>
                  <a:schemeClr val="tx1"/>
                </a:solidFill>
              </a:rPr>
              <a:t>C</a:t>
            </a:r>
            <a:r>
              <a:rPr lang="en-US" baseline="-25000" dirty="0">
                <a:solidFill>
                  <a:schemeClr val="tx1"/>
                </a:solidFill>
              </a:rPr>
              <a:t>1</a:t>
            </a:r>
            <a:r>
              <a:rPr lang="en-US" dirty="0">
                <a:solidFill>
                  <a:schemeClr val="tx1"/>
                </a:solidFill>
              </a:rPr>
              <a:t> be the part of </a:t>
            </a:r>
            <a:r>
              <a:rPr lang="en-US" i="1" dirty="0">
                <a:solidFill>
                  <a:schemeClr val="tx1"/>
                </a:solidFill>
              </a:rPr>
              <a:t>C</a:t>
            </a:r>
            <a:r>
              <a:rPr lang="en-US" dirty="0">
                <a:solidFill>
                  <a:schemeClr val="tx1"/>
                </a:solidFill>
              </a:rPr>
              <a:t> from </a:t>
            </a:r>
            <a:r>
              <a:rPr lang="en-US" i="1" dirty="0">
                <a:solidFill>
                  <a:schemeClr val="tx1"/>
                </a:solidFill>
              </a:rPr>
              <a:t>A</a:t>
            </a:r>
            <a:r>
              <a:rPr lang="en-US" dirty="0">
                <a:solidFill>
                  <a:schemeClr val="tx1"/>
                </a:solidFill>
              </a:rPr>
              <a:t> to </a:t>
            </a:r>
            <a:r>
              <a:rPr lang="en-US" i="1" dirty="0">
                <a:solidFill>
                  <a:schemeClr val="tx1"/>
                </a:solidFill>
              </a:rPr>
              <a:t>B</a:t>
            </a:r>
            <a:r>
              <a:rPr lang="en-US" dirty="0">
                <a:solidFill>
                  <a:schemeClr val="tx1"/>
                </a:solidFill>
              </a:rPr>
              <a:t> (following </a:t>
            </a:r>
            <a:r>
              <a:rPr lang="en-US" i="1" dirty="0">
                <a:solidFill>
                  <a:schemeClr val="tx1"/>
                </a:solidFill>
              </a:rPr>
              <a:t>C</a:t>
            </a:r>
            <a:r>
              <a:rPr lang="en-US" dirty="0">
                <a:solidFill>
                  <a:schemeClr val="tx1"/>
                </a:solidFill>
              </a:rPr>
              <a:t>’s </a:t>
            </a:r>
            <a:br>
              <a:rPr lang="en-US" dirty="0">
                <a:solidFill>
                  <a:schemeClr val="tx1"/>
                </a:solidFill>
              </a:rPr>
            </a:br>
            <a:r>
              <a:rPr lang="en-US" dirty="0">
                <a:solidFill>
                  <a:schemeClr val="tx1"/>
                </a:solidFill>
              </a:rPr>
              <a:t>orientation) and </a:t>
            </a:r>
            <a:r>
              <a:rPr lang="en-US" i="1" dirty="0">
                <a:solidFill>
                  <a:schemeClr val="tx1"/>
                </a:solidFill>
              </a:rPr>
              <a:t>C</a:t>
            </a:r>
            <a:r>
              <a:rPr lang="en-US" baseline="-25000" dirty="0">
                <a:solidFill>
                  <a:schemeClr val="tx1"/>
                </a:solidFill>
              </a:rPr>
              <a:t>2</a:t>
            </a:r>
            <a:r>
              <a:rPr lang="en-US" dirty="0">
                <a:solidFill>
                  <a:schemeClr val="tx1"/>
                </a:solidFill>
              </a:rPr>
              <a:t> the remaining </a:t>
            </a:r>
            <a:br>
              <a:rPr lang="en-US" dirty="0">
                <a:solidFill>
                  <a:schemeClr val="tx1"/>
                </a:solidFill>
              </a:rPr>
            </a:br>
            <a:r>
              <a:rPr lang="en-US" dirty="0">
                <a:solidFill>
                  <a:schemeClr val="tx1"/>
                </a:solidFill>
              </a:rPr>
              <a:t>portion of </a:t>
            </a:r>
            <a:r>
              <a:rPr lang="en-US" i="1" dirty="0">
                <a:solidFill>
                  <a:schemeClr val="tx1"/>
                </a:solidFill>
              </a:rPr>
              <a:t>C</a:t>
            </a:r>
            <a:r>
              <a:rPr lang="en-US" dirty="0">
                <a:solidFill>
                  <a:schemeClr val="tx1"/>
                </a:solidFill>
              </a:rPr>
              <a:t> from </a:t>
            </a:r>
            <a:r>
              <a:rPr lang="en-US" i="1" dirty="0">
                <a:solidFill>
                  <a:schemeClr val="tx1"/>
                </a:solidFill>
              </a:rPr>
              <a:t>B</a:t>
            </a:r>
            <a:r>
              <a:rPr lang="en-US" dirty="0">
                <a:solidFill>
                  <a:schemeClr val="tx1"/>
                </a:solidFill>
              </a:rPr>
              <a:t> to </a:t>
            </a:r>
            <a:r>
              <a:rPr lang="en-US" i="1" dirty="0">
                <a:solidFill>
                  <a:schemeClr val="tx1"/>
                </a:solidFill>
              </a:rPr>
              <a:t>A</a:t>
            </a:r>
            <a:r>
              <a:rPr lang="en-US" dirty="0">
                <a:solidFill>
                  <a:schemeClr val="tx1"/>
                </a:solidFill>
              </a:rPr>
              <a:t> </a:t>
            </a:r>
            <a:br>
              <a:rPr lang="en-US" dirty="0">
                <a:solidFill>
                  <a:schemeClr val="tx1"/>
                </a:solidFill>
              </a:rPr>
            </a:br>
            <a:r>
              <a:rPr lang="en-US" dirty="0">
                <a:solidFill>
                  <a:schemeClr val="tx1"/>
                </a:solidFill>
              </a:rPr>
              <a:t>(see Figure 2). </a:t>
            </a:r>
          </a:p>
        </p:txBody>
      </p:sp>
      <p:graphicFrame>
        <p:nvGraphicFramePr>
          <p:cNvPr id="197634" name="Object 2"/>
          <p:cNvGraphicFramePr>
            <a:graphicFrameLocks noChangeAspect="1"/>
          </p:cNvGraphicFramePr>
          <p:nvPr/>
        </p:nvGraphicFramePr>
        <p:xfrm>
          <a:off x="6934200" y="1782096"/>
          <a:ext cx="863600" cy="596900"/>
        </p:xfrm>
        <a:graphic>
          <a:graphicData uri="http://schemas.openxmlformats.org/presentationml/2006/ole">
            <mc:AlternateContent xmlns:mc="http://schemas.openxmlformats.org/markup-compatibility/2006">
              <mc:Choice xmlns:v="urn:schemas-microsoft-com:vml" Requires="v">
                <p:oleObj spid="_x0000_s199689" name="Equation" r:id="rId3" imgW="863280" imgH="596880" progId="Equation.DSMT4">
                  <p:embed/>
                </p:oleObj>
              </mc:Choice>
              <mc:Fallback>
                <p:oleObj name="Equation" r:id="rId3" imgW="863280" imgH="5968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34200" y="1782096"/>
                        <a:ext cx="863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99684" name="Picture 4"/>
          <p:cNvPicPr>
            <a:picLocks noChangeAspect="1" noChangeArrowheads="1"/>
          </p:cNvPicPr>
          <p:nvPr/>
        </p:nvPicPr>
        <p:blipFill>
          <a:blip r:embed="rId5" cstate="print">
            <a:clrChange>
              <a:clrFrom>
                <a:srgbClr val="FFFFFF"/>
              </a:clrFrom>
              <a:clrTo>
                <a:srgbClr val="FFFFFF">
                  <a:alpha val="0"/>
                </a:srgbClr>
              </a:clrTo>
            </a:clrChange>
            <a:lum bright="-20000"/>
          </a:blip>
          <a:srcRect/>
          <a:stretch>
            <a:fillRect/>
          </a:stretch>
        </p:blipFill>
        <p:spPr bwMode="auto">
          <a:xfrm>
            <a:off x="4695825" y="3152775"/>
            <a:ext cx="3990975" cy="2638425"/>
          </a:xfrm>
          <a:prstGeom prst="rect">
            <a:avLst/>
          </a:prstGeom>
          <a:noFill/>
          <a:ln w="9525">
            <a:noFill/>
            <a:miter lim="800000"/>
            <a:headEnd/>
            <a:tailEnd/>
          </a:ln>
        </p:spPr>
      </p:pic>
      <p:sp>
        <p:nvSpPr>
          <p:cNvPr id="8" name="Rectangle 7"/>
          <p:cNvSpPr/>
          <p:nvPr/>
        </p:nvSpPr>
        <p:spPr>
          <a:xfrm>
            <a:off x="5715000" y="5410200"/>
            <a:ext cx="1370055" cy="523220"/>
          </a:xfrm>
          <a:prstGeom prst="rect">
            <a:avLst/>
          </a:prstGeom>
        </p:spPr>
        <p:txBody>
          <a:bodyPr wrap="none">
            <a:spAutoFit/>
          </a:bodyPr>
          <a:lstStyle/>
          <a:p>
            <a:r>
              <a:rPr lang="en-US" sz="2800" b="1" dirty="0"/>
              <a:t>Figure 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Path Independence and Closed Path Integrals</a:t>
            </a:r>
          </a:p>
        </p:txBody>
      </p:sp>
      <p:sp>
        <p:nvSpPr>
          <p:cNvPr id="3" name="Content Placeholder 2"/>
          <p:cNvSpPr>
            <a:spLocks noGrp="1"/>
          </p:cNvSpPr>
          <p:nvPr>
            <p:ph idx="1"/>
          </p:nvPr>
        </p:nvSpPr>
        <p:spPr>
          <a:xfrm>
            <a:off x="457200" y="1280160"/>
            <a:ext cx="8229600" cy="4480560"/>
          </a:xfrm>
          <a:solidFill>
            <a:srgbClr val="FFFFCC"/>
          </a:solidFill>
          <a:ln w="28575">
            <a:solidFill>
              <a:schemeClr val="tx1"/>
            </a:solidFill>
          </a:ln>
        </p:spPr>
        <p:txBody>
          <a:bodyPr wrap="square">
            <a:noAutofit/>
          </a:bodyPr>
          <a:lstStyle/>
          <a:p>
            <a:pPr algn="ctr"/>
            <a:r>
              <a:rPr lang="en-US" b="1" dirty="0">
                <a:solidFill>
                  <a:schemeClr val="tx1"/>
                </a:solidFill>
              </a:rPr>
              <a:t>Proof (cont.)</a:t>
            </a:r>
          </a:p>
          <a:p>
            <a:r>
              <a:rPr lang="en-US" dirty="0">
                <a:solidFill>
                  <a:schemeClr val="tx1"/>
                </a:solidFill>
              </a:rPr>
              <a:t>Then </a:t>
            </a:r>
            <a:r>
              <a:rPr lang="en-US" dirty="0">
                <a:solidFill>
                  <a:schemeClr val="tx1"/>
                </a:solidFill>
                <a:latin typeface="Symbol" pitchFamily="82" charset="2"/>
              </a:rPr>
              <a:t>-</a:t>
            </a:r>
            <a:r>
              <a:rPr lang="en-US" i="1" dirty="0">
                <a:solidFill>
                  <a:schemeClr val="tx1"/>
                </a:solidFill>
              </a:rPr>
              <a:t>C</a:t>
            </a:r>
            <a:r>
              <a:rPr lang="en-US" baseline="-25000" dirty="0">
                <a:solidFill>
                  <a:schemeClr val="tx1"/>
                </a:solidFill>
              </a:rPr>
              <a:t>2</a:t>
            </a:r>
            <a:r>
              <a:rPr lang="en-US" dirty="0">
                <a:solidFill>
                  <a:schemeClr val="tx1"/>
                </a:solidFill>
              </a:rPr>
              <a:t> is also a path from </a:t>
            </a:r>
            <a:r>
              <a:rPr lang="en-US" i="1" dirty="0">
                <a:solidFill>
                  <a:schemeClr val="tx1"/>
                </a:solidFill>
              </a:rPr>
              <a:t>A</a:t>
            </a:r>
            <a:r>
              <a:rPr lang="en-US" dirty="0">
                <a:solidFill>
                  <a:schemeClr val="tx1"/>
                </a:solidFill>
              </a:rPr>
              <a:t> to </a:t>
            </a:r>
            <a:r>
              <a:rPr lang="en-US" i="1" dirty="0">
                <a:solidFill>
                  <a:schemeClr val="tx1"/>
                </a:solidFill>
              </a:rPr>
              <a:t>B</a:t>
            </a:r>
            <a:r>
              <a:rPr lang="en-US" dirty="0">
                <a:solidFill>
                  <a:schemeClr val="tx1"/>
                </a:solidFill>
              </a:rPr>
              <a:t>, so</a:t>
            </a:r>
          </a:p>
          <a:p>
            <a:pPr>
              <a:spcBef>
                <a:spcPts val="0"/>
              </a:spcBef>
            </a:pPr>
            <a:endParaRPr lang="en-US" dirty="0">
              <a:solidFill>
                <a:schemeClr val="tx1"/>
              </a:solidFill>
            </a:endParaRPr>
          </a:p>
          <a:p>
            <a:endParaRPr lang="en-US" dirty="0">
              <a:solidFill>
                <a:schemeClr val="tx1"/>
              </a:solidFill>
            </a:endParaRPr>
          </a:p>
          <a:p>
            <a:pPr>
              <a:spcBef>
                <a:spcPts val="600"/>
              </a:spcBef>
            </a:pPr>
            <a:r>
              <a:rPr lang="en-US" dirty="0">
                <a:solidFill>
                  <a:schemeClr val="tx1"/>
                </a:solidFill>
              </a:rPr>
              <a:t>by path independence. But as we have seen,</a:t>
            </a:r>
            <a:br>
              <a:rPr lang="en-US" dirty="0">
                <a:solidFill>
                  <a:schemeClr val="tx1"/>
                </a:solidFill>
              </a:rPr>
            </a:br>
            <a:r>
              <a:rPr lang="en-US" dirty="0">
                <a:solidFill>
                  <a:schemeClr val="tx1"/>
                </a:solidFill>
              </a:rPr>
              <a:t>                                    therefore</a:t>
            </a:r>
          </a:p>
        </p:txBody>
      </p:sp>
      <p:graphicFrame>
        <p:nvGraphicFramePr>
          <p:cNvPr id="199685" name="Object 5"/>
          <p:cNvGraphicFramePr>
            <a:graphicFrameLocks noChangeAspect="1"/>
          </p:cNvGraphicFramePr>
          <p:nvPr/>
        </p:nvGraphicFramePr>
        <p:xfrm>
          <a:off x="3314700" y="2391696"/>
          <a:ext cx="2514600" cy="673100"/>
        </p:xfrm>
        <a:graphic>
          <a:graphicData uri="http://schemas.openxmlformats.org/presentationml/2006/ole">
            <mc:AlternateContent xmlns:mc="http://schemas.openxmlformats.org/markup-compatibility/2006">
              <mc:Choice xmlns:v="urn:schemas-microsoft-com:vml" Requires="v">
                <p:oleObj spid="_x0000_s200732" name="Equation" r:id="rId3" imgW="2514600" imgH="672840" progId="Equation.DSMT4">
                  <p:embed/>
                </p:oleObj>
              </mc:Choice>
              <mc:Fallback>
                <p:oleObj name="Equation" r:id="rId3" imgW="2514600" imgH="67284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14700" y="2391696"/>
                        <a:ext cx="25146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0708" name="Object 4"/>
          <p:cNvGraphicFramePr>
            <a:graphicFrameLocks noChangeAspect="1"/>
          </p:cNvGraphicFramePr>
          <p:nvPr>
            <p:extLst>
              <p:ext uri="{D42A27DB-BD31-4B8C-83A1-F6EECF244321}">
                <p14:modId xmlns:p14="http://schemas.microsoft.com/office/powerpoint/2010/main" val="1071368790"/>
              </p:ext>
            </p:extLst>
          </p:nvPr>
        </p:nvGraphicFramePr>
        <p:xfrm>
          <a:off x="533400" y="3657600"/>
          <a:ext cx="2819400" cy="673100"/>
        </p:xfrm>
        <a:graphic>
          <a:graphicData uri="http://schemas.openxmlformats.org/presentationml/2006/ole">
            <mc:AlternateContent xmlns:mc="http://schemas.openxmlformats.org/markup-compatibility/2006">
              <mc:Choice xmlns:v="urn:schemas-microsoft-com:vml" Requires="v">
                <p:oleObj spid="_x0000_s200733" name="Equation" r:id="rId5" imgW="2819160" imgH="672840" progId="Equation.DSMT4">
                  <p:embed/>
                </p:oleObj>
              </mc:Choice>
              <mc:Fallback>
                <p:oleObj name="Equation" r:id="rId5" imgW="2819160" imgH="6728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657600"/>
                        <a:ext cx="28194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0710" name="Object 6"/>
          <p:cNvGraphicFramePr>
            <a:graphicFrameLocks noChangeAspect="1"/>
          </p:cNvGraphicFramePr>
          <p:nvPr/>
        </p:nvGraphicFramePr>
        <p:xfrm>
          <a:off x="1568450" y="4232784"/>
          <a:ext cx="6007100" cy="1460500"/>
        </p:xfrm>
        <a:graphic>
          <a:graphicData uri="http://schemas.openxmlformats.org/presentationml/2006/ole">
            <mc:AlternateContent xmlns:mc="http://schemas.openxmlformats.org/markup-compatibility/2006">
              <mc:Choice xmlns:v="urn:schemas-microsoft-com:vml" Requires="v">
                <p:oleObj spid="_x0000_s200734" name="Equation" r:id="rId7" imgW="6006960" imgH="1460160" progId="Equation.DSMT4">
                  <p:embed/>
                </p:oleObj>
              </mc:Choice>
              <mc:Fallback>
                <p:oleObj name="Equation" r:id="rId7" imgW="6006960" imgH="14601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68450" y="4232784"/>
                        <a:ext cx="60071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a:t>
            </a:r>
          </a:p>
        </p:txBody>
      </p:sp>
      <p:sp>
        <p:nvSpPr>
          <p:cNvPr id="3" name="Content Placeholder 2"/>
          <p:cNvSpPr>
            <a:spLocks noGrp="1"/>
          </p:cNvSpPr>
          <p:nvPr>
            <p:ph idx="1"/>
          </p:nvPr>
        </p:nvSpPr>
        <p:spPr/>
        <p:txBody>
          <a:bodyPr/>
          <a:lstStyle/>
          <a:p>
            <a:pPr marL="514350" indent="-514350">
              <a:buFont typeface="+mj-lt"/>
              <a:buAutoNum type="arabicPeriod"/>
            </a:pPr>
            <a:r>
              <a:rPr lang="en-US" dirty="0"/>
              <a:t>The Fundamental Theorem for Line Integrals</a:t>
            </a:r>
          </a:p>
          <a:p>
            <a:pPr marL="514350" indent="-514350">
              <a:buFont typeface="+mj-lt"/>
              <a:buAutoNum type="arabicPeriod"/>
            </a:pPr>
            <a:r>
              <a:rPr lang="en-US" dirty="0"/>
              <a:t>Path independence and conservative fields</a:t>
            </a:r>
          </a:p>
          <a:p>
            <a:pPr marL="514350" indent="-514350">
              <a:buFont typeface="+mj-lt"/>
              <a:buAutoNum type="arabicPeriod"/>
            </a:pPr>
            <a:r>
              <a:rPr lang="en-US" dirty="0"/>
              <a:t>Finding potentials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Path Independence and Closed Path Integrals</a:t>
            </a:r>
          </a:p>
        </p:txBody>
      </p:sp>
      <p:sp>
        <p:nvSpPr>
          <p:cNvPr id="3" name="Content Placeholder 2"/>
          <p:cNvSpPr>
            <a:spLocks noGrp="1"/>
          </p:cNvSpPr>
          <p:nvPr>
            <p:ph idx="1"/>
          </p:nvPr>
        </p:nvSpPr>
        <p:spPr>
          <a:xfrm>
            <a:off x="457200" y="1280160"/>
            <a:ext cx="8229600" cy="4206240"/>
          </a:xfrm>
          <a:solidFill>
            <a:srgbClr val="FFFFCC"/>
          </a:solidFill>
          <a:ln w="28575">
            <a:solidFill>
              <a:schemeClr val="tx1"/>
            </a:solidFill>
          </a:ln>
        </p:spPr>
        <p:txBody>
          <a:bodyPr wrap="square">
            <a:noAutofit/>
          </a:bodyPr>
          <a:lstStyle/>
          <a:p>
            <a:pPr algn="ctr"/>
            <a:r>
              <a:rPr lang="en-US" b="1" dirty="0">
                <a:solidFill>
                  <a:schemeClr val="tx1"/>
                </a:solidFill>
              </a:rPr>
              <a:t>Proof (cont.)</a:t>
            </a:r>
          </a:p>
          <a:p>
            <a:r>
              <a:rPr lang="en-US" dirty="0">
                <a:solidFill>
                  <a:schemeClr val="tx1"/>
                </a:solidFill>
              </a:rPr>
              <a:t>On the other hand, if                    for every closed path </a:t>
            </a:r>
            <a:r>
              <a:rPr lang="en-US" i="1" dirty="0">
                <a:solidFill>
                  <a:schemeClr val="tx1"/>
                </a:solidFill>
              </a:rPr>
              <a:t>C</a:t>
            </a:r>
            <a:r>
              <a:rPr lang="en-US" dirty="0">
                <a:solidFill>
                  <a:schemeClr val="tx1"/>
                </a:solidFill>
              </a:rPr>
              <a:t>, and if </a:t>
            </a:r>
            <a:r>
              <a:rPr lang="en-US" i="1" dirty="0">
                <a:solidFill>
                  <a:schemeClr val="tx1"/>
                </a:solidFill>
              </a:rPr>
              <a:t>C</a:t>
            </a:r>
            <a:r>
              <a:rPr lang="en-US" baseline="-25000" dirty="0">
                <a:solidFill>
                  <a:schemeClr val="tx1"/>
                </a:solidFill>
              </a:rPr>
              <a:t>1</a:t>
            </a:r>
            <a:r>
              <a:rPr lang="en-US" dirty="0">
                <a:solidFill>
                  <a:schemeClr val="tx1"/>
                </a:solidFill>
              </a:rPr>
              <a:t> and </a:t>
            </a:r>
            <a:r>
              <a:rPr lang="en-US" i="1" dirty="0">
                <a:solidFill>
                  <a:schemeClr val="tx1"/>
                </a:solidFill>
              </a:rPr>
              <a:t>C</a:t>
            </a:r>
            <a:r>
              <a:rPr lang="en-US" baseline="-25000" dirty="0">
                <a:solidFill>
                  <a:schemeClr val="tx1"/>
                </a:solidFill>
              </a:rPr>
              <a:t>2</a:t>
            </a:r>
            <a:r>
              <a:rPr lang="en-US" dirty="0">
                <a:solidFill>
                  <a:schemeClr val="tx1"/>
                </a:solidFill>
              </a:rPr>
              <a:t> are any two paths with the same initial and terminal points, the same argument in reverse shows that</a:t>
            </a:r>
          </a:p>
          <a:p>
            <a:endParaRPr lang="en-US" dirty="0">
              <a:solidFill>
                <a:schemeClr val="tx1"/>
              </a:solidFill>
            </a:endParaRPr>
          </a:p>
          <a:p>
            <a:pPr>
              <a:spcBef>
                <a:spcPts val="1800"/>
              </a:spcBef>
            </a:pPr>
            <a:r>
              <a:rPr lang="en-US" dirty="0">
                <a:solidFill>
                  <a:schemeClr val="tx1"/>
                </a:solidFill>
              </a:rPr>
              <a:t>so                               and hence the line integrals are </a:t>
            </a:r>
          </a:p>
          <a:p>
            <a:pPr>
              <a:spcBef>
                <a:spcPts val="1200"/>
              </a:spcBef>
            </a:pPr>
            <a:r>
              <a:rPr lang="en-US" dirty="0">
                <a:solidFill>
                  <a:schemeClr val="tx1"/>
                </a:solidFill>
              </a:rPr>
              <a:t>path independent.</a:t>
            </a:r>
          </a:p>
        </p:txBody>
      </p:sp>
      <p:graphicFrame>
        <p:nvGraphicFramePr>
          <p:cNvPr id="201733" name="Object 5"/>
          <p:cNvGraphicFramePr>
            <a:graphicFrameLocks noChangeAspect="1"/>
          </p:cNvGraphicFramePr>
          <p:nvPr/>
        </p:nvGraphicFramePr>
        <p:xfrm>
          <a:off x="3644488" y="1769808"/>
          <a:ext cx="1473200" cy="622300"/>
        </p:xfrm>
        <a:graphic>
          <a:graphicData uri="http://schemas.openxmlformats.org/presentationml/2006/ole">
            <mc:AlternateContent xmlns:mc="http://schemas.openxmlformats.org/markup-compatibility/2006">
              <mc:Choice xmlns:v="urn:schemas-microsoft-com:vml" Requires="v">
                <p:oleObj spid="_x0000_s201754" name="Equation" r:id="rId3" imgW="1473120" imgH="622080" progId="Equation.DSMT4">
                  <p:embed/>
                </p:oleObj>
              </mc:Choice>
              <mc:Fallback>
                <p:oleObj name="Equation" r:id="rId3" imgW="1473120" imgH="622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44488" y="1769808"/>
                        <a:ext cx="1473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1734" name="Object 6"/>
          <p:cNvGraphicFramePr>
            <a:graphicFrameLocks noChangeAspect="1"/>
          </p:cNvGraphicFramePr>
          <p:nvPr/>
        </p:nvGraphicFramePr>
        <p:xfrm>
          <a:off x="3092450" y="3441700"/>
          <a:ext cx="2959100" cy="673100"/>
        </p:xfrm>
        <a:graphic>
          <a:graphicData uri="http://schemas.openxmlformats.org/presentationml/2006/ole">
            <mc:AlternateContent xmlns:mc="http://schemas.openxmlformats.org/markup-compatibility/2006">
              <mc:Choice xmlns:v="urn:schemas-microsoft-com:vml" Requires="v">
                <p:oleObj spid="_x0000_s201755" name="Equation" r:id="rId5" imgW="2958840" imgH="672840" progId="Equation.DSMT4">
                  <p:embed/>
                </p:oleObj>
              </mc:Choice>
              <mc:Fallback>
                <p:oleObj name="Equation" r:id="rId5" imgW="2958840" imgH="67284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92450" y="3441700"/>
                        <a:ext cx="29591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1735" name="Object 7"/>
          <p:cNvGraphicFramePr>
            <a:graphicFrameLocks noChangeAspect="1"/>
          </p:cNvGraphicFramePr>
          <p:nvPr/>
        </p:nvGraphicFramePr>
        <p:xfrm>
          <a:off x="916860" y="4218448"/>
          <a:ext cx="2374900" cy="673100"/>
        </p:xfrm>
        <a:graphic>
          <a:graphicData uri="http://schemas.openxmlformats.org/presentationml/2006/ole">
            <mc:AlternateContent xmlns:mc="http://schemas.openxmlformats.org/markup-compatibility/2006">
              <mc:Choice xmlns:v="urn:schemas-microsoft-com:vml" Requires="v">
                <p:oleObj spid="_x0000_s201756" name="Equation" r:id="rId7" imgW="2374560" imgH="672840" progId="Equation.DSMT4">
                  <p:embed/>
                </p:oleObj>
              </mc:Choice>
              <mc:Fallback>
                <p:oleObj name="Equation" r:id="rId7" imgW="2374560" imgH="67284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6860" y="4218448"/>
                        <a:ext cx="23749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Path Independence Implies Conservation</a:t>
            </a:r>
          </a:p>
        </p:txBody>
      </p:sp>
      <p:sp>
        <p:nvSpPr>
          <p:cNvPr id="3" name="Content Placeholder 2"/>
          <p:cNvSpPr>
            <a:spLocks noGrp="1"/>
          </p:cNvSpPr>
          <p:nvPr>
            <p:ph idx="1"/>
          </p:nvPr>
        </p:nvSpPr>
        <p:spPr>
          <a:xfrm>
            <a:off x="457200" y="1280160"/>
            <a:ext cx="8229600" cy="1902059"/>
          </a:xfrm>
          <a:solidFill>
            <a:srgbClr val="FFFFCC"/>
          </a:solidFill>
          <a:ln w="28575">
            <a:solidFill>
              <a:schemeClr val="tx1"/>
            </a:solidFill>
          </a:ln>
        </p:spPr>
        <p:txBody>
          <a:bodyPr>
            <a:spAutoFit/>
          </a:bodyPr>
          <a:lstStyle/>
          <a:p>
            <a:pPr algn="ctr"/>
            <a:r>
              <a:rPr lang="en-US" b="1" dirty="0">
                <a:solidFill>
                  <a:schemeClr val="tx1"/>
                </a:solidFill>
              </a:rPr>
              <a:t>Path Independence Implies Conservation</a:t>
            </a:r>
          </a:p>
          <a:p>
            <a:r>
              <a:rPr lang="en-US" dirty="0">
                <a:solidFill>
                  <a:schemeClr val="tx1"/>
                </a:solidFill>
              </a:rPr>
              <a:t>Assume </a:t>
            </a:r>
            <a:r>
              <a:rPr lang="en-US" b="1" dirty="0">
                <a:solidFill>
                  <a:schemeClr val="tx1"/>
                </a:solidFill>
              </a:rPr>
              <a:t>F</a:t>
            </a:r>
            <a:r>
              <a:rPr lang="en-US" dirty="0">
                <a:solidFill>
                  <a:schemeClr val="tx1"/>
                </a:solidFill>
              </a:rPr>
              <a:t> is a continuous vector field on an open connected region </a:t>
            </a:r>
            <a:r>
              <a:rPr lang="en-US" i="1" dirty="0">
                <a:solidFill>
                  <a:schemeClr val="tx1"/>
                </a:solidFill>
              </a:rPr>
              <a:t>D</a:t>
            </a:r>
            <a:r>
              <a:rPr lang="en-US" dirty="0">
                <a:solidFill>
                  <a:schemeClr val="tx1"/>
                </a:solidFill>
              </a:rPr>
              <a:t>. If every line integral            is path independent, then </a:t>
            </a:r>
            <a:r>
              <a:rPr lang="en-US" b="1" dirty="0">
                <a:solidFill>
                  <a:schemeClr val="tx1"/>
                </a:solidFill>
              </a:rPr>
              <a:t>F</a:t>
            </a:r>
            <a:r>
              <a:rPr lang="en-US" dirty="0">
                <a:solidFill>
                  <a:schemeClr val="tx1"/>
                </a:solidFill>
              </a:rPr>
              <a:t> is conservative.</a:t>
            </a:r>
          </a:p>
        </p:txBody>
      </p:sp>
      <p:graphicFrame>
        <p:nvGraphicFramePr>
          <p:cNvPr id="202754" name="Object 2"/>
          <p:cNvGraphicFramePr>
            <a:graphicFrameLocks noChangeAspect="1"/>
          </p:cNvGraphicFramePr>
          <p:nvPr/>
        </p:nvGraphicFramePr>
        <p:xfrm>
          <a:off x="6400800" y="2209800"/>
          <a:ext cx="863600" cy="596900"/>
        </p:xfrm>
        <a:graphic>
          <a:graphicData uri="http://schemas.openxmlformats.org/presentationml/2006/ole">
            <mc:AlternateContent xmlns:mc="http://schemas.openxmlformats.org/markup-compatibility/2006">
              <mc:Choice xmlns:v="urn:schemas-microsoft-com:vml" Requires="v">
                <p:oleObj spid="_x0000_s202761" name="Equation" r:id="rId3" imgW="863280" imgH="596880" progId="Equation.DSMT4">
                  <p:embed/>
                </p:oleObj>
              </mc:Choice>
              <mc:Fallback>
                <p:oleObj name="Equation" r:id="rId3" imgW="863280" imgH="596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2209800"/>
                        <a:ext cx="863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Path Independence Implies Conservation</a:t>
            </a:r>
          </a:p>
        </p:txBody>
      </p:sp>
      <p:sp>
        <p:nvSpPr>
          <p:cNvPr id="3" name="Content Placeholder 2"/>
          <p:cNvSpPr>
            <a:spLocks noGrp="1"/>
          </p:cNvSpPr>
          <p:nvPr>
            <p:ph idx="1"/>
          </p:nvPr>
        </p:nvSpPr>
        <p:spPr>
          <a:xfrm>
            <a:off x="457200" y="1280160"/>
            <a:ext cx="8229600" cy="2763834"/>
          </a:xfrm>
          <a:solidFill>
            <a:srgbClr val="FFFFCC"/>
          </a:solidFill>
          <a:ln w="28575">
            <a:solidFill>
              <a:schemeClr val="tx1"/>
            </a:solidFill>
          </a:ln>
        </p:spPr>
        <p:txBody>
          <a:bodyPr wrap="square">
            <a:spAutoFit/>
          </a:bodyPr>
          <a:lstStyle/>
          <a:p>
            <a:pPr algn="ctr"/>
            <a:r>
              <a:rPr lang="en-US" b="1" dirty="0">
                <a:solidFill>
                  <a:schemeClr val="tx1"/>
                </a:solidFill>
              </a:rPr>
              <a:t>Proof </a:t>
            </a:r>
          </a:p>
          <a:p>
            <a:r>
              <a:rPr lang="en-US" dirty="0">
                <a:solidFill>
                  <a:schemeClr val="tx1"/>
                </a:solidFill>
              </a:rPr>
              <a:t>To show that </a:t>
            </a:r>
            <a:r>
              <a:rPr lang="en-US" b="1" dirty="0">
                <a:solidFill>
                  <a:schemeClr val="tx1"/>
                </a:solidFill>
              </a:rPr>
              <a:t>F </a:t>
            </a:r>
            <a:r>
              <a:rPr lang="en-US" dirty="0">
                <a:solidFill>
                  <a:schemeClr val="tx1"/>
                </a:solidFill>
              </a:rPr>
              <a:t>is conservative, we need to find a potential function </a:t>
            </a:r>
            <a:r>
              <a:rPr lang="en-US" i="1" dirty="0">
                <a:solidFill>
                  <a:schemeClr val="tx1"/>
                </a:solidFill>
              </a:rPr>
              <a:t>f </a:t>
            </a:r>
            <a:r>
              <a:rPr lang="en-US" dirty="0">
                <a:solidFill>
                  <a:schemeClr val="tx1"/>
                </a:solidFill>
              </a:rPr>
              <a:t>for </a:t>
            </a:r>
            <a:r>
              <a:rPr lang="en-US" b="1" dirty="0">
                <a:solidFill>
                  <a:schemeClr val="tx1"/>
                </a:solidFill>
              </a:rPr>
              <a:t>F</a:t>
            </a:r>
            <a:r>
              <a:rPr lang="en-US" dirty="0">
                <a:solidFill>
                  <a:schemeClr val="tx1"/>
                </a:solidFill>
              </a:rPr>
              <a:t>. We will demonstrate how this can be done for a vector field of two variables, but the proof technique extends to vector fields of any number of variables.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Path Independence Implies Conservation</a:t>
            </a:r>
          </a:p>
        </p:txBody>
      </p:sp>
      <p:sp>
        <p:nvSpPr>
          <p:cNvPr id="3" name="Content Placeholder 2"/>
          <p:cNvSpPr>
            <a:spLocks noGrp="1"/>
          </p:cNvSpPr>
          <p:nvPr>
            <p:ph idx="1"/>
          </p:nvPr>
        </p:nvSpPr>
        <p:spPr>
          <a:xfrm>
            <a:off x="457200" y="1280160"/>
            <a:ext cx="8229600" cy="3367076"/>
          </a:xfrm>
          <a:solidFill>
            <a:srgbClr val="FFFFCC"/>
          </a:solidFill>
          <a:ln w="28575">
            <a:solidFill>
              <a:schemeClr val="tx1"/>
            </a:solidFill>
          </a:ln>
        </p:spPr>
        <p:txBody>
          <a:bodyPr wrap="square">
            <a:spAutoFit/>
          </a:bodyPr>
          <a:lstStyle/>
          <a:p>
            <a:pPr algn="ctr"/>
            <a:r>
              <a:rPr lang="en-US" b="1" dirty="0">
                <a:solidFill>
                  <a:schemeClr val="tx1"/>
                </a:solidFill>
              </a:rPr>
              <a:t>Proof (cont.)</a:t>
            </a:r>
          </a:p>
          <a:p>
            <a:r>
              <a:rPr lang="en-US" dirty="0">
                <a:solidFill>
                  <a:schemeClr val="tx1"/>
                </a:solidFill>
              </a:rPr>
              <a:t>To construct </a:t>
            </a:r>
            <a:r>
              <a:rPr lang="en-US" i="1" dirty="0">
                <a:solidFill>
                  <a:schemeClr val="tx1"/>
                </a:solidFill>
              </a:rPr>
              <a:t>f</a:t>
            </a:r>
            <a:r>
              <a:rPr lang="en-US" dirty="0">
                <a:solidFill>
                  <a:schemeClr val="tx1"/>
                </a:solidFill>
              </a:rPr>
              <a:t> , let (</a:t>
            </a:r>
            <a:r>
              <a:rPr lang="en-US" i="1" dirty="0">
                <a:solidFill>
                  <a:schemeClr val="tx1"/>
                </a:solidFill>
              </a:rPr>
              <a:t>x</a:t>
            </a:r>
            <a:r>
              <a:rPr lang="en-US" baseline="-25000" dirty="0">
                <a:solidFill>
                  <a:schemeClr val="tx1"/>
                </a:solidFill>
              </a:rPr>
              <a:t>0</a:t>
            </a:r>
            <a:r>
              <a:rPr lang="en-US" dirty="0">
                <a:solidFill>
                  <a:schemeClr val="tx1"/>
                </a:solidFill>
              </a:rPr>
              <a:t>, </a:t>
            </a:r>
            <a:r>
              <a:rPr lang="en-US" i="1" dirty="0">
                <a:solidFill>
                  <a:schemeClr val="tx1"/>
                </a:solidFill>
              </a:rPr>
              <a:t>y</a:t>
            </a:r>
            <a:r>
              <a:rPr lang="en-US" baseline="-25000" dirty="0">
                <a:solidFill>
                  <a:schemeClr val="tx1"/>
                </a:solidFill>
              </a:rPr>
              <a:t>0</a:t>
            </a:r>
            <a:r>
              <a:rPr lang="en-US" dirty="0">
                <a:solidFill>
                  <a:schemeClr val="tx1"/>
                </a:solidFill>
              </a:rPr>
              <a:t>) be a fixed point in </a:t>
            </a:r>
            <a:r>
              <a:rPr lang="en-US" i="1" dirty="0">
                <a:solidFill>
                  <a:schemeClr val="tx1"/>
                </a:solidFill>
              </a:rPr>
              <a:t>D</a:t>
            </a:r>
            <a:r>
              <a:rPr lang="en-US" dirty="0">
                <a:solidFill>
                  <a:schemeClr val="tx1"/>
                </a:solidFill>
              </a:rPr>
              <a:t> and define</a:t>
            </a:r>
          </a:p>
          <a:p>
            <a:endParaRPr lang="en-US" dirty="0">
              <a:solidFill>
                <a:schemeClr val="tx1"/>
              </a:solidFill>
            </a:endParaRPr>
          </a:p>
          <a:p>
            <a:r>
              <a:rPr lang="en-US" dirty="0">
                <a:solidFill>
                  <a:schemeClr val="tx1"/>
                </a:solidFill>
              </a:rPr>
              <a:t>for all (</a:t>
            </a:r>
            <a:r>
              <a:rPr lang="en-US" i="1" dirty="0">
                <a:solidFill>
                  <a:schemeClr val="tx1"/>
                </a:solidFill>
              </a:rPr>
              <a:t>x</a:t>
            </a:r>
            <a:r>
              <a:rPr lang="en-US" dirty="0">
                <a:solidFill>
                  <a:schemeClr val="tx1"/>
                </a:solidFill>
              </a:rPr>
              <a:t>, </a:t>
            </a:r>
            <a:r>
              <a:rPr lang="en-US" i="1" dirty="0">
                <a:solidFill>
                  <a:schemeClr val="tx1"/>
                </a:solidFill>
              </a:rPr>
              <a:t>y</a:t>
            </a:r>
            <a:r>
              <a:rPr lang="en-US" dirty="0">
                <a:solidFill>
                  <a:schemeClr val="tx1"/>
                </a:solidFill>
              </a:rPr>
              <a:t>) </a:t>
            </a:r>
            <a:r>
              <a:rPr lang="en-US" dirty="0">
                <a:solidFill>
                  <a:schemeClr val="tx1"/>
                </a:solidFill>
                <a:sym typeface="Symbol"/>
              </a:rPr>
              <a:t> </a:t>
            </a:r>
            <a:r>
              <a:rPr lang="en-US" i="1" dirty="0">
                <a:solidFill>
                  <a:schemeClr val="tx1"/>
                </a:solidFill>
              </a:rPr>
              <a:t>D.</a:t>
            </a:r>
            <a:r>
              <a:rPr lang="en-US" dirty="0">
                <a:solidFill>
                  <a:schemeClr val="tx1"/>
                </a:solidFill>
              </a:rPr>
              <a:t> This defines </a:t>
            </a:r>
            <a:r>
              <a:rPr lang="en-US" i="1" dirty="0">
                <a:solidFill>
                  <a:schemeClr val="tx1"/>
                </a:solidFill>
              </a:rPr>
              <a:t>f </a:t>
            </a:r>
            <a:r>
              <a:rPr lang="en-US" dirty="0">
                <a:solidFill>
                  <a:schemeClr val="tx1"/>
                </a:solidFill>
              </a:rPr>
              <a:t>unambiguously because of path independence—all paths between (</a:t>
            </a:r>
            <a:r>
              <a:rPr lang="en-US" i="1" dirty="0">
                <a:solidFill>
                  <a:schemeClr val="tx1"/>
                </a:solidFill>
              </a:rPr>
              <a:t>x</a:t>
            </a:r>
            <a:r>
              <a:rPr lang="en-US" baseline="-25000" dirty="0">
                <a:solidFill>
                  <a:schemeClr val="tx1"/>
                </a:solidFill>
              </a:rPr>
              <a:t>0</a:t>
            </a:r>
            <a:r>
              <a:rPr lang="en-US" dirty="0">
                <a:solidFill>
                  <a:schemeClr val="tx1"/>
                </a:solidFill>
              </a:rPr>
              <a:t>, </a:t>
            </a:r>
            <a:r>
              <a:rPr lang="en-US" i="1" dirty="0">
                <a:solidFill>
                  <a:schemeClr val="tx1"/>
                </a:solidFill>
              </a:rPr>
              <a:t>y</a:t>
            </a:r>
            <a:r>
              <a:rPr lang="en-US" baseline="-25000" dirty="0">
                <a:solidFill>
                  <a:schemeClr val="tx1"/>
                </a:solidFill>
              </a:rPr>
              <a:t>0</a:t>
            </a:r>
            <a:r>
              <a:rPr lang="en-US" dirty="0">
                <a:solidFill>
                  <a:schemeClr val="tx1"/>
                </a:solidFill>
              </a:rPr>
              <a:t>) and (</a:t>
            </a:r>
            <a:r>
              <a:rPr lang="en-US" i="1" dirty="0">
                <a:solidFill>
                  <a:schemeClr val="tx1"/>
                </a:solidFill>
              </a:rPr>
              <a:t>x</a:t>
            </a:r>
            <a:r>
              <a:rPr lang="en-US" dirty="0">
                <a:solidFill>
                  <a:schemeClr val="tx1"/>
                </a:solidFill>
              </a:rPr>
              <a:t>, </a:t>
            </a:r>
            <a:r>
              <a:rPr lang="en-US" i="1" dirty="0">
                <a:solidFill>
                  <a:schemeClr val="tx1"/>
                </a:solidFill>
              </a:rPr>
              <a:t>y</a:t>
            </a:r>
            <a:r>
              <a:rPr lang="en-US" dirty="0">
                <a:solidFill>
                  <a:schemeClr val="tx1"/>
                </a:solidFill>
              </a:rPr>
              <a:t>) lead to the same value for the line integral. </a:t>
            </a:r>
            <a:endParaRPr lang="en-US" i="1" dirty="0">
              <a:solidFill>
                <a:schemeClr val="tx1"/>
              </a:solidFill>
            </a:endParaRPr>
          </a:p>
        </p:txBody>
      </p:sp>
      <p:graphicFrame>
        <p:nvGraphicFramePr>
          <p:cNvPr id="203779" name="Object 3"/>
          <p:cNvGraphicFramePr>
            <a:graphicFrameLocks noChangeAspect="1"/>
          </p:cNvGraphicFramePr>
          <p:nvPr/>
        </p:nvGraphicFramePr>
        <p:xfrm>
          <a:off x="3206750" y="2556933"/>
          <a:ext cx="2730500" cy="787400"/>
        </p:xfrm>
        <a:graphic>
          <a:graphicData uri="http://schemas.openxmlformats.org/presentationml/2006/ole">
            <mc:AlternateContent xmlns:mc="http://schemas.openxmlformats.org/markup-compatibility/2006">
              <mc:Choice xmlns:v="urn:schemas-microsoft-com:vml" Requires="v">
                <p:oleObj spid="_x0000_s205833" name="Equation" r:id="rId3" imgW="2730240" imgH="787320" progId="Equation.DSMT4">
                  <p:embed/>
                </p:oleObj>
              </mc:Choice>
              <mc:Fallback>
                <p:oleObj name="Equation" r:id="rId3" imgW="2730240" imgH="78732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6750" y="2556933"/>
                        <a:ext cx="27305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Path Independence Implies Conservation</a:t>
            </a:r>
          </a:p>
        </p:txBody>
      </p:sp>
      <p:sp>
        <p:nvSpPr>
          <p:cNvPr id="3" name="Content Placeholder 2"/>
          <p:cNvSpPr>
            <a:spLocks noGrp="1"/>
          </p:cNvSpPr>
          <p:nvPr>
            <p:ph idx="1"/>
          </p:nvPr>
        </p:nvSpPr>
        <p:spPr>
          <a:xfrm>
            <a:off x="457200" y="1280160"/>
            <a:ext cx="8229600" cy="4663440"/>
          </a:xfrm>
          <a:solidFill>
            <a:srgbClr val="FFFFCC"/>
          </a:solidFill>
          <a:ln w="28575">
            <a:solidFill>
              <a:schemeClr val="tx1"/>
            </a:solidFill>
          </a:ln>
        </p:spPr>
        <p:txBody>
          <a:bodyPr wrap="square">
            <a:noAutofit/>
          </a:bodyPr>
          <a:lstStyle/>
          <a:p>
            <a:pPr algn="ctr"/>
            <a:r>
              <a:rPr lang="en-US" b="1" dirty="0">
                <a:solidFill>
                  <a:schemeClr val="tx1"/>
                </a:solidFill>
              </a:rPr>
              <a:t>Proof (cont.) </a:t>
            </a:r>
          </a:p>
          <a:p>
            <a:r>
              <a:rPr lang="en-US" dirty="0">
                <a:solidFill>
                  <a:schemeClr val="tx1"/>
                </a:solidFill>
              </a:rPr>
              <a:t>Now for a given point (</a:t>
            </a:r>
            <a:r>
              <a:rPr lang="en-US" i="1" dirty="0">
                <a:solidFill>
                  <a:schemeClr val="tx1"/>
                </a:solidFill>
              </a:rPr>
              <a:t>x</a:t>
            </a:r>
            <a:r>
              <a:rPr lang="en-US" dirty="0">
                <a:solidFill>
                  <a:schemeClr val="tx1"/>
                </a:solidFill>
              </a:rPr>
              <a:t>, </a:t>
            </a:r>
            <a:r>
              <a:rPr lang="en-US" i="1" dirty="0">
                <a:solidFill>
                  <a:schemeClr val="tx1"/>
                </a:solidFill>
              </a:rPr>
              <a:t>y</a:t>
            </a:r>
            <a:r>
              <a:rPr lang="en-US" dirty="0">
                <a:solidFill>
                  <a:schemeClr val="tx1"/>
                </a:solidFill>
              </a:rPr>
              <a:t>), choose </a:t>
            </a:r>
            <a:r>
              <a:rPr lang="en-US" i="1" dirty="0">
                <a:solidFill>
                  <a:schemeClr val="tx1"/>
                </a:solidFill>
              </a:rPr>
              <a:t>x</a:t>
            </a:r>
            <a:r>
              <a:rPr lang="en-US" baseline="-25000" dirty="0">
                <a:solidFill>
                  <a:schemeClr val="tx1"/>
                </a:solidFill>
              </a:rPr>
              <a:t>1</a:t>
            </a:r>
            <a:r>
              <a:rPr lang="en-US" dirty="0">
                <a:solidFill>
                  <a:schemeClr val="tx1"/>
                </a:solidFill>
              </a:rPr>
              <a:t> &lt; </a:t>
            </a:r>
            <a:r>
              <a:rPr lang="en-US" i="1" dirty="0">
                <a:solidFill>
                  <a:schemeClr val="tx1"/>
                </a:solidFill>
              </a:rPr>
              <a:t>x</a:t>
            </a:r>
            <a:r>
              <a:rPr lang="en-US" dirty="0">
                <a:solidFill>
                  <a:schemeClr val="tx1"/>
                </a:solidFill>
              </a:rPr>
              <a:t> so that the line segment between (</a:t>
            </a:r>
            <a:r>
              <a:rPr lang="en-US" i="1" dirty="0">
                <a:solidFill>
                  <a:schemeClr val="tx1"/>
                </a:solidFill>
              </a:rPr>
              <a:t>x</a:t>
            </a:r>
            <a:r>
              <a:rPr lang="en-US" baseline="-25000" dirty="0">
                <a:solidFill>
                  <a:schemeClr val="tx1"/>
                </a:solidFill>
              </a:rPr>
              <a:t>1</a:t>
            </a:r>
            <a:r>
              <a:rPr lang="en-US" dirty="0">
                <a:solidFill>
                  <a:schemeClr val="tx1"/>
                </a:solidFill>
              </a:rPr>
              <a:t>, </a:t>
            </a:r>
            <a:r>
              <a:rPr lang="en-US" i="1" dirty="0">
                <a:solidFill>
                  <a:schemeClr val="tx1"/>
                </a:solidFill>
              </a:rPr>
              <a:t>y</a:t>
            </a:r>
            <a:r>
              <a:rPr lang="en-US" dirty="0">
                <a:solidFill>
                  <a:schemeClr val="tx1"/>
                </a:solidFill>
              </a:rPr>
              <a:t>) and (</a:t>
            </a:r>
            <a:r>
              <a:rPr lang="en-US" i="1" dirty="0">
                <a:solidFill>
                  <a:schemeClr val="tx1"/>
                </a:solidFill>
              </a:rPr>
              <a:t>x</a:t>
            </a:r>
            <a:r>
              <a:rPr lang="en-US" dirty="0">
                <a:solidFill>
                  <a:schemeClr val="tx1"/>
                </a:solidFill>
              </a:rPr>
              <a:t>, </a:t>
            </a:r>
            <a:r>
              <a:rPr lang="en-US" i="1" dirty="0">
                <a:solidFill>
                  <a:schemeClr val="tx1"/>
                </a:solidFill>
              </a:rPr>
              <a:t>y</a:t>
            </a:r>
            <a:r>
              <a:rPr lang="en-US" dirty="0">
                <a:solidFill>
                  <a:schemeClr val="tx1"/>
                </a:solidFill>
              </a:rPr>
              <a:t>) lies entirely in </a:t>
            </a:r>
            <a:r>
              <a:rPr lang="en-US" i="1" dirty="0">
                <a:solidFill>
                  <a:schemeClr val="tx1"/>
                </a:solidFill>
              </a:rPr>
              <a:t>D</a:t>
            </a:r>
            <a:r>
              <a:rPr lang="en-US" dirty="0">
                <a:solidFill>
                  <a:schemeClr val="tx1"/>
                </a:solidFill>
              </a:rPr>
              <a:t>; we know we can do this for </a:t>
            </a:r>
            <a:br>
              <a:rPr lang="en-US" dirty="0">
                <a:solidFill>
                  <a:schemeClr val="tx1"/>
                </a:solidFill>
              </a:rPr>
            </a:br>
            <a:r>
              <a:rPr lang="en-US" dirty="0">
                <a:solidFill>
                  <a:schemeClr val="tx1"/>
                </a:solidFill>
              </a:rPr>
              <a:t>some </a:t>
            </a:r>
            <a:r>
              <a:rPr lang="en-US" i="1" dirty="0">
                <a:solidFill>
                  <a:schemeClr val="tx1"/>
                </a:solidFill>
              </a:rPr>
              <a:t>x</a:t>
            </a:r>
            <a:r>
              <a:rPr lang="en-US" baseline="-25000" dirty="0">
                <a:solidFill>
                  <a:schemeClr val="tx1"/>
                </a:solidFill>
              </a:rPr>
              <a:t>1</a:t>
            </a:r>
            <a:r>
              <a:rPr lang="en-US" dirty="0">
                <a:solidFill>
                  <a:schemeClr val="tx1"/>
                </a:solidFill>
              </a:rPr>
              <a:t> sufficiently close to </a:t>
            </a:r>
            <a:r>
              <a:rPr lang="en-US" i="1" dirty="0">
                <a:solidFill>
                  <a:schemeClr val="tx1"/>
                </a:solidFill>
              </a:rPr>
              <a:t>x</a:t>
            </a:r>
            <a:r>
              <a:rPr lang="en-US" dirty="0">
                <a:solidFill>
                  <a:schemeClr val="tx1"/>
                </a:solidFill>
              </a:rPr>
              <a:t> </a:t>
            </a:r>
            <a:br>
              <a:rPr lang="en-US" dirty="0">
                <a:solidFill>
                  <a:schemeClr val="tx1"/>
                </a:solidFill>
              </a:rPr>
            </a:br>
            <a:r>
              <a:rPr lang="en-US" dirty="0">
                <a:solidFill>
                  <a:schemeClr val="tx1"/>
                </a:solidFill>
              </a:rPr>
              <a:t>because </a:t>
            </a:r>
            <a:r>
              <a:rPr lang="en-US" i="1" dirty="0">
                <a:solidFill>
                  <a:schemeClr val="tx1"/>
                </a:solidFill>
              </a:rPr>
              <a:t>D</a:t>
            </a:r>
            <a:r>
              <a:rPr lang="en-US" dirty="0">
                <a:solidFill>
                  <a:schemeClr val="tx1"/>
                </a:solidFill>
              </a:rPr>
              <a:t> is open. Let </a:t>
            </a:r>
            <a:r>
              <a:rPr lang="en-US" i="1" dirty="0">
                <a:solidFill>
                  <a:schemeClr val="tx1"/>
                </a:solidFill>
              </a:rPr>
              <a:t>C</a:t>
            </a:r>
            <a:r>
              <a:rPr lang="en-US" baseline="-25000" dirty="0">
                <a:solidFill>
                  <a:schemeClr val="tx1"/>
                </a:solidFill>
              </a:rPr>
              <a:t>1</a:t>
            </a:r>
            <a:r>
              <a:rPr lang="en-US" dirty="0">
                <a:solidFill>
                  <a:schemeClr val="tx1"/>
                </a:solidFill>
              </a:rPr>
              <a:t> be a </a:t>
            </a:r>
            <a:br>
              <a:rPr lang="en-US" dirty="0">
                <a:solidFill>
                  <a:schemeClr val="tx1"/>
                </a:solidFill>
              </a:rPr>
            </a:br>
            <a:r>
              <a:rPr lang="en-US" dirty="0">
                <a:solidFill>
                  <a:schemeClr val="tx1"/>
                </a:solidFill>
              </a:rPr>
              <a:t>path in </a:t>
            </a:r>
            <a:r>
              <a:rPr lang="en-US" i="1" dirty="0">
                <a:solidFill>
                  <a:schemeClr val="tx1"/>
                </a:solidFill>
              </a:rPr>
              <a:t>D</a:t>
            </a:r>
            <a:r>
              <a:rPr lang="en-US" dirty="0">
                <a:solidFill>
                  <a:schemeClr val="tx1"/>
                </a:solidFill>
              </a:rPr>
              <a:t> from (</a:t>
            </a:r>
            <a:r>
              <a:rPr lang="en-US" i="1" dirty="0">
                <a:solidFill>
                  <a:schemeClr val="tx1"/>
                </a:solidFill>
              </a:rPr>
              <a:t>x</a:t>
            </a:r>
            <a:r>
              <a:rPr lang="en-US" baseline="-25000" dirty="0">
                <a:solidFill>
                  <a:schemeClr val="tx1"/>
                </a:solidFill>
              </a:rPr>
              <a:t>0</a:t>
            </a:r>
            <a:r>
              <a:rPr lang="en-US" dirty="0">
                <a:solidFill>
                  <a:schemeClr val="tx1"/>
                </a:solidFill>
              </a:rPr>
              <a:t>, </a:t>
            </a:r>
            <a:r>
              <a:rPr lang="en-US" i="1" dirty="0">
                <a:solidFill>
                  <a:schemeClr val="tx1"/>
                </a:solidFill>
              </a:rPr>
              <a:t>y</a:t>
            </a:r>
            <a:r>
              <a:rPr lang="en-US" baseline="-25000" dirty="0">
                <a:solidFill>
                  <a:schemeClr val="tx1"/>
                </a:solidFill>
              </a:rPr>
              <a:t>0</a:t>
            </a:r>
            <a:r>
              <a:rPr lang="en-US" dirty="0">
                <a:solidFill>
                  <a:schemeClr val="tx1"/>
                </a:solidFill>
              </a:rPr>
              <a:t>) to (</a:t>
            </a:r>
            <a:r>
              <a:rPr lang="en-US" i="1" dirty="0">
                <a:solidFill>
                  <a:schemeClr val="tx1"/>
                </a:solidFill>
              </a:rPr>
              <a:t>x</a:t>
            </a:r>
            <a:r>
              <a:rPr lang="en-US" baseline="-25000" dirty="0">
                <a:solidFill>
                  <a:schemeClr val="tx1"/>
                </a:solidFill>
              </a:rPr>
              <a:t>1</a:t>
            </a:r>
            <a:r>
              <a:rPr lang="en-US" dirty="0">
                <a:solidFill>
                  <a:schemeClr val="tx1"/>
                </a:solidFill>
              </a:rPr>
              <a:t>, </a:t>
            </a:r>
            <a:r>
              <a:rPr lang="en-US" i="1" dirty="0">
                <a:solidFill>
                  <a:schemeClr val="tx1"/>
                </a:solidFill>
              </a:rPr>
              <a:t>y</a:t>
            </a:r>
            <a:r>
              <a:rPr lang="en-US" dirty="0">
                <a:solidFill>
                  <a:schemeClr val="tx1"/>
                </a:solidFill>
              </a:rPr>
              <a:t>) </a:t>
            </a:r>
            <a:br>
              <a:rPr lang="en-US" dirty="0">
                <a:solidFill>
                  <a:schemeClr val="tx1"/>
                </a:solidFill>
              </a:rPr>
            </a:br>
            <a:r>
              <a:rPr lang="en-US" dirty="0">
                <a:solidFill>
                  <a:schemeClr val="tx1"/>
                </a:solidFill>
              </a:rPr>
              <a:t>and let </a:t>
            </a:r>
            <a:r>
              <a:rPr lang="en-US" i="1" dirty="0">
                <a:solidFill>
                  <a:schemeClr val="tx1"/>
                </a:solidFill>
              </a:rPr>
              <a:t>C</a:t>
            </a:r>
            <a:r>
              <a:rPr lang="en-US" baseline="-25000" dirty="0">
                <a:solidFill>
                  <a:schemeClr val="tx1"/>
                </a:solidFill>
              </a:rPr>
              <a:t>2</a:t>
            </a:r>
            <a:r>
              <a:rPr lang="en-US" dirty="0">
                <a:solidFill>
                  <a:schemeClr val="tx1"/>
                </a:solidFill>
              </a:rPr>
              <a:t> be the line segment </a:t>
            </a:r>
            <a:br>
              <a:rPr lang="en-US" dirty="0">
                <a:solidFill>
                  <a:schemeClr val="tx1"/>
                </a:solidFill>
              </a:rPr>
            </a:br>
            <a:r>
              <a:rPr lang="en-US" dirty="0">
                <a:solidFill>
                  <a:schemeClr val="tx1"/>
                </a:solidFill>
              </a:rPr>
              <a:t>from (</a:t>
            </a:r>
            <a:r>
              <a:rPr lang="en-US" i="1" dirty="0">
                <a:solidFill>
                  <a:schemeClr val="tx1"/>
                </a:solidFill>
              </a:rPr>
              <a:t>x</a:t>
            </a:r>
            <a:r>
              <a:rPr lang="en-US" baseline="-25000" dirty="0">
                <a:solidFill>
                  <a:schemeClr val="tx1"/>
                </a:solidFill>
              </a:rPr>
              <a:t>1</a:t>
            </a:r>
            <a:r>
              <a:rPr lang="en-US" dirty="0">
                <a:solidFill>
                  <a:schemeClr val="tx1"/>
                </a:solidFill>
              </a:rPr>
              <a:t>, </a:t>
            </a:r>
            <a:r>
              <a:rPr lang="en-US" i="1" dirty="0">
                <a:solidFill>
                  <a:schemeClr val="tx1"/>
                </a:solidFill>
              </a:rPr>
              <a:t>y</a:t>
            </a:r>
            <a:r>
              <a:rPr lang="en-US" dirty="0">
                <a:solidFill>
                  <a:schemeClr val="tx1"/>
                </a:solidFill>
              </a:rPr>
              <a:t>) to (</a:t>
            </a:r>
            <a:r>
              <a:rPr lang="en-US" i="1" dirty="0">
                <a:solidFill>
                  <a:schemeClr val="tx1"/>
                </a:solidFill>
              </a:rPr>
              <a:t>x</a:t>
            </a:r>
            <a:r>
              <a:rPr lang="en-US" dirty="0">
                <a:solidFill>
                  <a:schemeClr val="tx1"/>
                </a:solidFill>
              </a:rPr>
              <a:t>, </a:t>
            </a:r>
            <a:r>
              <a:rPr lang="en-US" i="1" dirty="0">
                <a:solidFill>
                  <a:schemeClr val="tx1"/>
                </a:solidFill>
              </a:rPr>
              <a:t>y</a:t>
            </a:r>
            <a:r>
              <a:rPr lang="en-US" dirty="0">
                <a:solidFill>
                  <a:schemeClr val="tx1"/>
                </a:solidFill>
              </a:rPr>
              <a:t>) (see Figure 3).</a:t>
            </a:r>
          </a:p>
        </p:txBody>
      </p:sp>
      <p:pic>
        <p:nvPicPr>
          <p:cNvPr id="204803" name="Picture 3"/>
          <p:cNvPicPr>
            <a:picLocks noChangeAspect="1" noChangeArrowheads="1"/>
          </p:cNvPicPr>
          <p:nvPr/>
        </p:nvPicPr>
        <p:blipFill>
          <a:blip r:embed="rId2" cstate="print">
            <a:clrChange>
              <a:clrFrom>
                <a:srgbClr val="FFFFFF"/>
              </a:clrFrom>
              <a:clrTo>
                <a:srgbClr val="FFFFFF">
                  <a:alpha val="0"/>
                </a:srgbClr>
              </a:clrTo>
            </a:clrChange>
            <a:lum bright="-10000"/>
          </a:blip>
          <a:srcRect/>
          <a:stretch>
            <a:fillRect/>
          </a:stretch>
        </p:blipFill>
        <p:spPr bwMode="auto">
          <a:xfrm>
            <a:off x="5303270" y="2739344"/>
            <a:ext cx="3383530" cy="3129561"/>
          </a:xfrm>
          <a:prstGeom prst="rect">
            <a:avLst/>
          </a:prstGeom>
          <a:noFill/>
          <a:ln w="9525">
            <a:noFill/>
            <a:miter lim="800000"/>
            <a:headEnd/>
            <a:tailEnd/>
          </a:ln>
        </p:spPr>
      </p:pic>
      <p:sp>
        <p:nvSpPr>
          <p:cNvPr id="5" name="Rectangle 4"/>
          <p:cNvSpPr/>
          <p:nvPr/>
        </p:nvSpPr>
        <p:spPr>
          <a:xfrm>
            <a:off x="3733800" y="5456904"/>
            <a:ext cx="1370055" cy="523220"/>
          </a:xfrm>
          <a:prstGeom prst="rect">
            <a:avLst/>
          </a:prstGeom>
        </p:spPr>
        <p:txBody>
          <a:bodyPr wrap="none">
            <a:spAutoFit/>
          </a:bodyPr>
          <a:lstStyle/>
          <a:p>
            <a:r>
              <a:rPr lang="en-US" sz="2800" b="1" dirty="0"/>
              <a:t>Figure 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Path Independence Implies Conservation</a:t>
            </a:r>
          </a:p>
        </p:txBody>
      </p:sp>
      <p:sp>
        <p:nvSpPr>
          <p:cNvPr id="3" name="Content Placeholder 2"/>
          <p:cNvSpPr>
            <a:spLocks noGrp="1"/>
          </p:cNvSpPr>
          <p:nvPr>
            <p:ph idx="1"/>
          </p:nvPr>
        </p:nvSpPr>
        <p:spPr>
          <a:xfrm>
            <a:off x="457200" y="1280160"/>
            <a:ext cx="8229600" cy="4663440"/>
          </a:xfrm>
          <a:solidFill>
            <a:srgbClr val="FFFFCC"/>
          </a:solidFill>
          <a:ln w="28575">
            <a:solidFill>
              <a:schemeClr val="tx1"/>
            </a:solidFill>
          </a:ln>
        </p:spPr>
        <p:txBody>
          <a:bodyPr wrap="square">
            <a:noAutofit/>
          </a:bodyPr>
          <a:lstStyle/>
          <a:p>
            <a:pPr algn="ctr"/>
            <a:r>
              <a:rPr lang="en-US" b="1" dirty="0">
                <a:solidFill>
                  <a:schemeClr val="tx1"/>
                </a:solidFill>
              </a:rPr>
              <a:t>Proof (cont.) </a:t>
            </a:r>
          </a:p>
          <a:p>
            <a:r>
              <a:rPr lang="en-US" dirty="0">
                <a:solidFill>
                  <a:schemeClr val="tx1"/>
                </a:solidFill>
              </a:rPr>
              <a:t>Then by path independence,</a:t>
            </a:r>
          </a:p>
          <a:p>
            <a:pPr>
              <a:spcBef>
                <a:spcPts val="0"/>
              </a:spcBef>
            </a:pPr>
            <a:endParaRPr lang="en-US" dirty="0">
              <a:solidFill>
                <a:schemeClr val="tx1"/>
              </a:solidFill>
            </a:endParaRPr>
          </a:p>
          <a:p>
            <a:pPr>
              <a:spcBef>
                <a:spcPts val="1800"/>
              </a:spcBef>
            </a:pPr>
            <a:r>
              <a:rPr lang="en-US" dirty="0">
                <a:solidFill>
                  <a:schemeClr val="tx1"/>
                </a:solidFill>
              </a:rPr>
              <a:t>The first integral does not depend on </a:t>
            </a:r>
            <a:r>
              <a:rPr lang="en-US" i="1" dirty="0">
                <a:solidFill>
                  <a:schemeClr val="tx1"/>
                </a:solidFill>
              </a:rPr>
              <a:t>x</a:t>
            </a:r>
            <a:r>
              <a:rPr lang="en-US" dirty="0">
                <a:solidFill>
                  <a:schemeClr val="tx1"/>
                </a:solidFill>
              </a:rPr>
              <a:t>, so</a:t>
            </a:r>
          </a:p>
          <a:p>
            <a:pPr>
              <a:spcBef>
                <a:spcPts val="3000"/>
              </a:spcBef>
            </a:pPr>
            <a:endParaRPr lang="en-US" dirty="0">
              <a:solidFill>
                <a:schemeClr val="tx1"/>
              </a:solidFill>
            </a:endParaRPr>
          </a:p>
          <a:p>
            <a:pPr>
              <a:spcBef>
                <a:spcPts val="600"/>
              </a:spcBef>
            </a:pPr>
            <a:r>
              <a:rPr lang="en-US" dirty="0">
                <a:solidFill>
                  <a:schemeClr val="tx1"/>
                </a:solidFill>
              </a:rPr>
              <a:t>and if we let </a:t>
            </a:r>
            <a:r>
              <a:rPr lang="en-US" i="1" dirty="0">
                <a:solidFill>
                  <a:schemeClr val="tx1"/>
                </a:solidFill>
              </a:rPr>
              <a:t>P </a:t>
            </a:r>
            <a:r>
              <a:rPr lang="en-US" dirty="0">
                <a:solidFill>
                  <a:schemeClr val="tx1"/>
                </a:solidFill>
              </a:rPr>
              <a:t>and </a:t>
            </a:r>
            <a:r>
              <a:rPr lang="en-US" i="1" dirty="0">
                <a:solidFill>
                  <a:schemeClr val="tx1"/>
                </a:solidFill>
              </a:rPr>
              <a:t>Q</a:t>
            </a:r>
            <a:r>
              <a:rPr lang="en-US" dirty="0">
                <a:solidFill>
                  <a:schemeClr val="tx1"/>
                </a:solidFill>
              </a:rPr>
              <a:t> be the component functions of </a:t>
            </a:r>
            <a:r>
              <a:rPr lang="en-US" b="1" dirty="0">
                <a:solidFill>
                  <a:schemeClr val="tx1"/>
                </a:solidFill>
              </a:rPr>
              <a:t>F</a:t>
            </a:r>
            <a:r>
              <a:rPr lang="en-US" dirty="0">
                <a:solidFill>
                  <a:schemeClr val="tx1"/>
                </a:solidFill>
              </a:rPr>
              <a:t>, this can be written as</a:t>
            </a:r>
          </a:p>
          <a:p>
            <a:pPr>
              <a:spcBef>
                <a:spcPts val="3000"/>
              </a:spcBef>
            </a:pPr>
            <a:endParaRPr lang="en-US" dirty="0">
              <a:solidFill>
                <a:schemeClr val="tx1"/>
              </a:solidFill>
            </a:endParaRPr>
          </a:p>
          <a:p>
            <a:pPr>
              <a:spcBef>
                <a:spcPts val="2400"/>
              </a:spcBef>
            </a:pPr>
            <a:endParaRPr lang="en-US" dirty="0">
              <a:solidFill>
                <a:schemeClr val="tx1"/>
              </a:solidFill>
            </a:endParaRPr>
          </a:p>
        </p:txBody>
      </p:sp>
      <p:graphicFrame>
        <p:nvGraphicFramePr>
          <p:cNvPr id="209922" name="Object 2"/>
          <p:cNvGraphicFramePr>
            <a:graphicFrameLocks noChangeAspect="1"/>
          </p:cNvGraphicFramePr>
          <p:nvPr/>
        </p:nvGraphicFramePr>
        <p:xfrm>
          <a:off x="1035050" y="2209800"/>
          <a:ext cx="7073900" cy="787400"/>
        </p:xfrm>
        <a:graphic>
          <a:graphicData uri="http://schemas.openxmlformats.org/presentationml/2006/ole">
            <mc:AlternateContent xmlns:mc="http://schemas.openxmlformats.org/markup-compatibility/2006">
              <mc:Choice xmlns:v="urn:schemas-microsoft-com:vml" Requires="v">
                <p:oleObj spid="_x0000_s227351" name="Equation" r:id="rId3" imgW="7073640" imgH="787320" progId="Equation.DSMT4">
                  <p:embed/>
                </p:oleObj>
              </mc:Choice>
              <mc:Fallback>
                <p:oleObj name="Equation" r:id="rId3" imgW="7073640" imgH="7873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5050" y="2209800"/>
                        <a:ext cx="70739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923" name="Object 3"/>
          <p:cNvGraphicFramePr>
            <a:graphicFrameLocks noChangeAspect="1"/>
          </p:cNvGraphicFramePr>
          <p:nvPr/>
        </p:nvGraphicFramePr>
        <p:xfrm>
          <a:off x="1028700" y="3399504"/>
          <a:ext cx="7086600" cy="863600"/>
        </p:xfrm>
        <a:graphic>
          <a:graphicData uri="http://schemas.openxmlformats.org/presentationml/2006/ole">
            <mc:AlternateContent xmlns:mc="http://schemas.openxmlformats.org/markup-compatibility/2006">
              <mc:Choice xmlns:v="urn:schemas-microsoft-com:vml" Requires="v">
                <p:oleObj spid="_x0000_s227352" name="Equation" r:id="rId5" imgW="7086600" imgH="863280" progId="Equation.DSMT4">
                  <p:embed/>
                </p:oleObj>
              </mc:Choice>
              <mc:Fallback>
                <p:oleObj name="Equation" r:id="rId5" imgW="7086600" imgH="8632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28700" y="3399504"/>
                        <a:ext cx="70866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924" name="Object 4"/>
          <p:cNvGraphicFramePr>
            <a:graphicFrameLocks noChangeAspect="1"/>
          </p:cNvGraphicFramePr>
          <p:nvPr/>
        </p:nvGraphicFramePr>
        <p:xfrm>
          <a:off x="1752600" y="5074610"/>
          <a:ext cx="5638800" cy="838200"/>
        </p:xfrm>
        <a:graphic>
          <a:graphicData uri="http://schemas.openxmlformats.org/presentationml/2006/ole">
            <mc:AlternateContent xmlns:mc="http://schemas.openxmlformats.org/markup-compatibility/2006">
              <mc:Choice xmlns:v="urn:schemas-microsoft-com:vml" Requires="v">
                <p:oleObj spid="_x0000_s227353" name="Equation" r:id="rId7" imgW="5638680" imgH="838080" progId="Equation.DSMT4">
                  <p:embed/>
                </p:oleObj>
              </mc:Choice>
              <mc:Fallback>
                <p:oleObj name="Equation" r:id="rId7" imgW="5638680" imgH="83808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5074610"/>
                        <a:ext cx="563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Path Independence Implies Conservation</a:t>
            </a:r>
          </a:p>
        </p:txBody>
      </p:sp>
      <p:sp>
        <p:nvSpPr>
          <p:cNvPr id="3" name="Content Placeholder 2"/>
          <p:cNvSpPr>
            <a:spLocks noGrp="1"/>
          </p:cNvSpPr>
          <p:nvPr>
            <p:ph idx="1"/>
          </p:nvPr>
        </p:nvSpPr>
        <p:spPr>
          <a:xfrm>
            <a:off x="457200" y="1280160"/>
            <a:ext cx="8229600" cy="4511040"/>
          </a:xfrm>
          <a:solidFill>
            <a:srgbClr val="FFFFCC"/>
          </a:solidFill>
          <a:ln w="28575">
            <a:solidFill>
              <a:schemeClr val="tx1"/>
            </a:solidFill>
          </a:ln>
        </p:spPr>
        <p:txBody>
          <a:bodyPr wrap="square">
            <a:noAutofit/>
          </a:bodyPr>
          <a:lstStyle/>
          <a:p>
            <a:pPr algn="ctr"/>
            <a:r>
              <a:rPr lang="en-US" b="1" dirty="0">
                <a:solidFill>
                  <a:schemeClr val="tx1"/>
                </a:solidFill>
              </a:rPr>
              <a:t>Proof (cont.) </a:t>
            </a:r>
          </a:p>
          <a:p>
            <a:pPr>
              <a:spcBef>
                <a:spcPts val="1200"/>
              </a:spcBef>
            </a:pPr>
            <a:r>
              <a:rPr lang="en-US" dirty="0">
                <a:solidFill>
                  <a:schemeClr val="tx1"/>
                </a:solidFill>
              </a:rPr>
              <a:t>On </a:t>
            </a:r>
            <a:r>
              <a:rPr lang="en-US" i="1" dirty="0">
                <a:solidFill>
                  <a:schemeClr val="tx1"/>
                </a:solidFill>
              </a:rPr>
              <a:t>C</a:t>
            </a:r>
            <a:r>
              <a:rPr lang="en-US" baseline="-25000" dirty="0">
                <a:solidFill>
                  <a:schemeClr val="tx1"/>
                </a:solidFill>
              </a:rPr>
              <a:t>2</a:t>
            </a:r>
            <a:r>
              <a:rPr lang="en-US" dirty="0">
                <a:solidFill>
                  <a:schemeClr val="tx1"/>
                </a:solidFill>
              </a:rPr>
              <a:t>, </a:t>
            </a:r>
            <a:r>
              <a:rPr lang="en-US" i="1" dirty="0">
                <a:solidFill>
                  <a:schemeClr val="tx1"/>
                </a:solidFill>
              </a:rPr>
              <a:t>y</a:t>
            </a:r>
            <a:r>
              <a:rPr lang="en-US" dirty="0">
                <a:solidFill>
                  <a:schemeClr val="tx1"/>
                </a:solidFill>
              </a:rPr>
              <a:t> is constant so </a:t>
            </a:r>
            <a:r>
              <a:rPr lang="en-US" i="1" dirty="0" err="1">
                <a:solidFill>
                  <a:schemeClr val="tx1"/>
                </a:solidFill>
              </a:rPr>
              <a:t>dy</a:t>
            </a:r>
            <a:r>
              <a:rPr lang="en-US" dirty="0">
                <a:solidFill>
                  <a:schemeClr val="tx1"/>
                </a:solidFill>
              </a:rPr>
              <a:t> </a:t>
            </a:r>
            <a:r>
              <a:rPr lang="en-US" dirty="0">
                <a:solidFill>
                  <a:schemeClr val="tx1"/>
                </a:solidFill>
                <a:latin typeface="Symbol" pitchFamily="82" charset="2"/>
              </a:rPr>
              <a:t>=</a:t>
            </a:r>
            <a:r>
              <a:rPr lang="en-US" dirty="0">
                <a:solidFill>
                  <a:schemeClr val="tx1"/>
                </a:solidFill>
              </a:rPr>
              <a:t> 0 and we are left with</a:t>
            </a:r>
          </a:p>
          <a:p>
            <a:pPr>
              <a:spcBef>
                <a:spcPts val="1200"/>
              </a:spcBef>
            </a:pPr>
            <a:endParaRPr lang="en-US" dirty="0">
              <a:solidFill>
                <a:schemeClr val="tx1"/>
              </a:solidFill>
            </a:endParaRPr>
          </a:p>
          <a:p>
            <a:pPr>
              <a:spcBef>
                <a:spcPts val="1800"/>
              </a:spcBef>
            </a:pPr>
            <a:r>
              <a:rPr lang="en-US" dirty="0">
                <a:solidFill>
                  <a:schemeClr val="tx1"/>
                </a:solidFill>
              </a:rPr>
              <a:t>Again, since </a:t>
            </a:r>
            <a:r>
              <a:rPr lang="en-US" i="1" dirty="0">
                <a:solidFill>
                  <a:schemeClr val="tx1"/>
                </a:solidFill>
              </a:rPr>
              <a:t>y </a:t>
            </a:r>
            <a:r>
              <a:rPr lang="en-US" dirty="0">
                <a:solidFill>
                  <a:schemeClr val="tx1"/>
                </a:solidFill>
              </a:rPr>
              <a:t>is constant on </a:t>
            </a:r>
            <a:r>
              <a:rPr lang="en-US" i="1" dirty="0">
                <a:solidFill>
                  <a:schemeClr val="tx1"/>
                </a:solidFill>
              </a:rPr>
              <a:t>C</a:t>
            </a:r>
            <a:r>
              <a:rPr lang="en-US" baseline="-25000" dirty="0">
                <a:solidFill>
                  <a:schemeClr val="tx1"/>
                </a:solidFill>
              </a:rPr>
              <a:t>2</a:t>
            </a:r>
            <a:r>
              <a:rPr lang="en-US" dirty="0">
                <a:solidFill>
                  <a:schemeClr val="tx1"/>
                </a:solidFill>
              </a:rPr>
              <a:t>, we can simply fix its value in the integrand. And to avoid confusion, we use the “dummy” variable </a:t>
            </a:r>
            <a:r>
              <a:rPr lang="en-US" i="1" dirty="0">
                <a:solidFill>
                  <a:schemeClr val="tx1"/>
                </a:solidFill>
              </a:rPr>
              <a:t>u</a:t>
            </a:r>
            <a:r>
              <a:rPr lang="en-US" dirty="0">
                <a:solidFill>
                  <a:schemeClr val="tx1"/>
                </a:solidFill>
              </a:rPr>
              <a:t> in place of </a:t>
            </a:r>
            <a:r>
              <a:rPr lang="en-US" i="1" dirty="0">
                <a:solidFill>
                  <a:schemeClr val="tx1"/>
                </a:solidFill>
              </a:rPr>
              <a:t>x</a:t>
            </a:r>
            <a:r>
              <a:rPr lang="en-US" dirty="0">
                <a:solidFill>
                  <a:schemeClr val="tx1"/>
                </a:solidFill>
              </a:rPr>
              <a:t> inside the integral. Then by the Fundamental Theorem of Calculus,</a:t>
            </a:r>
          </a:p>
          <a:p>
            <a:pPr>
              <a:spcBef>
                <a:spcPts val="1200"/>
              </a:spcBef>
            </a:pPr>
            <a:endParaRPr lang="en-US" dirty="0">
              <a:solidFill>
                <a:schemeClr val="tx1"/>
              </a:solidFill>
            </a:endParaRPr>
          </a:p>
        </p:txBody>
      </p:sp>
      <p:graphicFrame>
        <p:nvGraphicFramePr>
          <p:cNvPr id="210949" name="Object 5"/>
          <p:cNvGraphicFramePr>
            <a:graphicFrameLocks noChangeAspect="1"/>
          </p:cNvGraphicFramePr>
          <p:nvPr/>
        </p:nvGraphicFramePr>
        <p:xfrm>
          <a:off x="3371850" y="2332704"/>
          <a:ext cx="2400300" cy="838200"/>
        </p:xfrm>
        <a:graphic>
          <a:graphicData uri="http://schemas.openxmlformats.org/presentationml/2006/ole">
            <mc:AlternateContent xmlns:mc="http://schemas.openxmlformats.org/markup-compatibility/2006">
              <mc:Choice xmlns:v="urn:schemas-microsoft-com:vml" Requires="v">
                <p:oleObj spid="_x0000_s210963" name="Equation" r:id="rId3" imgW="2400120" imgH="838080" progId="Equation.DSMT4">
                  <p:embed/>
                </p:oleObj>
              </mc:Choice>
              <mc:Fallback>
                <p:oleObj name="Equation" r:id="rId3" imgW="240012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1850" y="2332704"/>
                        <a:ext cx="240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0950" name="Object 6"/>
          <p:cNvGraphicFramePr>
            <a:graphicFrameLocks noChangeAspect="1"/>
          </p:cNvGraphicFramePr>
          <p:nvPr/>
        </p:nvGraphicFramePr>
        <p:xfrm>
          <a:off x="1479550" y="4844844"/>
          <a:ext cx="6184900" cy="838200"/>
        </p:xfrm>
        <a:graphic>
          <a:graphicData uri="http://schemas.openxmlformats.org/presentationml/2006/ole">
            <mc:AlternateContent xmlns:mc="http://schemas.openxmlformats.org/markup-compatibility/2006">
              <mc:Choice xmlns:v="urn:schemas-microsoft-com:vml" Requires="v">
                <p:oleObj spid="_x0000_s210964" name="Equation" r:id="rId5" imgW="6184800" imgH="838080" progId="Equation.DSMT4">
                  <p:embed/>
                </p:oleObj>
              </mc:Choice>
              <mc:Fallback>
                <p:oleObj name="Equation" r:id="rId5" imgW="6184800" imgH="8380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9550" y="4844844"/>
                        <a:ext cx="618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Path Independence Implies Conservation</a:t>
            </a:r>
          </a:p>
        </p:txBody>
      </p:sp>
      <p:sp>
        <p:nvSpPr>
          <p:cNvPr id="3" name="Content Placeholder 2"/>
          <p:cNvSpPr>
            <a:spLocks noGrp="1"/>
          </p:cNvSpPr>
          <p:nvPr>
            <p:ph idx="1"/>
          </p:nvPr>
        </p:nvSpPr>
        <p:spPr>
          <a:xfrm>
            <a:off x="457200" y="1280160"/>
            <a:ext cx="8229600" cy="2763834"/>
          </a:xfrm>
          <a:solidFill>
            <a:srgbClr val="FFFFCC"/>
          </a:solidFill>
          <a:ln w="28575">
            <a:solidFill>
              <a:schemeClr val="tx1"/>
            </a:solidFill>
          </a:ln>
        </p:spPr>
        <p:txBody>
          <a:bodyPr wrap="square">
            <a:spAutoFit/>
          </a:bodyPr>
          <a:lstStyle/>
          <a:p>
            <a:pPr algn="ctr"/>
            <a:r>
              <a:rPr lang="en-US" b="1" dirty="0">
                <a:solidFill>
                  <a:schemeClr val="tx1"/>
                </a:solidFill>
              </a:rPr>
              <a:t>Proof (cont.) </a:t>
            </a:r>
          </a:p>
          <a:p>
            <a:r>
              <a:rPr lang="en-US" dirty="0">
                <a:solidFill>
                  <a:schemeClr val="tx1"/>
                </a:solidFill>
              </a:rPr>
              <a:t>In words, the partial derivative of </a:t>
            </a:r>
            <a:r>
              <a:rPr lang="en-US" i="1" dirty="0">
                <a:solidFill>
                  <a:schemeClr val="tx1"/>
                </a:solidFill>
              </a:rPr>
              <a:t>f </a:t>
            </a:r>
            <a:r>
              <a:rPr lang="en-US" dirty="0">
                <a:solidFill>
                  <a:schemeClr val="tx1"/>
                </a:solidFill>
              </a:rPr>
              <a:t>with respect to </a:t>
            </a:r>
            <a:r>
              <a:rPr lang="en-US" i="1" dirty="0">
                <a:solidFill>
                  <a:schemeClr val="tx1"/>
                </a:solidFill>
              </a:rPr>
              <a:t>x</a:t>
            </a:r>
            <a:r>
              <a:rPr lang="en-US" dirty="0">
                <a:solidFill>
                  <a:schemeClr val="tx1"/>
                </a:solidFill>
              </a:rPr>
              <a:t> gives us the first component function of</a:t>
            </a:r>
            <a:r>
              <a:rPr lang="en-US" i="1" dirty="0">
                <a:solidFill>
                  <a:schemeClr val="tx1"/>
                </a:solidFill>
              </a:rPr>
              <a:t> </a:t>
            </a:r>
            <a:r>
              <a:rPr lang="en-US" b="1" dirty="0">
                <a:solidFill>
                  <a:schemeClr val="tx1"/>
                </a:solidFill>
              </a:rPr>
              <a:t>F</a:t>
            </a:r>
            <a:r>
              <a:rPr lang="en-US" dirty="0">
                <a:solidFill>
                  <a:schemeClr val="tx1"/>
                </a:solidFill>
              </a:rPr>
              <a:t>, as desired. A similar argument, using a short vertical line segment from a point (</a:t>
            </a:r>
            <a:r>
              <a:rPr lang="en-US" i="1" dirty="0">
                <a:solidFill>
                  <a:schemeClr val="tx1"/>
                </a:solidFill>
              </a:rPr>
              <a:t>x</a:t>
            </a:r>
            <a:r>
              <a:rPr lang="en-US" dirty="0">
                <a:solidFill>
                  <a:schemeClr val="tx1"/>
                </a:solidFill>
              </a:rPr>
              <a:t>, </a:t>
            </a:r>
            <a:r>
              <a:rPr lang="en-US" i="1" dirty="0">
                <a:solidFill>
                  <a:schemeClr val="tx1"/>
                </a:solidFill>
              </a:rPr>
              <a:t>y</a:t>
            </a:r>
            <a:r>
              <a:rPr lang="en-US" baseline="-25000" dirty="0">
                <a:solidFill>
                  <a:schemeClr val="tx1"/>
                </a:solidFill>
              </a:rPr>
              <a:t>1</a:t>
            </a:r>
            <a:r>
              <a:rPr lang="en-US" dirty="0">
                <a:solidFill>
                  <a:schemeClr val="tx1"/>
                </a:solidFill>
              </a:rPr>
              <a:t>) to (</a:t>
            </a:r>
            <a:r>
              <a:rPr lang="en-US" i="1" dirty="0">
                <a:solidFill>
                  <a:schemeClr val="tx1"/>
                </a:solidFill>
              </a:rPr>
              <a:t>x</a:t>
            </a:r>
            <a:r>
              <a:rPr lang="en-US" dirty="0">
                <a:solidFill>
                  <a:schemeClr val="tx1"/>
                </a:solidFill>
              </a:rPr>
              <a:t>, </a:t>
            </a:r>
            <a:r>
              <a:rPr lang="en-US" i="1" dirty="0">
                <a:solidFill>
                  <a:schemeClr val="tx1"/>
                </a:solidFill>
              </a:rPr>
              <a:t>y</a:t>
            </a:r>
            <a:r>
              <a:rPr lang="en-US" dirty="0">
                <a:solidFill>
                  <a:schemeClr val="tx1"/>
                </a:solidFill>
              </a:rPr>
              <a:t>), shows that</a:t>
            </a:r>
            <a:br>
              <a:rPr lang="en-US" dirty="0">
                <a:solidFill>
                  <a:schemeClr val="tx1"/>
                </a:solidFill>
              </a:rPr>
            </a:br>
            <a:r>
              <a:rPr lang="en-US" dirty="0">
                <a:solidFill>
                  <a:schemeClr val="tx1"/>
                </a:solidFill>
              </a:rPr>
              <a:t>                      so together </a:t>
            </a:r>
            <a:r>
              <a:rPr lang="en-US" dirty="0">
                <a:solidFill>
                  <a:srgbClr val="000000"/>
                </a:solidFill>
                <a:sym typeface="Symbol"/>
              </a:rPr>
              <a:t></a:t>
            </a:r>
            <a:r>
              <a:rPr lang="en-US" i="1" dirty="0">
                <a:solidFill>
                  <a:srgbClr val="000000"/>
                </a:solidFill>
              </a:rPr>
              <a:t>f</a:t>
            </a:r>
            <a:r>
              <a:rPr lang="en-US" dirty="0">
                <a:solidFill>
                  <a:srgbClr val="000000"/>
                </a:solidFill>
              </a:rPr>
              <a:t> </a:t>
            </a:r>
            <a:r>
              <a:rPr lang="en-US" dirty="0">
                <a:solidFill>
                  <a:srgbClr val="000000"/>
                </a:solidFill>
                <a:latin typeface="Symbol" pitchFamily="82" charset="2"/>
              </a:rPr>
              <a:t>=</a:t>
            </a:r>
            <a:r>
              <a:rPr lang="en-US" dirty="0">
                <a:solidFill>
                  <a:srgbClr val="000000"/>
                </a:solidFill>
              </a:rPr>
              <a:t> </a:t>
            </a:r>
            <a:r>
              <a:rPr lang="en-US" b="1" dirty="0">
                <a:solidFill>
                  <a:srgbClr val="000000"/>
                </a:solidFill>
              </a:rPr>
              <a:t>F</a:t>
            </a:r>
            <a:r>
              <a:rPr lang="en-US" dirty="0">
                <a:solidFill>
                  <a:schemeClr val="tx1"/>
                </a:solidFill>
              </a:rPr>
              <a:t>.</a:t>
            </a:r>
            <a:r>
              <a:rPr lang="en-US" b="1" i="1" dirty="0">
                <a:solidFill>
                  <a:schemeClr val="tx1"/>
                </a:solidFill>
              </a:rPr>
              <a:t> </a:t>
            </a:r>
            <a:endParaRPr lang="en-US" dirty="0">
              <a:solidFill>
                <a:schemeClr val="tx1"/>
              </a:solidFill>
            </a:endParaRPr>
          </a:p>
        </p:txBody>
      </p:sp>
      <p:graphicFrame>
        <p:nvGraphicFramePr>
          <p:cNvPr id="212995" name="Object 3"/>
          <p:cNvGraphicFramePr>
            <a:graphicFrameLocks noChangeAspect="1"/>
          </p:cNvGraphicFramePr>
          <p:nvPr/>
        </p:nvGraphicFramePr>
        <p:xfrm>
          <a:off x="533400" y="3551904"/>
          <a:ext cx="1752600" cy="495300"/>
        </p:xfrm>
        <a:graphic>
          <a:graphicData uri="http://schemas.openxmlformats.org/presentationml/2006/ole">
            <mc:AlternateContent xmlns:mc="http://schemas.openxmlformats.org/markup-compatibility/2006">
              <mc:Choice xmlns:v="urn:schemas-microsoft-com:vml" Requires="v">
                <p:oleObj spid="_x0000_s213002" name="Equation" r:id="rId3" imgW="1752480" imgH="495000" progId="Equation.DSMT4">
                  <p:embed/>
                </p:oleObj>
              </mc:Choice>
              <mc:Fallback>
                <p:oleObj name="Equation" r:id="rId3" imgW="1752480" imgH="495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551904"/>
                        <a:ext cx="1752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a:t>
            </a:r>
          </a:p>
        </p:txBody>
      </p:sp>
      <p:sp>
        <p:nvSpPr>
          <p:cNvPr id="3" name="Content Placeholder 2"/>
          <p:cNvSpPr>
            <a:spLocks noGrp="1"/>
          </p:cNvSpPr>
          <p:nvPr>
            <p:ph idx="1"/>
          </p:nvPr>
        </p:nvSpPr>
        <p:spPr>
          <a:xfrm>
            <a:off x="457200" y="1280160"/>
            <a:ext cx="8229600" cy="4401205"/>
          </a:xfrm>
        </p:spPr>
        <p:txBody>
          <a:bodyPr>
            <a:spAutoFit/>
          </a:bodyPr>
          <a:lstStyle/>
          <a:p>
            <a:r>
              <a:rPr lang="en-US" dirty="0"/>
              <a:t>Let                                            </a:t>
            </a:r>
            <a:r>
              <a:rPr lang="en-US" dirty="0" err="1"/>
              <a:t>let</a:t>
            </a:r>
            <a:r>
              <a:rPr lang="en-US" dirty="0"/>
              <a:t> </a:t>
            </a:r>
            <a:r>
              <a:rPr lang="en-US" i="1" dirty="0"/>
              <a:t>C</a:t>
            </a:r>
            <a:r>
              <a:rPr lang="en-US" baseline="-25000" dirty="0"/>
              <a:t>1</a:t>
            </a:r>
            <a:r>
              <a:rPr lang="en-US" dirty="0"/>
              <a:t> be the path from     (0, 1) to (1, 0) defined by the function                              and let </a:t>
            </a:r>
            <a:r>
              <a:rPr lang="en-US" i="1" dirty="0"/>
              <a:t>C</a:t>
            </a:r>
            <a:r>
              <a:rPr lang="en-US" baseline="-25000" dirty="0"/>
              <a:t>2</a:t>
            </a:r>
            <a:r>
              <a:rPr lang="en-US" dirty="0"/>
              <a:t> be the path from (0, 1) to (1, 0) defined by the function                                    In the exercises, you will be asked to show that</a:t>
            </a:r>
          </a:p>
          <a:p>
            <a:pPr>
              <a:spcBef>
                <a:spcPts val="0"/>
              </a:spcBef>
            </a:pPr>
            <a:endParaRPr lang="en-US" dirty="0"/>
          </a:p>
          <a:p>
            <a:pPr>
              <a:spcBef>
                <a:spcPts val="0"/>
              </a:spcBef>
            </a:pPr>
            <a:endParaRPr lang="en-US" dirty="0"/>
          </a:p>
          <a:p>
            <a:pPr>
              <a:spcBef>
                <a:spcPts val="0"/>
              </a:spcBef>
            </a:pPr>
            <a:r>
              <a:rPr lang="en-US" dirty="0"/>
              <a:t>meaning that </a:t>
            </a:r>
            <a:r>
              <a:rPr lang="en-US" b="1" dirty="0"/>
              <a:t>F </a:t>
            </a:r>
            <a:r>
              <a:rPr lang="en-US" dirty="0"/>
              <a:t>is not a conservative vector field and that the Gradient Theorem cannot be used to evaluate either line integral. </a:t>
            </a:r>
          </a:p>
        </p:txBody>
      </p:sp>
      <p:graphicFrame>
        <p:nvGraphicFramePr>
          <p:cNvPr id="214019" name="Object 3"/>
          <p:cNvGraphicFramePr>
            <a:graphicFrameLocks noChangeAspect="1"/>
          </p:cNvGraphicFramePr>
          <p:nvPr/>
        </p:nvGraphicFramePr>
        <p:xfrm>
          <a:off x="1102578" y="1280652"/>
          <a:ext cx="3441700" cy="571500"/>
        </p:xfrm>
        <a:graphic>
          <a:graphicData uri="http://schemas.openxmlformats.org/presentationml/2006/ole">
            <mc:AlternateContent xmlns:mc="http://schemas.openxmlformats.org/markup-compatibility/2006">
              <mc:Choice xmlns:v="urn:schemas-microsoft-com:vml" Requires="v">
                <p:oleObj spid="_x0000_s214051" name="Equation" r:id="rId3" imgW="3441600" imgH="571320" progId="Equation.DSMT4">
                  <p:embed/>
                </p:oleObj>
              </mc:Choice>
              <mc:Fallback>
                <p:oleObj name="Equation" r:id="rId3" imgW="3441600" imgH="5713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2578" y="1280652"/>
                        <a:ext cx="3441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4020" name="Object 4"/>
          <p:cNvGraphicFramePr>
            <a:graphicFrameLocks noChangeAspect="1"/>
          </p:cNvGraphicFramePr>
          <p:nvPr/>
        </p:nvGraphicFramePr>
        <p:xfrm>
          <a:off x="6096000" y="1708356"/>
          <a:ext cx="2362200" cy="571500"/>
        </p:xfrm>
        <a:graphic>
          <a:graphicData uri="http://schemas.openxmlformats.org/presentationml/2006/ole">
            <mc:AlternateContent xmlns:mc="http://schemas.openxmlformats.org/markup-compatibility/2006">
              <mc:Choice xmlns:v="urn:schemas-microsoft-com:vml" Requires="v">
                <p:oleObj spid="_x0000_s214052" name="Equation" r:id="rId5" imgW="2361960" imgH="571320" progId="Equation.DSMT4">
                  <p:embed/>
                </p:oleObj>
              </mc:Choice>
              <mc:Fallback>
                <p:oleObj name="Equation" r:id="rId5" imgW="2361960" imgH="571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0" y="1708356"/>
                        <a:ext cx="2362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4021" name="Object 5"/>
          <p:cNvGraphicFramePr>
            <a:graphicFrameLocks noChangeAspect="1"/>
          </p:cNvGraphicFramePr>
          <p:nvPr/>
        </p:nvGraphicFramePr>
        <p:xfrm>
          <a:off x="2465212" y="2602089"/>
          <a:ext cx="2654300" cy="469900"/>
        </p:xfrm>
        <a:graphic>
          <a:graphicData uri="http://schemas.openxmlformats.org/presentationml/2006/ole">
            <mc:AlternateContent xmlns:mc="http://schemas.openxmlformats.org/markup-compatibility/2006">
              <mc:Choice xmlns:v="urn:schemas-microsoft-com:vml" Requires="v">
                <p:oleObj spid="_x0000_s214053" name="Equation" r:id="rId7" imgW="2654280" imgH="469800" progId="Equation.DSMT4">
                  <p:embed/>
                </p:oleObj>
              </mc:Choice>
              <mc:Fallback>
                <p:oleObj name="Equation" r:id="rId7" imgW="26542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65212" y="2602089"/>
                        <a:ext cx="2654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4022" name="Object 6"/>
          <p:cNvGraphicFramePr>
            <a:graphicFrameLocks noChangeAspect="1"/>
          </p:cNvGraphicFramePr>
          <p:nvPr>
            <p:extLst>
              <p:ext uri="{D42A27DB-BD31-4B8C-83A1-F6EECF244321}">
                <p14:modId xmlns:p14="http://schemas.microsoft.com/office/powerpoint/2010/main" val="1029453385"/>
              </p:ext>
            </p:extLst>
          </p:nvPr>
        </p:nvGraphicFramePr>
        <p:xfrm>
          <a:off x="2146300" y="3352800"/>
          <a:ext cx="4851400" cy="838200"/>
        </p:xfrm>
        <a:graphic>
          <a:graphicData uri="http://schemas.openxmlformats.org/presentationml/2006/ole">
            <mc:AlternateContent xmlns:mc="http://schemas.openxmlformats.org/markup-compatibility/2006">
              <mc:Choice xmlns:v="urn:schemas-microsoft-com:vml" Requires="v">
                <p:oleObj spid="_x0000_s214054" name="Equation" r:id="rId9" imgW="4851360" imgH="838080" progId="Equation.DSMT4">
                  <p:embed/>
                </p:oleObj>
              </mc:Choice>
              <mc:Fallback>
                <p:oleObj name="Equation" r:id="rId9" imgW="4851360" imgH="838080" progId="Equation.DSMT4">
                  <p:embed/>
                  <p:pic>
                    <p:nvPicPr>
                      <p:cNvPr id="0" name="Picture 6"/>
                      <p:cNvPicPr>
                        <a:picLocks noChangeAspect="1" noChangeArrowheads="1"/>
                      </p:cNvPicPr>
                      <p:nvPr/>
                    </p:nvPicPr>
                    <p:blipFill>
                      <a:blip r:embed="rId10"/>
                      <a:srcRect/>
                      <a:stretch>
                        <a:fillRect/>
                      </a:stretch>
                    </p:blipFill>
                    <p:spPr bwMode="auto">
                      <a:xfrm>
                        <a:off x="2146300" y="3352800"/>
                        <a:ext cx="485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(cont.)</a:t>
            </a:r>
          </a:p>
        </p:txBody>
      </p:sp>
      <p:sp>
        <p:nvSpPr>
          <p:cNvPr id="3" name="Content Placeholder 2"/>
          <p:cNvSpPr>
            <a:spLocks noGrp="1"/>
          </p:cNvSpPr>
          <p:nvPr>
            <p:ph idx="1"/>
          </p:nvPr>
        </p:nvSpPr>
        <p:spPr/>
        <p:txBody>
          <a:bodyPr/>
          <a:lstStyle/>
          <a:p>
            <a:r>
              <a:rPr lang="en-US" dirty="0"/>
              <a:t>Figure 4 is a scaled illustration of </a:t>
            </a:r>
            <a:r>
              <a:rPr lang="en-US" b="1" dirty="0"/>
              <a:t>F </a:t>
            </a:r>
            <a:r>
              <a:rPr lang="en-US" dirty="0"/>
              <a:t>and of the two paths </a:t>
            </a:r>
            <a:r>
              <a:rPr lang="en-US" i="1" dirty="0"/>
              <a:t>C</a:t>
            </a:r>
            <a:r>
              <a:rPr lang="en-US" baseline="-25000" dirty="0"/>
              <a:t>1</a:t>
            </a:r>
            <a:r>
              <a:rPr lang="en-US" dirty="0"/>
              <a:t> and </a:t>
            </a:r>
            <a:r>
              <a:rPr lang="en-US" i="1" dirty="0"/>
              <a:t>C</a:t>
            </a:r>
            <a:r>
              <a:rPr lang="en-US" baseline="-25000" dirty="0"/>
              <a:t>2</a:t>
            </a:r>
            <a:r>
              <a:rPr lang="en-US" dirty="0"/>
              <a:t>.</a:t>
            </a:r>
          </a:p>
        </p:txBody>
      </p:sp>
      <p:pic>
        <p:nvPicPr>
          <p:cNvPr id="215044" name="Picture 4"/>
          <p:cNvPicPr>
            <a:picLocks noChangeAspect="1" noChangeArrowheads="1"/>
          </p:cNvPicPr>
          <p:nvPr/>
        </p:nvPicPr>
        <p:blipFill>
          <a:blip r:embed="rId2" cstate="print">
            <a:clrChange>
              <a:clrFrom>
                <a:srgbClr val="FFFFFF"/>
              </a:clrFrom>
              <a:clrTo>
                <a:srgbClr val="FFFFFF">
                  <a:alpha val="0"/>
                </a:srgbClr>
              </a:clrTo>
            </a:clrChange>
            <a:lum bright="-20000"/>
          </a:blip>
          <a:srcRect/>
          <a:stretch>
            <a:fillRect/>
          </a:stretch>
        </p:blipFill>
        <p:spPr bwMode="auto">
          <a:xfrm>
            <a:off x="4161504" y="2300748"/>
            <a:ext cx="3523684" cy="3657600"/>
          </a:xfrm>
          <a:prstGeom prst="rect">
            <a:avLst/>
          </a:prstGeom>
          <a:noFill/>
          <a:ln w="9525">
            <a:noFill/>
            <a:miter lim="800000"/>
            <a:headEnd/>
            <a:tailEnd/>
          </a:ln>
        </p:spPr>
      </p:pic>
      <p:sp>
        <p:nvSpPr>
          <p:cNvPr id="7" name="Rectangle 6"/>
          <p:cNvSpPr/>
          <p:nvPr/>
        </p:nvSpPr>
        <p:spPr>
          <a:xfrm>
            <a:off x="7620000" y="5388424"/>
            <a:ext cx="1370055" cy="523220"/>
          </a:xfrm>
          <a:prstGeom prst="rect">
            <a:avLst/>
          </a:prstGeom>
        </p:spPr>
        <p:txBody>
          <a:bodyPr wrap="none">
            <a:spAutoFit/>
          </a:bodyPr>
          <a:lstStyle/>
          <a:p>
            <a:r>
              <a:rPr lang="en-US" sz="2800" b="1" dirty="0"/>
              <a:t>Figure 4</a:t>
            </a:r>
          </a:p>
        </p:txBody>
      </p:sp>
      <p:pic>
        <p:nvPicPr>
          <p:cNvPr id="216067" name="Picture 3"/>
          <p:cNvPicPr>
            <a:picLocks noChangeAspect="1" noChangeArrowheads="1"/>
          </p:cNvPicPr>
          <p:nvPr/>
        </p:nvPicPr>
        <p:blipFill>
          <a:blip r:embed="rId3" cstate="print">
            <a:clrChange>
              <a:clrFrom>
                <a:srgbClr val="FFFFFF"/>
              </a:clrFrom>
              <a:clrTo>
                <a:srgbClr val="FFFFFF">
                  <a:alpha val="0"/>
                </a:srgbClr>
              </a:clrTo>
            </a:clrChange>
            <a:lum bright="-20000"/>
          </a:blip>
          <a:srcRect/>
          <a:stretch>
            <a:fillRect/>
          </a:stretch>
        </p:blipFill>
        <p:spPr bwMode="auto">
          <a:xfrm>
            <a:off x="884996" y="2239296"/>
            <a:ext cx="3382204" cy="3657600"/>
          </a:xfrm>
          <a:prstGeom prst="rect">
            <a:avLst/>
          </a:prstGeom>
          <a:noFill/>
          <a:ln w="9525">
            <a:noFill/>
            <a:miter lim="800000"/>
            <a:headEnd/>
            <a:tailEnd/>
          </a:ln>
        </p:spPr>
      </p:pic>
      <p:sp>
        <p:nvSpPr>
          <p:cNvPr id="9" name="Rectangle 8"/>
          <p:cNvSpPr/>
          <p:nvPr/>
        </p:nvSpPr>
        <p:spPr>
          <a:xfrm>
            <a:off x="1371600" y="5791200"/>
            <a:ext cx="6858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812280" y="2256504"/>
            <a:ext cx="274320" cy="1828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The Fundamental Theorem for Line Integrals (Gradient Theorem)</a:t>
            </a:r>
          </a:p>
        </p:txBody>
      </p:sp>
      <p:sp>
        <p:nvSpPr>
          <p:cNvPr id="3" name="Content Placeholder 2"/>
          <p:cNvSpPr>
            <a:spLocks noGrp="1"/>
          </p:cNvSpPr>
          <p:nvPr>
            <p:ph idx="1"/>
          </p:nvPr>
        </p:nvSpPr>
        <p:spPr>
          <a:xfrm>
            <a:off x="457200" y="1280160"/>
            <a:ext cx="8229600" cy="3520440"/>
          </a:xfrm>
          <a:solidFill>
            <a:srgbClr val="FFFFCC"/>
          </a:solidFill>
          <a:ln w="28575">
            <a:solidFill>
              <a:schemeClr val="tx1"/>
            </a:solidFill>
          </a:ln>
        </p:spPr>
        <p:txBody>
          <a:bodyPr>
            <a:noAutofit/>
          </a:bodyPr>
          <a:lstStyle/>
          <a:p>
            <a:pPr algn="ctr"/>
            <a:r>
              <a:rPr lang="en-US" b="1" dirty="0">
                <a:solidFill>
                  <a:schemeClr val="tx1"/>
                </a:solidFill>
              </a:rPr>
              <a:t>The Fundamental Theorem for Line Integrals (Gradient Theorem)</a:t>
            </a:r>
          </a:p>
          <a:p>
            <a:r>
              <a:rPr lang="en-US" dirty="0">
                <a:solidFill>
                  <a:schemeClr val="tx1"/>
                </a:solidFill>
              </a:rPr>
              <a:t>Assume that </a:t>
            </a:r>
            <a:r>
              <a:rPr lang="en-US" i="1" dirty="0">
                <a:solidFill>
                  <a:schemeClr val="tx1"/>
                </a:solidFill>
              </a:rPr>
              <a:t>f</a:t>
            </a:r>
            <a:r>
              <a:rPr lang="en-US" dirty="0">
                <a:solidFill>
                  <a:schemeClr val="tx1"/>
                </a:solidFill>
              </a:rPr>
              <a:t> is a differentiable function whose gradient </a:t>
            </a:r>
            <a:r>
              <a:rPr lang="en-US" dirty="0">
                <a:solidFill>
                  <a:schemeClr val="tx1"/>
                </a:solidFill>
                <a:sym typeface="Symbol"/>
              </a:rPr>
              <a:t></a:t>
            </a:r>
            <a:r>
              <a:rPr lang="en-US" i="1" dirty="0">
                <a:solidFill>
                  <a:schemeClr val="tx1"/>
                </a:solidFill>
              </a:rPr>
              <a:t>f</a:t>
            </a:r>
            <a:r>
              <a:rPr lang="en-US" dirty="0">
                <a:solidFill>
                  <a:schemeClr val="tx1"/>
                </a:solidFill>
              </a:rPr>
              <a:t> is continuous along a curve </a:t>
            </a:r>
            <a:r>
              <a:rPr lang="en-US" i="1" dirty="0">
                <a:solidFill>
                  <a:schemeClr val="tx1"/>
                </a:solidFill>
              </a:rPr>
              <a:t>C</a:t>
            </a:r>
            <a:r>
              <a:rPr lang="en-US" dirty="0">
                <a:solidFill>
                  <a:schemeClr val="tx1"/>
                </a:solidFill>
              </a:rPr>
              <a:t> and that </a:t>
            </a:r>
            <a:r>
              <a:rPr lang="en-US" i="1" dirty="0">
                <a:solidFill>
                  <a:schemeClr val="tx1"/>
                </a:solidFill>
              </a:rPr>
              <a:t>C</a:t>
            </a:r>
            <a:r>
              <a:rPr lang="en-US" dirty="0">
                <a:solidFill>
                  <a:schemeClr val="tx1"/>
                </a:solidFill>
              </a:rPr>
              <a:t> is defined by the smooth vector function </a:t>
            </a:r>
            <a:r>
              <a:rPr lang="en-US" b="1" dirty="0">
                <a:solidFill>
                  <a:schemeClr val="tx1"/>
                </a:solidFill>
              </a:rPr>
              <a:t>r</a:t>
            </a:r>
            <a:r>
              <a:rPr lang="en-US" dirty="0">
                <a:solidFill>
                  <a:schemeClr val="tx1"/>
                </a:solidFill>
              </a:rPr>
              <a:t>(</a:t>
            </a:r>
            <a:r>
              <a:rPr lang="en-US" i="1" dirty="0">
                <a:solidFill>
                  <a:schemeClr val="tx1"/>
                </a:solidFill>
              </a:rPr>
              <a:t>t</a:t>
            </a:r>
            <a:r>
              <a:rPr lang="en-US" dirty="0">
                <a:solidFill>
                  <a:schemeClr val="tx1"/>
                </a:solidFill>
              </a:rPr>
              <a:t>), </a:t>
            </a:r>
            <a:r>
              <a:rPr lang="en-US" i="1" dirty="0">
                <a:solidFill>
                  <a:schemeClr val="tx1"/>
                </a:solidFill>
              </a:rPr>
              <a:t>a</a:t>
            </a:r>
            <a:r>
              <a:rPr lang="en-US" dirty="0">
                <a:solidFill>
                  <a:schemeClr val="tx1"/>
                </a:solidFill>
              </a:rPr>
              <a:t> ≤ </a:t>
            </a:r>
            <a:r>
              <a:rPr lang="en-US" i="1" dirty="0">
                <a:solidFill>
                  <a:schemeClr val="tx1"/>
                </a:solidFill>
              </a:rPr>
              <a:t>t</a:t>
            </a:r>
            <a:r>
              <a:rPr lang="en-US" dirty="0">
                <a:solidFill>
                  <a:schemeClr val="tx1"/>
                </a:solidFill>
              </a:rPr>
              <a:t> ≤ </a:t>
            </a:r>
            <a:r>
              <a:rPr lang="en-US" i="1" dirty="0">
                <a:solidFill>
                  <a:schemeClr val="tx1"/>
                </a:solidFill>
              </a:rPr>
              <a:t>b</a:t>
            </a:r>
            <a:r>
              <a:rPr lang="en-US" dirty="0">
                <a:solidFill>
                  <a:schemeClr val="tx1"/>
                </a:solidFill>
              </a:rPr>
              <a:t>. Then, </a:t>
            </a:r>
          </a:p>
        </p:txBody>
      </p:sp>
      <p:graphicFrame>
        <p:nvGraphicFramePr>
          <p:cNvPr id="186370" name="Object 2"/>
          <p:cNvGraphicFramePr>
            <a:graphicFrameLocks noChangeAspect="1"/>
          </p:cNvGraphicFramePr>
          <p:nvPr/>
        </p:nvGraphicFramePr>
        <p:xfrm>
          <a:off x="2540000" y="4025900"/>
          <a:ext cx="4064000" cy="622300"/>
        </p:xfrm>
        <a:graphic>
          <a:graphicData uri="http://schemas.openxmlformats.org/presentationml/2006/ole">
            <mc:AlternateContent xmlns:mc="http://schemas.openxmlformats.org/markup-compatibility/2006">
              <mc:Choice xmlns:v="urn:schemas-microsoft-com:vml" Requires="v">
                <p:oleObj spid="_x0000_s186377" name="Equation" r:id="rId3" imgW="4063680" imgH="622080" progId="Equation.DSMT4">
                  <p:embed/>
                </p:oleObj>
              </mc:Choice>
              <mc:Fallback>
                <p:oleObj name="Equation" r:id="rId3" imgW="4063680" imgH="622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0000" y="4025900"/>
                        <a:ext cx="4064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Component Test for Conservative Vector Fields </a:t>
            </a:r>
          </a:p>
        </p:txBody>
      </p:sp>
      <p:sp>
        <p:nvSpPr>
          <p:cNvPr id="3" name="Content Placeholder 2"/>
          <p:cNvSpPr>
            <a:spLocks noGrp="1"/>
          </p:cNvSpPr>
          <p:nvPr>
            <p:ph idx="1"/>
          </p:nvPr>
        </p:nvSpPr>
        <p:spPr>
          <a:xfrm>
            <a:off x="457200" y="1280160"/>
            <a:ext cx="8229600" cy="2763834"/>
          </a:xfrm>
          <a:solidFill>
            <a:srgbClr val="FFFFCC"/>
          </a:solidFill>
          <a:ln w="28575">
            <a:solidFill>
              <a:schemeClr val="tx1"/>
            </a:solidFill>
          </a:ln>
        </p:spPr>
        <p:txBody>
          <a:bodyPr>
            <a:spAutoFit/>
          </a:bodyPr>
          <a:lstStyle/>
          <a:p>
            <a:pPr algn="ctr"/>
            <a:r>
              <a:rPr lang="en-US" b="1" dirty="0">
                <a:solidFill>
                  <a:schemeClr val="tx1"/>
                </a:solidFill>
              </a:rPr>
              <a:t>Component Test for Conservative Vector Fields</a:t>
            </a:r>
          </a:p>
          <a:p>
            <a:r>
              <a:rPr lang="en-US" dirty="0">
                <a:solidFill>
                  <a:schemeClr val="tx1"/>
                </a:solidFill>
              </a:rPr>
              <a:t>Assume </a:t>
            </a:r>
            <a:r>
              <a:rPr lang="en-US" i="1" dirty="0">
                <a:solidFill>
                  <a:schemeClr val="tx1"/>
                </a:solidFill>
              </a:rPr>
              <a:t>D </a:t>
            </a:r>
            <a:r>
              <a:rPr lang="en-US" dirty="0">
                <a:solidFill>
                  <a:schemeClr val="tx1"/>
                </a:solidFill>
              </a:rPr>
              <a:t>is an open and simply connected region, and that </a:t>
            </a:r>
            <a:r>
              <a:rPr lang="en-US" b="1" dirty="0">
                <a:solidFill>
                  <a:schemeClr val="tx1"/>
                </a:solidFill>
              </a:rPr>
              <a:t>F</a:t>
            </a:r>
            <a:r>
              <a:rPr lang="en-US" dirty="0">
                <a:solidFill>
                  <a:schemeClr val="tx1"/>
                </a:solidFill>
              </a:rPr>
              <a:t> is a vector field whose components have continuous first partial derivatives. If </a:t>
            </a:r>
            <a:r>
              <a:rPr lang="en-US" b="1" dirty="0">
                <a:solidFill>
                  <a:schemeClr val="tx1"/>
                </a:solidFill>
              </a:rPr>
              <a:t>F</a:t>
            </a:r>
            <a:r>
              <a:rPr lang="en-US" dirty="0">
                <a:solidFill>
                  <a:schemeClr val="tx1"/>
                </a:solidFill>
              </a:rPr>
              <a:t> is a vector field of two variables, let                    and if </a:t>
            </a:r>
            <a:r>
              <a:rPr lang="en-US" b="1" dirty="0">
                <a:solidFill>
                  <a:schemeClr val="tx1"/>
                </a:solidFill>
              </a:rPr>
              <a:t>F</a:t>
            </a:r>
            <a:r>
              <a:rPr lang="en-US" dirty="0">
                <a:solidFill>
                  <a:schemeClr val="tx1"/>
                </a:solidFill>
              </a:rPr>
              <a:t> is a vector field of three variables, let</a:t>
            </a:r>
          </a:p>
        </p:txBody>
      </p:sp>
      <p:graphicFrame>
        <p:nvGraphicFramePr>
          <p:cNvPr id="217090" name="Object 2"/>
          <p:cNvGraphicFramePr>
            <a:graphicFrameLocks noChangeAspect="1"/>
          </p:cNvGraphicFramePr>
          <p:nvPr/>
        </p:nvGraphicFramePr>
        <p:xfrm>
          <a:off x="3495322" y="3109452"/>
          <a:ext cx="1435100" cy="469900"/>
        </p:xfrm>
        <a:graphic>
          <a:graphicData uri="http://schemas.openxmlformats.org/presentationml/2006/ole">
            <mc:AlternateContent xmlns:mc="http://schemas.openxmlformats.org/markup-compatibility/2006">
              <mc:Choice xmlns:v="urn:schemas-microsoft-com:vml" Requires="v">
                <p:oleObj spid="_x0000_s217104" name="Equation" r:id="rId3" imgW="1434960" imgH="469800" progId="Equation.DSMT4">
                  <p:embed/>
                </p:oleObj>
              </mc:Choice>
              <mc:Fallback>
                <p:oleObj name="Equation" r:id="rId3" imgW="14349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5322" y="3109452"/>
                        <a:ext cx="143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7091" name="Object 3"/>
          <p:cNvGraphicFramePr>
            <a:graphicFrameLocks noChangeAspect="1"/>
          </p:cNvGraphicFramePr>
          <p:nvPr/>
        </p:nvGraphicFramePr>
        <p:xfrm>
          <a:off x="3697748" y="3551904"/>
          <a:ext cx="1727200" cy="469900"/>
        </p:xfrm>
        <a:graphic>
          <a:graphicData uri="http://schemas.openxmlformats.org/presentationml/2006/ole">
            <mc:AlternateContent xmlns:mc="http://schemas.openxmlformats.org/markup-compatibility/2006">
              <mc:Choice xmlns:v="urn:schemas-microsoft-com:vml" Requires="v">
                <p:oleObj spid="_x0000_s217105" name="Equation" r:id="rId5" imgW="1726920" imgH="469800" progId="Equation.DSMT4">
                  <p:embed/>
                </p:oleObj>
              </mc:Choice>
              <mc:Fallback>
                <p:oleObj name="Equation" r:id="rId5" imgW="172692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97748" y="3551904"/>
                        <a:ext cx="172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Component Test for Conservative Vector Fields </a:t>
            </a:r>
          </a:p>
        </p:txBody>
      </p:sp>
      <p:sp>
        <p:nvSpPr>
          <p:cNvPr id="3" name="Content Placeholder 2"/>
          <p:cNvSpPr>
            <a:spLocks noGrp="1"/>
          </p:cNvSpPr>
          <p:nvPr>
            <p:ph idx="1"/>
          </p:nvPr>
        </p:nvSpPr>
        <p:spPr>
          <a:xfrm>
            <a:off x="457200" y="1280160"/>
            <a:ext cx="8229600" cy="4053840"/>
          </a:xfrm>
          <a:solidFill>
            <a:srgbClr val="FFFFCC"/>
          </a:solidFill>
          <a:ln w="28575">
            <a:solidFill>
              <a:schemeClr val="tx1"/>
            </a:solidFill>
          </a:ln>
        </p:spPr>
        <p:txBody>
          <a:bodyPr>
            <a:noAutofit/>
          </a:bodyPr>
          <a:lstStyle/>
          <a:p>
            <a:pPr algn="ctr"/>
            <a:r>
              <a:rPr lang="en-US" b="1" dirty="0">
                <a:solidFill>
                  <a:schemeClr val="tx1"/>
                </a:solidFill>
              </a:rPr>
              <a:t>Component Test for Conservative Vector Fields (cont.)</a:t>
            </a:r>
          </a:p>
          <a:p>
            <a:r>
              <a:rPr lang="en-US" dirty="0">
                <a:solidFill>
                  <a:schemeClr val="tx1"/>
                </a:solidFill>
              </a:rPr>
              <a:t>Then in the two-variable case,</a:t>
            </a:r>
          </a:p>
          <a:p>
            <a:pPr>
              <a:spcBef>
                <a:spcPts val="2400"/>
              </a:spcBef>
            </a:pPr>
            <a:r>
              <a:rPr lang="en-US" dirty="0">
                <a:solidFill>
                  <a:schemeClr val="tx1"/>
                </a:solidFill>
              </a:rPr>
              <a:t>		   throughout </a:t>
            </a:r>
            <a:r>
              <a:rPr lang="en-US" i="1" dirty="0">
                <a:solidFill>
                  <a:schemeClr val="tx1"/>
                </a:solidFill>
              </a:rPr>
              <a:t>D </a:t>
            </a:r>
            <a:r>
              <a:rPr lang="en-US" dirty="0">
                <a:solidFill>
                  <a:schemeClr val="tx1"/>
                </a:solidFill>
              </a:rPr>
              <a:t>implies </a:t>
            </a:r>
            <a:r>
              <a:rPr lang="en-US" b="1" dirty="0">
                <a:solidFill>
                  <a:schemeClr val="tx1"/>
                </a:solidFill>
              </a:rPr>
              <a:t>F </a:t>
            </a:r>
            <a:r>
              <a:rPr lang="en-US" dirty="0">
                <a:solidFill>
                  <a:schemeClr val="tx1"/>
                </a:solidFill>
              </a:rPr>
              <a:t>is conservative;</a:t>
            </a:r>
          </a:p>
          <a:p>
            <a:pPr>
              <a:spcBef>
                <a:spcPts val="2400"/>
              </a:spcBef>
            </a:pPr>
            <a:r>
              <a:rPr lang="en-US" dirty="0">
                <a:solidFill>
                  <a:schemeClr val="tx1"/>
                </a:solidFill>
              </a:rPr>
              <a:t>in the three-variable case,</a:t>
            </a:r>
          </a:p>
          <a:p>
            <a:pPr>
              <a:spcBef>
                <a:spcPts val="2400"/>
              </a:spcBef>
            </a:pPr>
            <a:endParaRPr lang="en-US" dirty="0">
              <a:solidFill>
                <a:schemeClr val="tx1"/>
              </a:solidFill>
            </a:endParaRPr>
          </a:p>
          <a:p>
            <a:pPr>
              <a:spcBef>
                <a:spcPts val="2400"/>
              </a:spcBef>
            </a:pPr>
            <a:r>
              <a:rPr lang="en-US" dirty="0">
                <a:solidFill>
                  <a:schemeClr val="tx1"/>
                </a:solidFill>
              </a:rPr>
              <a:t>throughout </a:t>
            </a:r>
            <a:r>
              <a:rPr lang="en-US" i="1" dirty="0">
                <a:solidFill>
                  <a:schemeClr val="tx1"/>
                </a:solidFill>
              </a:rPr>
              <a:t>D </a:t>
            </a:r>
            <a:r>
              <a:rPr lang="en-US" dirty="0">
                <a:solidFill>
                  <a:schemeClr val="tx1"/>
                </a:solidFill>
              </a:rPr>
              <a:t>implies </a:t>
            </a:r>
            <a:r>
              <a:rPr lang="en-US" b="1" dirty="0">
                <a:solidFill>
                  <a:schemeClr val="tx1"/>
                </a:solidFill>
              </a:rPr>
              <a:t>F </a:t>
            </a:r>
            <a:r>
              <a:rPr lang="en-US" dirty="0">
                <a:solidFill>
                  <a:schemeClr val="tx1"/>
                </a:solidFill>
              </a:rPr>
              <a:t>is conservative.</a:t>
            </a:r>
          </a:p>
        </p:txBody>
      </p:sp>
      <p:graphicFrame>
        <p:nvGraphicFramePr>
          <p:cNvPr id="217092" name="Object 4"/>
          <p:cNvGraphicFramePr>
            <a:graphicFrameLocks noChangeAspect="1"/>
          </p:cNvGraphicFramePr>
          <p:nvPr/>
        </p:nvGraphicFramePr>
        <p:xfrm>
          <a:off x="1261808" y="2362200"/>
          <a:ext cx="1270000" cy="901700"/>
        </p:xfrm>
        <a:graphic>
          <a:graphicData uri="http://schemas.openxmlformats.org/presentationml/2006/ole">
            <mc:AlternateContent xmlns:mc="http://schemas.openxmlformats.org/markup-compatibility/2006">
              <mc:Choice xmlns:v="urn:schemas-microsoft-com:vml" Requires="v">
                <p:oleObj spid="_x0000_s219154" name="Equation" r:id="rId3" imgW="1269720" imgH="901440" progId="Equation.DSMT4">
                  <p:embed/>
                </p:oleObj>
              </mc:Choice>
              <mc:Fallback>
                <p:oleObj name="Equation" r:id="rId3" imgW="1269720" imgH="9014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61808" y="2362200"/>
                        <a:ext cx="1270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9141" name="Object 5"/>
          <p:cNvGraphicFramePr>
            <a:graphicFrameLocks noChangeAspect="1"/>
          </p:cNvGraphicFramePr>
          <p:nvPr/>
        </p:nvGraphicFramePr>
        <p:xfrm>
          <a:off x="1898650" y="3790744"/>
          <a:ext cx="5346700" cy="901700"/>
        </p:xfrm>
        <a:graphic>
          <a:graphicData uri="http://schemas.openxmlformats.org/presentationml/2006/ole">
            <mc:AlternateContent xmlns:mc="http://schemas.openxmlformats.org/markup-compatibility/2006">
              <mc:Choice xmlns:v="urn:schemas-microsoft-com:vml" Requires="v">
                <p:oleObj spid="_x0000_s219155" name="Equation" r:id="rId5" imgW="5346360" imgH="901440" progId="Equation.DSMT4">
                  <p:embed/>
                </p:oleObj>
              </mc:Choice>
              <mc:Fallback>
                <p:oleObj name="Equation" r:id="rId5" imgW="5346360" imgH="9014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98650" y="3790744"/>
                        <a:ext cx="5346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t>
            </a:r>
          </a:p>
        </p:txBody>
      </p:sp>
      <p:sp>
        <p:nvSpPr>
          <p:cNvPr id="3" name="Content Placeholder 2"/>
          <p:cNvSpPr>
            <a:spLocks noGrp="1"/>
          </p:cNvSpPr>
          <p:nvPr>
            <p:ph idx="1"/>
          </p:nvPr>
        </p:nvSpPr>
        <p:spPr/>
        <p:txBody>
          <a:bodyPr/>
          <a:lstStyle/>
          <a:p>
            <a:r>
              <a:rPr lang="en-US" dirty="0"/>
              <a:t>Show that the vector field                                           in Example 3 is not conservative.</a:t>
            </a:r>
          </a:p>
          <a:p>
            <a:r>
              <a:rPr lang="en-US" b="1" dirty="0"/>
              <a:t>Solution</a:t>
            </a:r>
          </a:p>
          <a:p>
            <a:endParaRPr lang="en-US" b="1" dirty="0"/>
          </a:p>
          <a:p>
            <a:endParaRPr lang="en-US" b="1" dirty="0"/>
          </a:p>
          <a:p>
            <a:endParaRPr lang="en-US" b="1" dirty="0"/>
          </a:p>
          <a:p>
            <a:endParaRPr lang="en-US" dirty="0"/>
          </a:p>
          <a:p>
            <a:r>
              <a:rPr lang="en-US" dirty="0"/>
              <a:t>So </a:t>
            </a:r>
            <a:r>
              <a:rPr lang="en-US" b="1" dirty="0"/>
              <a:t>F</a:t>
            </a:r>
            <a:r>
              <a:rPr lang="en-US" dirty="0"/>
              <a:t> is not conservative by the Component Test.</a:t>
            </a:r>
          </a:p>
        </p:txBody>
      </p:sp>
      <p:graphicFrame>
        <p:nvGraphicFramePr>
          <p:cNvPr id="220162" name="Object 2"/>
          <p:cNvGraphicFramePr>
            <a:graphicFrameLocks noChangeAspect="1"/>
          </p:cNvGraphicFramePr>
          <p:nvPr/>
        </p:nvGraphicFramePr>
        <p:xfrm>
          <a:off x="4385871" y="1280652"/>
          <a:ext cx="3314700" cy="571500"/>
        </p:xfrm>
        <a:graphic>
          <a:graphicData uri="http://schemas.openxmlformats.org/presentationml/2006/ole">
            <mc:AlternateContent xmlns:mc="http://schemas.openxmlformats.org/markup-compatibility/2006">
              <mc:Choice xmlns:v="urn:schemas-microsoft-com:vml" Requires="v">
                <p:oleObj spid="_x0000_s220184" name="Equation" r:id="rId3" imgW="3314520" imgH="571320" progId="Equation.DSMT4">
                  <p:embed/>
                </p:oleObj>
              </mc:Choice>
              <mc:Fallback>
                <p:oleObj name="Equation" r:id="rId3" imgW="3314520" imgH="571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85871" y="1280652"/>
                        <a:ext cx="3314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0164" name="Object 4"/>
          <p:cNvGraphicFramePr>
            <a:graphicFrameLocks noChangeAspect="1"/>
          </p:cNvGraphicFramePr>
          <p:nvPr/>
        </p:nvGraphicFramePr>
        <p:xfrm>
          <a:off x="3458496" y="2893552"/>
          <a:ext cx="2019300" cy="901700"/>
        </p:xfrm>
        <a:graphic>
          <a:graphicData uri="http://schemas.openxmlformats.org/presentationml/2006/ole">
            <mc:AlternateContent xmlns:mc="http://schemas.openxmlformats.org/markup-compatibility/2006">
              <mc:Choice xmlns:v="urn:schemas-microsoft-com:vml" Requires="v">
                <p:oleObj spid="_x0000_s220185" name="Equation" r:id="rId5" imgW="2019240" imgH="901440" progId="Equation.DSMT4">
                  <p:embed/>
                </p:oleObj>
              </mc:Choice>
              <mc:Fallback>
                <p:oleObj name="Equation" r:id="rId5" imgW="2019240" imgH="9014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58496" y="2893552"/>
                        <a:ext cx="2019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0165" name="Object 5"/>
          <p:cNvGraphicFramePr>
            <a:graphicFrameLocks noChangeAspect="1"/>
          </p:cNvGraphicFramePr>
          <p:nvPr/>
        </p:nvGraphicFramePr>
        <p:xfrm>
          <a:off x="3454400" y="3886200"/>
          <a:ext cx="2235200" cy="838200"/>
        </p:xfrm>
        <a:graphic>
          <a:graphicData uri="http://schemas.openxmlformats.org/presentationml/2006/ole">
            <mc:AlternateContent xmlns:mc="http://schemas.openxmlformats.org/markup-compatibility/2006">
              <mc:Choice xmlns:v="urn:schemas-microsoft-com:vml" Requires="v">
                <p:oleObj spid="_x0000_s220186" name="Equation" r:id="rId7" imgW="2234880" imgH="838080" progId="Equation.DSMT4">
                  <p:embed/>
                </p:oleObj>
              </mc:Choice>
              <mc:Fallback>
                <p:oleObj name="Equation" r:id="rId7" imgW="22348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54400" y="3886200"/>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01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01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t>
            </a:r>
          </a:p>
        </p:txBody>
      </p:sp>
      <p:sp>
        <p:nvSpPr>
          <p:cNvPr id="3" name="Content Placeholder 2"/>
          <p:cNvSpPr>
            <a:spLocks noGrp="1"/>
          </p:cNvSpPr>
          <p:nvPr>
            <p:ph idx="1"/>
          </p:nvPr>
        </p:nvSpPr>
        <p:spPr/>
        <p:txBody>
          <a:bodyPr/>
          <a:lstStyle/>
          <a:p>
            <a:r>
              <a:rPr lang="en-US" dirty="0"/>
              <a:t>Find a potential function, if one exists, for </a:t>
            </a:r>
            <a:r>
              <a:rPr lang="en-US" b="1" dirty="0"/>
              <a:t>F</a:t>
            </a:r>
            <a:r>
              <a:rPr lang="en-US" dirty="0"/>
              <a:t>.</a:t>
            </a:r>
          </a:p>
          <a:p>
            <a:endParaRPr lang="en-US" dirty="0"/>
          </a:p>
          <a:p>
            <a:r>
              <a:rPr lang="en-US" b="1" dirty="0"/>
              <a:t>Solution</a:t>
            </a:r>
          </a:p>
          <a:p>
            <a:r>
              <a:rPr lang="en-US" dirty="0"/>
              <a:t>As you can verify with the Component Test, the field </a:t>
            </a:r>
            <a:r>
              <a:rPr lang="en-US" b="1" dirty="0"/>
              <a:t>F </a:t>
            </a:r>
            <a:r>
              <a:rPr lang="en-US" dirty="0"/>
              <a:t>is conservative, so a potential function </a:t>
            </a:r>
            <a:r>
              <a:rPr lang="en-US" i="1" dirty="0"/>
              <a:t>f </a:t>
            </a:r>
            <a:r>
              <a:rPr lang="en-US" dirty="0"/>
              <a:t>does exist in theory. To construct one, we begin with the goal. That is, we seek a potential </a:t>
            </a:r>
            <a:r>
              <a:rPr lang="en-US" i="1" dirty="0"/>
              <a:t>f</a:t>
            </a:r>
            <a:r>
              <a:rPr lang="en-US" dirty="0"/>
              <a:t> that satisfies</a:t>
            </a:r>
          </a:p>
        </p:txBody>
      </p:sp>
      <p:graphicFrame>
        <p:nvGraphicFramePr>
          <p:cNvPr id="221186" name="Object 2"/>
          <p:cNvGraphicFramePr>
            <a:graphicFrameLocks noChangeAspect="1"/>
          </p:cNvGraphicFramePr>
          <p:nvPr/>
        </p:nvGraphicFramePr>
        <p:xfrm>
          <a:off x="1397000" y="1815600"/>
          <a:ext cx="6350000" cy="571500"/>
        </p:xfrm>
        <a:graphic>
          <a:graphicData uri="http://schemas.openxmlformats.org/presentationml/2006/ole">
            <mc:AlternateContent xmlns:mc="http://schemas.openxmlformats.org/markup-compatibility/2006">
              <mc:Choice xmlns:v="urn:schemas-microsoft-com:vml" Requires="v">
                <p:oleObj spid="_x0000_s221200" name="Equation" r:id="rId3" imgW="6349680" imgH="571320" progId="Equation.DSMT4">
                  <p:embed/>
                </p:oleObj>
              </mc:Choice>
              <mc:Fallback>
                <p:oleObj name="Equation" r:id="rId3" imgW="6349680" imgH="571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97000" y="1815600"/>
                        <a:ext cx="6350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1187" name="Object 3"/>
          <p:cNvGraphicFramePr>
            <a:graphicFrameLocks noChangeAspect="1"/>
          </p:cNvGraphicFramePr>
          <p:nvPr/>
        </p:nvGraphicFramePr>
        <p:xfrm>
          <a:off x="1270000" y="4724400"/>
          <a:ext cx="6604000" cy="571500"/>
        </p:xfrm>
        <a:graphic>
          <a:graphicData uri="http://schemas.openxmlformats.org/presentationml/2006/ole">
            <mc:AlternateContent xmlns:mc="http://schemas.openxmlformats.org/markup-compatibility/2006">
              <mc:Choice xmlns:v="urn:schemas-microsoft-com:vml" Requires="v">
                <p:oleObj spid="_x0000_s221201" name="Equation" r:id="rId5" imgW="6603840" imgH="571320" progId="Equation.DSMT4">
                  <p:embed/>
                </p:oleObj>
              </mc:Choice>
              <mc:Fallback>
                <p:oleObj name="Equation" r:id="rId5" imgW="6603840" imgH="5713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70000" y="4724400"/>
                        <a:ext cx="6604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11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(cont.)</a:t>
            </a:r>
          </a:p>
        </p:txBody>
      </p:sp>
      <p:sp>
        <p:nvSpPr>
          <p:cNvPr id="3" name="Content Placeholder 2"/>
          <p:cNvSpPr>
            <a:spLocks noGrp="1"/>
          </p:cNvSpPr>
          <p:nvPr>
            <p:ph idx="1"/>
          </p:nvPr>
        </p:nvSpPr>
        <p:spPr/>
        <p:txBody>
          <a:bodyPr/>
          <a:lstStyle/>
          <a:p>
            <a:r>
              <a:rPr lang="en-US" dirty="0"/>
              <a:t>We might call the method of constructing </a:t>
            </a:r>
            <a:r>
              <a:rPr lang="en-US" i="1" dirty="0"/>
              <a:t>f </a:t>
            </a:r>
            <a:r>
              <a:rPr lang="en-US" dirty="0"/>
              <a:t>“partial integration” since we start by integrating  </a:t>
            </a:r>
            <a:br>
              <a:rPr lang="en-US" dirty="0"/>
            </a:br>
            <a:r>
              <a:rPr lang="pl-PL" i="1" dirty="0"/>
              <a:t>f</a:t>
            </a:r>
            <a:r>
              <a:rPr lang="pl-PL" i="1" baseline="-25000" dirty="0"/>
              <a:t>x</a:t>
            </a:r>
            <a:r>
              <a:rPr lang="pl-PL" dirty="0"/>
              <a:t> </a:t>
            </a:r>
            <a:r>
              <a:rPr lang="pl-PL" dirty="0">
                <a:latin typeface="Symbol" pitchFamily="82" charset="2"/>
              </a:rPr>
              <a:t>=</a:t>
            </a:r>
            <a:r>
              <a:rPr lang="pl-PL" dirty="0"/>
              <a:t> </a:t>
            </a:r>
            <a:r>
              <a:rPr lang="pl-PL" i="1" dirty="0"/>
              <a:t>ye</a:t>
            </a:r>
            <a:r>
              <a:rPr lang="pl-PL" i="1" baseline="30000" dirty="0"/>
              <a:t>x</a:t>
            </a:r>
            <a:r>
              <a:rPr lang="pl-PL" dirty="0"/>
              <a:t> </a:t>
            </a:r>
            <a:r>
              <a:rPr lang="pl-PL" dirty="0">
                <a:latin typeface="Symbol" pitchFamily="82" charset="2"/>
              </a:rPr>
              <a:t>+</a:t>
            </a:r>
            <a:r>
              <a:rPr lang="pl-PL" dirty="0"/>
              <a:t> </a:t>
            </a:r>
            <a:r>
              <a:rPr lang="pl-PL" i="1" dirty="0"/>
              <a:t>z</a:t>
            </a:r>
            <a:r>
              <a:rPr lang="pl-PL" dirty="0"/>
              <a:t> cos </a:t>
            </a:r>
            <a:r>
              <a:rPr lang="pl-PL" i="1" dirty="0"/>
              <a:t>x </a:t>
            </a:r>
            <a:r>
              <a:rPr lang="en-US" dirty="0"/>
              <a:t>with respect to </a:t>
            </a:r>
            <a:r>
              <a:rPr lang="en-US" i="1" dirty="0"/>
              <a:t>x</a:t>
            </a:r>
            <a:r>
              <a:rPr lang="en-US" dirty="0"/>
              <a:t> to obtain</a:t>
            </a:r>
          </a:p>
          <a:p>
            <a:endParaRPr lang="en-US" dirty="0"/>
          </a:p>
          <a:p>
            <a:pPr>
              <a:spcBef>
                <a:spcPts val="0"/>
              </a:spcBef>
            </a:pPr>
            <a:r>
              <a:rPr lang="en-US" dirty="0"/>
              <a:t>The as-yet-unknown function </a:t>
            </a:r>
            <a:r>
              <a:rPr lang="en-US" i="1" dirty="0"/>
              <a:t>g</a:t>
            </a:r>
            <a:r>
              <a:rPr lang="en-US" dirty="0"/>
              <a:t>(</a:t>
            </a:r>
            <a:r>
              <a:rPr lang="en-US" i="1" dirty="0"/>
              <a:t>y</a:t>
            </a:r>
            <a:r>
              <a:rPr lang="en-US" dirty="0"/>
              <a:t>, </a:t>
            </a:r>
            <a:r>
              <a:rPr lang="en-US" i="1" dirty="0"/>
              <a:t>z</a:t>
            </a:r>
            <a:r>
              <a:rPr lang="en-US" dirty="0"/>
              <a:t>) plays the role of the constant of integration, since any expression in the variables </a:t>
            </a:r>
            <a:r>
              <a:rPr lang="en-US" i="1" dirty="0"/>
              <a:t>y</a:t>
            </a:r>
            <a:r>
              <a:rPr lang="en-US" dirty="0"/>
              <a:t> and </a:t>
            </a:r>
            <a:r>
              <a:rPr lang="en-US" i="1" dirty="0"/>
              <a:t>z</a:t>
            </a:r>
            <a:r>
              <a:rPr lang="en-US" dirty="0"/>
              <a:t> alone is constant with respect to </a:t>
            </a:r>
            <a:r>
              <a:rPr lang="en-US" i="1" dirty="0"/>
              <a:t>x</a:t>
            </a:r>
            <a:r>
              <a:rPr lang="en-US" dirty="0"/>
              <a:t>. We now differentiate our result with respect to </a:t>
            </a:r>
            <a:r>
              <a:rPr lang="en-US" i="1" dirty="0"/>
              <a:t>y</a:t>
            </a:r>
            <a:r>
              <a:rPr lang="en-US" dirty="0"/>
              <a:t> and compare it with our goal, </a:t>
            </a:r>
            <a:r>
              <a:rPr lang="en-US" i="1" dirty="0"/>
              <a:t>e</a:t>
            </a:r>
            <a:r>
              <a:rPr lang="en-US" i="1" baseline="30000" dirty="0"/>
              <a:t>x</a:t>
            </a:r>
            <a:r>
              <a:rPr lang="en-US" dirty="0"/>
              <a:t> </a:t>
            </a:r>
            <a:r>
              <a:rPr lang="en-US" dirty="0">
                <a:latin typeface="Symbol" pitchFamily="82" charset="2"/>
              </a:rPr>
              <a:t>-</a:t>
            </a:r>
            <a:r>
              <a:rPr lang="en-US" dirty="0"/>
              <a:t> </a:t>
            </a:r>
            <a:r>
              <a:rPr lang="en-US" i="1" dirty="0"/>
              <a:t>z</a:t>
            </a:r>
            <a:r>
              <a:rPr lang="en-US" baseline="30000" dirty="0"/>
              <a:t>2</a:t>
            </a:r>
            <a:r>
              <a:rPr lang="en-US" dirty="0"/>
              <a:t>.</a:t>
            </a:r>
          </a:p>
        </p:txBody>
      </p:sp>
      <p:graphicFrame>
        <p:nvGraphicFramePr>
          <p:cNvPr id="222210" name="Object 2"/>
          <p:cNvGraphicFramePr>
            <a:graphicFrameLocks noChangeAspect="1"/>
          </p:cNvGraphicFramePr>
          <p:nvPr/>
        </p:nvGraphicFramePr>
        <p:xfrm>
          <a:off x="2813050" y="2654712"/>
          <a:ext cx="3517900" cy="482600"/>
        </p:xfrm>
        <a:graphic>
          <a:graphicData uri="http://schemas.openxmlformats.org/presentationml/2006/ole">
            <mc:AlternateContent xmlns:mc="http://schemas.openxmlformats.org/markup-compatibility/2006">
              <mc:Choice xmlns:v="urn:schemas-microsoft-com:vml" Requires="v">
                <p:oleObj spid="_x0000_s222224" name="Equation" r:id="rId3" imgW="3517560" imgH="482400" progId="Equation.DSMT4">
                  <p:embed/>
                </p:oleObj>
              </mc:Choice>
              <mc:Fallback>
                <p:oleObj name="Equation" r:id="rId3" imgW="3517560" imgH="482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3050" y="2654712"/>
                        <a:ext cx="3517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2211" name="Object 3"/>
          <p:cNvGraphicFramePr>
            <a:graphicFrameLocks noChangeAspect="1"/>
          </p:cNvGraphicFramePr>
          <p:nvPr/>
        </p:nvGraphicFramePr>
        <p:xfrm>
          <a:off x="2774950" y="5329904"/>
          <a:ext cx="3594100" cy="508000"/>
        </p:xfrm>
        <a:graphic>
          <a:graphicData uri="http://schemas.openxmlformats.org/presentationml/2006/ole">
            <mc:AlternateContent xmlns:mc="http://schemas.openxmlformats.org/markup-compatibility/2006">
              <mc:Choice xmlns:v="urn:schemas-microsoft-com:vml" Requires="v">
                <p:oleObj spid="_x0000_s222225" name="Equation" r:id="rId5" imgW="3593880" imgH="507960" progId="Equation.DSMT4">
                  <p:embed/>
                </p:oleObj>
              </mc:Choice>
              <mc:Fallback>
                <p:oleObj name="Equation" r:id="rId5" imgW="3593880" imgH="507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4950" y="5329904"/>
                        <a:ext cx="35941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22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22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(cont.)</a:t>
            </a:r>
          </a:p>
        </p:txBody>
      </p:sp>
      <p:sp>
        <p:nvSpPr>
          <p:cNvPr id="3" name="Content Placeholder 2"/>
          <p:cNvSpPr>
            <a:spLocks noGrp="1"/>
          </p:cNvSpPr>
          <p:nvPr>
            <p:ph idx="1"/>
          </p:nvPr>
        </p:nvSpPr>
        <p:spPr>
          <a:xfrm>
            <a:off x="457200" y="1280160"/>
            <a:ext cx="8229600" cy="4745915"/>
          </a:xfrm>
        </p:spPr>
        <p:txBody>
          <a:bodyPr>
            <a:spAutoFit/>
          </a:bodyPr>
          <a:lstStyle/>
          <a:p>
            <a:r>
              <a:rPr lang="en-US" dirty="0"/>
              <a:t>So we require                           and integrating with respect to </a:t>
            </a:r>
            <a:r>
              <a:rPr lang="en-US" i="1" dirty="0"/>
              <a:t>y </a:t>
            </a:r>
            <a:r>
              <a:rPr lang="en-US" dirty="0"/>
              <a:t>results in</a:t>
            </a:r>
          </a:p>
          <a:p>
            <a:endParaRPr lang="en-US" dirty="0"/>
          </a:p>
          <a:p>
            <a:r>
              <a:rPr lang="en-US" dirty="0"/>
              <a:t>giving us                                                  Differentiating this last result with respect to </a:t>
            </a:r>
            <a:r>
              <a:rPr lang="en-US" i="1" dirty="0"/>
              <a:t>z </a:t>
            </a:r>
            <a:r>
              <a:rPr lang="en-US" dirty="0"/>
              <a:t>and comparing it to the third component of </a:t>
            </a:r>
            <a:r>
              <a:rPr lang="en-US" b="1" dirty="0"/>
              <a:t>F </a:t>
            </a:r>
            <a:r>
              <a:rPr lang="en-US" dirty="0"/>
              <a:t>yields </a:t>
            </a:r>
            <a:r>
              <a:rPr lang="en-US" i="1" dirty="0"/>
              <a:t>h</a:t>
            </a:r>
            <a:r>
              <a:rPr lang="en-US" dirty="0">
                <a:sym typeface="Symbol"/>
              </a:rPr>
              <a:t></a:t>
            </a:r>
            <a:r>
              <a:rPr lang="en-US" dirty="0"/>
              <a:t>(</a:t>
            </a:r>
            <a:r>
              <a:rPr lang="en-US" i="1" dirty="0"/>
              <a:t>z</a:t>
            </a:r>
            <a:r>
              <a:rPr lang="en-US" dirty="0"/>
              <a:t>) </a:t>
            </a:r>
            <a:r>
              <a:rPr lang="en-US" dirty="0">
                <a:latin typeface="Symbol" pitchFamily="82" charset="2"/>
              </a:rPr>
              <a:t>=</a:t>
            </a:r>
            <a:r>
              <a:rPr lang="en-US" dirty="0"/>
              <a:t> 0. This means </a:t>
            </a:r>
            <a:r>
              <a:rPr lang="en-US" i="1" dirty="0"/>
              <a:t>h</a:t>
            </a:r>
            <a:r>
              <a:rPr lang="en-US" dirty="0"/>
              <a:t>(</a:t>
            </a:r>
            <a:r>
              <a:rPr lang="en-US" i="1" dirty="0"/>
              <a:t>z</a:t>
            </a:r>
            <a:r>
              <a:rPr lang="en-US" dirty="0"/>
              <a:t>) can be any scalar constant so we may as well let </a:t>
            </a:r>
            <a:br>
              <a:rPr lang="en-US" dirty="0"/>
            </a:br>
            <a:r>
              <a:rPr lang="en-US" i="1" dirty="0"/>
              <a:t>h</a:t>
            </a:r>
            <a:r>
              <a:rPr lang="en-US" dirty="0"/>
              <a:t>(</a:t>
            </a:r>
            <a:r>
              <a:rPr lang="en-US" i="1" dirty="0"/>
              <a:t>z</a:t>
            </a:r>
            <a:r>
              <a:rPr lang="en-US" dirty="0"/>
              <a:t>) </a:t>
            </a:r>
            <a:r>
              <a:rPr lang="en-US" dirty="0">
                <a:latin typeface="Symbol" pitchFamily="82" charset="2"/>
              </a:rPr>
              <a:t>=</a:t>
            </a:r>
            <a:r>
              <a:rPr lang="en-US" dirty="0"/>
              <a:t> 0. Hence, </a:t>
            </a:r>
          </a:p>
          <a:p>
            <a:endParaRPr lang="en-US" dirty="0"/>
          </a:p>
          <a:p>
            <a:pPr>
              <a:spcBef>
                <a:spcPts val="0"/>
              </a:spcBef>
            </a:pPr>
            <a:r>
              <a:rPr lang="en-US" dirty="0"/>
              <a:t>is a potential function for </a:t>
            </a:r>
            <a:r>
              <a:rPr lang="en-US" b="1" dirty="0"/>
              <a:t>F</a:t>
            </a:r>
            <a:r>
              <a:rPr lang="en-US" dirty="0"/>
              <a:t>.</a:t>
            </a:r>
          </a:p>
        </p:txBody>
      </p:sp>
      <p:graphicFrame>
        <p:nvGraphicFramePr>
          <p:cNvPr id="223234" name="Object 2"/>
          <p:cNvGraphicFramePr>
            <a:graphicFrameLocks noChangeAspect="1"/>
          </p:cNvGraphicFramePr>
          <p:nvPr/>
        </p:nvGraphicFramePr>
        <p:xfrm>
          <a:off x="2616200" y="1295400"/>
          <a:ext cx="2032000" cy="508000"/>
        </p:xfrm>
        <a:graphic>
          <a:graphicData uri="http://schemas.openxmlformats.org/presentationml/2006/ole">
            <mc:AlternateContent xmlns:mc="http://schemas.openxmlformats.org/markup-compatibility/2006">
              <mc:Choice xmlns:v="urn:schemas-microsoft-com:vml" Requires="v">
                <p:oleObj spid="_x0000_s223262" name="Equation" r:id="rId3" imgW="2031840" imgH="507960" progId="Equation.DSMT4">
                  <p:embed/>
                </p:oleObj>
              </mc:Choice>
              <mc:Fallback>
                <p:oleObj name="Equation" r:id="rId3" imgW="2031840" imgH="507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16200" y="1295400"/>
                        <a:ext cx="2032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3235" name="Object 3"/>
          <p:cNvGraphicFramePr>
            <a:graphicFrameLocks noChangeAspect="1"/>
          </p:cNvGraphicFramePr>
          <p:nvPr/>
        </p:nvGraphicFramePr>
        <p:xfrm>
          <a:off x="3067050" y="2260600"/>
          <a:ext cx="3009900" cy="482600"/>
        </p:xfrm>
        <a:graphic>
          <a:graphicData uri="http://schemas.openxmlformats.org/presentationml/2006/ole">
            <mc:AlternateContent xmlns:mc="http://schemas.openxmlformats.org/markup-compatibility/2006">
              <mc:Choice xmlns:v="urn:schemas-microsoft-com:vml" Requires="v">
                <p:oleObj spid="_x0000_s223263" name="Equation" r:id="rId5" imgW="3009600" imgH="482400" progId="Equation.DSMT4">
                  <p:embed/>
                </p:oleObj>
              </mc:Choice>
              <mc:Fallback>
                <p:oleObj name="Equation" r:id="rId5" imgW="3009600" imgH="4824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67050" y="2260600"/>
                        <a:ext cx="3009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3236" name="Object 4"/>
          <p:cNvGraphicFramePr>
            <a:graphicFrameLocks noChangeAspect="1"/>
          </p:cNvGraphicFramePr>
          <p:nvPr/>
        </p:nvGraphicFramePr>
        <p:xfrm>
          <a:off x="1800940" y="2760408"/>
          <a:ext cx="3987800" cy="482600"/>
        </p:xfrm>
        <a:graphic>
          <a:graphicData uri="http://schemas.openxmlformats.org/presentationml/2006/ole">
            <mc:AlternateContent xmlns:mc="http://schemas.openxmlformats.org/markup-compatibility/2006">
              <mc:Choice xmlns:v="urn:schemas-microsoft-com:vml" Requires="v">
                <p:oleObj spid="_x0000_s223264" name="Equation" r:id="rId7" imgW="3987720" imgH="482400" progId="Equation.DSMT4">
                  <p:embed/>
                </p:oleObj>
              </mc:Choice>
              <mc:Fallback>
                <p:oleObj name="Equation" r:id="rId7" imgW="3987720" imgH="4824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00940" y="2760408"/>
                        <a:ext cx="3987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3237" name="Object 5"/>
          <p:cNvGraphicFramePr>
            <a:graphicFrameLocks noChangeAspect="1"/>
          </p:cNvGraphicFramePr>
          <p:nvPr/>
        </p:nvGraphicFramePr>
        <p:xfrm>
          <a:off x="3105150" y="4874752"/>
          <a:ext cx="2933700" cy="444500"/>
        </p:xfrm>
        <a:graphic>
          <a:graphicData uri="http://schemas.openxmlformats.org/presentationml/2006/ole">
            <mc:AlternateContent xmlns:mc="http://schemas.openxmlformats.org/markup-compatibility/2006">
              <mc:Choice xmlns:v="urn:schemas-microsoft-com:vml" Requires="v">
                <p:oleObj spid="_x0000_s223265" name="Equation" r:id="rId9" imgW="2933640" imgH="444240" progId="Equation.DSMT4">
                  <p:embed/>
                </p:oleObj>
              </mc:Choice>
              <mc:Fallback>
                <p:oleObj name="Equation" r:id="rId9" imgW="2933640" imgH="4442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05150" y="4874752"/>
                        <a:ext cx="293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32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323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323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a:t>
            </a:r>
          </a:p>
        </p:txBody>
      </p:sp>
      <p:sp>
        <p:nvSpPr>
          <p:cNvPr id="3" name="Content Placeholder 2"/>
          <p:cNvSpPr>
            <a:spLocks noGrp="1"/>
          </p:cNvSpPr>
          <p:nvPr>
            <p:ph idx="1"/>
          </p:nvPr>
        </p:nvSpPr>
        <p:spPr/>
        <p:txBody>
          <a:bodyPr/>
          <a:lstStyle/>
          <a:p>
            <a:r>
              <a:rPr lang="en-US" dirty="0"/>
              <a:t>Determine </a:t>
            </a:r>
          </a:p>
          <a:p>
            <a:r>
              <a:rPr lang="en-US" dirty="0"/>
              <a:t>where </a:t>
            </a:r>
            <a:r>
              <a:rPr lang="en-US" i="1" dirty="0"/>
              <a:t>C</a:t>
            </a:r>
            <a:r>
              <a:rPr lang="en-US" dirty="0"/>
              <a:t> is a piecewise smooth path from </a:t>
            </a:r>
          </a:p>
          <a:p>
            <a:endParaRPr lang="en-US" dirty="0"/>
          </a:p>
          <a:p>
            <a:r>
              <a:rPr lang="en-US" b="1" dirty="0"/>
              <a:t>Solution</a:t>
            </a:r>
          </a:p>
          <a:p>
            <a:r>
              <a:rPr lang="en-US" dirty="0"/>
              <a:t>The integral can be expressed as                   where </a:t>
            </a:r>
            <a:r>
              <a:rPr lang="en-US" i="1" dirty="0"/>
              <a:t>f</a:t>
            </a:r>
            <a:r>
              <a:rPr lang="en-US" dirty="0"/>
              <a:t> is </a:t>
            </a:r>
          </a:p>
          <a:p>
            <a:r>
              <a:rPr lang="en-US" dirty="0"/>
              <a:t>the potential in Example 5, </a:t>
            </a:r>
            <a:r>
              <a:rPr lang="en-US" i="1" dirty="0"/>
              <a:t>f</a:t>
            </a:r>
            <a:r>
              <a:rPr lang="en-US" dirty="0"/>
              <a:t> </a:t>
            </a:r>
            <a:r>
              <a:rPr lang="en-US" dirty="0">
                <a:latin typeface="Symbol" pitchFamily="82" charset="2"/>
              </a:rPr>
              <a:t>=</a:t>
            </a:r>
            <a:r>
              <a:rPr lang="en-US" dirty="0"/>
              <a:t> </a:t>
            </a:r>
            <a:r>
              <a:rPr lang="en-US" i="1" dirty="0" err="1"/>
              <a:t>ye</a:t>
            </a:r>
            <a:r>
              <a:rPr lang="en-US" i="1" baseline="30000" dirty="0" err="1"/>
              <a:t>x</a:t>
            </a:r>
            <a:r>
              <a:rPr lang="en-US" dirty="0"/>
              <a:t> </a:t>
            </a:r>
            <a:r>
              <a:rPr lang="en-US" dirty="0">
                <a:latin typeface="Symbol" pitchFamily="82" charset="2"/>
              </a:rPr>
              <a:t>+</a:t>
            </a:r>
            <a:r>
              <a:rPr lang="en-US" dirty="0"/>
              <a:t> </a:t>
            </a:r>
            <a:r>
              <a:rPr lang="en-US" i="1" dirty="0"/>
              <a:t>z</a:t>
            </a:r>
            <a:r>
              <a:rPr lang="en-US" dirty="0"/>
              <a:t> sin </a:t>
            </a:r>
            <a:r>
              <a:rPr lang="en-US" i="1" dirty="0"/>
              <a:t>x</a:t>
            </a:r>
            <a:r>
              <a:rPr lang="en-US" dirty="0"/>
              <a:t> </a:t>
            </a:r>
            <a:r>
              <a:rPr lang="en-US" dirty="0">
                <a:latin typeface="Symbol" pitchFamily="82" charset="2"/>
              </a:rPr>
              <a:t>-</a:t>
            </a:r>
            <a:r>
              <a:rPr lang="en-US" dirty="0"/>
              <a:t> </a:t>
            </a:r>
            <a:r>
              <a:rPr lang="en-US" i="1" dirty="0"/>
              <a:t>yz</a:t>
            </a:r>
            <a:r>
              <a:rPr lang="en-US" baseline="30000" dirty="0"/>
              <a:t>2</a:t>
            </a:r>
            <a:r>
              <a:rPr lang="en-US" dirty="0"/>
              <a:t>. Therefore, we have the following.</a:t>
            </a:r>
          </a:p>
        </p:txBody>
      </p:sp>
      <p:graphicFrame>
        <p:nvGraphicFramePr>
          <p:cNvPr id="224258" name="Object 2"/>
          <p:cNvGraphicFramePr>
            <a:graphicFrameLocks noChangeAspect="1"/>
          </p:cNvGraphicFramePr>
          <p:nvPr/>
        </p:nvGraphicFramePr>
        <p:xfrm>
          <a:off x="2133600" y="1295400"/>
          <a:ext cx="6680200" cy="622300"/>
        </p:xfrm>
        <a:graphic>
          <a:graphicData uri="http://schemas.openxmlformats.org/presentationml/2006/ole">
            <mc:AlternateContent xmlns:mc="http://schemas.openxmlformats.org/markup-compatibility/2006">
              <mc:Choice xmlns:v="urn:schemas-microsoft-com:vml" Requires="v">
                <p:oleObj spid="_x0000_s224315" name="Equation" r:id="rId3" imgW="6680160" imgH="622080" progId="Equation.DSMT4">
                  <p:embed/>
                </p:oleObj>
              </mc:Choice>
              <mc:Fallback>
                <p:oleObj name="Equation" r:id="rId3" imgW="6680160" imgH="622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1295400"/>
                        <a:ext cx="6680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59" name="Object 3"/>
          <p:cNvGraphicFramePr>
            <a:graphicFrameLocks noChangeAspect="1"/>
          </p:cNvGraphicFramePr>
          <p:nvPr/>
        </p:nvGraphicFramePr>
        <p:xfrm>
          <a:off x="555625" y="2286000"/>
          <a:ext cx="1092200" cy="469900"/>
        </p:xfrm>
        <a:graphic>
          <a:graphicData uri="http://schemas.openxmlformats.org/presentationml/2006/ole">
            <mc:AlternateContent xmlns:mc="http://schemas.openxmlformats.org/markup-compatibility/2006">
              <mc:Choice xmlns:v="urn:schemas-microsoft-com:vml" Requires="v">
                <p:oleObj spid="_x0000_s224316" name="Equation" r:id="rId5" imgW="1091880" imgH="469800" progId="Equation.DSMT4">
                  <p:embed/>
                </p:oleObj>
              </mc:Choice>
              <mc:Fallback>
                <p:oleObj name="Equation" r:id="rId5" imgW="109188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5625" y="2286000"/>
                        <a:ext cx="1092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0" name="Object 4"/>
          <p:cNvGraphicFramePr>
            <a:graphicFrameLocks noChangeAspect="1"/>
          </p:cNvGraphicFramePr>
          <p:nvPr>
            <p:extLst>
              <p:ext uri="{D42A27DB-BD31-4B8C-83A1-F6EECF244321}">
                <p14:modId xmlns:p14="http://schemas.microsoft.com/office/powerpoint/2010/main" val="881058776"/>
              </p:ext>
            </p:extLst>
          </p:nvPr>
        </p:nvGraphicFramePr>
        <p:xfrm>
          <a:off x="6553200" y="1841500"/>
          <a:ext cx="1701800" cy="482600"/>
        </p:xfrm>
        <a:graphic>
          <a:graphicData uri="http://schemas.openxmlformats.org/presentationml/2006/ole">
            <mc:AlternateContent xmlns:mc="http://schemas.openxmlformats.org/markup-compatibility/2006">
              <mc:Choice xmlns:v="urn:schemas-microsoft-com:vml" Requires="v">
                <p:oleObj spid="_x0000_s224317" name="Equation" r:id="rId7" imgW="1701720" imgH="482400" progId="Equation.DSMT4">
                  <p:embed/>
                </p:oleObj>
              </mc:Choice>
              <mc:Fallback>
                <p:oleObj name="Equation" r:id="rId7" imgW="1701720" imgH="482400" progId="Equation.DSMT4">
                  <p:embed/>
                  <p:pic>
                    <p:nvPicPr>
                      <p:cNvPr id="0" name="Picture 4"/>
                      <p:cNvPicPr>
                        <a:picLocks noChangeAspect="1" noChangeArrowheads="1"/>
                      </p:cNvPicPr>
                      <p:nvPr/>
                    </p:nvPicPr>
                    <p:blipFill>
                      <a:blip r:embed="rId8"/>
                      <a:srcRect/>
                      <a:stretch>
                        <a:fillRect/>
                      </a:stretch>
                    </p:blipFill>
                    <p:spPr bwMode="auto">
                      <a:xfrm>
                        <a:off x="6553200" y="1841500"/>
                        <a:ext cx="1701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1" name="Object 5"/>
          <p:cNvGraphicFramePr>
            <a:graphicFrameLocks noChangeAspect="1"/>
          </p:cNvGraphicFramePr>
          <p:nvPr>
            <p:extLst>
              <p:ext uri="{D42A27DB-BD31-4B8C-83A1-F6EECF244321}">
                <p14:modId xmlns:p14="http://schemas.microsoft.com/office/powerpoint/2010/main" val="2298394057"/>
              </p:ext>
            </p:extLst>
          </p:nvPr>
        </p:nvGraphicFramePr>
        <p:xfrm>
          <a:off x="5245100" y="3224213"/>
          <a:ext cx="1384300" cy="762000"/>
        </p:xfrm>
        <a:graphic>
          <a:graphicData uri="http://schemas.openxmlformats.org/presentationml/2006/ole">
            <mc:AlternateContent xmlns:mc="http://schemas.openxmlformats.org/markup-compatibility/2006">
              <mc:Choice xmlns:v="urn:schemas-microsoft-com:vml" Requires="v">
                <p:oleObj spid="_x0000_s224318" name="Equation" r:id="rId9" imgW="1384200" imgH="761760" progId="Equation.DSMT4">
                  <p:embed/>
                </p:oleObj>
              </mc:Choice>
              <mc:Fallback>
                <p:oleObj name="Equation" r:id="rId9" imgW="1384200" imgH="761760" progId="Equation.DSMT4">
                  <p:embed/>
                  <p:pic>
                    <p:nvPicPr>
                      <p:cNvPr id="0" name="Picture 5"/>
                      <p:cNvPicPr>
                        <a:picLocks noChangeAspect="1" noChangeArrowheads="1"/>
                      </p:cNvPicPr>
                      <p:nvPr/>
                    </p:nvPicPr>
                    <p:blipFill>
                      <a:blip r:embed="rId10"/>
                      <a:srcRect/>
                      <a:stretch>
                        <a:fillRect/>
                      </a:stretch>
                    </p:blipFill>
                    <p:spPr bwMode="auto">
                      <a:xfrm>
                        <a:off x="5245100" y="3224213"/>
                        <a:ext cx="13843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3" name="Object 7"/>
          <p:cNvGraphicFramePr>
            <a:graphicFrameLocks noChangeAspect="1"/>
          </p:cNvGraphicFramePr>
          <p:nvPr>
            <p:extLst>
              <p:ext uri="{D42A27DB-BD31-4B8C-83A1-F6EECF244321}">
                <p14:modId xmlns:p14="http://schemas.microsoft.com/office/powerpoint/2010/main" val="4022405794"/>
              </p:ext>
            </p:extLst>
          </p:nvPr>
        </p:nvGraphicFramePr>
        <p:xfrm>
          <a:off x="1282700" y="4883150"/>
          <a:ext cx="1295400" cy="762000"/>
        </p:xfrm>
        <a:graphic>
          <a:graphicData uri="http://schemas.openxmlformats.org/presentationml/2006/ole">
            <mc:AlternateContent xmlns:mc="http://schemas.openxmlformats.org/markup-compatibility/2006">
              <mc:Choice xmlns:v="urn:schemas-microsoft-com:vml" Requires="v">
                <p:oleObj spid="_x0000_s224319" name="Equation" r:id="rId11" imgW="1295280" imgH="761760" progId="Equation.DSMT4">
                  <p:embed/>
                </p:oleObj>
              </mc:Choice>
              <mc:Fallback>
                <p:oleObj name="Equation" r:id="rId11" imgW="1295280" imgH="761760" progId="Equation.DSMT4">
                  <p:embed/>
                  <p:pic>
                    <p:nvPicPr>
                      <p:cNvPr id="0" name="Picture 7"/>
                      <p:cNvPicPr>
                        <a:picLocks noChangeAspect="1" noChangeArrowheads="1"/>
                      </p:cNvPicPr>
                      <p:nvPr/>
                    </p:nvPicPr>
                    <p:blipFill>
                      <a:blip r:embed="rId12"/>
                      <a:srcRect/>
                      <a:stretch>
                        <a:fillRect/>
                      </a:stretch>
                    </p:blipFill>
                    <p:spPr bwMode="auto">
                      <a:xfrm>
                        <a:off x="1282700" y="4883150"/>
                        <a:ext cx="1295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4" name="Object 8"/>
          <p:cNvGraphicFramePr>
            <a:graphicFrameLocks noChangeAspect="1"/>
          </p:cNvGraphicFramePr>
          <p:nvPr>
            <p:extLst>
              <p:ext uri="{D42A27DB-BD31-4B8C-83A1-F6EECF244321}">
                <p14:modId xmlns:p14="http://schemas.microsoft.com/office/powerpoint/2010/main" val="2619398367"/>
              </p:ext>
            </p:extLst>
          </p:nvPr>
        </p:nvGraphicFramePr>
        <p:xfrm>
          <a:off x="2566988" y="4991100"/>
          <a:ext cx="3390900" cy="482600"/>
        </p:xfrm>
        <a:graphic>
          <a:graphicData uri="http://schemas.openxmlformats.org/presentationml/2006/ole">
            <mc:AlternateContent xmlns:mc="http://schemas.openxmlformats.org/markup-compatibility/2006">
              <mc:Choice xmlns:v="urn:schemas-microsoft-com:vml" Requires="v">
                <p:oleObj spid="_x0000_s224320" name="Equation" r:id="rId13" imgW="3390840" imgH="482400" progId="Equation.DSMT4">
                  <p:embed/>
                </p:oleObj>
              </mc:Choice>
              <mc:Fallback>
                <p:oleObj name="Equation" r:id="rId13" imgW="3390840" imgH="482400" progId="Equation.DSMT4">
                  <p:embed/>
                  <p:pic>
                    <p:nvPicPr>
                      <p:cNvPr id="0" name="Picture 8"/>
                      <p:cNvPicPr>
                        <a:picLocks noChangeAspect="1" noChangeArrowheads="1"/>
                      </p:cNvPicPr>
                      <p:nvPr/>
                    </p:nvPicPr>
                    <p:blipFill>
                      <a:blip r:embed="rId14"/>
                      <a:srcRect/>
                      <a:stretch>
                        <a:fillRect/>
                      </a:stretch>
                    </p:blipFill>
                    <p:spPr bwMode="auto">
                      <a:xfrm>
                        <a:off x="2566988" y="4991100"/>
                        <a:ext cx="3390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5" name="Object 9"/>
          <p:cNvGraphicFramePr>
            <a:graphicFrameLocks noChangeAspect="1"/>
          </p:cNvGraphicFramePr>
          <p:nvPr/>
        </p:nvGraphicFramePr>
        <p:xfrm>
          <a:off x="5928852" y="5105400"/>
          <a:ext cx="1193800" cy="292100"/>
        </p:xfrm>
        <a:graphic>
          <a:graphicData uri="http://schemas.openxmlformats.org/presentationml/2006/ole">
            <mc:AlternateContent xmlns:mc="http://schemas.openxmlformats.org/markup-compatibility/2006">
              <mc:Choice xmlns:v="urn:schemas-microsoft-com:vml" Requires="v">
                <p:oleObj spid="_x0000_s224321" name="Equation" r:id="rId15" imgW="1193760" imgH="291960" progId="Equation.DSMT4">
                  <p:embed/>
                </p:oleObj>
              </mc:Choice>
              <mc:Fallback>
                <p:oleObj name="Equation" r:id="rId15" imgW="119376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28852" y="510540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6" name="Object 10"/>
          <p:cNvGraphicFramePr>
            <a:graphicFrameLocks noChangeAspect="1"/>
          </p:cNvGraphicFramePr>
          <p:nvPr/>
        </p:nvGraphicFramePr>
        <p:xfrm>
          <a:off x="7162800" y="5105400"/>
          <a:ext cx="698500" cy="292100"/>
        </p:xfrm>
        <a:graphic>
          <a:graphicData uri="http://schemas.openxmlformats.org/presentationml/2006/ole">
            <mc:AlternateContent xmlns:mc="http://schemas.openxmlformats.org/markup-compatibility/2006">
              <mc:Choice xmlns:v="urn:schemas-microsoft-com:vml" Requires="v">
                <p:oleObj spid="_x0000_s224322" name="Equation" r:id="rId17" imgW="698400" imgH="291960" progId="Equation.DSMT4">
                  <p:embed/>
                </p:oleObj>
              </mc:Choice>
              <mc:Fallback>
                <p:oleObj name="Equation" r:id="rId17" imgW="69840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162800" y="5105400"/>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42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42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42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426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42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t>
            </a:r>
          </a:p>
        </p:txBody>
      </p:sp>
      <p:sp>
        <p:nvSpPr>
          <p:cNvPr id="3" name="Content Placeholder 2"/>
          <p:cNvSpPr>
            <a:spLocks noGrp="1"/>
          </p:cNvSpPr>
          <p:nvPr>
            <p:ph idx="1"/>
          </p:nvPr>
        </p:nvSpPr>
        <p:spPr/>
        <p:txBody>
          <a:bodyPr/>
          <a:lstStyle/>
          <a:p>
            <a:r>
              <a:rPr lang="en-US" dirty="0"/>
              <a:t>Evaluate                                            where </a:t>
            </a:r>
            <a:r>
              <a:rPr lang="en-US" i="1" dirty="0"/>
              <a:t>C </a:t>
            </a:r>
            <a:r>
              <a:rPr lang="en-US" dirty="0"/>
              <a:t>is the path </a:t>
            </a:r>
          </a:p>
          <a:p>
            <a:r>
              <a:rPr lang="en-US" dirty="0"/>
              <a:t>shown in Figure 6.</a:t>
            </a:r>
          </a:p>
          <a:p>
            <a:r>
              <a:rPr lang="en-US" b="1" dirty="0"/>
              <a:t>Solution</a:t>
            </a:r>
          </a:p>
          <a:p>
            <a:r>
              <a:rPr lang="en-US" dirty="0"/>
              <a:t>Since</a:t>
            </a:r>
          </a:p>
          <a:p>
            <a:endParaRPr lang="en-US" dirty="0"/>
          </a:p>
          <a:p>
            <a:endParaRPr lang="en-US" dirty="0"/>
          </a:p>
          <a:p>
            <a:r>
              <a:rPr lang="en-US" dirty="0"/>
              <a:t>the vector field implicit in this </a:t>
            </a:r>
            <a:br>
              <a:rPr lang="en-US" dirty="0"/>
            </a:br>
            <a:r>
              <a:rPr lang="en-US" dirty="0"/>
              <a:t>line integral is conservative </a:t>
            </a:r>
            <a:br>
              <a:rPr lang="en-US" dirty="0"/>
            </a:br>
            <a:r>
              <a:rPr lang="en-US" dirty="0"/>
              <a:t>and a potential function </a:t>
            </a:r>
            <a:r>
              <a:rPr lang="en-US" i="1" dirty="0"/>
              <a:t>f </a:t>
            </a:r>
            <a:r>
              <a:rPr lang="en-US" dirty="0"/>
              <a:t>exists.</a:t>
            </a:r>
          </a:p>
        </p:txBody>
      </p:sp>
      <p:pic>
        <p:nvPicPr>
          <p:cNvPr id="225282" name="Picture 2"/>
          <p:cNvPicPr>
            <a:picLocks noChangeAspect="1" noChangeArrowheads="1"/>
          </p:cNvPicPr>
          <p:nvPr/>
        </p:nvPicPr>
        <p:blipFill>
          <a:blip r:embed="rId3" cstate="print">
            <a:clrChange>
              <a:clrFrom>
                <a:srgbClr val="FFFFFF"/>
              </a:clrFrom>
              <a:clrTo>
                <a:srgbClr val="FFFFFF">
                  <a:alpha val="0"/>
                </a:srgbClr>
              </a:clrTo>
            </a:clrChange>
            <a:lum bright="-20000"/>
          </a:blip>
          <a:srcRect/>
          <a:stretch>
            <a:fillRect/>
          </a:stretch>
        </p:blipFill>
        <p:spPr bwMode="auto">
          <a:xfrm>
            <a:off x="5105400" y="2057400"/>
            <a:ext cx="3857625" cy="3705225"/>
          </a:xfrm>
          <a:prstGeom prst="rect">
            <a:avLst/>
          </a:prstGeom>
          <a:noFill/>
          <a:ln w="9525">
            <a:noFill/>
            <a:miter lim="800000"/>
            <a:headEnd/>
            <a:tailEnd/>
          </a:ln>
        </p:spPr>
      </p:pic>
      <p:sp>
        <p:nvSpPr>
          <p:cNvPr id="5" name="Rectangle 4"/>
          <p:cNvSpPr/>
          <p:nvPr/>
        </p:nvSpPr>
        <p:spPr>
          <a:xfrm>
            <a:off x="6248400" y="5486400"/>
            <a:ext cx="1370055" cy="523220"/>
          </a:xfrm>
          <a:prstGeom prst="rect">
            <a:avLst/>
          </a:prstGeom>
        </p:spPr>
        <p:txBody>
          <a:bodyPr wrap="none">
            <a:spAutoFit/>
          </a:bodyPr>
          <a:lstStyle/>
          <a:p>
            <a:r>
              <a:rPr lang="en-US" sz="2800" b="1" dirty="0"/>
              <a:t>Figure 6</a:t>
            </a:r>
          </a:p>
        </p:txBody>
      </p:sp>
      <p:graphicFrame>
        <p:nvGraphicFramePr>
          <p:cNvPr id="225283" name="Object 3"/>
          <p:cNvGraphicFramePr>
            <a:graphicFrameLocks noChangeAspect="1"/>
          </p:cNvGraphicFramePr>
          <p:nvPr/>
        </p:nvGraphicFramePr>
        <p:xfrm>
          <a:off x="1796844" y="1282700"/>
          <a:ext cx="3505200" cy="622300"/>
        </p:xfrm>
        <a:graphic>
          <a:graphicData uri="http://schemas.openxmlformats.org/presentationml/2006/ole">
            <mc:AlternateContent xmlns:mc="http://schemas.openxmlformats.org/markup-compatibility/2006">
              <mc:Choice xmlns:v="urn:schemas-microsoft-com:vml" Requires="v">
                <p:oleObj spid="_x0000_s225297" name="Equation" r:id="rId4" imgW="3504960" imgH="622080" progId="Equation.DSMT4">
                  <p:embed/>
                </p:oleObj>
              </mc:Choice>
              <mc:Fallback>
                <p:oleObj name="Equation" r:id="rId4" imgW="3504960" imgH="622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96844" y="1282700"/>
                        <a:ext cx="3505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284" name="Object 4"/>
          <p:cNvGraphicFramePr>
            <a:graphicFrameLocks noChangeAspect="1"/>
          </p:cNvGraphicFramePr>
          <p:nvPr/>
        </p:nvGraphicFramePr>
        <p:xfrm>
          <a:off x="762000" y="3365500"/>
          <a:ext cx="4279900" cy="901700"/>
        </p:xfrm>
        <a:graphic>
          <a:graphicData uri="http://schemas.openxmlformats.org/presentationml/2006/ole">
            <mc:AlternateContent xmlns:mc="http://schemas.openxmlformats.org/markup-compatibility/2006">
              <mc:Choice xmlns:v="urn:schemas-microsoft-com:vml" Requires="v">
                <p:oleObj spid="_x0000_s225298" name="Equation" r:id="rId6" imgW="4279680" imgH="901440" progId="Equation.DSMT4">
                  <p:embed/>
                </p:oleObj>
              </mc:Choice>
              <mc:Fallback>
                <p:oleObj name="Equation" r:id="rId6" imgW="4279680" imgH="9014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2000" y="3365500"/>
                        <a:ext cx="4279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28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(cont.) </a:t>
            </a:r>
          </a:p>
        </p:txBody>
      </p:sp>
      <p:sp>
        <p:nvSpPr>
          <p:cNvPr id="3" name="Content Placeholder 2"/>
          <p:cNvSpPr>
            <a:spLocks noGrp="1"/>
          </p:cNvSpPr>
          <p:nvPr>
            <p:ph idx="1"/>
          </p:nvPr>
        </p:nvSpPr>
        <p:spPr/>
        <p:txBody>
          <a:bodyPr/>
          <a:lstStyle/>
          <a:p>
            <a:r>
              <a:rPr lang="en-US" dirty="0"/>
              <a:t>We want</a:t>
            </a:r>
          </a:p>
          <a:p>
            <a:endParaRPr lang="en-US" dirty="0"/>
          </a:p>
          <a:p>
            <a:r>
              <a:rPr lang="en-US" dirty="0"/>
              <a:t>From this, we obtain                              So we require </a:t>
            </a:r>
            <a:br>
              <a:rPr lang="en-US" dirty="0"/>
            </a:br>
            <a:r>
              <a:rPr lang="en-US" dirty="0"/>
              <a:t>                 or                          where </a:t>
            </a:r>
            <a:r>
              <a:rPr lang="en-US" i="1" dirty="0"/>
              <a:t>K</a:t>
            </a:r>
            <a:r>
              <a:rPr lang="en-US" dirty="0"/>
              <a:t> is any constant; we will use </a:t>
            </a:r>
            <a:r>
              <a:rPr lang="en-US" i="1" dirty="0"/>
              <a:t>K</a:t>
            </a:r>
            <a:r>
              <a:rPr lang="en-US" dirty="0"/>
              <a:t> </a:t>
            </a:r>
            <a:r>
              <a:rPr lang="en-US" dirty="0">
                <a:latin typeface="Symbol" pitchFamily="82" charset="2"/>
              </a:rPr>
              <a:t>=</a:t>
            </a:r>
            <a:r>
              <a:rPr lang="en-US" dirty="0"/>
              <a:t> 0. Hence,</a:t>
            </a:r>
          </a:p>
          <a:p>
            <a:endParaRPr lang="en-US" dirty="0"/>
          </a:p>
          <a:p>
            <a:r>
              <a:rPr lang="en-US" dirty="0"/>
              <a:t>and</a:t>
            </a:r>
          </a:p>
        </p:txBody>
      </p:sp>
      <p:graphicFrame>
        <p:nvGraphicFramePr>
          <p:cNvPr id="226308" name="Object 4"/>
          <p:cNvGraphicFramePr>
            <a:graphicFrameLocks noChangeAspect="1"/>
          </p:cNvGraphicFramePr>
          <p:nvPr/>
        </p:nvGraphicFramePr>
        <p:xfrm>
          <a:off x="1866900" y="1828800"/>
          <a:ext cx="5410200" cy="482600"/>
        </p:xfrm>
        <a:graphic>
          <a:graphicData uri="http://schemas.openxmlformats.org/presentationml/2006/ole">
            <mc:AlternateContent xmlns:mc="http://schemas.openxmlformats.org/markup-compatibility/2006">
              <mc:Choice xmlns:v="urn:schemas-microsoft-com:vml" Requires="v">
                <p:oleObj spid="_x0000_s226379" name="Equation" r:id="rId3" imgW="5410080" imgH="482400" progId="Equation.DSMT4">
                  <p:embed/>
                </p:oleObj>
              </mc:Choice>
              <mc:Fallback>
                <p:oleObj name="Equation" r:id="rId3" imgW="5410080" imgH="4824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66900" y="1828800"/>
                        <a:ext cx="5410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09" name="Object 5"/>
          <p:cNvGraphicFramePr>
            <a:graphicFrameLocks noChangeAspect="1"/>
          </p:cNvGraphicFramePr>
          <p:nvPr/>
        </p:nvGraphicFramePr>
        <p:xfrm>
          <a:off x="3522408" y="2332704"/>
          <a:ext cx="2336800" cy="508000"/>
        </p:xfrm>
        <a:graphic>
          <a:graphicData uri="http://schemas.openxmlformats.org/presentationml/2006/ole">
            <mc:AlternateContent xmlns:mc="http://schemas.openxmlformats.org/markup-compatibility/2006">
              <mc:Choice xmlns:v="urn:schemas-microsoft-com:vml" Requires="v">
                <p:oleObj spid="_x0000_s226380" name="Equation" r:id="rId5" imgW="2336760" imgH="507960" progId="Equation.DSMT4">
                  <p:embed/>
                </p:oleObj>
              </mc:Choice>
              <mc:Fallback>
                <p:oleObj name="Equation" r:id="rId5" imgW="2336760" imgH="5079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22408" y="2332704"/>
                        <a:ext cx="2336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0" name="Object 6"/>
          <p:cNvGraphicFramePr>
            <a:graphicFrameLocks noChangeAspect="1"/>
          </p:cNvGraphicFramePr>
          <p:nvPr/>
        </p:nvGraphicFramePr>
        <p:xfrm>
          <a:off x="548640" y="2757948"/>
          <a:ext cx="1270000" cy="469900"/>
        </p:xfrm>
        <a:graphic>
          <a:graphicData uri="http://schemas.openxmlformats.org/presentationml/2006/ole">
            <mc:AlternateContent xmlns:mc="http://schemas.openxmlformats.org/markup-compatibility/2006">
              <mc:Choice xmlns:v="urn:schemas-microsoft-com:vml" Requires="v">
                <p:oleObj spid="_x0000_s226381" name="Equation" r:id="rId7" imgW="1269720" imgH="469800" progId="Equation.DSMT4">
                  <p:embed/>
                </p:oleObj>
              </mc:Choice>
              <mc:Fallback>
                <p:oleObj name="Equation" r:id="rId7" imgW="126972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8640" y="2757948"/>
                        <a:ext cx="1270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1" name="Object 7"/>
          <p:cNvGraphicFramePr>
            <a:graphicFrameLocks noChangeAspect="1"/>
          </p:cNvGraphicFramePr>
          <p:nvPr/>
        </p:nvGraphicFramePr>
        <p:xfrm>
          <a:off x="2286000" y="2775156"/>
          <a:ext cx="1968500" cy="469900"/>
        </p:xfrm>
        <a:graphic>
          <a:graphicData uri="http://schemas.openxmlformats.org/presentationml/2006/ole">
            <mc:AlternateContent xmlns:mc="http://schemas.openxmlformats.org/markup-compatibility/2006">
              <mc:Choice xmlns:v="urn:schemas-microsoft-com:vml" Requires="v">
                <p:oleObj spid="_x0000_s226382" name="Equation" r:id="rId9" imgW="1968480" imgH="469800" progId="Equation.DSMT4">
                  <p:embed/>
                </p:oleObj>
              </mc:Choice>
              <mc:Fallback>
                <p:oleObj name="Equation" r:id="rId9" imgW="1968480" imgH="469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6000" y="2775156"/>
                        <a:ext cx="1968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2" name="Object 8"/>
          <p:cNvGraphicFramePr>
            <a:graphicFrameLocks noChangeAspect="1"/>
          </p:cNvGraphicFramePr>
          <p:nvPr/>
        </p:nvGraphicFramePr>
        <p:xfrm>
          <a:off x="3225800" y="3708400"/>
          <a:ext cx="2692400" cy="482600"/>
        </p:xfrm>
        <a:graphic>
          <a:graphicData uri="http://schemas.openxmlformats.org/presentationml/2006/ole">
            <mc:AlternateContent xmlns:mc="http://schemas.openxmlformats.org/markup-compatibility/2006">
              <mc:Choice xmlns:v="urn:schemas-microsoft-com:vml" Requires="v">
                <p:oleObj spid="_x0000_s226383" name="Equation" r:id="rId11" imgW="2692080" imgH="482400" progId="Equation.DSMT4">
                  <p:embed/>
                </p:oleObj>
              </mc:Choice>
              <mc:Fallback>
                <p:oleObj name="Equation" r:id="rId11" imgW="2692080" imgH="4824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25800" y="3708400"/>
                        <a:ext cx="2692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4" name="Object 10"/>
          <p:cNvGraphicFramePr>
            <a:graphicFrameLocks noChangeAspect="1"/>
          </p:cNvGraphicFramePr>
          <p:nvPr/>
        </p:nvGraphicFramePr>
        <p:xfrm>
          <a:off x="2209800" y="4419600"/>
          <a:ext cx="3416300" cy="622300"/>
        </p:xfrm>
        <a:graphic>
          <a:graphicData uri="http://schemas.openxmlformats.org/presentationml/2006/ole">
            <mc:AlternateContent xmlns:mc="http://schemas.openxmlformats.org/markup-compatibility/2006">
              <mc:Choice xmlns:v="urn:schemas-microsoft-com:vml" Requires="v">
                <p:oleObj spid="_x0000_s226384" name="Equation" r:id="rId13" imgW="3416040" imgH="622080" progId="Equation.DSMT4">
                  <p:embed/>
                </p:oleObj>
              </mc:Choice>
              <mc:Fallback>
                <p:oleObj name="Equation" r:id="rId13" imgW="3416040" imgH="622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09800" y="4419600"/>
                        <a:ext cx="3416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5" name="Object 11"/>
          <p:cNvGraphicFramePr>
            <a:graphicFrameLocks noChangeAspect="1"/>
          </p:cNvGraphicFramePr>
          <p:nvPr/>
        </p:nvGraphicFramePr>
        <p:xfrm>
          <a:off x="5641260" y="4343400"/>
          <a:ext cx="1270000" cy="774700"/>
        </p:xfrm>
        <a:graphic>
          <a:graphicData uri="http://schemas.openxmlformats.org/presentationml/2006/ole">
            <mc:AlternateContent xmlns:mc="http://schemas.openxmlformats.org/markup-compatibility/2006">
              <mc:Choice xmlns:v="urn:schemas-microsoft-com:vml" Requires="v">
                <p:oleObj spid="_x0000_s226385" name="Equation" r:id="rId15" imgW="1269720" imgH="774360" progId="Equation.DSMT4">
                  <p:embed/>
                </p:oleObj>
              </mc:Choice>
              <mc:Fallback>
                <p:oleObj name="Equation" r:id="rId15" imgW="1269720" imgH="77436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41260" y="4343400"/>
                        <a:ext cx="1270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6" name="Object 12"/>
          <p:cNvGraphicFramePr>
            <a:graphicFrameLocks noChangeAspect="1"/>
          </p:cNvGraphicFramePr>
          <p:nvPr/>
        </p:nvGraphicFramePr>
        <p:xfrm>
          <a:off x="2698956" y="5228304"/>
          <a:ext cx="2476500" cy="469900"/>
        </p:xfrm>
        <a:graphic>
          <a:graphicData uri="http://schemas.openxmlformats.org/presentationml/2006/ole">
            <mc:AlternateContent xmlns:mc="http://schemas.openxmlformats.org/markup-compatibility/2006">
              <mc:Choice xmlns:v="urn:schemas-microsoft-com:vml" Requires="v">
                <p:oleObj spid="_x0000_s226386" name="Equation" r:id="rId17" imgW="2476440" imgH="469800" progId="Equation.DSMT4">
                  <p:embed/>
                </p:oleObj>
              </mc:Choice>
              <mc:Fallback>
                <p:oleObj name="Equation" r:id="rId17" imgW="2476440" imgH="46980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698956" y="5228304"/>
                        <a:ext cx="2476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7" name="Object 13"/>
          <p:cNvGraphicFramePr>
            <a:graphicFrameLocks noChangeAspect="1"/>
          </p:cNvGraphicFramePr>
          <p:nvPr/>
        </p:nvGraphicFramePr>
        <p:xfrm>
          <a:off x="5196348" y="5316792"/>
          <a:ext cx="965200" cy="292100"/>
        </p:xfrm>
        <a:graphic>
          <a:graphicData uri="http://schemas.openxmlformats.org/presentationml/2006/ole">
            <mc:AlternateContent xmlns:mc="http://schemas.openxmlformats.org/markup-compatibility/2006">
              <mc:Choice xmlns:v="urn:schemas-microsoft-com:vml" Requires="v">
                <p:oleObj spid="_x0000_s226387" name="Equation" r:id="rId19" imgW="965160" imgH="291960" progId="Equation.DSMT4">
                  <p:embed/>
                </p:oleObj>
              </mc:Choice>
              <mc:Fallback>
                <p:oleObj name="Equation" r:id="rId19" imgW="965160" imgH="29196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196348" y="5316792"/>
                        <a:ext cx="96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8" name="Object 14"/>
          <p:cNvGraphicFramePr>
            <a:graphicFrameLocks noChangeAspect="1"/>
          </p:cNvGraphicFramePr>
          <p:nvPr/>
        </p:nvGraphicFramePr>
        <p:xfrm>
          <a:off x="6186948" y="5304504"/>
          <a:ext cx="558800" cy="292100"/>
        </p:xfrm>
        <a:graphic>
          <a:graphicData uri="http://schemas.openxmlformats.org/presentationml/2006/ole">
            <mc:AlternateContent xmlns:mc="http://schemas.openxmlformats.org/markup-compatibility/2006">
              <mc:Choice xmlns:v="urn:schemas-microsoft-com:vml" Requires="v">
                <p:oleObj spid="_x0000_s226388" name="Equation" r:id="rId21" imgW="558720" imgH="291960" progId="Equation.DSMT4">
                  <p:embed/>
                </p:oleObj>
              </mc:Choice>
              <mc:Fallback>
                <p:oleObj name="Equation" r:id="rId21" imgW="558720" imgH="29196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186948" y="5304504"/>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63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630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63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63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63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263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263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63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2631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263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The Fundamental Theorem for Line Integrals (Gradient Theorem) </a:t>
            </a:r>
          </a:p>
        </p:txBody>
      </p:sp>
      <p:sp>
        <p:nvSpPr>
          <p:cNvPr id="3" name="Content Placeholder 2"/>
          <p:cNvSpPr>
            <a:spLocks noGrp="1"/>
          </p:cNvSpPr>
          <p:nvPr>
            <p:ph idx="1"/>
          </p:nvPr>
        </p:nvSpPr>
        <p:spPr>
          <a:xfrm>
            <a:off x="457200" y="1280160"/>
            <a:ext cx="8229600" cy="3977640"/>
          </a:xfrm>
          <a:solidFill>
            <a:srgbClr val="FFFFCC"/>
          </a:solidFill>
          <a:ln w="28575">
            <a:solidFill>
              <a:schemeClr val="tx1"/>
            </a:solidFill>
          </a:ln>
        </p:spPr>
        <p:txBody>
          <a:bodyPr>
            <a:noAutofit/>
          </a:bodyPr>
          <a:lstStyle/>
          <a:p>
            <a:pPr algn="ctr"/>
            <a:r>
              <a:rPr lang="en-US" b="1" dirty="0">
                <a:solidFill>
                  <a:schemeClr val="tx1"/>
                </a:solidFill>
              </a:rPr>
              <a:t>Proof</a:t>
            </a:r>
          </a:p>
          <a:p>
            <a:r>
              <a:rPr lang="en-US" dirty="0">
                <a:solidFill>
                  <a:schemeClr val="tx1"/>
                </a:solidFill>
              </a:rPr>
              <a:t>The theorem is true for </a:t>
            </a:r>
            <a:r>
              <a:rPr lang="en-US" i="1" dirty="0">
                <a:solidFill>
                  <a:schemeClr val="tx1"/>
                </a:solidFill>
              </a:rPr>
              <a:t>f </a:t>
            </a:r>
            <a:r>
              <a:rPr lang="en-US" dirty="0">
                <a:solidFill>
                  <a:schemeClr val="tx1"/>
                </a:solidFill>
              </a:rPr>
              <a:t>: </a:t>
            </a:r>
            <a:r>
              <a:rPr lang="en-US" dirty="0" err="1">
                <a:solidFill>
                  <a:schemeClr val="tx1"/>
                </a:solidFill>
                <a:latin typeface="Cambria Math" panose="02040503050406030204" pitchFamily="18" charset="0"/>
                <a:ea typeface="Cambria Math" panose="02040503050406030204" pitchFamily="18" charset="0"/>
              </a:rPr>
              <a:t>ℝ</a:t>
            </a:r>
            <a:r>
              <a:rPr lang="en-US" i="1" baseline="30000" dirty="0" err="1">
                <a:solidFill>
                  <a:schemeClr val="tx1"/>
                </a:solidFill>
              </a:rPr>
              <a:t>n</a:t>
            </a:r>
            <a:r>
              <a:rPr lang="en-US" dirty="0">
                <a:solidFill>
                  <a:schemeClr val="tx1"/>
                </a:solidFill>
              </a:rPr>
              <a:t> </a:t>
            </a:r>
            <a:r>
              <a:rPr lang="en-US" dirty="0">
                <a:solidFill>
                  <a:schemeClr val="tx1"/>
                </a:solidFill>
                <a:sym typeface="Symbol"/>
              </a:rPr>
              <a:t></a:t>
            </a:r>
            <a:r>
              <a:rPr lang="en-US" dirty="0">
                <a:solidFill>
                  <a:schemeClr val="tx1"/>
                </a:solidFill>
              </a:rPr>
              <a:t> </a:t>
            </a:r>
            <a:r>
              <a:rPr lang="en-US" dirty="0">
                <a:solidFill>
                  <a:schemeClr val="tx1"/>
                </a:solidFill>
                <a:latin typeface="Cambria Math" panose="02040503050406030204" pitchFamily="18" charset="0"/>
                <a:ea typeface="Cambria Math" panose="02040503050406030204" pitchFamily="18" charset="0"/>
              </a:rPr>
              <a:t>ℝ</a:t>
            </a:r>
            <a:r>
              <a:rPr lang="en-US" dirty="0">
                <a:solidFill>
                  <a:schemeClr val="tx1"/>
                </a:solidFill>
              </a:rPr>
              <a:t>, but to illustrate the key idea, assume for the moment that we have </a:t>
            </a:r>
            <a:br>
              <a:rPr lang="en-US" dirty="0">
                <a:solidFill>
                  <a:schemeClr val="tx1"/>
                </a:solidFill>
              </a:rPr>
            </a:br>
            <a:r>
              <a:rPr lang="en-US" i="1" dirty="0">
                <a:solidFill>
                  <a:schemeClr val="tx1"/>
                </a:solidFill>
              </a:rPr>
              <a:t>f</a:t>
            </a:r>
            <a:r>
              <a:rPr lang="en-US" dirty="0">
                <a:solidFill>
                  <a:schemeClr val="tx1"/>
                </a:solidFill>
              </a:rPr>
              <a:t> : </a:t>
            </a:r>
            <a:r>
              <a:rPr lang="en-US" dirty="0">
                <a:solidFill>
                  <a:schemeClr val="tx1"/>
                </a:solidFill>
                <a:latin typeface="Cambria Math" panose="02040503050406030204" pitchFamily="18" charset="0"/>
                <a:ea typeface="Cambria Math" panose="02040503050406030204" pitchFamily="18" charset="0"/>
              </a:rPr>
              <a:t>ℝ</a:t>
            </a:r>
            <a:r>
              <a:rPr lang="en-US" baseline="30000" dirty="0">
                <a:solidFill>
                  <a:schemeClr val="tx1"/>
                </a:solidFill>
              </a:rPr>
              <a:t>3</a:t>
            </a:r>
            <a:r>
              <a:rPr lang="en-US" dirty="0">
                <a:solidFill>
                  <a:schemeClr val="tx1"/>
                </a:solidFill>
              </a:rPr>
              <a:t> </a:t>
            </a:r>
            <a:r>
              <a:rPr lang="en-US" dirty="0">
                <a:solidFill>
                  <a:schemeClr val="tx1"/>
                </a:solidFill>
                <a:sym typeface="Symbol"/>
              </a:rPr>
              <a:t></a:t>
            </a:r>
            <a:r>
              <a:rPr lang="en-US" dirty="0">
                <a:solidFill>
                  <a:schemeClr val="tx1"/>
                </a:solidFill>
              </a:rPr>
              <a:t> </a:t>
            </a:r>
            <a:r>
              <a:rPr lang="en-US" dirty="0">
                <a:solidFill>
                  <a:schemeClr val="tx1"/>
                </a:solidFill>
                <a:latin typeface="Cambria Math" panose="02040503050406030204" pitchFamily="18" charset="0"/>
                <a:ea typeface="Cambria Math" panose="02040503050406030204" pitchFamily="18" charset="0"/>
              </a:rPr>
              <a:t>ℝ</a:t>
            </a:r>
            <a:r>
              <a:rPr lang="en-US" dirty="0">
                <a:solidFill>
                  <a:schemeClr val="tx1"/>
                </a:solidFill>
              </a:rPr>
              <a:t>. Then by the Chain Rule, we have the following:</a:t>
            </a:r>
          </a:p>
        </p:txBody>
      </p:sp>
      <p:graphicFrame>
        <p:nvGraphicFramePr>
          <p:cNvPr id="187394" name="Object 2"/>
          <p:cNvGraphicFramePr>
            <a:graphicFrameLocks noChangeAspect="1"/>
          </p:cNvGraphicFramePr>
          <p:nvPr/>
        </p:nvGraphicFramePr>
        <p:xfrm>
          <a:off x="533400" y="3619500"/>
          <a:ext cx="8077200" cy="1485900"/>
        </p:xfrm>
        <a:graphic>
          <a:graphicData uri="http://schemas.openxmlformats.org/presentationml/2006/ole">
            <mc:AlternateContent xmlns:mc="http://schemas.openxmlformats.org/markup-compatibility/2006">
              <mc:Choice xmlns:v="urn:schemas-microsoft-com:vml" Requires="v">
                <p:oleObj spid="_x0000_s187401" name="Equation" r:id="rId3" imgW="8076960" imgH="1485720" progId="Equation.DSMT4">
                  <p:embed/>
                </p:oleObj>
              </mc:Choice>
              <mc:Fallback>
                <p:oleObj name="Equation" r:id="rId3" imgW="8076960" imgH="14857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619500"/>
                        <a:ext cx="8077200"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The Fundamental Theorem for Line Integrals (Gradient Theorem) </a:t>
            </a:r>
          </a:p>
        </p:txBody>
      </p:sp>
      <p:sp>
        <p:nvSpPr>
          <p:cNvPr id="3" name="Content Placeholder 2"/>
          <p:cNvSpPr>
            <a:spLocks noGrp="1"/>
          </p:cNvSpPr>
          <p:nvPr>
            <p:ph idx="1"/>
          </p:nvPr>
        </p:nvSpPr>
        <p:spPr>
          <a:xfrm>
            <a:off x="457200" y="1280160"/>
            <a:ext cx="8229600" cy="3672840"/>
          </a:xfrm>
          <a:solidFill>
            <a:srgbClr val="FFFFCC"/>
          </a:solidFill>
          <a:ln w="28575">
            <a:solidFill>
              <a:schemeClr val="tx1"/>
            </a:solidFill>
          </a:ln>
        </p:spPr>
        <p:txBody>
          <a:bodyPr>
            <a:noAutofit/>
          </a:bodyPr>
          <a:lstStyle/>
          <a:p>
            <a:pPr algn="ctr"/>
            <a:r>
              <a:rPr lang="en-US" b="1" dirty="0">
                <a:solidFill>
                  <a:schemeClr val="tx1"/>
                </a:solidFill>
              </a:rPr>
              <a:t>Proof (cont.)</a:t>
            </a:r>
          </a:p>
          <a:p>
            <a:pPr>
              <a:spcBef>
                <a:spcPts val="1800"/>
              </a:spcBef>
            </a:pPr>
            <a:r>
              <a:rPr lang="en-US" dirty="0">
                <a:solidFill>
                  <a:schemeClr val="tx1"/>
                </a:solidFill>
              </a:rPr>
              <a:t>The statement                                                 is true in </a:t>
            </a:r>
          </a:p>
          <a:p>
            <a:pPr>
              <a:spcBef>
                <a:spcPts val="1200"/>
              </a:spcBef>
            </a:pPr>
            <a:r>
              <a:rPr lang="en-US" dirty="0">
                <a:solidFill>
                  <a:schemeClr val="tx1"/>
                </a:solidFill>
              </a:rPr>
              <a:t>general, so</a:t>
            </a:r>
          </a:p>
        </p:txBody>
      </p:sp>
      <p:graphicFrame>
        <p:nvGraphicFramePr>
          <p:cNvPr id="189443" name="Object 3"/>
          <p:cNvGraphicFramePr>
            <a:graphicFrameLocks noChangeAspect="1"/>
          </p:cNvGraphicFramePr>
          <p:nvPr>
            <p:extLst>
              <p:ext uri="{D42A27DB-BD31-4B8C-83A1-F6EECF244321}">
                <p14:modId xmlns:p14="http://schemas.microsoft.com/office/powerpoint/2010/main" val="2098940270"/>
              </p:ext>
            </p:extLst>
          </p:nvPr>
        </p:nvGraphicFramePr>
        <p:xfrm>
          <a:off x="2743200" y="1780332"/>
          <a:ext cx="3771900" cy="838200"/>
        </p:xfrm>
        <a:graphic>
          <a:graphicData uri="http://schemas.openxmlformats.org/presentationml/2006/ole">
            <mc:AlternateContent xmlns:mc="http://schemas.openxmlformats.org/markup-compatibility/2006">
              <mc:Choice xmlns:v="urn:schemas-microsoft-com:vml" Requires="v">
                <p:oleObj spid="_x0000_s189458" name="Equation" r:id="rId3" imgW="3771720" imgH="838080" progId="Equation.DSMT4">
                  <p:embed/>
                </p:oleObj>
              </mc:Choice>
              <mc:Fallback>
                <p:oleObj name="Equation" r:id="rId3" imgW="377172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1780332"/>
                        <a:ext cx="3771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9445" name="Object 5"/>
          <p:cNvGraphicFramePr>
            <a:graphicFrameLocks noChangeAspect="1"/>
          </p:cNvGraphicFramePr>
          <p:nvPr/>
        </p:nvGraphicFramePr>
        <p:xfrm>
          <a:off x="1803400" y="3086100"/>
          <a:ext cx="5537200" cy="1638300"/>
        </p:xfrm>
        <a:graphic>
          <a:graphicData uri="http://schemas.openxmlformats.org/presentationml/2006/ole">
            <mc:AlternateContent xmlns:mc="http://schemas.openxmlformats.org/markup-compatibility/2006">
              <mc:Choice xmlns:v="urn:schemas-microsoft-com:vml" Requires="v">
                <p:oleObj spid="_x0000_s189459" name="Equation" r:id="rId5" imgW="5537160" imgH="1638000" progId="Equation.DSMT4">
                  <p:embed/>
                </p:oleObj>
              </mc:Choice>
              <mc:Fallback>
                <p:oleObj name="Equation" r:id="rId5" imgW="5537160" imgH="16380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3400" y="3086100"/>
                        <a:ext cx="5537200" cy="163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Fundamental Theorem for Line Integrals</a:t>
            </a:r>
          </a:p>
        </p:txBody>
      </p:sp>
      <p:sp>
        <p:nvSpPr>
          <p:cNvPr id="3" name="Content Placeholder 2"/>
          <p:cNvSpPr>
            <a:spLocks noGrp="1"/>
          </p:cNvSpPr>
          <p:nvPr>
            <p:ph idx="1"/>
          </p:nvPr>
        </p:nvSpPr>
        <p:spPr/>
        <p:txBody>
          <a:bodyPr/>
          <a:lstStyle/>
          <a:p>
            <a:r>
              <a:rPr lang="en-US" dirty="0"/>
              <a:t>Before illustrating its use in evaluating integrals, it’s worth noting an alternative expression of the formula. Recall that the total differential of a function </a:t>
            </a:r>
            <a:r>
              <a:rPr lang="en-US" i="1" dirty="0"/>
              <a:t>f</a:t>
            </a:r>
            <a:r>
              <a:rPr lang="en-US" dirty="0"/>
              <a:t>(</a:t>
            </a:r>
            <a:r>
              <a:rPr lang="en-US" i="1" dirty="0"/>
              <a:t>x</a:t>
            </a:r>
            <a:r>
              <a:rPr lang="en-US" dirty="0"/>
              <a:t>, </a:t>
            </a:r>
            <a:r>
              <a:rPr lang="en-US" i="1" dirty="0"/>
              <a:t>y</a:t>
            </a:r>
            <a:r>
              <a:rPr lang="en-US" dirty="0"/>
              <a:t>) is the expression </a:t>
            </a:r>
            <a:r>
              <a:rPr lang="en-US" i="1" dirty="0" err="1"/>
              <a:t>df</a:t>
            </a:r>
            <a:r>
              <a:rPr lang="en-US" dirty="0"/>
              <a:t> </a:t>
            </a:r>
            <a:r>
              <a:rPr lang="en-US" dirty="0">
                <a:latin typeface="Symbol" pitchFamily="82" charset="2"/>
              </a:rPr>
              <a:t>=</a:t>
            </a:r>
            <a:r>
              <a:rPr lang="en-US" dirty="0"/>
              <a:t> </a:t>
            </a:r>
            <a:r>
              <a:rPr lang="en-US" i="1" dirty="0" err="1"/>
              <a:t>f</a:t>
            </a:r>
            <a:r>
              <a:rPr lang="en-US" i="1" baseline="-25000" dirty="0" err="1"/>
              <a:t>x</a:t>
            </a:r>
            <a:r>
              <a:rPr lang="en-US" dirty="0"/>
              <a:t> </a:t>
            </a:r>
            <a:r>
              <a:rPr lang="en-US" i="1" dirty="0" err="1"/>
              <a:t>dx</a:t>
            </a:r>
            <a:r>
              <a:rPr lang="en-US" dirty="0"/>
              <a:t> </a:t>
            </a:r>
            <a:r>
              <a:rPr lang="en-US" dirty="0">
                <a:latin typeface="Symbol" pitchFamily="82" charset="2"/>
              </a:rPr>
              <a:t>+</a:t>
            </a:r>
            <a:r>
              <a:rPr lang="en-US" dirty="0"/>
              <a:t> </a:t>
            </a:r>
            <a:r>
              <a:rPr lang="en-US" i="1" dirty="0" err="1"/>
              <a:t>f</a:t>
            </a:r>
            <a:r>
              <a:rPr lang="en-US" i="1" baseline="-25000" dirty="0" err="1"/>
              <a:t>y</a:t>
            </a:r>
            <a:r>
              <a:rPr lang="en-US" dirty="0"/>
              <a:t> </a:t>
            </a:r>
            <a:r>
              <a:rPr lang="en-US" i="1" dirty="0" err="1"/>
              <a:t>dy</a:t>
            </a:r>
            <a:r>
              <a:rPr lang="en-US" dirty="0"/>
              <a:t>, with similar forms for</a:t>
            </a:r>
          </a:p>
          <a:p>
            <a:r>
              <a:rPr lang="en-US" dirty="0"/>
              <a:t>functions of three or more variables. So</a:t>
            </a:r>
          </a:p>
          <a:p>
            <a:endParaRPr lang="en-US" dirty="0"/>
          </a:p>
          <a:p>
            <a:pPr>
              <a:spcBef>
                <a:spcPts val="3000"/>
              </a:spcBef>
            </a:pPr>
            <a:r>
              <a:rPr lang="en-US" dirty="0"/>
              <a:t>and hence if </a:t>
            </a:r>
            <a:r>
              <a:rPr lang="en-US" i="1" dirty="0"/>
              <a:t>C </a:t>
            </a:r>
            <a:r>
              <a:rPr lang="en-US" dirty="0"/>
              <a:t>is a curve from a point </a:t>
            </a:r>
            <a:r>
              <a:rPr lang="en-US" i="1" dirty="0"/>
              <a:t>A</a:t>
            </a:r>
            <a:r>
              <a:rPr lang="en-US" dirty="0"/>
              <a:t> to a point </a:t>
            </a:r>
            <a:r>
              <a:rPr lang="en-US" i="1" dirty="0"/>
              <a:t>B</a:t>
            </a:r>
            <a:r>
              <a:rPr lang="en-US" dirty="0"/>
              <a:t>,</a:t>
            </a:r>
          </a:p>
        </p:txBody>
      </p:sp>
      <p:graphicFrame>
        <p:nvGraphicFramePr>
          <p:cNvPr id="230402" name="Object 2"/>
          <p:cNvGraphicFramePr>
            <a:graphicFrameLocks noChangeAspect="1"/>
          </p:cNvGraphicFramePr>
          <p:nvPr>
            <p:extLst>
              <p:ext uri="{D42A27DB-BD31-4B8C-83A1-F6EECF244321}">
                <p14:modId xmlns:p14="http://schemas.microsoft.com/office/powerpoint/2010/main" val="298764902"/>
              </p:ext>
            </p:extLst>
          </p:nvPr>
        </p:nvGraphicFramePr>
        <p:xfrm>
          <a:off x="1390650" y="3560763"/>
          <a:ext cx="6362700" cy="939800"/>
        </p:xfrm>
        <a:graphic>
          <a:graphicData uri="http://schemas.openxmlformats.org/presentationml/2006/ole">
            <mc:AlternateContent xmlns:mc="http://schemas.openxmlformats.org/markup-compatibility/2006">
              <mc:Choice xmlns:v="urn:schemas-microsoft-com:vml" Requires="v">
                <p:oleObj spid="_x0000_s230416" name="Equation" r:id="rId3" imgW="6362640" imgH="939600" progId="Equation.DSMT4">
                  <p:embed/>
                </p:oleObj>
              </mc:Choice>
              <mc:Fallback>
                <p:oleObj name="Equation" r:id="rId3" imgW="6362640" imgH="939600" progId="Equation.DSMT4">
                  <p:embed/>
                  <p:pic>
                    <p:nvPicPr>
                      <p:cNvPr id="0" name="Picture 2"/>
                      <p:cNvPicPr>
                        <a:picLocks noChangeAspect="1" noChangeArrowheads="1"/>
                      </p:cNvPicPr>
                      <p:nvPr/>
                    </p:nvPicPr>
                    <p:blipFill>
                      <a:blip r:embed="rId4"/>
                      <a:srcRect/>
                      <a:stretch>
                        <a:fillRect/>
                      </a:stretch>
                    </p:blipFill>
                    <p:spPr bwMode="auto">
                      <a:xfrm>
                        <a:off x="1390650" y="3560763"/>
                        <a:ext cx="63627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0403" name="Object 3"/>
          <p:cNvGraphicFramePr>
            <a:graphicFrameLocks noChangeAspect="1"/>
          </p:cNvGraphicFramePr>
          <p:nvPr/>
        </p:nvGraphicFramePr>
        <p:xfrm>
          <a:off x="2406650" y="4953000"/>
          <a:ext cx="4330700" cy="698500"/>
        </p:xfrm>
        <a:graphic>
          <a:graphicData uri="http://schemas.openxmlformats.org/presentationml/2006/ole">
            <mc:AlternateContent xmlns:mc="http://schemas.openxmlformats.org/markup-compatibility/2006">
              <mc:Choice xmlns:v="urn:schemas-microsoft-com:vml" Requires="v">
                <p:oleObj spid="_x0000_s230417" name="Equation" r:id="rId5" imgW="4330440" imgH="698400" progId="Equation.DSMT4">
                  <p:embed/>
                </p:oleObj>
              </mc:Choice>
              <mc:Fallback>
                <p:oleObj name="Equation" r:id="rId5" imgW="4330440" imgH="6984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06650" y="4953000"/>
                        <a:ext cx="43307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04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04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a:t>
            </a:r>
          </a:p>
        </p:txBody>
      </p:sp>
      <p:sp>
        <p:nvSpPr>
          <p:cNvPr id="3" name="Content Placeholder 2"/>
          <p:cNvSpPr>
            <a:spLocks noGrp="1"/>
          </p:cNvSpPr>
          <p:nvPr>
            <p:ph idx="1"/>
          </p:nvPr>
        </p:nvSpPr>
        <p:spPr/>
        <p:txBody>
          <a:bodyPr/>
          <a:lstStyle/>
          <a:p>
            <a:r>
              <a:rPr lang="en-US" dirty="0"/>
              <a:t>Use the Fundamental Theorem for Line Integrals to evaluate</a:t>
            </a:r>
          </a:p>
          <a:p>
            <a:endParaRPr lang="en-US" dirty="0"/>
          </a:p>
          <a:p>
            <a:r>
              <a:rPr lang="en-US" dirty="0"/>
              <a:t>where </a:t>
            </a:r>
            <a:r>
              <a:rPr lang="en-US" i="1" dirty="0"/>
              <a:t>C </a:t>
            </a:r>
            <a:r>
              <a:rPr lang="en-US" dirty="0"/>
              <a:t>is the part of the origin‑</a:t>
            </a:r>
            <a:r>
              <a:rPr lang="en-US" dirty="0" err="1"/>
              <a:t>centered</a:t>
            </a:r>
            <a:r>
              <a:rPr lang="en-US" dirty="0"/>
              <a:t> circle of radius 5 starting at </a:t>
            </a:r>
            <a:r>
              <a:rPr lang="en-US" dirty="0">
                <a:solidFill>
                  <a:srgbClr val="0000FF"/>
                </a:solidFill>
              </a:rPr>
              <a:t>(5, 0)</a:t>
            </a:r>
            <a:r>
              <a:rPr lang="en-US" dirty="0"/>
              <a:t> and ending at </a:t>
            </a:r>
            <a:r>
              <a:rPr lang="en-US" dirty="0">
                <a:solidFill>
                  <a:srgbClr val="0000FF"/>
                </a:solidFill>
              </a:rPr>
              <a:t>(3, 4)</a:t>
            </a:r>
            <a:r>
              <a:rPr lang="en-US" dirty="0"/>
              <a:t>.</a:t>
            </a:r>
          </a:p>
          <a:p>
            <a:r>
              <a:rPr lang="en-US" b="1" dirty="0"/>
              <a:t>Solution</a:t>
            </a:r>
          </a:p>
          <a:p>
            <a:r>
              <a:rPr lang="en-US" dirty="0"/>
              <a:t>In order to use the Fundamental Theorem for Line Integrals, we need to express the vector field </a:t>
            </a:r>
          </a:p>
          <a:p>
            <a:pPr>
              <a:spcBef>
                <a:spcPts val="0"/>
              </a:spcBef>
            </a:pPr>
            <a:r>
              <a:rPr lang="en-US" b="1" dirty="0"/>
              <a:t>                          </a:t>
            </a:r>
            <a:r>
              <a:rPr lang="en-US" dirty="0"/>
              <a:t>as the gradient of a function </a:t>
            </a:r>
            <a:r>
              <a:rPr lang="en-US" i="1" dirty="0"/>
              <a:t>f</a:t>
            </a:r>
            <a:r>
              <a:rPr lang="en-US" dirty="0"/>
              <a:t>.</a:t>
            </a:r>
          </a:p>
        </p:txBody>
      </p:sp>
      <p:graphicFrame>
        <p:nvGraphicFramePr>
          <p:cNvPr id="190466" name="Object 2"/>
          <p:cNvGraphicFramePr>
            <a:graphicFrameLocks noChangeAspect="1"/>
          </p:cNvGraphicFramePr>
          <p:nvPr/>
        </p:nvGraphicFramePr>
        <p:xfrm>
          <a:off x="3517900" y="2133600"/>
          <a:ext cx="2108200" cy="622300"/>
        </p:xfrm>
        <a:graphic>
          <a:graphicData uri="http://schemas.openxmlformats.org/presentationml/2006/ole">
            <mc:AlternateContent xmlns:mc="http://schemas.openxmlformats.org/markup-compatibility/2006">
              <mc:Choice xmlns:v="urn:schemas-microsoft-com:vml" Requires="v">
                <p:oleObj spid="_x0000_s190480" name="Equation" r:id="rId3" imgW="2108160" imgH="622080" progId="Equation.DSMT4">
                  <p:embed/>
                </p:oleObj>
              </mc:Choice>
              <mc:Fallback>
                <p:oleObj name="Equation" r:id="rId3" imgW="2108160" imgH="622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17900" y="2133600"/>
                        <a:ext cx="2108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0467" name="Object 3"/>
          <p:cNvGraphicFramePr>
            <a:graphicFrameLocks noChangeAspect="1"/>
          </p:cNvGraphicFramePr>
          <p:nvPr/>
        </p:nvGraphicFramePr>
        <p:xfrm>
          <a:off x="549275" y="5077952"/>
          <a:ext cx="2019300" cy="469900"/>
        </p:xfrm>
        <a:graphic>
          <a:graphicData uri="http://schemas.openxmlformats.org/presentationml/2006/ole">
            <mc:AlternateContent xmlns:mc="http://schemas.openxmlformats.org/markup-compatibility/2006">
              <mc:Choice xmlns:v="urn:schemas-microsoft-com:vml" Requires="v">
                <p:oleObj spid="_x0000_s190481" name="Equation" r:id="rId5" imgW="2019240" imgH="469800" progId="Equation.DSMT4">
                  <p:embed/>
                </p:oleObj>
              </mc:Choice>
              <mc:Fallback>
                <p:oleObj name="Equation" r:id="rId5" imgW="201924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9275" y="5077952"/>
                        <a:ext cx="2019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04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sp>
        <p:nvSpPr>
          <p:cNvPr id="3" name="Content Placeholder 2"/>
          <p:cNvSpPr>
            <a:spLocks noGrp="1"/>
          </p:cNvSpPr>
          <p:nvPr>
            <p:ph idx="1"/>
          </p:nvPr>
        </p:nvSpPr>
        <p:spPr/>
        <p:txBody>
          <a:bodyPr/>
          <a:lstStyle/>
          <a:p>
            <a:r>
              <a:rPr lang="en-US" dirty="0"/>
              <a:t>Alternatively, making use of the note above, we need to express the integrand </a:t>
            </a:r>
            <a:r>
              <a:rPr lang="en-US" i="1" dirty="0"/>
              <a:t>y </a:t>
            </a:r>
            <a:r>
              <a:rPr lang="en-US" i="1" dirty="0" err="1"/>
              <a:t>dx</a:t>
            </a:r>
            <a:r>
              <a:rPr lang="en-US" i="1" dirty="0"/>
              <a:t> </a:t>
            </a:r>
            <a:r>
              <a:rPr lang="en-US" dirty="0">
                <a:latin typeface="Symbol" pitchFamily="82" charset="2"/>
              </a:rPr>
              <a:t>+</a:t>
            </a:r>
            <a:r>
              <a:rPr lang="en-US" dirty="0"/>
              <a:t> </a:t>
            </a:r>
            <a:r>
              <a:rPr lang="en-US" i="1" dirty="0"/>
              <a:t>x </a:t>
            </a:r>
            <a:r>
              <a:rPr lang="en-US" i="1" dirty="0" err="1"/>
              <a:t>dy</a:t>
            </a:r>
            <a:r>
              <a:rPr lang="en-US" dirty="0"/>
              <a:t> as the total differential </a:t>
            </a:r>
            <a:r>
              <a:rPr lang="en-US" i="1" dirty="0" err="1"/>
              <a:t>df</a:t>
            </a:r>
            <a:r>
              <a:rPr lang="en-US" dirty="0"/>
              <a:t> of a function </a:t>
            </a:r>
            <a:r>
              <a:rPr lang="en-US" i="1" dirty="0"/>
              <a:t>f</a:t>
            </a:r>
            <a:r>
              <a:rPr lang="en-US" dirty="0"/>
              <a:t> . So we want</a:t>
            </a:r>
          </a:p>
          <a:p>
            <a:pPr algn="ctr"/>
            <a:r>
              <a:rPr lang="es-ES" i="1" dirty="0">
                <a:solidFill>
                  <a:srgbClr val="00007D"/>
                </a:solidFill>
              </a:rPr>
              <a:t>y </a:t>
            </a:r>
            <a:r>
              <a:rPr lang="es-ES" i="1" dirty="0" err="1">
                <a:solidFill>
                  <a:srgbClr val="00007D"/>
                </a:solidFill>
              </a:rPr>
              <a:t>dx</a:t>
            </a:r>
            <a:r>
              <a:rPr lang="es-ES" i="1" dirty="0">
                <a:solidFill>
                  <a:srgbClr val="00007D"/>
                </a:solidFill>
              </a:rPr>
              <a:t> </a:t>
            </a:r>
            <a:r>
              <a:rPr lang="es-ES" dirty="0">
                <a:solidFill>
                  <a:srgbClr val="00007D"/>
                </a:solidFill>
                <a:latin typeface="Symbol" pitchFamily="82" charset="2"/>
              </a:rPr>
              <a:t>+</a:t>
            </a:r>
            <a:r>
              <a:rPr lang="es-ES" i="1" dirty="0">
                <a:solidFill>
                  <a:srgbClr val="00007D"/>
                </a:solidFill>
              </a:rPr>
              <a:t> x </a:t>
            </a:r>
            <a:r>
              <a:rPr lang="es-ES" i="1" dirty="0" err="1">
                <a:solidFill>
                  <a:srgbClr val="00007D"/>
                </a:solidFill>
              </a:rPr>
              <a:t>dy</a:t>
            </a:r>
            <a:r>
              <a:rPr lang="es-ES" dirty="0">
                <a:solidFill>
                  <a:srgbClr val="00007D"/>
                </a:solidFill>
                <a:latin typeface="Symbol" pitchFamily="82" charset="2"/>
              </a:rPr>
              <a:t> = </a:t>
            </a:r>
            <a:r>
              <a:rPr lang="es-ES" i="1" dirty="0" err="1">
                <a:solidFill>
                  <a:srgbClr val="00007D"/>
                </a:solidFill>
              </a:rPr>
              <a:t>df</a:t>
            </a:r>
            <a:r>
              <a:rPr lang="es-ES" i="1" dirty="0">
                <a:solidFill>
                  <a:srgbClr val="00007D"/>
                </a:solidFill>
              </a:rPr>
              <a:t> </a:t>
            </a:r>
            <a:r>
              <a:rPr lang="es-ES" dirty="0">
                <a:solidFill>
                  <a:srgbClr val="00007D"/>
                </a:solidFill>
                <a:latin typeface="Symbol" pitchFamily="82" charset="2"/>
              </a:rPr>
              <a:t>=</a:t>
            </a:r>
            <a:r>
              <a:rPr lang="es-ES" i="1" dirty="0">
                <a:solidFill>
                  <a:srgbClr val="00007D"/>
                </a:solidFill>
              </a:rPr>
              <a:t> </a:t>
            </a:r>
            <a:r>
              <a:rPr lang="es-ES" i="1" dirty="0" err="1">
                <a:solidFill>
                  <a:srgbClr val="00007D"/>
                </a:solidFill>
              </a:rPr>
              <a:t>f</a:t>
            </a:r>
            <a:r>
              <a:rPr lang="es-ES" i="1" baseline="-25000" dirty="0" err="1">
                <a:solidFill>
                  <a:srgbClr val="00007D"/>
                </a:solidFill>
              </a:rPr>
              <a:t>x</a:t>
            </a:r>
            <a:r>
              <a:rPr lang="es-ES" i="1" dirty="0">
                <a:solidFill>
                  <a:srgbClr val="00007D"/>
                </a:solidFill>
              </a:rPr>
              <a:t> </a:t>
            </a:r>
            <a:r>
              <a:rPr lang="es-ES" i="1" dirty="0" err="1">
                <a:solidFill>
                  <a:srgbClr val="00007D"/>
                </a:solidFill>
              </a:rPr>
              <a:t>dx</a:t>
            </a:r>
            <a:r>
              <a:rPr lang="es-ES" i="1" dirty="0">
                <a:solidFill>
                  <a:srgbClr val="00007D"/>
                </a:solidFill>
              </a:rPr>
              <a:t> </a:t>
            </a:r>
            <a:r>
              <a:rPr lang="es-ES" dirty="0">
                <a:solidFill>
                  <a:srgbClr val="00007D"/>
                </a:solidFill>
                <a:latin typeface="Symbol" pitchFamily="82" charset="2"/>
              </a:rPr>
              <a:t>+</a:t>
            </a:r>
            <a:r>
              <a:rPr lang="es-ES" i="1" dirty="0">
                <a:solidFill>
                  <a:srgbClr val="00007D"/>
                </a:solidFill>
              </a:rPr>
              <a:t> </a:t>
            </a:r>
            <a:r>
              <a:rPr lang="es-ES" i="1" dirty="0" err="1">
                <a:solidFill>
                  <a:srgbClr val="00007D"/>
                </a:solidFill>
              </a:rPr>
              <a:t>f</a:t>
            </a:r>
            <a:r>
              <a:rPr lang="es-ES" i="1" baseline="-25000" dirty="0" err="1">
                <a:solidFill>
                  <a:srgbClr val="00007D"/>
                </a:solidFill>
              </a:rPr>
              <a:t>y</a:t>
            </a:r>
            <a:r>
              <a:rPr lang="es-ES" i="1" dirty="0">
                <a:solidFill>
                  <a:srgbClr val="00007D"/>
                </a:solidFill>
              </a:rPr>
              <a:t> </a:t>
            </a:r>
            <a:r>
              <a:rPr lang="es-ES" i="1" dirty="0" err="1">
                <a:solidFill>
                  <a:srgbClr val="00007D"/>
                </a:solidFill>
              </a:rPr>
              <a:t>dy</a:t>
            </a:r>
            <a:r>
              <a:rPr lang="es-ES" dirty="0">
                <a:solidFill>
                  <a:srgbClr val="00007D"/>
                </a:solidFill>
              </a:rPr>
              <a:t>,</a:t>
            </a:r>
          </a:p>
          <a:p>
            <a:r>
              <a:rPr lang="en-US" dirty="0"/>
              <a:t>or </a:t>
            </a:r>
            <a:r>
              <a:rPr lang="en-US" i="1" dirty="0" err="1"/>
              <a:t>f</a:t>
            </a:r>
            <a:r>
              <a:rPr lang="en-US" i="1" baseline="-25000" dirty="0" err="1"/>
              <a:t>x</a:t>
            </a:r>
            <a:r>
              <a:rPr lang="en-US" i="1" dirty="0"/>
              <a:t> </a:t>
            </a:r>
            <a:r>
              <a:rPr lang="en-US" dirty="0">
                <a:latin typeface="Symbol" pitchFamily="82" charset="2"/>
              </a:rPr>
              <a:t>=</a:t>
            </a:r>
            <a:r>
              <a:rPr lang="en-US" dirty="0"/>
              <a:t> </a:t>
            </a:r>
            <a:r>
              <a:rPr lang="en-US" i="1" dirty="0"/>
              <a:t>y</a:t>
            </a:r>
            <a:r>
              <a:rPr lang="en-US" dirty="0"/>
              <a:t> and </a:t>
            </a:r>
            <a:r>
              <a:rPr lang="en-US" i="1" dirty="0" err="1"/>
              <a:t>f</a:t>
            </a:r>
            <a:r>
              <a:rPr lang="en-US" i="1" baseline="-25000" dirty="0" err="1"/>
              <a:t>y</a:t>
            </a:r>
            <a:r>
              <a:rPr lang="en-US" dirty="0"/>
              <a:t> = </a:t>
            </a:r>
            <a:r>
              <a:rPr lang="en-US" i="1" dirty="0"/>
              <a:t>x</a:t>
            </a:r>
            <a:r>
              <a:rPr lang="en-US" dirty="0"/>
              <a:t>. The function </a:t>
            </a:r>
            <a:r>
              <a:rPr lang="en-US" i="1" dirty="0"/>
              <a:t>f</a:t>
            </a:r>
            <a:r>
              <a:rPr lang="en-US" dirty="0"/>
              <a:t>(</a:t>
            </a:r>
            <a:r>
              <a:rPr lang="en-US" i="1" dirty="0" err="1"/>
              <a:t>x</a:t>
            </a:r>
            <a:r>
              <a:rPr lang="en-US" dirty="0" err="1"/>
              <a:t>,</a:t>
            </a:r>
            <a:r>
              <a:rPr lang="en-US" i="1" dirty="0" err="1"/>
              <a:t>y</a:t>
            </a:r>
            <a:r>
              <a:rPr lang="en-US" dirty="0"/>
              <a:t>) </a:t>
            </a:r>
            <a:r>
              <a:rPr lang="en-US" dirty="0">
                <a:latin typeface="Symbol" pitchFamily="82" charset="2"/>
              </a:rPr>
              <a:t>= </a:t>
            </a:r>
            <a:r>
              <a:rPr lang="en-US" i="1" dirty="0" err="1"/>
              <a:t>xy</a:t>
            </a:r>
            <a:r>
              <a:rPr lang="en-US" dirty="0"/>
              <a:t> satisfies these two conditions, so</a:t>
            </a:r>
          </a:p>
        </p:txBody>
      </p:sp>
      <p:graphicFrame>
        <p:nvGraphicFramePr>
          <p:cNvPr id="191492" name="Object 4"/>
          <p:cNvGraphicFramePr>
            <a:graphicFrameLocks noChangeAspect="1"/>
          </p:cNvGraphicFramePr>
          <p:nvPr/>
        </p:nvGraphicFramePr>
        <p:xfrm>
          <a:off x="1430592" y="4296696"/>
          <a:ext cx="1778000" cy="622300"/>
        </p:xfrm>
        <a:graphic>
          <a:graphicData uri="http://schemas.openxmlformats.org/presentationml/2006/ole">
            <mc:AlternateContent xmlns:mc="http://schemas.openxmlformats.org/markup-compatibility/2006">
              <mc:Choice xmlns:v="urn:schemas-microsoft-com:vml" Requires="v">
                <p:oleObj spid="_x0000_s191527" name="Equation" r:id="rId3" imgW="1777680" imgH="622080" progId="Equation.DSMT4">
                  <p:embed/>
                </p:oleObj>
              </mc:Choice>
              <mc:Fallback>
                <p:oleObj name="Equation" r:id="rId3" imgW="1777680" imgH="622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0592" y="4296696"/>
                        <a:ext cx="1778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1493" name="Object 5"/>
          <p:cNvGraphicFramePr>
            <a:graphicFrameLocks noChangeAspect="1"/>
          </p:cNvGraphicFramePr>
          <p:nvPr/>
        </p:nvGraphicFramePr>
        <p:xfrm>
          <a:off x="3247104" y="4208208"/>
          <a:ext cx="1282700" cy="774700"/>
        </p:xfrm>
        <a:graphic>
          <a:graphicData uri="http://schemas.openxmlformats.org/presentationml/2006/ole">
            <mc:AlternateContent xmlns:mc="http://schemas.openxmlformats.org/markup-compatibility/2006">
              <mc:Choice xmlns:v="urn:schemas-microsoft-com:vml" Requires="v">
                <p:oleObj spid="_x0000_s191528" name="Equation" r:id="rId5" imgW="1282680" imgH="774360" progId="Equation.DSMT4">
                  <p:embed/>
                </p:oleObj>
              </mc:Choice>
              <mc:Fallback>
                <p:oleObj name="Equation" r:id="rId5" imgW="1282680" imgH="7743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47104" y="4208208"/>
                        <a:ext cx="12827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1494" name="Object 6"/>
          <p:cNvGraphicFramePr>
            <a:graphicFrameLocks noChangeAspect="1"/>
          </p:cNvGraphicFramePr>
          <p:nvPr/>
        </p:nvGraphicFramePr>
        <p:xfrm>
          <a:off x="4557252" y="4358148"/>
          <a:ext cx="2514600" cy="469900"/>
        </p:xfrm>
        <a:graphic>
          <a:graphicData uri="http://schemas.openxmlformats.org/presentationml/2006/ole">
            <mc:AlternateContent xmlns:mc="http://schemas.openxmlformats.org/markup-compatibility/2006">
              <mc:Choice xmlns:v="urn:schemas-microsoft-com:vml" Requires="v">
                <p:oleObj spid="_x0000_s191529" name="Equation" r:id="rId7" imgW="2514600" imgH="469800" progId="Equation.DSMT4">
                  <p:embed/>
                </p:oleObj>
              </mc:Choice>
              <mc:Fallback>
                <p:oleObj name="Equation" r:id="rId7" imgW="251460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57252" y="4358148"/>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1495" name="Object 7"/>
          <p:cNvGraphicFramePr>
            <a:graphicFrameLocks noChangeAspect="1"/>
          </p:cNvGraphicFramePr>
          <p:nvPr/>
        </p:nvGraphicFramePr>
        <p:xfrm>
          <a:off x="4603956" y="5073444"/>
          <a:ext cx="2336800" cy="469900"/>
        </p:xfrm>
        <a:graphic>
          <a:graphicData uri="http://schemas.openxmlformats.org/presentationml/2006/ole">
            <mc:AlternateContent xmlns:mc="http://schemas.openxmlformats.org/markup-compatibility/2006">
              <mc:Choice xmlns:v="urn:schemas-microsoft-com:vml" Requires="v">
                <p:oleObj spid="_x0000_s191530" name="Equation" r:id="rId9" imgW="2336760" imgH="469800" progId="Equation.DSMT4">
                  <p:embed/>
                </p:oleObj>
              </mc:Choice>
              <mc:Fallback>
                <p:oleObj name="Equation" r:id="rId9" imgW="2336760" imgH="469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03956" y="5073444"/>
                        <a:ext cx="2336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1496" name="Object 8"/>
          <p:cNvGraphicFramePr>
            <a:graphicFrameLocks noChangeAspect="1"/>
          </p:cNvGraphicFramePr>
          <p:nvPr/>
        </p:nvGraphicFramePr>
        <p:xfrm>
          <a:off x="6980904" y="5181600"/>
          <a:ext cx="723900" cy="279400"/>
        </p:xfrm>
        <a:graphic>
          <a:graphicData uri="http://schemas.openxmlformats.org/presentationml/2006/ole">
            <mc:AlternateContent xmlns:mc="http://schemas.openxmlformats.org/markup-compatibility/2006">
              <mc:Choice xmlns:v="urn:schemas-microsoft-com:vml" Requires="v">
                <p:oleObj spid="_x0000_s191531" name="Equation" r:id="rId11" imgW="723600" imgH="279360" progId="Equation.DSMT4">
                  <p:embed/>
                </p:oleObj>
              </mc:Choice>
              <mc:Fallback>
                <p:oleObj name="Equation" r:id="rId11" imgW="723600" imgH="2793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980904" y="5181600"/>
                        <a:ext cx="72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14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149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149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149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14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sp>
        <p:nvSpPr>
          <p:cNvPr id="3" name="Content Placeholder 2"/>
          <p:cNvSpPr>
            <a:spLocks noGrp="1"/>
          </p:cNvSpPr>
          <p:nvPr>
            <p:ph idx="1"/>
          </p:nvPr>
        </p:nvSpPr>
        <p:spPr/>
        <p:txBody>
          <a:bodyPr/>
          <a:lstStyle/>
          <a:p>
            <a:r>
              <a:rPr lang="en-US" dirty="0"/>
              <a:t>Contrast this simple calculation with the method necessary when we use a parametrization of </a:t>
            </a:r>
            <a:r>
              <a:rPr lang="en-US" i="1" dirty="0"/>
              <a:t>C</a:t>
            </a:r>
            <a:r>
              <a:rPr lang="en-US" dirty="0"/>
              <a:t>, such as                           </a:t>
            </a:r>
          </a:p>
          <a:p>
            <a:r>
              <a:rPr lang="en-US" dirty="0"/>
              <a:t>                                     over</a:t>
            </a:r>
          </a:p>
          <a:p>
            <a:r>
              <a:rPr lang="en-US" dirty="0"/>
              <a:t>                             the curve </a:t>
            </a:r>
            <a:r>
              <a:rPr lang="en-US" i="1" dirty="0"/>
              <a:t>C</a:t>
            </a:r>
            <a:r>
              <a:rPr lang="en-US" dirty="0"/>
              <a:t> is</a:t>
            </a:r>
          </a:p>
          <a:p>
            <a:r>
              <a:rPr lang="en-US" dirty="0"/>
              <a:t>shown in Figure 1, along with </a:t>
            </a:r>
            <a:br>
              <a:rPr lang="en-US" dirty="0"/>
            </a:br>
            <a:r>
              <a:rPr lang="en-US" dirty="0"/>
              <a:t>a scaled representation of </a:t>
            </a:r>
            <a:r>
              <a:rPr lang="en-US" b="1" dirty="0"/>
              <a:t>F</a:t>
            </a:r>
            <a:r>
              <a:rPr lang="en-US" dirty="0"/>
              <a:t>.</a:t>
            </a:r>
            <a:br>
              <a:rPr lang="en-US" dirty="0"/>
            </a:br>
            <a:r>
              <a:rPr lang="en-US" dirty="0"/>
              <a:t>Given this parameterization,</a:t>
            </a:r>
            <a:br>
              <a:rPr lang="en-US" dirty="0"/>
            </a:br>
            <a:r>
              <a:rPr lang="en-US" dirty="0"/>
              <a:t>we have the following.</a:t>
            </a:r>
          </a:p>
        </p:txBody>
      </p:sp>
      <p:graphicFrame>
        <p:nvGraphicFramePr>
          <p:cNvPr id="192514" name="Object 2"/>
          <p:cNvGraphicFramePr>
            <a:graphicFrameLocks noChangeAspect="1"/>
          </p:cNvGraphicFramePr>
          <p:nvPr>
            <p:extLst>
              <p:ext uri="{D42A27DB-BD31-4B8C-83A1-F6EECF244321}">
                <p14:modId xmlns:p14="http://schemas.microsoft.com/office/powerpoint/2010/main" val="1734886678"/>
              </p:ext>
            </p:extLst>
          </p:nvPr>
        </p:nvGraphicFramePr>
        <p:xfrm>
          <a:off x="558800" y="2276475"/>
          <a:ext cx="2870200" cy="469900"/>
        </p:xfrm>
        <a:graphic>
          <a:graphicData uri="http://schemas.openxmlformats.org/presentationml/2006/ole">
            <mc:AlternateContent xmlns:mc="http://schemas.openxmlformats.org/markup-compatibility/2006">
              <mc:Choice xmlns:v="urn:schemas-microsoft-com:vml" Requires="v">
                <p:oleObj spid="_x0000_s192528" name="Equation" r:id="rId3" imgW="2869920" imgH="469800" progId="Equation.DSMT4">
                  <p:embed/>
                </p:oleObj>
              </mc:Choice>
              <mc:Fallback>
                <p:oleObj name="Equation" r:id="rId3" imgW="286992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2276475"/>
                        <a:ext cx="2870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2515" name="Object 3"/>
          <p:cNvGraphicFramePr>
            <a:graphicFrameLocks noChangeAspect="1"/>
          </p:cNvGraphicFramePr>
          <p:nvPr>
            <p:extLst>
              <p:ext uri="{D42A27DB-BD31-4B8C-83A1-F6EECF244321}">
                <p14:modId xmlns:p14="http://schemas.microsoft.com/office/powerpoint/2010/main" val="567733023"/>
              </p:ext>
            </p:extLst>
          </p:nvPr>
        </p:nvGraphicFramePr>
        <p:xfrm>
          <a:off x="533400" y="2762250"/>
          <a:ext cx="2273300" cy="495300"/>
        </p:xfrm>
        <a:graphic>
          <a:graphicData uri="http://schemas.openxmlformats.org/presentationml/2006/ole">
            <mc:AlternateContent xmlns:mc="http://schemas.openxmlformats.org/markup-compatibility/2006">
              <mc:Choice xmlns:v="urn:schemas-microsoft-com:vml" Requires="v">
                <p:oleObj spid="_x0000_s192529" name="Equation" r:id="rId5" imgW="2273040" imgH="495000" progId="Equation.DSMT4">
                  <p:embed/>
                </p:oleObj>
              </mc:Choice>
              <mc:Fallback>
                <p:oleObj name="Equation" r:id="rId5" imgW="2273040" imgH="4950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762250"/>
                        <a:ext cx="2273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92516" name="Picture 4"/>
          <p:cNvPicPr>
            <a:picLocks noChangeAspect="1" noChangeArrowheads="1"/>
          </p:cNvPicPr>
          <p:nvPr/>
        </p:nvPicPr>
        <p:blipFill>
          <a:blip r:embed="rId7" cstate="print">
            <a:clrChange>
              <a:clrFrom>
                <a:srgbClr val="FFFFFF"/>
              </a:clrFrom>
              <a:clrTo>
                <a:srgbClr val="FFFFFF">
                  <a:alpha val="0"/>
                </a:srgbClr>
              </a:clrTo>
            </a:clrChange>
            <a:lum bright="-20000"/>
          </a:blip>
          <a:srcRect/>
          <a:stretch>
            <a:fillRect/>
          </a:stretch>
        </p:blipFill>
        <p:spPr bwMode="auto">
          <a:xfrm>
            <a:off x="5257800" y="2119343"/>
            <a:ext cx="3719052" cy="3915283"/>
          </a:xfrm>
          <a:prstGeom prst="rect">
            <a:avLst/>
          </a:prstGeom>
          <a:noFill/>
          <a:ln w="9525">
            <a:noFill/>
            <a:miter lim="800000"/>
            <a:headEnd/>
            <a:tailEnd/>
          </a:ln>
        </p:spPr>
      </p:pic>
      <p:sp>
        <p:nvSpPr>
          <p:cNvPr id="7" name="Rectangle 6"/>
          <p:cNvSpPr/>
          <p:nvPr/>
        </p:nvSpPr>
        <p:spPr>
          <a:xfrm>
            <a:off x="3733800" y="5486400"/>
            <a:ext cx="1370055" cy="523220"/>
          </a:xfrm>
          <a:prstGeom prst="rect">
            <a:avLst/>
          </a:prstGeom>
        </p:spPr>
        <p:txBody>
          <a:bodyPr wrap="none">
            <a:spAutoFit/>
          </a:bodyPr>
          <a:lstStyle/>
          <a:p>
            <a:r>
              <a:rPr lang="en-US" sz="2800" b="1" dirty="0"/>
              <a:t>Figure 1</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3677</TotalTime>
  <Words>1814</Words>
  <Application>Microsoft Office PowerPoint</Application>
  <PresentationFormat>On-screen Show (4:3)</PresentationFormat>
  <Paragraphs>168</Paragraphs>
  <Slides>38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38</vt:i4>
      </vt:variant>
    </vt:vector>
  </HeadingPairs>
  <TitlesOfParts>
    <vt:vector size="45" baseType="lpstr">
      <vt:lpstr>Arial</vt:lpstr>
      <vt:lpstr>Calibri</vt:lpstr>
      <vt:lpstr>Cambria Math</vt:lpstr>
      <vt:lpstr>Symbol</vt:lpstr>
      <vt:lpstr>Office Theme</vt:lpstr>
      <vt:lpstr>Equation</vt:lpstr>
      <vt:lpstr>MathType 6.0 Equation</vt:lpstr>
      <vt:lpstr>Section 15.3</vt:lpstr>
      <vt:lpstr>Topics</vt:lpstr>
      <vt:lpstr>Theorem: The Fundamental Theorem for Line Integrals (Gradient Theorem)</vt:lpstr>
      <vt:lpstr>Proof: The Fundamental Theorem for Line Integrals (Gradient Theorem) </vt:lpstr>
      <vt:lpstr>Proof: The Fundamental Theorem for Line Integrals (Gradient Theorem) </vt:lpstr>
      <vt:lpstr>The Fundamental Theorem for Line Integrals</vt:lpstr>
      <vt:lpstr>Example 1</vt:lpstr>
      <vt:lpstr>Example 1 (cont.)</vt:lpstr>
      <vt:lpstr>Example 1 (cont.)</vt:lpstr>
      <vt:lpstr>Example 1 (cont.)</vt:lpstr>
      <vt:lpstr>Example 1 (cont.)</vt:lpstr>
      <vt:lpstr>Example 2 </vt:lpstr>
      <vt:lpstr>Definition: Path Independence of Line Integrals</vt:lpstr>
      <vt:lpstr>Path Independence and Conservative Fields</vt:lpstr>
      <vt:lpstr>Theorem: Conservation Implies Path Independence</vt:lpstr>
      <vt:lpstr>Path Independence and Conservative Fields</vt:lpstr>
      <vt:lpstr>Theorem: Path Independence and Closed Path Integrals</vt:lpstr>
      <vt:lpstr>Proof: Path Independence and Closed Path Integrals</vt:lpstr>
      <vt:lpstr>Proof: Path Independence and Closed Path Integrals</vt:lpstr>
      <vt:lpstr>Proof: Path Independence and Closed Path Integrals</vt:lpstr>
      <vt:lpstr>Theorem: Path Independence Implies Conservation</vt:lpstr>
      <vt:lpstr>Proof: Path Independence Implies Conservation</vt:lpstr>
      <vt:lpstr>Proof: Path Independence Implies Conservation</vt:lpstr>
      <vt:lpstr>Proof: Path Independence Implies Conservation</vt:lpstr>
      <vt:lpstr>Proof: Path Independence Implies Conservation</vt:lpstr>
      <vt:lpstr>Proof: Path Independence Implies Conservation</vt:lpstr>
      <vt:lpstr>Proof: Path Independence Implies Conservation</vt:lpstr>
      <vt:lpstr>Example 3</vt:lpstr>
      <vt:lpstr>Example 3 (cont.)</vt:lpstr>
      <vt:lpstr>Theorem: Component Test for Conservative Vector Fields </vt:lpstr>
      <vt:lpstr>Theorem: Component Test for Conservative Vector Fields </vt:lpstr>
      <vt:lpstr>Example 4 </vt:lpstr>
      <vt:lpstr>Example 5 </vt:lpstr>
      <vt:lpstr>Example 5 (cont.)</vt:lpstr>
      <vt:lpstr>Example 5 (cont.)</vt:lpstr>
      <vt:lpstr>Example 6</vt:lpstr>
      <vt:lpstr>Example 7 </vt:lpstr>
      <vt:lpstr>Example 7 (cont.)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dc:title>
  <dc:creator>Hawkes Learning Systems</dc:creator>
  <cp:lastModifiedBy>Daniel Breuer</cp:lastModifiedBy>
  <cp:revision>492</cp:revision>
  <dcterms:created xsi:type="dcterms:W3CDTF">2013-04-26T14:43:13Z</dcterms:created>
  <dcterms:modified xsi:type="dcterms:W3CDTF">2018-09-21T19:37:35Z</dcterms:modified>
</cp:coreProperties>
</file>