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48" r:id="rId4"/>
    <p:sldId id="349" r:id="rId5"/>
    <p:sldId id="379" r:id="rId6"/>
    <p:sldId id="350" r:id="rId7"/>
    <p:sldId id="351" r:id="rId8"/>
    <p:sldId id="352" r:id="rId9"/>
    <p:sldId id="353" r:id="rId10"/>
    <p:sldId id="380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03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F"/>
    <a:srgbClr val="366092"/>
    <a:srgbClr val="00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44E-01D8-4770-9B22-3184B083B56E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ECD4-0D90-49BB-9584-6E034E13D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2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png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67.wmf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0.png"/><Relationship Id="rId4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15.5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Parametric Surfaces and Surface Area 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surface </a:t>
            </a:r>
            <a:r>
              <a:rPr lang="en-US" i="1" dirty="0"/>
              <a:t>S</a:t>
            </a:r>
            <a:r>
              <a:rPr lang="en-US" dirty="0"/>
              <a:t> described parametrically by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b="1" dirty="0"/>
              <a:t>grid curves</a:t>
            </a:r>
            <a:r>
              <a:rPr lang="en-US" dirty="0"/>
              <a:t> on </a:t>
            </a:r>
            <a:r>
              <a:rPr lang="en-US" i="1" dirty="0"/>
              <a:t>S</a:t>
            </a:r>
            <a:r>
              <a:rPr lang="en-US" dirty="0"/>
              <a:t> are curves along which either </a:t>
            </a:r>
            <a:r>
              <a:rPr lang="en-US" i="1" dirty="0"/>
              <a:t>s</a:t>
            </a:r>
            <a:r>
              <a:rPr lang="en-US" dirty="0"/>
              <a:t> or </a:t>
            </a:r>
            <a:r>
              <a:rPr lang="en-US" i="1" dirty="0"/>
              <a:t>t</a:t>
            </a:r>
            <a:r>
              <a:rPr lang="en-US" dirty="0"/>
              <a:t> is held constant. Grid curves are useful in visualizing a surface and, as we will see, in defining tangent planes for a surface.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surface</a:t>
            </a:r>
          </a:p>
          <a:p>
            <a:endParaRPr lang="en-US" dirty="0"/>
          </a:p>
          <a:p>
            <a:r>
              <a:rPr lang="en-US" dirty="0"/>
              <a:t>where 0 ≤ </a:t>
            </a:r>
            <a:r>
              <a:rPr lang="en-US" i="1" dirty="0"/>
              <a:t>s</a:t>
            </a:r>
            <a:r>
              <a:rPr lang="en-US" dirty="0"/>
              <a:t> ≤ 4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 and 0 ≤ </a:t>
            </a:r>
            <a:r>
              <a:rPr lang="en-US" i="1" dirty="0"/>
              <a:t>t</a:t>
            </a:r>
            <a:r>
              <a:rPr lang="en-US" dirty="0"/>
              <a:t> ≤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, is shown </a:t>
            </a:r>
            <a:br>
              <a:rPr lang="en-US" dirty="0"/>
            </a:br>
            <a:r>
              <a:rPr lang="en-US" dirty="0"/>
              <a:t>in Figure 4. Holding </a:t>
            </a:r>
            <a:r>
              <a:rPr lang="en-US" i="1" dirty="0"/>
              <a:t>s</a:t>
            </a:r>
            <a:r>
              <a:rPr lang="en-US" dirty="0"/>
              <a:t> constant, say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results in the family of curves </a:t>
            </a:r>
          </a:p>
          <a:p>
            <a:endParaRPr lang="en-US" dirty="0"/>
          </a:p>
          <a:p>
            <a:r>
              <a:rPr lang="en-US" dirty="0"/>
              <a:t>each of which is a circular cross-</a:t>
            </a:r>
            <a:br>
              <a:rPr lang="en-US" dirty="0"/>
            </a:br>
            <a:r>
              <a:rPr lang="en-US" dirty="0"/>
              <a:t>section of the surface.</a:t>
            </a:r>
          </a:p>
          <a:p>
            <a:endParaRPr lang="en-US" dirty="0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18167"/>
              </p:ext>
            </p:extLst>
          </p:nvPr>
        </p:nvGraphicFramePr>
        <p:xfrm>
          <a:off x="330199" y="3632200"/>
          <a:ext cx="68326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2" name="Equation" r:id="rId3" imgW="6832440" imgH="558720" progId="Equation.DSMT4">
                  <p:embed/>
                </p:oleObj>
              </mc:Choice>
              <mc:Fallback>
                <p:oleObj name="Equation" r:id="rId3" imgW="68324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99" y="3632200"/>
                        <a:ext cx="6832601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487945" y="2373084"/>
            <a:ext cx="3427455" cy="3646716"/>
            <a:chOff x="5487945" y="2373084"/>
            <a:chExt cx="3427455" cy="3646716"/>
          </a:xfrm>
        </p:grpSpPr>
        <p:pic>
          <p:nvPicPr>
            <p:cNvPr id="130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7064553" y="2373084"/>
              <a:ext cx="185084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4879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4</a:t>
              </a:r>
            </a:p>
          </p:txBody>
        </p:sp>
      </p:grp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241778" y="1817511"/>
          <a:ext cx="82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3" name="Equation" r:id="rId6" imgW="825480" imgH="469800" progId="Equation.DSMT4">
                  <p:embed/>
                </p:oleObj>
              </mc:Choice>
              <mc:Fallback>
                <p:oleObj name="Equation" r:id="rId6" imgW="8254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778" y="1817511"/>
                        <a:ext cx="825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124075" y="1828800"/>
          <a:ext cx="5892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4" name="Equation" r:id="rId8" imgW="5892480" imgH="520560" progId="Equation.DSMT4">
                  <p:embed/>
                </p:oleObj>
              </mc:Choice>
              <mc:Fallback>
                <p:oleObj name="Equation" r:id="rId8" imgW="589248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28800"/>
                        <a:ext cx="5892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instance,</a:t>
            </a:r>
          </a:p>
          <a:p>
            <a:endParaRPr lang="en-US" dirty="0"/>
          </a:p>
          <a:p>
            <a:r>
              <a:rPr lang="en-US" dirty="0"/>
              <a:t>is the circle of radius 1 in the </a:t>
            </a:r>
            <a:r>
              <a:rPr lang="en-US" i="1" dirty="0" err="1"/>
              <a:t>xz</a:t>
            </a:r>
            <a:r>
              <a:rPr lang="en-US" dirty="0"/>
              <a:t>-plane </a:t>
            </a:r>
            <a:br>
              <a:rPr lang="en-US" dirty="0"/>
            </a:br>
            <a:r>
              <a:rPr lang="en-US" dirty="0"/>
              <a:t>centered at (3, 0, 0) 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the circle of radius 1 in the </a:t>
            </a:r>
            <a:r>
              <a:rPr lang="en-US" i="1" dirty="0" err="1"/>
              <a:t>yz</a:t>
            </a:r>
            <a:r>
              <a:rPr lang="en-US" dirty="0"/>
              <a:t>-plane </a:t>
            </a:r>
            <a:br>
              <a:rPr lang="en-US" dirty="0"/>
            </a:br>
            <a:r>
              <a:rPr lang="en-US" dirty="0"/>
              <a:t>centered at </a:t>
            </a:r>
          </a:p>
          <a:p>
            <a:endParaRPr lang="en-US" dirty="0"/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6532"/>
              </p:ext>
            </p:extLst>
          </p:nvPr>
        </p:nvGraphicFramePr>
        <p:xfrm>
          <a:off x="2254250" y="4730750"/>
          <a:ext cx="1524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4" name="Equation" r:id="rId3" imgW="1523880" imgH="482400" progId="Equation.DSMT4">
                  <p:embed/>
                </p:oleObj>
              </mc:Choice>
              <mc:Fallback>
                <p:oleObj name="Equation" r:id="rId3" imgW="152388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730750"/>
                        <a:ext cx="1524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2811463" y="1817688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5" name="Equation" r:id="rId5" imgW="863280" imgH="469800" progId="Equation.DSMT4">
                  <p:embed/>
                </p:oleObj>
              </mc:Choice>
              <mc:Fallback>
                <p:oleObj name="Equation" r:id="rId5" imgW="8632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817688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3752850" y="1817688"/>
          <a:ext cx="266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6" name="Equation" r:id="rId7" imgW="2666880" imgH="469800" progId="Equation.DSMT4">
                  <p:embed/>
                </p:oleObj>
              </mc:Choice>
              <mc:Fallback>
                <p:oleObj name="Equation" r:id="rId7" imgW="26668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817688"/>
                        <a:ext cx="266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06005"/>
              </p:ext>
            </p:extLst>
          </p:nvPr>
        </p:nvGraphicFramePr>
        <p:xfrm>
          <a:off x="2341563" y="3281363"/>
          <a:ext cx="111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7" name="Equation" r:id="rId9" imgW="1117440" imgH="939600" progId="Equation.DSMT4">
                  <p:embed/>
                </p:oleObj>
              </mc:Choice>
              <mc:Fallback>
                <p:oleObj name="Equation" r:id="rId9" imgW="111744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3281363"/>
                        <a:ext cx="1117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60173"/>
              </p:ext>
            </p:extLst>
          </p:nvPr>
        </p:nvGraphicFramePr>
        <p:xfrm>
          <a:off x="3494088" y="3290888"/>
          <a:ext cx="3340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8" name="Equation" r:id="rId11" imgW="3340080" imgH="939600" progId="Equation.DSMT4">
                  <p:embed/>
                </p:oleObj>
              </mc:Choice>
              <mc:Fallback>
                <p:oleObj name="Equation" r:id="rId11" imgW="3340080" imgH="939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3290888"/>
                        <a:ext cx="3340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7945" y="2373084"/>
            <a:ext cx="3427455" cy="3646716"/>
            <a:chOff x="5487945" y="2373084"/>
            <a:chExt cx="3427455" cy="3646716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7064553" y="2373084"/>
              <a:ext cx="185084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4879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Holding </a:t>
            </a:r>
            <a:r>
              <a:rPr lang="en-US" i="1" dirty="0"/>
              <a:t>t</a:t>
            </a:r>
            <a:r>
              <a:rPr lang="en-US" dirty="0"/>
              <a:t> constant results in the other family of grid curves of the form</a:t>
            </a:r>
          </a:p>
          <a:p>
            <a:endParaRPr lang="en-US" dirty="0"/>
          </a:p>
          <a:p>
            <a:r>
              <a:rPr lang="en-US" dirty="0"/>
              <a:t>each of which is a helix on the surface.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99782"/>
              </p:ext>
            </p:extLst>
          </p:nvPr>
        </p:nvGraphicFramePr>
        <p:xfrm>
          <a:off x="304800" y="220980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4" name="Equation" r:id="rId3" imgW="901440" imgH="482400" progId="Equation.DSMT4">
                  <p:embed/>
                </p:oleObj>
              </mc:Choice>
              <mc:Fallback>
                <p:oleObj name="Equation" r:id="rId3" imgW="9014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90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025884"/>
              </p:ext>
            </p:extLst>
          </p:nvPr>
        </p:nvGraphicFramePr>
        <p:xfrm>
          <a:off x="1219200" y="2184400"/>
          <a:ext cx="599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5" name="Equation" r:id="rId5" imgW="5994360" imgH="558720" progId="Equation.DSMT4">
                  <p:embed/>
                </p:oleObj>
              </mc:Choice>
              <mc:Fallback>
                <p:oleObj name="Equation" r:id="rId5" imgW="599436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84400"/>
                        <a:ext cx="599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87945" y="2373084"/>
            <a:ext cx="3427455" cy="3646716"/>
            <a:chOff x="5487945" y="2373084"/>
            <a:chExt cx="3427455" cy="364671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7064553" y="2373084"/>
              <a:ext cx="185084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879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S be the plane containing the point </a:t>
            </a:r>
            <a:r>
              <a:rPr lang="en-US" dirty="0">
                <a:solidFill>
                  <a:srgbClr val="0000FF"/>
                </a:solidFill>
              </a:rPr>
              <a:t>(0, 0, 1)</a:t>
            </a:r>
            <a:r>
              <a:rPr lang="en-US" dirty="0"/>
              <a:t> and grid lines whose direction vectors are 		 and	 		 Describe </a:t>
            </a:r>
            <a:r>
              <a:rPr lang="en-US" i="1" dirty="0"/>
              <a:t>S</a:t>
            </a:r>
            <a:r>
              <a:rPr lang="en-US" dirty="0"/>
              <a:t> with a vector function of two parameters.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Every point on </a:t>
            </a:r>
            <a:r>
              <a:rPr lang="en-US" i="1" dirty="0"/>
              <a:t>S</a:t>
            </a:r>
            <a:r>
              <a:rPr lang="en-US" dirty="0"/>
              <a:t> is the terminal point of a position vector of the form </a:t>
            </a:r>
          </a:p>
          <a:p>
            <a:endParaRPr lang="en-US" dirty="0"/>
          </a:p>
          <a:p>
            <a:r>
              <a:rPr lang="en-US" dirty="0"/>
              <a:t>for some </a:t>
            </a:r>
            <a:r>
              <a:rPr lang="en-US" i="1" dirty="0"/>
              <a:t>s</a:t>
            </a:r>
            <a:r>
              <a:rPr lang="en-US" dirty="0"/>
              <a:t> and some </a:t>
            </a:r>
            <a:r>
              <a:rPr lang="en-US" i="1" dirty="0"/>
              <a:t>t</a:t>
            </a:r>
            <a:r>
              <a:rPr lang="en-US" dirty="0"/>
              <a:t>, so </a:t>
            </a:r>
            <a:r>
              <a:rPr lang="en-US" b="1" i="1" dirty="0"/>
              <a:t>r</a:t>
            </a:r>
            <a:r>
              <a:rPr lang="en-US" dirty="0"/>
              <a:t> describes </a:t>
            </a:r>
            <a:r>
              <a:rPr lang="en-US" i="1" dirty="0"/>
              <a:t>S</a:t>
            </a:r>
            <a:r>
              <a:rPr lang="en-US" dirty="0"/>
              <a:t>.</a:t>
            </a: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52043"/>
              </p:ext>
            </p:extLst>
          </p:nvPr>
        </p:nvGraphicFramePr>
        <p:xfrm>
          <a:off x="5410200" y="1762125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1" name="Equation" r:id="rId3" imgW="1523880" imgH="469800" progId="Equation.DSMT4">
                  <p:embed/>
                </p:oleObj>
              </mc:Choice>
              <mc:Fallback>
                <p:oleObj name="Equation" r:id="rId3" imgW="15238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62125"/>
                        <a:ext cx="152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27050" y="2185988"/>
          <a:ext cx="184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2" name="Equation" r:id="rId5" imgW="1841400" imgH="469800" progId="Equation.DSMT4">
                  <p:embed/>
                </p:oleObj>
              </mc:Choice>
              <mc:Fallback>
                <p:oleObj name="Equation" r:id="rId5" imgW="1841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185988"/>
                        <a:ext cx="184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26603"/>
              </p:ext>
            </p:extLst>
          </p:nvPr>
        </p:nvGraphicFramePr>
        <p:xfrm>
          <a:off x="2819400" y="4554538"/>
          <a:ext cx="85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3" name="Equation" r:id="rId7" imgW="850680" imgH="482400" progId="Equation.DSMT4">
                  <p:embed/>
                </p:oleObj>
              </mc:Choice>
              <mc:Fallback>
                <p:oleObj name="Equation" r:id="rId7" imgW="8506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54538"/>
                        <a:ext cx="850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28899"/>
              </p:ext>
            </p:extLst>
          </p:nvPr>
        </p:nvGraphicFramePr>
        <p:xfrm>
          <a:off x="3714750" y="4554538"/>
          <a:ext cx="260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4" name="Equation" r:id="rId9" imgW="2603160" imgH="482400" progId="Equation.DSMT4">
                  <p:embed/>
                </p:oleObj>
              </mc:Choice>
              <mc:Fallback>
                <p:oleObj name="Equation" r:id="rId9" imgW="26031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554538"/>
                        <a:ext cx="260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grid lines of </a:t>
            </a:r>
            <a:r>
              <a:rPr lang="en-US" i="1" dirty="0"/>
              <a:t>S</a:t>
            </a:r>
            <a:r>
              <a:rPr lang="en-US" dirty="0"/>
              <a:t> in the </a:t>
            </a:r>
            <a:br>
              <a:rPr lang="en-US" dirty="0"/>
            </a:br>
            <a:r>
              <a:rPr lang="en-US" dirty="0"/>
              <a:t>direction of </a:t>
            </a:r>
            <a:r>
              <a:rPr lang="en-US" b="1" dirty="0"/>
              <a:t>u</a:t>
            </a:r>
            <a:r>
              <a:rPr lang="en-US" dirty="0"/>
              <a:t> and </a:t>
            </a:r>
            <a:r>
              <a:rPr lang="en-US" b="1" dirty="0"/>
              <a:t>v</a:t>
            </a:r>
            <a:r>
              <a:rPr lang="en-US" dirty="0"/>
              <a:t> are shown </a:t>
            </a:r>
            <a:br>
              <a:rPr lang="en-US" dirty="0"/>
            </a:br>
            <a:r>
              <a:rPr lang="en-US" dirty="0"/>
              <a:t>in Figure 5. The vector </a:t>
            </a:r>
            <a:r>
              <a:rPr lang="en-US" b="1" dirty="0"/>
              <a:t>u</a:t>
            </a:r>
            <a:r>
              <a:rPr lang="en-US" dirty="0"/>
              <a:t> is shown</a:t>
            </a:r>
            <a:br>
              <a:rPr lang="en-US" dirty="0"/>
            </a:br>
            <a:r>
              <a:rPr lang="en-US" dirty="0"/>
              <a:t>in blue and the vector </a:t>
            </a:r>
            <a:r>
              <a:rPr lang="en-US" b="1" dirty="0"/>
              <a:t>v</a:t>
            </a:r>
            <a:r>
              <a:rPr lang="en-US" dirty="0"/>
              <a:t> in red,</a:t>
            </a:r>
            <a:br>
              <a:rPr lang="en-US" dirty="0"/>
            </a:br>
            <a:r>
              <a:rPr lang="en-US" dirty="0"/>
              <a:t>both with initial point (0, 0, 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5853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38" y="1443285"/>
            <a:ext cx="3104762" cy="39714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use the grid curves of a surface </a:t>
            </a:r>
            <a:r>
              <a:rPr lang="en-US" i="1" dirty="0"/>
              <a:t>S</a:t>
            </a:r>
            <a:r>
              <a:rPr lang="en-US" dirty="0"/>
              <a:t> to describe the plane tangent to </a:t>
            </a:r>
            <a:r>
              <a:rPr lang="en-US" i="1" dirty="0"/>
              <a:t>S</a:t>
            </a:r>
            <a:r>
              <a:rPr lang="en-US" dirty="0"/>
              <a:t> at a given point 	      a key step in our more general definition of surface area. Keeping the parameter </a:t>
            </a:r>
            <a:r>
              <a:rPr lang="en-US" i="1" dirty="0"/>
              <a:t>t</a:t>
            </a:r>
            <a:r>
              <a:rPr lang="en-US" dirty="0"/>
              <a:t> constant with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, the line in space tangent to one grid curve at 	         has direction vector 		  similarly, keeping </a:t>
            </a:r>
            <a:r>
              <a:rPr lang="en-US" i="1" dirty="0"/>
              <a:t>s</a:t>
            </a:r>
            <a:r>
              <a:rPr lang="en-US" dirty="0"/>
              <a:t> fixed at   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the line tangent to the other grid curve at the point has direction vector 	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6175828" y="1736272"/>
          <a:ext cx="119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8" name="Equation" r:id="rId3" imgW="1193760" imgH="495000" progId="Equation.DSMT4">
                  <p:embed/>
                </p:oleObj>
              </mc:Choice>
              <mc:Fallback>
                <p:oleObj name="Equation" r:id="rId3" imgW="1193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828" y="1736272"/>
                        <a:ext cx="119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5593444" y="3037114"/>
          <a:ext cx="1079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9" name="Equation" r:id="rId5" imgW="1079280" imgH="495000" progId="Equation.DSMT4">
                  <p:embed/>
                </p:oleObj>
              </mc:Choice>
              <mc:Fallback>
                <p:oleObj name="Equation" r:id="rId5" imgW="10792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444" y="3037114"/>
                        <a:ext cx="1079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986314" y="3466697"/>
          <a:ext cx="1270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0" name="Equation" r:id="rId7" imgW="1269720" imgH="495000" progId="Equation.DSMT4">
                  <p:embed/>
                </p:oleObj>
              </mc:Choice>
              <mc:Fallback>
                <p:oleObj name="Equation" r:id="rId7" imgW="12697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314" y="3466697"/>
                        <a:ext cx="1270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361544" y="4327072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1" name="Equation" r:id="rId9" imgW="1244520" imgH="495000" progId="Equation.DSMT4">
                  <p:embed/>
                </p:oleObj>
              </mc:Choice>
              <mc:Fallback>
                <p:oleObj name="Equation" r:id="rId9" imgW="12445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544" y="4327072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</a:t>
            </a:r>
            <a:r>
              <a:rPr lang="en-US" b="1" dirty="0"/>
              <a:t>n</a:t>
            </a:r>
            <a:r>
              <a:rPr lang="en-US" dirty="0"/>
              <a:t> = </a:t>
            </a:r>
            <a:r>
              <a:rPr lang="en-US" b="1" dirty="0" err="1"/>
              <a:t>r</a:t>
            </a:r>
            <a:r>
              <a:rPr lang="en-US" i="1" baseline="-25000" dirty="0" err="1"/>
              <a:t>s</a:t>
            </a:r>
            <a:r>
              <a:rPr lang="en-US" dirty="0"/>
              <a:t> × </a:t>
            </a:r>
            <a:r>
              <a:rPr lang="en-US" b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 is normal to both grid curves, we can use </a:t>
            </a:r>
            <a:r>
              <a:rPr lang="en-US" b="1" dirty="0"/>
              <a:t>n</a:t>
            </a:r>
            <a:r>
              <a:rPr lang="en-US" dirty="0"/>
              <a:t> to define the tangent plane to </a:t>
            </a:r>
            <a:r>
              <a:rPr lang="en-US" i="1" dirty="0"/>
              <a:t>S</a:t>
            </a:r>
            <a:r>
              <a:rPr lang="en-US" dirty="0"/>
              <a:t> at 	          as long as </a:t>
            </a:r>
            <a:r>
              <a:rPr lang="en-US" b="1" dirty="0" err="1"/>
              <a:t>r</a:t>
            </a:r>
            <a:r>
              <a:rPr lang="en-US" i="1" baseline="-25000" dirty="0" err="1"/>
              <a:t>s</a:t>
            </a:r>
            <a:r>
              <a:rPr lang="en-US" dirty="0"/>
              <a:t> × </a:t>
            </a:r>
            <a:r>
              <a:rPr lang="en-US" b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 ≠ </a:t>
            </a:r>
            <a:r>
              <a:rPr lang="en-US" b="1" dirty="0"/>
              <a:t>0</a:t>
            </a:r>
            <a:r>
              <a:rPr lang="en-US" dirty="0"/>
              <a:t>.</a:t>
            </a:r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6447972" y="1747158"/>
          <a:ext cx="119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Equation" r:id="rId3" imgW="1193760" imgH="495000" progId="Equation.DSMT4">
                  <p:embed/>
                </p:oleObj>
              </mc:Choice>
              <mc:Fallback>
                <p:oleObj name="Equation" r:id="rId3" imgW="119376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72" y="1747158"/>
                        <a:ext cx="119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28700" y="2743200"/>
            <a:ext cx="7086600" cy="30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242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say that </a:t>
            </a:r>
            <a:r>
              <a:rPr lang="en-US" i="1" dirty="0"/>
              <a:t>S</a:t>
            </a:r>
            <a:r>
              <a:rPr lang="en-US" dirty="0"/>
              <a:t> is </a:t>
            </a:r>
            <a:r>
              <a:rPr lang="en-US" b="1" dirty="0"/>
              <a:t>smooth</a:t>
            </a:r>
            <a:r>
              <a:rPr lang="en-US" dirty="0"/>
              <a:t> at 	      if </a:t>
            </a:r>
            <a:r>
              <a:rPr lang="en-US" b="1" dirty="0" err="1"/>
              <a:t>r</a:t>
            </a:r>
            <a:r>
              <a:rPr lang="en-US" i="1" baseline="-25000" dirty="0" err="1"/>
              <a:t>s</a:t>
            </a:r>
            <a:r>
              <a:rPr lang="en-US" dirty="0"/>
              <a:t> and </a:t>
            </a:r>
            <a:r>
              <a:rPr lang="en-US" b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 are continuous at 	     and 				      so we now know how to construct the tangent plane to a surface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 at every point of smoothness.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4439558" y="1317172"/>
          <a:ext cx="1079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1" name="Equation" r:id="rId3" imgW="1079280" imgH="495000" progId="Equation.DSMT4">
                  <p:embed/>
                </p:oleObj>
              </mc:Choice>
              <mc:Fallback>
                <p:oleObj name="Equation" r:id="rId3" imgW="10792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558" y="1317172"/>
                        <a:ext cx="1079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2654300" y="1747158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2" name="Equation" r:id="rId5" imgW="927000" imgH="495000" progId="Equation.DSMT4">
                  <p:embed/>
                </p:oleObj>
              </mc:Choice>
              <mc:Fallback>
                <p:oleObj name="Equation" r:id="rId5" imgW="9270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1747158"/>
                        <a:ext cx="927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408714" y="1752600"/>
          <a:ext cx="320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3" name="Equation" r:id="rId7" imgW="3200400" imgH="495000" progId="Equation.DSMT4">
                  <p:embed/>
                </p:oleObj>
              </mc:Choice>
              <mc:Fallback>
                <p:oleObj name="Equation" r:id="rId7" imgW="320040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714" y="1752600"/>
                        <a:ext cx="3200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equation for the plane tangent to the parametric surface 			       at the point  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(1, 1)</a:t>
            </a:r>
            <a:r>
              <a:rPr lang="en-US" dirty="0"/>
              <a:t>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We have 			  and 			         so </a:t>
            </a: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3341688" y="1709738"/>
          <a:ext cx="3187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7" name="Equation" r:id="rId3" imgW="3187440" imgH="571320" progId="Equation.DSMT4">
                  <p:embed/>
                </p:oleObj>
              </mc:Choice>
              <mc:Fallback>
                <p:oleObj name="Equation" r:id="rId3" imgW="318744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1709738"/>
                        <a:ext cx="3187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1866902" y="3200400"/>
          <a:ext cx="240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8" name="Equation" r:id="rId5" imgW="2400120" imgH="469800" progId="Equation.DSMT4">
                  <p:embed/>
                </p:oleObj>
              </mc:Choice>
              <mc:Fallback>
                <p:oleObj name="Equation" r:id="rId5" imgW="2400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2" y="3200400"/>
                        <a:ext cx="240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5067300" y="3194050"/>
          <a:ext cx="247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9" name="Equation" r:id="rId7" imgW="2476440" imgH="469800" progId="Equation.DSMT4">
                  <p:embed/>
                </p:oleObj>
              </mc:Choice>
              <mc:Fallback>
                <p:oleObj name="Equation" r:id="rId7" imgW="24764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194050"/>
                        <a:ext cx="247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1855611" y="4385733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0" name="Equation" r:id="rId9" imgW="876240" imgH="469800" progId="Equation.DSMT4">
                  <p:embed/>
                </p:oleObj>
              </mc:Choice>
              <mc:Fallback>
                <p:oleObj name="Equation" r:id="rId9" imgW="8762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611" y="4385733"/>
                        <a:ext cx="87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9"/>
          <p:cNvGraphicFramePr>
            <a:graphicFrameLocks noChangeAspect="1"/>
          </p:cNvGraphicFramePr>
          <p:nvPr/>
        </p:nvGraphicFramePr>
        <p:xfrm>
          <a:off x="2754489" y="3848100"/>
          <a:ext cx="1892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1" name="Equation" r:id="rId11" imgW="1892160" imgH="1562040" progId="Equation.DSMT4">
                  <p:embed/>
                </p:oleObj>
              </mc:Choice>
              <mc:Fallback>
                <p:oleObj name="Equation" r:id="rId11" imgW="1892160" imgH="1562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489" y="3848100"/>
                        <a:ext cx="1892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4670425" y="4395788"/>
          <a:ext cx="2628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2" name="Equation" r:id="rId13" imgW="2628720" imgH="469800" progId="Equation.DSMT4">
                  <p:embed/>
                </p:oleObj>
              </mc:Choice>
              <mc:Fallback>
                <p:oleObj name="Equation" r:id="rId13" imgW="262872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4395788"/>
                        <a:ext cx="2628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Parametric surfaces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Surface area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				  is normal to the tangent plane when </a:t>
            </a:r>
            <a:r>
              <a:rPr lang="en-US" i="1" dirty="0"/>
              <a:t>s</a:t>
            </a:r>
            <a:r>
              <a:rPr lang="en-US" dirty="0"/>
              <a:t> = 1 and </a:t>
            </a:r>
            <a:r>
              <a:rPr lang="en-US" i="1" dirty="0"/>
              <a:t>t</a:t>
            </a:r>
            <a:r>
              <a:rPr lang="en-US" dirty="0"/>
              <a:t> = 1, and since 			    we have the following equation for the plane.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Alternatively, since 		        and 		     the tangent plane can be described parametrically with the vector function 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1431470" y="1338944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3" name="Equation" r:id="rId3" imgW="2857320" imgH="469800" progId="Equation.DSMT4">
                  <p:embed/>
                </p:oleObj>
              </mc:Choice>
              <mc:Fallback>
                <p:oleObj name="Equation" r:id="rId3" imgW="28573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470" y="1338944"/>
                        <a:ext cx="285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5969000" y="1763486"/>
          <a:ext cx="226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4" name="Equation" r:id="rId5" imgW="2260440" imgH="469800" progId="Equation.DSMT4">
                  <p:embed/>
                </p:oleObj>
              </mc:Choice>
              <mc:Fallback>
                <p:oleObj name="Equation" r:id="rId5" imgW="22604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1763486"/>
                        <a:ext cx="226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376386" y="3722914"/>
          <a:ext cx="2273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5" name="Equation" r:id="rId7" imgW="2273040" imgH="469800" progId="Equation.DSMT4">
                  <p:embed/>
                </p:oleObj>
              </mc:Choice>
              <mc:Fallback>
                <p:oleObj name="Equation" r:id="rId7" imgW="22730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386" y="3722914"/>
                        <a:ext cx="2273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6400800" y="3722914"/>
          <a:ext cx="2362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6" name="Equation" r:id="rId9" imgW="2361960" imgH="469800" progId="Equation.DSMT4">
                  <p:embed/>
                </p:oleObj>
              </mc:Choice>
              <mc:Fallback>
                <p:oleObj name="Equation" r:id="rId9" imgW="2361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722914"/>
                        <a:ext cx="2362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601663" y="2876550"/>
          <a:ext cx="4394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7" name="Equation" r:id="rId11" imgW="4394160" imgH="545760" progId="Equation.DSMT4">
                  <p:embed/>
                </p:oleObj>
              </mc:Choice>
              <mc:Fallback>
                <p:oleObj name="Equation" r:id="rId11" imgW="4394160" imgH="5457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876550"/>
                        <a:ext cx="4394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4991100" y="2982913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8" name="Equation" r:id="rId13" imgW="977760" imgH="380880" progId="Equation.DSMT4">
                  <p:embed/>
                </p:oleObj>
              </mc:Choice>
              <mc:Fallback>
                <p:oleObj name="Equation" r:id="rId13" imgW="9777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982913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6054725" y="2982913"/>
          <a:ext cx="170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69" name="Equation" r:id="rId15" imgW="1701720" imgH="355320" progId="Equation.DSMT4">
                  <p:embed/>
                </p:oleObj>
              </mc:Choice>
              <mc:Fallback>
                <p:oleObj name="Equation" r:id="rId15" imgW="170172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982913"/>
                        <a:ext cx="1701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7806267" y="2983089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0" name="Equation" r:id="rId17" imgW="685800" imgH="279360" progId="Equation.DSMT4">
                  <p:embed/>
                </p:oleObj>
              </mc:Choice>
              <mc:Fallback>
                <p:oleObj name="Equation" r:id="rId17" imgW="6858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6267" y="2983089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illustration of the surface</a:t>
            </a:r>
            <a:br>
              <a:rPr lang="en-US" dirty="0"/>
            </a:br>
            <a:r>
              <a:rPr lang="en-US" dirty="0"/>
              <a:t>			      (in blue)</a:t>
            </a:r>
            <a:br>
              <a:rPr lang="en-US" dirty="0"/>
            </a:br>
            <a:r>
              <a:rPr lang="en-US" dirty="0"/>
              <a:t>and the plane tangent at the</a:t>
            </a:r>
            <a:br>
              <a:rPr lang="en-US" dirty="0"/>
            </a:br>
            <a:r>
              <a:rPr lang="en-US" dirty="0"/>
              <a:t>point </a:t>
            </a:r>
            <a:r>
              <a:rPr lang="en-US" b="1" dirty="0"/>
              <a:t>r</a:t>
            </a:r>
            <a:r>
              <a:rPr lang="en-US" dirty="0"/>
              <a:t>(1, 1) (in red) is shown</a:t>
            </a:r>
            <a:br>
              <a:rPr lang="en-US" dirty="0"/>
            </a:br>
            <a:r>
              <a:rPr lang="en-US" dirty="0"/>
              <a:t> in Figure 7. 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408930"/>
              </p:ext>
            </p:extLst>
          </p:nvPr>
        </p:nvGraphicFramePr>
        <p:xfrm>
          <a:off x="400050" y="144145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6" name="Equation" r:id="rId3" imgW="914400" imgH="482400" progId="Equation.DSMT4">
                  <p:embed/>
                </p:oleObj>
              </mc:Choice>
              <mc:Fallback>
                <p:oleObj name="Equation" r:id="rId3" imgW="9144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441450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1371600" y="1447800"/>
          <a:ext cx="384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7" name="Equation" r:id="rId5" imgW="3848040" imgH="469800" progId="Equation.DSMT4">
                  <p:embed/>
                </p:oleObj>
              </mc:Choice>
              <mc:Fallback>
                <p:oleObj name="Equation" r:id="rId5" imgW="38480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384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1355272" y="2044700"/>
          <a:ext cx="422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8" name="Equation" r:id="rId7" imgW="4228920" imgH="469800" progId="Equation.DSMT4">
                  <p:embed/>
                </p:oleObj>
              </mc:Choice>
              <mc:Fallback>
                <p:oleObj name="Equation" r:id="rId7" imgW="4228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272" y="2044700"/>
                        <a:ext cx="4229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1355272" y="2654300"/>
          <a:ext cx="383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9" name="Equation" r:id="rId9" imgW="3835080" imgH="469800" progId="Equation.DSMT4">
                  <p:embed/>
                </p:oleObj>
              </mc:Choice>
              <mc:Fallback>
                <p:oleObj name="Equation" r:id="rId9" imgW="38350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272" y="2654300"/>
                        <a:ext cx="383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648200" y="2209800"/>
            <a:ext cx="4114800" cy="3723620"/>
            <a:chOff x="4648200" y="2209800"/>
            <a:chExt cx="4114800" cy="3723620"/>
          </a:xfrm>
        </p:grpSpPr>
        <p:pic>
          <p:nvPicPr>
            <p:cNvPr id="14029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410200" y="2209800"/>
              <a:ext cx="3352800" cy="347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648200" y="54102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7</a:t>
              </a:r>
            </a:p>
          </p:txBody>
        </p:sp>
      </p:grp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573314" y="3749725"/>
          <a:ext cx="314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80" name="Equation" r:id="rId12" imgW="3149280" imgH="571320" progId="Equation.DSMT4">
                  <p:embed/>
                </p:oleObj>
              </mc:Choice>
              <mc:Fallback>
                <p:oleObj name="Equation" r:id="rId12" imgW="314928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4" y="3749725"/>
                        <a:ext cx="3149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 determine the area of a surface </a:t>
            </a:r>
            <a:r>
              <a:rPr lang="en-US" i="1" dirty="0"/>
              <a:t>S</a:t>
            </a:r>
            <a:r>
              <a:rPr lang="en-US" dirty="0"/>
              <a:t> defined by the vector function 	      over a region </a:t>
            </a:r>
            <a:r>
              <a:rPr lang="en-US" i="1" dirty="0"/>
              <a:t>R</a:t>
            </a:r>
            <a:r>
              <a:rPr lang="en-US" dirty="0"/>
              <a:t> of the </a:t>
            </a:r>
            <a:r>
              <a:rPr lang="en-US" i="1" dirty="0" err="1"/>
              <a:t>st</a:t>
            </a:r>
            <a:r>
              <a:rPr lang="en-US" dirty="0"/>
              <a:t>-plane, we divide </a:t>
            </a:r>
            <a:r>
              <a:rPr lang="en-US" i="1" dirty="0"/>
              <a:t>R</a:t>
            </a:r>
            <a:r>
              <a:rPr lang="en-US" dirty="0"/>
              <a:t> into an array of rectangles as shown in Figure 8 and add up the areas of the corresponding subdivisions of </a:t>
            </a:r>
            <a:r>
              <a:rPr lang="en-US" i="1" dirty="0"/>
              <a:t>S</a:t>
            </a:r>
            <a:r>
              <a:rPr lang="en-US" dirty="0"/>
              <a:t>. 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2853872" y="1763486"/>
          <a:ext cx="82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5" name="Equation" r:id="rId3" imgW="825480" imgH="469800" progId="Equation.DSMT4">
                  <p:embed/>
                </p:oleObj>
              </mc:Choice>
              <mc:Fallback>
                <p:oleObj name="Equation" r:id="rId3" imgW="8254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872" y="1763486"/>
                        <a:ext cx="825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04950" y="3429000"/>
            <a:ext cx="7551962" cy="2580620"/>
            <a:chOff x="1504950" y="3429000"/>
            <a:chExt cx="7551962" cy="2580620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504950" y="3429000"/>
              <a:ext cx="6134100" cy="253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686857" y="54864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8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	        be the lower-left corner of the highlighted rectangle in the </a:t>
            </a:r>
            <a:r>
              <a:rPr lang="en-US" i="1" dirty="0" err="1"/>
              <a:t>st</a:t>
            </a:r>
            <a:r>
              <a:rPr lang="en-US" dirty="0"/>
              <a:t>-plane, and consider the highlighted subdivision 		  </a:t>
            </a:r>
            <a:br>
              <a:rPr lang="en-US" dirty="0"/>
            </a:br>
            <a:r>
              <a:rPr lang="en-US" dirty="0"/>
              <a:t>    is approximated by a </a:t>
            </a:r>
            <a:br>
              <a:rPr lang="en-US" dirty="0"/>
            </a:br>
            <a:r>
              <a:rPr lang="en-US" dirty="0"/>
              <a:t>parallelogram in the plane</a:t>
            </a:r>
            <a:br>
              <a:rPr lang="en-US" dirty="0"/>
            </a:br>
            <a:r>
              <a:rPr lang="en-US" dirty="0"/>
              <a:t>tangent to </a:t>
            </a:r>
            <a:r>
              <a:rPr lang="en-US" i="1" dirty="0"/>
              <a:t>S</a:t>
            </a:r>
            <a:r>
              <a:rPr lang="en-US" dirty="0"/>
              <a:t> at the point </a:t>
            </a:r>
            <a:br>
              <a:rPr lang="en-US" dirty="0"/>
            </a:br>
            <a:r>
              <a:rPr lang="en-US" dirty="0"/>
              <a:t>	     as shown in Figure 9.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1110545" y="1268589"/>
          <a:ext cx="927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7" name="Equation" r:id="rId3" imgW="927000" imgH="571320" progId="Equation.DSMT4">
                  <p:embed/>
                </p:oleObj>
              </mc:Choice>
              <mc:Fallback>
                <p:oleObj name="Equation" r:id="rId3" imgW="9270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545" y="1268589"/>
                        <a:ext cx="927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87280"/>
              </p:ext>
            </p:extLst>
          </p:nvPr>
        </p:nvGraphicFramePr>
        <p:xfrm>
          <a:off x="2298700" y="2209800"/>
          <a:ext cx="105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8" name="Equation" r:id="rId5" imgW="1054080" imgH="469800" progId="Equation.DSMT4">
                  <p:embed/>
                </p:oleObj>
              </mc:Choice>
              <mc:Fallback>
                <p:oleObj name="Equation" r:id="rId5" imgW="1054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209800"/>
                        <a:ext cx="105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575733" y="3832578"/>
          <a:ext cx="1193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9" name="Equation" r:id="rId7" imgW="1193760" imgH="571320" progId="Equation.DSMT4">
                  <p:embed/>
                </p:oleObj>
              </mc:Choice>
              <mc:Fallback>
                <p:oleObj name="Equation" r:id="rId7" imgW="11937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" y="3832578"/>
                        <a:ext cx="1193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10138" y="2451491"/>
            <a:ext cx="4005262" cy="34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0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24886"/>
              </p:ext>
            </p:extLst>
          </p:nvPr>
        </p:nvGraphicFramePr>
        <p:xfrm>
          <a:off x="520700" y="2620434"/>
          <a:ext cx="31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0" name="Equation" r:id="rId10" imgW="317160" imgH="469800" progId="Equation.DSMT4">
                  <p:embed/>
                </p:oleObj>
              </mc:Choice>
              <mc:Fallback>
                <p:oleObj name="Equation" r:id="rId10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620434"/>
                        <a:ext cx="31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vectors defining the parallelogram are approximately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so the area of      is approximately 			</a:t>
            </a:r>
            <a:br>
              <a:rPr lang="en-US" dirty="0"/>
            </a:br>
            <a:r>
              <a:rPr lang="en-US" dirty="0"/>
              <a:t>and hence the total area of </a:t>
            </a:r>
            <a:r>
              <a:rPr lang="en-US" i="1" dirty="0"/>
              <a:t>S</a:t>
            </a:r>
            <a:r>
              <a:rPr lang="en-US" dirty="0"/>
              <a:t> is approximately</a:t>
            </a:r>
          </a:p>
          <a:p>
            <a:endParaRPr lang="en-US" dirty="0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2089150" y="2286000"/>
          <a:ext cx="496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4" name="Equation" r:id="rId3" imgW="4965480" imgH="571320" progId="Equation.DSMT4">
                  <p:embed/>
                </p:oleObj>
              </mc:Choice>
              <mc:Fallback>
                <p:oleObj name="Equation" r:id="rId3" imgW="496548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286000"/>
                        <a:ext cx="496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2063750" y="3162300"/>
          <a:ext cx="501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5" name="Equation" r:id="rId5" imgW="5016240" imgH="571320" progId="Equation.DSMT4">
                  <p:embed/>
                </p:oleObj>
              </mc:Choice>
              <mc:Fallback>
                <p:oleObj name="Equation" r:id="rId5" imgW="501624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162300"/>
                        <a:ext cx="501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2643011" y="3842456"/>
          <a:ext cx="31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6" name="Equation" r:id="rId7" imgW="317160" imgH="469800" progId="Equation.DSMT4">
                  <p:embed/>
                </p:oleObj>
              </mc:Choice>
              <mc:Fallback>
                <p:oleObj name="Equation" r:id="rId7" imgW="3171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011" y="3842456"/>
                        <a:ext cx="31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8"/>
          <p:cNvGraphicFramePr>
            <a:graphicFrameLocks noChangeAspect="1"/>
          </p:cNvGraphicFramePr>
          <p:nvPr/>
        </p:nvGraphicFramePr>
        <p:xfrm>
          <a:off x="5453945" y="3721100"/>
          <a:ext cx="344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7" name="Equation" r:id="rId9" imgW="3441600" imgH="622080" progId="Equation.DSMT4">
                  <p:embed/>
                </p:oleObj>
              </mc:Choice>
              <mc:Fallback>
                <p:oleObj name="Equation" r:id="rId9" imgW="344160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945" y="3721100"/>
                        <a:ext cx="344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2406650" y="4759325"/>
          <a:ext cx="4330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8" name="Equation" r:id="rId11" imgW="4330440" imgH="965160" progId="Equation.DSMT4">
                  <p:embed/>
                </p:oleObj>
              </mc:Choice>
              <mc:Fallback>
                <p:oleObj name="Equation" r:id="rId11" imgW="4330440" imgH="965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759325"/>
                        <a:ext cx="4330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the limit of this Riemann sum as the definition of the area of a parametrically defined surface.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Area of a Parametric Surface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Area of a Parametric Surface</a:t>
            </a:r>
          </a:p>
          <a:p>
            <a:r>
              <a:rPr lang="en-US" dirty="0">
                <a:solidFill>
                  <a:schemeClr val="tx1"/>
                </a:solidFill>
              </a:rPr>
              <a:t>Given the surface S defined by a smooth vector function 		           the </a:t>
            </a:r>
            <a:r>
              <a:rPr lang="en-US" b="1" dirty="0">
                <a:solidFill>
                  <a:srgbClr val="C00000"/>
                </a:solidFill>
              </a:rPr>
              <a:t>surface area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) of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is</a:t>
            </a: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1906411" y="2273300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4" name="Equation" r:id="rId3" imgW="2197080" imgH="469800" progId="Equation.DSMT4">
                  <p:embed/>
                </p:oleObj>
              </mc:Choice>
              <mc:Fallback>
                <p:oleObj name="Equation" r:id="rId3" imgW="21970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411" y="2273300"/>
                        <a:ext cx="219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3232150" y="2819400"/>
          <a:ext cx="267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5" name="Equation" r:id="rId5" imgW="2679480" imgH="812520" progId="Equation.DSMT4">
                  <p:embed/>
                </p:oleObj>
              </mc:Choice>
              <mc:Fallback>
                <p:oleObj name="Equation" r:id="rId5" imgW="267948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19400"/>
                        <a:ext cx="2679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surface defined by the function 			         over the region </a:t>
            </a:r>
            <a:r>
              <a:rPr lang="en-US" i="1" dirty="0"/>
              <a:t>s</a:t>
            </a:r>
            <a:r>
              <a:rPr lang="en-US" baseline="30000" dirty="0"/>
              <a:t>2</a:t>
            </a:r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≤ 1.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vector function </a:t>
            </a:r>
            <a:r>
              <a:rPr lang="en-US" b="1" dirty="0"/>
              <a:t>r</a:t>
            </a:r>
            <a:r>
              <a:rPr lang="en-US" dirty="0"/>
              <a:t> traces out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paraboloid</a:t>
            </a:r>
            <a:r>
              <a:rPr lang="en-US" dirty="0"/>
              <a:t> shown in Figure 10</a:t>
            </a:r>
            <a:br>
              <a:rPr lang="en-US" dirty="0"/>
            </a:br>
            <a:r>
              <a:rPr lang="en-US" dirty="0"/>
              <a:t>over the circular region </a:t>
            </a:r>
            <a:r>
              <a:rPr lang="en-US" i="1" dirty="0"/>
              <a:t>R</a:t>
            </a:r>
            <a:r>
              <a:rPr lang="en-US" dirty="0"/>
              <a:t> defined</a:t>
            </a:r>
            <a:br>
              <a:rPr lang="en-US" dirty="0"/>
            </a:br>
            <a:r>
              <a:rPr lang="en-US" dirty="0"/>
              <a:t>by </a:t>
            </a:r>
            <a:r>
              <a:rPr lang="en-US" i="1" dirty="0"/>
              <a:t>s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≤ 1 (note that this is also</a:t>
            </a:r>
            <a:br>
              <a:rPr lang="en-US" dirty="0"/>
            </a:br>
            <a:r>
              <a:rPr lang="en-US" dirty="0"/>
              <a:t>the region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≤ 1 in the </a:t>
            </a:r>
            <a:r>
              <a:rPr lang="en-US" i="1" dirty="0" err="1"/>
              <a:t>xy</a:t>
            </a:r>
            <a:r>
              <a:rPr lang="en-US" dirty="0"/>
              <a:t>-plane,</a:t>
            </a:r>
            <a:br>
              <a:rPr lang="en-US" dirty="0"/>
            </a:br>
            <a:r>
              <a:rPr lang="en-US" dirty="0"/>
              <a:t>since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 in the definition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/>
              <a:t>r</a:t>
            </a:r>
            <a:r>
              <a:rPr lang="en-US" dirty="0"/>
              <a:t>). </a:t>
            </a: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604838" y="1698625"/>
          <a:ext cx="326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1" name="Equation" r:id="rId3" imgW="3263760" imgH="571320" progId="Equation.DSMT4">
                  <p:embed/>
                </p:oleObj>
              </mc:Choice>
              <mc:Fallback>
                <p:oleObj name="Equation" r:id="rId3" imgW="326376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698625"/>
                        <a:ext cx="3263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71803" y="2209800"/>
            <a:ext cx="4295997" cy="3810000"/>
            <a:chOff x="4771803" y="2209800"/>
            <a:chExt cx="4295997" cy="3810000"/>
          </a:xfrm>
        </p:grpSpPr>
        <p:pic>
          <p:nvPicPr>
            <p:cNvPr id="1464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931029" y="2209800"/>
              <a:ext cx="3136771" cy="370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771803" y="5496580"/>
              <a:ext cx="1552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			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						     and</a:t>
            </a: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1461911" y="1317978"/>
          <a:ext cx="172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2" name="Equation" r:id="rId3" imgW="1726920" imgH="469800" progId="Equation.DSMT4">
                  <p:embed/>
                </p:oleObj>
              </mc:Choice>
              <mc:Fallback>
                <p:oleObj name="Equation" r:id="rId3" imgW="17269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11" y="1317978"/>
                        <a:ext cx="172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3984977" y="1317978"/>
          <a:ext cx="180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3" name="Equation" r:id="rId5" imgW="1803240" imgH="469800" progId="Equation.DSMT4">
                  <p:embed/>
                </p:oleObj>
              </mc:Choice>
              <mc:Fallback>
                <p:oleObj name="Equation" r:id="rId5" imgW="18032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977" y="1317978"/>
                        <a:ext cx="180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1035050" y="3773488"/>
          <a:ext cx="528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4" name="Equation" r:id="rId7" imgW="5283000" imgH="609480" progId="Equation.DSMT4">
                  <p:embed/>
                </p:oleObj>
              </mc:Choice>
              <mc:Fallback>
                <p:oleObj name="Equation" r:id="rId7" imgW="528300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3773488"/>
                        <a:ext cx="528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49953"/>
              </p:ext>
            </p:extLst>
          </p:nvPr>
        </p:nvGraphicFramePr>
        <p:xfrm>
          <a:off x="2305050" y="2554288"/>
          <a:ext cx="67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5" name="Equation" r:id="rId9" imgW="672840" imgH="431640" progId="Equation.DSMT4">
                  <p:embed/>
                </p:oleObj>
              </mc:Choice>
              <mc:Fallback>
                <p:oleObj name="Equation" r:id="rId9" imgW="67284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554288"/>
                        <a:ext cx="673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3049588" y="1978025"/>
          <a:ext cx="1790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6" name="Equation" r:id="rId11" imgW="1790640" imgH="1562040" progId="Equation.DSMT4">
                  <p:embed/>
                </p:oleObj>
              </mc:Choice>
              <mc:Fallback>
                <p:oleObj name="Equation" r:id="rId11" imgW="1790640" imgH="1562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978025"/>
                        <a:ext cx="1790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86465"/>
              </p:ext>
            </p:extLst>
          </p:nvPr>
        </p:nvGraphicFramePr>
        <p:xfrm>
          <a:off x="4940300" y="2519363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7" name="Equation" r:id="rId13" imgW="1981080" imgH="482400" progId="Equation.DSMT4">
                  <p:embed/>
                </p:oleObj>
              </mc:Choice>
              <mc:Fallback>
                <p:oleObj name="Equation" r:id="rId13" imgW="198108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519363"/>
                        <a:ext cx="1981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6" name="Object 10"/>
          <p:cNvGraphicFramePr>
            <a:graphicFrameLocks noChangeAspect="1"/>
          </p:cNvGraphicFramePr>
          <p:nvPr/>
        </p:nvGraphicFramePr>
        <p:xfrm>
          <a:off x="1357313" y="4624388"/>
          <a:ext cx="71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8" name="Equation" r:id="rId15" imgW="711000" imgH="469800" progId="Equation.DSMT4">
                  <p:embed/>
                </p:oleObj>
              </mc:Choice>
              <mc:Fallback>
                <p:oleObj name="Equation" r:id="rId15" imgW="71100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624388"/>
                        <a:ext cx="71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7" name="Object 11"/>
          <p:cNvGraphicFramePr>
            <a:graphicFrameLocks noChangeAspect="1"/>
          </p:cNvGraphicFramePr>
          <p:nvPr/>
        </p:nvGraphicFramePr>
        <p:xfrm>
          <a:off x="2111022" y="4563533"/>
          <a:ext cx="1879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9" name="Equation" r:id="rId17" imgW="1879560" imgH="812520" progId="Equation.DSMT4">
                  <p:embed/>
                </p:oleObj>
              </mc:Choice>
              <mc:Fallback>
                <p:oleObj name="Equation" r:id="rId17" imgW="1879560" imgH="8125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022" y="4563533"/>
                        <a:ext cx="1879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8" name="Object 12"/>
          <p:cNvGraphicFramePr>
            <a:graphicFrameLocks noChangeAspect="1"/>
          </p:cNvGraphicFramePr>
          <p:nvPr/>
        </p:nvGraphicFramePr>
        <p:xfrm>
          <a:off x="4010378" y="4526844"/>
          <a:ext cx="378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10" name="Equation" r:id="rId19" imgW="3784320" imgH="888840" progId="Equation.DSMT4">
                  <p:embed/>
                </p:oleObj>
              </mc:Choice>
              <mc:Fallback>
                <p:oleObj name="Equation" r:id="rId19" imgW="3784320" imgH="8888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378" y="4526844"/>
                        <a:ext cx="3784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double integral is easier to evaluate if we convert to polar coordinates by letting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cos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𝜃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sin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𝜃</a:t>
            </a:r>
            <a:r>
              <a:rPr lang="en-US" dirty="0"/>
              <a:t>.</a:t>
            </a: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863600" y="2514600"/>
          <a:ext cx="3441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7" name="Equation" r:id="rId3" imgW="3441600" imgH="888840" progId="Equation.DSMT4">
                  <p:embed/>
                </p:oleObj>
              </mc:Choice>
              <mc:Fallback>
                <p:oleObj name="Equation" r:id="rId3" imgW="344160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514600"/>
                        <a:ext cx="3441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78357"/>
              </p:ext>
            </p:extLst>
          </p:nvPr>
        </p:nvGraphicFramePr>
        <p:xfrm>
          <a:off x="1492250" y="3575050"/>
          <a:ext cx="3721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8" name="Equation" r:id="rId5" imgW="3720960" imgH="685800" progId="Equation.DSMT4">
                  <p:embed/>
                </p:oleObj>
              </mc:Choice>
              <mc:Fallback>
                <p:oleObj name="Equation" r:id="rId5" imgW="37209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575050"/>
                        <a:ext cx="3721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57209"/>
              </p:ext>
            </p:extLst>
          </p:nvPr>
        </p:nvGraphicFramePr>
        <p:xfrm>
          <a:off x="1514475" y="4419600"/>
          <a:ext cx="280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9" name="Equation" r:id="rId7" imgW="2806560" imgH="838080" progId="Equation.DSMT4">
                  <p:embed/>
                </p:oleObj>
              </mc:Choice>
              <mc:Fallback>
                <p:oleObj name="Equation" r:id="rId7" imgW="28065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419600"/>
                        <a:ext cx="280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80972"/>
              </p:ext>
            </p:extLst>
          </p:nvPr>
        </p:nvGraphicFramePr>
        <p:xfrm>
          <a:off x="4406900" y="4416425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0" name="Equation" r:id="rId9" imgW="1968480" imgH="838080" progId="Equation.DSMT4">
                  <p:embed/>
                </p:oleObj>
              </mc:Choice>
              <mc:Fallback>
                <p:oleObj name="Equation" r:id="rId9" imgW="1968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416425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5359400" y="3352800"/>
          <a:ext cx="1346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1" name="Equation" r:id="rId11" imgW="1346040" imgH="1002960" progId="Equation.DSMT4">
                  <p:embed/>
                </p:oleObj>
              </mc:Choice>
              <mc:Fallback>
                <p:oleObj name="Equation" r:id="rId11" imgW="1346040" imgH="1002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52800"/>
                        <a:ext cx="1346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curves are objects describable with a single parameter, surfaces are, in general, objects describable with two parameters. We can do so in a very literal fashion with a vector function of the form </a:t>
            </a:r>
            <a:br>
              <a:rPr lang="en-US" dirty="0"/>
            </a:br>
            <a:r>
              <a:rPr lang="en-US" dirty="0"/>
              <a:t>				         where the parameters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are allowed to take on values in a prescribed parameter region. For the purposes of comparison, the elliptic paraboloid shown in Figure 1 can be defined in the following ways: </a:t>
            </a:r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587828" y="3004458"/>
          <a:ext cx="422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3" imgW="4228920" imgH="520560" progId="Equation.DSMT4">
                  <p:embed/>
                </p:oleObj>
              </mc:Choice>
              <mc:Fallback>
                <p:oleObj name="Equation" r:id="rId3" imgW="4228920" imgH="5205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8" y="3004458"/>
                        <a:ext cx="422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 the formula for the surface area of a sphere of radius </a:t>
            </a:r>
            <a:r>
              <a:rPr lang="en-US" i="1" dirty="0"/>
              <a:t>r</a:t>
            </a:r>
            <a:r>
              <a:rPr lang="en-US" dirty="0"/>
              <a:t> using the parametric surface area definition.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begin with a vector function describing the surface, based on our work from Example 2.</a:t>
            </a:r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b="1" dirty="0"/>
              <a:t>r</a:t>
            </a:r>
            <a:r>
              <a:rPr lang="en-US" dirty="0"/>
              <a:t>,</a:t>
            </a: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142567"/>
              </p:ext>
            </p:extLst>
          </p:nvPr>
        </p:nvGraphicFramePr>
        <p:xfrm>
          <a:off x="638175" y="3733800"/>
          <a:ext cx="831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7" name="Equation" r:id="rId3" imgW="8318160" imgH="469800" progId="Equation.DSMT4">
                  <p:embed/>
                </p:oleObj>
              </mc:Choice>
              <mc:Fallback>
                <p:oleObj name="Equation" r:id="rId3" imgW="83181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3733800"/>
                        <a:ext cx="831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15760"/>
              </p:ext>
            </p:extLst>
          </p:nvPr>
        </p:nvGraphicFramePr>
        <p:xfrm>
          <a:off x="1930400" y="4781550"/>
          <a:ext cx="528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8" name="Equation" r:id="rId5" imgW="5283000" imgH="482400" progId="Equation.DSMT4">
                  <p:embed/>
                </p:oleObj>
              </mc:Choice>
              <mc:Fallback>
                <p:oleObj name="Equation" r:id="rId5" imgW="52830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781550"/>
                        <a:ext cx="528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37512"/>
              </p:ext>
            </p:extLst>
          </p:nvPr>
        </p:nvGraphicFramePr>
        <p:xfrm>
          <a:off x="1822450" y="5429250"/>
          <a:ext cx="5499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9" name="Equation" r:id="rId7" imgW="5499000" imgH="495000" progId="Equation.DSMT4">
                  <p:embed/>
                </p:oleObj>
              </mc:Choice>
              <mc:Fallback>
                <p:oleObj name="Equation" r:id="rId7" imgW="5499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429250"/>
                        <a:ext cx="5499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and hence, after simplifying, 			  This gives us a surface area of</a:t>
            </a:r>
          </a:p>
          <a:p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63918"/>
              </p:ext>
            </p:extLst>
          </p:nvPr>
        </p:nvGraphicFramePr>
        <p:xfrm>
          <a:off x="590550" y="2197100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7" name="Equation" r:id="rId3" imgW="787320" imgH="469800" progId="Equation.DSMT4">
                  <p:embed/>
                </p:oleObj>
              </mc:Choice>
              <mc:Fallback>
                <p:oleObj name="Equation" r:id="rId3" imgW="7873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197100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94167"/>
              </p:ext>
            </p:extLst>
          </p:nvPr>
        </p:nvGraphicFramePr>
        <p:xfrm>
          <a:off x="1422400" y="1724025"/>
          <a:ext cx="5499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8" name="Equation" r:id="rId5" imgW="5499000" imgH="1422360" progId="Equation.DSMT4">
                  <p:embed/>
                </p:oleObj>
              </mc:Choice>
              <mc:Fallback>
                <p:oleObj name="Equation" r:id="rId5" imgW="5499000" imgH="1422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724025"/>
                        <a:ext cx="54991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81605"/>
              </p:ext>
            </p:extLst>
          </p:nvPr>
        </p:nvGraphicFramePr>
        <p:xfrm>
          <a:off x="1460500" y="3384550"/>
          <a:ext cx="692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9" name="Equation" r:id="rId7" imgW="6921360" imgH="583920" progId="Equation.DSMT4">
                  <p:embed/>
                </p:oleObj>
              </mc:Choice>
              <mc:Fallback>
                <p:oleObj name="Equation" r:id="rId7" imgW="692136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384550"/>
                        <a:ext cx="692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77002"/>
              </p:ext>
            </p:extLst>
          </p:nvPr>
        </p:nvGraphicFramePr>
        <p:xfrm>
          <a:off x="4711700" y="3979863"/>
          <a:ext cx="2324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00" name="Equation" r:id="rId9" imgW="2323800" imgH="558720" progId="Equation.DSMT4">
                  <p:embed/>
                </p:oleObj>
              </mc:Choice>
              <mc:Fallback>
                <p:oleObj name="Equation" r:id="rId9" imgW="232380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979863"/>
                        <a:ext cx="2324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08850"/>
              </p:ext>
            </p:extLst>
          </p:nvPr>
        </p:nvGraphicFramePr>
        <p:xfrm>
          <a:off x="1200150" y="5022850"/>
          <a:ext cx="279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01" name="Equation" r:id="rId11" imgW="2793960" imgH="685800" progId="Equation.DSMT4">
                  <p:embed/>
                </p:oleObj>
              </mc:Choice>
              <mc:Fallback>
                <p:oleObj name="Equation" r:id="rId11" imgW="279396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022850"/>
                        <a:ext cx="279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88474"/>
              </p:ext>
            </p:extLst>
          </p:nvPr>
        </p:nvGraphicFramePr>
        <p:xfrm>
          <a:off x="3911600" y="5022850"/>
          <a:ext cx="287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02" name="Equation" r:id="rId13" imgW="2869920" imgH="685800" progId="Equation.DSMT4">
                  <p:embed/>
                </p:oleObj>
              </mc:Choice>
              <mc:Fallback>
                <p:oleObj name="Equation" r:id="rId13" imgW="286992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022850"/>
                        <a:ext cx="287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13250"/>
              </p:ext>
            </p:extLst>
          </p:nvPr>
        </p:nvGraphicFramePr>
        <p:xfrm>
          <a:off x="6813550" y="514985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03" name="Equation" r:id="rId15" imgW="1066680" imgH="380880" progId="Equation.DSMT4">
                  <p:embed/>
                </p:oleObj>
              </mc:Choice>
              <mc:Fallback>
                <p:oleObj name="Equation" r:id="rId15" imgW="10666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5149850"/>
                        <a:ext cx="106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Formula: Surface Area of the Graph of the Function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Surface Area of the Graph of the Function </a:t>
            </a:r>
            <a:r>
              <a:rPr lang="en-US" b="1" i="1" dirty="0">
                <a:solidFill>
                  <a:schemeClr val="tx1"/>
                </a:solidFill>
              </a:rPr>
              <a:t>z</a:t>
            </a:r>
            <a:r>
              <a:rPr lang="en-US" b="1" dirty="0">
                <a:solidFill>
                  <a:schemeClr val="tx1"/>
                </a:solidFill>
              </a:rPr>
              <a:t> = </a:t>
            </a:r>
            <a:r>
              <a:rPr lang="en-US" b="1" i="1" dirty="0">
                <a:solidFill>
                  <a:schemeClr val="tx1"/>
                </a:solidFill>
              </a:rPr>
              <a:t>f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i="1" dirty="0">
                <a:solidFill>
                  <a:schemeClr val="tx1"/>
                </a:solidFill>
              </a:rPr>
              <a:t>x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y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Given a surface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defined by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), where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, the surface area of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is</a:t>
            </a: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2425700" y="2868613"/>
          <a:ext cx="429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1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868613"/>
                        <a:ext cx="4292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8738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Technology Note</a:t>
            </a:r>
          </a:p>
          <a:p>
            <a:r>
              <a:rPr lang="en-US" dirty="0">
                <a:solidFill>
                  <a:schemeClr val="tx1"/>
                </a:solidFill>
              </a:rPr>
              <a:t>The sculpture shown is a piece entitled </a:t>
            </a:r>
            <a:r>
              <a:rPr lang="en-US" i="1" dirty="0">
                <a:solidFill>
                  <a:schemeClr val="tx1"/>
                </a:solidFill>
              </a:rPr>
              <a:t>Arabesque XXIX </a:t>
            </a:r>
            <a:r>
              <a:rPr lang="en-US" dirty="0">
                <a:solidFill>
                  <a:schemeClr val="tx1"/>
                </a:solidFill>
              </a:rPr>
              <a:t>by the American artist Robert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Longhurst</a:t>
            </a:r>
            <a:r>
              <a:rPr lang="en-US" dirty="0">
                <a:solidFill>
                  <a:schemeClr val="tx1"/>
                </a:solidFill>
              </a:rPr>
              <a:t> (b. 1949). The sculpture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depicts an </a:t>
            </a:r>
            <a:r>
              <a:rPr lang="en-US" dirty="0" err="1">
                <a:solidFill>
                  <a:schemeClr val="tx1"/>
                </a:solidFill>
              </a:rPr>
              <a:t>Enneper</a:t>
            </a:r>
            <a:r>
              <a:rPr lang="en-US" dirty="0">
                <a:solidFill>
                  <a:schemeClr val="tx1"/>
                </a:solidFill>
              </a:rPr>
              <a:t> surface; it has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property of being a minimal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surface, and each point on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surface is a saddle point.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boundary of the surface is the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curve defined parametrically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86000"/>
            <a:ext cx="3066667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Technology Note (cont.)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47255"/>
              </p:ext>
            </p:extLst>
          </p:nvPr>
        </p:nvGraphicFramePr>
        <p:xfrm>
          <a:off x="3232150" y="1898650"/>
          <a:ext cx="30480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9" name="Equation" r:id="rId3" imgW="3047760" imgH="2869920" progId="Equation.DSMT4">
                  <p:embed/>
                </p:oleObj>
              </mc:Choice>
              <mc:Fallback>
                <p:oleObj name="Equation" r:id="rId3" imgW="3047760" imgH="2869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898650"/>
                        <a:ext cx="30480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Technology Note (cont.)</a:t>
            </a:r>
          </a:p>
          <a:p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having the constant value of 1.38. The surface itself is defined by the same parametric formulas, allowing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to take on values over the interval [0, 1.38] and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  to take on values over the interval [0, 2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]. The </a:t>
            </a:r>
            <a:r>
              <a:rPr lang="en-US" i="1" dirty="0" err="1">
                <a:solidFill>
                  <a:schemeClr val="tx1"/>
                </a:solidFill>
              </a:rPr>
              <a:t>Mathematica</a:t>
            </a:r>
            <a:r>
              <a:rPr lang="en-US" dirty="0">
                <a:solidFill>
                  <a:schemeClr val="tx1"/>
                </a:solidFill>
              </a:rPr>
              <a:t> command </a:t>
            </a:r>
            <a:r>
              <a:rPr lang="en-US" b="1" dirty="0">
                <a:solidFill>
                  <a:schemeClr val="tx1"/>
                </a:solidFill>
              </a:rPr>
              <a:t>ParametricPlot3D</a:t>
            </a:r>
            <a:r>
              <a:rPr lang="en-US" dirty="0">
                <a:solidFill>
                  <a:schemeClr val="tx1"/>
                </a:solidFill>
              </a:rPr>
              <a:t> can be used to graph both the boundary and the surface as shown in Figure 11.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Technology Note (cont.)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575836"/>
            <a:ext cx="4017983" cy="431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25780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Explicit form	</a:t>
            </a:r>
          </a:p>
          <a:p>
            <a:endParaRPr lang="en-US" i="1" dirty="0"/>
          </a:p>
          <a:p>
            <a:endParaRPr lang="en-US" sz="800" dirty="0"/>
          </a:p>
          <a:p>
            <a:r>
              <a:rPr lang="en-US" i="1" dirty="0"/>
              <a:t>Implicit form </a:t>
            </a:r>
          </a:p>
          <a:p>
            <a:r>
              <a:rPr lang="en-US" i="1" dirty="0"/>
              <a:t>	</a:t>
            </a:r>
          </a:p>
          <a:p>
            <a:endParaRPr lang="en-US" sz="800" dirty="0"/>
          </a:p>
          <a:p>
            <a:r>
              <a:rPr lang="en-US" i="1" dirty="0"/>
              <a:t>Parametric form 	</a:t>
            </a:r>
          </a:p>
          <a:p>
            <a:endParaRPr lang="en-US" dirty="0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57337"/>
              </p:ext>
            </p:extLst>
          </p:nvPr>
        </p:nvGraphicFramePr>
        <p:xfrm>
          <a:off x="900113" y="1755140"/>
          <a:ext cx="3619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3" name="Equation" r:id="rId3" imgW="3619440" imgH="482400" progId="Equation.DSMT4">
                  <p:embed/>
                </p:oleObj>
              </mc:Choice>
              <mc:Fallback>
                <p:oleObj name="Equation" r:id="rId3" imgW="36194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55140"/>
                        <a:ext cx="3619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905597"/>
              </p:ext>
            </p:extLst>
          </p:nvPr>
        </p:nvGraphicFramePr>
        <p:xfrm>
          <a:off x="900113" y="2934970"/>
          <a:ext cx="411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4" name="Equation" r:id="rId5" imgW="4114800" imgH="482400" progId="Equation.DSMT4">
                  <p:embed/>
                </p:oleObj>
              </mc:Choice>
              <mc:Fallback>
                <p:oleObj name="Equation" r:id="rId5" imgW="41148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34970"/>
                        <a:ext cx="411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51571"/>
              </p:ext>
            </p:extLst>
          </p:nvPr>
        </p:nvGraphicFramePr>
        <p:xfrm>
          <a:off x="914400" y="4076700"/>
          <a:ext cx="381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5" name="Equation" r:id="rId7" imgW="3809880" imgH="583920" progId="Equation.DSMT4">
                  <p:embed/>
                </p:oleObj>
              </mc:Choice>
              <mc:Fallback>
                <p:oleObj name="Equation" r:id="rId7" imgW="380988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76700"/>
                        <a:ext cx="3810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481763" y="1219200"/>
            <a:ext cx="2586037" cy="4714220"/>
            <a:chOff x="6481763" y="1219200"/>
            <a:chExt cx="2586037" cy="4714220"/>
          </a:xfrm>
        </p:grpSpPr>
        <p:pic>
          <p:nvPicPr>
            <p:cNvPr id="124931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481763" y="1219200"/>
              <a:ext cx="2586037" cy="39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086600" y="54102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18299" y="4072103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366092"/>
                </a:solidFill>
              </a:rPr>
              <a:t>s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sym typeface="Symbol" panose="05050102010706020507" pitchFamily="18" charset="2"/>
              </a:rPr>
              <a:t></a:t>
            </a:r>
            <a:r>
              <a:rPr lang="en-US" sz="2800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sz="2800" dirty="0">
                <a:solidFill>
                  <a:srgbClr val="366092"/>
                </a:solidFill>
              </a:rPr>
              <a:t> ,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sym typeface="Symbol" panose="05050102010706020507" pitchFamily="18" charset="2"/>
              </a:rPr>
              <a:t></a:t>
            </a:r>
            <a:r>
              <a:rPr lang="en-US" sz="2800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approaches to defining surfaces also imply two degrees of freedom (that is, two independent parameters). For instance, using cylindrical coordinates, the surface of Figure 1 can be described parametrically as</a:t>
            </a:r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09802"/>
              </p:ext>
            </p:extLst>
          </p:nvPr>
        </p:nvGraphicFramePr>
        <p:xfrm>
          <a:off x="793750" y="3922713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1" name="Equation" r:id="rId3" imgW="939600" imgH="482400" progId="Equation.DSMT4">
                  <p:embed/>
                </p:oleObj>
              </mc:Choice>
              <mc:Fallback>
                <p:oleObj name="Equation" r:id="rId3" imgW="9396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922713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54200" y="3506788"/>
            <a:ext cx="6159500" cy="1879600"/>
            <a:chOff x="1854200" y="3506788"/>
            <a:chExt cx="6159500" cy="1879600"/>
          </a:xfrm>
        </p:grpSpPr>
        <p:graphicFrame>
          <p:nvGraphicFramePr>
            <p:cNvPr id="158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601678"/>
                </p:ext>
              </p:extLst>
            </p:nvPr>
          </p:nvGraphicFramePr>
          <p:xfrm>
            <a:off x="1854200" y="3506788"/>
            <a:ext cx="6159500" cy="187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02" name="Equation" r:id="rId5" imgW="6159240" imgH="1879560" progId="Equation.DSMT4">
                    <p:embed/>
                  </p:oleObj>
                </mc:Choice>
                <mc:Fallback>
                  <p:oleObj name="Equation" r:id="rId5" imgW="6159240" imgH="1879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200" y="3506788"/>
                          <a:ext cx="6159500" cy="187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eft Brace 4"/>
            <p:cNvSpPr/>
            <p:nvPr/>
          </p:nvSpPr>
          <p:spPr>
            <a:xfrm rot="16200000">
              <a:off x="2677887" y="4053841"/>
              <a:ext cx="152400" cy="73152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3664131" y="4053841"/>
              <a:ext cx="152400" cy="73152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968240" y="3870961"/>
              <a:ext cx="152400" cy="109728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6572793" y="3916681"/>
              <a:ext cx="152400" cy="100584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S</a:t>
            </a:r>
            <a:r>
              <a:rPr lang="en-US" dirty="0"/>
              <a:t> denote the surface formed by revolving the graph of 			 0 ≤ </a:t>
            </a:r>
            <a:r>
              <a:rPr lang="en-US" i="1" dirty="0"/>
              <a:t>x</a:t>
            </a:r>
            <a:r>
              <a:rPr lang="en-US" dirty="0"/>
              <a:t> ≤ 2, about the </a:t>
            </a:r>
            <a:r>
              <a:rPr lang="en-US" i="1" dirty="0"/>
              <a:t>x</a:t>
            </a:r>
            <a:r>
              <a:rPr lang="en-US" dirty="0"/>
              <a:t>-axis. Describe the surface with a vector function of two parameters.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If we let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dirty="0"/>
              <a:t>, then the </a:t>
            </a:r>
            <a:r>
              <a:rPr lang="en-US" i="1" dirty="0"/>
              <a:t>y</a:t>
            </a:r>
            <a:r>
              <a:rPr lang="en-US" dirty="0"/>
              <a:t>- and </a:t>
            </a:r>
            <a:br>
              <a:rPr lang="en-US" dirty="0"/>
            </a:br>
            <a:r>
              <a:rPr lang="en-US" i="1" dirty="0"/>
              <a:t>z</a:t>
            </a:r>
            <a:r>
              <a:rPr lang="en-US" dirty="0"/>
              <a:t>-components of the surface </a:t>
            </a:r>
            <a:br>
              <a:rPr lang="en-US" dirty="0"/>
            </a:br>
            <a:r>
              <a:rPr lang="en-US" dirty="0"/>
              <a:t>for any fixed </a:t>
            </a:r>
            <a:r>
              <a:rPr lang="en-US" i="1" dirty="0"/>
              <a:t>s</a:t>
            </a:r>
            <a:r>
              <a:rPr lang="en-US" dirty="0"/>
              <a:t> are 		   </a:t>
            </a:r>
            <a:br>
              <a:rPr lang="en-US" dirty="0"/>
            </a:br>
            <a:r>
              <a:rPr lang="en-US" dirty="0"/>
              <a:t>and 		         as shown in </a:t>
            </a:r>
            <a:br>
              <a:rPr lang="en-US" dirty="0"/>
            </a:br>
            <a:r>
              <a:rPr lang="en-US" dirty="0"/>
              <a:t>Figure 2.</a:t>
            </a: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920750" y="1713080"/>
          <a:ext cx="2349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5" name="Equation" r:id="rId3" imgW="2349360" imgH="507960" progId="Equation.DSMT4">
                  <p:embed/>
                </p:oleObj>
              </mc:Choice>
              <mc:Fallback>
                <p:oleObj name="Equation" r:id="rId3" imgW="23493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713080"/>
                        <a:ext cx="2349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189514" y="4058558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6" name="Equation" r:id="rId5" imgW="1828800" imgH="469800" progId="Equation.DSMT4">
                  <p:embed/>
                </p:oleObj>
              </mc:Choice>
              <mc:Fallback>
                <p:oleObj name="Equation" r:id="rId5" imgW="1828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514" y="4058558"/>
                        <a:ext cx="182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177472" y="4495800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7" name="Equation" r:id="rId7" imgW="1815840" imgH="469800" progId="Equation.DSMT4">
                  <p:embed/>
                </p:oleObj>
              </mc:Choice>
              <mc:Fallback>
                <p:oleObj name="Equation" r:id="rId7" imgW="1815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472" y="4495800"/>
                        <a:ext cx="181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02145" y="2667000"/>
            <a:ext cx="4265655" cy="3352800"/>
            <a:chOff x="4802145" y="2667000"/>
            <a:chExt cx="4265655" cy="3352800"/>
          </a:xfrm>
        </p:grpSpPr>
        <p:pic>
          <p:nvPicPr>
            <p:cNvPr id="125957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549971" y="2667000"/>
              <a:ext cx="3517829" cy="315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021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allow s to take on any value from 0 to 2, while the parameter </a:t>
            </a:r>
            <a:r>
              <a:rPr lang="en-US" i="1" dirty="0"/>
              <a:t>t</a:t>
            </a:r>
            <a:r>
              <a:rPr lang="en-US" dirty="0"/>
              <a:t> represents any possible angle between 0 and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, so </a:t>
            </a:r>
            <a:r>
              <a:rPr lang="en-US" i="1" dirty="0"/>
              <a:t>S</a:t>
            </a:r>
            <a:r>
              <a:rPr lang="en-US" dirty="0"/>
              <a:t> is described by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this implies </a:t>
            </a:r>
          </a:p>
          <a:p>
            <a:endParaRPr lang="en-US" dirty="0"/>
          </a:p>
          <a:p>
            <a:r>
              <a:rPr lang="en-US" dirty="0"/>
              <a:t>another way of describing </a:t>
            </a:r>
            <a:r>
              <a:rPr lang="en-US" i="1" dirty="0"/>
              <a:t>S</a:t>
            </a:r>
            <a:r>
              <a:rPr lang="en-US" dirty="0"/>
              <a:t> is with the equation 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85651"/>
              </p:ext>
            </p:extLst>
          </p:nvPr>
        </p:nvGraphicFramePr>
        <p:xfrm>
          <a:off x="939800" y="2659063"/>
          <a:ext cx="726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0" name="Equation" r:id="rId3" imgW="7264080" imgH="558720" progId="Equation.DSMT4">
                  <p:embed/>
                </p:oleObj>
              </mc:Choice>
              <mc:Fallback>
                <p:oleObj name="Equation" r:id="rId3" imgW="726408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659063"/>
                        <a:ext cx="726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3909"/>
              </p:ext>
            </p:extLst>
          </p:nvPr>
        </p:nvGraphicFramePr>
        <p:xfrm>
          <a:off x="3143250" y="5156200"/>
          <a:ext cx="2857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1" name="Equation" r:id="rId5" imgW="2857320" imgH="558720" progId="Equation.DSMT4">
                  <p:embed/>
                </p:oleObj>
              </mc:Choice>
              <mc:Fallback>
                <p:oleObj name="Equation" r:id="rId5" imgW="285732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156200"/>
                        <a:ext cx="2857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12029"/>
              </p:ext>
            </p:extLst>
          </p:nvPr>
        </p:nvGraphicFramePr>
        <p:xfrm>
          <a:off x="2667000" y="412750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2" name="Equation" r:id="rId7" imgW="927000" imgH="444240" progId="Equation.DSMT4">
                  <p:embed/>
                </p:oleObj>
              </mc:Choice>
              <mc:Fallback>
                <p:oleObj name="Equation" r:id="rId7" imgW="9270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27500"/>
                        <a:ext cx="92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49371"/>
              </p:ext>
            </p:extLst>
          </p:nvPr>
        </p:nvGraphicFramePr>
        <p:xfrm>
          <a:off x="3657600" y="4051300"/>
          <a:ext cx="138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3" name="Equation" r:id="rId9" imgW="1384200" imgH="596880" progId="Equation.DSMT4">
                  <p:embed/>
                </p:oleObj>
              </mc:Choice>
              <mc:Fallback>
                <p:oleObj name="Equation" r:id="rId9" imgW="1384200" imgH="596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51300"/>
                        <a:ext cx="1384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98070"/>
              </p:ext>
            </p:extLst>
          </p:nvPr>
        </p:nvGraphicFramePr>
        <p:xfrm>
          <a:off x="5092700" y="4152900"/>
          <a:ext cx="1384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4" name="Equation" r:id="rId11" imgW="1384200" imgH="419040" progId="Equation.DSMT4">
                  <p:embed/>
                </p:oleObj>
              </mc:Choice>
              <mc:Fallback>
                <p:oleObj name="Equation" r:id="rId11" imgW="138420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152900"/>
                        <a:ext cx="1384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of these approaches generates the surface shown in Figure 3.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29694" y="2271712"/>
            <a:ext cx="3647306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8320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spherical coordinates, the equation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 = 3 corresponds to the sphere of radius 3 centered at the origin. Describe this surface with a vector function of two parameters.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The simplest way to do this is to convert spherical coordinates to Cartesian and use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as the parameters, as shown.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29587"/>
              </p:ext>
            </p:extLst>
          </p:nvPr>
        </p:nvGraphicFramePr>
        <p:xfrm>
          <a:off x="609600" y="5108575"/>
          <a:ext cx="90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6"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8575"/>
                        <a:ext cx="901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57338" y="4727575"/>
            <a:ext cx="6985000" cy="1193800"/>
            <a:chOff x="1557338" y="4727575"/>
            <a:chExt cx="6985000" cy="1193800"/>
          </a:xfrm>
        </p:grpSpPr>
        <p:graphicFrame>
          <p:nvGraphicFramePr>
            <p:cNvPr id="1290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183898"/>
                </p:ext>
              </p:extLst>
            </p:nvPr>
          </p:nvGraphicFramePr>
          <p:xfrm>
            <a:off x="1557338" y="4727575"/>
            <a:ext cx="6985000" cy="119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07" name="Equation" r:id="rId5" imgW="6984720" imgH="1193760" progId="Equation.DSMT4">
                    <p:embed/>
                  </p:oleObj>
                </mc:Choice>
                <mc:Fallback>
                  <p:oleObj name="Equation" r:id="rId5" imgW="6984720" imgH="11937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338" y="4727575"/>
                          <a:ext cx="6985000" cy="1193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Left Brace 3"/>
            <p:cNvSpPr/>
            <p:nvPr/>
          </p:nvSpPr>
          <p:spPr>
            <a:xfrm rot="16200000">
              <a:off x="2581194" y="4914901"/>
              <a:ext cx="152399" cy="12954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4051985" y="4931665"/>
              <a:ext cx="152399" cy="126187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5212081" y="5151121"/>
              <a:ext cx="152399" cy="82296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869</Words>
  <Application>Microsoft Office PowerPoint</Application>
  <PresentationFormat>On-screen Show (4:3)</PresentationFormat>
  <Paragraphs>155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Office Theme</vt:lpstr>
      <vt:lpstr>Equation</vt:lpstr>
      <vt:lpstr>Section 15.5</vt:lpstr>
      <vt:lpstr>TOPICS</vt:lpstr>
      <vt:lpstr>Parametric Surfaces </vt:lpstr>
      <vt:lpstr>Parametric Surfaces </vt:lpstr>
      <vt:lpstr>Parametric Surfaces</vt:lpstr>
      <vt:lpstr>Example 1</vt:lpstr>
      <vt:lpstr>Example 1 (cont.)</vt:lpstr>
      <vt:lpstr>Example 1 (cont.)</vt:lpstr>
      <vt:lpstr>Example 2 </vt:lpstr>
      <vt:lpstr>Parametric Surfaces</vt:lpstr>
      <vt:lpstr>Example 3 </vt:lpstr>
      <vt:lpstr>Example 3 (cont.) </vt:lpstr>
      <vt:lpstr>Example 3 (cont.) </vt:lpstr>
      <vt:lpstr>Example 4</vt:lpstr>
      <vt:lpstr>Example 4 (cont.)</vt:lpstr>
      <vt:lpstr>Surface Area</vt:lpstr>
      <vt:lpstr>Surface Area</vt:lpstr>
      <vt:lpstr>Surface Area</vt:lpstr>
      <vt:lpstr>Example 5</vt:lpstr>
      <vt:lpstr>Example 5 (cont.)</vt:lpstr>
      <vt:lpstr>Example 5 (cont.)</vt:lpstr>
      <vt:lpstr>Surface Area </vt:lpstr>
      <vt:lpstr>Surface Area </vt:lpstr>
      <vt:lpstr>Surface Area </vt:lpstr>
      <vt:lpstr>Surface Area</vt:lpstr>
      <vt:lpstr>Definition: Area of a Parametric Surface </vt:lpstr>
      <vt:lpstr>Example 6</vt:lpstr>
      <vt:lpstr>Example 6 (cont.)</vt:lpstr>
      <vt:lpstr>Example 6 (cont.)</vt:lpstr>
      <vt:lpstr>Example 7</vt:lpstr>
      <vt:lpstr>Example 7 (cont.)</vt:lpstr>
      <vt:lpstr>Formula: Surface Area of the Graph of the Function z = f(x, y)</vt:lpstr>
      <vt:lpstr>Technology Note</vt:lpstr>
      <vt:lpstr>Technology Note</vt:lpstr>
      <vt:lpstr>Technology Note</vt:lpstr>
      <vt:lpstr>Technology Note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 Systems</dc:creator>
  <cp:lastModifiedBy>Daniel Breuer</cp:lastModifiedBy>
  <cp:revision>720</cp:revision>
  <dcterms:created xsi:type="dcterms:W3CDTF">2013-04-26T14:43:13Z</dcterms:created>
  <dcterms:modified xsi:type="dcterms:W3CDTF">2018-09-24T15:01:19Z</dcterms:modified>
</cp:coreProperties>
</file>