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7" r:id="rId13"/>
    <p:sldId id="278" r:id="rId14"/>
    <p:sldId id="279" r:id="rId15"/>
    <p:sldId id="280" r:id="rId16"/>
    <p:sldId id="268" r:id="rId17"/>
    <p:sldId id="269" r:id="rId18"/>
    <p:sldId id="281" r:id="rId19"/>
    <p:sldId id="270" r:id="rId20"/>
    <p:sldId id="271" r:id="rId21"/>
    <p:sldId id="272" r:id="rId22"/>
    <p:sldId id="273" r:id="rId23"/>
    <p:sldId id="282" r:id="rId24"/>
    <p:sldId id="283" r:id="rId25"/>
    <p:sldId id="274" r:id="rId26"/>
    <p:sldId id="275" r:id="rId27"/>
    <p:sldId id="276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000FF"/>
    <a:srgbClr val="366092"/>
    <a:srgbClr val="000000"/>
    <a:srgbClr val="004786"/>
    <a:srgbClr val="FFFF99"/>
    <a:srgbClr val="000099"/>
    <a:srgbClr val="00808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281" autoAdjust="0"/>
    <p:restoredTop sz="94660"/>
  </p:normalViewPr>
  <p:slideViewPr>
    <p:cSldViewPr>
      <p:cViewPr varScale="1">
        <p:scale>
          <a:sx n="114" d="100"/>
          <a:sy n="114" d="100"/>
        </p:scale>
        <p:origin x="186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10" Type="http://schemas.openxmlformats.org/officeDocument/2006/relationships/image" Target="../media/image40.wmf"/><Relationship Id="rId4" Type="http://schemas.openxmlformats.org/officeDocument/2006/relationships/image" Target="../media/image34.wmf"/><Relationship Id="rId9" Type="http://schemas.openxmlformats.org/officeDocument/2006/relationships/image" Target="../media/image39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1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4" Type="http://schemas.openxmlformats.org/officeDocument/2006/relationships/image" Target="../media/image45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56.wmf"/><Relationship Id="rId2" Type="http://schemas.openxmlformats.org/officeDocument/2006/relationships/image" Target="../media/image55.wmf"/><Relationship Id="rId1" Type="http://schemas.openxmlformats.org/officeDocument/2006/relationships/image" Target="../media/image54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63.wmf"/><Relationship Id="rId2" Type="http://schemas.openxmlformats.org/officeDocument/2006/relationships/image" Target="../media/image62.wmf"/><Relationship Id="rId1" Type="http://schemas.openxmlformats.org/officeDocument/2006/relationships/image" Target="../media/image61.wmf"/><Relationship Id="rId5" Type="http://schemas.openxmlformats.org/officeDocument/2006/relationships/image" Target="../media/image65.wmf"/><Relationship Id="rId4" Type="http://schemas.openxmlformats.org/officeDocument/2006/relationships/image" Target="../media/image64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68.wmf"/><Relationship Id="rId2" Type="http://schemas.openxmlformats.org/officeDocument/2006/relationships/image" Target="../media/image67.wmf"/><Relationship Id="rId1" Type="http://schemas.openxmlformats.org/officeDocument/2006/relationships/image" Target="../media/image66.wmf"/><Relationship Id="rId6" Type="http://schemas.openxmlformats.org/officeDocument/2006/relationships/image" Target="../media/image71.wmf"/><Relationship Id="rId5" Type="http://schemas.openxmlformats.org/officeDocument/2006/relationships/image" Target="../media/image70.wmf"/><Relationship Id="rId4" Type="http://schemas.openxmlformats.org/officeDocument/2006/relationships/image" Target="../media/image69.wmf"/></Relationships>
</file>

<file path=ppt/drawings/_rels/vmlDrawing19.vml.rels><?xml version="1.0" encoding="UTF-8" standalone="yes"?>
<Relationships xmlns="http://schemas.openxmlformats.org/package/2006/relationships"><Relationship Id="rId1" Type="http://schemas.openxmlformats.org/officeDocument/2006/relationships/image" Target="../media/image7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1" Type="http://schemas.openxmlformats.org/officeDocument/2006/relationships/image" Target="../media/image73.wmf"/></Relationships>
</file>

<file path=ppt/drawings/_rels/vmlDrawing21.vml.rels><?xml version="1.0" encoding="UTF-8" standalone="yes"?>
<Relationships xmlns="http://schemas.openxmlformats.org/package/2006/relationships"><Relationship Id="rId2" Type="http://schemas.openxmlformats.org/officeDocument/2006/relationships/image" Target="../media/image75.wmf"/><Relationship Id="rId1" Type="http://schemas.openxmlformats.org/officeDocument/2006/relationships/image" Target="../media/image74.wmf"/></Relationships>
</file>

<file path=ppt/drawings/_rels/vmlDrawing22.vml.rels><?xml version="1.0" encoding="UTF-8" standalone="yes"?>
<Relationships xmlns="http://schemas.openxmlformats.org/package/2006/relationships"><Relationship Id="rId3" Type="http://schemas.openxmlformats.org/officeDocument/2006/relationships/image" Target="../media/image78.wmf"/><Relationship Id="rId2" Type="http://schemas.openxmlformats.org/officeDocument/2006/relationships/image" Target="../media/image77.wmf"/><Relationship Id="rId1" Type="http://schemas.openxmlformats.org/officeDocument/2006/relationships/image" Target="../media/image76.wmf"/><Relationship Id="rId5" Type="http://schemas.openxmlformats.org/officeDocument/2006/relationships/image" Target="../media/image80.wmf"/><Relationship Id="rId4" Type="http://schemas.openxmlformats.org/officeDocument/2006/relationships/image" Target="../media/image79.wmf"/></Relationships>
</file>

<file path=ppt/drawings/_rels/vmlDrawing23.vml.rels><?xml version="1.0" encoding="UTF-8" standalone="yes"?>
<Relationships xmlns="http://schemas.openxmlformats.org/package/2006/relationships"><Relationship Id="rId3" Type="http://schemas.openxmlformats.org/officeDocument/2006/relationships/image" Target="../media/image83.wmf"/><Relationship Id="rId2" Type="http://schemas.openxmlformats.org/officeDocument/2006/relationships/image" Target="../media/image82.wmf"/><Relationship Id="rId1" Type="http://schemas.openxmlformats.org/officeDocument/2006/relationships/image" Target="../media/image81.wmf"/><Relationship Id="rId4" Type="http://schemas.openxmlformats.org/officeDocument/2006/relationships/image" Target="../media/image84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5" Type="http://schemas.openxmlformats.org/officeDocument/2006/relationships/image" Target="../media/image12.wmf"/><Relationship Id="rId4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Relationship Id="rId5" Type="http://schemas.openxmlformats.org/officeDocument/2006/relationships/image" Target="../media/image21.wmf"/><Relationship Id="rId4" Type="http://schemas.openxmlformats.org/officeDocument/2006/relationships/image" Target="../media/image2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C14D66-ABF5-4913-87E1-51DE239BD2C6}" type="datetimeFigureOut">
              <a:rPr lang="en-US" smtClean="0"/>
              <a:pPr/>
              <a:t>9/21/2018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9DF456A-2978-4074-8D97-A2A7F452153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1764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4786"/>
                </a:solidFill>
                <a:latin typeface="Arial" charset="0"/>
                <a:cs typeface="Arial" charset="0"/>
              </a:rPr>
              <a:t>Section X.X</a:t>
            </a: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1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b="1" i="1" dirty="0" smtClean="0">
                <a:solidFill>
                  <a:srgbClr val="004786"/>
                </a:solidFill>
                <a:latin typeface="Arial" pitchFamily="34" charset="0"/>
                <a:cs typeface="Arial" pitchFamily="34" charset="0"/>
              </a:rPr>
              <a:t>Section Title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Hawkes Learning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Hawkes Learning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28.png"/><Relationship Id="rId4" Type="http://schemas.openxmlformats.org/officeDocument/2006/relationships/image" Target="../media/image27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7.bin"/><Relationship Id="rId4" Type="http://schemas.openxmlformats.org/officeDocument/2006/relationships/image" Target="../media/image29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28.bin"/><Relationship Id="rId21" Type="http://schemas.openxmlformats.org/officeDocument/2006/relationships/oleObject" Target="../embeddings/oleObject37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20" Type="http://schemas.openxmlformats.org/officeDocument/2006/relationships/image" Target="../media/image39.wmf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4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6.wmf"/><Relationship Id="rId22" Type="http://schemas.openxmlformats.org/officeDocument/2006/relationships/image" Target="../media/image40.w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41.w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3.wmf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2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6.bin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49.bin"/><Relationship Id="rId4" Type="http://schemas.openxmlformats.org/officeDocument/2006/relationships/image" Target="../media/image51.wmf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6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5.wmf"/><Relationship Id="rId5" Type="http://schemas.openxmlformats.org/officeDocument/2006/relationships/oleObject" Target="../embeddings/oleObject52.bin"/><Relationship Id="rId4" Type="http://schemas.openxmlformats.org/officeDocument/2006/relationships/image" Target="../media/image54.wmf"/><Relationship Id="rId9" Type="http://schemas.openxmlformats.org/officeDocument/2006/relationships/image" Target="../media/image57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4.bin"/><Relationship Id="rId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9.wmf"/><Relationship Id="rId5" Type="http://schemas.openxmlformats.org/officeDocument/2006/relationships/oleObject" Target="../embeddings/oleObject55.bin"/><Relationship Id="rId4" Type="http://schemas.openxmlformats.org/officeDocument/2006/relationships/image" Target="../media/image58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3.wmf"/><Relationship Id="rId3" Type="http://schemas.openxmlformats.org/officeDocument/2006/relationships/oleObject" Target="../embeddings/oleObject57.bin"/><Relationship Id="rId7" Type="http://schemas.openxmlformats.org/officeDocument/2006/relationships/oleObject" Target="../embeddings/oleObject59.bin"/><Relationship Id="rId12" Type="http://schemas.openxmlformats.org/officeDocument/2006/relationships/image" Target="../media/image6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62.wmf"/><Relationship Id="rId11" Type="http://schemas.openxmlformats.org/officeDocument/2006/relationships/oleObject" Target="../embeddings/oleObject61.bin"/><Relationship Id="rId5" Type="http://schemas.openxmlformats.org/officeDocument/2006/relationships/oleObject" Target="../embeddings/oleObject58.bin"/><Relationship Id="rId10" Type="http://schemas.openxmlformats.org/officeDocument/2006/relationships/image" Target="../media/image64.wmf"/><Relationship Id="rId4" Type="http://schemas.openxmlformats.org/officeDocument/2006/relationships/image" Target="../media/image61.wmf"/><Relationship Id="rId9" Type="http://schemas.openxmlformats.org/officeDocument/2006/relationships/oleObject" Target="../embeddings/oleObject60.bin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8.wmf"/><Relationship Id="rId13" Type="http://schemas.openxmlformats.org/officeDocument/2006/relationships/oleObject" Target="../embeddings/oleObject67.bin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7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7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0" Type="http://schemas.openxmlformats.org/officeDocument/2006/relationships/image" Target="../media/image69.wmf"/><Relationship Id="rId4" Type="http://schemas.openxmlformats.org/officeDocument/2006/relationships/image" Target="../media/image66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71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4" Type="http://schemas.openxmlformats.org/officeDocument/2006/relationships/image" Target="../media/image72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0.vml"/><Relationship Id="rId4" Type="http://schemas.openxmlformats.org/officeDocument/2006/relationships/image" Target="../media/image73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75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74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8.wmf"/><Relationship Id="rId3" Type="http://schemas.openxmlformats.org/officeDocument/2006/relationships/oleObject" Target="../embeddings/oleObject72.bin"/><Relationship Id="rId7" Type="http://schemas.openxmlformats.org/officeDocument/2006/relationships/oleObject" Target="../embeddings/oleObject74.bin"/><Relationship Id="rId12" Type="http://schemas.openxmlformats.org/officeDocument/2006/relationships/image" Target="../media/image8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2.vml"/><Relationship Id="rId6" Type="http://schemas.openxmlformats.org/officeDocument/2006/relationships/image" Target="../media/image77.wmf"/><Relationship Id="rId11" Type="http://schemas.openxmlformats.org/officeDocument/2006/relationships/oleObject" Target="../embeddings/oleObject76.bin"/><Relationship Id="rId5" Type="http://schemas.openxmlformats.org/officeDocument/2006/relationships/oleObject" Target="../embeddings/oleObject73.bin"/><Relationship Id="rId10" Type="http://schemas.openxmlformats.org/officeDocument/2006/relationships/image" Target="../media/image79.wmf"/><Relationship Id="rId4" Type="http://schemas.openxmlformats.org/officeDocument/2006/relationships/image" Target="../media/image76.wmf"/><Relationship Id="rId9" Type="http://schemas.openxmlformats.org/officeDocument/2006/relationships/oleObject" Target="../embeddings/oleObject75.bin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3.wmf"/><Relationship Id="rId3" Type="http://schemas.openxmlformats.org/officeDocument/2006/relationships/oleObject" Target="../embeddings/oleObject77.bin"/><Relationship Id="rId7" Type="http://schemas.openxmlformats.org/officeDocument/2006/relationships/oleObject" Target="../embeddings/oleObject7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3.vml"/><Relationship Id="rId6" Type="http://schemas.openxmlformats.org/officeDocument/2006/relationships/image" Target="../media/image82.wmf"/><Relationship Id="rId5" Type="http://schemas.openxmlformats.org/officeDocument/2006/relationships/oleObject" Target="../embeddings/oleObject78.bin"/><Relationship Id="rId10" Type="http://schemas.openxmlformats.org/officeDocument/2006/relationships/image" Target="../media/image84.wmf"/><Relationship Id="rId4" Type="http://schemas.openxmlformats.org/officeDocument/2006/relationships/image" Target="../media/image81.wmf"/><Relationship Id="rId9" Type="http://schemas.openxmlformats.org/officeDocument/2006/relationships/oleObject" Target="../embeddings/oleObject80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1.bin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5" Type="http://schemas.openxmlformats.org/officeDocument/2006/relationships/oleObject" Target="../embeddings/oleObject12.bin"/><Relationship Id="rId10" Type="http://schemas.openxmlformats.org/officeDocument/2006/relationships/image" Target="../media/image11.wmf"/><Relationship Id="rId4" Type="http://schemas.openxmlformats.org/officeDocument/2006/relationships/image" Target="../media/image8.wmf"/><Relationship Id="rId9" Type="http://schemas.openxmlformats.org/officeDocument/2006/relationships/oleObject" Target="../embeddings/oleObject9.bin"/><Relationship Id="rId14" Type="http://schemas.openxmlformats.org/officeDocument/2006/relationships/image" Target="../media/image13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8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0" Type="http://schemas.openxmlformats.org/officeDocument/2006/relationships/image" Target="../media/image20.wmf"/><Relationship Id="rId4" Type="http://schemas.openxmlformats.org/officeDocument/2006/relationships/image" Target="../media/image17.wmf"/><Relationship Id="rId9" Type="http://schemas.openxmlformats.org/officeDocument/2006/relationships/oleObject" Target="../embeddings/oleObject18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ctrTitle"/>
          </p:nvPr>
        </p:nvSpPr>
        <p:spPr>
          <a:xfrm>
            <a:off x="685800" y="2133600"/>
            <a:ext cx="7772400" cy="1470025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dirty="0" smtClean="0">
                <a:solidFill>
                  <a:srgbClr val="004786"/>
                </a:solidFill>
                <a:latin typeface="Arial" charset="0"/>
                <a:cs typeface="Arial" charset="0"/>
              </a:rPr>
              <a:t>Section 15.6</a:t>
            </a:r>
          </a:p>
        </p:txBody>
      </p:sp>
      <p:sp>
        <p:nvSpPr>
          <p:cNvPr id="10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5200"/>
            <a:ext cx="6400800" cy="1752600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algn="ctr">
              <a:buNone/>
            </a:pPr>
            <a:r>
              <a:rPr lang="en-US" b="1" i="1" dirty="0" smtClean="0">
                <a:solidFill>
                  <a:schemeClr val="tx2"/>
                </a:solidFill>
              </a:rPr>
              <a:t>Surface Integrals</a:t>
            </a:r>
            <a:endParaRPr lang="en-US" b="1" i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06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410200" cy="4572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Evaluate the integral of the function 		    over the surface of the cube of side length 1 shown in Figure 3. </a:t>
            </a:r>
          </a:p>
          <a:p>
            <a:r>
              <a:rPr lang="en-US" b="1" dirty="0" smtClean="0"/>
              <a:t>Solution </a:t>
            </a:r>
          </a:p>
          <a:p>
            <a:r>
              <a:rPr lang="en-US" dirty="0" smtClean="0"/>
              <a:t>Since </a:t>
            </a:r>
            <a:r>
              <a:rPr lang="en-US" i="1" dirty="0" smtClean="0"/>
              <a:t>f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=</a:t>
            </a:r>
            <a:r>
              <a:rPr lang="en-US" dirty="0" smtClean="0"/>
              <a:t> 0 on the three faces of the cube lying on the coordinate planes (where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=</a:t>
            </a:r>
            <a:r>
              <a:rPr lang="en-US" dirty="0" smtClean="0"/>
              <a:t> 0, </a:t>
            </a:r>
            <a:r>
              <a:rPr lang="en-US" i="1" dirty="0" smtClean="0"/>
              <a:t>y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=</a:t>
            </a:r>
            <a:r>
              <a:rPr lang="en-US" dirty="0" smtClean="0"/>
              <a:t> 0, or </a:t>
            </a:r>
            <a:r>
              <a:rPr lang="en-US" i="1" dirty="0" smtClean="0"/>
              <a:t>z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=</a:t>
            </a:r>
            <a:r>
              <a:rPr lang="en-US" dirty="0" smtClean="0"/>
              <a:t> 0), we know that the integral of </a:t>
            </a:r>
            <a:r>
              <a:rPr lang="en-US" i="1" dirty="0" smtClean="0"/>
              <a:t>f</a:t>
            </a:r>
            <a:r>
              <a:rPr lang="en-US" dirty="0" smtClean="0"/>
              <a:t> along those three faces is 0 with no need for further calculation. </a:t>
            </a:r>
            <a:endParaRPr lang="en-US" dirty="0"/>
          </a:p>
        </p:txBody>
      </p:sp>
      <p:graphicFrame>
        <p:nvGraphicFramePr>
          <p:cNvPr id="718850" name="Object 2"/>
          <p:cNvGraphicFramePr>
            <a:graphicFrameLocks noChangeAspect="1"/>
          </p:cNvGraphicFramePr>
          <p:nvPr/>
        </p:nvGraphicFramePr>
        <p:xfrm>
          <a:off x="533400" y="1640550"/>
          <a:ext cx="2070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856" name="Equation" r:id="rId3" imgW="2070000" imgH="469800" progId="Equation.DSMT4">
                  <p:embed/>
                </p:oleObj>
              </mc:Choice>
              <mc:Fallback>
                <p:oleObj name="Equation" r:id="rId3" imgW="20700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640550"/>
                        <a:ext cx="2070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" name="Group 6"/>
          <p:cNvGrpSpPr/>
          <p:nvPr/>
        </p:nvGrpSpPr>
        <p:grpSpPr>
          <a:xfrm>
            <a:off x="5463936" y="1371600"/>
            <a:ext cx="3527664" cy="4409420"/>
            <a:chOff x="5463936" y="1371600"/>
            <a:chExt cx="3527664" cy="4409420"/>
          </a:xfrm>
        </p:grpSpPr>
        <p:pic>
          <p:nvPicPr>
            <p:cNvPr id="718851" name="Picture 3"/>
            <p:cNvPicPr>
              <a:picLocks noChangeAspect="1" noChangeArrowheads="1"/>
            </p:cNvPicPr>
            <p:nvPr/>
          </p:nvPicPr>
          <p:blipFill>
            <a:blip r:embed="rId5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0000"/>
            </a:blip>
            <a:srcRect/>
            <a:stretch>
              <a:fillRect/>
            </a:stretch>
          </p:blipFill>
          <p:spPr bwMode="auto">
            <a:xfrm>
              <a:off x="5463936" y="1371600"/>
              <a:ext cx="3527664" cy="34623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5"/>
            <p:cNvSpPr/>
            <p:nvPr/>
          </p:nvSpPr>
          <p:spPr>
            <a:xfrm>
              <a:off x="6553200" y="5257800"/>
              <a:ext cx="137005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/>
                <a:t>Figure 3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Along the remaining three faces of the cube, we must actually do some work. We demonstrate the procedure for the face that appears in front in Figure 3. </a:t>
            </a:r>
          </a:p>
          <a:p>
            <a:r>
              <a:rPr lang="en-US" dirty="0" smtClean="0"/>
              <a:t>The front face of the cube can be described by the vector function</a:t>
            </a:r>
          </a:p>
          <a:p>
            <a:endParaRPr lang="en-US" dirty="0" smtClean="0"/>
          </a:p>
          <a:p>
            <a:r>
              <a:rPr lang="en-US" dirty="0" smtClean="0"/>
              <a:t>It follows that </a:t>
            </a:r>
          </a:p>
        </p:txBody>
      </p:sp>
      <p:graphicFrame>
        <p:nvGraphicFramePr>
          <p:cNvPr id="719874" name="Object 2"/>
          <p:cNvGraphicFramePr>
            <a:graphicFrameLocks noChangeAspect="1"/>
          </p:cNvGraphicFramePr>
          <p:nvPr/>
        </p:nvGraphicFramePr>
        <p:xfrm>
          <a:off x="1981200" y="3657600"/>
          <a:ext cx="5194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86" name="Equation" r:id="rId3" imgW="5194080" imgH="469800" progId="Equation.DSMT4">
                  <p:embed/>
                </p:oleObj>
              </mc:Choice>
              <mc:Fallback>
                <p:oleObj name="Equation" r:id="rId3" imgW="519408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657600"/>
                        <a:ext cx="5194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9875" name="Object 3"/>
          <p:cNvGraphicFramePr>
            <a:graphicFrameLocks noChangeAspect="1"/>
          </p:cNvGraphicFramePr>
          <p:nvPr/>
        </p:nvGraphicFramePr>
        <p:xfrm>
          <a:off x="2819400" y="4419600"/>
          <a:ext cx="37465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9887" name="Equation" r:id="rId5" imgW="3746160" imgH="1562040" progId="Equation.DSMT4">
                  <p:embed/>
                </p:oleObj>
              </mc:Choice>
              <mc:Fallback>
                <p:oleObj name="Equation" r:id="rId5" imgW="3746160" imgH="15620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4419600"/>
                        <a:ext cx="37465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hence 		     We have 				      on the face, so 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Similarly, the integral of </a:t>
            </a:r>
            <a:r>
              <a:rPr lang="en-US" i="1" dirty="0" smtClean="0"/>
              <a:t>f</a:t>
            </a:r>
            <a:r>
              <a:rPr lang="en-US" dirty="0" smtClean="0"/>
              <a:t> along the remaining two faces is also	      so </a:t>
            </a:r>
            <a:endParaRPr lang="en-US" dirty="0"/>
          </a:p>
        </p:txBody>
      </p:sp>
      <p:graphicFrame>
        <p:nvGraphicFramePr>
          <p:cNvPr id="730114" name="Object 2"/>
          <p:cNvGraphicFramePr>
            <a:graphicFrameLocks noChangeAspect="1"/>
          </p:cNvGraphicFramePr>
          <p:nvPr/>
        </p:nvGraphicFramePr>
        <p:xfrm>
          <a:off x="2133600" y="1330125"/>
          <a:ext cx="1422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176" name="Equation" r:id="rId3" imgW="1422360" imgH="495000" progId="Equation.DSMT4">
                  <p:embed/>
                </p:oleObj>
              </mc:Choice>
              <mc:Fallback>
                <p:oleObj name="Equation" r:id="rId3" imgW="142236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330125"/>
                        <a:ext cx="1422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15" name="Object 3"/>
          <p:cNvGraphicFramePr>
            <a:graphicFrameLocks noChangeAspect="1"/>
          </p:cNvGraphicFramePr>
          <p:nvPr/>
        </p:nvGraphicFramePr>
        <p:xfrm>
          <a:off x="5041900" y="1295400"/>
          <a:ext cx="3492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177" name="Equation" r:id="rId5" imgW="3492360" imgH="533160" progId="Equation.DSMT4">
                  <p:embed/>
                </p:oleObj>
              </mc:Choice>
              <mc:Fallback>
                <p:oleObj name="Equation" r:id="rId5" imgW="349236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1295400"/>
                        <a:ext cx="3492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17" name="Object 5"/>
          <p:cNvGraphicFramePr>
            <a:graphicFrameLocks noChangeAspect="1"/>
          </p:cNvGraphicFramePr>
          <p:nvPr/>
        </p:nvGraphicFramePr>
        <p:xfrm>
          <a:off x="1524000" y="3733800"/>
          <a:ext cx="304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178" name="Equation" r:id="rId7" imgW="304560" imgH="444240" progId="Equation.DSMT4">
                  <p:embed/>
                </p:oleObj>
              </mc:Choice>
              <mc:Fallback>
                <p:oleObj name="Equation" r:id="rId7" imgW="30456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3733800"/>
                        <a:ext cx="304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19" name="Object 7"/>
          <p:cNvGraphicFramePr>
            <a:graphicFrameLocks noChangeAspect="1"/>
          </p:cNvGraphicFramePr>
          <p:nvPr/>
        </p:nvGraphicFramePr>
        <p:xfrm>
          <a:off x="1143000" y="2514600"/>
          <a:ext cx="28956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179" name="Equation" r:id="rId9" imgW="2895480" imgH="609480" progId="Equation.DSMT4">
                  <p:embed/>
                </p:oleObj>
              </mc:Choice>
              <mc:Fallback>
                <p:oleObj name="Equation" r:id="rId9" imgW="2895480" imgH="609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2514600"/>
                        <a:ext cx="28956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20" name="Object 8"/>
          <p:cNvGraphicFramePr>
            <a:graphicFrameLocks noChangeAspect="1"/>
          </p:cNvGraphicFramePr>
          <p:nvPr/>
        </p:nvGraphicFramePr>
        <p:xfrm>
          <a:off x="4080075" y="2426825"/>
          <a:ext cx="1930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180" name="Equation" r:id="rId11" imgW="1930320" imgH="698400" progId="Equation.DSMT4">
                  <p:embed/>
                </p:oleObj>
              </mc:Choice>
              <mc:Fallback>
                <p:oleObj name="Equation" r:id="rId11" imgW="1930320" imgH="698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0075" y="2426825"/>
                        <a:ext cx="1930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21" name="Object 9"/>
          <p:cNvGraphicFramePr>
            <a:graphicFrameLocks noChangeAspect="1"/>
          </p:cNvGraphicFramePr>
          <p:nvPr/>
        </p:nvGraphicFramePr>
        <p:xfrm>
          <a:off x="6045200" y="2362200"/>
          <a:ext cx="1346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181" name="Equation" r:id="rId13" imgW="1346040" imgH="838080" progId="Equation.DSMT4">
                  <p:embed/>
                </p:oleObj>
              </mc:Choice>
              <mc:Fallback>
                <p:oleObj name="Equation" r:id="rId13" imgW="13460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2362200"/>
                        <a:ext cx="1346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22" name="Object 10"/>
          <p:cNvGraphicFramePr>
            <a:graphicFrameLocks noChangeAspect="1"/>
          </p:cNvGraphicFramePr>
          <p:nvPr/>
        </p:nvGraphicFramePr>
        <p:xfrm>
          <a:off x="7421300" y="23622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182" name="Equation" r:id="rId15" imgW="634680" imgH="838080" progId="Equation.DSMT4">
                  <p:embed/>
                </p:oleObj>
              </mc:Choice>
              <mc:Fallback>
                <p:oleObj name="Equation" r:id="rId15" imgW="63468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21300" y="23622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2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1766722"/>
              </p:ext>
            </p:extLst>
          </p:nvPr>
        </p:nvGraphicFramePr>
        <p:xfrm>
          <a:off x="1397000" y="4648200"/>
          <a:ext cx="22225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183" name="Equation" r:id="rId17" imgW="2222280" imgH="799920" progId="Equation.DSMT4">
                  <p:embed/>
                </p:oleObj>
              </mc:Choice>
              <mc:Fallback>
                <p:oleObj name="Equation" r:id="rId17" imgW="2222280" imgH="79992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4648200"/>
                        <a:ext cx="22225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2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33746195"/>
              </p:ext>
            </p:extLst>
          </p:nvPr>
        </p:nvGraphicFramePr>
        <p:xfrm>
          <a:off x="3592975" y="4495800"/>
          <a:ext cx="308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184" name="Equation" r:id="rId19" imgW="3085920" imgH="838080" progId="Equation.DSMT4">
                  <p:embed/>
                </p:oleObj>
              </mc:Choice>
              <mc:Fallback>
                <p:oleObj name="Equation" r:id="rId19" imgW="3085920" imgH="838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92975" y="4495800"/>
                        <a:ext cx="308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0125" name="Object 13"/>
          <p:cNvGraphicFramePr>
            <a:graphicFrameLocks noChangeAspect="1"/>
          </p:cNvGraphicFramePr>
          <p:nvPr/>
        </p:nvGraphicFramePr>
        <p:xfrm>
          <a:off x="6717175" y="44958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0185" name="Equation" r:id="rId21" imgW="634680" imgH="838080" progId="Equation.DSMT4">
                  <p:embed/>
                </p:oleObj>
              </mc:Choice>
              <mc:Fallback>
                <p:oleObj name="Equation" r:id="rId21" imgW="634680" imgH="838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7175" y="44958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0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Orientable</a:t>
            </a:r>
            <a:r>
              <a:rPr lang="en-US" dirty="0" smtClean="0"/>
              <a:t> Surfaces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Just as we need to know the orientation of a curve when evaluating the line integral of a vector field, we need to know the orientation of a surface in order to define and evaluate the surface integral of a vector field. The first step is to realize that some surfaces are </a:t>
            </a:r>
            <a:r>
              <a:rPr lang="en-US" i="1" dirty="0" smtClean="0"/>
              <a:t>not</a:t>
            </a:r>
            <a:r>
              <a:rPr lang="en-US" dirty="0" smtClean="0"/>
              <a:t> </a:t>
            </a:r>
            <a:r>
              <a:rPr lang="en-US" dirty="0" err="1" smtClean="0"/>
              <a:t>orientable</a:t>
            </a:r>
            <a:r>
              <a:rPr lang="en-US" dirty="0" smtClean="0"/>
              <a:t>, meaning they are not two-sided.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Orientable</a:t>
            </a:r>
            <a:r>
              <a:rPr lang="en-US" dirty="0" smtClean="0"/>
              <a:t> Surfaces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700" dirty="0" smtClean="0"/>
              <a:t>Surfaces that </a:t>
            </a:r>
            <a:r>
              <a:rPr lang="en-US" sz="2700" i="1" dirty="0" smtClean="0"/>
              <a:t>are</a:t>
            </a:r>
            <a:r>
              <a:rPr lang="en-US" sz="2700" dirty="0" smtClean="0"/>
              <a:t> </a:t>
            </a:r>
            <a:r>
              <a:rPr lang="en-US" sz="2700" dirty="0" err="1" smtClean="0"/>
              <a:t>orientable</a:t>
            </a:r>
            <a:r>
              <a:rPr lang="en-US" sz="2700" dirty="0" smtClean="0"/>
              <a:t> are those for which it is possible to define a unit normal vector </a:t>
            </a:r>
            <a:r>
              <a:rPr lang="en-US" sz="2700" b="1" dirty="0" smtClean="0"/>
              <a:t>n</a:t>
            </a:r>
            <a:r>
              <a:rPr lang="en-US" sz="2700" dirty="0" smtClean="0"/>
              <a:t> at every point in such a way that </a:t>
            </a:r>
            <a:r>
              <a:rPr lang="en-US" sz="2700" b="1" dirty="0" smtClean="0"/>
              <a:t>n</a:t>
            </a:r>
            <a:r>
              <a:rPr lang="en-US" sz="2700" dirty="0" smtClean="0"/>
              <a:t> varies continuously along the surface. If a surface is </a:t>
            </a:r>
            <a:r>
              <a:rPr lang="en-US" sz="2700" dirty="0" err="1" smtClean="0"/>
              <a:t>orientable</a:t>
            </a:r>
            <a:r>
              <a:rPr lang="en-US" sz="2700" dirty="0" smtClean="0"/>
              <a:t>, there are two choices for the vector field of normal vectors: those pointing in one direction away from the surface, and those pointing in the opposite direction. We call our choice for any given surface the </a:t>
            </a:r>
            <a:r>
              <a:rPr lang="en-US" sz="2700" b="1" dirty="0" smtClean="0"/>
              <a:t>positive</a:t>
            </a:r>
            <a:r>
              <a:rPr lang="en-US" sz="2700" dirty="0" smtClean="0"/>
              <a:t> orientation; for surfaces that are </a:t>
            </a:r>
            <a:r>
              <a:rPr lang="en-US" sz="2700" b="1" dirty="0" smtClean="0"/>
              <a:t>closed</a:t>
            </a:r>
            <a:r>
              <a:rPr lang="en-US" sz="2700" dirty="0" smtClean="0"/>
              <a:t>, meaning those that enclose a solid region of space, the convention is to let the positive direction for </a:t>
            </a:r>
            <a:r>
              <a:rPr lang="en-US" sz="2700" b="1" dirty="0" smtClean="0"/>
              <a:t>n</a:t>
            </a:r>
            <a:r>
              <a:rPr lang="en-US" sz="2700" dirty="0" smtClean="0"/>
              <a:t> be the outward-pointing direction.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Orientable</a:t>
            </a:r>
            <a:r>
              <a:rPr lang="en-US" dirty="0" smtClean="0"/>
              <a:t> Surfaces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a surface </a:t>
            </a:r>
            <a:r>
              <a:rPr lang="en-US" i="1" dirty="0" smtClean="0"/>
              <a:t>S</a:t>
            </a:r>
            <a:r>
              <a:rPr lang="en-US" dirty="0" smtClean="0"/>
              <a:t> is described by a vector function </a:t>
            </a:r>
            <a:r>
              <a:rPr lang="en-US" b="1" dirty="0" smtClean="0"/>
              <a:t>r</a:t>
            </a:r>
            <a:r>
              <a:rPr lang="en-US" dirty="0" smtClean="0"/>
              <a:t>(</a:t>
            </a:r>
            <a:r>
              <a:rPr lang="en-US" i="1" dirty="0" smtClean="0"/>
              <a:t>s</a:t>
            </a:r>
            <a:r>
              <a:rPr lang="en-US" dirty="0" smtClean="0"/>
              <a:t>, </a:t>
            </a:r>
            <a:r>
              <a:rPr lang="en-US" i="1" dirty="0" smtClean="0"/>
              <a:t>t</a:t>
            </a:r>
            <a:r>
              <a:rPr lang="en-US" dirty="0" smtClean="0"/>
              <a:t>), then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s</a:t>
            </a:r>
            <a:r>
              <a:rPr lang="en-US" dirty="0" smtClean="0"/>
              <a:t> × </a:t>
            </a:r>
            <a:r>
              <a:rPr lang="en-US" i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dirty="0" smtClean="0"/>
              <a:t> is a field of vectors normal to </a:t>
            </a:r>
            <a:r>
              <a:rPr lang="en-US" i="1" dirty="0" smtClean="0"/>
              <a:t>S</a:t>
            </a:r>
            <a:r>
              <a:rPr lang="en-US" dirty="0" smtClean="0"/>
              <a:t> at any given point. We can use this fact to define a field of </a:t>
            </a:r>
            <a:r>
              <a:rPr lang="en-US" i="1" dirty="0" smtClean="0"/>
              <a:t>unit</a:t>
            </a:r>
            <a:r>
              <a:rPr lang="en-US" dirty="0" smtClean="0"/>
              <a:t> normal vectors by simply multiplying each vector by the reciprocal of its length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If we don’t want to use this result as our choice for the positive orientation of </a:t>
            </a:r>
            <a:r>
              <a:rPr lang="en-US" i="1" dirty="0" smtClean="0"/>
              <a:t>S, </a:t>
            </a:r>
            <a:r>
              <a:rPr lang="en-US" dirty="0" smtClean="0"/>
              <a:t>we simply use - </a:t>
            </a:r>
            <a:r>
              <a:rPr lang="en-US" b="1" dirty="0" smtClean="0"/>
              <a:t>n </a:t>
            </a:r>
            <a:r>
              <a:rPr lang="en-US" dirty="0" smtClean="0"/>
              <a:t>instead.</a:t>
            </a:r>
            <a:endParaRPr lang="en-US" dirty="0"/>
          </a:p>
        </p:txBody>
      </p:sp>
      <p:graphicFrame>
        <p:nvGraphicFramePr>
          <p:cNvPr id="737282" name="Object 2"/>
          <p:cNvGraphicFramePr>
            <a:graphicFrameLocks noChangeAspect="1"/>
          </p:cNvGraphicFramePr>
          <p:nvPr/>
        </p:nvGraphicFramePr>
        <p:xfrm>
          <a:off x="3835400" y="3528350"/>
          <a:ext cx="1498600" cy="965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288" name="Equation" r:id="rId3" imgW="1498320" imgH="965160" progId="Equation.DSMT4">
                  <p:embed/>
                </p:oleObj>
              </mc:Choice>
              <mc:Fallback>
                <p:oleObj name="Equation" r:id="rId3" imgW="1498320" imgH="9651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3528350"/>
                        <a:ext cx="1498600" cy="965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Recall that the vector function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describes the sphere of radius </a:t>
            </a:r>
            <a:r>
              <a:rPr lang="en-US" i="1" dirty="0" smtClean="0"/>
              <a:t>r</a:t>
            </a:r>
            <a:r>
              <a:rPr lang="en-US" dirty="0" smtClean="0"/>
              <a:t> centered at the origin We have already computed 	     to be</a:t>
            </a:r>
          </a:p>
          <a:p>
            <a:endParaRPr lang="en-US" dirty="0" smtClean="0"/>
          </a:p>
          <a:p>
            <a:r>
              <a:rPr lang="en-US" dirty="0" smtClean="0"/>
              <a:t>and noted that </a:t>
            </a:r>
            <a:endParaRPr lang="en-US" dirty="0"/>
          </a:p>
        </p:txBody>
      </p:sp>
      <p:graphicFrame>
        <p:nvGraphicFramePr>
          <p:cNvPr id="7208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45702932"/>
              </p:ext>
            </p:extLst>
          </p:nvPr>
        </p:nvGraphicFramePr>
        <p:xfrm>
          <a:off x="1454150" y="1844675"/>
          <a:ext cx="63881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26" name="Equation" r:id="rId3" imgW="6387840" imgH="1015920" progId="Equation.DSMT4">
                  <p:embed/>
                </p:oleObj>
              </mc:Choice>
              <mc:Fallback>
                <p:oleObj name="Equation" r:id="rId3" imgW="6387840" imgH="1015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54150" y="1844675"/>
                        <a:ext cx="63881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89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6290242"/>
              </p:ext>
            </p:extLst>
          </p:nvPr>
        </p:nvGraphicFramePr>
        <p:xfrm>
          <a:off x="4641850" y="3276600"/>
          <a:ext cx="787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27" name="Equation" r:id="rId5" imgW="787320" imgH="469800" progId="Equation.DSMT4">
                  <p:embed/>
                </p:oleObj>
              </mc:Choice>
              <mc:Fallback>
                <p:oleObj name="Equation" r:id="rId5" imgW="78732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1850" y="3276600"/>
                        <a:ext cx="787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9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87801576"/>
              </p:ext>
            </p:extLst>
          </p:nvPr>
        </p:nvGraphicFramePr>
        <p:xfrm>
          <a:off x="692150" y="3727450"/>
          <a:ext cx="77597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28" name="Equation" r:id="rId7" imgW="7759440" imgH="583920" progId="Equation.DSMT4">
                  <p:embed/>
                </p:oleObj>
              </mc:Choice>
              <mc:Fallback>
                <p:oleObj name="Equation" r:id="rId7" imgW="775944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2150" y="3727450"/>
                        <a:ext cx="77597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090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2516137"/>
              </p:ext>
            </p:extLst>
          </p:nvPr>
        </p:nvGraphicFramePr>
        <p:xfrm>
          <a:off x="2747963" y="4702175"/>
          <a:ext cx="23241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29" name="Equation" r:id="rId9" imgW="2323800" imgH="558720" progId="Equation.DSMT4">
                  <p:embed/>
                </p:oleObj>
              </mc:Choice>
              <mc:Fallback>
                <p:oleObj name="Equation" r:id="rId9" imgW="2323800" imgH="5587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7963" y="4702175"/>
                        <a:ext cx="23241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This vector field of unit normal vectors points </a:t>
            </a:r>
            <a:r>
              <a:rPr lang="en-US" dirty="0" err="1" smtClean="0"/>
              <a:t>radially</a:t>
            </a:r>
            <a:r>
              <a:rPr lang="en-US" dirty="0" smtClean="0"/>
              <a:t> inward toward the origin at every point of the sphere, which by convention we call the negative orientation. So the positively oriented field of unit normal vectors is</a:t>
            </a:r>
            <a:br>
              <a:rPr lang="en-US" dirty="0" smtClean="0"/>
            </a:br>
            <a:endParaRPr lang="en-US" dirty="0"/>
          </a:p>
        </p:txBody>
      </p:sp>
      <p:graphicFrame>
        <p:nvGraphicFramePr>
          <p:cNvPr id="7219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75144981"/>
              </p:ext>
            </p:extLst>
          </p:nvPr>
        </p:nvGraphicFramePr>
        <p:xfrm>
          <a:off x="3371850" y="5187950"/>
          <a:ext cx="187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53" name="Equation" r:id="rId3" imgW="1879560" imgH="825480" progId="Equation.DSMT4">
                  <p:embed/>
                </p:oleObj>
              </mc:Choice>
              <mc:Fallback>
                <p:oleObj name="Equation" r:id="rId3" imgW="1879560" imgH="825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850" y="5187950"/>
                        <a:ext cx="1879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7734126"/>
              </p:ext>
            </p:extLst>
          </p:nvPr>
        </p:nvGraphicFramePr>
        <p:xfrm>
          <a:off x="457200" y="1790700"/>
          <a:ext cx="9144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54" name="Equation" r:id="rId5" imgW="914400" imgH="990360" progId="Equation.DSMT4">
                  <p:embed/>
                </p:oleObj>
              </mc:Choice>
              <mc:Fallback>
                <p:oleObj name="Equation" r:id="rId5" imgW="914400" imgH="990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790700"/>
                        <a:ext cx="9144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2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20480299"/>
              </p:ext>
            </p:extLst>
          </p:nvPr>
        </p:nvGraphicFramePr>
        <p:xfrm>
          <a:off x="1397000" y="1819275"/>
          <a:ext cx="7366000" cy="850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55" name="Equation" r:id="rId7" imgW="7365960" imgH="850680" progId="Equation.DSMT4">
                  <p:embed/>
                </p:oleObj>
              </mc:Choice>
              <mc:Fallback>
                <p:oleObj name="Equation" r:id="rId7" imgW="7365960" imgH="8506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7000" y="1819275"/>
                        <a:ext cx="7366000" cy="850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2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1612521"/>
              </p:ext>
            </p:extLst>
          </p:nvPr>
        </p:nvGraphicFramePr>
        <p:xfrm>
          <a:off x="1262063" y="2941638"/>
          <a:ext cx="50419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56" name="Equation" r:id="rId9" imgW="5041800" imgH="482400" progId="Equation.DSMT4">
                  <p:embed/>
                </p:oleObj>
              </mc:Choice>
              <mc:Fallback>
                <p:oleObj name="Equation" r:id="rId9" imgW="504180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62063" y="2941638"/>
                        <a:ext cx="50419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19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446767"/>
              </p:ext>
            </p:extLst>
          </p:nvPr>
        </p:nvGraphicFramePr>
        <p:xfrm>
          <a:off x="6350000" y="2749550"/>
          <a:ext cx="1879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957" name="Equation" r:id="rId11" imgW="1879560" imgH="825480" progId="Equation.DSMT4">
                  <p:embed/>
                </p:oleObj>
              </mc:Choice>
              <mc:Fallback>
                <p:oleObj name="Equation" r:id="rId11" imgW="1879560" imgH="825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0" y="2749550"/>
                        <a:ext cx="1879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1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Integrals of Vector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600" dirty="0" smtClean="0"/>
              <a:t>We can now define the surface integral of a vector field. If </a:t>
            </a:r>
            <a:r>
              <a:rPr lang="en-US" sz="2600" i="1" dirty="0" smtClean="0"/>
              <a:t>S</a:t>
            </a:r>
            <a:r>
              <a:rPr lang="en-US" sz="2600" dirty="0" smtClean="0"/>
              <a:t> is an oriented surface, say with normal vector field </a:t>
            </a:r>
            <a:r>
              <a:rPr lang="en-US" sz="2600" b="1" dirty="0" smtClean="0"/>
              <a:t>n</a:t>
            </a:r>
            <a:r>
              <a:rPr lang="en-US" sz="2600" dirty="0" smtClean="0"/>
              <a:t>, then</a:t>
            </a:r>
          </a:p>
          <a:p>
            <a:endParaRPr lang="en-US" sz="2600" dirty="0" smtClean="0"/>
          </a:p>
          <a:p>
            <a:endParaRPr lang="en-US" sz="2600" dirty="0" smtClean="0"/>
          </a:p>
          <a:p>
            <a:r>
              <a:rPr lang="en-US" sz="2600" dirty="0" smtClean="0"/>
              <a:t>gives us the </a:t>
            </a:r>
            <a:r>
              <a:rPr lang="en-US" sz="2600" b="1" dirty="0" smtClean="0"/>
              <a:t>flux</a:t>
            </a:r>
            <a:r>
              <a:rPr lang="en-US" sz="2600" dirty="0" smtClean="0"/>
              <a:t> of the continuous vector field </a:t>
            </a:r>
            <a:r>
              <a:rPr lang="en-US" sz="2600" b="1" dirty="0" smtClean="0"/>
              <a:t>F</a:t>
            </a:r>
            <a:r>
              <a:rPr lang="en-US" sz="2600" dirty="0" smtClean="0"/>
              <a:t> across </a:t>
            </a:r>
            <a:r>
              <a:rPr lang="en-US" sz="2600" i="1" dirty="0" smtClean="0"/>
              <a:t>S</a:t>
            </a:r>
            <a:r>
              <a:rPr lang="en-US" sz="2600" dirty="0" smtClean="0"/>
              <a:t>—that is, the total flow of </a:t>
            </a:r>
            <a:r>
              <a:rPr lang="en-US" sz="2600" b="1" dirty="0" smtClean="0"/>
              <a:t>F</a:t>
            </a:r>
            <a:r>
              <a:rPr lang="en-US" sz="2600" dirty="0" smtClean="0"/>
              <a:t> perpendicularly through </a:t>
            </a:r>
            <a:r>
              <a:rPr lang="en-US" sz="2600" i="1" dirty="0" smtClean="0"/>
              <a:t>S</a:t>
            </a:r>
            <a:r>
              <a:rPr lang="en-US" sz="2600" dirty="0" smtClean="0"/>
              <a:t> in the direction of positive orientation. If </a:t>
            </a:r>
            <a:r>
              <a:rPr lang="en-US" sz="2600" i="1" dirty="0" smtClean="0"/>
              <a:t>S </a:t>
            </a:r>
            <a:r>
              <a:rPr lang="en-US" sz="2600" dirty="0" smtClean="0"/>
              <a:t>is described by a vector function </a:t>
            </a:r>
            <a:r>
              <a:rPr lang="en-US" sz="2600" b="1" dirty="0" smtClean="0"/>
              <a:t>r</a:t>
            </a:r>
            <a:r>
              <a:rPr lang="en-US" sz="2600" dirty="0" smtClean="0"/>
              <a:t>(</a:t>
            </a:r>
            <a:r>
              <a:rPr lang="en-US" sz="2600" i="1" dirty="0" smtClean="0"/>
              <a:t>s</a:t>
            </a:r>
            <a:r>
              <a:rPr lang="en-US" sz="2600" dirty="0" smtClean="0"/>
              <a:t>, </a:t>
            </a:r>
            <a:r>
              <a:rPr lang="en-US" sz="2600" i="1" dirty="0" smtClean="0"/>
              <a:t>t</a:t>
            </a:r>
            <a:r>
              <a:rPr lang="en-US" sz="2600" dirty="0" smtClean="0"/>
              <a:t>) over a region </a:t>
            </a:r>
            <a:r>
              <a:rPr lang="en-US" sz="2600" i="1" dirty="0" smtClean="0"/>
              <a:t>R</a:t>
            </a:r>
            <a:r>
              <a:rPr lang="en-US" sz="2600" dirty="0" smtClean="0"/>
              <a:t>, and if we choose to let 				</a:t>
            </a:r>
            <a:r>
              <a:rPr lang="pt-BR" sz="2600" dirty="0" smtClean="0"/>
              <a:t>then</a:t>
            </a:r>
            <a:endParaRPr lang="en-US" sz="2600" dirty="0"/>
          </a:p>
        </p:txBody>
      </p:sp>
      <p:graphicFrame>
        <p:nvGraphicFramePr>
          <p:cNvPr id="7383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2357362"/>
              </p:ext>
            </p:extLst>
          </p:nvPr>
        </p:nvGraphicFramePr>
        <p:xfrm>
          <a:off x="3790950" y="2354263"/>
          <a:ext cx="1320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324" name="Equation" r:id="rId3" imgW="1320480" imgH="799920" progId="Equation.DSMT4">
                  <p:embed/>
                </p:oleObj>
              </mc:Choice>
              <mc:Fallback>
                <p:oleObj name="Equation" r:id="rId3" imgW="1320480" imgH="799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0950" y="2354263"/>
                        <a:ext cx="1320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307" name="Object 3"/>
          <p:cNvGraphicFramePr>
            <a:graphicFrameLocks noChangeAspect="1"/>
          </p:cNvGraphicFramePr>
          <p:nvPr/>
        </p:nvGraphicFramePr>
        <p:xfrm>
          <a:off x="551725" y="4689675"/>
          <a:ext cx="26162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325" name="Equation" r:id="rId5" imgW="2616120" imgH="495000" progId="Equation.DSMT4">
                  <p:embed/>
                </p:oleObj>
              </mc:Choice>
              <mc:Fallback>
                <p:oleObj name="Equation" r:id="rId5" imgW="2616120" imgH="4950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725" y="4689675"/>
                        <a:ext cx="26162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83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826256"/>
              </p:ext>
            </p:extLst>
          </p:nvPr>
        </p:nvGraphicFramePr>
        <p:xfrm>
          <a:off x="704850" y="5076825"/>
          <a:ext cx="76835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8326" name="Equation" r:id="rId7" imgW="7683480" imgH="952200" progId="Equation.DSMT4">
                  <p:embed/>
                </p:oleObj>
              </mc:Choice>
              <mc:Fallback>
                <p:oleObj name="Equation" r:id="rId7" imgW="7683480" imgH="952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5076825"/>
                        <a:ext cx="76835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83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5257800" cy="4572000"/>
          </a:xfrm>
        </p:spPr>
        <p:txBody>
          <a:bodyPr>
            <a:noAutofit/>
          </a:bodyPr>
          <a:lstStyle/>
          <a:p>
            <a:r>
              <a:rPr lang="en-US" dirty="0" smtClean="0"/>
              <a:t>Evaluate the flux of the vector field 		           across the </a:t>
            </a:r>
            <a:r>
              <a:rPr lang="en-US" dirty="0" err="1" smtClean="0"/>
              <a:t>helicoid</a:t>
            </a:r>
            <a:r>
              <a:rPr lang="en-US" dirty="0" smtClean="0"/>
              <a:t> surface </a:t>
            </a:r>
            <a:r>
              <a:rPr lang="en-US" i="1" dirty="0" smtClean="0"/>
              <a:t>S</a:t>
            </a:r>
            <a:r>
              <a:rPr lang="en-US" dirty="0" smtClean="0"/>
              <a:t> defined by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with 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Figure 5 is an illustration of </a:t>
            </a:r>
            <a:r>
              <a:rPr lang="en-US" i="1" dirty="0" smtClean="0"/>
              <a:t>S</a:t>
            </a:r>
            <a:r>
              <a:rPr lang="en-US" dirty="0" smtClean="0"/>
              <a:t> and the vector field </a:t>
            </a:r>
            <a:r>
              <a:rPr lang="en-US" b="1" dirty="0" smtClean="0"/>
              <a:t>F</a:t>
            </a:r>
            <a:r>
              <a:rPr lang="en-US" dirty="0" smtClean="0"/>
              <a:t>. </a:t>
            </a:r>
            <a:endParaRPr lang="en-US" dirty="0"/>
          </a:p>
        </p:txBody>
      </p:sp>
      <p:graphicFrame>
        <p:nvGraphicFramePr>
          <p:cNvPr id="722946" name="Object 2"/>
          <p:cNvGraphicFramePr>
            <a:graphicFrameLocks noChangeAspect="1"/>
          </p:cNvGraphicFramePr>
          <p:nvPr/>
        </p:nvGraphicFramePr>
        <p:xfrm>
          <a:off x="540150" y="1634925"/>
          <a:ext cx="2540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64" name="Equation" r:id="rId3" imgW="2539800" imgH="469800" progId="Equation.DSMT4">
                  <p:embed/>
                </p:oleObj>
              </mc:Choice>
              <mc:Fallback>
                <p:oleObj name="Equation" r:id="rId3" imgW="253980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0150" y="1634925"/>
                        <a:ext cx="2540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94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7460597"/>
              </p:ext>
            </p:extLst>
          </p:nvPr>
        </p:nvGraphicFramePr>
        <p:xfrm>
          <a:off x="704850" y="2508250"/>
          <a:ext cx="3822700" cy="1016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65" name="Equation" r:id="rId5" imgW="3822480" imgH="1015920" progId="Equation.DSMT4">
                  <p:embed/>
                </p:oleObj>
              </mc:Choice>
              <mc:Fallback>
                <p:oleObj name="Equation" r:id="rId5" imgW="3822480" imgH="1015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850" y="2508250"/>
                        <a:ext cx="3822700" cy="1016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2948" name="Object 4"/>
          <p:cNvGraphicFramePr>
            <a:graphicFrameLocks noChangeAspect="1"/>
          </p:cNvGraphicFramePr>
          <p:nvPr/>
        </p:nvGraphicFramePr>
        <p:xfrm>
          <a:off x="1253925" y="3573200"/>
          <a:ext cx="25908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2966" name="Equation" r:id="rId7" imgW="2590560" imgH="495000" progId="Equation.DSMT4">
                  <p:embed/>
                </p:oleObj>
              </mc:Choice>
              <mc:Fallback>
                <p:oleObj name="Equation" r:id="rId7" imgW="2590560" imgH="4950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3925" y="3573200"/>
                        <a:ext cx="25908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5457238" y="1828800"/>
            <a:ext cx="3511212" cy="4191000"/>
            <a:chOff x="5457238" y="1828800"/>
            <a:chExt cx="3511212" cy="4191000"/>
          </a:xfrm>
        </p:grpSpPr>
        <p:pic>
          <p:nvPicPr>
            <p:cNvPr id="722949" name="Picture 5"/>
            <p:cNvPicPr>
              <a:picLocks noChangeAspect="1" noChangeArrowheads="1"/>
            </p:cNvPicPr>
            <p:nvPr/>
          </p:nvPicPr>
          <p:blipFill>
            <a:blip r:embed="rId9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0000"/>
            </a:blip>
            <a:srcRect/>
            <a:stretch>
              <a:fillRect/>
            </a:stretch>
          </p:blipFill>
          <p:spPr bwMode="auto">
            <a:xfrm>
              <a:off x="5457238" y="1828800"/>
              <a:ext cx="3511212" cy="3505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6478545" y="5496580"/>
              <a:ext cx="137005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/>
                <a:t>Figure 5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Surface integrals of scalar functions    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err="1" smtClean="0"/>
              <a:t>Orientable</a:t>
            </a:r>
            <a:r>
              <a:rPr lang="en-US" dirty="0" smtClean="0"/>
              <a:t> surfaces</a:t>
            </a:r>
          </a:p>
          <a:p>
            <a:pPr marL="514350" indent="-514350"/>
            <a:r>
              <a:rPr lang="en-US" dirty="0" smtClean="0"/>
              <a:t>3.	Surface integrals of vector fields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we will soon see, the vector field </a:t>
            </a:r>
            <a:r>
              <a:rPr lang="en-US" b="1" dirty="0" smtClean="0"/>
              <a:t>n</a:t>
            </a:r>
            <a:r>
              <a:rPr lang="en-US" dirty="0" smtClean="0"/>
              <a:t> consists of unit normal vectors pointing in a generally upward direction and, for all points above the </a:t>
            </a:r>
            <a:r>
              <a:rPr lang="en-US" i="1" dirty="0" err="1" smtClean="0"/>
              <a:t>xy</a:t>
            </a:r>
            <a:r>
              <a:rPr lang="en-US" dirty="0" smtClean="0"/>
              <a:t>-plane, the vectors of </a:t>
            </a:r>
            <a:r>
              <a:rPr lang="en-US" b="1" dirty="0" smtClean="0"/>
              <a:t>F</a:t>
            </a:r>
            <a:r>
              <a:rPr lang="en-US" dirty="0" smtClean="0"/>
              <a:t> also point generally upward, so we expect the flux of </a:t>
            </a:r>
            <a:r>
              <a:rPr lang="en-US" b="1" dirty="0" smtClean="0"/>
              <a:t>F</a:t>
            </a:r>
            <a:r>
              <a:rPr lang="en-US" dirty="0" smtClean="0"/>
              <a:t> across </a:t>
            </a:r>
            <a:r>
              <a:rPr lang="en-US" i="1" dirty="0" smtClean="0"/>
              <a:t>S </a:t>
            </a:r>
            <a:r>
              <a:rPr lang="en-US" dirty="0" smtClean="0"/>
              <a:t>to be positive.</a:t>
            </a:r>
          </a:p>
          <a:p>
            <a:r>
              <a:rPr lang="en-US" dirty="0" smtClean="0"/>
              <a:t>The first step is to calculate </a:t>
            </a:r>
            <a:r>
              <a:rPr lang="en-US" b="1" dirty="0" err="1" smtClean="0"/>
              <a:t>r</a:t>
            </a:r>
            <a:r>
              <a:rPr lang="en-US" i="1" baseline="-25000" dirty="0" err="1" smtClean="0"/>
              <a:t>s</a:t>
            </a:r>
            <a:r>
              <a:rPr lang="en-US" i="1" dirty="0" smtClean="0"/>
              <a:t> </a:t>
            </a:r>
            <a:r>
              <a:rPr lang="en-US" dirty="0" smtClean="0"/>
              <a:t>×</a:t>
            </a:r>
            <a:r>
              <a:rPr lang="en-US" i="1" dirty="0" smtClean="0"/>
              <a:t> </a:t>
            </a:r>
            <a:r>
              <a:rPr lang="en-US" b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i="1" dirty="0" smtClean="0"/>
              <a:t> .</a:t>
            </a:r>
            <a:endParaRPr lang="en-US" dirty="0"/>
          </a:p>
        </p:txBody>
      </p:sp>
      <p:graphicFrame>
        <p:nvGraphicFramePr>
          <p:cNvPr id="723971" name="Object 3"/>
          <p:cNvGraphicFramePr>
            <a:graphicFrameLocks noChangeAspect="1"/>
          </p:cNvGraphicFramePr>
          <p:nvPr/>
        </p:nvGraphicFramePr>
        <p:xfrm>
          <a:off x="1383175" y="4765875"/>
          <a:ext cx="71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89" name="Equation" r:id="rId3" imgW="711000" imgH="431640" progId="Equation.DSMT4">
                  <p:embed/>
                </p:oleObj>
              </mc:Choice>
              <mc:Fallback>
                <p:oleObj name="Equation" r:id="rId3" imgW="711000" imgH="4316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83175" y="4765875"/>
                        <a:ext cx="711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972" name="Object 4"/>
          <p:cNvGraphicFramePr>
            <a:graphicFrameLocks noChangeAspect="1"/>
          </p:cNvGraphicFramePr>
          <p:nvPr/>
        </p:nvGraphicFramePr>
        <p:xfrm>
          <a:off x="2151925" y="4191000"/>
          <a:ext cx="3022600" cy="156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90" name="Equation" r:id="rId5" imgW="3022560" imgH="1562040" progId="Equation.DSMT4">
                  <p:embed/>
                </p:oleObj>
              </mc:Choice>
              <mc:Fallback>
                <p:oleObj name="Equation" r:id="rId5" imgW="3022560" imgH="1562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1925" y="4191000"/>
                        <a:ext cx="3022600" cy="156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973" name="Object 5"/>
          <p:cNvGraphicFramePr>
            <a:graphicFrameLocks noChangeAspect="1"/>
          </p:cNvGraphicFramePr>
          <p:nvPr/>
        </p:nvGraphicFramePr>
        <p:xfrm>
          <a:off x="5193175" y="4735975"/>
          <a:ext cx="2336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91" name="Equation" r:id="rId7" imgW="2336760" imgH="469800" progId="Equation.DSMT4">
                  <p:embed/>
                </p:oleObj>
              </mc:Choice>
              <mc:Fallback>
                <p:oleObj name="Equation" r:id="rId7" imgW="233676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93175" y="4735975"/>
                        <a:ext cx="2336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72000"/>
          </a:xfrm>
        </p:spPr>
        <p:txBody>
          <a:bodyPr/>
          <a:lstStyle/>
          <a:p>
            <a:r>
              <a:rPr lang="en-US" dirty="0" smtClean="0"/>
              <a:t>We don’t need to actually compute </a:t>
            </a:r>
            <a:r>
              <a:rPr lang="en-US" b="1" dirty="0" smtClean="0"/>
              <a:t>n</a:t>
            </a:r>
            <a:r>
              <a:rPr lang="en-US" dirty="0" smtClean="0"/>
              <a:t> in order to evaluate the flux, but since 0 ≤ </a:t>
            </a:r>
            <a:r>
              <a:rPr lang="en-US" i="1" dirty="0" smtClean="0"/>
              <a:t>s</a:t>
            </a:r>
            <a:r>
              <a:rPr lang="en-US" dirty="0" smtClean="0"/>
              <a:t> ≤ 1, each element of      </a:t>
            </a:r>
            <a:r>
              <a:rPr lang="en-US" b="1" dirty="0" err="1" smtClean="0"/>
              <a:t>r</a:t>
            </a:r>
            <a:r>
              <a:rPr lang="en-US" i="1" baseline="-25000" dirty="0" err="1" smtClean="0"/>
              <a:t>s</a:t>
            </a:r>
            <a:r>
              <a:rPr lang="en-US" dirty="0" smtClean="0"/>
              <a:t> × </a:t>
            </a:r>
            <a:r>
              <a:rPr lang="en-US" b="1" dirty="0" err="1" smtClean="0"/>
              <a:t>r</a:t>
            </a:r>
            <a:r>
              <a:rPr lang="en-US" i="1" baseline="-25000" dirty="0" err="1" smtClean="0"/>
              <a:t>t</a:t>
            </a:r>
            <a:r>
              <a:rPr lang="en-US" dirty="0" smtClean="0"/>
              <a:t> has a positive </a:t>
            </a:r>
            <a:r>
              <a:rPr lang="en-US" i="1" dirty="0" smtClean="0"/>
              <a:t>z</a:t>
            </a:r>
            <a:r>
              <a:rPr lang="en-US" dirty="0" smtClean="0"/>
              <a:t>-component, so the same must be true for each corresponding element of </a:t>
            </a:r>
            <a:r>
              <a:rPr lang="en-US" b="1" dirty="0" smtClean="0"/>
              <a:t>n</a:t>
            </a:r>
            <a:r>
              <a:rPr lang="en-US" dirty="0" smtClean="0"/>
              <a:t> (that is, the vectors normal to </a:t>
            </a:r>
            <a:r>
              <a:rPr lang="en-US" i="1" dirty="0" smtClean="0"/>
              <a:t>S</a:t>
            </a:r>
            <a:r>
              <a:rPr lang="en-US" dirty="0" smtClean="0"/>
              <a:t> point generally upward).</a:t>
            </a:r>
          </a:p>
          <a:p>
            <a:r>
              <a:rPr lang="en-US" dirty="0" smtClean="0"/>
              <a:t>We next determine that</a:t>
            </a:r>
            <a:endParaRPr lang="en-US" dirty="0"/>
          </a:p>
        </p:txBody>
      </p:sp>
      <p:graphicFrame>
        <p:nvGraphicFramePr>
          <p:cNvPr id="724995" name="Object 3"/>
          <p:cNvGraphicFramePr>
            <a:graphicFrameLocks noChangeAspect="1"/>
          </p:cNvGraphicFramePr>
          <p:nvPr/>
        </p:nvGraphicFramePr>
        <p:xfrm>
          <a:off x="1160463" y="3878263"/>
          <a:ext cx="23622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25" name="Equation" r:id="rId3" imgW="2361960" imgH="533160" progId="Equation.DSMT4">
                  <p:embed/>
                </p:oleObj>
              </mc:Choice>
              <mc:Fallback>
                <p:oleObj name="Equation" r:id="rId3" imgW="236196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60463" y="3878263"/>
                        <a:ext cx="23622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4996" name="Object 4"/>
          <p:cNvGraphicFramePr>
            <a:graphicFrameLocks noChangeAspect="1"/>
          </p:cNvGraphicFramePr>
          <p:nvPr/>
        </p:nvGraphicFramePr>
        <p:xfrm>
          <a:off x="3581400" y="3914775"/>
          <a:ext cx="4622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26" name="Equation" r:id="rId5" imgW="4622760" imgH="469800" progId="Equation.DSMT4">
                  <p:embed/>
                </p:oleObj>
              </mc:Choice>
              <mc:Fallback>
                <p:oleObj name="Equation" r:id="rId5" imgW="462276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914775"/>
                        <a:ext cx="4622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4997" name="Object 5"/>
          <p:cNvGraphicFramePr>
            <a:graphicFrameLocks noChangeAspect="1"/>
          </p:cNvGraphicFramePr>
          <p:nvPr/>
        </p:nvGraphicFramePr>
        <p:xfrm>
          <a:off x="3581400" y="4465638"/>
          <a:ext cx="30099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27" name="Equation" r:id="rId7" imgW="3009600" imgH="380880" progId="Equation.DSMT4">
                  <p:embed/>
                </p:oleObj>
              </mc:Choice>
              <mc:Fallback>
                <p:oleObj name="Equation" r:id="rId7" imgW="30096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4465638"/>
                        <a:ext cx="30099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4998" name="Object 6"/>
          <p:cNvGraphicFramePr>
            <a:graphicFrameLocks noChangeAspect="1"/>
          </p:cNvGraphicFramePr>
          <p:nvPr/>
        </p:nvGraphicFramePr>
        <p:xfrm>
          <a:off x="3556000" y="4968875"/>
          <a:ext cx="2921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28" name="Equation" r:id="rId9" imgW="2920680" imgH="571320" progId="Equation.DSMT4">
                  <p:embed/>
                </p:oleObj>
              </mc:Choice>
              <mc:Fallback>
                <p:oleObj name="Equation" r:id="rId9" imgW="2920680" imgH="571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000" y="4968875"/>
                        <a:ext cx="2921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4999" name="Object 7"/>
          <p:cNvGraphicFramePr>
            <a:graphicFrameLocks noChangeAspect="1"/>
          </p:cNvGraphicFramePr>
          <p:nvPr/>
        </p:nvGraphicFramePr>
        <p:xfrm>
          <a:off x="3581400" y="5607050"/>
          <a:ext cx="1955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5029" name="Equation" r:id="rId11" imgW="1955520" imgH="469800" progId="Equation.DSMT4">
                  <p:embed/>
                </p:oleObj>
              </mc:Choice>
              <mc:Fallback>
                <p:oleObj name="Equation" r:id="rId11" imgW="195552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607050"/>
                        <a:ext cx="1955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49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5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and hence</a:t>
            </a:r>
          </a:p>
          <a:p>
            <a:endParaRPr lang="en-US" dirty="0"/>
          </a:p>
        </p:txBody>
      </p:sp>
      <p:graphicFrame>
        <p:nvGraphicFramePr>
          <p:cNvPr id="72601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420908"/>
              </p:ext>
            </p:extLst>
          </p:nvPr>
        </p:nvGraphicFramePr>
        <p:xfrm>
          <a:off x="1123950" y="2058988"/>
          <a:ext cx="1320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055" name="Equation" r:id="rId3" imgW="1320480" imgH="799920" progId="Equation.DSMT4">
                  <p:embed/>
                </p:oleObj>
              </mc:Choice>
              <mc:Fallback>
                <p:oleObj name="Equation" r:id="rId3" imgW="132048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23950" y="2058988"/>
                        <a:ext cx="1320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6020" name="Object 4"/>
          <p:cNvGraphicFramePr>
            <a:graphicFrameLocks noChangeAspect="1"/>
          </p:cNvGraphicFramePr>
          <p:nvPr/>
        </p:nvGraphicFramePr>
        <p:xfrm>
          <a:off x="2449975" y="2048075"/>
          <a:ext cx="2324100" cy="812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056" name="Equation" r:id="rId5" imgW="2323800" imgH="812520" progId="Equation.DSMT4">
                  <p:embed/>
                </p:oleObj>
              </mc:Choice>
              <mc:Fallback>
                <p:oleObj name="Equation" r:id="rId5" imgW="2323800" imgH="8125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9975" y="2048075"/>
                        <a:ext cx="2324100" cy="812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602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67432861"/>
              </p:ext>
            </p:extLst>
          </p:nvPr>
        </p:nvGraphicFramePr>
        <p:xfrm>
          <a:off x="4775200" y="1987550"/>
          <a:ext cx="3390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057" name="Equation" r:id="rId7" imgW="3390840" imgH="685800" progId="Equation.DSMT4">
                  <p:embed/>
                </p:oleObj>
              </mc:Choice>
              <mc:Fallback>
                <p:oleObj name="Equation" r:id="rId7" imgW="3390840" imgH="685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75200" y="1987550"/>
                        <a:ext cx="3390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602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48391503"/>
              </p:ext>
            </p:extLst>
          </p:nvPr>
        </p:nvGraphicFramePr>
        <p:xfrm>
          <a:off x="2443163" y="3130550"/>
          <a:ext cx="30226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058" name="Equation" r:id="rId9" imgW="3022560" imgH="825480" progId="Equation.DSMT4">
                  <p:embed/>
                </p:oleObj>
              </mc:Choice>
              <mc:Fallback>
                <p:oleObj name="Equation" r:id="rId9" imgW="302256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3163" y="3130550"/>
                        <a:ext cx="30226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602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0261509"/>
              </p:ext>
            </p:extLst>
          </p:nvPr>
        </p:nvGraphicFramePr>
        <p:xfrm>
          <a:off x="5480050" y="2971800"/>
          <a:ext cx="15494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059" name="Equation" r:id="rId11" imgW="1549080" imgH="1117440" progId="Equation.DSMT4">
                  <p:embed/>
                </p:oleObj>
              </mc:Choice>
              <mc:Fallback>
                <p:oleObj name="Equation" r:id="rId11" imgW="1549080" imgH="11174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0050" y="2971800"/>
                        <a:ext cx="15494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602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8508797"/>
              </p:ext>
            </p:extLst>
          </p:nvPr>
        </p:nvGraphicFramePr>
        <p:xfrm>
          <a:off x="7086600" y="3084513"/>
          <a:ext cx="8255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6060" name="Equation" r:id="rId13" imgW="825480" imgH="876240" progId="Equation.DSMT4">
                  <p:embed/>
                </p:oleObj>
              </mc:Choice>
              <mc:Fallback>
                <p:oleObj name="Equation" r:id="rId13" imgW="825480" imgH="876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86600" y="3084513"/>
                        <a:ext cx="8255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6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Integrals of Vector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Fourier’s Law of Heat Conduction</a:t>
            </a:r>
            <a:r>
              <a:rPr lang="en-US" dirty="0" smtClean="0"/>
              <a:t> states that the </a:t>
            </a:r>
            <a:r>
              <a:rPr lang="en-US" b="1" dirty="0" smtClean="0"/>
              <a:t>heat flow</a:t>
            </a:r>
            <a:r>
              <a:rPr lang="en-US" dirty="0" smtClean="0"/>
              <a:t> through a substance is proportional to the negative gradient of the temperature of the substance. So if </a:t>
            </a:r>
            <a:r>
              <a:rPr lang="en-US" i="1" dirty="0" smtClean="0"/>
              <a:t>f</a:t>
            </a:r>
            <a:r>
              <a:rPr lang="en-US" dirty="0" smtClean="0"/>
              <a:t>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, </a:t>
            </a:r>
            <a:r>
              <a:rPr lang="en-US" i="1" dirty="0" smtClean="0"/>
              <a:t>z</a:t>
            </a:r>
            <a:r>
              <a:rPr lang="en-US" dirty="0" smtClean="0"/>
              <a:t>) indicates the temperature of a substance at the point 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, </a:t>
            </a:r>
            <a:r>
              <a:rPr lang="en-US" i="1" dirty="0" smtClean="0"/>
              <a:t>z</a:t>
            </a:r>
            <a:r>
              <a:rPr lang="en-US" dirty="0" smtClean="0"/>
              <a:t>), the heat flow </a:t>
            </a:r>
            <a:r>
              <a:rPr lang="en-US" b="1" dirty="0" smtClean="0"/>
              <a:t>F</a:t>
            </a:r>
            <a:r>
              <a:rPr lang="en-US" dirty="0" smtClean="0"/>
              <a:t> is the vector field</a:t>
            </a:r>
          </a:p>
          <a:p>
            <a:endParaRPr lang="en-US" dirty="0" smtClean="0"/>
          </a:p>
        </p:txBody>
      </p:sp>
      <p:graphicFrame>
        <p:nvGraphicFramePr>
          <p:cNvPr id="7393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752053"/>
              </p:ext>
            </p:extLst>
          </p:nvPr>
        </p:nvGraphicFramePr>
        <p:xfrm>
          <a:off x="2667000" y="3727450"/>
          <a:ext cx="3619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9336" name="Equation" r:id="rId3" imgW="3619440" imgH="482400" progId="Equation.DSMT4">
                  <p:embed/>
                </p:oleObj>
              </mc:Choice>
              <mc:Fallback>
                <p:oleObj name="Equation" r:id="rId3" imgW="361944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3727450"/>
                        <a:ext cx="3619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9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Surface Integrals of Vector 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</a:t>
            </a:r>
            <a:r>
              <a:rPr lang="el-GR" i="1" dirty="0" smtClean="0"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r>
              <a:rPr lang="en-US" dirty="0" smtClean="0"/>
              <a:t> is a constant called the </a:t>
            </a:r>
            <a:r>
              <a:rPr lang="en-US" b="1" dirty="0" smtClean="0"/>
              <a:t>thermal conductivity</a:t>
            </a:r>
            <a:r>
              <a:rPr lang="en-US" dirty="0" smtClean="0"/>
              <a:t> of the substance. The amount of heat transferred per unit time across a surface </a:t>
            </a:r>
            <a:r>
              <a:rPr lang="en-US" i="1" dirty="0" smtClean="0"/>
              <a:t>S</a:t>
            </a:r>
            <a:r>
              <a:rPr lang="en-US" dirty="0" smtClean="0"/>
              <a:t> in the substance is then the integral</a:t>
            </a:r>
          </a:p>
          <a:p>
            <a:endParaRPr lang="en-US" dirty="0"/>
          </a:p>
        </p:txBody>
      </p:sp>
      <p:graphicFrame>
        <p:nvGraphicFramePr>
          <p:cNvPr id="74854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734113"/>
              </p:ext>
            </p:extLst>
          </p:nvPr>
        </p:nvGraphicFramePr>
        <p:xfrm>
          <a:off x="2520950" y="3282950"/>
          <a:ext cx="36957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8553" name="Equation" r:id="rId3" imgW="3695400" imgH="799920" progId="Equation.DSMT4">
                  <p:embed/>
                </p:oleObj>
              </mc:Choice>
              <mc:Fallback>
                <p:oleObj name="Equation" r:id="rId3" imgW="3695400" imgH="7999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20950" y="3282950"/>
                        <a:ext cx="36957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8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Suppose that 				        represents the temperature, in degrees Celsius, of a ball of radius 1 centered at the origin (so the temperature at the center of the ball is 25 °C, and the temperature at its very outer surface is 24 °C). If </a:t>
            </a:r>
            <a:r>
              <a:rPr lang="en-US" i="1" dirty="0" smtClean="0"/>
              <a:t>S</a:t>
            </a:r>
            <a:r>
              <a:rPr lang="en-US" dirty="0" smtClean="0"/>
              <a:t> is defined as the collection of points a distance </a:t>
            </a:r>
            <a:r>
              <a:rPr lang="en-US" i="1" dirty="0" smtClean="0"/>
              <a:t>r</a:t>
            </a:r>
            <a:r>
              <a:rPr lang="en-US" dirty="0" smtClean="0"/>
              <a:t> from the center, find the flow of heat per unit time across the surface </a:t>
            </a:r>
            <a:r>
              <a:rPr lang="en-US" i="1" dirty="0" smtClean="0"/>
              <a:t>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Note that </a:t>
            </a:r>
            <a:endParaRPr lang="en-US" dirty="0"/>
          </a:p>
        </p:txBody>
      </p:sp>
      <p:graphicFrame>
        <p:nvGraphicFramePr>
          <p:cNvPr id="727042" name="Object 2"/>
          <p:cNvGraphicFramePr>
            <a:graphicFrameLocks noChangeAspect="1"/>
          </p:cNvGraphicFramePr>
          <p:nvPr/>
        </p:nvGraphicFramePr>
        <p:xfrm>
          <a:off x="2514600" y="1272250"/>
          <a:ext cx="4051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56" name="Equation" r:id="rId3" imgW="4051080" imgH="571320" progId="Equation.DSMT4">
                  <p:embed/>
                </p:oleObj>
              </mc:Choice>
              <mc:Fallback>
                <p:oleObj name="Equation" r:id="rId3" imgW="405108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272250"/>
                        <a:ext cx="4051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704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2811220"/>
              </p:ext>
            </p:extLst>
          </p:nvPr>
        </p:nvGraphicFramePr>
        <p:xfrm>
          <a:off x="441325" y="5445125"/>
          <a:ext cx="8369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057" name="Equation" r:id="rId5" imgW="8369280" imgH="482400" progId="Equation.DSMT4">
                  <p:embed/>
                </p:oleObj>
              </mc:Choice>
              <mc:Fallback>
                <p:oleObj name="Equation" r:id="rId5" imgW="836928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325" y="5445125"/>
                        <a:ext cx="8369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where </a:t>
            </a:r>
            <a:r>
              <a:rPr lang="el-GR" i="1" dirty="0">
                <a:latin typeface="Cambria Math" panose="02040503050406030204" pitchFamily="18" charset="0"/>
                <a:ea typeface="Cambria Math" panose="02040503050406030204" pitchFamily="18" charset="0"/>
              </a:rPr>
              <a:t>κ</a:t>
            </a:r>
            <a:r>
              <a:rPr lang="en-US" dirty="0" smtClean="0"/>
              <a:t> is the thermal conductivity constant for the substance of the ball. From Example 4, we know that the outward unit normal vector</a:t>
            </a:r>
            <a:r>
              <a:rPr lang="en-US" b="1" dirty="0" smtClean="0"/>
              <a:t> n </a:t>
            </a:r>
            <a:r>
              <a:rPr lang="en-US" dirty="0" smtClean="0"/>
              <a:t>at the point (</a:t>
            </a:r>
            <a:r>
              <a:rPr lang="en-US" i="1" dirty="0" smtClean="0"/>
              <a:t>x</a:t>
            </a:r>
            <a:r>
              <a:rPr lang="en-US" dirty="0" smtClean="0"/>
              <a:t>, </a:t>
            </a:r>
            <a:r>
              <a:rPr lang="en-US" i="1" dirty="0" smtClean="0"/>
              <a:t>y</a:t>
            </a:r>
            <a:r>
              <a:rPr lang="en-US" dirty="0" smtClean="0"/>
              <a:t>, </a:t>
            </a:r>
            <a:r>
              <a:rPr lang="en-US" i="1" dirty="0" smtClean="0"/>
              <a:t>z</a:t>
            </a:r>
            <a:r>
              <a:rPr lang="en-US" dirty="0" smtClean="0"/>
              <a:t>) on the surface  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+ </a:t>
            </a:r>
            <a:r>
              <a:rPr lang="en-US" i="1" dirty="0" smtClean="0"/>
              <a:t>y</a:t>
            </a:r>
            <a:r>
              <a:rPr lang="en-US" baseline="30000" dirty="0" smtClean="0"/>
              <a:t>2</a:t>
            </a:r>
            <a:r>
              <a:rPr lang="en-US" dirty="0" smtClean="0"/>
              <a:t> + </a:t>
            </a:r>
            <a:r>
              <a:rPr lang="en-US" i="1" dirty="0" smtClean="0"/>
              <a:t>z</a:t>
            </a:r>
            <a:r>
              <a:rPr lang="en-US" baseline="30000" dirty="0" smtClean="0"/>
              <a:t>2</a:t>
            </a:r>
            <a:r>
              <a:rPr lang="en-US" dirty="0" smtClean="0"/>
              <a:t> = </a:t>
            </a:r>
            <a:r>
              <a:rPr lang="en-US" i="1" dirty="0" smtClean="0"/>
              <a:t>r</a:t>
            </a:r>
            <a:r>
              <a:rPr lang="en-US" baseline="30000" dirty="0" smtClean="0"/>
              <a:t>2</a:t>
            </a:r>
            <a:r>
              <a:rPr lang="en-US" dirty="0" smtClean="0"/>
              <a:t>  is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so on </a:t>
            </a:r>
            <a:r>
              <a:rPr lang="en-US" i="1" dirty="0" smtClean="0"/>
              <a:t>S,</a:t>
            </a:r>
            <a:endParaRPr lang="en-US" dirty="0"/>
          </a:p>
        </p:txBody>
      </p:sp>
      <p:graphicFrame>
        <p:nvGraphicFramePr>
          <p:cNvPr id="728066" name="Object 2"/>
          <p:cNvGraphicFramePr>
            <a:graphicFrameLocks noChangeAspect="1"/>
          </p:cNvGraphicFramePr>
          <p:nvPr/>
        </p:nvGraphicFramePr>
        <p:xfrm>
          <a:off x="2819400" y="3276600"/>
          <a:ext cx="290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102" name="Equation" r:id="rId3" imgW="2908080" imgH="838080" progId="Equation.DSMT4">
                  <p:embed/>
                </p:oleObj>
              </mc:Choice>
              <mc:Fallback>
                <p:oleObj name="Equation" r:id="rId3" imgW="2908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19400" y="3276600"/>
                        <a:ext cx="290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997282"/>
              </p:ext>
            </p:extLst>
          </p:nvPr>
        </p:nvGraphicFramePr>
        <p:xfrm>
          <a:off x="431334" y="4805363"/>
          <a:ext cx="3568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103" name="Equation" r:id="rId5" imgW="3568680" imgH="825480" progId="Equation.DSMT4">
                  <p:embed/>
                </p:oleObj>
              </mc:Choice>
              <mc:Fallback>
                <p:oleObj name="Equation" r:id="rId5" imgW="3568680" imgH="825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334" y="4805363"/>
                        <a:ext cx="3568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26124210"/>
              </p:ext>
            </p:extLst>
          </p:nvPr>
        </p:nvGraphicFramePr>
        <p:xfrm>
          <a:off x="4038600" y="4806950"/>
          <a:ext cx="26162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104" name="Equation" r:id="rId7" imgW="2616120" imgH="825480" progId="Equation.DSMT4">
                  <p:embed/>
                </p:oleObj>
              </mc:Choice>
              <mc:Fallback>
                <p:oleObj name="Equation" r:id="rId7" imgW="2616120" imgH="8254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806950"/>
                        <a:ext cx="26162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9946318"/>
              </p:ext>
            </p:extLst>
          </p:nvPr>
        </p:nvGraphicFramePr>
        <p:xfrm>
          <a:off x="6669088" y="4806950"/>
          <a:ext cx="13335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105" name="Equation" r:id="rId9" imgW="1333440" imgH="825480" progId="Equation.DSMT4">
                  <p:embed/>
                </p:oleObj>
              </mc:Choice>
              <mc:Fallback>
                <p:oleObj name="Equation" r:id="rId9" imgW="1333440" imgH="825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69088" y="4806950"/>
                        <a:ext cx="13335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80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8232986"/>
              </p:ext>
            </p:extLst>
          </p:nvPr>
        </p:nvGraphicFramePr>
        <p:xfrm>
          <a:off x="7981950" y="5073650"/>
          <a:ext cx="901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8106" name="Equation" r:id="rId11" imgW="901440" imgH="291960" progId="Equation.DSMT4">
                  <p:embed/>
                </p:oleObj>
              </mc:Choice>
              <mc:Fallback>
                <p:oleObj name="Equation" r:id="rId11" imgW="90144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1950" y="5073650"/>
                        <a:ext cx="901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8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6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Hence, the flow of heat per unit time across </a:t>
            </a:r>
            <a:r>
              <a:rPr lang="en-US" i="1" dirty="0" smtClean="0"/>
              <a:t>S is</a:t>
            </a:r>
            <a:endParaRPr lang="en-US" dirty="0"/>
          </a:p>
        </p:txBody>
      </p:sp>
      <p:graphicFrame>
        <p:nvGraphicFramePr>
          <p:cNvPr id="7290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1677762"/>
              </p:ext>
            </p:extLst>
          </p:nvPr>
        </p:nvGraphicFramePr>
        <p:xfrm>
          <a:off x="1371600" y="1987550"/>
          <a:ext cx="13208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115" name="Equation" r:id="rId3" imgW="1320480" imgH="799920" progId="Equation.DSMT4">
                  <p:embed/>
                </p:oleObj>
              </mc:Choice>
              <mc:Fallback>
                <p:oleObj name="Equation" r:id="rId3" imgW="1320480" imgH="799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987550"/>
                        <a:ext cx="13208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09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97053487"/>
              </p:ext>
            </p:extLst>
          </p:nvPr>
        </p:nvGraphicFramePr>
        <p:xfrm>
          <a:off x="2667000" y="1987550"/>
          <a:ext cx="15875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116" name="Equation" r:id="rId5" imgW="1587240" imgH="799920" progId="Equation.DSMT4">
                  <p:embed/>
                </p:oleObj>
              </mc:Choice>
              <mc:Fallback>
                <p:oleObj name="Equation" r:id="rId5" imgW="158724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1987550"/>
                        <a:ext cx="15875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09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039624"/>
              </p:ext>
            </p:extLst>
          </p:nvPr>
        </p:nvGraphicFramePr>
        <p:xfrm>
          <a:off x="4310063" y="1997075"/>
          <a:ext cx="18415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117" name="Equation" r:id="rId7" imgW="1841400" imgH="583920" progId="Equation.DSMT4">
                  <p:embed/>
                </p:oleObj>
              </mc:Choice>
              <mc:Fallback>
                <p:oleObj name="Equation" r:id="rId7" imgW="1841400" imgH="583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10063" y="1997075"/>
                        <a:ext cx="18415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909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84345570"/>
              </p:ext>
            </p:extLst>
          </p:nvPr>
        </p:nvGraphicFramePr>
        <p:xfrm>
          <a:off x="6210300" y="2035175"/>
          <a:ext cx="125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9118" name="Equation" r:id="rId9" imgW="1257120" imgH="380880" progId="Equation.DSMT4">
                  <p:embed/>
                </p:oleObj>
              </mc:Choice>
              <mc:Fallback>
                <p:oleObj name="Equation" r:id="rId9" imgW="125712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0300" y="2035175"/>
                        <a:ext cx="125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9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Definition: Surface Integral of a Scalar Function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chemeClr val="tx1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Surface Integral of a Scalar Function</a:t>
            </a:r>
          </a:p>
          <a:p>
            <a:r>
              <a:rPr lang="en-US" dirty="0" smtClean="0">
                <a:solidFill>
                  <a:schemeClr val="tx1"/>
                </a:solidFill>
              </a:rPr>
              <a:t>Given the surface </a:t>
            </a:r>
            <a:r>
              <a:rPr lang="en-US" i="1" dirty="0" smtClean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 defined over a region </a:t>
            </a:r>
            <a:r>
              <a:rPr lang="en-US" i="1" dirty="0" smtClean="0">
                <a:solidFill>
                  <a:schemeClr val="tx1"/>
                </a:solidFill>
              </a:rPr>
              <a:t>R</a:t>
            </a:r>
            <a:r>
              <a:rPr lang="en-US" dirty="0" smtClean="0">
                <a:solidFill>
                  <a:schemeClr val="tx1"/>
                </a:solidFill>
              </a:rPr>
              <a:t> by a smooth vector function 			    and a continuous function </a:t>
            </a:r>
            <a:r>
              <a:rPr lang="en-US" i="1" dirty="0" smtClean="0">
                <a:solidFill>
                  <a:schemeClr val="tx1"/>
                </a:solidFill>
              </a:rPr>
              <a:t>f</a:t>
            </a:r>
            <a:r>
              <a:rPr lang="en-US" dirty="0" smtClean="0">
                <a:solidFill>
                  <a:schemeClr val="tx1"/>
                </a:solidFill>
              </a:rPr>
              <a:t> defined on </a:t>
            </a:r>
            <a:r>
              <a:rPr lang="en-US" i="1" dirty="0" smtClean="0">
                <a:solidFill>
                  <a:schemeClr val="tx1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, the </a:t>
            </a:r>
            <a:r>
              <a:rPr lang="en-US" b="1" dirty="0" smtClean="0">
                <a:solidFill>
                  <a:srgbClr val="C00000"/>
                </a:solidFill>
              </a:rPr>
              <a:t>surface integral of </a:t>
            </a:r>
            <a:r>
              <a:rPr lang="en-US" b="1" i="1" dirty="0" smtClean="0">
                <a:solidFill>
                  <a:srgbClr val="C00000"/>
                </a:solidFill>
              </a:rPr>
              <a:t>f</a:t>
            </a:r>
            <a:r>
              <a:rPr lang="en-US" b="1" dirty="0" smtClean="0">
                <a:solidFill>
                  <a:srgbClr val="C00000"/>
                </a:solidFill>
              </a:rPr>
              <a:t> over </a:t>
            </a:r>
            <a:r>
              <a:rPr lang="en-US" b="1" i="1" dirty="0" smtClean="0">
                <a:solidFill>
                  <a:srgbClr val="C00000"/>
                </a:solidFill>
              </a:rPr>
              <a:t>S</a:t>
            </a:r>
            <a:r>
              <a:rPr lang="en-US" dirty="0" smtClean="0">
                <a:solidFill>
                  <a:schemeClr val="tx1"/>
                </a:solidFill>
              </a:rPr>
              <a:t> is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711682" name="Object 2"/>
          <p:cNvGraphicFramePr>
            <a:graphicFrameLocks noChangeAspect="1"/>
          </p:cNvGraphicFramePr>
          <p:nvPr/>
        </p:nvGraphicFramePr>
        <p:xfrm>
          <a:off x="4991100" y="2286000"/>
          <a:ext cx="1257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700" name="Equation" r:id="rId3" imgW="1257120" imgH="469800" progId="Equation.DSMT4">
                  <p:embed/>
                </p:oleObj>
              </mc:Choice>
              <mc:Fallback>
                <p:oleObj name="Equation" r:id="rId3" imgW="125712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2286000"/>
                        <a:ext cx="1257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683" name="Object 3"/>
          <p:cNvGraphicFramePr>
            <a:graphicFrameLocks noChangeAspect="1"/>
          </p:cNvGraphicFramePr>
          <p:nvPr/>
        </p:nvGraphicFramePr>
        <p:xfrm>
          <a:off x="3985550" y="2273300"/>
          <a:ext cx="92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701" name="Equation" r:id="rId5" imgW="927000" imgH="469800" progId="Equation.DSMT4">
                  <p:embed/>
                </p:oleObj>
              </mc:Choice>
              <mc:Fallback>
                <p:oleObj name="Equation" r:id="rId5" imgW="92700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5550" y="2273300"/>
                        <a:ext cx="92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168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25506880"/>
              </p:ext>
            </p:extLst>
          </p:nvPr>
        </p:nvGraphicFramePr>
        <p:xfrm>
          <a:off x="2495550" y="3740150"/>
          <a:ext cx="4318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1702" name="Equation" r:id="rId7" imgW="4317840" imgH="799920" progId="Equation.DSMT4">
                  <p:embed/>
                </p:oleObj>
              </mc:Choice>
              <mc:Fallback>
                <p:oleObj name="Equation" r:id="rId7" imgW="4317840" imgH="799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5550" y="3740150"/>
                        <a:ext cx="4318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5791200" cy="4572000"/>
          </a:xfrm>
        </p:spPr>
        <p:txBody>
          <a:bodyPr>
            <a:noAutofit/>
          </a:bodyPr>
          <a:lstStyle/>
          <a:p>
            <a:r>
              <a:rPr lang="en-US" dirty="0" smtClean="0"/>
              <a:t>Let 			 represent the mass density of the surface </a:t>
            </a:r>
            <a:r>
              <a:rPr lang="en-US" i="1" dirty="0" smtClean="0"/>
              <a:t>S</a:t>
            </a:r>
            <a:r>
              <a:rPr lang="en-US" dirty="0" smtClean="0"/>
              <a:t> defined by 			             over the region      </a:t>
            </a:r>
            <a:r>
              <a:rPr lang="en-US" i="1" dirty="0" smtClean="0"/>
              <a:t>s</a:t>
            </a:r>
            <a:r>
              <a:rPr lang="en-US" baseline="30000" dirty="0" smtClean="0"/>
              <a:t>2</a:t>
            </a:r>
            <a:r>
              <a:rPr lang="en-US" dirty="0" smtClean="0"/>
              <a:t> + </a:t>
            </a:r>
            <a:r>
              <a:rPr lang="en-US" i="1" dirty="0" smtClean="0"/>
              <a:t>t</a:t>
            </a:r>
            <a:r>
              <a:rPr lang="en-US" baseline="30000" dirty="0" smtClean="0"/>
              <a:t>2</a:t>
            </a:r>
            <a:r>
              <a:rPr lang="en-US" dirty="0" smtClean="0"/>
              <a:t> ≤ 1. Determine the mass </a:t>
            </a:r>
            <a:r>
              <a:rPr lang="en-US" i="1" dirty="0" smtClean="0"/>
              <a:t>M</a:t>
            </a:r>
            <a:r>
              <a:rPr lang="en-US" dirty="0" smtClean="0"/>
              <a:t> of </a:t>
            </a:r>
            <a:r>
              <a:rPr lang="en-US" i="1" dirty="0" smtClean="0"/>
              <a:t>S</a:t>
            </a:r>
            <a:r>
              <a:rPr lang="en-US" dirty="0" smtClean="0"/>
              <a:t>.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The surface </a:t>
            </a:r>
            <a:r>
              <a:rPr lang="en-US" i="1" dirty="0" smtClean="0"/>
              <a:t>S</a:t>
            </a:r>
            <a:r>
              <a:rPr lang="en-US" dirty="0" smtClean="0"/>
              <a:t> is the </a:t>
            </a:r>
            <a:r>
              <a:rPr lang="en-US" dirty="0" err="1" smtClean="0"/>
              <a:t>paraboloid</a:t>
            </a:r>
            <a:r>
              <a:rPr lang="en-US" dirty="0" smtClean="0"/>
              <a:t> of Figure 2, defined over the region </a:t>
            </a:r>
            <a:r>
              <a:rPr lang="en-US" i="1" dirty="0" smtClean="0"/>
              <a:t>R</a:t>
            </a:r>
            <a:r>
              <a:rPr lang="en-US" dirty="0" smtClean="0"/>
              <a:t> consisting of the disk </a:t>
            </a:r>
            <a:r>
              <a:rPr lang="en-US" i="1" dirty="0" smtClean="0"/>
              <a:t>x</a:t>
            </a:r>
            <a:r>
              <a:rPr lang="en-US" baseline="30000" dirty="0" smtClean="0"/>
              <a:t>2</a:t>
            </a:r>
            <a:r>
              <a:rPr lang="en-US" dirty="0" smtClean="0"/>
              <a:t> + </a:t>
            </a:r>
            <a:r>
              <a:rPr lang="en-US" i="1" dirty="0" smtClean="0"/>
              <a:t>y</a:t>
            </a:r>
            <a:r>
              <a:rPr lang="en-US" baseline="30000" dirty="0" smtClean="0"/>
              <a:t>2</a:t>
            </a:r>
            <a:r>
              <a:rPr lang="en-US" dirty="0" smtClean="0"/>
              <a:t> ≤ 1 in the </a:t>
            </a:r>
            <a:r>
              <a:rPr lang="en-US" i="1" dirty="0" err="1" smtClean="0"/>
              <a:t>xy</a:t>
            </a:r>
            <a:r>
              <a:rPr lang="en-US" dirty="0" smtClean="0"/>
              <a:t>-plane (we can equate the </a:t>
            </a:r>
            <a:r>
              <a:rPr lang="en-US" i="1" dirty="0" err="1" smtClean="0"/>
              <a:t>xy</a:t>
            </a:r>
            <a:r>
              <a:rPr lang="en-US" dirty="0" smtClean="0"/>
              <a:t>-plane with the </a:t>
            </a:r>
            <a:r>
              <a:rPr lang="en-US" i="1" dirty="0" err="1" smtClean="0"/>
              <a:t>st</a:t>
            </a:r>
            <a:r>
              <a:rPr lang="en-US" dirty="0" smtClean="0"/>
              <a:t>-plane since </a:t>
            </a:r>
            <a:r>
              <a:rPr lang="en-US" i="1" dirty="0" smtClean="0"/>
              <a:t>x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=</a:t>
            </a:r>
            <a:r>
              <a:rPr lang="en-US" dirty="0" smtClean="0"/>
              <a:t> </a:t>
            </a:r>
            <a:r>
              <a:rPr lang="en-US" i="1" dirty="0" smtClean="0"/>
              <a:t>s</a:t>
            </a:r>
            <a:r>
              <a:rPr lang="en-US" dirty="0" smtClean="0"/>
              <a:t> and </a:t>
            </a:r>
            <a:r>
              <a:rPr lang="en-US" i="1" dirty="0" smtClean="0"/>
              <a:t>y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=</a:t>
            </a:r>
            <a:r>
              <a:rPr lang="en-US" dirty="0" smtClean="0"/>
              <a:t> </a:t>
            </a:r>
            <a:r>
              <a:rPr lang="en-US" i="1" dirty="0" smtClean="0"/>
              <a:t>t</a:t>
            </a:r>
            <a:r>
              <a:rPr lang="en-US" dirty="0" smtClean="0"/>
              <a:t>). </a:t>
            </a:r>
            <a:endParaRPr lang="en-US" dirty="0"/>
          </a:p>
        </p:txBody>
      </p:sp>
      <p:graphicFrame>
        <p:nvGraphicFramePr>
          <p:cNvPr id="71270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74401345"/>
              </p:ext>
            </p:extLst>
          </p:nvPr>
        </p:nvGraphicFramePr>
        <p:xfrm>
          <a:off x="1022350" y="1300163"/>
          <a:ext cx="2286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718" name="Equation" r:id="rId3" imgW="2286000" imgH="482400" progId="Equation.DSMT4">
                  <p:embed/>
                </p:oleObj>
              </mc:Choice>
              <mc:Fallback>
                <p:oleObj name="Equation" r:id="rId3" imgW="22860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300163"/>
                        <a:ext cx="2286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2707" name="Object 3"/>
          <p:cNvGraphicFramePr>
            <a:graphicFrameLocks noChangeAspect="1"/>
          </p:cNvGraphicFramePr>
          <p:nvPr/>
        </p:nvGraphicFramePr>
        <p:xfrm>
          <a:off x="556550" y="2133600"/>
          <a:ext cx="279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2719" name="Equation" r:id="rId5" imgW="2793960" imgH="571320" progId="Equation.DSMT4">
                  <p:embed/>
                </p:oleObj>
              </mc:Choice>
              <mc:Fallback>
                <p:oleObj name="Equation" r:id="rId5" imgW="279396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550" y="2133600"/>
                        <a:ext cx="279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" name="Group 8"/>
          <p:cNvGrpSpPr/>
          <p:nvPr/>
        </p:nvGrpSpPr>
        <p:grpSpPr>
          <a:xfrm>
            <a:off x="6037752" y="1249101"/>
            <a:ext cx="2977891" cy="4760519"/>
            <a:chOff x="6113058" y="1249101"/>
            <a:chExt cx="2977891" cy="4760519"/>
          </a:xfrm>
        </p:grpSpPr>
        <p:pic>
          <p:nvPicPr>
            <p:cNvPr id="7" name="Picture 4"/>
            <p:cNvPicPr>
              <a:picLocks noChangeAspect="1" noChangeArrowheads="1"/>
            </p:cNvPicPr>
            <p:nvPr/>
          </p:nvPicPr>
          <p:blipFill>
            <a:blip r:embed="rId7" cstate="print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bright="-10000"/>
            </a:blip>
            <a:srcRect/>
            <a:stretch>
              <a:fillRect/>
            </a:stretch>
          </p:blipFill>
          <p:spPr bwMode="auto">
            <a:xfrm>
              <a:off x="6113058" y="1249101"/>
              <a:ext cx="2977891" cy="40087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8" name="Rectangle 7"/>
            <p:cNvSpPr/>
            <p:nvPr/>
          </p:nvSpPr>
          <p:spPr>
            <a:xfrm>
              <a:off x="6858000" y="5486400"/>
              <a:ext cx="137005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800" b="1" dirty="0" smtClean="0"/>
                <a:t>Figure 2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calculation of 	          proceeds as usual yielding </a:t>
            </a:r>
          </a:p>
          <a:p>
            <a:r>
              <a:rPr lang="en-US" dirty="0" smtClean="0"/>
              <a:t> 			         Note that                           Putting the pieces together, the mass of </a:t>
            </a:r>
            <a:r>
              <a:rPr lang="en-US" i="1" dirty="0" smtClean="0"/>
              <a:t>S</a:t>
            </a:r>
            <a:r>
              <a:rPr lang="en-US" dirty="0" smtClean="0"/>
              <a:t> is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713730" name="Object 2"/>
          <p:cNvGraphicFramePr>
            <a:graphicFrameLocks noChangeAspect="1"/>
          </p:cNvGraphicFramePr>
          <p:nvPr/>
        </p:nvGraphicFramePr>
        <p:xfrm>
          <a:off x="3177250" y="1306975"/>
          <a:ext cx="850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778" name="Equation" r:id="rId3" imgW="850680" imgH="495000" progId="Equation.DSMT4">
                  <p:embed/>
                </p:oleObj>
              </mc:Choice>
              <mc:Fallback>
                <p:oleObj name="Equation" r:id="rId3" imgW="850680" imgH="4950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7250" y="1306975"/>
                        <a:ext cx="850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373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6566287"/>
              </p:ext>
            </p:extLst>
          </p:nvPr>
        </p:nvGraphicFramePr>
        <p:xfrm>
          <a:off x="533400" y="1752600"/>
          <a:ext cx="3225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779" name="Equation" r:id="rId5" imgW="3225600" imgH="583920" progId="Equation.DSMT4">
                  <p:embed/>
                </p:oleObj>
              </mc:Choice>
              <mc:Fallback>
                <p:oleObj name="Equation" r:id="rId5" imgW="3225600" imgH="5839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3225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373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8409394"/>
              </p:ext>
            </p:extLst>
          </p:nvPr>
        </p:nvGraphicFramePr>
        <p:xfrm>
          <a:off x="5422900" y="1746250"/>
          <a:ext cx="34163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780" name="Equation" r:id="rId7" imgW="3416040" imgH="583920" progId="Equation.DSMT4">
                  <p:embed/>
                </p:oleObj>
              </mc:Choice>
              <mc:Fallback>
                <p:oleObj name="Equation" r:id="rId7" imgW="3416040" imgH="5839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900" y="1746250"/>
                        <a:ext cx="34163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3739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9756527"/>
              </p:ext>
            </p:extLst>
          </p:nvPr>
        </p:nvGraphicFramePr>
        <p:xfrm>
          <a:off x="5867400" y="5257800"/>
          <a:ext cx="3175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781" name="Equation" r:id="rId9" imgW="3174840" imgH="279360" progId="Equation.DSMT4">
                  <p:embed/>
                </p:oleObj>
              </mc:Choice>
              <mc:Fallback>
                <p:oleObj name="Equation" r:id="rId9" imgW="317484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7400" y="5257800"/>
                        <a:ext cx="3175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374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974083"/>
              </p:ext>
            </p:extLst>
          </p:nvPr>
        </p:nvGraphicFramePr>
        <p:xfrm>
          <a:off x="635000" y="2978150"/>
          <a:ext cx="49403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782" name="Equation" r:id="rId11" imgW="4940280" imgH="799920" progId="Equation.DSMT4">
                  <p:embed/>
                </p:oleObj>
              </mc:Choice>
              <mc:Fallback>
                <p:oleObj name="Equation" r:id="rId11" imgW="4940280" imgH="79992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5000" y="2978150"/>
                        <a:ext cx="49403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3741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99407868"/>
              </p:ext>
            </p:extLst>
          </p:nvPr>
        </p:nvGraphicFramePr>
        <p:xfrm>
          <a:off x="990600" y="3810000"/>
          <a:ext cx="50419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783" name="Equation" r:id="rId13" imgW="5041800" imgH="888840" progId="Equation.DSMT4">
                  <p:embed/>
                </p:oleObj>
              </mc:Choice>
              <mc:Fallback>
                <p:oleObj name="Equation" r:id="rId13" imgW="5041800" imgH="88884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3810000"/>
                        <a:ext cx="50419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3742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01657435"/>
              </p:ext>
            </p:extLst>
          </p:nvPr>
        </p:nvGraphicFramePr>
        <p:xfrm>
          <a:off x="927100" y="4959350"/>
          <a:ext cx="48387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784" name="Equation" r:id="rId15" imgW="4838400" imgH="685800" progId="Equation.DSMT4">
                  <p:embed/>
                </p:oleObj>
              </mc:Choice>
              <mc:Fallback>
                <p:oleObj name="Equation" r:id="rId15" imgW="4838400" imgH="6858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4959350"/>
                        <a:ext cx="48387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3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substitution </a:t>
            </a:r>
            <a:r>
              <a:rPr lang="en-US" i="1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=</a:t>
            </a:r>
            <a:r>
              <a:rPr lang="en-US" dirty="0" smtClean="0"/>
              <a:t> 1 + 4</a:t>
            </a:r>
            <a:r>
              <a:rPr lang="en-US" i="1" dirty="0" smtClean="0"/>
              <a:t>r</a:t>
            </a:r>
            <a:r>
              <a:rPr lang="en-US" baseline="30000" dirty="0" smtClean="0"/>
              <a:t>2</a:t>
            </a:r>
            <a:r>
              <a:rPr lang="en-US" dirty="0" smtClean="0"/>
              <a:t> can be used to evaluate the last integral (note that 			      as you may verify in Exercise 1, leading to</a:t>
            </a:r>
            <a:endParaRPr lang="en-US" dirty="0"/>
          </a:p>
        </p:txBody>
      </p:sp>
      <p:graphicFrame>
        <p:nvGraphicFramePr>
          <p:cNvPr id="714754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1960022"/>
              </p:ext>
            </p:extLst>
          </p:nvPr>
        </p:nvGraphicFramePr>
        <p:xfrm>
          <a:off x="2508250" y="2844800"/>
          <a:ext cx="41275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4766" name="Equation" r:id="rId3" imgW="4127400" imgH="1168200" progId="Equation.DSMT4">
                  <p:embed/>
                </p:oleObj>
              </mc:Choice>
              <mc:Fallback>
                <p:oleObj name="Equation" r:id="rId3" imgW="4127400" imgH="11682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0" y="2844800"/>
                        <a:ext cx="41275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475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5671335"/>
              </p:ext>
            </p:extLst>
          </p:nvPr>
        </p:nvGraphicFramePr>
        <p:xfrm>
          <a:off x="3886200" y="1752600"/>
          <a:ext cx="2540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4767" name="Equation" r:id="rId5" imgW="2539800" imgH="482400" progId="Equation.DSMT4">
                  <p:embed/>
                </p:oleObj>
              </mc:Choice>
              <mc:Fallback>
                <p:oleObj name="Equation" r:id="rId5" imgW="253980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752600"/>
                        <a:ext cx="2540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47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center of mass of the surface 		            in Example 1.</a:t>
            </a:r>
          </a:p>
          <a:p>
            <a:r>
              <a:rPr lang="en-US" b="1" dirty="0" smtClean="0"/>
              <a:t>Solution</a:t>
            </a:r>
          </a:p>
          <a:p>
            <a:r>
              <a:rPr lang="en-US" dirty="0" smtClean="0"/>
              <a:t>By symmetry, we know that the </a:t>
            </a:r>
            <a:r>
              <a:rPr lang="en-US" i="1" dirty="0" smtClean="0"/>
              <a:t>x</a:t>
            </a:r>
            <a:r>
              <a:rPr lang="en-US" dirty="0" smtClean="0"/>
              <a:t>- and </a:t>
            </a:r>
            <a:r>
              <a:rPr lang="en-US" i="1" dirty="0" smtClean="0"/>
              <a:t>y</a:t>
            </a:r>
            <a:r>
              <a:rPr lang="en-US" dirty="0" smtClean="0"/>
              <a:t>-coordinates of the center of mass must be 	    and 	 To determine the </a:t>
            </a:r>
            <a:r>
              <a:rPr lang="en-US" i="1" dirty="0" smtClean="0"/>
              <a:t>z</a:t>
            </a:r>
            <a:r>
              <a:rPr lang="en-US" dirty="0" smtClean="0"/>
              <a:t>-coordinate, we use the formula 			where, </a:t>
            </a:r>
            <a:r>
              <a:rPr lang="en-US" i="1" dirty="0" err="1" smtClean="0"/>
              <a:t>M</a:t>
            </a:r>
            <a:r>
              <a:rPr lang="en-US" i="1" baseline="-25000" dirty="0" err="1" smtClean="0"/>
              <a:t>xy</a:t>
            </a:r>
            <a:r>
              <a:rPr lang="en-US" dirty="0" smtClean="0"/>
              <a:t> represents the first moment of the object about the </a:t>
            </a:r>
            <a:r>
              <a:rPr lang="en-US" i="1" dirty="0" err="1" smtClean="0"/>
              <a:t>xy</a:t>
            </a:r>
            <a:r>
              <a:rPr lang="en-US" dirty="0" smtClean="0"/>
              <a:t>-plane.</a:t>
            </a:r>
            <a:endParaRPr lang="en-US" dirty="0"/>
          </a:p>
        </p:txBody>
      </p:sp>
      <p:graphicFrame>
        <p:nvGraphicFramePr>
          <p:cNvPr id="715778" name="Object 2"/>
          <p:cNvGraphicFramePr>
            <a:graphicFrameLocks noChangeAspect="1"/>
          </p:cNvGraphicFramePr>
          <p:nvPr/>
        </p:nvGraphicFramePr>
        <p:xfrm>
          <a:off x="6077474" y="1272250"/>
          <a:ext cx="2794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5813" name="Equation" r:id="rId3" imgW="2793960" imgH="571320" progId="Equation.DSMT4">
                  <p:embed/>
                </p:oleObj>
              </mc:Choice>
              <mc:Fallback>
                <p:oleObj name="Equation" r:id="rId3" imgW="2793960" imgH="5713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7474" y="1272250"/>
                        <a:ext cx="2794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5779" name="Object 3"/>
          <p:cNvGraphicFramePr>
            <a:graphicFrameLocks noChangeAspect="1"/>
          </p:cNvGraphicFramePr>
          <p:nvPr/>
        </p:nvGraphicFramePr>
        <p:xfrm>
          <a:off x="4572000" y="3255084"/>
          <a:ext cx="7620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5814" name="Equation" r:id="rId5" imgW="761760" imgH="304560" progId="Equation.DSMT4">
                  <p:embed/>
                </p:oleObj>
              </mc:Choice>
              <mc:Fallback>
                <p:oleObj name="Equation" r:id="rId5" imgW="761760" imgH="304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255084"/>
                        <a:ext cx="7620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5780" name="Object 4"/>
          <p:cNvGraphicFramePr>
            <a:graphicFrameLocks noChangeAspect="1"/>
          </p:cNvGraphicFramePr>
          <p:nvPr/>
        </p:nvGraphicFramePr>
        <p:xfrm>
          <a:off x="6096000" y="3257026"/>
          <a:ext cx="8382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5815" name="Equation" r:id="rId7" imgW="838080" imgH="368280" progId="Equation.DSMT4">
                  <p:embed/>
                </p:oleObj>
              </mc:Choice>
              <mc:Fallback>
                <p:oleObj name="Equation" r:id="rId7" imgW="8380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257026"/>
                        <a:ext cx="8382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5781" name="Object 5"/>
          <p:cNvGraphicFramePr>
            <a:graphicFrameLocks noChangeAspect="1"/>
          </p:cNvGraphicFramePr>
          <p:nvPr/>
        </p:nvGraphicFramePr>
        <p:xfrm>
          <a:off x="551725" y="4108050"/>
          <a:ext cx="1701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5816" name="Equation" r:id="rId9" imgW="1701720" imgH="469800" progId="Equation.DSMT4">
                  <p:embed/>
                </p:oleObj>
              </mc:Choice>
              <mc:Fallback>
                <p:oleObj name="Equation" r:id="rId9" imgW="170172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725" y="4108050"/>
                        <a:ext cx="1701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578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84475931"/>
              </p:ext>
            </p:extLst>
          </p:nvPr>
        </p:nvGraphicFramePr>
        <p:xfrm>
          <a:off x="2768600" y="5035550"/>
          <a:ext cx="31750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5817" name="Equation" r:id="rId11" imgW="3174840" imgH="799920" progId="Equation.DSMT4">
                  <p:embed/>
                </p:oleObj>
              </mc:Choice>
              <mc:Fallback>
                <p:oleObj name="Equation" r:id="rId11" imgW="3174840" imgH="7999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5035550"/>
                        <a:ext cx="3175000" cy="800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Expressing this integral in terms of </a:t>
            </a:r>
            <a:r>
              <a:rPr lang="en-US" i="1" dirty="0" smtClean="0"/>
              <a:t>s</a:t>
            </a:r>
            <a:r>
              <a:rPr lang="en-US" dirty="0" smtClean="0"/>
              <a:t> and </a:t>
            </a:r>
            <a:r>
              <a:rPr lang="en-US" i="1" dirty="0" smtClean="0"/>
              <a:t>t</a:t>
            </a:r>
            <a:r>
              <a:rPr lang="en-US" dirty="0" smtClean="0"/>
              <a:t> we have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which, upon changing to polar coordinates, gives us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graphicFrame>
        <p:nvGraphicFramePr>
          <p:cNvPr id="7168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805240"/>
              </p:ext>
            </p:extLst>
          </p:nvPr>
        </p:nvGraphicFramePr>
        <p:xfrm>
          <a:off x="1765300" y="3511550"/>
          <a:ext cx="57531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14" name="Equation" r:id="rId3" imgW="5752800" imgH="685800" progId="Equation.DSMT4">
                  <p:embed/>
                </p:oleObj>
              </mc:Choice>
              <mc:Fallback>
                <p:oleObj name="Equation" r:id="rId3" imgW="5752800" imgH="685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65300" y="3511550"/>
                        <a:ext cx="57531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" name="Group 4"/>
          <p:cNvGrpSpPr/>
          <p:nvPr/>
        </p:nvGrpSpPr>
        <p:grpSpPr>
          <a:xfrm>
            <a:off x="977900" y="1835150"/>
            <a:ext cx="6807200" cy="1092200"/>
            <a:chOff x="977900" y="1835150"/>
            <a:chExt cx="6807200" cy="1092200"/>
          </a:xfrm>
        </p:grpSpPr>
        <p:graphicFrame>
          <p:nvGraphicFramePr>
            <p:cNvPr id="716802" name="Object 2"/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3175140462"/>
                </p:ext>
              </p:extLst>
            </p:nvPr>
          </p:nvGraphicFramePr>
          <p:xfrm>
            <a:off x="977900" y="1835150"/>
            <a:ext cx="6807200" cy="1092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6815" name="Equation" r:id="rId5" imgW="6806880" imgH="1091880" progId="Equation.DSMT4">
                    <p:embed/>
                  </p:oleObj>
                </mc:Choice>
                <mc:Fallback>
                  <p:oleObj name="Equation" r:id="rId5" imgW="6806880" imgH="1091880" progId="Equation.DSMT4">
                    <p:embed/>
                    <p:pic>
                      <p:nvPicPr>
                        <p:cNvPr id="0" name="Picture 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/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977900" y="1835150"/>
                          <a:ext cx="6807200" cy="10922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4" name="Left Brace 3"/>
            <p:cNvSpPr/>
            <p:nvPr/>
          </p:nvSpPr>
          <p:spPr>
            <a:xfrm rot="16200000">
              <a:off x="3067014" y="2072641"/>
              <a:ext cx="182880" cy="914400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Left Brace 6"/>
            <p:cNvSpPr/>
            <p:nvPr/>
          </p:nvSpPr>
          <p:spPr>
            <a:xfrm rot="16200000">
              <a:off x="4460706" y="1889760"/>
              <a:ext cx="182880" cy="1280160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Left Brace 7"/>
            <p:cNvSpPr/>
            <p:nvPr/>
          </p:nvSpPr>
          <p:spPr>
            <a:xfrm rot="16200000">
              <a:off x="6526495" y="1432561"/>
              <a:ext cx="182880" cy="2194560"/>
            </a:xfrm>
            <a:prstGeom prst="leftBrace">
              <a:avLst/>
            </a:prstGeom>
            <a:ln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You may verify in Exercise 2 that the substitution 	       </a:t>
            </a:r>
            <a:r>
              <a:rPr lang="en-US" i="1" dirty="0" smtClean="0"/>
              <a:t>u</a:t>
            </a:r>
            <a:r>
              <a:rPr lang="en-US" dirty="0" smtClean="0"/>
              <a:t> </a:t>
            </a:r>
            <a:r>
              <a:rPr lang="en-US" dirty="0" smtClean="0">
                <a:latin typeface="Symbol" pitchFamily="18" charset="2"/>
              </a:rPr>
              <a:t>=</a:t>
            </a:r>
            <a:r>
              <a:rPr lang="en-US" dirty="0" smtClean="0"/>
              <a:t> 1 + 4</a:t>
            </a:r>
            <a:r>
              <a:rPr lang="en-US" i="1" dirty="0" smtClean="0"/>
              <a:t>r</a:t>
            </a:r>
            <a:r>
              <a:rPr lang="en-US" baseline="30000" dirty="0" smtClean="0"/>
              <a:t>2</a:t>
            </a:r>
            <a:r>
              <a:rPr lang="en-US" dirty="0" smtClean="0"/>
              <a:t> again allows us to evaluate the integral, and that</a:t>
            </a:r>
          </a:p>
          <a:p>
            <a:endParaRPr lang="en-US" dirty="0"/>
          </a:p>
        </p:txBody>
      </p:sp>
      <p:graphicFrame>
        <p:nvGraphicFramePr>
          <p:cNvPr id="717827" name="Object 3"/>
          <p:cNvGraphicFramePr>
            <a:graphicFrameLocks noChangeAspect="1"/>
          </p:cNvGraphicFramePr>
          <p:nvPr/>
        </p:nvGraphicFramePr>
        <p:xfrm>
          <a:off x="5517626" y="3156474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48" name="Equation" r:id="rId3" imgW="1002960" imgH="291960" progId="Equation.DSMT4">
                  <p:embed/>
                </p:oleObj>
              </mc:Choice>
              <mc:Fallback>
                <p:oleObj name="Equation" r:id="rId3" imgW="1002960" imgH="2919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7626" y="3156474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28" name="Object 4"/>
          <p:cNvGraphicFramePr>
            <a:graphicFrameLocks noChangeAspect="1"/>
          </p:cNvGraphicFramePr>
          <p:nvPr/>
        </p:nvGraphicFramePr>
        <p:xfrm>
          <a:off x="3255084" y="2667894"/>
          <a:ext cx="2209800" cy="1282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49" name="Equation" r:id="rId5" imgW="2209680" imgH="1282680" progId="Equation.DSMT4">
                  <p:embed/>
                </p:oleObj>
              </mc:Choice>
              <mc:Fallback>
                <p:oleObj name="Equation" r:id="rId5" imgW="2209680" imgH="12826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55084" y="2667894"/>
                        <a:ext cx="2209800" cy="1282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829" name="Object 5"/>
          <p:cNvGraphicFramePr>
            <a:graphicFrameLocks noChangeAspect="1"/>
          </p:cNvGraphicFramePr>
          <p:nvPr/>
        </p:nvGraphicFramePr>
        <p:xfrm>
          <a:off x="2068158" y="2819400"/>
          <a:ext cx="1155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850" name="Equation" r:id="rId7" imgW="1155600" imgH="876240" progId="Equation.DSMT4">
                  <p:embed/>
                </p:oleObj>
              </mc:Choice>
              <mc:Fallback>
                <p:oleObj name="Equation" r:id="rId7" imgW="115560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68158" y="2819400"/>
                        <a:ext cx="1155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6416</TotalTime>
  <Words>938</Words>
  <Application>Microsoft Office PowerPoint</Application>
  <PresentationFormat>On-screen Show (4:3)</PresentationFormat>
  <Paragraphs>109</Paragraphs>
  <Slides>27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Cambria Math</vt:lpstr>
      <vt:lpstr>Symbol</vt:lpstr>
      <vt:lpstr>Office Theme</vt:lpstr>
      <vt:lpstr>Equation</vt:lpstr>
      <vt:lpstr>MathType 6.0 Equation</vt:lpstr>
      <vt:lpstr>Section 15.6</vt:lpstr>
      <vt:lpstr>TOPICS</vt:lpstr>
      <vt:lpstr>Definition: Surface Integral of a Scalar Function</vt:lpstr>
      <vt:lpstr>Example 1</vt:lpstr>
      <vt:lpstr>Example 1 (cont.)</vt:lpstr>
      <vt:lpstr>Example 1 (cont.)</vt:lpstr>
      <vt:lpstr>Example 2</vt:lpstr>
      <vt:lpstr>Example 2 (cont.)</vt:lpstr>
      <vt:lpstr>Example 2 (cont.)</vt:lpstr>
      <vt:lpstr>Example 3</vt:lpstr>
      <vt:lpstr>Example 3 (cont.)</vt:lpstr>
      <vt:lpstr>Example 3 (cont.)</vt:lpstr>
      <vt:lpstr>Orientable Surfaces</vt:lpstr>
      <vt:lpstr>Orientable Surfaces</vt:lpstr>
      <vt:lpstr>Orientable Surfaces</vt:lpstr>
      <vt:lpstr>Example 4</vt:lpstr>
      <vt:lpstr>Example 4 (cont.)</vt:lpstr>
      <vt:lpstr>Surface Integrals of Vector Fields</vt:lpstr>
      <vt:lpstr>Example 5</vt:lpstr>
      <vt:lpstr>Example 5 (cont.)</vt:lpstr>
      <vt:lpstr>Example 5 (cont.)</vt:lpstr>
      <vt:lpstr>Example 5 (cont.)</vt:lpstr>
      <vt:lpstr>Surface Integrals of Vector Fields</vt:lpstr>
      <vt:lpstr>Surface Integrals of Vector Fields</vt:lpstr>
      <vt:lpstr>Example 6 </vt:lpstr>
      <vt:lpstr>Example 6 (cont.)</vt:lpstr>
      <vt:lpstr>Example 6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Calculus</dc:title>
  <dc:creator>Hawkes Learning Systems</dc:creator>
  <cp:lastModifiedBy>kanthi</cp:lastModifiedBy>
  <cp:revision>810</cp:revision>
  <dcterms:created xsi:type="dcterms:W3CDTF">2013-04-26T14:43:13Z</dcterms:created>
  <dcterms:modified xsi:type="dcterms:W3CDTF">2018-09-21T08:43:14Z</dcterms:modified>
</cp:coreProperties>
</file>