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9" r:id="rId4"/>
    <p:sldId id="280" r:id="rId5"/>
    <p:sldId id="281" r:id="rId6"/>
    <p:sldId id="283" r:id="rId7"/>
    <p:sldId id="284" r:id="rId8"/>
    <p:sldId id="285"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7F"/>
    <a:srgbClr val="2D7D9F"/>
    <a:srgbClr val="0000FF"/>
    <a:srgbClr val="000000"/>
    <a:srgbClr val="FFFF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928" autoAdjust="0"/>
    <p:restoredTop sz="94660"/>
  </p:normalViewPr>
  <p:slideViewPr>
    <p:cSldViewPr>
      <p:cViewPr varScale="1">
        <p:scale>
          <a:sx n="107" d="100"/>
          <a:sy n="107" d="100"/>
        </p:scale>
        <p:origin x="1578" y="102"/>
      </p:cViewPr>
      <p:guideLst>
        <p:guide orient="horz" pos="408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4" Type="http://schemas.openxmlformats.org/officeDocument/2006/relationships/image" Target="../media/image56.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a:t>
            </a:r>
          </a:p>
          <a:p>
            <a:pPr eaLnBrk="1" hangingPunct="1"/>
            <a:r>
              <a:rPr lang="en-US" baseline="-25000" dirty="0">
                <a:solidFill>
                  <a:srgbClr val="2D7D9F"/>
                </a:solidFill>
              </a:rPr>
              <a:t>All rights reserved.</a:t>
            </a:r>
          </a:p>
        </p:txBody>
      </p:sp>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3064"/>
            <a:ext cx="1828649" cy="457162"/>
          </a:xfrm>
          <a:prstGeom prst="rect">
            <a:avLst/>
          </a:prstGeom>
        </p:spPr>
      </p:pic>
    </p:spTree>
    <p:extLst>
      <p:ext uri="{BB962C8B-B14F-4D97-AF65-F5344CB8AC3E}">
        <p14:creationId xmlns:p14="http://schemas.microsoft.com/office/powerpoint/2010/main" val="310307260"/>
      </p:ext>
    </p:extLst>
  </p:cSld>
  <p:clrMapOvr>
    <a:masterClrMapping/>
  </p:clrMapOvr>
  <p:extLst>
    <p:ext uri="{DCECCB84-F9BA-43D5-87BE-67443E8EF086}">
      <p15:sldGuideLst xmlns:p15="http://schemas.microsoft.com/office/powerpoint/2012/main">
        <p15:guide id="1" orient="horz" pos="408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5"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a:t>
            </a:r>
          </a:p>
          <a:p>
            <a:pPr eaLnBrk="1" hangingPunct="1"/>
            <a:r>
              <a:rPr lang="en-US" baseline="-25000" dirty="0">
                <a:solidFill>
                  <a:srgbClr val="2D7D9F"/>
                </a:solidFill>
              </a:rPr>
              <a:t>All rights reserved.</a:t>
            </a:r>
          </a:p>
        </p:txBody>
      </p:sp>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8.bin"/><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5.wmf"/><Relationship Id="rId5" Type="http://schemas.openxmlformats.org/officeDocument/2006/relationships/oleObject" Target="../embeddings/oleObject11.bin"/><Relationship Id="rId4" Type="http://schemas.openxmlformats.org/officeDocument/2006/relationships/image" Target="../media/image14.wmf"/></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9.wmf"/><Relationship Id="rId5" Type="http://schemas.openxmlformats.org/officeDocument/2006/relationships/oleObject" Target="../embeddings/oleObject14.bin"/><Relationship Id="rId4" Type="http://schemas.openxmlformats.org/officeDocument/2006/relationships/image" Target="../media/image18.wmf"/></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2.wmf"/><Relationship Id="rId5" Type="http://schemas.openxmlformats.org/officeDocument/2006/relationships/oleObject" Target="../embeddings/oleObject16.bin"/><Relationship Id="rId4" Type="http://schemas.openxmlformats.org/officeDocument/2006/relationships/image" Target="../media/image2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4.wmf"/><Relationship Id="rId5" Type="http://schemas.openxmlformats.org/officeDocument/2006/relationships/oleObject" Target="../embeddings/oleObject18.bin"/><Relationship Id="rId4" Type="http://schemas.openxmlformats.org/officeDocument/2006/relationships/image" Target="../media/image23.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6.wmf"/><Relationship Id="rId5" Type="http://schemas.openxmlformats.org/officeDocument/2006/relationships/oleObject" Target="../embeddings/oleObject20.bin"/><Relationship Id="rId4" Type="http://schemas.openxmlformats.org/officeDocument/2006/relationships/image" Target="../media/image25.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8.wmf"/><Relationship Id="rId5" Type="http://schemas.openxmlformats.org/officeDocument/2006/relationships/oleObject" Target="../embeddings/oleObject22.bin"/><Relationship Id="rId4" Type="http://schemas.openxmlformats.org/officeDocument/2006/relationships/image" Target="../media/image2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30.wmf"/></Relationships>
</file>

<file path=ppt/slides/_rels/slide22.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2.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28.bin"/><Relationship Id="rId14" Type="http://schemas.openxmlformats.org/officeDocument/2006/relationships/image" Target="../media/image36.wmf"/></Relationships>
</file>

<file path=ppt/slides/_rels/slide23.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38.wmf"/><Relationship Id="rId5" Type="http://schemas.openxmlformats.org/officeDocument/2006/relationships/oleObject" Target="../embeddings/oleObject32.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4.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42.png"/><Relationship Id="rId4" Type="http://schemas.openxmlformats.org/officeDocument/2006/relationships/image" Target="../media/image41.wmf"/></Relationships>
</file>

<file path=ppt/slides/_rels/slide25.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4.wmf"/><Relationship Id="rId5" Type="http://schemas.openxmlformats.org/officeDocument/2006/relationships/oleObject" Target="../embeddings/oleObject37.bin"/><Relationship Id="rId4" Type="http://schemas.openxmlformats.org/officeDocument/2006/relationships/image" Target="../media/image43.wmf"/></Relationships>
</file>

<file path=ppt/slides/_rels/slide26.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44.bin"/><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50.wmf"/><Relationship Id="rId2" Type="http://schemas.openxmlformats.org/officeDocument/2006/relationships/slideLayout" Target="../slideLayouts/slideLayout2.xml"/><Relationship Id="rId16" Type="http://schemas.openxmlformats.org/officeDocument/2006/relationships/image" Target="../media/image52.wmf"/><Relationship Id="rId1" Type="http://schemas.openxmlformats.org/officeDocument/2006/relationships/vmlDrawing" Target="../drawings/vmlDrawing20.vml"/><Relationship Id="rId6" Type="http://schemas.openxmlformats.org/officeDocument/2006/relationships/image" Target="../media/image47.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2.bin"/><Relationship Id="rId14" Type="http://schemas.openxmlformats.org/officeDocument/2006/relationships/image" Target="../media/image51.wmf"/></Relationships>
</file>

<file path=ppt/slides/_rels/slide27.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4.wmf"/><Relationship Id="rId5" Type="http://schemas.openxmlformats.org/officeDocument/2006/relationships/oleObject" Target="../embeddings/oleObject47.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9.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58.wmf"/><Relationship Id="rId5" Type="http://schemas.openxmlformats.org/officeDocument/2006/relationships/oleObject" Target="../embeddings/oleObject51.bin"/><Relationship Id="rId4" Type="http://schemas.openxmlformats.org/officeDocument/2006/relationships/image" Target="../media/image57.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png"/><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png"/><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9.png"/><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15.8</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The Divergence Theorem</a:t>
            </a: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616648"/>
          </a:xfrm>
          <a:solidFill>
            <a:srgbClr val="FFFFCC"/>
          </a:solidFill>
          <a:ln w="28575">
            <a:solidFill>
              <a:srgbClr val="000000"/>
            </a:solidFill>
          </a:ln>
        </p:spPr>
        <p:txBody>
          <a:bodyPr wrap="square">
            <a:spAutoFit/>
          </a:bodyPr>
          <a:lstStyle/>
          <a:p>
            <a:pPr algn="ctr"/>
            <a:r>
              <a:rPr lang="en-US" b="1" dirty="0">
                <a:solidFill>
                  <a:srgbClr val="000000"/>
                </a:solidFill>
              </a:rPr>
              <a:t>Proof </a:t>
            </a:r>
          </a:p>
          <a:p>
            <a:r>
              <a:rPr lang="en-US" dirty="0">
                <a:solidFill>
                  <a:srgbClr val="000000"/>
                </a:solidFill>
              </a:rPr>
              <a:t>We prove the theorem under the assumption that </a:t>
            </a:r>
            <a:r>
              <a:rPr lang="en-US" i="1" dirty="0">
                <a:solidFill>
                  <a:srgbClr val="000000"/>
                </a:solidFill>
              </a:rPr>
              <a:t>D</a:t>
            </a:r>
            <a:r>
              <a:rPr lang="en-US" dirty="0">
                <a:solidFill>
                  <a:srgbClr val="000000"/>
                </a:solidFill>
              </a:rPr>
              <a:t> is a single simple region. </a:t>
            </a:r>
          </a:p>
          <a:p>
            <a:r>
              <a:rPr lang="en-US" dirty="0">
                <a:solidFill>
                  <a:srgbClr val="000000"/>
                </a:solidFill>
              </a:rPr>
              <a:t>If we denote the component functions of </a:t>
            </a:r>
            <a:r>
              <a:rPr lang="en-US" b="1" dirty="0">
                <a:solidFill>
                  <a:srgbClr val="000000"/>
                </a:solidFill>
              </a:rPr>
              <a:t>F</a:t>
            </a:r>
            <a:r>
              <a:rPr lang="en-US" dirty="0">
                <a:solidFill>
                  <a:srgbClr val="000000"/>
                </a:solidFill>
              </a:rPr>
              <a:t> as </a:t>
            </a:r>
            <a:br>
              <a:rPr lang="en-US" dirty="0">
                <a:solidFill>
                  <a:srgbClr val="000000"/>
                </a:solidFill>
              </a:rPr>
            </a:br>
            <a:r>
              <a:rPr lang="en-US" dirty="0">
                <a:solidFill>
                  <a:srgbClr val="000000"/>
                </a:solidFill>
              </a:rPr>
              <a:t>		then the dot product of </a:t>
            </a:r>
            <a:r>
              <a:rPr lang="en-US" b="1" dirty="0">
                <a:solidFill>
                  <a:srgbClr val="000000"/>
                </a:solidFill>
              </a:rPr>
              <a:t>F</a:t>
            </a:r>
            <a:r>
              <a:rPr lang="en-US" dirty="0">
                <a:solidFill>
                  <a:srgbClr val="000000"/>
                </a:solidFill>
              </a:rPr>
              <a:t> with the unit vector field </a:t>
            </a:r>
            <a:r>
              <a:rPr lang="en-US" b="1" dirty="0">
                <a:solidFill>
                  <a:srgbClr val="000000"/>
                </a:solidFill>
              </a:rPr>
              <a:t>n</a:t>
            </a:r>
            <a:r>
              <a:rPr lang="en-US" dirty="0">
                <a:solidFill>
                  <a:srgbClr val="000000"/>
                </a:solidFill>
              </a:rPr>
              <a:t> normal to the surface </a:t>
            </a:r>
            <a:r>
              <a:rPr lang="en-US" i="1" dirty="0">
                <a:solidFill>
                  <a:srgbClr val="000000"/>
                </a:solidFill>
              </a:rPr>
              <a:t>S</a:t>
            </a:r>
            <a:r>
              <a:rPr lang="en-US" dirty="0">
                <a:solidFill>
                  <a:srgbClr val="000000"/>
                </a:solidFill>
              </a:rPr>
              <a:t> is </a:t>
            </a:r>
          </a:p>
          <a:p>
            <a:pPr>
              <a:spcBef>
                <a:spcPts val="0"/>
              </a:spcBef>
            </a:pPr>
            <a:endParaRPr lang="en-US" dirty="0">
              <a:solidFill>
                <a:srgbClr val="000000"/>
              </a:solidFill>
            </a:endParaRPr>
          </a:p>
          <a:p>
            <a:r>
              <a:rPr lang="en-US" dirty="0">
                <a:solidFill>
                  <a:srgbClr val="000000"/>
                </a:solidFill>
              </a:rPr>
              <a:t>and so</a:t>
            </a:r>
          </a:p>
          <a:p>
            <a:pPr>
              <a:lnSpc>
                <a:spcPct val="150000"/>
              </a:lnSpc>
            </a:pPr>
            <a:r>
              <a:rPr lang="en-US" dirty="0">
                <a:solidFill>
                  <a:srgbClr val="000000"/>
                </a:solidFill>
              </a:rPr>
              <a:t> </a:t>
            </a:r>
          </a:p>
        </p:txBody>
      </p:sp>
      <p:graphicFrame>
        <p:nvGraphicFramePr>
          <p:cNvPr id="33795" name="Object 3"/>
          <p:cNvGraphicFramePr>
            <a:graphicFrameLocks noChangeAspect="1"/>
          </p:cNvGraphicFramePr>
          <p:nvPr/>
        </p:nvGraphicFramePr>
        <p:xfrm>
          <a:off x="533400" y="3185410"/>
          <a:ext cx="1752600" cy="469900"/>
        </p:xfrm>
        <a:graphic>
          <a:graphicData uri="http://schemas.openxmlformats.org/presentationml/2006/ole">
            <mc:AlternateContent xmlns:mc="http://schemas.openxmlformats.org/markup-compatibility/2006">
              <mc:Choice xmlns:v="urn:schemas-microsoft-com:vml" Requires="v">
                <p:oleObj spid="_x0000_s33834" name="Equation" r:id="rId3" imgW="1752480" imgH="469800" progId="Equation.DSMT4">
                  <p:embed/>
                </p:oleObj>
              </mc:Choice>
              <mc:Fallback>
                <p:oleObj name="Equation" r:id="rId3" imgW="17524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185410"/>
                        <a:ext cx="175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438400" y="4114800"/>
          <a:ext cx="4267200" cy="469900"/>
        </p:xfrm>
        <a:graphic>
          <a:graphicData uri="http://schemas.openxmlformats.org/presentationml/2006/ole">
            <mc:AlternateContent xmlns:mc="http://schemas.openxmlformats.org/markup-compatibility/2006">
              <mc:Choice xmlns:v="urn:schemas-microsoft-com:vml" Requires="v">
                <p:oleObj spid="_x0000_s33835" name="Equation" r:id="rId5" imgW="4267080" imgH="469800" progId="Equation.DSMT4">
                  <p:embed/>
                </p:oleObj>
              </mc:Choice>
              <mc:Fallback>
                <p:oleObj name="Equation" r:id="rId5" imgW="42670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114800"/>
                        <a:ext cx="426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7" name="Object 5"/>
          <p:cNvGraphicFramePr>
            <a:graphicFrameLocks noChangeAspect="1"/>
          </p:cNvGraphicFramePr>
          <p:nvPr>
            <p:extLst>
              <p:ext uri="{D42A27DB-BD31-4B8C-83A1-F6EECF244321}">
                <p14:modId xmlns:p14="http://schemas.microsoft.com/office/powerpoint/2010/main" val="164559438"/>
              </p:ext>
            </p:extLst>
          </p:nvPr>
        </p:nvGraphicFramePr>
        <p:xfrm>
          <a:off x="768350" y="5060950"/>
          <a:ext cx="7607300" cy="800100"/>
        </p:xfrm>
        <a:graphic>
          <a:graphicData uri="http://schemas.openxmlformats.org/presentationml/2006/ole">
            <mc:AlternateContent xmlns:mc="http://schemas.openxmlformats.org/markup-compatibility/2006">
              <mc:Choice xmlns:v="urn:schemas-microsoft-com:vml" Requires="v">
                <p:oleObj spid="_x0000_s33836" name="Equation" r:id="rId7" imgW="7607160" imgH="799920" progId="Equation.DSMT4">
                  <p:embed/>
                </p:oleObj>
              </mc:Choice>
              <mc:Fallback>
                <p:oleObj name="Equation" r:id="rId7" imgW="7607160" imgH="799920" progId="Equation.DSMT4">
                  <p:embed/>
                  <p:pic>
                    <p:nvPicPr>
                      <p:cNvPr id="0" name="Picture 5"/>
                      <p:cNvPicPr>
                        <a:picLocks noChangeAspect="1" noChangeArrowheads="1"/>
                      </p:cNvPicPr>
                      <p:nvPr/>
                    </p:nvPicPr>
                    <p:blipFill>
                      <a:blip r:embed="rId8"/>
                      <a:srcRect/>
                      <a:stretch>
                        <a:fillRect/>
                      </a:stretch>
                    </p:blipFill>
                    <p:spPr bwMode="auto">
                      <a:xfrm>
                        <a:off x="768350" y="5060950"/>
                        <a:ext cx="7607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530471"/>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Similarly,</a:t>
            </a:r>
          </a:p>
          <a:p>
            <a:pPr>
              <a:lnSpc>
                <a:spcPct val="200000"/>
              </a:lnSpc>
            </a:pPr>
            <a:endParaRPr lang="en-US" dirty="0"/>
          </a:p>
          <a:p>
            <a:r>
              <a:rPr lang="en-US" dirty="0">
                <a:solidFill>
                  <a:srgbClr val="000000"/>
                </a:solidFill>
              </a:rPr>
              <a:t>and the theorem will be proved if we can show that the corresponding terms in the two expressions above are equal. We will demonstrate the process by showing that </a:t>
            </a:r>
          </a:p>
          <a:p>
            <a:pPr>
              <a:lnSpc>
                <a:spcPct val="150000"/>
              </a:lnSpc>
            </a:pPr>
            <a:r>
              <a:rPr lang="en-US" dirty="0">
                <a:solidFill>
                  <a:srgbClr val="000000"/>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2119939038"/>
              </p:ext>
            </p:extLst>
          </p:nvPr>
        </p:nvGraphicFramePr>
        <p:xfrm>
          <a:off x="1270000" y="2330450"/>
          <a:ext cx="6604000" cy="939800"/>
        </p:xfrm>
        <a:graphic>
          <a:graphicData uri="http://schemas.openxmlformats.org/presentationml/2006/ole">
            <mc:AlternateContent xmlns:mc="http://schemas.openxmlformats.org/markup-compatibility/2006">
              <mc:Choice xmlns:v="urn:schemas-microsoft-com:vml" Requires="v">
                <p:oleObj spid="_x0000_s34847" name="Equation" r:id="rId3" imgW="6603840" imgH="939600" progId="Equation.DSMT4">
                  <p:embed/>
                </p:oleObj>
              </mc:Choice>
              <mc:Fallback>
                <p:oleObj name="Equation" r:id="rId3" imgW="6603840" imgH="939600" progId="Equation.DSMT4">
                  <p:embed/>
                  <p:pic>
                    <p:nvPicPr>
                      <p:cNvPr id="0" name="Picture 5"/>
                      <p:cNvPicPr>
                        <a:picLocks noChangeAspect="1" noChangeArrowheads="1"/>
                      </p:cNvPicPr>
                      <p:nvPr/>
                    </p:nvPicPr>
                    <p:blipFill>
                      <a:blip r:embed="rId4"/>
                      <a:srcRect/>
                      <a:stretch>
                        <a:fillRect/>
                      </a:stretch>
                    </p:blipFill>
                    <p:spPr bwMode="auto">
                      <a:xfrm>
                        <a:off x="1270000" y="2330450"/>
                        <a:ext cx="6604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2" name="Object 6"/>
          <p:cNvGraphicFramePr>
            <a:graphicFrameLocks noChangeAspect="1"/>
          </p:cNvGraphicFramePr>
          <p:nvPr>
            <p:extLst>
              <p:ext uri="{D42A27DB-BD31-4B8C-83A1-F6EECF244321}">
                <p14:modId xmlns:p14="http://schemas.microsoft.com/office/powerpoint/2010/main" val="404400236"/>
              </p:ext>
            </p:extLst>
          </p:nvPr>
        </p:nvGraphicFramePr>
        <p:xfrm>
          <a:off x="2787650" y="4768850"/>
          <a:ext cx="3568700" cy="939800"/>
        </p:xfrm>
        <a:graphic>
          <a:graphicData uri="http://schemas.openxmlformats.org/presentationml/2006/ole">
            <mc:AlternateContent xmlns:mc="http://schemas.openxmlformats.org/markup-compatibility/2006">
              <mc:Choice xmlns:v="urn:schemas-microsoft-com:vml" Requires="v">
                <p:oleObj spid="_x0000_s34848" name="Equation" r:id="rId5" imgW="3568680" imgH="939600" progId="Equation.DSMT4">
                  <p:embed/>
                </p:oleObj>
              </mc:Choice>
              <mc:Fallback>
                <p:oleObj name="Equation" r:id="rId5" imgW="3568680" imgH="939600" progId="Equation.DSMT4">
                  <p:embed/>
                  <p:pic>
                    <p:nvPicPr>
                      <p:cNvPr id="0" name="Picture 6"/>
                      <p:cNvPicPr>
                        <a:picLocks noChangeAspect="1" noChangeArrowheads="1"/>
                      </p:cNvPicPr>
                      <p:nvPr/>
                    </p:nvPicPr>
                    <p:blipFill>
                      <a:blip r:embed="rId6"/>
                      <a:srcRect/>
                      <a:stretch>
                        <a:fillRect/>
                      </a:stretch>
                    </p:blipFill>
                    <p:spPr bwMode="auto">
                      <a:xfrm>
                        <a:off x="2787650" y="4768850"/>
                        <a:ext cx="3568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142673"/>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With this goal in mind, let </a:t>
            </a:r>
            <a:r>
              <a:rPr lang="en-US" i="1" dirty="0">
                <a:solidFill>
                  <a:srgbClr val="000000"/>
                </a:solidFill>
              </a:rPr>
              <a:t>R</a:t>
            </a:r>
            <a:r>
              <a:rPr lang="en-US" baseline="-25000" dirty="0">
                <a:solidFill>
                  <a:srgbClr val="000000"/>
                </a:solidFill>
              </a:rPr>
              <a:t>1</a:t>
            </a:r>
            <a:r>
              <a:rPr lang="en-US" dirty="0">
                <a:solidFill>
                  <a:srgbClr val="000000"/>
                </a:solidFill>
              </a:rPr>
              <a:t> be </a:t>
            </a:r>
            <a:br>
              <a:rPr lang="en-US" dirty="0">
                <a:solidFill>
                  <a:srgbClr val="000000"/>
                </a:solidFill>
              </a:rPr>
            </a:br>
            <a:r>
              <a:rPr lang="en-US" dirty="0">
                <a:solidFill>
                  <a:srgbClr val="000000"/>
                </a:solidFill>
              </a:rPr>
              <a:t>the projection of </a:t>
            </a:r>
            <a:r>
              <a:rPr lang="en-US" i="1" dirty="0">
                <a:solidFill>
                  <a:srgbClr val="000000"/>
                </a:solidFill>
              </a:rPr>
              <a:t>D</a:t>
            </a:r>
            <a:r>
              <a:rPr lang="en-US" dirty="0">
                <a:solidFill>
                  <a:srgbClr val="000000"/>
                </a:solidFill>
              </a:rPr>
              <a:t> in the </a:t>
            </a:r>
            <a:br>
              <a:rPr lang="en-US" dirty="0">
                <a:solidFill>
                  <a:srgbClr val="000000"/>
                </a:solidFill>
              </a:rPr>
            </a:br>
            <a:r>
              <a:rPr lang="en-US" i="1" dirty="0" err="1">
                <a:solidFill>
                  <a:srgbClr val="000000"/>
                </a:solidFill>
              </a:rPr>
              <a:t>xy</a:t>
            </a:r>
            <a:r>
              <a:rPr lang="en-US" dirty="0">
                <a:solidFill>
                  <a:srgbClr val="000000"/>
                </a:solidFill>
              </a:rPr>
              <a:t>-plane and assume the lower</a:t>
            </a:r>
            <a:br>
              <a:rPr lang="en-US" dirty="0">
                <a:solidFill>
                  <a:srgbClr val="000000"/>
                </a:solidFill>
              </a:rPr>
            </a:br>
            <a:r>
              <a:rPr lang="en-US" dirty="0">
                <a:solidFill>
                  <a:srgbClr val="000000"/>
                </a:solidFill>
              </a:rPr>
              <a:t>surface </a:t>
            </a:r>
            <a:r>
              <a:rPr lang="en-US" i="1" dirty="0">
                <a:solidFill>
                  <a:srgbClr val="000000"/>
                </a:solidFill>
              </a:rPr>
              <a:t>S</a:t>
            </a:r>
            <a:r>
              <a:rPr lang="en-US" baseline="-25000" dirty="0">
                <a:solidFill>
                  <a:srgbClr val="000000"/>
                </a:solidFill>
              </a:rPr>
              <a:t>1</a:t>
            </a:r>
            <a:r>
              <a:rPr lang="en-US" dirty="0">
                <a:solidFill>
                  <a:srgbClr val="000000"/>
                </a:solidFill>
              </a:rPr>
              <a:t> and upper surface </a:t>
            </a:r>
            <a:r>
              <a:rPr lang="en-US" i="1" dirty="0">
                <a:solidFill>
                  <a:srgbClr val="000000"/>
                </a:solidFill>
              </a:rPr>
              <a:t>S</a:t>
            </a:r>
            <a:r>
              <a:rPr lang="en-US" baseline="-25000" dirty="0">
                <a:solidFill>
                  <a:srgbClr val="000000"/>
                </a:solidFill>
              </a:rPr>
              <a:t>2</a:t>
            </a:r>
            <a:br>
              <a:rPr lang="en-US" baseline="-25000" dirty="0">
                <a:solidFill>
                  <a:srgbClr val="000000"/>
                </a:solidFill>
              </a:rPr>
            </a:br>
            <a:r>
              <a:rPr lang="en-US" dirty="0">
                <a:solidFill>
                  <a:srgbClr val="000000"/>
                </a:solidFill>
              </a:rPr>
              <a:t>of </a:t>
            </a:r>
            <a:r>
              <a:rPr lang="en-US" i="1" dirty="0">
                <a:solidFill>
                  <a:srgbClr val="000000"/>
                </a:solidFill>
              </a:rPr>
              <a:t>S</a:t>
            </a:r>
            <a:r>
              <a:rPr lang="en-US" dirty="0">
                <a:solidFill>
                  <a:srgbClr val="000000"/>
                </a:solidFill>
              </a:rPr>
              <a:t> are the graphs of </a:t>
            </a:r>
            <a:r>
              <a:rPr lang="en-US" i="1" dirty="0">
                <a:solidFill>
                  <a:srgbClr val="000000"/>
                </a:solidFill>
              </a:rPr>
              <a:t>z</a:t>
            </a:r>
            <a:r>
              <a:rPr lang="en-US" dirty="0">
                <a:solidFill>
                  <a:srgbClr val="000000"/>
                </a:solidFill>
              </a:rPr>
              <a:t> = </a:t>
            </a:r>
            <a:r>
              <a:rPr lang="en-US" i="1" dirty="0">
                <a:solidFill>
                  <a:srgbClr val="000000"/>
                </a:solidFill>
              </a:rPr>
              <a:t>f</a:t>
            </a:r>
            <a:r>
              <a:rPr lang="en-US" baseline="-25000" dirty="0">
                <a:solidFill>
                  <a:srgbClr val="000000"/>
                </a:solidFill>
              </a:rPr>
              <a:t>1</a:t>
            </a:r>
            <a:r>
              <a:rPr lang="en-US" dirty="0">
                <a:solidFill>
                  <a:srgbClr val="000000"/>
                </a:solidFill>
              </a:rPr>
              <a:t>(</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a:t>
            </a:r>
            <a:br>
              <a:rPr lang="en-US" dirty="0">
                <a:solidFill>
                  <a:srgbClr val="000000"/>
                </a:solidFill>
              </a:rPr>
            </a:br>
            <a:r>
              <a:rPr lang="en-US" dirty="0">
                <a:solidFill>
                  <a:srgbClr val="000000"/>
                </a:solidFill>
              </a:rPr>
              <a:t>and </a:t>
            </a:r>
            <a:r>
              <a:rPr lang="en-US" i="1" dirty="0">
                <a:solidFill>
                  <a:srgbClr val="000000"/>
                </a:solidFill>
              </a:rPr>
              <a:t>z</a:t>
            </a:r>
            <a:r>
              <a:rPr lang="en-US" dirty="0">
                <a:solidFill>
                  <a:srgbClr val="000000"/>
                </a:solidFill>
              </a:rPr>
              <a:t> = </a:t>
            </a:r>
            <a:r>
              <a:rPr lang="en-US" i="1" dirty="0">
                <a:solidFill>
                  <a:srgbClr val="000000"/>
                </a:solidFill>
              </a:rPr>
              <a:t>f</a:t>
            </a:r>
            <a:r>
              <a:rPr lang="en-US" baseline="-25000" dirty="0">
                <a:solidFill>
                  <a:srgbClr val="000000"/>
                </a:solidFill>
              </a:rPr>
              <a:t>2</a:t>
            </a:r>
            <a:r>
              <a:rPr lang="en-US" dirty="0">
                <a:solidFill>
                  <a:srgbClr val="000000"/>
                </a:solidFill>
              </a:rPr>
              <a:t>(</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respectively, </a:t>
            </a:r>
            <a:br>
              <a:rPr lang="en-US" dirty="0">
                <a:solidFill>
                  <a:srgbClr val="000000"/>
                </a:solidFill>
              </a:rPr>
            </a:br>
            <a:r>
              <a:rPr lang="en-US" dirty="0">
                <a:solidFill>
                  <a:srgbClr val="000000"/>
                </a:solidFill>
              </a:rPr>
              <a:t>as shown in Figure 2.</a:t>
            </a:r>
          </a:p>
          <a:p>
            <a:endParaRPr lang="en-US" dirty="0">
              <a:solidFill>
                <a:srgbClr val="000000"/>
              </a:solidFill>
            </a:endParaRPr>
          </a:p>
        </p:txBody>
      </p:sp>
      <p:pic>
        <p:nvPicPr>
          <p:cNvPr id="35844"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34000" y="1905000"/>
            <a:ext cx="3200400" cy="2824245"/>
          </a:xfrm>
          <a:prstGeom prst="rect">
            <a:avLst/>
          </a:prstGeom>
          <a:noFill/>
          <a:ln w="9525">
            <a:noFill/>
            <a:miter lim="800000"/>
            <a:headEnd/>
            <a:tailEnd/>
          </a:ln>
        </p:spPr>
      </p:pic>
      <p:sp>
        <p:nvSpPr>
          <p:cNvPr id="7" name="Rectangle 6"/>
          <p:cNvSpPr/>
          <p:nvPr/>
        </p:nvSpPr>
        <p:spPr>
          <a:xfrm>
            <a:off x="6249173" y="472440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228850"/>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The lower and upper surfaces may or may not coincide at any given point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a:t>
            </a:r>
            <a:r>
              <a:rPr lang="en-US" dirty="0">
                <a:solidFill>
                  <a:srgbClr val="000000"/>
                </a:solidFill>
                <a:sym typeface="Symbol"/>
              </a:rPr>
              <a:t></a:t>
            </a:r>
            <a:r>
              <a:rPr lang="en-US" dirty="0">
                <a:solidFill>
                  <a:srgbClr val="000000"/>
                </a:solidFill>
              </a:rPr>
              <a:t> </a:t>
            </a:r>
            <a:r>
              <a:rPr lang="en-US" i="1" dirty="0">
                <a:solidFill>
                  <a:srgbClr val="000000"/>
                </a:solidFill>
              </a:rPr>
              <a:t>R</a:t>
            </a:r>
            <a:r>
              <a:rPr lang="en-US" baseline="-25000" dirty="0">
                <a:solidFill>
                  <a:srgbClr val="000000"/>
                </a:solidFill>
              </a:rPr>
              <a:t>1</a:t>
            </a:r>
            <a:r>
              <a:rPr lang="en-US" dirty="0">
                <a:solidFill>
                  <a:srgbClr val="000000"/>
                </a:solidFill>
              </a:rPr>
              <a:t>; in Figure 2, they are shown separated by some distance, so the third surface </a:t>
            </a:r>
            <a:r>
              <a:rPr lang="en-US" i="1" dirty="0">
                <a:solidFill>
                  <a:srgbClr val="000000"/>
                </a:solidFill>
              </a:rPr>
              <a:t>S</a:t>
            </a:r>
            <a:r>
              <a:rPr lang="en-US" baseline="-25000" dirty="0">
                <a:solidFill>
                  <a:srgbClr val="000000"/>
                </a:solidFill>
              </a:rPr>
              <a:t>3</a:t>
            </a:r>
            <a:r>
              <a:rPr lang="en-US" dirty="0">
                <a:solidFill>
                  <a:srgbClr val="000000"/>
                </a:solidFill>
              </a:rPr>
              <a:t> of </a:t>
            </a:r>
            <a:r>
              <a:rPr lang="en-US" i="1" dirty="0">
                <a:solidFill>
                  <a:srgbClr val="000000"/>
                </a:solidFill>
              </a:rPr>
              <a:t>S</a:t>
            </a:r>
            <a:r>
              <a:rPr lang="en-US" dirty="0">
                <a:solidFill>
                  <a:srgbClr val="000000"/>
                </a:solidFill>
              </a:rPr>
              <a:t> is part of a right cylinder perpendicular to the </a:t>
            </a:r>
            <a:br>
              <a:rPr lang="en-US" dirty="0">
                <a:solidFill>
                  <a:srgbClr val="000000"/>
                </a:solidFill>
              </a:rPr>
            </a:br>
            <a:r>
              <a:rPr lang="en-US" i="1" dirty="0" err="1">
                <a:solidFill>
                  <a:srgbClr val="000000"/>
                </a:solidFill>
              </a:rPr>
              <a:t>xy</a:t>
            </a:r>
            <a:r>
              <a:rPr lang="en-US" dirty="0">
                <a:solidFill>
                  <a:srgbClr val="000000"/>
                </a:solidFill>
              </a:rPr>
              <a:t>-plane. Note that </a:t>
            </a:r>
            <a:r>
              <a:rPr lang="en-US" b="1" dirty="0">
                <a:solidFill>
                  <a:srgbClr val="000000"/>
                </a:solidFill>
              </a:rPr>
              <a:t>k</a:t>
            </a:r>
            <a:r>
              <a:rPr lang="en-US" dirty="0">
                <a:solidFill>
                  <a:srgbClr val="000000"/>
                </a:solidFill>
              </a:rPr>
              <a:t> ⋅ </a:t>
            </a:r>
            <a:r>
              <a:rPr lang="en-US" b="1" dirty="0">
                <a:solidFill>
                  <a:srgbClr val="000000"/>
                </a:solidFill>
              </a:rPr>
              <a:t>n</a:t>
            </a:r>
            <a:r>
              <a:rPr lang="en-US" dirty="0">
                <a:solidFill>
                  <a:srgbClr val="000000"/>
                </a:solidFill>
              </a:rPr>
              <a:t> is therefore 0 on </a:t>
            </a:r>
            <a:r>
              <a:rPr lang="en-US" i="1" dirty="0">
                <a:solidFill>
                  <a:srgbClr val="000000"/>
                </a:solidFill>
              </a:rPr>
              <a:t>S</a:t>
            </a:r>
            <a:r>
              <a:rPr lang="en-US" baseline="-25000" dirty="0">
                <a:solidFill>
                  <a:srgbClr val="000000"/>
                </a:solidFill>
              </a:rPr>
              <a:t>3</a:t>
            </a:r>
            <a:r>
              <a:rPr lang="en-US" dirty="0">
                <a:solidFill>
                  <a:srgbClr val="000000"/>
                </a:solidFill>
              </a:rPr>
              <a:t> (since </a:t>
            </a:r>
            <a:r>
              <a:rPr lang="en-US" b="1" dirty="0">
                <a:solidFill>
                  <a:srgbClr val="000000"/>
                </a:solidFill>
              </a:rPr>
              <a:t>n</a:t>
            </a:r>
            <a:r>
              <a:rPr lang="en-US" dirty="0">
                <a:solidFill>
                  <a:srgbClr val="000000"/>
                </a:solidFill>
              </a:rPr>
              <a:t> is perpendicular to </a:t>
            </a:r>
            <a:r>
              <a:rPr lang="en-US" b="1" dirty="0">
                <a:solidFill>
                  <a:srgbClr val="000000"/>
                </a:solidFill>
              </a:rPr>
              <a:t>k</a:t>
            </a:r>
            <a:r>
              <a:rPr lang="en-US" dirty="0">
                <a:solidFill>
                  <a:srgbClr val="000000"/>
                </a:solidFill>
              </a:rPr>
              <a:t> throughout </a:t>
            </a:r>
            <a:r>
              <a:rPr lang="en-US" i="1" dirty="0">
                <a:solidFill>
                  <a:srgbClr val="000000"/>
                </a:solidFill>
              </a:rPr>
              <a:t>S</a:t>
            </a:r>
            <a:r>
              <a:rPr lang="en-US" baseline="-25000" dirty="0">
                <a:solidFill>
                  <a:srgbClr val="000000"/>
                </a:solidFill>
              </a:rPr>
              <a:t>3</a:t>
            </a:r>
            <a:r>
              <a:rPr lang="en-US" dirty="0">
                <a:solidFill>
                  <a:srgbClr val="000000"/>
                </a:solidFill>
              </a:rPr>
              <a:t>), so </a:t>
            </a:r>
          </a:p>
          <a:p>
            <a:endParaRPr lang="en-US" dirty="0">
              <a:solidFill>
                <a:srgbClr val="000000"/>
              </a:solidFill>
            </a:endParaRPr>
          </a:p>
          <a:p>
            <a:endParaRPr lang="en-US" dirty="0">
              <a:solidFill>
                <a:srgbClr val="000000"/>
              </a:solidFill>
            </a:endParaRPr>
          </a:p>
        </p:txBody>
      </p:sp>
      <p:graphicFrame>
        <p:nvGraphicFramePr>
          <p:cNvPr id="36866" name="Object 2"/>
          <p:cNvGraphicFramePr>
            <a:graphicFrameLocks noChangeAspect="1"/>
          </p:cNvGraphicFramePr>
          <p:nvPr>
            <p:extLst>
              <p:ext uri="{D42A27DB-BD31-4B8C-83A1-F6EECF244321}">
                <p14:modId xmlns:p14="http://schemas.microsoft.com/office/powerpoint/2010/main" val="1127526985"/>
              </p:ext>
            </p:extLst>
          </p:nvPr>
        </p:nvGraphicFramePr>
        <p:xfrm>
          <a:off x="1498600" y="4538663"/>
          <a:ext cx="6146800" cy="850900"/>
        </p:xfrm>
        <a:graphic>
          <a:graphicData uri="http://schemas.openxmlformats.org/presentationml/2006/ole">
            <mc:AlternateContent xmlns:mc="http://schemas.openxmlformats.org/markup-compatibility/2006">
              <mc:Choice xmlns:v="urn:schemas-microsoft-com:vml" Requires="v">
                <p:oleObj spid="_x0000_s36879" name="Equation" r:id="rId3" imgW="6146640" imgH="850680" progId="Equation.DSMT4">
                  <p:embed/>
                </p:oleObj>
              </mc:Choice>
              <mc:Fallback>
                <p:oleObj name="Equation" r:id="rId3" imgW="6146640" imgH="850680" progId="Equation.DSMT4">
                  <p:embed/>
                  <p:pic>
                    <p:nvPicPr>
                      <p:cNvPr id="0" name="Picture 2"/>
                      <p:cNvPicPr>
                        <a:picLocks noChangeAspect="1" noChangeArrowheads="1"/>
                      </p:cNvPicPr>
                      <p:nvPr/>
                    </p:nvPicPr>
                    <p:blipFill>
                      <a:blip r:embed="rId4"/>
                      <a:srcRect/>
                      <a:stretch>
                        <a:fillRect/>
                      </a:stretch>
                    </p:blipFill>
                    <p:spPr bwMode="auto">
                      <a:xfrm>
                        <a:off x="1498600" y="4538663"/>
                        <a:ext cx="61468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401205"/>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On </a:t>
            </a:r>
            <a:r>
              <a:rPr lang="en-US" i="1" dirty="0">
                <a:solidFill>
                  <a:srgbClr val="000000"/>
                </a:solidFill>
              </a:rPr>
              <a:t>S</a:t>
            </a:r>
            <a:r>
              <a:rPr lang="en-US" baseline="-25000" dirty="0">
                <a:solidFill>
                  <a:srgbClr val="000000"/>
                </a:solidFill>
              </a:rPr>
              <a:t>1</a:t>
            </a:r>
            <a:r>
              <a:rPr lang="en-US" dirty="0">
                <a:solidFill>
                  <a:srgbClr val="000000"/>
                </a:solidFill>
              </a:rPr>
              <a:t> and </a:t>
            </a:r>
            <a:r>
              <a:rPr lang="en-US" i="1" dirty="0">
                <a:solidFill>
                  <a:srgbClr val="000000"/>
                </a:solidFill>
              </a:rPr>
              <a:t>S</a:t>
            </a:r>
            <a:r>
              <a:rPr lang="en-US" baseline="-25000" dirty="0">
                <a:solidFill>
                  <a:srgbClr val="000000"/>
                </a:solidFill>
              </a:rPr>
              <a:t>2</a:t>
            </a:r>
            <a:r>
              <a:rPr lang="en-US" dirty="0">
                <a:solidFill>
                  <a:srgbClr val="000000"/>
                </a:solidFill>
              </a:rPr>
              <a:t>, we need to know something about </a:t>
            </a:r>
            <a:r>
              <a:rPr lang="en-US" b="1" dirty="0">
                <a:solidFill>
                  <a:srgbClr val="000000"/>
                </a:solidFill>
              </a:rPr>
              <a:t>n</a:t>
            </a:r>
            <a:r>
              <a:rPr lang="en-US" dirty="0">
                <a:solidFill>
                  <a:srgbClr val="000000"/>
                </a:solidFill>
              </a:rPr>
              <a:t> so we can evaluate </a:t>
            </a:r>
            <a:r>
              <a:rPr lang="en-US" b="1" dirty="0">
                <a:solidFill>
                  <a:srgbClr val="000000"/>
                </a:solidFill>
              </a:rPr>
              <a:t>k </a:t>
            </a:r>
            <a:r>
              <a:rPr lang="en-US" dirty="0">
                <a:solidFill>
                  <a:srgbClr val="000000"/>
                </a:solidFill>
              </a:rPr>
              <a:t>⋅ </a:t>
            </a:r>
            <a:r>
              <a:rPr lang="en-US" b="1" dirty="0">
                <a:solidFill>
                  <a:srgbClr val="000000"/>
                </a:solidFill>
              </a:rPr>
              <a:t>n </a:t>
            </a:r>
            <a:r>
              <a:rPr lang="en-US" i="1" dirty="0">
                <a:solidFill>
                  <a:srgbClr val="000000"/>
                </a:solidFill>
              </a:rPr>
              <a:t>d</a:t>
            </a:r>
            <a:r>
              <a:rPr lang="el-GR" i="1" dirty="0">
                <a:solidFill>
                  <a:srgbClr val="000000"/>
                </a:solidFill>
                <a:latin typeface="Cambria Math" panose="02040503050406030204" pitchFamily="18" charset="0"/>
                <a:ea typeface="Cambria Math" panose="02040503050406030204" pitchFamily="18" charset="0"/>
              </a:rPr>
              <a:t>σ</a:t>
            </a:r>
            <a:r>
              <a:rPr lang="en-US" dirty="0">
                <a:solidFill>
                  <a:srgbClr val="000000"/>
                </a:solidFill>
              </a:rPr>
              <a:t>. Toward this, note that we can parametrize </a:t>
            </a:r>
            <a:r>
              <a:rPr lang="en-US" i="1" dirty="0">
                <a:solidFill>
                  <a:srgbClr val="000000"/>
                </a:solidFill>
              </a:rPr>
              <a:t>S</a:t>
            </a:r>
            <a:r>
              <a:rPr lang="en-US" baseline="-25000" dirty="0">
                <a:solidFill>
                  <a:srgbClr val="000000"/>
                </a:solidFill>
              </a:rPr>
              <a:t>2</a:t>
            </a:r>
            <a:r>
              <a:rPr lang="en-US" dirty="0">
                <a:solidFill>
                  <a:srgbClr val="000000"/>
                </a:solidFill>
              </a:rPr>
              <a:t> with the vector function </a:t>
            </a:r>
            <a:br>
              <a:rPr lang="en-US" dirty="0">
                <a:solidFill>
                  <a:srgbClr val="000000"/>
                </a:solidFill>
              </a:rPr>
            </a:br>
            <a:r>
              <a:rPr lang="en-US" dirty="0">
                <a:solidFill>
                  <a:srgbClr val="000000"/>
                </a:solidFill>
              </a:rPr>
              <a:t>			         and then that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37891" name="Object 3"/>
          <p:cNvGraphicFramePr>
            <a:graphicFrameLocks noChangeAspect="1"/>
          </p:cNvGraphicFramePr>
          <p:nvPr>
            <p:extLst>
              <p:ext uri="{D42A27DB-BD31-4B8C-83A1-F6EECF244321}">
                <p14:modId xmlns:p14="http://schemas.microsoft.com/office/powerpoint/2010/main" val="867157351"/>
              </p:ext>
            </p:extLst>
          </p:nvPr>
        </p:nvGraphicFramePr>
        <p:xfrm>
          <a:off x="1270000" y="3733800"/>
          <a:ext cx="6604000" cy="1638300"/>
        </p:xfrm>
        <a:graphic>
          <a:graphicData uri="http://schemas.openxmlformats.org/presentationml/2006/ole">
            <mc:AlternateContent xmlns:mc="http://schemas.openxmlformats.org/markup-compatibility/2006">
              <mc:Choice xmlns:v="urn:schemas-microsoft-com:vml" Requires="v">
                <p:oleObj spid="_x0000_s37919" name="Equation" r:id="rId3" imgW="6603840" imgH="1638000" progId="Equation.DSMT4">
                  <p:embed/>
                </p:oleObj>
              </mc:Choice>
              <mc:Fallback>
                <p:oleObj name="Equation" r:id="rId3" imgW="6603840" imgH="1638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000" y="3733800"/>
                        <a:ext cx="66040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566920" y="3094220"/>
          <a:ext cx="3365500" cy="520700"/>
        </p:xfrm>
        <a:graphic>
          <a:graphicData uri="http://schemas.openxmlformats.org/presentationml/2006/ole">
            <mc:AlternateContent xmlns:mc="http://schemas.openxmlformats.org/markup-compatibility/2006">
              <mc:Choice xmlns:v="urn:schemas-microsoft-com:vml" Requires="v">
                <p:oleObj spid="_x0000_s37920" name="Equation" r:id="rId5" imgW="3365280" imgH="520560" progId="Equation.DSMT4">
                  <p:embed/>
                </p:oleObj>
              </mc:Choice>
              <mc:Fallback>
                <p:oleObj name="Equation" r:id="rId5" imgW="3365280" imgH="520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920" y="3094220"/>
                        <a:ext cx="33655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659737"/>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is outwardly normal to </a:t>
            </a:r>
            <a:br>
              <a:rPr lang="en-US" dirty="0">
                <a:solidFill>
                  <a:srgbClr val="000000"/>
                </a:solidFill>
              </a:rPr>
            </a:br>
            <a:r>
              <a:rPr lang="en-US" i="1" dirty="0">
                <a:solidFill>
                  <a:srgbClr val="000000"/>
                </a:solidFill>
              </a:rPr>
              <a:t>S</a:t>
            </a:r>
            <a:r>
              <a:rPr lang="en-US" baseline="-25000" dirty="0">
                <a:solidFill>
                  <a:srgbClr val="000000"/>
                </a:solidFill>
              </a:rPr>
              <a:t>2</a:t>
            </a:r>
            <a:r>
              <a:rPr lang="en-US" dirty="0">
                <a:solidFill>
                  <a:srgbClr val="000000"/>
                </a:solidFill>
              </a:rPr>
              <a:t>—remember to use the </a:t>
            </a:r>
            <a:br>
              <a:rPr lang="en-US" dirty="0">
                <a:solidFill>
                  <a:srgbClr val="000000"/>
                </a:solidFill>
              </a:rPr>
            </a:br>
            <a:r>
              <a:rPr lang="en-US" dirty="0">
                <a:solidFill>
                  <a:srgbClr val="000000"/>
                </a:solidFill>
              </a:rPr>
              <a:t>right-hand rule in </a:t>
            </a:r>
            <a:br>
              <a:rPr lang="en-US" dirty="0">
                <a:solidFill>
                  <a:srgbClr val="000000"/>
                </a:solidFill>
              </a:rPr>
            </a:br>
            <a:r>
              <a:rPr lang="en-US" dirty="0">
                <a:solidFill>
                  <a:srgbClr val="000000"/>
                </a:solidFill>
              </a:rPr>
              <a:t>visualizing the direction of</a:t>
            </a:r>
            <a:br>
              <a:rPr lang="en-US" dirty="0">
                <a:solidFill>
                  <a:srgbClr val="000000"/>
                </a:solidFill>
              </a:rPr>
            </a:br>
            <a:r>
              <a:rPr lang="en-US" dirty="0">
                <a:solidFill>
                  <a:srgbClr val="000000"/>
                </a:solidFill>
              </a:rPr>
              <a:t>the cross product, as shown</a:t>
            </a:r>
            <a:br>
              <a:rPr lang="en-US" dirty="0">
                <a:solidFill>
                  <a:srgbClr val="000000"/>
                </a:solidFill>
              </a:rPr>
            </a:br>
            <a:r>
              <a:rPr lang="en-US" dirty="0">
                <a:solidFill>
                  <a:srgbClr val="000000"/>
                </a:solidFill>
              </a:rPr>
              <a:t>in Figure 3. </a:t>
            </a:r>
          </a:p>
          <a:p>
            <a:pPr>
              <a:lnSpc>
                <a:spcPct val="200000"/>
              </a:lnSpc>
            </a:pPr>
            <a:endParaRPr lang="en-US" dirty="0">
              <a:solidFill>
                <a:srgbClr val="000000"/>
              </a:solidFill>
            </a:endParaRPr>
          </a:p>
          <a:p>
            <a:endParaRPr lang="en-US" dirty="0">
              <a:solidFill>
                <a:srgbClr val="000000"/>
              </a:solidFill>
            </a:endParaRPr>
          </a:p>
        </p:txBody>
      </p:sp>
      <p:pic>
        <p:nvPicPr>
          <p:cNvPr id="38916"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876800" y="1905000"/>
            <a:ext cx="3657600" cy="3390147"/>
          </a:xfrm>
          <a:prstGeom prst="rect">
            <a:avLst/>
          </a:prstGeom>
          <a:noFill/>
          <a:ln w="9525">
            <a:noFill/>
            <a:miter lim="800000"/>
            <a:headEnd/>
            <a:tailEnd/>
          </a:ln>
        </p:spPr>
      </p:pic>
      <p:sp>
        <p:nvSpPr>
          <p:cNvPr id="7" name="Rectangle 6"/>
          <p:cNvSpPr/>
          <p:nvPr/>
        </p:nvSpPr>
        <p:spPr>
          <a:xfrm>
            <a:off x="6019800" y="5410200"/>
            <a:ext cx="1370055" cy="523220"/>
          </a:xfrm>
          <a:prstGeom prst="rect">
            <a:avLst/>
          </a:prstGeom>
        </p:spPr>
        <p:txBody>
          <a:bodyPr wrap="none">
            <a:spAutoFit/>
          </a:bodyPr>
          <a:lstStyle/>
          <a:p>
            <a:r>
              <a:rPr lang="en-US" sz="2800" b="1" dirty="0"/>
              <a:t>Figure 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573560"/>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So </a:t>
            </a:r>
          </a:p>
          <a:p>
            <a:endParaRPr lang="en-US" dirty="0">
              <a:solidFill>
                <a:srgbClr val="000000"/>
              </a:solidFill>
            </a:endParaRPr>
          </a:p>
          <a:p>
            <a:endParaRPr lang="en-US" dirty="0">
              <a:solidFill>
                <a:srgbClr val="000000"/>
              </a:solidFill>
            </a:endParaRPr>
          </a:p>
          <a:p>
            <a:endParaRPr lang="en-US" dirty="0">
              <a:solidFill>
                <a:srgbClr val="000000"/>
              </a:solidFill>
            </a:endParaRPr>
          </a:p>
          <a:p>
            <a:pPr>
              <a:lnSpc>
                <a:spcPct val="150000"/>
              </a:lnSpc>
            </a:pPr>
            <a:endParaRPr lang="en-US" dirty="0">
              <a:solidFill>
                <a:srgbClr val="000000"/>
              </a:solidFill>
            </a:endParaRPr>
          </a:p>
          <a:p>
            <a:r>
              <a:rPr lang="en-US" dirty="0">
                <a:solidFill>
                  <a:srgbClr val="000000"/>
                </a:solidFill>
              </a:rPr>
              <a:t>and hence</a:t>
            </a:r>
          </a:p>
          <a:p>
            <a:pPr>
              <a:lnSpc>
                <a:spcPct val="150000"/>
              </a:lnSpc>
            </a:pPr>
            <a:endParaRPr lang="en-US" dirty="0">
              <a:solidFill>
                <a:srgbClr val="000000"/>
              </a:solidFill>
            </a:endParaRPr>
          </a:p>
        </p:txBody>
      </p:sp>
      <p:graphicFrame>
        <p:nvGraphicFramePr>
          <p:cNvPr id="39938" name="Object 2"/>
          <p:cNvGraphicFramePr>
            <a:graphicFrameLocks noChangeAspect="1"/>
          </p:cNvGraphicFramePr>
          <p:nvPr>
            <p:extLst>
              <p:ext uri="{D42A27DB-BD31-4B8C-83A1-F6EECF244321}">
                <p14:modId xmlns:p14="http://schemas.microsoft.com/office/powerpoint/2010/main" val="3549511466"/>
              </p:ext>
            </p:extLst>
          </p:nvPr>
        </p:nvGraphicFramePr>
        <p:xfrm>
          <a:off x="654050" y="1898650"/>
          <a:ext cx="7835900" cy="2717800"/>
        </p:xfrm>
        <a:graphic>
          <a:graphicData uri="http://schemas.openxmlformats.org/presentationml/2006/ole">
            <mc:AlternateContent xmlns:mc="http://schemas.openxmlformats.org/markup-compatibility/2006">
              <mc:Choice xmlns:v="urn:schemas-microsoft-com:vml" Requires="v">
                <p:oleObj spid="_x0000_s39964" name="Equation" r:id="rId3" imgW="7835760" imgH="2717640" progId="Equation.DSMT4">
                  <p:embed/>
                </p:oleObj>
              </mc:Choice>
              <mc:Fallback>
                <p:oleObj name="Equation" r:id="rId3" imgW="7835760" imgH="2717640" progId="Equation.DSMT4">
                  <p:embed/>
                  <p:pic>
                    <p:nvPicPr>
                      <p:cNvPr id="0" name="Picture 2"/>
                      <p:cNvPicPr>
                        <a:picLocks noChangeAspect="1" noChangeArrowheads="1"/>
                      </p:cNvPicPr>
                      <p:nvPr/>
                    </p:nvPicPr>
                    <p:blipFill>
                      <a:blip r:embed="rId4"/>
                      <a:srcRect/>
                      <a:stretch>
                        <a:fillRect/>
                      </a:stretch>
                    </p:blipFill>
                    <p:spPr bwMode="auto">
                      <a:xfrm>
                        <a:off x="654050" y="1898650"/>
                        <a:ext cx="7835900" cy="271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39" name="Object 3"/>
          <p:cNvGraphicFramePr>
            <a:graphicFrameLocks noChangeAspect="1"/>
          </p:cNvGraphicFramePr>
          <p:nvPr>
            <p:extLst>
              <p:ext uri="{D42A27DB-BD31-4B8C-83A1-F6EECF244321}">
                <p14:modId xmlns:p14="http://schemas.microsoft.com/office/powerpoint/2010/main" val="454102637"/>
              </p:ext>
            </p:extLst>
          </p:nvPr>
        </p:nvGraphicFramePr>
        <p:xfrm>
          <a:off x="2025650" y="4995863"/>
          <a:ext cx="5092700" cy="850900"/>
        </p:xfrm>
        <a:graphic>
          <a:graphicData uri="http://schemas.openxmlformats.org/presentationml/2006/ole">
            <mc:AlternateContent xmlns:mc="http://schemas.openxmlformats.org/markup-compatibility/2006">
              <mc:Choice xmlns:v="urn:schemas-microsoft-com:vml" Requires="v">
                <p:oleObj spid="_x0000_s39965" name="Equation" r:id="rId5" imgW="5092560" imgH="850680" progId="Equation.DSMT4">
                  <p:embed/>
                </p:oleObj>
              </mc:Choice>
              <mc:Fallback>
                <p:oleObj name="Equation" r:id="rId5" imgW="5092560" imgH="850680" progId="Equation.DSMT4">
                  <p:embed/>
                  <p:pic>
                    <p:nvPicPr>
                      <p:cNvPr id="0" name="Picture 3"/>
                      <p:cNvPicPr>
                        <a:picLocks noChangeAspect="1" noChangeArrowheads="1"/>
                      </p:cNvPicPr>
                      <p:nvPr/>
                    </p:nvPicPr>
                    <p:blipFill>
                      <a:blip r:embed="rId6"/>
                      <a:srcRect/>
                      <a:stretch>
                        <a:fillRect/>
                      </a:stretch>
                    </p:blipFill>
                    <p:spPr bwMode="auto">
                      <a:xfrm>
                        <a:off x="2025650" y="4995863"/>
                        <a:ext cx="50927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Left Brace 3">
            <a:extLst>
              <a:ext uri="{FF2B5EF4-FFF2-40B4-BE49-F238E27FC236}">
                <a16:creationId xmlns:a16="http://schemas.microsoft.com/office/drawing/2014/main" id="{1CAB625A-E046-4FE1-8DF6-3FB55BA48ED6}"/>
              </a:ext>
            </a:extLst>
          </p:cNvPr>
          <p:cNvSpPr/>
          <p:nvPr/>
        </p:nvSpPr>
        <p:spPr>
          <a:xfrm rot="16200000">
            <a:off x="3701303" y="2013697"/>
            <a:ext cx="217394" cy="30480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Left Brace 6">
            <a:extLst>
              <a:ext uri="{FF2B5EF4-FFF2-40B4-BE49-F238E27FC236}">
                <a16:creationId xmlns:a16="http://schemas.microsoft.com/office/drawing/2014/main" id="{90DFCCAA-5AEC-4E94-99E8-3C75C7B8BBF3}"/>
              </a:ext>
            </a:extLst>
          </p:cNvPr>
          <p:cNvSpPr/>
          <p:nvPr/>
        </p:nvSpPr>
        <p:spPr>
          <a:xfrm rot="16200000">
            <a:off x="6810539" y="1553532"/>
            <a:ext cx="229396" cy="3065931"/>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315027"/>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Similarly, we can parametrize </a:t>
            </a:r>
            <a:r>
              <a:rPr lang="en-US" i="1" dirty="0">
                <a:solidFill>
                  <a:srgbClr val="000000"/>
                </a:solidFill>
              </a:rPr>
              <a:t>S</a:t>
            </a:r>
            <a:r>
              <a:rPr lang="en-US" baseline="-25000" dirty="0">
                <a:solidFill>
                  <a:srgbClr val="000000"/>
                </a:solidFill>
              </a:rPr>
              <a:t>1</a:t>
            </a:r>
            <a:r>
              <a:rPr lang="en-US" dirty="0">
                <a:solidFill>
                  <a:srgbClr val="000000"/>
                </a:solidFill>
              </a:rPr>
              <a:t> with </a:t>
            </a:r>
            <a:br>
              <a:rPr lang="en-US" dirty="0">
                <a:solidFill>
                  <a:srgbClr val="000000"/>
                </a:solidFill>
              </a:rPr>
            </a:br>
            <a:r>
              <a:rPr lang="en-US" dirty="0">
                <a:solidFill>
                  <a:srgbClr val="000000"/>
                </a:solidFill>
              </a:rPr>
              <a:t>			         but this time, in order to construct an outwardly pointing vector, we have to form the cross product</a:t>
            </a:r>
          </a:p>
          <a:p>
            <a:endParaRPr lang="en-US" dirty="0">
              <a:solidFill>
                <a:srgbClr val="000000"/>
              </a:solidFill>
            </a:endParaRPr>
          </a:p>
          <a:p>
            <a:pPr>
              <a:lnSpc>
                <a:spcPct val="150000"/>
              </a:lnSpc>
            </a:pPr>
            <a:endParaRPr lang="en-US" dirty="0">
              <a:solidFill>
                <a:srgbClr val="000000"/>
              </a:solidFill>
            </a:endParaRPr>
          </a:p>
          <a:p>
            <a:pPr>
              <a:lnSpc>
                <a:spcPct val="150000"/>
              </a:lnSpc>
            </a:pPr>
            <a:endParaRPr lang="en-US" dirty="0">
              <a:solidFill>
                <a:srgbClr val="000000"/>
              </a:solidFill>
            </a:endParaRPr>
          </a:p>
        </p:txBody>
      </p:sp>
      <p:graphicFrame>
        <p:nvGraphicFramePr>
          <p:cNvPr id="40964" name="Object 4"/>
          <p:cNvGraphicFramePr>
            <a:graphicFrameLocks noChangeAspect="1"/>
          </p:cNvGraphicFramePr>
          <p:nvPr/>
        </p:nvGraphicFramePr>
        <p:xfrm>
          <a:off x="548390" y="2226040"/>
          <a:ext cx="3352800" cy="520700"/>
        </p:xfrm>
        <a:graphic>
          <a:graphicData uri="http://schemas.openxmlformats.org/presentationml/2006/ole">
            <mc:AlternateContent xmlns:mc="http://schemas.openxmlformats.org/markup-compatibility/2006">
              <mc:Choice xmlns:v="urn:schemas-microsoft-com:vml" Requires="v">
                <p:oleObj spid="_x0000_s40990" name="Equation" r:id="rId3" imgW="3352680" imgH="520560" progId="Equation.DSMT4">
                  <p:embed/>
                </p:oleObj>
              </mc:Choice>
              <mc:Fallback>
                <p:oleObj name="Equation" r:id="rId3" imgW="3352680" imgH="520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390" y="2226040"/>
                        <a:ext cx="33528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1371600" y="3657600"/>
          <a:ext cx="6400800" cy="1676400"/>
        </p:xfrm>
        <a:graphic>
          <a:graphicData uri="http://schemas.openxmlformats.org/presentationml/2006/ole">
            <mc:AlternateContent xmlns:mc="http://schemas.openxmlformats.org/markup-compatibility/2006">
              <mc:Choice xmlns:v="urn:schemas-microsoft-com:vml" Requires="v">
                <p:oleObj spid="_x0000_s40991" name="Equation" r:id="rId5" imgW="6400800" imgH="1676160" progId="Equation.DSMT4">
                  <p:embed/>
                </p:oleObj>
              </mc:Choice>
              <mc:Fallback>
                <p:oleObj name="Equation" r:id="rId5" imgW="6400800" imgH="16761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3657600"/>
                        <a:ext cx="64008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616648"/>
          </a:xfrm>
          <a:solidFill>
            <a:srgbClr val="FFFFCC"/>
          </a:solidFill>
          <a:ln w="28575">
            <a:solidFill>
              <a:srgbClr val="000000"/>
            </a:solidFill>
          </a:ln>
        </p:spPr>
        <p:txBody>
          <a:bodyPr wrap="square">
            <a:spAutoFit/>
          </a:bodyPr>
          <a:lstStyle/>
          <a:p>
            <a:pPr algn="ctr"/>
            <a:r>
              <a:rPr lang="en-US" b="1" dirty="0">
                <a:solidFill>
                  <a:srgbClr val="000000"/>
                </a:solidFill>
              </a:rPr>
              <a:t>Proof  (cont.)</a:t>
            </a:r>
          </a:p>
          <a:p>
            <a:r>
              <a:rPr lang="en-US" dirty="0">
                <a:solidFill>
                  <a:srgbClr val="000000"/>
                </a:solidFill>
              </a:rPr>
              <a:t>The effect of this is that </a:t>
            </a:r>
            <a:r>
              <a:rPr lang="en-US" b="1" dirty="0">
                <a:solidFill>
                  <a:srgbClr val="000000"/>
                </a:solidFill>
              </a:rPr>
              <a:t>k</a:t>
            </a:r>
            <a:r>
              <a:rPr lang="en-US" dirty="0">
                <a:solidFill>
                  <a:srgbClr val="000000"/>
                </a:solidFill>
              </a:rPr>
              <a:t> ⋅ </a:t>
            </a:r>
            <a:r>
              <a:rPr lang="en-US" b="1" dirty="0">
                <a:solidFill>
                  <a:srgbClr val="000000"/>
                </a:solidFill>
              </a:rPr>
              <a:t>n</a:t>
            </a:r>
            <a:r>
              <a:rPr lang="en-US" dirty="0">
                <a:solidFill>
                  <a:srgbClr val="000000"/>
                </a:solidFill>
              </a:rPr>
              <a:t> </a:t>
            </a:r>
            <a:r>
              <a:rPr lang="en-US" i="1" dirty="0">
                <a:solidFill>
                  <a:srgbClr val="000000"/>
                </a:solidFill>
              </a:rPr>
              <a:t>d</a:t>
            </a:r>
            <a:r>
              <a:rPr lang="el-GR" i="1" dirty="0">
                <a:solidFill>
                  <a:srgbClr val="000000"/>
                </a:solidFill>
                <a:latin typeface="Cambria Math" panose="02040503050406030204" pitchFamily="18" charset="0"/>
                <a:ea typeface="Cambria Math" panose="02040503050406030204" pitchFamily="18" charset="0"/>
              </a:rPr>
              <a:t>σ</a:t>
            </a:r>
            <a:r>
              <a:rPr lang="en-US" dirty="0">
                <a:solidFill>
                  <a:srgbClr val="000000"/>
                </a:solidFill>
              </a:rPr>
              <a:t> = </a:t>
            </a:r>
            <a:r>
              <a:rPr lang="en-US" dirty="0">
                <a:solidFill>
                  <a:srgbClr val="000000"/>
                </a:solidFill>
                <a:latin typeface="Symbol" pitchFamily="18" charset="2"/>
              </a:rPr>
              <a:t>-</a:t>
            </a:r>
            <a:r>
              <a:rPr lang="en-US" i="1" dirty="0" err="1">
                <a:solidFill>
                  <a:srgbClr val="000000"/>
                </a:solidFill>
              </a:rPr>
              <a:t>dA</a:t>
            </a:r>
            <a:r>
              <a:rPr lang="en-US" dirty="0">
                <a:solidFill>
                  <a:srgbClr val="000000"/>
                </a:solidFill>
              </a:rPr>
              <a:t> on </a:t>
            </a:r>
            <a:r>
              <a:rPr lang="en-US" i="1" dirty="0">
                <a:solidFill>
                  <a:srgbClr val="000000"/>
                </a:solidFill>
              </a:rPr>
              <a:t>S</a:t>
            </a:r>
            <a:r>
              <a:rPr lang="en-US" baseline="-25000" dirty="0">
                <a:solidFill>
                  <a:srgbClr val="000000"/>
                </a:solidFill>
              </a:rPr>
              <a:t>1</a:t>
            </a:r>
            <a:r>
              <a:rPr lang="en-US" dirty="0">
                <a:solidFill>
                  <a:srgbClr val="000000"/>
                </a:solidFill>
              </a:rPr>
              <a:t>, so we are led to</a:t>
            </a:r>
          </a:p>
          <a:p>
            <a:pPr>
              <a:lnSpc>
                <a:spcPct val="150000"/>
              </a:lnSpc>
            </a:pPr>
            <a:endParaRPr lang="en-US" dirty="0"/>
          </a:p>
          <a:p>
            <a:r>
              <a:rPr lang="en-US" dirty="0">
                <a:solidFill>
                  <a:srgbClr val="000000"/>
                </a:solidFill>
              </a:rPr>
              <a:t>and hence</a:t>
            </a:r>
          </a:p>
          <a:p>
            <a:pPr>
              <a:lnSpc>
                <a:spcPct val="250000"/>
              </a:lnSpc>
            </a:pPr>
            <a:endParaRPr lang="en-US" dirty="0">
              <a:solidFill>
                <a:srgbClr val="000000"/>
              </a:solidFill>
            </a:endParaRPr>
          </a:p>
          <a:p>
            <a:pPr>
              <a:lnSpc>
                <a:spcPct val="150000"/>
              </a:lnSpc>
            </a:pPr>
            <a:endParaRPr lang="en-US" dirty="0">
              <a:solidFill>
                <a:srgbClr val="000000"/>
              </a:solidFill>
            </a:endParaRPr>
          </a:p>
        </p:txBody>
      </p:sp>
      <p:graphicFrame>
        <p:nvGraphicFramePr>
          <p:cNvPr id="41988" name="Object 4"/>
          <p:cNvGraphicFramePr>
            <a:graphicFrameLocks noChangeAspect="1"/>
          </p:cNvGraphicFramePr>
          <p:nvPr>
            <p:extLst>
              <p:ext uri="{D42A27DB-BD31-4B8C-83A1-F6EECF244321}">
                <p14:modId xmlns:p14="http://schemas.microsoft.com/office/powerpoint/2010/main" val="4217691705"/>
              </p:ext>
            </p:extLst>
          </p:nvPr>
        </p:nvGraphicFramePr>
        <p:xfrm>
          <a:off x="1936750" y="2571750"/>
          <a:ext cx="5270500" cy="850900"/>
        </p:xfrm>
        <a:graphic>
          <a:graphicData uri="http://schemas.openxmlformats.org/presentationml/2006/ole">
            <mc:AlternateContent xmlns:mc="http://schemas.openxmlformats.org/markup-compatibility/2006">
              <mc:Choice xmlns:v="urn:schemas-microsoft-com:vml" Requires="v">
                <p:oleObj spid="_x0000_s42014" name="Equation" r:id="rId3" imgW="5270400" imgH="850680" progId="Equation.DSMT4">
                  <p:embed/>
                </p:oleObj>
              </mc:Choice>
              <mc:Fallback>
                <p:oleObj name="Equation" r:id="rId3" imgW="5270400" imgH="850680" progId="Equation.DSMT4">
                  <p:embed/>
                  <p:pic>
                    <p:nvPicPr>
                      <p:cNvPr id="0" name="Picture 4"/>
                      <p:cNvPicPr>
                        <a:picLocks noChangeAspect="1" noChangeArrowheads="1"/>
                      </p:cNvPicPr>
                      <p:nvPr/>
                    </p:nvPicPr>
                    <p:blipFill>
                      <a:blip r:embed="rId4"/>
                      <a:srcRect/>
                      <a:stretch>
                        <a:fillRect/>
                      </a:stretch>
                    </p:blipFill>
                    <p:spPr bwMode="auto">
                      <a:xfrm>
                        <a:off x="1936750" y="2571750"/>
                        <a:ext cx="52705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290022562"/>
              </p:ext>
            </p:extLst>
          </p:nvPr>
        </p:nvGraphicFramePr>
        <p:xfrm>
          <a:off x="603250" y="4014788"/>
          <a:ext cx="7937500" cy="1828800"/>
        </p:xfrm>
        <a:graphic>
          <a:graphicData uri="http://schemas.openxmlformats.org/presentationml/2006/ole">
            <mc:AlternateContent xmlns:mc="http://schemas.openxmlformats.org/markup-compatibility/2006">
              <mc:Choice xmlns:v="urn:schemas-microsoft-com:vml" Requires="v">
                <p:oleObj spid="_x0000_s42015" name="Equation" r:id="rId5" imgW="7937280" imgH="1828800" progId="Equation.DSMT4">
                  <p:embed/>
                </p:oleObj>
              </mc:Choice>
              <mc:Fallback>
                <p:oleObj name="Equation" r:id="rId5" imgW="7937280" imgH="1828800" progId="Equation.DSMT4">
                  <p:embed/>
                  <p:pic>
                    <p:nvPicPr>
                      <p:cNvPr id="0" name="Picture 5"/>
                      <p:cNvPicPr>
                        <a:picLocks noChangeAspect="1" noChangeArrowheads="1"/>
                      </p:cNvPicPr>
                      <p:nvPr/>
                    </p:nvPicPr>
                    <p:blipFill>
                      <a:blip r:embed="rId6"/>
                      <a:srcRect/>
                      <a:stretch>
                        <a:fillRect/>
                      </a:stretch>
                    </p:blipFill>
                    <p:spPr bwMode="auto">
                      <a:xfrm>
                        <a:off x="603250" y="4014788"/>
                        <a:ext cx="79375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663440"/>
          </a:xfrm>
          <a:solidFill>
            <a:srgbClr val="FFFFCC"/>
          </a:solidFill>
          <a:ln w="28575">
            <a:solidFill>
              <a:srgbClr val="000000"/>
            </a:solidFill>
          </a:ln>
        </p:spPr>
        <p:txBody>
          <a:bodyPr wrap="square">
            <a:noAutofit/>
          </a:bodyPr>
          <a:lstStyle/>
          <a:p>
            <a:pPr algn="ctr"/>
            <a:r>
              <a:rPr lang="en-US" b="1" dirty="0">
                <a:solidFill>
                  <a:srgbClr val="000000"/>
                </a:solidFill>
              </a:rPr>
              <a:t>Proof  (cont.)</a:t>
            </a:r>
          </a:p>
          <a:p>
            <a:r>
              <a:rPr lang="en-US" dirty="0">
                <a:solidFill>
                  <a:srgbClr val="000000"/>
                </a:solidFill>
              </a:rPr>
              <a:t>We are nearing the end of the argument. By the Fundamental Theorem of Calculus,</a:t>
            </a:r>
          </a:p>
          <a:p>
            <a:endParaRPr lang="en-US" dirty="0">
              <a:solidFill>
                <a:srgbClr val="000000"/>
              </a:solidFill>
            </a:endParaRPr>
          </a:p>
          <a:p>
            <a:endParaRPr lang="en-US" dirty="0">
              <a:solidFill>
                <a:srgbClr val="000000"/>
              </a:solidFill>
            </a:endParaRPr>
          </a:p>
          <a:p>
            <a:pPr>
              <a:lnSpc>
                <a:spcPct val="150000"/>
              </a:lnSpc>
            </a:pPr>
            <a:endParaRPr lang="en-US" dirty="0">
              <a:solidFill>
                <a:srgbClr val="000000"/>
              </a:solidFill>
            </a:endParaRPr>
          </a:p>
          <a:p>
            <a:r>
              <a:rPr lang="en-US" dirty="0">
                <a:solidFill>
                  <a:srgbClr val="000000"/>
                </a:solidFill>
              </a:rPr>
              <a:t>so the two integrals are equal:</a:t>
            </a:r>
          </a:p>
          <a:p>
            <a:pPr>
              <a:lnSpc>
                <a:spcPct val="150000"/>
              </a:lnSpc>
            </a:pPr>
            <a:endParaRPr lang="en-US" dirty="0">
              <a:solidFill>
                <a:srgbClr val="000000"/>
              </a:solidFill>
            </a:endParaRPr>
          </a:p>
        </p:txBody>
      </p:sp>
      <p:graphicFrame>
        <p:nvGraphicFramePr>
          <p:cNvPr id="43012" name="Object 4"/>
          <p:cNvGraphicFramePr>
            <a:graphicFrameLocks noChangeAspect="1"/>
          </p:cNvGraphicFramePr>
          <p:nvPr/>
        </p:nvGraphicFramePr>
        <p:xfrm>
          <a:off x="850900" y="2743200"/>
          <a:ext cx="7442200" cy="1892300"/>
        </p:xfrm>
        <a:graphic>
          <a:graphicData uri="http://schemas.openxmlformats.org/presentationml/2006/ole">
            <mc:AlternateContent xmlns:mc="http://schemas.openxmlformats.org/markup-compatibility/2006">
              <mc:Choice xmlns:v="urn:schemas-microsoft-com:vml" Requires="v">
                <p:oleObj spid="_x0000_s43038" name="Equation" r:id="rId3" imgW="7441920" imgH="1892160" progId="Equation.DSMT4">
                  <p:embed/>
                </p:oleObj>
              </mc:Choice>
              <mc:Fallback>
                <p:oleObj name="Equation" r:id="rId3" imgW="7441920" imgH="18921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0900" y="2743200"/>
                        <a:ext cx="7442200"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3" name="Object 5"/>
          <p:cNvGraphicFramePr>
            <a:graphicFrameLocks noChangeAspect="1"/>
          </p:cNvGraphicFramePr>
          <p:nvPr>
            <p:extLst>
              <p:ext uri="{D42A27DB-BD31-4B8C-83A1-F6EECF244321}">
                <p14:modId xmlns:p14="http://schemas.microsoft.com/office/powerpoint/2010/main" val="3726343562"/>
              </p:ext>
            </p:extLst>
          </p:nvPr>
        </p:nvGraphicFramePr>
        <p:xfrm>
          <a:off x="2819400" y="4921250"/>
          <a:ext cx="3505200" cy="939800"/>
        </p:xfrm>
        <a:graphic>
          <a:graphicData uri="http://schemas.openxmlformats.org/presentationml/2006/ole">
            <mc:AlternateContent xmlns:mc="http://schemas.openxmlformats.org/markup-compatibility/2006">
              <mc:Choice xmlns:v="urn:schemas-microsoft-com:vml" Requires="v">
                <p:oleObj spid="_x0000_s43039" name="Equation" r:id="rId5" imgW="3504960" imgH="939600" progId="Equation.DSMT4">
                  <p:embed/>
                </p:oleObj>
              </mc:Choice>
              <mc:Fallback>
                <p:oleObj name="Equation" r:id="rId5" imgW="3504960" imgH="939600" progId="Equation.DSMT4">
                  <p:embed/>
                  <p:pic>
                    <p:nvPicPr>
                      <p:cNvPr id="0" name="Picture 5"/>
                      <p:cNvPicPr>
                        <a:picLocks noChangeAspect="1" noChangeArrowheads="1"/>
                      </p:cNvPicPr>
                      <p:nvPr/>
                    </p:nvPicPr>
                    <p:blipFill>
                      <a:blip r:embed="rId6"/>
                      <a:srcRect/>
                      <a:stretch>
                        <a:fillRect/>
                      </a:stretch>
                    </p:blipFill>
                    <p:spPr bwMode="auto">
                      <a:xfrm>
                        <a:off x="2819400" y="4921250"/>
                        <a:ext cx="3505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AutoNum type="arabicPeriod"/>
            </a:pPr>
            <a:r>
              <a:rPr lang="en-US" dirty="0"/>
              <a:t>The Divergence Theorem</a:t>
            </a:r>
          </a:p>
          <a:p>
            <a:pPr marL="514350" indent="-514350">
              <a:buFont typeface="+mj-lt"/>
              <a:buAutoNum type="arabicPeriod"/>
            </a:pPr>
            <a:r>
              <a:rPr lang="en-US" dirty="0"/>
              <a:t>The Fundamental Theorem of Calculus in review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663440"/>
          </a:xfrm>
          <a:solidFill>
            <a:srgbClr val="FFFFCC"/>
          </a:solidFill>
          <a:ln w="28575">
            <a:solidFill>
              <a:srgbClr val="000000"/>
            </a:solidFill>
          </a:ln>
        </p:spPr>
        <p:txBody>
          <a:bodyPr wrap="square">
            <a:noAutofit/>
          </a:bodyPr>
          <a:lstStyle/>
          <a:p>
            <a:pPr algn="ctr"/>
            <a:r>
              <a:rPr lang="en-US" b="1" dirty="0">
                <a:solidFill>
                  <a:srgbClr val="000000"/>
                </a:solidFill>
              </a:rPr>
              <a:t>Proof  (cont.)</a:t>
            </a:r>
          </a:p>
          <a:p>
            <a:r>
              <a:rPr lang="en-US" dirty="0">
                <a:solidFill>
                  <a:srgbClr val="000000"/>
                </a:solidFill>
              </a:rPr>
              <a:t>By the same sort of reasoning, </a:t>
            </a:r>
          </a:p>
          <a:p>
            <a:endParaRPr lang="en-US" dirty="0">
              <a:solidFill>
                <a:srgbClr val="000000"/>
              </a:solidFill>
            </a:endParaRPr>
          </a:p>
          <a:p>
            <a:endParaRPr lang="en-US" dirty="0">
              <a:solidFill>
                <a:srgbClr val="000000"/>
              </a:solidFill>
            </a:endParaRPr>
          </a:p>
          <a:p>
            <a:r>
              <a:rPr lang="en-US" dirty="0">
                <a:solidFill>
                  <a:srgbClr val="000000"/>
                </a:solidFill>
              </a:rPr>
              <a:t>and the Divergence Theorem is thus proved for a single simple region. The fact that the theorem is also true for a finite union of simple regions follows from properties of integrals, including the fact that two surface integrals with opposite orientations over the same surface cancel one another.</a:t>
            </a:r>
          </a:p>
          <a:p>
            <a:pPr>
              <a:lnSpc>
                <a:spcPct val="150000"/>
              </a:lnSpc>
            </a:pPr>
            <a:endParaRPr lang="en-US" dirty="0">
              <a:solidFill>
                <a:srgbClr val="000000"/>
              </a:solidFill>
            </a:endParaRPr>
          </a:p>
        </p:txBody>
      </p:sp>
      <p:graphicFrame>
        <p:nvGraphicFramePr>
          <p:cNvPr id="44036" name="Object 4"/>
          <p:cNvGraphicFramePr>
            <a:graphicFrameLocks noChangeAspect="1"/>
          </p:cNvGraphicFramePr>
          <p:nvPr>
            <p:extLst>
              <p:ext uri="{D42A27DB-BD31-4B8C-83A1-F6EECF244321}">
                <p14:modId xmlns:p14="http://schemas.microsoft.com/office/powerpoint/2010/main" val="3313018333"/>
              </p:ext>
            </p:extLst>
          </p:nvPr>
        </p:nvGraphicFramePr>
        <p:xfrm>
          <a:off x="730250" y="2330450"/>
          <a:ext cx="7683500" cy="939800"/>
        </p:xfrm>
        <a:graphic>
          <a:graphicData uri="http://schemas.openxmlformats.org/presentationml/2006/ole">
            <mc:AlternateContent xmlns:mc="http://schemas.openxmlformats.org/markup-compatibility/2006">
              <mc:Choice xmlns:v="urn:schemas-microsoft-com:vml" Requires="v">
                <p:oleObj spid="_x0000_s44049" name="Equation" r:id="rId3" imgW="7683480" imgH="939600" progId="Equation.DSMT4">
                  <p:embed/>
                </p:oleObj>
              </mc:Choice>
              <mc:Fallback>
                <p:oleObj name="Equation" r:id="rId3" imgW="7683480" imgH="939600" progId="Equation.DSMT4">
                  <p:embed/>
                  <p:pic>
                    <p:nvPicPr>
                      <p:cNvPr id="0" name="Picture 4"/>
                      <p:cNvPicPr>
                        <a:picLocks noChangeAspect="1" noChangeArrowheads="1"/>
                      </p:cNvPicPr>
                      <p:nvPr/>
                    </p:nvPicPr>
                    <p:blipFill>
                      <a:blip r:embed="rId4"/>
                      <a:srcRect/>
                      <a:stretch>
                        <a:fillRect/>
                      </a:stretch>
                    </p:blipFill>
                    <p:spPr bwMode="auto">
                      <a:xfrm>
                        <a:off x="730250" y="2330450"/>
                        <a:ext cx="7683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Find the flux of the vector field 			          over the surface of</a:t>
            </a:r>
          </a:p>
          <a:p>
            <a:pPr marL="465138" indent="-465138"/>
            <a:r>
              <a:rPr lang="en-US" b="1" dirty="0"/>
              <a:t>a.	</a:t>
            </a:r>
            <a:r>
              <a:rPr lang="en-US" dirty="0"/>
              <a:t>the sphere </a:t>
            </a: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a:t>
            </a:r>
            <a:r>
              <a:rPr lang="en-US" i="1" dirty="0">
                <a:solidFill>
                  <a:srgbClr val="0000FF"/>
                </a:solidFill>
              </a:rPr>
              <a:t>z</a:t>
            </a:r>
            <a:r>
              <a:rPr lang="en-US" baseline="30000" dirty="0">
                <a:solidFill>
                  <a:srgbClr val="0000FF"/>
                </a:solidFill>
              </a:rPr>
              <a:t>2</a:t>
            </a:r>
            <a:r>
              <a:rPr lang="en-US" dirty="0">
                <a:solidFill>
                  <a:srgbClr val="0000FF"/>
                </a:solidFill>
              </a:rPr>
              <a:t> = </a:t>
            </a:r>
            <a:r>
              <a:rPr lang="en-US" i="1" dirty="0">
                <a:solidFill>
                  <a:srgbClr val="0000FF"/>
                </a:solidFill>
              </a:rPr>
              <a:t>r</a:t>
            </a:r>
            <a:r>
              <a:rPr lang="en-US" baseline="30000" dirty="0">
                <a:solidFill>
                  <a:srgbClr val="0000FF"/>
                </a:solidFill>
              </a:rPr>
              <a:t>2</a:t>
            </a:r>
            <a:r>
              <a:rPr lang="en-US" dirty="0"/>
              <a:t>;</a:t>
            </a:r>
          </a:p>
          <a:p>
            <a:pPr marL="465138" indent="-465138"/>
            <a:r>
              <a:rPr lang="en-US" b="1" dirty="0"/>
              <a:t>b.	</a:t>
            </a:r>
            <a:r>
              <a:rPr lang="en-US" dirty="0"/>
              <a:t>the cube </a:t>
            </a:r>
            <a:r>
              <a:rPr lang="en-US" dirty="0">
                <a:solidFill>
                  <a:srgbClr val="0000FF"/>
                </a:solidFill>
              </a:rPr>
              <a:t>[0, </a:t>
            </a:r>
            <a:r>
              <a:rPr lang="en-US" i="1" dirty="0">
                <a:solidFill>
                  <a:srgbClr val="0000FF"/>
                </a:solidFill>
              </a:rPr>
              <a:t>a</a:t>
            </a:r>
            <a:r>
              <a:rPr lang="en-US" dirty="0">
                <a:solidFill>
                  <a:srgbClr val="0000FF"/>
                </a:solidFill>
              </a:rPr>
              <a:t>]</a:t>
            </a:r>
            <a:r>
              <a:rPr lang="en-US" baseline="30000" dirty="0">
                <a:solidFill>
                  <a:srgbClr val="0000FF"/>
                </a:solidFill>
              </a:rPr>
              <a:t>3</a:t>
            </a:r>
            <a:r>
              <a:rPr lang="en-US" dirty="0"/>
              <a:t>.</a:t>
            </a:r>
          </a:p>
        </p:txBody>
      </p:sp>
      <p:graphicFrame>
        <p:nvGraphicFramePr>
          <p:cNvPr id="45058" name="Object 2"/>
          <p:cNvGraphicFramePr>
            <a:graphicFrameLocks noChangeAspect="1"/>
          </p:cNvGraphicFramePr>
          <p:nvPr/>
        </p:nvGraphicFramePr>
        <p:xfrm>
          <a:off x="5074170" y="1295400"/>
          <a:ext cx="2590800" cy="469900"/>
        </p:xfrm>
        <a:graphic>
          <a:graphicData uri="http://schemas.openxmlformats.org/presentationml/2006/ole">
            <mc:AlternateContent xmlns:mc="http://schemas.openxmlformats.org/markup-compatibility/2006">
              <mc:Choice xmlns:v="urn:schemas-microsoft-com:vml" Requires="v">
                <p:oleObj spid="_x0000_s45071" name="Equation" r:id="rId3" imgW="2590560" imgH="469800" progId="Equation.DSMT4">
                  <p:embed/>
                </p:oleObj>
              </mc:Choice>
              <mc:Fallback>
                <p:oleObj name="Equation" r:id="rId3" imgW="25905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4170" y="1295400"/>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b="1" dirty="0"/>
              <a:t>Solution</a:t>
            </a:r>
          </a:p>
          <a:p>
            <a:pPr marL="465138" indent="-465138"/>
            <a:r>
              <a:rPr lang="en-US" b="1" dirty="0"/>
              <a:t>a.	</a:t>
            </a:r>
            <a:r>
              <a:rPr lang="en-US" dirty="0"/>
              <a:t>Instead of calculating 		     directly, we use the Divergence Theorem. </a:t>
            </a:r>
          </a:p>
        </p:txBody>
      </p:sp>
      <p:graphicFrame>
        <p:nvGraphicFramePr>
          <p:cNvPr id="46082" name="Object 2"/>
          <p:cNvGraphicFramePr>
            <a:graphicFrameLocks noChangeAspect="1"/>
          </p:cNvGraphicFramePr>
          <p:nvPr>
            <p:extLst>
              <p:ext uri="{D42A27DB-BD31-4B8C-83A1-F6EECF244321}">
                <p14:modId xmlns:p14="http://schemas.microsoft.com/office/powerpoint/2010/main" val="610614845"/>
              </p:ext>
            </p:extLst>
          </p:nvPr>
        </p:nvGraphicFramePr>
        <p:xfrm>
          <a:off x="4171950" y="1770063"/>
          <a:ext cx="1320800" cy="800100"/>
        </p:xfrm>
        <a:graphic>
          <a:graphicData uri="http://schemas.openxmlformats.org/presentationml/2006/ole">
            <mc:AlternateContent xmlns:mc="http://schemas.openxmlformats.org/markup-compatibility/2006">
              <mc:Choice xmlns:v="urn:schemas-microsoft-com:vml" Requires="v">
                <p:oleObj spid="_x0000_s46161" name="Equation" r:id="rId3" imgW="1320480" imgH="799920" progId="Equation.DSMT4">
                  <p:embed/>
                </p:oleObj>
              </mc:Choice>
              <mc:Fallback>
                <p:oleObj name="Equation" r:id="rId3" imgW="1320480" imgH="799920" progId="Equation.DSMT4">
                  <p:embed/>
                  <p:pic>
                    <p:nvPicPr>
                      <p:cNvPr id="0" name="Picture 2"/>
                      <p:cNvPicPr>
                        <a:picLocks noChangeAspect="1" noChangeArrowheads="1"/>
                      </p:cNvPicPr>
                      <p:nvPr/>
                    </p:nvPicPr>
                    <p:blipFill>
                      <a:blip r:embed="rId4"/>
                      <a:srcRect/>
                      <a:stretch>
                        <a:fillRect/>
                      </a:stretch>
                    </p:blipFill>
                    <p:spPr bwMode="auto">
                      <a:xfrm>
                        <a:off x="4171950" y="1770063"/>
                        <a:ext cx="1320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4" name="Object 4"/>
          <p:cNvGraphicFramePr>
            <a:graphicFrameLocks noChangeAspect="1"/>
          </p:cNvGraphicFramePr>
          <p:nvPr>
            <p:extLst>
              <p:ext uri="{D42A27DB-BD31-4B8C-83A1-F6EECF244321}">
                <p14:modId xmlns:p14="http://schemas.microsoft.com/office/powerpoint/2010/main" val="4064977159"/>
              </p:ext>
            </p:extLst>
          </p:nvPr>
        </p:nvGraphicFramePr>
        <p:xfrm>
          <a:off x="2112963" y="2779713"/>
          <a:ext cx="1320800" cy="800100"/>
        </p:xfrm>
        <a:graphic>
          <a:graphicData uri="http://schemas.openxmlformats.org/presentationml/2006/ole">
            <mc:AlternateContent xmlns:mc="http://schemas.openxmlformats.org/markup-compatibility/2006">
              <mc:Choice xmlns:v="urn:schemas-microsoft-com:vml" Requires="v">
                <p:oleObj spid="_x0000_s46162" name="Equation" r:id="rId5" imgW="1320480" imgH="799920" progId="Equation.DSMT4">
                  <p:embed/>
                </p:oleObj>
              </mc:Choice>
              <mc:Fallback>
                <p:oleObj name="Equation" r:id="rId5" imgW="1320480" imgH="799920" progId="Equation.DSMT4">
                  <p:embed/>
                  <p:pic>
                    <p:nvPicPr>
                      <p:cNvPr id="0" name="Picture 4"/>
                      <p:cNvPicPr>
                        <a:picLocks noChangeAspect="1" noChangeArrowheads="1"/>
                      </p:cNvPicPr>
                      <p:nvPr/>
                    </p:nvPicPr>
                    <p:blipFill>
                      <a:blip r:embed="rId6"/>
                      <a:srcRect/>
                      <a:stretch>
                        <a:fillRect/>
                      </a:stretch>
                    </p:blipFill>
                    <p:spPr bwMode="auto">
                      <a:xfrm>
                        <a:off x="2112963" y="2779713"/>
                        <a:ext cx="1320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3505200" y="2768600"/>
          <a:ext cx="2565400" cy="889000"/>
        </p:xfrm>
        <a:graphic>
          <a:graphicData uri="http://schemas.openxmlformats.org/presentationml/2006/ole">
            <mc:AlternateContent xmlns:mc="http://schemas.openxmlformats.org/markup-compatibility/2006">
              <mc:Choice xmlns:v="urn:schemas-microsoft-com:vml" Requires="v">
                <p:oleObj spid="_x0000_s46163" name="Equation" r:id="rId7" imgW="2565360" imgH="888840" progId="Equation.DSMT4">
                  <p:embed/>
                </p:oleObj>
              </mc:Choice>
              <mc:Fallback>
                <p:oleObj name="Equation" r:id="rId7" imgW="2565360" imgH="8888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05200" y="2768600"/>
                        <a:ext cx="2565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3505200" y="3733800"/>
          <a:ext cx="3327400" cy="889000"/>
        </p:xfrm>
        <a:graphic>
          <a:graphicData uri="http://schemas.openxmlformats.org/presentationml/2006/ole">
            <mc:AlternateContent xmlns:mc="http://schemas.openxmlformats.org/markup-compatibility/2006">
              <mc:Choice xmlns:v="urn:schemas-microsoft-com:vml" Requires="v">
                <p:oleObj spid="_x0000_s46164" name="Equation" r:id="rId9" imgW="3327120" imgH="888840" progId="Equation.DSMT4">
                  <p:embed/>
                </p:oleObj>
              </mc:Choice>
              <mc:Fallback>
                <p:oleObj name="Equation" r:id="rId9" imgW="3327120" imgH="8888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3733800"/>
                        <a:ext cx="3327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683058380"/>
              </p:ext>
            </p:extLst>
          </p:nvPr>
        </p:nvGraphicFramePr>
        <p:xfrm>
          <a:off x="3505200" y="4883150"/>
          <a:ext cx="1600200" cy="1016000"/>
        </p:xfrm>
        <a:graphic>
          <a:graphicData uri="http://schemas.openxmlformats.org/presentationml/2006/ole">
            <mc:AlternateContent xmlns:mc="http://schemas.openxmlformats.org/markup-compatibility/2006">
              <mc:Choice xmlns:v="urn:schemas-microsoft-com:vml" Requires="v">
                <p:oleObj spid="_x0000_s46165" name="Equation" r:id="rId11" imgW="1600200" imgH="1015920" progId="Equation.DSMT4">
                  <p:embed/>
                </p:oleObj>
              </mc:Choice>
              <mc:Fallback>
                <p:oleObj name="Equation" r:id="rId11" imgW="1600200" imgH="1015920" progId="Equation.DSMT4">
                  <p:embed/>
                  <p:pic>
                    <p:nvPicPr>
                      <p:cNvPr id="0" name="Picture 7"/>
                      <p:cNvPicPr>
                        <a:picLocks noChangeAspect="1" noChangeArrowheads="1"/>
                      </p:cNvPicPr>
                      <p:nvPr/>
                    </p:nvPicPr>
                    <p:blipFill>
                      <a:blip r:embed="rId12"/>
                      <a:srcRect/>
                      <a:stretch>
                        <a:fillRect/>
                      </a:stretch>
                    </p:blipFill>
                    <p:spPr bwMode="auto">
                      <a:xfrm>
                        <a:off x="3505200" y="4883150"/>
                        <a:ext cx="1600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46325590"/>
              </p:ext>
            </p:extLst>
          </p:nvPr>
        </p:nvGraphicFramePr>
        <p:xfrm>
          <a:off x="5168900" y="5135563"/>
          <a:ext cx="977900" cy="381000"/>
        </p:xfrm>
        <a:graphic>
          <a:graphicData uri="http://schemas.openxmlformats.org/presentationml/2006/ole">
            <mc:AlternateContent xmlns:mc="http://schemas.openxmlformats.org/markup-compatibility/2006">
              <mc:Choice xmlns:v="urn:schemas-microsoft-com:vml" Requires="v">
                <p:oleObj spid="_x0000_s46166" name="Equation" r:id="rId13" imgW="977760" imgH="380880" progId="Equation.DSMT4">
                  <p:embed/>
                </p:oleObj>
              </mc:Choice>
              <mc:Fallback>
                <p:oleObj name="Equation" r:id="rId13" imgW="977760" imgH="380880" progId="Equation.DSMT4">
                  <p:embed/>
                  <p:pic>
                    <p:nvPicPr>
                      <p:cNvPr id="0" name="Picture 8"/>
                      <p:cNvPicPr>
                        <a:picLocks noChangeAspect="1" noChangeArrowheads="1"/>
                      </p:cNvPicPr>
                      <p:nvPr/>
                    </p:nvPicPr>
                    <p:blipFill>
                      <a:blip r:embed="rId14"/>
                      <a:srcRect/>
                      <a:stretch>
                        <a:fillRect/>
                      </a:stretch>
                    </p:blipFill>
                    <p:spPr bwMode="auto">
                      <a:xfrm>
                        <a:off x="5168900" y="5135563"/>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608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08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0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608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1 (cont.)</a:t>
            </a:r>
            <a:endParaRPr lang="en-US" dirty="0"/>
          </a:p>
        </p:txBody>
      </p:sp>
      <p:sp>
        <p:nvSpPr>
          <p:cNvPr id="3" name="Content Placeholder 2"/>
          <p:cNvSpPr>
            <a:spLocks noGrp="1"/>
          </p:cNvSpPr>
          <p:nvPr>
            <p:ph idx="1"/>
          </p:nvPr>
        </p:nvSpPr>
        <p:spPr/>
        <p:txBody>
          <a:bodyPr/>
          <a:lstStyle/>
          <a:p>
            <a:pPr marL="465138" indent="-465138"/>
            <a:r>
              <a:rPr lang="en-US" b="1" dirty="0"/>
              <a:t>b.	</a:t>
            </a:r>
            <a:r>
              <a:rPr lang="en-US" dirty="0"/>
              <a:t>The reduction in effort is even more pronounced with this region, since evaluating the surface integral directly would involve calculating a surface integral over each of the six sides. But using the Divergence Theorem, </a:t>
            </a:r>
          </a:p>
        </p:txBody>
      </p:sp>
      <p:graphicFrame>
        <p:nvGraphicFramePr>
          <p:cNvPr id="47107" name="Object 3"/>
          <p:cNvGraphicFramePr>
            <a:graphicFrameLocks noChangeAspect="1"/>
          </p:cNvGraphicFramePr>
          <p:nvPr>
            <p:extLst>
              <p:ext uri="{D42A27DB-BD31-4B8C-83A1-F6EECF244321}">
                <p14:modId xmlns:p14="http://schemas.microsoft.com/office/powerpoint/2010/main" val="1475332456"/>
              </p:ext>
            </p:extLst>
          </p:nvPr>
        </p:nvGraphicFramePr>
        <p:xfrm>
          <a:off x="1189038" y="3727450"/>
          <a:ext cx="1320800" cy="800100"/>
        </p:xfrm>
        <a:graphic>
          <a:graphicData uri="http://schemas.openxmlformats.org/presentationml/2006/ole">
            <mc:AlternateContent xmlns:mc="http://schemas.openxmlformats.org/markup-compatibility/2006">
              <mc:Choice xmlns:v="urn:schemas-microsoft-com:vml" Requires="v">
                <p:oleObj spid="_x0000_s47159" name="Equation" r:id="rId3" imgW="1320480" imgH="799920" progId="Equation.DSMT4">
                  <p:embed/>
                </p:oleObj>
              </mc:Choice>
              <mc:Fallback>
                <p:oleObj name="Equation" r:id="rId3" imgW="1320480" imgH="799920" progId="Equation.DSMT4">
                  <p:embed/>
                  <p:pic>
                    <p:nvPicPr>
                      <p:cNvPr id="0" name="Picture 3"/>
                      <p:cNvPicPr>
                        <a:picLocks noChangeAspect="1" noChangeArrowheads="1"/>
                      </p:cNvPicPr>
                      <p:nvPr/>
                    </p:nvPicPr>
                    <p:blipFill>
                      <a:blip r:embed="rId4"/>
                      <a:srcRect/>
                      <a:stretch>
                        <a:fillRect/>
                      </a:stretch>
                    </p:blipFill>
                    <p:spPr bwMode="auto">
                      <a:xfrm>
                        <a:off x="1189038" y="3727450"/>
                        <a:ext cx="13208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65400" y="3721100"/>
          <a:ext cx="1879600" cy="927100"/>
        </p:xfrm>
        <a:graphic>
          <a:graphicData uri="http://schemas.openxmlformats.org/presentationml/2006/ole">
            <mc:AlternateContent xmlns:mc="http://schemas.openxmlformats.org/markup-compatibility/2006">
              <mc:Choice xmlns:v="urn:schemas-microsoft-com:vml" Requires="v">
                <p:oleObj spid="_x0000_s47160" name="Equation" r:id="rId5" imgW="1879560" imgH="927000" progId="Equation.DSMT4">
                  <p:embed/>
                </p:oleObj>
              </mc:Choice>
              <mc:Fallback>
                <p:oleObj name="Equation" r:id="rId5" imgW="187956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5400" y="3721100"/>
                        <a:ext cx="1879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4470400" y="3721100"/>
          <a:ext cx="2641600" cy="927100"/>
        </p:xfrm>
        <a:graphic>
          <a:graphicData uri="http://schemas.openxmlformats.org/presentationml/2006/ole">
            <mc:AlternateContent xmlns:mc="http://schemas.openxmlformats.org/markup-compatibility/2006">
              <mc:Choice xmlns:v="urn:schemas-microsoft-com:vml" Requires="v">
                <p:oleObj spid="_x0000_s47161" name="Equation" r:id="rId7" imgW="2641320" imgH="927000" progId="Equation.DSMT4">
                  <p:embed/>
                </p:oleObj>
              </mc:Choice>
              <mc:Fallback>
                <p:oleObj name="Equation" r:id="rId7" imgW="2641320" imgH="927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0400" y="3721100"/>
                        <a:ext cx="2641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7213600" y="3798550"/>
          <a:ext cx="863600" cy="381000"/>
        </p:xfrm>
        <a:graphic>
          <a:graphicData uri="http://schemas.openxmlformats.org/presentationml/2006/ole">
            <mc:AlternateContent xmlns:mc="http://schemas.openxmlformats.org/markup-compatibility/2006">
              <mc:Choice xmlns:v="urn:schemas-microsoft-com:vml" Requires="v">
                <p:oleObj spid="_x0000_s47162" name="Equation" r:id="rId9" imgW="863280" imgH="380880" progId="Equation.DSMT4">
                  <p:embed/>
                </p:oleObj>
              </mc:Choice>
              <mc:Fallback>
                <p:oleObj name="Equation" r:id="rId9" imgW="86328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13600" y="3798550"/>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Find the flux of the vector field </a:t>
            </a:r>
          </a:p>
          <a:p>
            <a:pPr>
              <a:lnSpc>
                <a:spcPct val="150000"/>
              </a:lnSpc>
            </a:pPr>
            <a:endParaRPr lang="en-US" dirty="0"/>
          </a:p>
          <a:p>
            <a:r>
              <a:rPr lang="en-US" dirty="0"/>
              <a:t>over the surface of the solid </a:t>
            </a:r>
            <a:br>
              <a:rPr lang="en-US" dirty="0"/>
            </a:br>
            <a:r>
              <a:rPr lang="en-US" dirty="0"/>
              <a:t>bounded by the coordinate </a:t>
            </a:r>
            <a:br>
              <a:rPr lang="en-US" dirty="0"/>
            </a:br>
            <a:r>
              <a:rPr lang="en-US" dirty="0"/>
              <a:t>planes and the plane </a:t>
            </a:r>
            <a:br>
              <a:rPr lang="en-US" dirty="0"/>
            </a:br>
            <a:r>
              <a:rPr lang="en-US" dirty="0"/>
              <a:t>2</a:t>
            </a:r>
            <a:r>
              <a:rPr lang="en-US" i="1" dirty="0"/>
              <a:t>x</a:t>
            </a:r>
            <a:r>
              <a:rPr lang="en-US" dirty="0"/>
              <a:t> + 3</a:t>
            </a:r>
            <a:r>
              <a:rPr lang="en-US" i="1" dirty="0"/>
              <a:t>y</a:t>
            </a:r>
            <a:r>
              <a:rPr lang="en-US" dirty="0"/>
              <a:t> + 2</a:t>
            </a:r>
            <a:r>
              <a:rPr lang="en-US" i="1" dirty="0"/>
              <a:t>z</a:t>
            </a:r>
            <a:r>
              <a:rPr lang="en-US" dirty="0"/>
              <a:t> = 6 (see Figure 4).</a:t>
            </a:r>
          </a:p>
        </p:txBody>
      </p:sp>
      <p:graphicFrame>
        <p:nvGraphicFramePr>
          <p:cNvPr id="48130" name="Object 2"/>
          <p:cNvGraphicFramePr>
            <a:graphicFrameLocks noChangeAspect="1"/>
          </p:cNvGraphicFramePr>
          <p:nvPr/>
        </p:nvGraphicFramePr>
        <p:xfrm>
          <a:off x="1003300" y="1905000"/>
          <a:ext cx="7137400" cy="571500"/>
        </p:xfrm>
        <a:graphic>
          <a:graphicData uri="http://schemas.openxmlformats.org/presentationml/2006/ole">
            <mc:AlternateContent xmlns:mc="http://schemas.openxmlformats.org/markup-compatibility/2006">
              <mc:Choice xmlns:v="urn:schemas-microsoft-com:vml" Requires="v">
                <p:oleObj spid="_x0000_s48143" name="Equation" r:id="rId3" imgW="7137360" imgH="571320" progId="Equation.DSMT4">
                  <p:embed/>
                </p:oleObj>
              </mc:Choice>
              <mc:Fallback>
                <p:oleObj name="Equation" r:id="rId3" imgW="713736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3300" y="1905000"/>
                        <a:ext cx="7137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8131" name="Picture 3"/>
          <p:cNvPicPr>
            <a:picLocks noChangeAspect="1" noChangeArrowheads="1"/>
          </p:cNvPicPr>
          <p:nvPr/>
        </p:nvPicPr>
        <p:blipFill>
          <a:blip r:embed="rId5" cstate="print"/>
          <a:srcRect/>
          <a:stretch>
            <a:fillRect/>
          </a:stretch>
        </p:blipFill>
        <p:spPr bwMode="auto">
          <a:xfrm>
            <a:off x="5867400" y="2530510"/>
            <a:ext cx="2377440" cy="3413090"/>
          </a:xfrm>
          <a:prstGeom prst="rect">
            <a:avLst/>
          </a:prstGeom>
          <a:noFill/>
          <a:ln w="9525">
            <a:noFill/>
            <a:miter lim="800000"/>
            <a:headEnd/>
            <a:tailEnd/>
          </a:ln>
        </p:spPr>
      </p:pic>
      <p:sp>
        <p:nvSpPr>
          <p:cNvPr id="8" name="Rectangle 7"/>
          <p:cNvSpPr/>
          <p:nvPr/>
        </p:nvSpPr>
        <p:spPr>
          <a:xfrm>
            <a:off x="7010400" y="5410200"/>
            <a:ext cx="1370055" cy="523220"/>
          </a:xfrm>
          <a:prstGeom prst="rect">
            <a:avLst/>
          </a:prstGeom>
        </p:spPr>
        <p:txBody>
          <a:bodyPr wrap="none">
            <a:spAutoFit/>
          </a:bodyPr>
          <a:lstStyle/>
          <a:p>
            <a:r>
              <a:rPr lang="en-US" sz="2800" b="1" dirty="0"/>
              <a:t>Figure 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b="1" dirty="0"/>
              <a:t>Solution</a:t>
            </a:r>
          </a:p>
          <a:p>
            <a:r>
              <a:rPr lang="en-US" dirty="0"/>
              <a:t>To calculate the flux directly would require evaluating four rather complicated surface integrals, but the volume integral of the divergence of </a:t>
            </a:r>
            <a:r>
              <a:rPr lang="en-US" b="1" dirty="0"/>
              <a:t>F</a:t>
            </a:r>
            <a:r>
              <a:rPr lang="en-US" dirty="0"/>
              <a:t> is a routine calculation. First,</a:t>
            </a:r>
          </a:p>
        </p:txBody>
      </p:sp>
      <p:graphicFrame>
        <p:nvGraphicFramePr>
          <p:cNvPr id="49155" name="Object 3"/>
          <p:cNvGraphicFramePr>
            <a:graphicFrameLocks noChangeAspect="1"/>
          </p:cNvGraphicFramePr>
          <p:nvPr/>
        </p:nvGraphicFramePr>
        <p:xfrm>
          <a:off x="495300" y="3657600"/>
          <a:ext cx="8115300" cy="901700"/>
        </p:xfrm>
        <a:graphic>
          <a:graphicData uri="http://schemas.openxmlformats.org/presentationml/2006/ole">
            <mc:AlternateContent xmlns:mc="http://schemas.openxmlformats.org/markup-compatibility/2006">
              <mc:Choice xmlns:v="urn:schemas-microsoft-com:vml" Requires="v">
                <p:oleObj spid="_x0000_s49194" name="Equation" r:id="rId3" imgW="8115120" imgH="901440" progId="Equation.DSMT4">
                  <p:embed/>
                </p:oleObj>
              </mc:Choice>
              <mc:Fallback>
                <p:oleObj name="Equation" r:id="rId3" imgW="811512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 y="3657600"/>
                        <a:ext cx="8115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1066800" y="4724400"/>
          <a:ext cx="2692400" cy="355600"/>
        </p:xfrm>
        <a:graphic>
          <a:graphicData uri="http://schemas.openxmlformats.org/presentationml/2006/ole">
            <mc:AlternateContent xmlns:mc="http://schemas.openxmlformats.org/markup-compatibility/2006">
              <mc:Choice xmlns:v="urn:schemas-microsoft-com:vml" Requires="v">
                <p:oleObj spid="_x0000_s49195" name="Equation" r:id="rId5" imgW="2692080" imgH="355320" progId="Equation.DSMT4">
                  <p:embed/>
                </p:oleObj>
              </mc:Choice>
              <mc:Fallback>
                <p:oleObj name="Equation" r:id="rId5" imgW="269208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4724400"/>
                        <a:ext cx="2692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1066800" y="5257800"/>
          <a:ext cx="711200" cy="292100"/>
        </p:xfrm>
        <a:graphic>
          <a:graphicData uri="http://schemas.openxmlformats.org/presentationml/2006/ole">
            <mc:AlternateContent xmlns:mc="http://schemas.openxmlformats.org/markup-compatibility/2006">
              <mc:Choice xmlns:v="urn:schemas-microsoft-com:vml" Requires="v">
                <p:oleObj spid="_x0000_s49196" name="Equation" r:id="rId7" imgW="711000" imgH="291960" progId="Equation.DSMT4">
                  <p:embed/>
                </p:oleObj>
              </mc:Choice>
              <mc:Fallback>
                <p:oleObj name="Equation" r:id="rId7" imgW="7110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52578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dirty="0"/>
              <a:t>Omitting some of the intermediate simplifications, this gives us</a:t>
            </a:r>
          </a:p>
        </p:txBody>
      </p:sp>
      <p:graphicFrame>
        <p:nvGraphicFramePr>
          <p:cNvPr id="50179" name="Object 3"/>
          <p:cNvGraphicFramePr>
            <a:graphicFrameLocks noChangeAspect="1"/>
          </p:cNvGraphicFramePr>
          <p:nvPr>
            <p:extLst>
              <p:ext uri="{D42A27DB-BD31-4B8C-83A1-F6EECF244321}">
                <p14:modId xmlns:p14="http://schemas.microsoft.com/office/powerpoint/2010/main" val="3446929675"/>
              </p:ext>
            </p:extLst>
          </p:nvPr>
        </p:nvGraphicFramePr>
        <p:xfrm>
          <a:off x="647700" y="2292350"/>
          <a:ext cx="1295400" cy="800100"/>
        </p:xfrm>
        <a:graphic>
          <a:graphicData uri="http://schemas.openxmlformats.org/presentationml/2006/ole">
            <mc:AlternateContent xmlns:mc="http://schemas.openxmlformats.org/markup-compatibility/2006">
              <mc:Choice xmlns:v="urn:schemas-microsoft-com:vml" Requires="v">
                <p:oleObj spid="_x0000_s50270" name="Equation" r:id="rId3" imgW="1295280" imgH="799920" progId="Equation.DSMT4">
                  <p:embed/>
                </p:oleObj>
              </mc:Choice>
              <mc:Fallback>
                <p:oleObj name="Equation" r:id="rId3" imgW="1295280" imgH="799920" progId="Equation.DSMT4">
                  <p:embed/>
                  <p:pic>
                    <p:nvPicPr>
                      <p:cNvPr id="0" name="Picture 3"/>
                      <p:cNvPicPr>
                        <a:picLocks noChangeAspect="1" noChangeArrowheads="1"/>
                      </p:cNvPicPr>
                      <p:nvPr/>
                    </p:nvPicPr>
                    <p:blipFill>
                      <a:blip r:embed="rId4"/>
                      <a:srcRect/>
                      <a:stretch>
                        <a:fillRect/>
                      </a:stretch>
                    </p:blipFill>
                    <p:spPr bwMode="auto">
                      <a:xfrm>
                        <a:off x="647700" y="2292350"/>
                        <a:ext cx="12954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0" name="Object 4"/>
          <p:cNvGraphicFramePr>
            <a:graphicFrameLocks noChangeAspect="1"/>
          </p:cNvGraphicFramePr>
          <p:nvPr>
            <p:extLst>
              <p:ext uri="{D42A27DB-BD31-4B8C-83A1-F6EECF244321}">
                <p14:modId xmlns:p14="http://schemas.microsoft.com/office/powerpoint/2010/main" val="3201717495"/>
              </p:ext>
            </p:extLst>
          </p:nvPr>
        </p:nvGraphicFramePr>
        <p:xfrm>
          <a:off x="2006600" y="2292350"/>
          <a:ext cx="1765300" cy="800100"/>
        </p:xfrm>
        <a:graphic>
          <a:graphicData uri="http://schemas.openxmlformats.org/presentationml/2006/ole">
            <mc:AlternateContent xmlns:mc="http://schemas.openxmlformats.org/markup-compatibility/2006">
              <mc:Choice xmlns:v="urn:schemas-microsoft-com:vml" Requires="v">
                <p:oleObj spid="_x0000_s50271" name="Equation" r:id="rId5" imgW="1765080" imgH="799920" progId="Equation.DSMT4">
                  <p:embed/>
                </p:oleObj>
              </mc:Choice>
              <mc:Fallback>
                <p:oleObj name="Equation" r:id="rId5" imgW="1765080" imgH="799920" progId="Equation.DSMT4">
                  <p:embed/>
                  <p:pic>
                    <p:nvPicPr>
                      <p:cNvPr id="0" name="Picture 4"/>
                      <p:cNvPicPr>
                        <a:picLocks noChangeAspect="1" noChangeArrowheads="1"/>
                      </p:cNvPicPr>
                      <p:nvPr/>
                    </p:nvPicPr>
                    <p:blipFill>
                      <a:blip r:embed="rId6"/>
                      <a:srcRect/>
                      <a:stretch>
                        <a:fillRect/>
                      </a:stretch>
                    </p:blipFill>
                    <p:spPr bwMode="auto">
                      <a:xfrm>
                        <a:off x="2006600" y="2292350"/>
                        <a:ext cx="1765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1" name="Object 5"/>
          <p:cNvGraphicFramePr>
            <a:graphicFrameLocks noChangeAspect="1"/>
          </p:cNvGraphicFramePr>
          <p:nvPr>
            <p:extLst>
              <p:ext uri="{D42A27DB-BD31-4B8C-83A1-F6EECF244321}">
                <p14:modId xmlns:p14="http://schemas.microsoft.com/office/powerpoint/2010/main" val="3490120619"/>
              </p:ext>
            </p:extLst>
          </p:nvPr>
        </p:nvGraphicFramePr>
        <p:xfrm>
          <a:off x="3848100" y="2200835"/>
          <a:ext cx="4610100" cy="736600"/>
        </p:xfrm>
        <a:graphic>
          <a:graphicData uri="http://schemas.openxmlformats.org/presentationml/2006/ole">
            <mc:AlternateContent xmlns:mc="http://schemas.openxmlformats.org/markup-compatibility/2006">
              <mc:Choice xmlns:v="urn:schemas-microsoft-com:vml" Requires="v">
                <p:oleObj spid="_x0000_s50272" name="Equation" r:id="rId7" imgW="4609800" imgH="736560" progId="Equation.DSMT4">
                  <p:embed/>
                </p:oleObj>
              </mc:Choice>
              <mc:Fallback>
                <p:oleObj name="Equation" r:id="rId7" imgW="4609800" imgH="736560" progId="Equation.DSMT4">
                  <p:embed/>
                  <p:pic>
                    <p:nvPicPr>
                      <p:cNvPr id="0" name="Picture 5"/>
                      <p:cNvPicPr>
                        <a:picLocks noChangeAspect="1" noChangeArrowheads="1"/>
                      </p:cNvPicPr>
                      <p:nvPr/>
                    </p:nvPicPr>
                    <p:blipFill>
                      <a:blip r:embed="rId8"/>
                      <a:srcRect/>
                      <a:stretch>
                        <a:fillRect/>
                      </a:stretch>
                    </p:blipFill>
                    <p:spPr bwMode="auto">
                      <a:xfrm>
                        <a:off x="3848100" y="2200835"/>
                        <a:ext cx="46101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extLst>
              <p:ext uri="{D42A27DB-BD31-4B8C-83A1-F6EECF244321}">
                <p14:modId xmlns:p14="http://schemas.microsoft.com/office/powerpoint/2010/main" val="1040778235"/>
              </p:ext>
            </p:extLst>
          </p:nvPr>
        </p:nvGraphicFramePr>
        <p:xfrm>
          <a:off x="2003985" y="3136900"/>
          <a:ext cx="5041900" cy="825500"/>
        </p:xfrm>
        <a:graphic>
          <a:graphicData uri="http://schemas.openxmlformats.org/presentationml/2006/ole">
            <mc:AlternateContent xmlns:mc="http://schemas.openxmlformats.org/markup-compatibility/2006">
              <mc:Choice xmlns:v="urn:schemas-microsoft-com:vml" Requires="v">
                <p:oleObj spid="_x0000_s50273" name="Equation" r:id="rId9" imgW="5041800" imgH="825480" progId="Equation.DSMT4">
                  <p:embed/>
                </p:oleObj>
              </mc:Choice>
              <mc:Fallback>
                <p:oleObj name="Equation" r:id="rId9" imgW="5041800" imgH="825480" progId="Equation.DSMT4">
                  <p:embed/>
                  <p:pic>
                    <p:nvPicPr>
                      <p:cNvPr id="0" name="Picture 6"/>
                      <p:cNvPicPr>
                        <a:picLocks noChangeAspect="1" noChangeArrowheads="1"/>
                      </p:cNvPicPr>
                      <p:nvPr/>
                    </p:nvPicPr>
                    <p:blipFill>
                      <a:blip r:embed="rId10"/>
                      <a:srcRect/>
                      <a:stretch>
                        <a:fillRect/>
                      </a:stretch>
                    </p:blipFill>
                    <p:spPr bwMode="auto">
                      <a:xfrm>
                        <a:off x="2003985" y="3136900"/>
                        <a:ext cx="5041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extLst>
              <p:ext uri="{D42A27DB-BD31-4B8C-83A1-F6EECF244321}">
                <p14:modId xmlns:p14="http://schemas.microsoft.com/office/powerpoint/2010/main" val="930503967"/>
              </p:ext>
            </p:extLst>
          </p:nvPr>
        </p:nvGraphicFramePr>
        <p:xfrm>
          <a:off x="2010335" y="3949700"/>
          <a:ext cx="5067300" cy="1079500"/>
        </p:xfrm>
        <a:graphic>
          <a:graphicData uri="http://schemas.openxmlformats.org/presentationml/2006/ole">
            <mc:AlternateContent xmlns:mc="http://schemas.openxmlformats.org/markup-compatibility/2006">
              <mc:Choice xmlns:v="urn:schemas-microsoft-com:vml" Requires="v">
                <p:oleObj spid="_x0000_s50274" name="Equation" r:id="rId11" imgW="5067000" imgH="1079280" progId="Equation.DSMT4">
                  <p:embed/>
                </p:oleObj>
              </mc:Choice>
              <mc:Fallback>
                <p:oleObj name="Equation" r:id="rId11" imgW="5067000" imgH="1079280" progId="Equation.DSMT4">
                  <p:embed/>
                  <p:pic>
                    <p:nvPicPr>
                      <p:cNvPr id="0" name="Picture 7"/>
                      <p:cNvPicPr>
                        <a:picLocks noChangeAspect="1" noChangeArrowheads="1"/>
                      </p:cNvPicPr>
                      <p:nvPr/>
                    </p:nvPicPr>
                    <p:blipFill>
                      <a:blip r:embed="rId12"/>
                      <a:srcRect/>
                      <a:stretch>
                        <a:fillRect/>
                      </a:stretch>
                    </p:blipFill>
                    <p:spPr bwMode="auto">
                      <a:xfrm>
                        <a:off x="2010335" y="3949700"/>
                        <a:ext cx="50673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4" name="Object 8"/>
          <p:cNvGraphicFramePr>
            <a:graphicFrameLocks noChangeAspect="1"/>
          </p:cNvGraphicFramePr>
          <p:nvPr>
            <p:extLst>
              <p:ext uri="{D42A27DB-BD31-4B8C-83A1-F6EECF244321}">
                <p14:modId xmlns:p14="http://schemas.microsoft.com/office/powerpoint/2010/main" val="512913859"/>
              </p:ext>
            </p:extLst>
          </p:nvPr>
        </p:nvGraphicFramePr>
        <p:xfrm>
          <a:off x="2007720" y="5003800"/>
          <a:ext cx="3784600" cy="1016000"/>
        </p:xfrm>
        <a:graphic>
          <a:graphicData uri="http://schemas.openxmlformats.org/presentationml/2006/ole">
            <mc:AlternateContent xmlns:mc="http://schemas.openxmlformats.org/markup-compatibility/2006">
              <mc:Choice xmlns:v="urn:schemas-microsoft-com:vml" Requires="v">
                <p:oleObj spid="_x0000_s50275" name="Equation" r:id="rId13" imgW="3784320" imgH="1015920" progId="Equation.DSMT4">
                  <p:embed/>
                </p:oleObj>
              </mc:Choice>
              <mc:Fallback>
                <p:oleObj name="Equation" r:id="rId13" imgW="3784320" imgH="1015920" progId="Equation.DSMT4">
                  <p:embed/>
                  <p:pic>
                    <p:nvPicPr>
                      <p:cNvPr id="0" name="Picture 8"/>
                      <p:cNvPicPr>
                        <a:picLocks noChangeAspect="1" noChangeArrowheads="1"/>
                      </p:cNvPicPr>
                      <p:nvPr/>
                    </p:nvPicPr>
                    <p:blipFill>
                      <a:blip r:embed="rId14"/>
                      <a:srcRect/>
                      <a:stretch>
                        <a:fillRect/>
                      </a:stretch>
                    </p:blipFill>
                    <p:spPr bwMode="auto">
                      <a:xfrm>
                        <a:off x="2007720" y="5003800"/>
                        <a:ext cx="3784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5" name="Object 9"/>
          <p:cNvGraphicFramePr>
            <a:graphicFrameLocks noChangeAspect="1"/>
          </p:cNvGraphicFramePr>
          <p:nvPr>
            <p:extLst>
              <p:ext uri="{D42A27DB-BD31-4B8C-83A1-F6EECF244321}">
                <p14:modId xmlns:p14="http://schemas.microsoft.com/office/powerpoint/2010/main" val="3710356161"/>
              </p:ext>
            </p:extLst>
          </p:nvPr>
        </p:nvGraphicFramePr>
        <p:xfrm>
          <a:off x="5842000" y="5082990"/>
          <a:ext cx="787400" cy="825500"/>
        </p:xfrm>
        <a:graphic>
          <a:graphicData uri="http://schemas.openxmlformats.org/presentationml/2006/ole">
            <mc:AlternateContent xmlns:mc="http://schemas.openxmlformats.org/markup-compatibility/2006">
              <mc:Choice xmlns:v="urn:schemas-microsoft-com:vml" Requires="v">
                <p:oleObj spid="_x0000_s50276" name="Equation" r:id="rId15" imgW="787320" imgH="825480" progId="Equation.DSMT4">
                  <p:embed/>
                </p:oleObj>
              </mc:Choice>
              <mc:Fallback>
                <p:oleObj name="Equation" r:id="rId15" imgW="787320" imgH="825480" progId="Equation.DSMT4">
                  <p:embed/>
                  <p:pic>
                    <p:nvPicPr>
                      <p:cNvPr id="0" name="Picture 9"/>
                      <p:cNvPicPr>
                        <a:picLocks noChangeAspect="1" noChangeArrowheads="1"/>
                      </p:cNvPicPr>
                      <p:nvPr/>
                    </p:nvPicPr>
                    <p:blipFill>
                      <a:blip r:embed="rId16"/>
                      <a:srcRect/>
                      <a:stretch>
                        <a:fillRect/>
                      </a:stretch>
                    </p:blipFill>
                    <p:spPr bwMode="auto">
                      <a:xfrm>
                        <a:off x="5842000" y="5082990"/>
                        <a:ext cx="787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Fundamental Theorem of Calculus in Review </a:t>
            </a:r>
          </a:p>
        </p:txBody>
      </p:sp>
      <p:graphicFrame>
        <p:nvGraphicFramePr>
          <p:cNvPr id="4" name="Content Placeholder 3"/>
          <p:cNvGraphicFramePr>
            <a:graphicFrameLocks noGrp="1"/>
          </p:cNvGraphicFramePr>
          <p:nvPr>
            <p:ph idx="1"/>
          </p:nvPr>
        </p:nvGraphicFramePr>
        <p:xfrm>
          <a:off x="457200" y="1279525"/>
          <a:ext cx="8229600" cy="41148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lt1"/>
                          </a:solidFill>
                          <a:latin typeface="+mn-lt"/>
                          <a:ea typeface="+mn-ea"/>
                          <a:cs typeface="+mn-cs"/>
                        </a:rPr>
                        <a:t>Table 1:  The Fundamental Theorem of Calculus in Review	</a:t>
                      </a:r>
                      <a:endParaRPr lang="en-US" sz="2400" dirty="0"/>
                    </a:p>
                  </a:txBody>
                  <a:tcPr/>
                </a:tc>
                <a:tc hMerge="1">
                  <a:txBody>
                    <a:bodyPr/>
                    <a:lstStyle/>
                    <a:p>
                      <a:endParaRPr lang="en-US" dirty="0"/>
                    </a:p>
                  </a:txBody>
                  <a:tcPr/>
                </a:tc>
                <a:extLst>
                  <a:ext uri="{0D108BD9-81ED-4DB2-BD59-A6C34878D82A}">
                    <a16:rowId xmlns:a16="http://schemas.microsoft.com/office/drawing/2014/main" val="10000"/>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Fundamental Theorem of Calculus</a:t>
                      </a:r>
                      <a:endParaRPr lang="en-US" sz="2400" dirty="0"/>
                    </a:p>
                  </a:txBody>
                  <a:tcPr/>
                </a:tc>
                <a:tc>
                  <a:txBody>
                    <a:bodyPr/>
                    <a:lstStyle/>
                    <a:p>
                      <a:endParaRPr lang="en-US" sz="2400" dirty="0"/>
                    </a:p>
                  </a:txBody>
                  <a:tcPr/>
                </a:tc>
                <a:extLst>
                  <a:ext uri="{0D108BD9-81ED-4DB2-BD59-A6C34878D82A}">
                    <a16:rowId xmlns:a16="http://schemas.microsoft.com/office/drawing/2014/main" val="10001"/>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Fundamental Theorem for Line Integrals</a:t>
                      </a:r>
                      <a:endParaRPr lang="en-US" sz="2400" dirty="0"/>
                    </a:p>
                  </a:txBody>
                  <a:tcPr/>
                </a:tc>
                <a:tc>
                  <a:txBody>
                    <a:bodyPr/>
                    <a:lstStyle/>
                    <a:p>
                      <a:endParaRPr lang="en-US" sz="2400" dirty="0"/>
                    </a:p>
                  </a:txBody>
                  <a:tcPr/>
                </a:tc>
                <a:extLst>
                  <a:ext uri="{0D108BD9-81ED-4DB2-BD59-A6C34878D82A}">
                    <a16:rowId xmlns:a16="http://schemas.microsoft.com/office/drawing/2014/main" val="10002"/>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Tangential-Curl Form of Green’s Theorem</a:t>
                      </a:r>
                      <a:endParaRPr lang="en-US" sz="2400" dirty="0"/>
                    </a:p>
                  </a:txBody>
                  <a:tcPr/>
                </a:tc>
                <a:tc>
                  <a:txBody>
                    <a:bodyPr/>
                    <a:lstStyle/>
                    <a:p>
                      <a:endParaRPr lang="en-US" sz="2400" dirty="0"/>
                    </a:p>
                  </a:txBody>
                  <a:tcPr/>
                </a:tc>
                <a:extLst>
                  <a:ext uri="{0D108BD9-81ED-4DB2-BD59-A6C34878D82A}">
                    <a16:rowId xmlns:a16="http://schemas.microsoft.com/office/drawing/2014/main" val="10003"/>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dk1"/>
                          </a:solidFill>
                          <a:latin typeface="+mn-lt"/>
                          <a:ea typeface="+mn-ea"/>
                          <a:cs typeface="+mn-cs"/>
                        </a:rPr>
                        <a:t>Normal-Divergence Form of Green’s Theorem</a:t>
                      </a:r>
                      <a:endParaRPr lang="en-US" sz="2400" dirty="0"/>
                    </a:p>
                  </a:txBody>
                  <a:tcPr/>
                </a:tc>
                <a:tc>
                  <a:txBody>
                    <a:bodyPr/>
                    <a:lstStyle/>
                    <a:p>
                      <a:endParaRPr lang="en-US" sz="2400" dirty="0"/>
                    </a:p>
                  </a:txBody>
                  <a:tcPr/>
                </a:tc>
                <a:extLst>
                  <a:ext uri="{0D108BD9-81ED-4DB2-BD59-A6C34878D82A}">
                    <a16:rowId xmlns:a16="http://schemas.microsoft.com/office/drawing/2014/main" val="10004"/>
                  </a:ext>
                </a:extLst>
              </a:tr>
            </a:tbl>
          </a:graphicData>
        </a:graphic>
      </p:graphicFrame>
      <p:graphicFrame>
        <p:nvGraphicFramePr>
          <p:cNvPr id="51202" name="Object 2"/>
          <p:cNvGraphicFramePr>
            <a:graphicFrameLocks noChangeAspect="1"/>
          </p:cNvGraphicFramePr>
          <p:nvPr/>
        </p:nvGraphicFramePr>
        <p:xfrm>
          <a:off x="4800600" y="1830050"/>
          <a:ext cx="2984500" cy="609600"/>
        </p:xfrm>
        <a:graphic>
          <a:graphicData uri="http://schemas.openxmlformats.org/presentationml/2006/ole">
            <mc:AlternateContent xmlns:mc="http://schemas.openxmlformats.org/markup-compatibility/2006">
              <mc:Choice xmlns:v="urn:schemas-microsoft-com:vml" Requires="v">
                <p:oleObj spid="_x0000_s51254" name="Equation" r:id="rId3" imgW="2984400" imgH="609480" progId="Equation.DSMT4">
                  <p:embed/>
                </p:oleObj>
              </mc:Choice>
              <mc:Fallback>
                <p:oleObj name="Equation" r:id="rId3" imgW="2984400" imgH="609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1830050"/>
                        <a:ext cx="29845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3" name="Object 3"/>
          <p:cNvGraphicFramePr>
            <a:graphicFrameLocks noChangeAspect="1"/>
          </p:cNvGraphicFramePr>
          <p:nvPr/>
        </p:nvGraphicFramePr>
        <p:xfrm>
          <a:off x="4800600" y="2743200"/>
          <a:ext cx="3644900" cy="609600"/>
        </p:xfrm>
        <a:graphic>
          <a:graphicData uri="http://schemas.openxmlformats.org/presentationml/2006/ole">
            <mc:AlternateContent xmlns:mc="http://schemas.openxmlformats.org/markup-compatibility/2006">
              <mc:Choice xmlns:v="urn:schemas-microsoft-com:vml" Requires="v">
                <p:oleObj spid="_x0000_s51255" name="Equation" r:id="rId5" imgW="3644640" imgH="609480" progId="Equation.DSMT4">
                  <p:embed/>
                </p:oleObj>
              </mc:Choice>
              <mc:Fallback>
                <p:oleObj name="Equation" r:id="rId5" imgW="3644640" imgH="609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0600" y="2743200"/>
                        <a:ext cx="3644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extLst>
              <p:ext uri="{D42A27DB-BD31-4B8C-83A1-F6EECF244321}">
                <p14:modId xmlns:p14="http://schemas.microsoft.com/office/powerpoint/2010/main" val="1401652379"/>
              </p:ext>
            </p:extLst>
          </p:nvPr>
        </p:nvGraphicFramePr>
        <p:xfrm>
          <a:off x="4800600" y="3683000"/>
          <a:ext cx="2794000" cy="685800"/>
        </p:xfrm>
        <a:graphic>
          <a:graphicData uri="http://schemas.openxmlformats.org/presentationml/2006/ole">
            <mc:AlternateContent xmlns:mc="http://schemas.openxmlformats.org/markup-compatibility/2006">
              <mc:Choice xmlns:v="urn:schemas-microsoft-com:vml" Requires="v">
                <p:oleObj spid="_x0000_s51256" name="Equation" r:id="rId7" imgW="2793960" imgH="685800" progId="Equation.DSMT4">
                  <p:embed/>
                </p:oleObj>
              </mc:Choice>
              <mc:Fallback>
                <p:oleObj name="Equation" r:id="rId7" imgW="2793960" imgH="685800" progId="Equation.DSMT4">
                  <p:embed/>
                  <p:pic>
                    <p:nvPicPr>
                      <p:cNvPr id="0" name="Picture 4"/>
                      <p:cNvPicPr>
                        <a:picLocks noChangeAspect="1" noChangeArrowheads="1"/>
                      </p:cNvPicPr>
                      <p:nvPr/>
                    </p:nvPicPr>
                    <p:blipFill>
                      <a:blip r:embed="rId8"/>
                      <a:srcRect/>
                      <a:stretch>
                        <a:fillRect/>
                      </a:stretch>
                    </p:blipFill>
                    <p:spPr bwMode="auto">
                      <a:xfrm>
                        <a:off x="4800600" y="3683000"/>
                        <a:ext cx="279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5" name="Object 5"/>
          <p:cNvGraphicFramePr>
            <a:graphicFrameLocks noChangeAspect="1"/>
          </p:cNvGraphicFramePr>
          <p:nvPr>
            <p:extLst>
              <p:ext uri="{D42A27DB-BD31-4B8C-83A1-F6EECF244321}">
                <p14:modId xmlns:p14="http://schemas.microsoft.com/office/powerpoint/2010/main" val="3886683916"/>
              </p:ext>
            </p:extLst>
          </p:nvPr>
        </p:nvGraphicFramePr>
        <p:xfrm>
          <a:off x="4787900" y="4574615"/>
          <a:ext cx="2603500" cy="685800"/>
        </p:xfrm>
        <a:graphic>
          <a:graphicData uri="http://schemas.openxmlformats.org/presentationml/2006/ole">
            <mc:AlternateContent xmlns:mc="http://schemas.openxmlformats.org/markup-compatibility/2006">
              <mc:Choice xmlns:v="urn:schemas-microsoft-com:vml" Requires="v">
                <p:oleObj spid="_x0000_s51257" name="Equation" r:id="rId9" imgW="2603160" imgH="685800" progId="Equation.DSMT4">
                  <p:embed/>
                </p:oleObj>
              </mc:Choice>
              <mc:Fallback>
                <p:oleObj name="Equation" r:id="rId9" imgW="2603160" imgH="685800" progId="Equation.DSMT4">
                  <p:embed/>
                  <p:pic>
                    <p:nvPicPr>
                      <p:cNvPr id="0" name="Picture 5"/>
                      <p:cNvPicPr>
                        <a:picLocks noChangeAspect="1" noChangeArrowheads="1"/>
                      </p:cNvPicPr>
                      <p:nvPr/>
                    </p:nvPicPr>
                    <p:blipFill>
                      <a:blip r:embed="rId10"/>
                      <a:srcRect/>
                      <a:stretch>
                        <a:fillRect/>
                      </a:stretch>
                    </p:blipFill>
                    <p:spPr bwMode="auto">
                      <a:xfrm>
                        <a:off x="4787900" y="4574615"/>
                        <a:ext cx="2603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a:extLst>
              <a:ext uri="{FF2B5EF4-FFF2-40B4-BE49-F238E27FC236}">
                <a16:creationId xmlns:a16="http://schemas.microsoft.com/office/drawing/2014/main" id="{58DED666-5049-4FD5-8F6C-9FF03BC53DF8}"/>
              </a:ext>
            </a:extLst>
          </p:cNvPr>
          <p:cNvSpPr/>
          <p:nvPr/>
        </p:nvSpPr>
        <p:spPr>
          <a:xfrm>
            <a:off x="6510801" y="3626225"/>
            <a:ext cx="575799" cy="615553"/>
          </a:xfrm>
          <a:prstGeom prst="rect">
            <a:avLst/>
          </a:prstGeom>
        </p:spPr>
        <p:txBody>
          <a:bodyPr wrap="none">
            <a:spAutoFit/>
          </a:bodyPr>
          <a:lstStyle/>
          <a:p>
            <a:r>
              <a:rPr lang="en-US" sz="3300" dirty="0">
                <a:latin typeface="Cambria Math" panose="02040503050406030204" pitchFamily="18" charset="0"/>
                <a:ea typeface="Cambria Math" panose="02040503050406030204" pitchFamily="18" charset="0"/>
              </a:rPr>
              <a:t>∳</a:t>
            </a:r>
            <a:r>
              <a:rPr lang="en-US" sz="2200" i="1" baseline="-45000" dirty="0">
                <a:ea typeface="Cambria Math" panose="02040503050406030204" pitchFamily="18" charset="0"/>
              </a:rPr>
              <a:t>C</a:t>
            </a:r>
            <a:endParaRPr lang="en-US" sz="2200" baseline="-45000" dirty="0"/>
          </a:p>
        </p:txBody>
      </p:sp>
      <p:sp>
        <p:nvSpPr>
          <p:cNvPr id="9" name="Rectangle 8">
            <a:extLst>
              <a:ext uri="{FF2B5EF4-FFF2-40B4-BE49-F238E27FC236}">
                <a16:creationId xmlns:a16="http://schemas.microsoft.com/office/drawing/2014/main" id="{510603BF-160B-489C-9862-A56CF7D45BD6}"/>
              </a:ext>
            </a:extLst>
          </p:cNvPr>
          <p:cNvSpPr/>
          <p:nvPr/>
        </p:nvSpPr>
        <p:spPr>
          <a:xfrm>
            <a:off x="6129801" y="4516742"/>
            <a:ext cx="575799" cy="615553"/>
          </a:xfrm>
          <a:prstGeom prst="rect">
            <a:avLst/>
          </a:prstGeom>
        </p:spPr>
        <p:txBody>
          <a:bodyPr wrap="none">
            <a:spAutoFit/>
          </a:bodyPr>
          <a:lstStyle/>
          <a:p>
            <a:r>
              <a:rPr lang="en-US" sz="3300" dirty="0">
                <a:latin typeface="Cambria Math" panose="02040503050406030204" pitchFamily="18" charset="0"/>
                <a:ea typeface="Cambria Math" panose="02040503050406030204" pitchFamily="18" charset="0"/>
              </a:rPr>
              <a:t>∳</a:t>
            </a:r>
            <a:r>
              <a:rPr lang="en-US" sz="2200" i="1" baseline="-45000" dirty="0">
                <a:ea typeface="Cambria Math" panose="02040503050406030204" pitchFamily="18" charset="0"/>
              </a:rPr>
              <a:t>C</a:t>
            </a:r>
            <a:endParaRPr lang="en-US" sz="2200" baseline="-45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Fundamental Theorem of Calculus in Review </a:t>
            </a:r>
          </a:p>
        </p:txBody>
      </p:sp>
      <p:graphicFrame>
        <p:nvGraphicFramePr>
          <p:cNvPr id="4" name="Content Placeholder 3"/>
          <p:cNvGraphicFramePr>
            <a:graphicFrameLocks noGrp="1"/>
          </p:cNvGraphicFramePr>
          <p:nvPr>
            <p:ph idx="1"/>
          </p:nvPr>
        </p:nvGraphicFramePr>
        <p:xfrm>
          <a:off x="457200" y="1279525"/>
          <a:ext cx="8229600" cy="26517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chemeClr val="lt1"/>
                          </a:solidFill>
                          <a:latin typeface="+mn-lt"/>
                          <a:ea typeface="+mn-ea"/>
                          <a:cs typeface="+mn-cs"/>
                        </a:rPr>
                        <a:t>Table 1:  The Fundamental Theorem of Calculus in Review (cont.)</a:t>
                      </a:r>
                      <a:endParaRPr lang="en-US" sz="2400" dirty="0"/>
                    </a:p>
                  </a:txBody>
                  <a:tcPr/>
                </a:tc>
                <a:tc hMerge="1">
                  <a:txBody>
                    <a:bodyPr/>
                    <a:lstStyle/>
                    <a:p>
                      <a:endParaRPr lang="en-US" dirty="0"/>
                    </a:p>
                  </a:txBody>
                  <a:tcPr/>
                </a:tc>
                <a:extLst>
                  <a:ext uri="{0D108BD9-81ED-4DB2-BD59-A6C34878D82A}">
                    <a16:rowId xmlns:a16="http://schemas.microsoft.com/office/drawing/2014/main" val="10000"/>
                  </a:ext>
                </a:extLst>
              </a:tr>
              <a:tr h="914400">
                <a:tc>
                  <a:txBody>
                    <a:bodyPr/>
                    <a:lstStyle/>
                    <a:p>
                      <a:r>
                        <a:rPr lang="en-US" sz="2400" b="1" kern="1200" baseline="0" dirty="0">
                          <a:solidFill>
                            <a:schemeClr val="dk1"/>
                          </a:solidFill>
                          <a:latin typeface="+mn-lt"/>
                          <a:ea typeface="+mn-ea"/>
                          <a:cs typeface="+mn-cs"/>
                        </a:rPr>
                        <a:t>Stokes’ Theorem</a:t>
                      </a:r>
                    </a:p>
                  </a:txBody>
                  <a:tcPr anchor="ctr"/>
                </a:tc>
                <a:tc>
                  <a:txBody>
                    <a:bodyPr/>
                    <a:lstStyle/>
                    <a:p>
                      <a:endParaRPr lang="en-US" sz="2400" dirty="0"/>
                    </a:p>
                  </a:txBody>
                  <a:tcPr/>
                </a:tc>
                <a:extLst>
                  <a:ext uri="{0D108BD9-81ED-4DB2-BD59-A6C34878D82A}">
                    <a16:rowId xmlns:a16="http://schemas.microsoft.com/office/drawing/2014/main" val="10001"/>
                  </a:ext>
                </a:extLst>
              </a:tr>
              <a:tr h="914400">
                <a:tc>
                  <a:txBody>
                    <a:bodyPr/>
                    <a:lstStyle/>
                    <a:p>
                      <a:r>
                        <a:rPr lang="en-US" sz="2400" b="1" kern="1200" baseline="0" dirty="0">
                          <a:solidFill>
                            <a:schemeClr val="dk1"/>
                          </a:solidFill>
                          <a:latin typeface="+mn-lt"/>
                          <a:ea typeface="+mn-ea"/>
                          <a:cs typeface="+mn-cs"/>
                        </a:rPr>
                        <a:t>Divergence Theorem</a:t>
                      </a:r>
                    </a:p>
                  </a:txBody>
                  <a:tcPr anchor="ctr"/>
                </a:tc>
                <a:tc>
                  <a:txBody>
                    <a:bodyPr/>
                    <a:lstStyle/>
                    <a:p>
                      <a:endParaRPr lang="en-US" sz="2400" dirty="0"/>
                    </a:p>
                  </a:txBody>
                  <a:tcPr/>
                </a:tc>
                <a:extLst>
                  <a:ext uri="{0D108BD9-81ED-4DB2-BD59-A6C34878D82A}">
                    <a16:rowId xmlns:a16="http://schemas.microsoft.com/office/drawing/2014/main" val="10002"/>
                  </a:ext>
                </a:extLst>
              </a:tr>
            </a:tbl>
          </a:graphicData>
        </a:graphic>
      </p:graphicFrame>
      <p:graphicFrame>
        <p:nvGraphicFramePr>
          <p:cNvPr id="52230" name="Object 6"/>
          <p:cNvGraphicFramePr>
            <a:graphicFrameLocks noChangeAspect="1"/>
          </p:cNvGraphicFramePr>
          <p:nvPr>
            <p:extLst>
              <p:ext uri="{D42A27DB-BD31-4B8C-83A1-F6EECF244321}">
                <p14:modId xmlns:p14="http://schemas.microsoft.com/office/powerpoint/2010/main" val="2185491423"/>
              </p:ext>
            </p:extLst>
          </p:nvPr>
        </p:nvGraphicFramePr>
        <p:xfrm>
          <a:off x="4800600" y="2209800"/>
          <a:ext cx="2832100" cy="698500"/>
        </p:xfrm>
        <a:graphic>
          <a:graphicData uri="http://schemas.openxmlformats.org/presentationml/2006/ole">
            <mc:AlternateContent xmlns:mc="http://schemas.openxmlformats.org/markup-compatibility/2006">
              <mc:Choice xmlns:v="urn:schemas-microsoft-com:vml" Requires="v">
                <p:oleObj spid="_x0000_s52256" name="Equation" r:id="rId3" imgW="2831760" imgH="698400" progId="Equation.DSMT4">
                  <p:embed/>
                </p:oleObj>
              </mc:Choice>
              <mc:Fallback>
                <p:oleObj name="Equation" r:id="rId3" imgW="2831760" imgH="698400" progId="Equation.DSMT4">
                  <p:embed/>
                  <p:pic>
                    <p:nvPicPr>
                      <p:cNvPr id="0" name="Picture 6"/>
                      <p:cNvPicPr>
                        <a:picLocks noChangeAspect="1" noChangeArrowheads="1"/>
                      </p:cNvPicPr>
                      <p:nvPr/>
                    </p:nvPicPr>
                    <p:blipFill>
                      <a:blip r:embed="rId4"/>
                      <a:srcRect/>
                      <a:stretch>
                        <a:fillRect/>
                      </a:stretch>
                    </p:blipFill>
                    <p:spPr bwMode="auto">
                      <a:xfrm>
                        <a:off x="4800600" y="2209800"/>
                        <a:ext cx="2832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31" name="Object 7"/>
          <p:cNvGraphicFramePr>
            <a:graphicFrameLocks noChangeAspect="1"/>
          </p:cNvGraphicFramePr>
          <p:nvPr>
            <p:extLst>
              <p:ext uri="{D42A27DB-BD31-4B8C-83A1-F6EECF244321}">
                <p14:modId xmlns:p14="http://schemas.microsoft.com/office/powerpoint/2010/main" val="3248567499"/>
              </p:ext>
            </p:extLst>
          </p:nvPr>
        </p:nvGraphicFramePr>
        <p:xfrm>
          <a:off x="4813300" y="3111500"/>
          <a:ext cx="2692400" cy="698500"/>
        </p:xfrm>
        <a:graphic>
          <a:graphicData uri="http://schemas.openxmlformats.org/presentationml/2006/ole">
            <mc:AlternateContent xmlns:mc="http://schemas.openxmlformats.org/markup-compatibility/2006">
              <mc:Choice xmlns:v="urn:schemas-microsoft-com:vml" Requires="v">
                <p:oleObj spid="_x0000_s52257" name="Equation" r:id="rId5" imgW="2692080" imgH="698400" progId="Equation.DSMT4">
                  <p:embed/>
                </p:oleObj>
              </mc:Choice>
              <mc:Fallback>
                <p:oleObj name="Equation" r:id="rId5" imgW="2692080" imgH="698400" progId="Equation.DSMT4">
                  <p:embed/>
                  <p:pic>
                    <p:nvPicPr>
                      <p:cNvPr id="0" name="Picture 7"/>
                      <p:cNvPicPr>
                        <a:picLocks noChangeAspect="1" noChangeArrowheads="1"/>
                      </p:cNvPicPr>
                      <p:nvPr/>
                    </p:nvPicPr>
                    <p:blipFill>
                      <a:blip r:embed="rId6"/>
                      <a:srcRect/>
                      <a:stretch>
                        <a:fillRect/>
                      </a:stretch>
                    </p:blipFill>
                    <p:spPr bwMode="auto">
                      <a:xfrm>
                        <a:off x="4813300" y="3111500"/>
                        <a:ext cx="269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DC030BF6-975C-4AA5-8E84-ADC22AA87EEE}"/>
              </a:ext>
            </a:extLst>
          </p:cNvPr>
          <p:cNvSpPr/>
          <p:nvPr/>
        </p:nvSpPr>
        <p:spPr>
          <a:xfrm>
            <a:off x="6587001" y="2160495"/>
            <a:ext cx="575799" cy="615553"/>
          </a:xfrm>
          <a:prstGeom prst="rect">
            <a:avLst/>
          </a:prstGeom>
        </p:spPr>
        <p:txBody>
          <a:bodyPr wrap="none">
            <a:spAutoFit/>
          </a:bodyPr>
          <a:lstStyle/>
          <a:p>
            <a:r>
              <a:rPr lang="en-US" sz="3300" dirty="0">
                <a:latin typeface="Cambria Math" panose="02040503050406030204" pitchFamily="18" charset="0"/>
                <a:ea typeface="Cambria Math" panose="02040503050406030204" pitchFamily="18" charset="0"/>
              </a:rPr>
              <a:t>∳</a:t>
            </a:r>
            <a:r>
              <a:rPr lang="en-US" sz="2200" i="1" baseline="-45000" dirty="0">
                <a:ea typeface="Cambria Math" panose="02040503050406030204" pitchFamily="18" charset="0"/>
              </a:rPr>
              <a:t>C</a:t>
            </a:r>
            <a:endParaRPr lang="en-US" sz="2200" baseline="-45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a:t>
            </a:r>
          </a:p>
        </p:txBody>
      </p:sp>
      <p:sp>
        <p:nvSpPr>
          <p:cNvPr id="3" name="Content Placeholder 2"/>
          <p:cNvSpPr>
            <a:spLocks noGrp="1"/>
          </p:cNvSpPr>
          <p:nvPr>
            <p:ph idx="1"/>
          </p:nvPr>
        </p:nvSpPr>
        <p:spPr/>
        <p:txBody>
          <a:bodyPr/>
          <a:lstStyle/>
          <a:p>
            <a:r>
              <a:rPr lang="en-US" dirty="0"/>
              <a:t>Recall the Normal-Divergence Form of Green’s Theorem: given a vector field </a:t>
            </a:r>
            <a:r>
              <a:rPr lang="en-US" b="1" dirty="0"/>
              <a:t>F</a:t>
            </a:r>
            <a:r>
              <a:rPr lang="en-US" dirty="0"/>
              <a:t> defined on an open region containing </a:t>
            </a:r>
            <a:r>
              <a:rPr lang="en-US" i="1" dirty="0"/>
              <a:t>R</a:t>
            </a:r>
            <a:r>
              <a:rPr lang="en-US" dirty="0"/>
              <a:t> ⊆ </a:t>
            </a:r>
            <a:r>
              <a:rPr lang="en-US" dirty="0">
                <a:latin typeface="Cambria Math" panose="02040503050406030204" pitchFamily="18" charset="0"/>
                <a:ea typeface="Cambria Math" panose="02040503050406030204" pitchFamily="18" charset="0"/>
              </a:rPr>
              <a:t>ℝ</a:t>
            </a:r>
            <a:r>
              <a:rPr lang="en-US" baseline="30000" dirty="0"/>
              <a:t>2</a:t>
            </a:r>
            <a:r>
              <a:rPr lang="en-US" dirty="0"/>
              <a:t>, whose boundary is a positively oriented piecewise smooth simple closed curve </a:t>
            </a:r>
            <a:r>
              <a:rPr lang="en-US" i="1" dirty="0"/>
              <a:t>C</a:t>
            </a:r>
            <a:r>
              <a:rPr lang="en-US" dirty="0"/>
              <a:t>,</a:t>
            </a:r>
          </a:p>
        </p:txBody>
      </p:sp>
      <p:graphicFrame>
        <p:nvGraphicFramePr>
          <p:cNvPr id="58370" name="Object 2"/>
          <p:cNvGraphicFramePr>
            <a:graphicFrameLocks noChangeAspect="1"/>
          </p:cNvGraphicFramePr>
          <p:nvPr>
            <p:extLst>
              <p:ext uri="{D42A27DB-BD31-4B8C-83A1-F6EECF244321}">
                <p14:modId xmlns:p14="http://schemas.microsoft.com/office/powerpoint/2010/main" val="2156708344"/>
              </p:ext>
            </p:extLst>
          </p:nvPr>
        </p:nvGraphicFramePr>
        <p:xfrm>
          <a:off x="3467100" y="3534335"/>
          <a:ext cx="2552700" cy="800100"/>
        </p:xfrm>
        <a:graphic>
          <a:graphicData uri="http://schemas.openxmlformats.org/presentationml/2006/ole">
            <mc:AlternateContent xmlns:mc="http://schemas.openxmlformats.org/markup-compatibility/2006">
              <mc:Choice xmlns:v="urn:schemas-microsoft-com:vml" Requires="v">
                <p:oleObj spid="_x0000_s58383" name="Equation" r:id="rId3" imgW="2552400" imgH="799920" progId="Equation.DSMT4">
                  <p:embed/>
                </p:oleObj>
              </mc:Choice>
              <mc:Fallback>
                <p:oleObj name="Equation" r:id="rId3" imgW="2552400" imgH="799920" progId="Equation.DSMT4">
                  <p:embed/>
                  <p:pic>
                    <p:nvPicPr>
                      <p:cNvPr id="0" name="Picture 2"/>
                      <p:cNvPicPr>
                        <a:picLocks noChangeAspect="1" noChangeArrowheads="1"/>
                      </p:cNvPicPr>
                      <p:nvPr/>
                    </p:nvPicPr>
                    <p:blipFill>
                      <a:blip r:embed="rId4"/>
                      <a:srcRect/>
                      <a:stretch>
                        <a:fillRect/>
                      </a:stretch>
                    </p:blipFill>
                    <p:spPr bwMode="auto">
                      <a:xfrm>
                        <a:off x="3467100" y="3534335"/>
                        <a:ext cx="2552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220CFD34-3043-4F06-AE09-750E847EAC2C}"/>
              </a:ext>
            </a:extLst>
          </p:cNvPr>
          <p:cNvSpPr/>
          <p:nvPr/>
        </p:nvSpPr>
        <p:spPr>
          <a:xfrm>
            <a:off x="2913530" y="3471608"/>
            <a:ext cx="625492" cy="707886"/>
          </a:xfrm>
          <a:prstGeom prst="rect">
            <a:avLst/>
          </a:prstGeom>
        </p:spPr>
        <p:txBody>
          <a:bodyPr wrap="none">
            <a:spAutoFit/>
          </a:bodyPr>
          <a:lstStyle/>
          <a:p>
            <a:r>
              <a:rPr lang="en-US" sz="3900" dirty="0">
                <a:solidFill>
                  <a:srgbClr val="0000FF"/>
                </a:solidFill>
                <a:latin typeface="Cambria Math" panose="02040503050406030204" pitchFamily="18" charset="0"/>
                <a:ea typeface="Cambria Math" panose="02040503050406030204" pitchFamily="18" charset="0"/>
              </a:rPr>
              <a:t>∳</a:t>
            </a:r>
            <a:r>
              <a:rPr lang="en-US" sz="2400" i="1" baseline="-45000" dirty="0">
                <a:solidFill>
                  <a:srgbClr val="0000FF"/>
                </a:solidFill>
                <a:ea typeface="Cambria Math" panose="02040503050406030204" pitchFamily="18" charset="0"/>
              </a:rPr>
              <a:t>C</a:t>
            </a:r>
            <a:endParaRPr lang="en-US" sz="2400" baseline="-450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a:t>
            </a:r>
          </a:p>
        </p:txBody>
      </p:sp>
      <p:sp>
        <p:nvSpPr>
          <p:cNvPr id="3" name="Content Placeholder 2"/>
          <p:cNvSpPr>
            <a:spLocks noGrp="1"/>
          </p:cNvSpPr>
          <p:nvPr>
            <p:ph idx="1"/>
          </p:nvPr>
        </p:nvSpPr>
        <p:spPr/>
        <p:txBody>
          <a:bodyPr>
            <a:noAutofit/>
          </a:bodyPr>
          <a:lstStyle/>
          <a:p>
            <a:r>
              <a:rPr lang="en-US" dirty="0"/>
              <a:t>In words, the total outward flux of </a:t>
            </a:r>
            <a:r>
              <a:rPr lang="en-US" b="1" dirty="0"/>
              <a:t>F</a:t>
            </a:r>
            <a:r>
              <a:rPr lang="en-US" dirty="0"/>
              <a:t> across </a:t>
            </a:r>
            <a:r>
              <a:rPr lang="en-US" i="1" dirty="0"/>
              <a:t>C</a:t>
            </a:r>
            <a:r>
              <a:rPr lang="en-US" dirty="0"/>
              <a:t> is equal to the integral of the divergence of </a:t>
            </a:r>
            <a:r>
              <a:rPr lang="en-US" b="1" dirty="0"/>
              <a:t>F</a:t>
            </a:r>
            <a:r>
              <a:rPr lang="en-US" dirty="0"/>
              <a:t> over the region bounded by </a:t>
            </a:r>
            <a:r>
              <a:rPr lang="en-US" i="1" dirty="0"/>
              <a:t>C</a:t>
            </a:r>
            <a:r>
              <a:rPr lang="en-US" dirty="0"/>
              <a:t>. This is often informally stated with a phrase like </a:t>
            </a:r>
            <a:r>
              <a:rPr lang="en-US" i="1" dirty="0"/>
              <a:t>the net flow of a vector field out of a region is equal to the sum of the sources and sinks of the field in the region</a:t>
            </a:r>
            <a:r>
              <a:rPr lang="en-US" dirty="0"/>
              <a:t>. In this context, a </a:t>
            </a:r>
            <a:r>
              <a:rPr lang="en-US" i="1" dirty="0"/>
              <a:t>source</a:t>
            </a:r>
            <a:r>
              <a:rPr lang="en-US" dirty="0"/>
              <a:t> of </a:t>
            </a:r>
            <a:r>
              <a:rPr lang="en-US" b="1" dirty="0"/>
              <a:t>F</a:t>
            </a:r>
            <a:r>
              <a:rPr lang="en-US" dirty="0"/>
              <a:t> is a point where its divergence </a:t>
            </a:r>
            <a:r>
              <a:rPr lang="en-US" dirty="0">
                <a:sym typeface="Symbol"/>
              </a:rPr>
              <a:t></a:t>
            </a:r>
            <a:r>
              <a:rPr lang="en-US" dirty="0"/>
              <a:t> ⋅ </a:t>
            </a:r>
            <a:r>
              <a:rPr lang="en-US" b="1" dirty="0"/>
              <a:t>F</a:t>
            </a:r>
            <a:r>
              <a:rPr lang="en-US" dirty="0"/>
              <a:t> is positive, and a </a:t>
            </a:r>
            <a:r>
              <a:rPr lang="en-US" i="1" dirty="0"/>
              <a:t>sink</a:t>
            </a:r>
            <a:r>
              <a:rPr lang="en-US" dirty="0"/>
              <a:t> is a point where </a:t>
            </a:r>
            <a:r>
              <a:rPr lang="en-US" dirty="0">
                <a:sym typeface="Symbol"/>
              </a:rPr>
              <a:t></a:t>
            </a:r>
            <a:r>
              <a:rPr lang="en-US" dirty="0"/>
              <a:t> ⋅ </a:t>
            </a:r>
            <a:r>
              <a:rPr lang="en-US" b="1" dirty="0"/>
              <a:t>F</a:t>
            </a:r>
            <a:r>
              <a:rPr lang="en-US" dirty="0"/>
              <a:t> is negative.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a:t>
            </a:r>
          </a:p>
        </p:txBody>
      </p:sp>
      <p:sp>
        <p:nvSpPr>
          <p:cNvPr id="3" name="Content Placeholder 2"/>
          <p:cNvSpPr>
            <a:spLocks noGrp="1"/>
          </p:cNvSpPr>
          <p:nvPr>
            <p:ph idx="1"/>
          </p:nvPr>
        </p:nvSpPr>
        <p:spPr/>
        <p:txBody>
          <a:bodyPr>
            <a:noAutofit/>
          </a:bodyPr>
          <a:lstStyle/>
          <a:p>
            <a:r>
              <a:rPr lang="en-US" dirty="0"/>
              <a:t>This principle holds true in any number of dimensions, and its statement in three dimensions is known as the Divergence Theorem. While the theorem applies to a variety of regions, a complete classification of them would lead us too far astray from the task of introducing the topic. For our purposes, we are interested in regions that are simple or that can be decomposed into a union of a finite number of simple regions. A </a:t>
            </a:r>
            <a:r>
              <a:rPr lang="en-US" b="1" dirty="0"/>
              <a:t>simple region</a:t>
            </a:r>
            <a:r>
              <a:rPr lang="en-US" dirty="0"/>
              <a:t> </a:t>
            </a:r>
            <a:r>
              <a:rPr lang="en-US" i="1" dirty="0"/>
              <a:t>D</a:t>
            </a:r>
            <a:r>
              <a:rPr lang="en-US" dirty="0"/>
              <a:t> in space, as illustrated in Figure 1, is one that can be described in each of the following ways: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a:t>
            </a:r>
          </a:p>
        </p:txBody>
      </p:sp>
      <p:graphicFrame>
        <p:nvGraphicFramePr>
          <p:cNvPr id="60418" name="Object 2"/>
          <p:cNvGraphicFramePr>
            <a:graphicFrameLocks noChangeAspect="1"/>
          </p:cNvGraphicFramePr>
          <p:nvPr/>
        </p:nvGraphicFramePr>
        <p:xfrm>
          <a:off x="548640" y="1371600"/>
          <a:ext cx="6997700" cy="1079500"/>
        </p:xfrm>
        <a:graphic>
          <a:graphicData uri="http://schemas.openxmlformats.org/presentationml/2006/ole">
            <mc:AlternateContent xmlns:mc="http://schemas.openxmlformats.org/markup-compatibility/2006">
              <mc:Choice xmlns:v="urn:schemas-microsoft-com:vml" Requires="v">
                <p:oleObj spid="_x0000_s60431" name="Equation" r:id="rId3" imgW="6997680" imgH="1079280" progId="Equation.DSMT4">
                  <p:embed/>
                </p:oleObj>
              </mc:Choice>
              <mc:Fallback>
                <p:oleObj name="Equation" r:id="rId3" imgW="6997680" imgH="1079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71600"/>
                        <a:ext cx="69977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0419" name="Picture 3"/>
          <p:cNvPicPr>
            <a:picLocks noChangeAspect="1" noChangeArrowheads="1"/>
          </p:cNvPicPr>
          <p:nvPr/>
        </p:nvPicPr>
        <p:blipFill>
          <a:blip r:embed="rId5" cstate="print"/>
          <a:srcRect/>
          <a:stretch>
            <a:fillRect/>
          </a:stretch>
        </p:blipFill>
        <p:spPr bwMode="auto">
          <a:xfrm>
            <a:off x="2743200" y="1905000"/>
            <a:ext cx="3657600" cy="3657600"/>
          </a:xfrm>
          <a:prstGeom prst="rect">
            <a:avLst/>
          </a:prstGeom>
          <a:noFill/>
          <a:ln w="9525">
            <a:noFill/>
            <a:miter lim="800000"/>
            <a:headEnd/>
            <a:tailEnd/>
          </a:ln>
        </p:spPr>
      </p:pic>
      <p:sp>
        <p:nvSpPr>
          <p:cNvPr id="6" name="TextBox 5"/>
          <p:cNvSpPr txBox="1"/>
          <p:nvPr/>
        </p:nvSpPr>
        <p:spPr>
          <a:xfrm>
            <a:off x="2895600" y="1992868"/>
            <a:ext cx="457200" cy="369332"/>
          </a:xfrm>
          <a:prstGeom prst="rect">
            <a:avLst/>
          </a:prstGeom>
          <a:solidFill>
            <a:schemeClr val="bg1"/>
          </a:solidFill>
        </p:spPr>
        <p:txBody>
          <a:bodyPr wrap="square" rtlCol="0">
            <a:spAutoFit/>
          </a:bodyPr>
          <a:lstStyle/>
          <a:p>
            <a:endParaRPr lang="en-US" dirty="0"/>
          </a:p>
        </p:txBody>
      </p:sp>
      <p:sp>
        <p:nvSpPr>
          <p:cNvPr id="7" name="Rectangle 6"/>
          <p:cNvSpPr/>
          <p:nvPr/>
        </p:nvSpPr>
        <p:spPr>
          <a:xfrm>
            <a:off x="3886973" y="5486400"/>
            <a:ext cx="1547988" cy="523220"/>
          </a:xfrm>
          <a:prstGeom prst="rect">
            <a:avLst/>
          </a:prstGeom>
        </p:spPr>
        <p:txBody>
          <a:bodyPr wrap="none">
            <a:spAutoFit/>
          </a:bodyPr>
          <a:lstStyle/>
          <a:p>
            <a:r>
              <a:rPr lang="en-US" sz="2800" b="1" dirty="0"/>
              <a:t>Figure 1a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Divergence Theorem</a:t>
            </a:r>
          </a:p>
        </p:txBody>
      </p:sp>
      <p:graphicFrame>
        <p:nvGraphicFramePr>
          <p:cNvPr id="61442" name="Object 2"/>
          <p:cNvGraphicFramePr>
            <a:graphicFrameLocks noChangeAspect="1"/>
          </p:cNvGraphicFramePr>
          <p:nvPr/>
        </p:nvGraphicFramePr>
        <p:xfrm>
          <a:off x="548640" y="1371600"/>
          <a:ext cx="7099300" cy="1104900"/>
        </p:xfrm>
        <a:graphic>
          <a:graphicData uri="http://schemas.openxmlformats.org/presentationml/2006/ole">
            <mc:AlternateContent xmlns:mc="http://schemas.openxmlformats.org/markup-compatibility/2006">
              <mc:Choice xmlns:v="urn:schemas-microsoft-com:vml" Requires="v">
                <p:oleObj spid="_x0000_s61455" name="Equation" r:id="rId3" imgW="7099200" imgH="1104840" progId="Equation.DSMT4">
                  <p:embed/>
                </p:oleObj>
              </mc:Choice>
              <mc:Fallback>
                <p:oleObj name="Equation" r:id="rId3" imgW="7099200" imgH="1104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71600"/>
                        <a:ext cx="7099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1443" name="Picture 3"/>
          <p:cNvPicPr>
            <a:picLocks noChangeAspect="1" noChangeArrowheads="1"/>
          </p:cNvPicPr>
          <p:nvPr/>
        </p:nvPicPr>
        <p:blipFill>
          <a:blip r:embed="rId5" cstate="print"/>
          <a:srcRect/>
          <a:stretch>
            <a:fillRect/>
          </a:stretch>
        </p:blipFill>
        <p:spPr bwMode="auto">
          <a:xfrm>
            <a:off x="2743200" y="2042734"/>
            <a:ext cx="3657600" cy="3519866"/>
          </a:xfrm>
          <a:prstGeom prst="rect">
            <a:avLst/>
          </a:prstGeom>
          <a:noFill/>
          <a:ln w="9525">
            <a:noFill/>
            <a:miter lim="800000"/>
            <a:headEnd/>
            <a:tailEnd/>
          </a:ln>
        </p:spPr>
      </p:pic>
      <p:sp>
        <p:nvSpPr>
          <p:cNvPr id="6" name="TextBox 5"/>
          <p:cNvSpPr txBox="1"/>
          <p:nvPr/>
        </p:nvSpPr>
        <p:spPr>
          <a:xfrm>
            <a:off x="2849380" y="2024422"/>
            <a:ext cx="457200" cy="369332"/>
          </a:xfrm>
          <a:prstGeom prst="rect">
            <a:avLst/>
          </a:prstGeom>
          <a:solidFill>
            <a:schemeClr val="bg1"/>
          </a:solidFill>
        </p:spPr>
        <p:txBody>
          <a:bodyPr wrap="square" rtlCol="0">
            <a:spAutoFit/>
          </a:bodyPr>
          <a:lstStyle/>
          <a:p>
            <a:endParaRPr lang="en-US" dirty="0"/>
          </a:p>
        </p:txBody>
      </p:sp>
      <p:sp>
        <p:nvSpPr>
          <p:cNvPr id="7" name="Rectangle 6"/>
          <p:cNvSpPr/>
          <p:nvPr/>
        </p:nvSpPr>
        <p:spPr>
          <a:xfrm>
            <a:off x="3886973" y="5486400"/>
            <a:ext cx="1562415" cy="523220"/>
          </a:xfrm>
          <a:prstGeom prst="rect">
            <a:avLst/>
          </a:prstGeom>
        </p:spPr>
        <p:txBody>
          <a:bodyPr wrap="none">
            <a:spAutoFit/>
          </a:bodyPr>
          <a:lstStyle/>
          <a:p>
            <a:r>
              <a:rPr lang="en-US" sz="2800" b="1" dirty="0"/>
              <a:t>Figure 1b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Divergence Theorem</a:t>
            </a:r>
            <a:endParaRPr lang="en-US" dirty="0"/>
          </a:p>
        </p:txBody>
      </p:sp>
      <p:sp>
        <p:nvSpPr>
          <p:cNvPr id="8" name="Content Placeholder 7"/>
          <p:cNvSpPr>
            <a:spLocks noGrp="1"/>
          </p:cNvSpPr>
          <p:nvPr>
            <p:ph idx="1"/>
          </p:nvPr>
        </p:nvSpPr>
        <p:spPr/>
        <p:txBody>
          <a:bodyPr/>
          <a:lstStyle/>
          <a:p>
            <a:endParaRPr lang="en-US" dirty="0"/>
          </a:p>
          <a:p>
            <a:endParaRPr lang="en-US" dirty="0"/>
          </a:p>
          <a:p>
            <a:endParaRPr lang="en-US" dirty="0"/>
          </a:p>
          <a:p>
            <a:endParaRPr lang="en-US" dirty="0"/>
          </a:p>
          <a:p>
            <a:r>
              <a:rPr lang="en-US" dirty="0"/>
              <a:t>where the bounding surfaces </a:t>
            </a:r>
            <a:br>
              <a:rPr lang="en-US" dirty="0"/>
            </a:br>
            <a:r>
              <a:rPr lang="en-US" dirty="0"/>
              <a:t>			  are all</a:t>
            </a:r>
            <a:br>
              <a:rPr lang="en-US" dirty="0"/>
            </a:br>
            <a:r>
              <a:rPr lang="en-US" dirty="0"/>
              <a:t>smooth.</a:t>
            </a:r>
          </a:p>
          <a:p>
            <a:endParaRPr lang="en-US" dirty="0"/>
          </a:p>
          <a:p>
            <a:endParaRPr lang="en-US" dirty="0"/>
          </a:p>
        </p:txBody>
      </p:sp>
      <p:graphicFrame>
        <p:nvGraphicFramePr>
          <p:cNvPr id="62466" name="Object 2"/>
          <p:cNvGraphicFramePr>
            <a:graphicFrameLocks noChangeAspect="1"/>
          </p:cNvGraphicFramePr>
          <p:nvPr/>
        </p:nvGraphicFramePr>
        <p:xfrm>
          <a:off x="548640" y="1371600"/>
          <a:ext cx="7061200" cy="1104900"/>
        </p:xfrm>
        <a:graphic>
          <a:graphicData uri="http://schemas.openxmlformats.org/presentationml/2006/ole">
            <mc:AlternateContent xmlns:mc="http://schemas.openxmlformats.org/markup-compatibility/2006">
              <mc:Choice xmlns:v="urn:schemas-microsoft-com:vml" Requires="v">
                <p:oleObj spid="_x0000_s62492" name="Equation" r:id="rId3" imgW="7061040" imgH="1104840" progId="Equation.DSMT4">
                  <p:embed/>
                </p:oleObj>
              </mc:Choice>
              <mc:Fallback>
                <p:oleObj name="Equation" r:id="rId3" imgW="7061040" imgH="1104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371600"/>
                        <a:ext cx="7061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Picture 2"/>
          <p:cNvPicPr>
            <a:picLocks noChangeAspect="1" noChangeArrowheads="1"/>
          </p:cNvPicPr>
          <p:nvPr/>
        </p:nvPicPr>
        <p:blipFill>
          <a:blip r:embed="rId5" cstate="print"/>
          <a:srcRect/>
          <a:stretch>
            <a:fillRect/>
          </a:stretch>
        </p:blipFill>
        <p:spPr bwMode="auto">
          <a:xfrm>
            <a:off x="5105400" y="1967390"/>
            <a:ext cx="3657600" cy="3595210"/>
          </a:xfrm>
          <a:prstGeom prst="rect">
            <a:avLst/>
          </a:prstGeom>
          <a:noFill/>
          <a:ln w="9525">
            <a:noFill/>
            <a:miter lim="800000"/>
            <a:headEnd/>
            <a:tailEnd/>
          </a:ln>
        </p:spPr>
      </p:pic>
      <p:sp>
        <p:nvSpPr>
          <p:cNvPr id="5" name="Rectangle 4"/>
          <p:cNvSpPr/>
          <p:nvPr/>
        </p:nvSpPr>
        <p:spPr>
          <a:xfrm>
            <a:off x="6249173" y="5496580"/>
            <a:ext cx="1520737" cy="523220"/>
          </a:xfrm>
          <a:prstGeom prst="rect">
            <a:avLst/>
          </a:prstGeom>
        </p:spPr>
        <p:txBody>
          <a:bodyPr wrap="none">
            <a:spAutoFit/>
          </a:bodyPr>
          <a:lstStyle/>
          <a:p>
            <a:r>
              <a:rPr lang="en-US" sz="2800" b="1" dirty="0"/>
              <a:t>Figure 1c</a:t>
            </a:r>
          </a:p>
        </p:txBody>
      </p:sp>
      <p:sp>
        <p:nvSpPr>
          <p:cNvPr id="6" name="TextBox 5"/>
          <p:cNvSpPr txBox="1"/>
          <p:nvPr/>
        </p:nvSpPr>
        <p:spPr>
          <a:xfrm>
            <a:off x="5181600" y="1875020"/>
            <a:ext cx="457200" cy="369332"/>
          </a:xfrm>
          <a:prstGeom prst="rect">
            <a:avLst/>
          </a:prstGeom>
          <a:solidFill>
            <a:schemeClr val="bg1"/>
          </a:solidFill>
        </p:spPr>
        <p:txBody>
          <a:bodyPr wrap="square" rtlCol="0">
            <a:spAutoFit/>
          </a:bodyPr>
          <a:lstStyle/>
          <a:p>
            <a:endParaRPr lang="en-US" dirty="0"/>
          </a:p>
        </p:txBody>
      </p:sp>
      <p:graphicFrame>
        <p:nvGraphicFramePr>
          <p:cNvPr id="62467" name="Object 3"/>
          <p:cNvGraphicFramePr>
            <a:graphicFrameLocks noChangeAspect="1"/>
          </p:cNvGraphicFramePr>
          <p:nvPr/>
        </p:nvGraphicFramePr>
        <p:xfrm>
          <a:off x="524584" y="3748790"/>
          <a:ext cx="2806700" cy="495300"/>
        </p:xfrm>
        <a:graphic>
          <a:graphicData uri="http://schemas.openxmlformats.org/presentationml/2006/ole">
            <mc:AlternateContent xmlns:mc="http://schemas.openxmlformats.org/markup-compatibility/2006">
              <mc:Choice xmlns:v="urn:schemas-microsoft-com:vml" Requires="v">
                <p:oleObj spid="_x0000_s62493" name="Equation" r:id="rId6" imgW="2806560" imgH="495000" progId="Equation.DSMT4">
                  <p:embed/>
                </p:oleObj>
              </mc:Choice>
              <mc:Fallback>
                <p:oleObj name="Equation" r:id="rId6" imgW="2806560" imgH="49500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4584" y="3748790"/>
                        <a:ext cx="2806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Theorem: The Divergence Theorem</a:t>
            </a:r>
            <a:endParaRPr lang="en-US" dirty="0"/>
          </a:p>
        </p:txBody>
      </p:sp>
      <p:sp>
        <p:nvSpPr>
          <p:cNvPr id="3"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algn="ctr"/>
            <a:r>
              <a:rPr lang="en-US" b="1" dirty="0">
                <a:solidFill>
                  <a:srgbClr val="000000"/>
                </a:solidFill>
              </a:rPr>
              <a:t>The Divergence Theorem</a:t>
            </a:r>
          </a:p>
          <a:p>
            <a:r>
              <a:rPr lang="en-US" dirty="0">
                <a:solidFill>
                  <a:srgbClr val="000000"/>
                </a:solidFill>
              </a:rPr>
              <a:t>Assume </a:t>
            </a:r>
            <a:r>
              <a:rPr lang="en-US" b="1" dirty="0">
                <a:solidFill>
                  <a:srgbClr val="000000"/>
                </a:solidFill>
              </a:rPr>
              <a:t>F</a:t>
            </a:r>
            <a:r>
              <a:rPr lang="en-US" dirty="0">
                <a:solidFill>
                  <a:srgbClr val="000000"/>
                </a:solidFill>
              </a:rPr>
              <a:t> is a vector field with continuous partial derivatives in an open region of space containing </a:t>
            </a:r>
            <a:br>
              <a:rPr lang="en-US" dirty="0">
                <a:solidFill>
                  <a:srgbClr val="000000"/>
                </a:solidFill>
              </a:rPr>
            </a:br>
            <a:r>
              <a:rPr lang="en-US" i="1" dirty="0">
                <a:solidFill>
                  <a:srgbClr val="000000"/>
                </a:solidFill>
              </a:rPr>
              <a:t>D</a:t>
            </a:r>
            <a:r>
              <a:rPr lang="en-US" dirty="0">
                <a:solidFill>
                  <a:srgbClr val="000000"/>
                </a:solidFill>
              </a:rPr>
              <a:t> ⊆ </a:t>
            </a:r>
            <a:r>
              <a:rPr lang="en-US" dirty="0">
                <a:solidFill>
                  <a:srgbClr val="000000"/>
                </a:solidFill>
                <a:latin typeface="Cambria Math" panose="02040503050406030204" pitchFamily="18" charset="0"/>
                <a:ea typeface="Cambria Math" panose="02040503050406030204" pitchFamily="18" charset="0"/>
              </a:rPr>
              <a:t>ℝ</a:t>
            </a:r>
            <a:r>
              <a:rPr lang="en-US" baseline="30000" dirty="0">
                <a:solidFill>
                  <a:srgbClr val="000000"/>
                </a:solidFill>
              </a:rPr>
              <a:t>3</a:t>
            </a:r>
            <a:r>
              <a:rPr lang="en-US" dirty="0">
                <a:solidFill>
                  <a:srgbClr val="000000"/>
                </a:solidFill>
              </a:rPr>
              <a:t>, and assume </a:t>
            </a:r>
            <a:r>
              <a:rPr lang="en-US" i="1" dirty="0">
                <a:solidFill>
                  <a:srgbClr val="000000"/>
                </a:solidFill>
              </a:rPr>
              <a:t>D</a:t>
            </a:r>
            <a:r>
              <a:rPr lang="en-US" dirty="0">
                <a:solidFill>
                  <a:srgbClr val="000000"/>
                </a:solidFill>
              </a:rPr>
              <a:t> is either a simple region or a finite union of simple regions. Let </a:t>
            </a:r>
            <a:r>
              <a:rPr lang="en-US" i="1" dirty="0">
                <a:solidFill>
                  <a:srgbClr val="000000"/>
                </a:solidFill>
              </a:rPr>
              <a:t>S</a:t>
            </a:r>
            <a:r>
              <a:rPr lang="en-US" dirty="0">
                <a:solidFill>
                  <a:srgbClr val="000000"/>
                </a:solidFill>
              </a:rPr>
              <a:t> denote the surface of </a:t>
            </a:r>
            <a:r>
              <a:rPr lang="en-US" i="1" dirty="0">
                <a:solidFill>
                  <a:srgbClr val="000000"/>
                </a:solidFill>
              </a:rPr>
              <a:t>D</a:t>
            </a:r>
            <a:r>
              <a:rPr lang="en-US" dirty="0">
                <a:solidFill>
                  <a:srgbClr val="000000"/>
                </a:solidFill>
              </a:rPr>
              <a:t>, and let </a:t>
            </a:r>
            <a:r>
              <a:rPr lang="en-US" b="1" dirty="0">
                <a:solidFill>
                  <a:srgbClr val="000000"/>
                </a:solidFill>
              </a:rPr>
              <a:t>n</a:t>
            </a:r>
            <a:r>
              <a:rPr lang="en-US" dirty="0">
                <a:solidFill>
                  <a:srgbClr val="000000"/>
                </a:solidFill>
              </a:rPr>
              <a:t> be the outward-pointing field of unit vectors normal to </a:t>
            </a:r>
            <a:r>
              <a:rPr lang="en-US" i="1" dirty="0">
                <a:solidFill>
                  <a:srgbClr val="000000"/>
                </a:solidFill>
              </a:rPr>
              <a:t>S</a:t>
            </a:r>
            <a:r>
              <a:rPr lang="en-US" dirty="0">
                <a:solidFill>
                  <a:srgbClr val="000000"/>
                </a:solidFill>
              </a:rPr>
              <a:t>. Then</a:t>
            </a:r>
          </a:p>
          <a:p>
            <a:endParaRPr lang="en-US" dirty="0">
              <a:solidFill>
                <a:srgbClr val="000000"/>
              </a:solidFill>
            </a:endParaRPr>
          </a:p>
          <a:p>
            <a:endParaRPr lang="en-US" dirty="0">
              <a:solidFill>
                <a:srgbClr val="000000"/>
              </a:solidFill>
            </a:endParaRPr>
          </a:p>
        </p:txBody>
      </p:sp>
      <p:graphicFrame>
        <p:nvGraphicFramePr>
          <p:cNvPr id="32770" name="Object 2"/>
          <p:cNvGraphicFramePr>
            <a:graphicFrameLocks noChangeAspect="1"/>
          </p:cNvGraphicFramePr>
          <p:nvPr>
            <p:extLst>
              <p:ext uri="{D42A27DB-BD31-4B8C-83A1-F6EECF244321}">
                <p14:modId xmlns:p14="http://schemas.microsoft.com/office/powerpoint/2010/main" val="2448373381"/>
              </p:ext>
            </p:extLst>
          </p:nvPr>
        </p:nvGraphicFramePr>
        <p:xfrm>
          <a:off x="2978150" y="4578350"/>
          <a:ext cx="3187700" cy="800100"/>
        </p:xfrm>
        <a:graphic>
          <a:graphicData uri="http://schemas.openxmlformats.org/presentationml/2006/ole">
            <mc:AlternateContent xmlns:mc="http://schemas.openxmlformats.org/markup-compatibility/2006">
              <mc:Choice xmlns:v="urn:schemas-microsoft-com:vml" Requires="v">
                <p:oleObj spid="_x0000_s32783" name="Equation" r:id="rId3" imgW="3187440" imgH="799920" progId="Equation.DSMT4">
                  <p:embed/>
                </p:oleObj>
              </mc:Choice>
              <mc:Fallback>
                <p:oleObj name="Equation" r:id="rId3" imgW="3187440" imgH="799920" progId="Equation.DSMT4">
                  <p:embed/>
                  <p:pic>
                    <p:nvPicPr>
                      <p:cNvPr id="0" name="Picture 2"/>
                      <p:cNvPicPr>
                        <a:picLocks noChangeAspect="1" noChangeArrowheads="1"/>
                      </p:cNvPicPr>
                      <p:nvPr/>
                    </p:nvPicPr>
                    <p:blipFill>
                      <a:blip r:embed="rId4"/>
                      <a:srcRect/>
                      <a:stretch>
                        <a:fillRect/>
                      </a:stretch>
                    </p:blipFill>
                    <p:spPr bwMode="auto">
                      <a:xfrm>
                        <a:off x="2978150" y="4578350"/>
                        <a:ext cx="3187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2549</TotalTime>
  <Words>841</Words>
  <Application>Microsoft Office PowerPoint</Application>
  <PresentationFormat>On-screen Show (4:3)</PresentationFormat>
  <Paragraphs>117</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5" baseType="lpstr">
      <vt:lpstr>Arial</vt:lpstr>
      <vt:lpstr>Calibri</vt:lpstr>
      <vt:lpstr>Cambria Math</vt:lpstr>
      <vt:lpstr>Symbol</vt:lpstr>
      <vt:lpstr>Office Theme</vt:lpstr>
      <vt:lpstr>MathType 6.0 Equation</vt:lpstr>
      <vt:lpstr>Equation</vt:lpstr>
      <vt:lpstr>Section 15.8</vt:lpstr>
      <vt:lpstr>TOPICS</vt:lpstr>
      <vt:lpstr>The Divergence Theorem</vt:lpstr>
      <vt:lpstr>The Divergence Theorem</vt:lpstr>
      <vt:lpstr>The Divergence Theorem</vt:lpstr>
      <vt:lpstr>The Divergence Theorem</vt:lpstr>
      <vt:lpstr>The Divergence Theorem</vt:lpstr>
      <vt:lpstr>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Theorem: The Divergence Theorem</vt:lpstr>
      <vt:lpstr>Example 1 </vt:lpstr>
      <vt:lpstr>Example 1 (cont.)</vt:lpstr>
      <vt:lpstr>Example 1 (cont.)</vt:lpstr>
      <vt:lpstr>Example 2 </vt:lpstr>
      <vt:lpstr>Example 2 (cont.)</vt:lpstr>
      <vt:lpstr>Example 2 (cont.)</vt:lpstr>
      <vt:lpstr>The Fundamental Theorem of Calculus in Review </vt:lpstr>
      <vt:lpstr>The Fundamental Theorem of Calculus in Review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 Systems</dc:creator>
  <cp:lastModifiedBy>Daniel Breuer</cp:lastModifiedBy>
  <cp:revision>393</cp:revision>
  <dcterms:created xsi:type="dcterms:W3CDTF">2013-04-26T14:43:13Z</dcterms:created>
  <dcterms:modified xsi:type="dcterms:W3CDTF">2018-09-24T15:48:31Z</dcterms:modified>
</cp:coreProperties>
</file>