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09" r:id="rId4"/>
    <p:sldId id="312" r:id="rId5"/>
    <p:sldId id="313" r:id="rId6"/>
    <p:sldId id="314" r:id="rId7"/>
    <p:sldId id="315" r:id="rId8"/>
    <p:sldId id="259"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8" r:id="rId25"/>
    <p:sldId id="279" r:id="rId26"/>
    <p:sldId id="280" r:id="rId27"/>
    <p:sldId id="281" r:id="rId28"/>
    <p:sldId id="317" r:id="rId29"/>
    <p:sldId id="318" r:id="rId30"/>
    <p:sldId id="319" r:id="rId31"/>
    <p:sldId id="320" r:id="rId32"/>
    <p:sldId id="321" r:id="rId33"/>
    <p:sldId id="322" r:id="rId34"/>
    <p:sldId id="283" r:id="rId35"/>
    <p:sldId id="324" r:id="rId36"/>
    <p:sldId id="285" r:id="rId37"/>
    <p:sldId id="325" r:id="rId38"/>
    <p:sldId id="287" r:id="rId39"/>
    <p:sldId id="288" r:id="rId40"/>
    <p:sldId id="289" r:id="rId41"/>
    <p:sldId id="290" r:id="rId42"/>
    <p:sldId id="291" r:id="rId43"/>
    <p:sldId id="292" r:id="rId44"/>
    <p:sldId id="293" r:id="rId45"/>
    <p:sldId id="294" r:id="rId46"/>
    <p:sldId id="295" r:id="rId47"/>
    <p:sldId id="323" r:id="rId48"/>
    <p:sldId id="296" r:id="rId49"/>
    <p:sldId id="326" r:id="rId50"/>
    <p:sldId id="299" r:id="rId51"/>
    <p:sldId id="300" r:id="rId52"/>
    <p:sldId id="327" r:id="rId53"/>
    <p:sldId id="302" r:id="rId54"/>
    <p:sldId id="303" r:id="rId55"/>
    <p:sldId id="304" r:id="rId56"/>
    <p:sldId id="328" r:id="rId57"/>
    <p:sldId id="306" r:id="rId58"/>
    <p:sldId id="307" r:id="rId59"/>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6092"/>
    <a:srgbClr val="FFFFCC"/>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4" d="100"/>
          <a:sy n="114" d="100"/>
        </p:scale>
        <p:origin x="211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smtClean="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26.bin"/><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0.wmf"/><Relationship Id="rId5" Type="http://schemas.openxmlformats.org/officeDocument/2006/relationships/oleObject" Target="../embeddings/oleObject32.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4.wmf"/><Relationship Id="rId5" Type="http://schemas.openxmlformats.org/officeDocument/2006/relationships/oleObject" Target="../embeddings/oleObject36.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8.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40.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2.bin"/></Relationships>
</file>

<file path=ppt/slides/_rels/slide42.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3.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6.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8.wmf"/><Relationship Id="rId5" Type="http://schemas.openxmlformats.org/officeDocument/2006/relationships/oleObject" Target="../embeddings/oleObject49.bin"/><Relationship Id="rId4" Type="http://schemas.openxmlformats.org/officeDocument/2006/relationships/image" Target="../media/image57.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0.wmf"/></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3.wmf"/><Relationship Id="rId5" Type="http://schemas.openxmlformats.org/officeDocument/2006/relationships/oleObject" Target="../embeddings/oleObject52.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9.wmf"/><Relationship Id="rId5" Type="http://schemas.openxmlformats.org/officeDocument/2006/relationships/oleObject" Target="../embeddings/oleObject56.bin"/><Relationship Id="rId4" Type="http://schemas.openxmlformats.org/officeDocument/2006/relationships/image" Target="../media/image6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2.1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smtClean="0">
                <a:solidFill>
                  <a:schemeClr val="tx2"/>
                </a:solidFill>
              </a:rPr>
              <a:t>Rates of Change and Tangents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 (cont.)</a:t>
            </a:r>
            <a:endParaRPr lang="en-US" dirty="0"/>
          </a:p>
        </p:txBody>
      </p:sp>
      <p:sp>
        <p:nvSpPr>
          <p:cNvPr id="3" name="Content Placeholder 2"/>
          <p:cNvSpPr>
            <a:spLocks noGrp="1"/>
          </p:cNvSpPr>
          <p:nvPr>
            <p:ph idx="1"/>
          </p:nvPr>
        </p:nvSpPr>
        <p:spPr/>
        <p:txBody>
          <a:bodyPr/>
          <a:lstStyle/>
          <a:p>
            <a:r>
              <a:rPr lang="en-US" dirty="0" smtClean="0"/>
              <a:t>However, this is not expected to be an accurate reflection of the instantaneous velocity at </a:t>
            </a:r>
            <a:r>
              <a:rPr lang="en-US" i="1" dirty="0" smtClean="0"/>
              <a:t>t</a:t>
            </a:r>
            <a:r>
              <a:rPr lang="en-US" dirty="0" smtClean="0"/>
              <a:t> = 2, since the rock is accelerating significantly between </a:t>
            </a:r>
            <a:r>
              <a:rPr lang="en-US" i="1" dirty="0" smtClean="0"/>
              <a:t>t</a:t>
            </a:r>
            <a:r>
              <a:rPr lang="en-US" dirty="0" smtClean="0"/>
              <a:t> = 2 and </a:t>
            </a:r>
            <a:r>
              <a:rPr lang="en-US" i="1" dirty="0" smtClean="0"/>
              <a:t>t</a:t>
            </a:r>
            <a:r>
              <a:rPr lang="en-US" dirty="0" smtClean="0"/>
              <a:t> = 3. We obtain a more accurate guess if we work over a much shorter time interval, say the one from </a:t>
            </a:r>
            <a:r>
              <a:rPr lang="en-US" i="1" dirty="0" smtClean="0"/>
              <a:t>t</a:t>
            </a:r>
            <a:r>
              <a:rPr lang="en-US" dirty="0" smtClean="0"/>
              <a:t> = 2 to </a:t>
            </a:r>
            <a:r>
              <a:rPr lang="en-US" i="1" dirty="0" smtClean="0"/>
              <a:t>t</a:t>
            </a:r>
            <a:r>
              <a:rPr lang="en-US" dirty="0" smtClean="0"/>
              <a:t> = 2.1.</a:t>
            </a:r>
            <a:endParaRPr lang="en-US" dirty="0"/>
          </a:p>
        </p:txBody>
      </p:sp>
      <p:graphicFrame>
        <p:nvGraphicFramePr>
          <p:cNvPr id="5123" name="Object 3"/>
          <p:cNvGraphicFramePr>
            <a:graphicFrameLocks noChangeAspect="1"/>
          </p:cNvGraphicFramePr>
          <p:nvPr/>
        </p:nvGraphicFramePr>
        <p:xfrm>
          <a:off x="571500" y="4019550"/>
          <a:ext cx="520700" cy="838200"/>
        </p:xfrm>
        <a:graphic>
          <a:graphicData uri="http://schemas.openxmlformats.org/presentationml/2006/ole">
            <mc:AlternateContent xmlns:mc="http://schemas.openxmlformats.org/markup-compatibility/2006">
              <mc:Choice xmlns:v="urn:schemas-microsoft-com:vml" Requires="v">
                <p:oleObj spid="_x0000_s5173" name="Equation" r:id="rId3" imgW="520700" imgH="838200" progId="Equation.DSMT4">
                  <p:embed/>
                </p:oleObj>
              </mc:Choice>
              <mc:Fallback>
                <p:oleObj name="Equation" r:id="rId3" imgW="520700" imgH="83820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01955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181100" y="4000500"/>
          <a:ext cx="2197100" cy="876300"/>
        </p:xfrm>
        <a:graphic>
          <a:graphicData uri="http://schemas.openxmlformats.org/presentationml/2006/ole">
            <mc:AlternateContent xmlns:mc="http://schemas.openxmlformats.org/markup-compatibility/2006">
              <mc:Choice xmlns:v="urn:schemas-microsoft-com:vml" Requires="v">
                <p:oleObj spid="_x0000_s5174" name="Equation" r:id="rId5" imgW="2197100" imgH="876300" progId="Equation.DSMT4">
                  <p:embed/>
                </p:oleObj>
              </mc:Choice>
              <mc:Fallback>
                <p:oleObj name="Equation" r:id="rId5" imgW="2197100" imgH="87630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4000500"/>
                        <a:ext cx="219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3467100" y="3962400"/>
          <a:ext cx="2781300" cy="952500"/>
        </p:xfrm>
        <a:graphic>
          <a:graphicData uri="http://schemas.openxmlformats.org/presentationml/2006/ole">
            <mc:AlternateContent xmlns:mc="http://schemas.openxmlformats.org/markup-compatibility/2006">
              <mc:Choice xmlns:v="urn:schemas-microsoft-com:vml" Requires="v">
                <p:oleObj spid="_x0000_s5175" name="Equation" r:id="rId7" imgW="2781300" imgH="952500" progId="Equation.DSMT4">
                  <p:embed/>
                </p:oleObj>
              </mc:Choice>
              <mc:Fallback>
                <p:oleObj name="Equation" r:id="rId7" imgW="2781300" imgH="952500" progId="Equation.DSMT4">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7100" y="3962400"/>
                        <a:ext cx="2781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3467100" y="5029200"/>
          <a:ext cx="2717800" cy="876300"/>
        </p:xfrm>
        <a:graphic>
          <a:graphicData uri="http://schemas.openxmlformats.org/presentationml/2006/ole">
            <mc:AlternateContent xmlns:mc="http://schemas.openxmlformats.org/markup-compatibility/2006">
              <mc:Choice xmlns:v="urn:schemas-microsoft-com:vml" Requires="v">
                <p:oleObj spid="_x0000_s5176" name="Equation" r:id="rId9" imgW="2717800" imgH="876300" progId="Equation.DSMT4">
                  <p:embed/>
                </p:oleObj>
              </mc:Choice>
              <mc:Fallback>
                <p:oleObj name="Equation" r:id="rId9" imgW="2717800" imgH="876300"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100" y="5029200"/>
                        <a:ext cx="2717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6250860" y="5251244"/>
          <a:ext cx="1498600" cy="431800"/>
        </p:xfrm>
        <a:graphic>
          <a:graphicData uri="http://schemas.openxmlformats.org/presentationml/2006/ole">
            <mc:AlternateContent xmlns:mc="http://schemas.openxmlformats.org/markup-compatibility/2006">
              <mc:Choice xmlns:v="urn:schemas-microsoft-com:vml" Requires="v">
                <p:oleObj spid="_x0000_s5177" name="Equation" r:id="rId11" imgW="1497950" imgH="431613" progId="Equation.DSMT4">
                  <p:embed/>
                </p:oleObj>
              </mc:Choice>
              <mc:Fallback>
                <p:oleObj name="Equation" r:id="rId11" imgW="1497950" imgH="431613" progId="Equation.DSMT4">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50860" y="5251244"/>
                        <a:ext cx="1498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 (cont.)</a:t>
            </a:r>
            <a:endParaRPr lang="en-US" dirty="0"/>
          </a:p>
        </p:txBody>
      </p:sp>
      <p:sp>
        <p:nvSpPr>
          <p:cNvPr id="3" name="Content Placeholder 2"/>
          <p:cNvSpPr>
            <a:spLocks noGrp="1"/>
          </p:cNvSpPr>
          <p:nvPr>
            <p:ph idx="1"/>
          </p:nvPr>
        </p:nvSpPr>
        <p:spPr/>
        <p:txBody>
          <a:bodyPr/>
          <a:lstStyle/>
          <a:p>
            <a:r>
              <a:rPr lang="en-US" dirty="0" smtClean="0"/>
              <a:t>This is a much better guess, but there is no need to stop here. The following table summarizes the average velocities over time intervals of decreasing lengths, all the way down to a length of 0.01 seconds.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078332"/>
              </p:ext>
            </p:extLst>
          </p:nvPr>
        </p:nvGraphicFramePr>
        <p:xfrm>
          <a:off x="2011680" y="1279525"/>
          <a:ext cx="5120640" cy="4572000"/>
        </p:xfrm>
        <a:graphic>
          <a:graphicData uri="http://schemas.openxmlformats.org/drawingml/2006/table">
            <a:tbl>
              <a:tblPr firstRow="1" bandRow="1">
                <a:tableStyleId>{5C22544A-7EE6-4342-B048-85BDC9FD1C3A}</a:tableStyleId>
              </a:tblPr>
              <a:tblGrid>
                <a:gridCol w="1985552"/>
                <a:gridCol w="3135088"/>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mn-lt"/>
                          <a:ea typeface="+mn-ea"/>
                          <a:cs typeface="+mn-cs"/>
                        </a:rPr>
                        <a:t>Time interval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mn-lt"/>
                          <a:ea typeface="+mn-ea"/>
                          <a:cs typeface="+mn-cs"/>
                        </a:rPr>
                        <a:t>Average velocity </a:t>
                      </a:r>
                      <a:r>
                        <a:rPr lang="el-GR" sz="2400" b="1" kern="1200" baseline="0" dirty="0" smtClean="0">
                          <a:solidFill>
                            <a:schemeClr val="lt1"/>
                          </a:solidFill>
                          <a:latin typeface="+mn-lt"/>
                          <a:ea typeface="+mn-ea"/>
                          <a:cs typeface="+mn-cs"/>
                          <a:sym typeface="Symbol"/>
                        </a:rPr>
                        <a:t></a:t>
                      </a:r>
                      <a:r>
                        <a:rPr lang="en-US" sz="2400" b="1" i="1" kern="1200" baseline="0" dirty="0" smtClean="0">
                          <a:solidFill>
                            <a:schemeClr val="lt1"/>
                          </a:solidFill>
                          <a:latin typeface="+mn-lt"/>
                          <a:ea typeface="+mn-ea"/>
                          <a:cs typeface="+mn-cs"/>
                        </a:rPr>
                        <a:t>d</a:t>
                      </a:r>
                      <a:r>
                        <a:rPr lang="en-US" sz="2400" b="1" kern="1200" baseline="0" dirty="0" smtClean="0">
                          <a:solidFill>
                            <a:schemeClr val="lt1"/>
                          </a:solidFill>
                          <a:latin typeface="+mn-lt"/>
                          <a:ea typeface="+mn-ea"/>
                          <a:cs typeface="+mn-cs"/>
                        </a:rPr>
                        <a:t>/</a:t>
                      </a:r>
                      <a:r>
                        <a:rPr lang="el-GR" sz="2400" b="1" kern="1200" baseline="0" dirty="0" smtClean="0">
                          <a:solidFill>
                            <a:schemeClr val="lt1"/>
                          </a:solidFill>
                          <a:latin typeface="+mn-lt"/>
                          <a:ea typeface="+mn-ea"/>
                          <a:cs typeface="+mn-cs"/>
                          <a:sym typeface="Symbol"/>
                        </a:rPr>
                        <a:t></a:t>
                      </a:r>
                      <a:r>
                        <a:rPr lang="en-US" sz="2400" b="1" i="1" kern="1200" baseline="0" dirty="0" smtClean="0">
                          <a:solidFill>
                            <a:schemeClr val="lt1"/>
                          </a:solidFill>
                          <a:latin typeface="+mn-lt"/>
                          <a:ea typeface="+mn-ea"/>
                          <a:cs typeface="+mn-cs"/>
                        </a:rPr>
                        <a:t>t</a:t>
                      </a:r>
                      <a:endParaRPr lang="en-US" sz="2400" i="1" dirty="0"/>
                    </a:p>
                  </a:txBody>
                  <a:tcPr/>
                </a:tc>
              </a:tr>
              <a:tr h="365760">
                <a:tc>
                  <a:txBody>
                    <a:bodyPr/>
                    <a:lstStyle/>
                    <a:p>
                      <a:pPr algn="ctr"/>
                      <a:r>
                        <a:rPr lang="en-US" sz="2400" dirty="0" smtClean="0"/>
                        <a:t>[2, 2.09]</a:t>
                      </a:r>
                      <a:endParaRPr lang="en-US" sz="2400" dirty="0"/>
                    </a:p>
                  </a:txBody>
                  <a:tcPr/>
                </a:tc>
                <a:tc>
                  <a:txBody>
                    <a:bodyPr/>
                    <a:lstStyle/>
                    <a:p>
                      <a:pPr algn="ctr"/>
                      <a:r>
                        <a:rPr lang="en-US" sz="2400" dirty="0" smtClean="0"/>
                        <a:t>65.44</a:t>
                      </a:r>
                      <a:endParaRPr lang="en-US" sz="2400" dirty="0"/>
                    </a:p>
                  </a:txBody>
                  <a:tcPr/>
                </a:tc>
              </a:tr>
              <a:tr h="365760">
                <a:tc>
                  <a:txBody>
                    <a:bodyPr/>
                    <a:lstStyle/>
                    <a:p>
                      <a:pPr algn="ctr"/>
                      <a:r>
                        <a:rPr lang="en-US" sz="2400" dirty="0" smtClean="0"/>
                        <a:t>[2, 2.08]</a:t>
                      </a:r>
                      <a:endParaRPr lang="en-US" sz="2400" dirty="0"/>
                    </a:p>
                  </a:txBody>
                  <a:tcPr/>
                </a:tc>
                <a:tc>
                  <a:txBody>
                    <a:bodyPr/>
                    <a:lstStyle/>
                    <a:p>
                      <a:pPr algn="ctr"/>
                      <a:r>
                        <a:rPr lang="en-US" sz="2400" dirty="0" smtClean="0"/>
                        <a:t>65.28</a:t>
                      </a:r>
                      <a:endParaRPr lang="en-US" sz="2400" dirty="0"/>
                    </a:p>
                  </a:txBody>
                  <a:tcPr/>
                </a:tc>
              </a:tr>
              <a:tr h="365760">
                <a:tc>
                  <a:txBody>
                    <a:bodyPr/>
                    <a:lstStyle/>
                    <a:p>
                      <a:pPr algn="ctr"/>
                      <a:r>
                        <a:rPr lang="en-US" sz="2400" dirty="0" smtClean="0"/>
                        <a:t>[2, 2.07]</a:t>
                      </a:r>
                      <a:endParaRPr lang="en-US" sz="2400" dirty="0"/>
                    </a:p>
                  </a:txBody>
                  <a:tcPr/>
                </a:tc>
                <a:tc>
                  <a:txBody>
                    <a:bodyPr/>
                    <a:lstStyle/>
                    <a:p>
                      <a:pPr algn="ctr"/>
                      <a:r>
                        <a:rPr lang="en-US" sz="2400" dirty="0" smtClean="0"/>
                        <a:t>65.12</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 2.06]</a:t>
                      </a:r>
                      <a:endParaRPr lang="en-US" sz="2400" dirty="0"/>
                    </a:p>
                  </a:txBody>
                  <a:tcPr/>
                </a:tc>
                <a:tc>
                  <a:txBody>
                    <a:bodyPr/>
                    <a:lstStyle/>
                    <a:p>
                      <a:pPr algn="ctr"/>
                      <a:r>
                        <a:rPr lang="en-US" sz="2400" dirty="0" smtClean="0"/>
                        <a:t>64.96</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 2.05]</a:t>
                      </a:r>
                      <a:endParaRPr lang="en-US" sz="2400" dirty="0"/>
                    </a:p>
                  </a:txBody>
                  <a:tcPr/>
                </a:tc>
                <a:tc>
                  <a:txBody>
                    <a:bodyPr/>
                    <a:lstStyle/>
                    <a:p>
                      <a:pPr algn="ctr"/>
                      <a:r>
                        <a:rPr lang="en-US" sz="2400" dirty="0" smtClean="0"/>
                        <a:t>64.80</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 2.04]</a:t>
                      </a:r>
                      <a:endParaRPr lang="en-US" sz="2400" dirty="0"/>
                    </a:p>
                  </a:txBody>
                  <a:tcPr/>
                </a:tc>
                <a:tc>
                  <a:txBody>
                    <a:bodyPr/>
                    <a:lstStyle/>
                    <a:p>
                      <a:pPr algn="ctr"/>
                      <a:r>
                        <a:rPr lang="en-US" sz="2400" dirty="0" smtClean="0"/>
                        <a:t>64.64</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 2.03]</a:t>
                      </a:r>
                      <a:endParaRPr lang="en-US" sz="2400" dirty="0"/>
                    </a:p>
                  </a:txBody>
                  <a:tcPr/>
                </a:tc>
                <a:tc>
                  <a:txBody>
                    <a:bodyPr/>
                    <a:lstStyle/>
                    <a:p>
                      <a:pPr algn="ctr"/>
                      <a:r>
                        <a:rPr lang="en-US" sz="2400" dirty="0" smtClean="0"/>
                        <a:t>64.48</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 2.02]</a:t>
                      </a:r>
                      <a:endParaRPr lang="en-US" sz="2400" dirty="0"/>
                    </a:p>
                  </a:txBody>
                  <a:tcPr/>
                </a:tc>
                <a:tc>
                  <a:txBody>
                    <a:bodyPr/>
                    <a:lstStyle/>
                    <a:p>
                      <a:pPr algn="ctr"/>
                      <a:r>
                        <a:rPr lang="en-US" sz="2400" dirty="0" smtClean="0"/>
                        <a:t>64.32</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 2.01]</a:t>
                      </a:r>
                      <a:endParaRPr lang="en-US" sz="2400" dirty="0"/>
                    </a:p>
                  </a:txBody>
                  <a:tcPr/>
                </a:tc>
                <a:tc>
                  <a:txBody>
                    <a:bodyPr/>
                    <a:lstStyle/>
                    <a:p>
                      <a:pPr algn="ctr"/>
                      <a:r>
                        <a:rPr lang="en-US" sz="2400" dirty="0" smtClean="0"/>
                        <a:t>64.16</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 (cont.)</a:t>
            </a:r>
            <a:endParaRPr lang="en-US" dirty="0"/>
          </a:p>
        </p:txBody>
      </p:sp>
      <p:sp>
        <p:nvSpPr>
          <p:cNvPr id="3" name="Content Placeholder 2"/>
          <p:cNvSpPr>
            <a:spLocks noGrp="1"/>
          </p:cNvSpPr>
          <p:nvPr>
            <p:ph idx="1"/>
          </p:nvPr>
        </p:nvSpPr>
        <p:spPr>
          <a:xfrm>
            <a:off x="457200" y="1280160"/>
            <a:ext cx="8229600" cy="4832092"/>
          </a:xfrm>
        </p:spPr>
        <p:txBody>
          <a:bodyPr>
            <a:spAutoFit/>
          </a:bodyPr>
          <a:lstStyle/>
          <a:p>
            <a:r>
              <a:rPr lang="en-US" dirty="0" smtClean="0"/>
              <a:t>Since the velocity numbers in the table seem to be approaching 64 ft/s as the intervals are becoming shorter, we might guess that number to be the instantaneous velocity of the rock at </a:t>
            </a:r>
            <a:r>
              <a:rPr lang="en-US" i="1" dirty="0" smtClean="0"/>
              <a:t>t</a:t>
            </a:r>
            <a:r>
              <a:rPr lang="en-US" dirty="0" smtClean="0"/>
              <a:t> = 2. Notice also that in the above table, 2 serves as the left endpoint of all of the intervals. Intuitively, we expect the same instantaneous velocity to be obtained if </a:t>
            </a:r>
            <a:r>
              <a:rPr lang="en-US" i="1" dirty="0" smtClean="0"/>
              <a:t>t</a:t>
            </a:r>
            <a:r>
              <a:rPr lang="en-US" dirty="0" smtClean="0"/>
              <a:t> = 2 were the right endpoint, or if it were in the interior of each interval, as long as the interval’s length is decreasing and approaching 0. In our next table, we chose </a:t>
            </a:r>
            <a:r>
              <a:rPr lang="en-US" i="1" dirty="0" smtClean="0"/>
              <a:t>t</a:t>
            </a:r>
            <a:r>
              <a:rPr lang="en-US" dirty="0" smtClean="0"/>
              <a:t> = 2 to be the right endpoint of each time interval.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82880"/>
            <a:ext cx="8229600" cy="914400"/>
          </a:xfrm>
        </p:spPr>
        <p:txBody>
          <a:bodyPr/>
          <a:lstStyle/>
          <a:p>
            <a:r>
              <a:rPr lang="en-US" dirty="0" smtClean="0"/>
              <a:t>Example 1a (cont.)</a:t>
            </a:r>
            <a:endParaRPr lang="en-US" dirty="0"/>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1412572874"/>
              </p:ext>
            </p:extLst>
          </p:nvPr>
        </p:nvGraphicFramePr>
        <p:xfrm>
          <a:off x="2011680" y="1279525"/>
          <a:ext cx="5120640" cy="4572000"/>
        </p:xfrm>
        <a:graphic>
          <a:graphicData uri="http://schemas.openxmlformats.org/drawingml/2006/table">
            <a:tbl>
              <a:tblPr firstRow="1" bandRow="1">
                <a:tableStyleId>{5C22544A-7EE6-4342-B048-85BDC9FD1C3A}</a:tableStyleId>
              </a:tblPr>
              <a:tblGrid>
                <a:gridCol w="1985552"/>
                <a:gridCol w="3135088"/>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mn-lt"/>
                          <a:ea typeface="+mn-ea"/>
                          <a:cs typeface="+mn-cs"/>
                        </a:rPr>
                        <a:t>Time interval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mn-lt"/>
                          <a:ea typeface="+mn-ea"/>
                          <a:cs typeface="+mn-cs"/>
                        </a:rPr>
                        <a:t>Average velocity </a:t>
                      </a:r>
                      <a:r>
                        <a:rPr lang="el-GR" sz="2400" b="1" kern="1200" baseline="0" dirty="0" smtClean="0">
                          <a:solidFill>
                            <a:schemeClr val="lt1"/>
                          </a:solidFill>
                          <a:latin typeface="+mn-lt"/>
                          <a:ea typeface="+mn-ea"/>
                          <a:cs typeface="+mn-cs"/>
                          <a:sym typeface="Symbol"/>
                        </a:rPr>
                        <a:t></a:t>
                      </a:r>
                      <a:r>
                        <a:rPr lang="en-US" sz="2400" b="1" i="1" kern="1200" baseline="0" dirty="0" smtClean="0">
                          <a:solidFill>
                            <a:schemeClr val="lt1"/>
                          </a:solidFill>
                          <a:latin typeface="+mn-lt"/>
                          <a:ea typeface="+mn-ea"/>
                          <a:cs typeface="+mn-cs"/>
                        </a:rPr>
                        <a:t>d</a:t>
                      </a:r>
                      <a:r>
                        <a:rPr lang="en-US" sz="2400" b="1" kern="1200" baseline="0" dirty="0" smtClean="0">
                          <a:solidFill>
                            <a:schemeClr val="lt1"/>
                          </a:solidFill>
                          <a:latin typeface="+mn-lt"/>
                          <a:ea typeface="+mn-ea"/>
                          <a:cs typeface="+mn-cs"/>
                        </a:rPr>
                        <a:t>/</a:t>
                      </a:r>
                      <a:r>
                        <a:rPr lang="el-GR" sz="2400" b="1" kern="1200" baseline="0" dirty="0" smtClean="0">
                          <a:solidFill>
                            <a:schemeClr val="lt1"/>
                          </a:solidFill>
                          <a:latin typeface="+mn-lt"/>
                          <a:ea typeface="+mn-ea"/>
                          <a:cs typeface="+mn-cs"/>
                          <a:sym typeface="Symbol"/>
                        </a:rPr>
                        <a:t></a:t>
                      </a:r>
                      <a:r>
                        <a:rPr lang="en-US" sz="2400" b="1" i="1" kern="1200" baseline="0" dirty="0" smtClean="0">
                          <a:solidFill>
                            <a:schemeClr val="lt1"/>
                          </a:solidFill>
                          <a:latin typeface="+mn-lt"/>
                          <a:ea typeface="+mn-ea"/>
                          <a:cs typeface="+mn-cs"/>
                        </a:rPr>
                        <a:t>t</a:t>
                      </a:r>
                      <a:endParaRPr lang="en-US" sz="2400" i="1" dirty="0"/>
                    </a:p>
                  </a:txBody>
                  <a:tcPr/>
                </a:tc>
              </a:tr>
              <a:tr h="365760">
                <a:tc>
                  <a:txBody>
                    <a:bodyPr/>
                    <a:lstStyle/>
                    <a:p>
                      <a:pPr algn="ctr"/>
                      <a:r>
                        <a:rPr lang="en-US" sz="2400" dirty="0" smtClean="0"/>
                        <a:t>[1.91, 2]</a:t>
                      </a:r>
                      <a:endParaRPr lang="en-US" sz="2400" dirty="0"/>
                    </a:p>
                  </a:txBody>
                  <a:tcPr/>
                </a:tc>
                <a:tc>
                  <a:txBody>
                    <a:bodyPr/>
                    <a:lstStyle/>
                    <a:p>
                      <a:pPr algn="ctr"/>
                      <a:r>
                        <a:rPr lang="en-US" sz="2400" dirty="0" smtClean="0"/>
                        <a:t>62.56</a:t>
                      </a:r>
                      <a:endParaRPr lang="en-US" sz="2400" dirty="0"/>
                    </a:p>
                  </a:txBody>
                  <a:tcPr/>
                </a:tc>
              </a:tr>
              <a:tr h="365760">
                <a:tc>
                  <a:txBody>
                    <a:bodyPr/>
                    <a:lstStyle/>
                    <a:p>
                      <a:pPr algn="ctr"/>
                      <a:r>
                        <a:rPr lang="en-US" sz="2400" dirty="0" smtClean="0"/>
                        <a:t>[1.92, 2]</a:t>
                      </a:r>
                      <a:endParaRPr lang="en-US" sz="2400" dirty="0"/>
                    </a:p>
                  </a:txBody>
                  <a:tcPr/>
                </a:tc>
                <a:tc>
                  <a:txBody>
                    <a:bodyPr/>
                    <a:lstStyle/>
                    <a:p>
                      <a:pPr algn="ctr"/>
                      <a:r>
                        <a:rPr lang="en-US" sz="2400" dirty="0" smtClean="0"/>
                        <a:t>62.72</a:t>
                      </a:r>
                      <a:endParaRPr lang="en-US" sz="2400" dirty="0"/>
                    </a:p>
                  </a:txBody>
                  <a:tcPr/>
                </a:tc>
              </a:tr>
              <a:tr h="365760">
                <a:tc>
                  <a:txBody>
                    <a:bodyPr/>
                    <a:lstStyle/>
                    <a:p>
                      <a:pPr algn="ctr"/>
                      <a:r>
                        <a:rPr lang="en-US" sz="2400" dirty="0" smtClean="0"/>
                        <a:t>[1.93, 2]</a:t>
                      </a:r>
                      <a:endParaRPr lang="en-US" sz="2400" dirty="0"/>
                    </a:p>
                  </a:txBody>
                  <a:tcPr/>
                </a:tc>
                <a:tc>
                  <a:txBody>
                    <a:bodyPr/>
                    <a:lstStyle/>
                    <a:p>
                      <a:pPr algn="ctr"/>
                      <a:r>
                        <a:rPr lang="en-US" sz="2400" dirty="0" smtClean="0"/>
                        <a:t>62.88</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[1.94, 2]</a:t>
                      </a:r>
                      <a:endParaRPr lang="en-US" sz="2400" dirty="0"/>
                    </a:p>
                  </a:txBody>
                  <a:tcPr/>
                </a:tc>
                <a:tc>
                  <a:txBody>
                    <a:bodyPr/>
                    <a:lstStyle/>
                    <a:p>
                      <a:pPr algn="ctr"/>
                      <a:r>
                        <a:rPr lang="en-US" sz="2400" dirty="0" smtClean="0"/>
                        <a:t>63.04</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[1.95, 2]</a:t>
                      </a:r>
                      <a:endParaRPr lang="en-US" sz="2400" dirty="0"/>
                    </a:p>
                  </a:txBody>
                  <a:tcPr/>
                </a:tc>
                <a:tc>
                  <a:txBody>
                    <a:bodyPr/>
                    <a:lstStyle/>
                    <a:p>
                      <a:pPr algn="ctr"/>
                      <a:r>
                        <a:rPr lang="en-US" sz="2400" dirty="0" smtClean="0"/>
                        <a:t>63.20</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[1.96, 2]</a:t>
                      </a:r>
                      <a:endParaRPr lang="en-US" sz="2400" dirty="0"/>
                    </a:p>
                  </a:txBody>
                  <a:tcPr/>
                </a:tc>
                <a:tc>
                  <a:txBody>
                    <a:bodyPr/>
                    <a:lstStyle/>
                    <a:p>
                      <a:pPr algn="ctr"/>
                      <a:r>
                        <a:rPr lang="en-US" sz="2400" dirty="0" smtClean="0"/>
                        <a:t>63.36</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[1.97, 2]</a:t>
                      </a:r>
                      <a:endParaRPr lang="en-US" sz="2400" dirty="0"/>
                    </a:p>
                  </a:txBody>
                  <a:tcPr/>
                </a:tc>
                <a:tc>
                  <a:txBody>
                    <a:bodyPr/>
                    <a:lstStyle/>
                    <a:p>
                      <a:pPr algn="ctr"/>
                      <a:r>
                        <a:rPr lang="en-US" sz="2400" dirty="0" smtClean="0"/>
                        <a:t>63.52</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[1.98, 2]</a:t>
                      </a:r>
                      <a:endParaRPr lang="en-US" sz="2400" dirty="0"/>
                    </a:p>
                  </a:txBody>
                  <a:tcPr/>
                </a:tc>
                <a:tc>
                  <a:txBody>
                    <a:bodyPr/>
                    <a:lstStyle/>
                    <a:p>
                      <a:pPr algn="ctr"/>
                      <a:r>
                        <a:rPr lang="en-US" sz="2400" dirty="0" smtClean="0"/>
                        <a:t>63.68</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[1.99, 2]</a:t>
                      </a:r>
                      <a:endParaRPr lang="en-US" sz="2400" dirty="0"/>
                    </a:p>
                  </a:txBody>
                  <a:tcPr/>
                </a:tc>
                <a:tc>
                  <a:txBody>
                    <a:bodyPr/>
                    <a:lstStyle/>
                    <a:p>
                      <a:pPr algn="ctr"/>
                      <a:r>
                        <a:rPr lang="en-US" sz="2400" dirty="0" smtClean="0"/>
                        <a:t>63.84</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 (cont.)</a:t>
            </a:r>
            <a:endParaRPr lang="en-US" dirty="0"/>
          </a:p>
        </p:txBody>
      </p:sp>
      <p:sp>
        <p:nvSpPr>
          <p:cNvPr id="3" name="Content Placeholder 2"/>
          <p:cNvSpPr>
            <a:spLocks noGrp="1"/>
          </p:cNvSpPr>
          <p:nvPr>
            <p:ph idx="1"/>
          </p:nvPr>
        </p:nvSpPr>
        <p:spPr/>
        <p:txBody>
          <a:bodyPr/>
          <a:lstStyle/>
          <a:p>
            <a:pPr>
              <a:lnSpc>
                <a:spcPts val="3200"/>
              </a:lnSpc>
            </a:pPr>
            <a:r>
              <a:rPr lang="en-US" dirty="0" smtClean="0"/>
              <a:t>Notice that the average velocities here are all less than in the first table, but are increasing as the time interval is getting shorter, “shrinking” onto the point </a:t>
            </a:r>
            <a:r>
              <a:rPr lang="en-US" i="1" dirty="0" smtClean="0"/>
              <a:t>t</a:t>
            </a:r>
            <a:r>
              <a:rPr lang="en-US" dirty="0" smtClean="0"/>
              <a:t> = 2. This is precisely what should be expected because of the steady acceleration of the rock. In conclusion, both tables support our guess that the rock’s instantaneous velocity at </a:t>
            </a:r>
            <a:r>
              <a:rPr lang="en-US" i="1" dirty="0" smtClean="0"/>
              <a:t>t</a:t>
            </a:r>
            <a:r>
              <a:rPr lang="en-US" dirty="0" smtClean="0"/>
              <a:t> = 2 is 64 ft/s downward. As a final confirmation, let us calculate the difference quotient over the very short interval [1.999, 2].</a:t>
            </a:r>
            <a:endParaRPr lang="en-US" dirty="0"/>
          </a:p>
        </p:txBody>
      </p:sp>
      <p:graphicFrame>
        <p:nvGraphicFramePr>
          <p:cNvPr id="7171" name="Object 3"/>
          <p:cNvGraphicFramePr>
            <a:graphicFrameLocks noChangeAspect="1"/>
          </p:cNvGraphicFramePr>
          <p:nvPr/>
        </p:nvGraphicFramePr>
        <p:xfrm>
          <a:off x="685800" y="5048250"/>
          <a:ext cx="520700" cy="838200"/>
        </p:xfrm>
        <a:graphic>
          <a:graphicData uri="http://schemas.openxmlformats.org/presentationml/2006/ole">
            <mc:AlternateContent xmlns:mc="http://schemas.openxmlformats.org/markup-compatibility/2006">
              <mc:Choice xmlns:v="urn:schemas-microsoft-com:vml" Requires="v">
                <p:oleObj spid="_x0000_s7211" name="Equation" r:id="rId3" imgW="520700" imgH="838200" progId="Equation.DSMT4">
                  <p:embed/>
                </p:oleObj>
              </mc:Choice>
              <mc:Fallback>
                <p:oleObj name="Equation" r:id="rId3" imgW="520700" imgH="83820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04825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1268104" y="5015552"/>
          <a:ext cx="2565400" cy="876300"/>
        </p:xfrm>
        <a:graphic>
          <a:graphicData uri="http://schemas.openxmlformats.org/presentationml/2006/ole">
            <mc:AlternateContent xmlns:mc="http://schemas.openxmlformats.org/markup-compatibility/2006">
              <mc:Choice xmlns:v="urn:schemas-microsoft-com:vml" Requires="v">
                <p:oleObj spid="_x0000_s7212" name="Equation" r:id="rId5" imgW="2565400" imgH="876300" progId="Equation.DSMT4">
                  <p:embed/>
                </p:oleObj>
              </mc:Choice>
              <mc:Fallback>
                <p:oleObj name="Equation" r:id="rId5" imgW="2565400" imgH="87630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104" y="5015552"/>
                        <a:ext cx="2565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3907808" y="4963804"/>
          <a:ext cx="3149600" cy="952500"/>
        </p:xfrm>
        <a:graphic>
          <a:graphicData uri="http://schemas.openxmlformats.org/presentationml/2006/ole">
            <mc:AlternateContent xmlns:mc="http://schemas.openxmlformats.org/markup-compatibility/2006">
              <mc:Choice xmlns:v="urn:schemas-microsoft-com:vml" Requires="v">
                <p:oleObj spid="_x0000_s7213" name="Equation" r:id="rId7" imgW="3149600" imgH="952500" progId="Equation.DSMT4">
                  <p:embed/>
                </p:oleObj>
              </mc:Choice>
              <mc:Fallback>
                <p:oleObj name="Equation" r:id="rId7" imgW="3149600" imgH="952500" progId="Equation.DSMT4">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7808" y="4963804"/>
                        <a:ext cx="314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2939740621"/>
              </p:ext>
            </p:extLst>
          </p:nvPr>
        </p:nvGraphicFramePr>
        <p:xfrm>
          <a:off x="7119938" y="5292725"/>
          <a:ext cx="1841500" cy="431800"/>
        </p:xfrm>
        <a:graphic>
          <a:graphicData uri="http://schemas.openxmlformats.org/presentationml/2006/ole">
            <mc:AlternateContent xmlns:mc="http://schemas.openxmlformats.org/markup-compatibility/2006">
              <mc:Choice xmlns:v="urn:schemas-microsoft-com:vml" Requires="v">
                <p:oleObj spid="_x0000_s7214" name="Equation" r:id="rId9" imgW="1841400" imgH="431640" progId="Equation.DSMT4">
                  <p:embed/>
                </p:oleObj>
              </mc:Choice>
              <mc:Fallback>
                <p:oleObj name="Equation" r:id="rId9" imgW="1841400" imgH="431640" progId="Equation.DSMT4">
                  <p:embed/>
                  <p:pic>
                    <p:nvPicPr>
                      <p:cNvPr id="0" name="Picture 18"/>
                      <p:cNvPicPr>
                        <a:picLocks noChangeAspect="1" noChangeArrowheads="1"/>
                      </p:cNvPicPr>
                      <p:nvPr/>
                    </p:nvPicPr>
                    <p:blipFill>
                      <a:blip r:embed="rId10"/>
                      <a:srcRect/>
                      <a:stretch>
                        <a:fillRect/>
                      </a:stretch>
                    </p:blipFill>
                    <p:spPr bwMode="auto">
                      <a:xfrm>
                        <a:off x="7119938" y="5292725"/>
                        <a:ext cx="184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a:xfrm>
            <a:off x="457200" y="1280160"/>
            <a:ext cx="8229600" cy="4804392"/>
          </a:xfrm>
        </p:spPr>
        <p:txBody>
          <a:bodyPr>
            <a:spAutoFit/>
          </a:bodyPr>
          <a:lstStyle/>
          <a:p>
            <a:pPr marL="463550" indent="-463550"/>
            <a:r>
              <a:rPr lang="en-US" b="1" dirty="0" smtClean="0"/>
              <a:t>b.	</a:t>
            </a:r>
            <a:r>
              <a:rPr lang="en-US" dirty="0" smtClean="0"/>
              <a:t>To estimate the velocity of impact, we first need to find when exactly impact occurs. Being in possession of the position function and knowing that at impact the position of the rock is exactly the depth of 256 feet, we can find the time of impact by solving </a:t>
            </a:r>
          </a:p>
          <a:p>
            <a:pPr marL="463550" indent="-463550"/>
            <a:endParaRPr lang="en-US" dirty="0" smtClean="0"/>
          </a:p>
          <a:p>
            <a:pPr marL="463550" indent="-463550">
              <a:spcBef>
                <a:spcPts val="1800"/>
              </a:spcBef>
            </a:pPr>
            <a:endParaRPr lang="en-US" dirty="0" smtClean="0"/>
          </a:p>
          <a:p>
            <a:pPr marL="463550" indent="-463550"/>
            <a:r>
              <a:rPr lang="en-US" dirty="0" smtClean="0"/>
              <a:t>	which gives us </a:t>
            </a:r>
            <a:r>
              <a:rPr lang="en-US" i="1" dirty="0" smtClean="0">
                <a:solidFill>
                  <a:srgbClr val="FF00FF"/>
                </a:solidFill>
              </a:rPr>
              <a:t>t</a:t>
            </a:r>
            <a:r>
              <a:rPr lang="en-US" dirty="0" smtClean="0">
                <a:solidFill>
                  <a:srgbClr val="FF00FF"/>
                </a:solidFill>
              </a:rPr>
              <a:t> = 4</a:t>
            </a:r>
            <a:r>
              <a:rPr lang="en-US" dirty="0" smtClean="0"/>
              <a:t>, since we can safely discard the negative root of </a:t>
            </a:r>
            <a:r>
              <a:rPr lang="en-US" i="1" dirty="0" smtClean="0"/>
              <a:t>t</a:t>
            </a:r>
            <a:r>
              <a:rPr lang="en-US" dirty="0" smtClean="0"/>
              <a:t> = </a:t>
            </a:r>
            <a:r>
              <a:rPr lang="en-US" dirty="0" smtClean="0">
                <a:latin typeface="Symbol" pitchFamily="18" charset="2"/>
              </a:rPr>
              <a:t>-</a:t>
            </a:r>
            <a:r>
              <a:rPr lang="en-US" dirty="0" smtClean="0"/>
              <a:t>4. </a:t>
            </a:r>
            <a:endParaRPr lang="en-US" dirty="0"/>
          </a:p>
        </p:txBody>
      </p:sp>
      <p:graphicFrame>
        <p:nvGraphicFramePr>
          <p:cNvPr id="8195" name="Object 3"/>
          <p:cNvGraphicFramePr>
            <a:graphicFrameLocks noChangeAspect="1"/>
          </p:cNvGraphicFramePr>
          <p:nvPr/>
        </p:nvGraphicFramePr>
        <p:xfrm>
          <a:off x="3829050" y="3581400"/>
          <a:ext cx="1485900" cy="469900"/>
        </p:xfrm>
        <a:graphic>
          <a:graphicData uri="http://schemas.openxmlformats.org/presentationml/2006/ole">
            <mc:AlternateContent xmlns:mc="http://schemas.openxmlformats.org/markup-compatibility/2006">
              <mc:Choice xmlns:v="urn:schemas-microsoft-com:vml" Requires="v">
                <p:oleObj spid="_x0000_s8225" name="Equation" r:id="rId3" imgW="1485900" imgH="469900" progId="Equation.DSMT4">
                  <p:embed/>
                </p:oleObj>
              </mc:Choice>
              <mc:Fallback>
                <p:oleObj name="Equation" r:id="rId3" imgW="1485900" imgH="4699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3581400"/>
                        <a:ext cx="148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3816350" y="4114800"/>
          <a:ext cx="1511300" cy="381000"/>
        </p:xfrm>
        <a:graphic>
          <a:graphicData uri="http://schemas.openxmlformats.org/presentationml/2006/ole">
            <mc:AlternateContent xmlns:mc="http://schemas.openxmlformats.org/markup-compatibility/2006">
              <mc:Choice xmlns:v="urn:schemas-microsoft-com:vml" Requires="v">
                <p:oleObj spid="_x0000_s8226" name="Equation" r:id="rId5" imgW="1511300" imgH="381000" progId="Equation.DSMT4">
                  <p:embed/>
                </p:oleObj>
              </mc:Choice>
              <mc:Fallback>
                <p:oleObj name="Equation" r:id="rId5" imgW="1511300" imgH="38100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350" y="4114800"/>
                        <a:ext cx="151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4150056" y="4686300"/>
          <a:ext cx="1066800" cy="419100"/>
        </p:xfrm>
        <a:graphic>
          <a:graphicData uri="http://schemas.openxmlformats.org/presentationml/2006/ole">
            <mc:AlternateContent xmlns:mc="http://schemas.openxmlformats.org/markup-compatibility/2006">
              <mc:Choice xmlns:v="urn:schemas-microsoft-com:vml" Requires="v">
                <p:oleObj spid="_x0000_s8227" name="Equation" r:id="rId7" imgW="1066800" imgH="419100" progId="Equation.DSMT4">
                  <p:embed/>
                </p:oleObj>
              </mc:Choice>
              <mc:Fallback>
                <p:oleObj name="Equation" r:id="rId7" imgW="1066800" imgH="41910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0056" y="4686300"/>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1b (cont.)</a:t>
            </a:r>
            <a:endParaRPr lang="en-US" dirty="0"/>
          </a:p>
        </p:txBody>
      </p:sp>
      <p:sp>
        <p:nvSpPr>
          <p:cNvPr id="3" name="Content Placeholder 2"/>
          <p:cNvSpPr>
            <a:spLocks noGrp="1"/>
          </p:cNvSpPr>
          <p:nvPr>
            <p:ph idx="1"/>
          </p:nvPr>
        </p:nvSpPr>
        <p:spPr/>
        <p:txBody>
          <a:bodyPr/>
          <a:lstStyle/>
          <a:p>
            <a:r>
              <a:rPr lang="en-US" dirty="0" smtClean="0"/>
              <a:t>To find the velocity of impact, we use the same strategy as in part a. but this time using </a:t>
            </a:r>
            <a:r>
              <a:rPr lang="en-US" i="1" dirty="0" smtClean="0"/>
              <a:t>t</a:t>
            </a:r>
            <a:r>
              <a:rPr lang="en-US" dirty="0" smtClean="0"/>
              <a:t> = 4 as the right endpoint of our intervals for our difference quotients. The table below summarizes our calculations.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smtClean="0"/>
              <a:t>Example 1b (cont.)</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79017457"/>
              </p:ext>
            </p:extLst>
          </p:nvPr>
        </p:nvGraphicFramePr>
        <p:xfrm>
          <a:off x="1965960" y="1279525"/>
          <a:ext cx="5212080" cy="4572000"/>
        </p:xfrm>
        <a:graphic>
          <a:graphicData uri="http://schemas.openxmlformats.org/drawingml/2006/table">
            <a:tbl>
              <a:tblPr firstRow="1" bandRow="1">
                <a:tableStyleId>{5C22544A-7EE6-4342-B048-85BDC9FD1C3A}</a:tableStyleId>
              </a:tblPr>
              <a:tblGrid>
                <a:gridCol w="2021008"/>
                <a:gridCol w="3191072"/>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mn-lt"/>
                          <a:ea typeface="+mn-ea"/>
                          <a:cs typeface="+mn-cs"/>
                        </a:rPr>
                        <a:t>Time interval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mn-lt"/>
                          <a:ea typeface="+mn-ea"/>
                          <a:cs typeface="+mn-cs"/>
                        </a:rPr>
                        <a:t>Average velocity </a:t>
                      </a:r>
                      <a:r>
                        <a:rPr lang="el-GR" sz="2400" b="1" kern="1200" baseline="0" dirty="0" smtClean="0">
                          <a:solidFill>
                            <a:schemeClr val="lt1"/>
                          </a:solidFill>
                          <a:latin typeface="+mn-lt"/>
                          <a:ea typeface="+mn-ea"/>
                          <a:cs typeface="+mn-cs"/>
                          <a:sym typeface="Symbol"/>
                        </a:rPr>
                        <a:t></a:t>
                      </a:r>
                      <a:r>
                        <a:rPr lang="en-US" sz="2400" b="1" i="1" kern="1200" baseline="0" dirty="0" smtClean="0">
                          <a:solidFill>
                            <a:schemeClr val="lt1"/>
                          </a:solidFill>
                          <a:latin typeface="+mn-lt"/>
                          <a:ea typeface="+mn-ea"/>
                          <a:cs typeface="+mn-cs"/>
                        </a:rPr>
                        <a:t>d</a:t>
                      </a:r>
                      <a:r>
                        <a:rPr lang="en-US" sz="2400" b="1" kern="1200" baseline="0" dirty="0" smtClean="0">
                          <a:solidFill>
                            <a:schemeClr val="lt1"/>
                          </a:solidFill>
                          <a:latin typeface="+mn-lt"/>
                          <a:ea typeface="+mn-ea"/>
                          <a:cs typeface="+mn-cs"/>
                        </a:rPr>
                        <a:t>/</a:t>
                      </a:r>
                      <a:r>
                        <a:rPr lang="el-GR" sz="2400" b="1" kern="1200" baseline="0" dirty="0" smtClean="0">
                          <a:solidFill>
                            <a:schemeClr val="lt1"/>
                          </a:solidFill>
                          <a:latin typeface="+mn-lt"/>
                          <a:ea typeface="+mn-ea"/>
                          <a:cs typeface="+mn-cs"/>
                          <a:sym typeface="Symbol"/>
                        </a:rPr>
                        <a:t></a:t>
                      </a:r>
                      <a:r>
                        <a:rPr lang="en-US" sz="2400" b="1" i="1" kern="1200" baseline="0" dirty="0" smtClean="0">
                          <a:solidFill>
                            <a:schemeClr val="lt1"/>
                          </a:solidFill>
                          <a:latin typeface="+mn-lt"/>
                          <a:ea typeface="+mn-ea"/>
                          <a:cs typeface="+mn-cs"/>
                        </a:rPr>
                        <a:t>t</a:t>
                      </a:r>
                      <a:endParaRPr lang="en-US" sz="2400" i="1" dirty="0"/>
                    </a:p>
                  </a:txBody>
                  <a:tcPr/>
                </a:tc>
              </a:tr>
              <a:tr h="365760">
                <a:tc>
                  <a:txBody>
                    <a:bodyPr/>
                    <a:lstStyle/>
                    <a:p>
                      <a:pPr algn="ctr"/>
                      <a:r>
                        <a:rPr lang="en-US" sz="2400" dirty="0" smtClean="0"/>
                        <a:t>[3.91, 4]</a:t>
                      </a:r>
                      <a:endParaRPr lang="en-US" sz="2400" dirty="0"/>
                    </a:p>
                  </a:txBody>
                  <a:tcPr/>
                </a:tc>
                <a:tc>
                  <a:txBody>
                    <a:bodyPr/>
                    <a:lstStyle/>
                    <a:p>
                      <a:pPr algn="ctr"/>
                      <a:r>
                        <a:rPr lang="en-US" sz="2400" dirty="0" smtClean="0"/>
                        <a:t>126.56</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[3.92, 4]</a:t>
                      </a:r>
                      <a:endParaRPr lang="en-US" sz="2400" dirty="0"/>
                    </a:p>
                  </a:txBody>
                  <a:tcPr/>
                </a:tc>
                <a:tc>
                  <a:txBody>
                    <a:bodyPr/>
                    <a:lstStyle/>
                    <a:p>
                      <a:pPr algn="ctr"/>
                      <a:r>
                        <a:rPr lang="en-US" sz="2400" dirty="0" smtClean="0"/>
                        <a:t>126.72</a:t>
                      </a:r>
                      <a:endParaRPr lang="en-US" sz="2400" dirty="0"/>
                    </a:p>
                  </a:txBody>
                  <a:tcPr/>
                </a:tc>
              </a:tr>
              <a:tr h="365760">
                <a:tc>
                  <a:txBody>
                    <a:bodyPr/>
                    <a:lstStyle/>
                    <a:p>
                      <a:pPr algn="ctr"/>
                      <a:r>
                        <a:rPr lang="en-US" sz="2400" dirty="0" smtClean="0"/>
                        <a:t>[3.93, 4]</a:t>
                      </a:r>
                      <a:endParaRPr lang="en-US" sz="2400" dirty="0"/>
                    </a:p>
                  </a:txBody>
                  <a:tcPr/>
                </a:tc>
                <a:tc>
                  <a:txBody>
                    <a:bodyPr/>
                    <a:lstStyle/>
                    <a:p>
                      <a:pPr algn="ctr"/>
                      <a:r>
                        <a:rPr lang="en-US" sz="2400" dirty="0" smtClean="0"/>
                        <a:t>126.88</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[3.94, 4]</a:t>
                      </a:r>
                      <a:endParaRPr lang="en-US" sz="2400" dirty="0"/>
                    </a:p>
                  </a:txBody>
                  <a:tcPr/>
                </a:tc>
                <a:tc>
                  <a:txBody>
                    <a:bodyPr/>
                    <a:lstStyle/>
                    <a:p>
                      <a:pPr algn="ctr"/>
                      <a:r>
                        <a:rPr lang="en-US" sz="2400" dirty="0" smtClean="0"/>
                        <a:t>127.04</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[3.95, 4]</a:t>
                      </a:r>
                      <a:endParaRPr lang="en-US" sz="2400" dirty="0"/>
                    </a:p>
                  </a:txBody>
                  <a:tcPr/>
                </a:tc>
                <a:tc>
                  <a:txBody>
                    <a:bodyPr/>
                    <a:lstStyle/>
                    <a:p>
                      <a:pPr algn="ctr"/>
                      <a:r>
                        <a:rPr lang="en-US" sz="2400" dirty="0" smtClean="0"/>
                        <a:t>127.20</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[3.96, 4]</a:t>
                      </a:r>
                      <a:endParaRPr lang="en-US" sz="2400" dirty="0"/>
                    </a:p>
                  </a:txBody>
                  <a:tcPr/>
                </a:tc>
                <a:tc>
                  <a:txBody>
                    <a:bodyPr/>
                    <a:lstStyle/>
                    <a:p>
                      <a:pPr algn="ctr"/>
                      <a:r>
                        <a:rPr lang="en-US" sz="2400" dirty="0" smtClean="0"/>
                        <a:t>127.36</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[3.97, 4]</a:t>
                      </a:r>
                      <a:endParaRPr lang="en-US" sz="2400" dirty="0"/>
                    </a:p>
                  </a:txBody>
                  <a:tcPr/>
                </a:tc>
                <a:tc>
                  <a:txBody>
                    <a:bodyPr/>
                    <a:lstStyle/>
                    <a:p>
                      <a:pPr algn="ctr"/>
                      <a:r>
                        <a:rPr lang="en-US" sz="2400" dirty="0" smtClean="0"/>
                        <a:t>127.52</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[3.98, 4]</a:t>
                      </a:r>
                      <a:endParaRPr lang="en-US" sz="2400" dirty="0"/>
                    </a:p>
                  </a:txBody>
                  <a:tcPr/>
                </a:tc>
                <a:tc>
                  <a:txBody>
                    <a:bodyPr/>
                    <a:lstStyle/>
                    <a:p>
                      <a:pPr algn="ctr"/>
                      <a:r>
                        <a:rPr lang="en-US" sz="2400" dirty="0" smtClean="0"/>
                        <a:t>127.68</a:t>
                      </a:r>
                      <a:endParaRPr lang="en-US" sz="2400" dirty="0"/>
                    </a:p>
                  </a:txBody>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[3.99, 4]</a:t>
                      </a:r>
                      <a:endParaRPr lang="en-US" sz="2400" dirty="0"/>
                    </a:p>
                  </a:txBody>
                  <a:tcPr/>
                </a:tc>
                <a:tc>
                  <a:txBody>
                    <a:bodyPr/>
                    <a:lstStyle/>
                    <a:p>
                      <a:pPr algn="ctr"/>
                      <a:r>
                        <a:rPr lang="en-US" sz="2400" dirty="0" smtClean="0"/>
                        <a:t>127.84</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1b (cont.)</a:t>
            </a:r>
            <a:endParaRPr lang="en-US" dirty="0"/>
          </a:p>
        </p:txBody>
      </p:sp>
      <p:sp>
        <p:nvSpPr>
          <p:cNvPr id="3" name="Content Placeholder 2"/>
          <p:cNvSpPr>
            <a:spLocks noGrp="1"/>
          </p:cNvSpPr>
          <p:nvPr>
            <p:ph idx="1"/>
          </p:nvPr>
        </p:nvSpPr>
        <p:spPr/>
        <p:txBody>
          <a:bodyPr/>
          <a:lstStyle/>
          <a:p>
            <a:r>
              <a:rPr lang="en-US" dirty="0" smtClean="0"/>
              <a:t>As before, we examine the table and conclude that the velocity of impact is approximately </a:t>
            </a:r>
            <a:r>
              <a:rPr lang="en-US" dirty="0" smtClean="0">
                <a:solidFill>
                  <a:srgbClr val="FF0000"/>
                </a:solidFill>
              </a:rPr>
              <a:t>128 ft/s </a:t>
            </a:r>
            <a:r>
              <a:rPr lang="en-US" dirty="0" smtClean="0"/>
              <a:t>(you may want to further confirm our finding by calculating difference quotients over even shorter time intervals).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Velocity Problem</a:t>
            </a:r>
          </a:p>
          <a:p>
            <a:pPr marL="514350" indent="-514350">
              <a:buFont typeface="+mj-lt"/>
              <a:buAutoNum type="arabicPeriod"/>
            </a:pPr>
            <a:r>
              <a:rPr lang="en-US" dirty="0" smtClean="0"/>
              <a:t>The Tangent Problem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a:xfrm>
            <a:off x="457200" y="1280160"/>
            <a:ext cx="8229600" cy="4718215"/>
          </a:xfrm>
        </p:spPr>
        <p:txBody>
          <a:bodyPr>
            <a:spAutoFit/>
          </a:bodyPr>
          <a:lstStyle/>
          <a:p>
            <a:r>
              <a:rPr lang="en-US" dirty="0" smtClean="0"/>
              <a:t>Daniela lives just a few miles down a straight stretch of highway from her college campus. One morning she left for class, and her position relative to her house was given by the function </a:t>
            </a:r>
          </a:p>
          <a:p>
            <a:pPr>
              <a:spcBef>
                <a:spcPts val="1800"/>
              </a:spcBef>
            </a:pPr>
            <a:endParaRPr lang="en-US" dirty="0" smtClean="0"/>
          </a:p>
          <a:p>
            <a:r>
              <a:rPr lang="en-US" dirty="0" smtClean="0"/>
              <a:t>where </a:t>
            </a:r>
            <a:r>
              <a:rPr lang="en-US" i="1" dirty="0" smtClean="0"/>
              <a:t>d</a:t>
            </a:r>
            <a:r>
              <a:rPr lang="en-US" dirty="0" smtClean="0"/>
              <a:t> is measured in miles, </a:t>
            </a:r>
            <a:r>
              <a:rPr lang="en-US" i="1" dirty="0" smtClean="0"/>
              <a:t>t</a:t>
            </a:r>
            <a:r>
              <a:rPr lang="en-US" dirty="0" smtClean="0"/>
              <a:t> in hours, with </a:t>
            </a:r>
            <a:r>
              <a:rPr lang="en-US" i="1" dirty="0" smtClean="0"/>
              <a:t>t</a:t>
            </a:r>
            <a:r>
              <a:rPr lang="en-US" dirty="0" smtClean="0"/>
              <a:t> = 0 corresponding to the time when she left her house. Use difference quotients to estimate her instantaneous velocity </a:t>
            </a:r>
            <a:r>
              <a:rPr lang="en-US" b="1" dirty="0" smtClean="0"/>
              <a:t>a.</a:t>
            </a:r>
            <a:r>
              <a:rPr lang="en-US" dirty="0" smtClean="0"/>
              <a:t> 3 minutes after she left, </a:t>
            </a:r>
            <a:r>
              <a:rPr lang="en-US" b="1" dirty="0" smtClean="0"/>
              <a:t>b.</a:t>
            </a:r>
            <a:r>
              <a:rPr lang="en-US" dirty="0" smtClean="0"/>
              <a:t> 6 minutes after she left, and </a:t>
            </a:r>
            <a:r>
              <a:rPr lang="en-US" b="1" dirty="0" smtClean="0"/>
              <a:t>c.</a:t>
            </a:r>
            <a:r>
              <a:rPr lang="en-US" dirty="0" smtClean="0"/>
              <a:t> 7.5 minutes after she left. </a:t>
            </a:r>
            <a:endParaRPr lang="en-US" dirty="0"/>
          </a:p>
        </p:txBody>
      </p:sp>
      <p:graphicFrame>
        <p:nvGraphicFramePr>
          <p:cNvPr id="9218" name="Object 2"/>
          <p:cNvGraphicFramePr>
            <a:graphicFrameLocks noChangeAspect="1"/>
          </p:cNvGraphicFramePr>
          <p:nvPr/>
        </p:nvGraphicFramePr>
        <p:xfrm>
          <a:off x="1974850" y="3187700"/>
          <a:ext cx="5194300" cy="482600"/>
        </p:xfrm>
        <a:graphic>
          <a:graphicData uri="http://schemas.openxmlformats.org/presentationml/2006/ole">
            <mc:AlternateContent xmlns:mc="http://schemas.openxmlformats.org/markup-compatibility/2006">
              <mc:Choice xmlns:v="urn:schemas-microsoft-com:vml" Requires="v">
                <p:oleObj spid="_x0000_s9228" name="Equation" r:id="rId3" imgW="5194300" imgH="482600" progId="Equation.DSMT4">
                  <p:embed/>
                </p:oleObj>
              </mc:Choice>
              <mc:Fallback>
                <p:oleObj name="Equation" r:id="rId3" imgW="5194300" imgH="482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3187700"/>
                        <a:ext cx="519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p:txBody>
          <a:bodyPr/>
          <a:lstStyle/>
          <a:p>
            <a:r>
              <a:rPr lang="en-US" dirty="0" smtClean="0"/>
              <a:t>From your calculations, can you guess what might have happened?</a:t>
            </a:r>
          </a:p>
          <a:p>
            <a:r>
              <a:rPr lang="en-US" b="1" dirty="0" smtClean="0"/>
              <a:t>Solution</a:t>
            </a:r>
          </a:p>
          <a:p>
            <a:pPr marL="463550" indent="-463550"/>
            <a:r>
              <a:rPr lang="en-US" b="1" dirty="0" smtClean="0"/>
              <a:t>a.</a:t>
            </a:r>
            <a:r>
              <a:rPr lang="en-US" dirty="0" smtClean="0"/>
              <a:t>	Just like in Example 1, we will evaluate difference quotients over shorter and shorter time intervals, each using </a:t>
            </a:r>
            <a:r>
              <a:rPr lang="en-US" i="1" dirty="0" smtClean="0"/>
              <a:t>t</a:t>
            </a:r>
            <a:r>
              <a:rPr lang="en-US" dirty="0" smtClean="0"/>
              <a:t> </a:t>
            </a:r>
            <a:r>
              <a:rPr lang="en-US" dirty="0" smtClean="0">
                <a:latin typeface="Symbol" pitchFamily="18" charset="2"/>
              </a:rPr>
              <a:t>=</a:t>
            </a:r>
            <a:r>
              <a:rPr lang="en-US" dirty="0" smtClean="0"/>
              <a:t> 3 minutes as the left endpoint. In this example, however, we will denote the length of a time interval by </a:t>
            </a:r>
            <a:r>
              <a:rPr lang="en-US" i="1" dirty="0" smtClean="0"/>
              <a:t>h</a:t>
            </a:r>
            <a:r>
              <a:rPr lang="en-US" dirty="0" smtClean="0"/>
              <a:t>, and call it an </a:t>
            </a:r>
            <a:r>
              <a:rPr lang="en-US" i="1" dirty="0" smtClean="0"/>
              <a:t>increment</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 (cont.)</a:t>
            </a:r>
            <a:endParaRPr lang="en-US" dirty="0"/>
          </a:p>
        </p:txBody>
      </p:sp>
      <p:sp>
        <p:nvSpPr>
          <p:cNvPr id="3" name="Content Placeholder 2"/>
          <p:cNvSpPr>
            <a:spLocks noGrp="1"/>
          </p:cNvSpPr>
          <p:nvPr>
            <p:ph idx="1"/>
          </p:nvPr>
        </p:nvSpPr>
        <p:spPr>
          <a:xfrm>
            <a:off x="457200" y="1280160"/>
            <a:ext cx="8229600" cy="3579441"/>
          </a:xfrm>
        </p:spPr>
        <p:txBody>
          <a:bodyPr>
            <a:spAutoFit/>
          </a:bodyPr>
          <a:lstStyle/>
          <a:p>
            <a:r>
              <a:rPr lang="en-US" dirty="0" smtClean="0"/>
              <a:t>With this notation, and by noting that 3 minutes = 0.05 hours, a typical difference quotient becomes the following. </a:t>
            </a:r>
          </a:p>
          <a:p>
            <a:endParaRPr lang="en-US" dirty="0" smtClean="0"/>
          </a:p>
          <a:p>
            <a:pPr>
              <a:spcBef>
                <a:spcPts val="3000"/>
              </a:spcBef>
            </a:pPr>
            <a:r>
              <a:rPr lang="en-US" dirty="0" smtClean="0"/>
              <a:t>For example, consider the average velocity on the time interval starting at 3 minutes into the drive and lasting for </a:t>
            </a:r>
            <a:r>
              <a:rPr lang="en-US" i="1" dirty="0" smtClean="0"/>
              <a:t>h</a:t>
            </a:r>
            <a:r>
              <a:rPr lang="en-US" dirty="0" smtClean="0"/>
              <a:t> = 0.6 minutes = 0.01 hours. </a:t>
            </a:r>
            <a:endParaRPr lang="en-US" dirty="0"/>
          </a:p>
        </p:txBody>
      </p:sp>
      <p:graphicFrame>
        <p:nvGraphicFramePr>
          <p:cNvPr id="10242" name="Object 2"/>
          <p:cNvGraphicFramePr>
            <a:graphicFrameLocks noChangeAspect="1"/>
          </p:cNvGraphicFramePr>
          <p:nvPr/>
        </p:nvGraphicFramePr>
        <p:xfrm>
          <a:off x="3041650" y="2621141"/>
          <a:ext cx="3060700" cy="876300"/>
        </p:xfrm>
        <a:graphic>
          <a:graphicData uri="http://schemas.openxmlformats.org/presentationml/2006/ole">
            <mc:AlternateContent xmlns:mc="http://schemas.openxmlformats.org/markup-compatibility/2006">
              <mc:Choice xmlns:v="urn:schemas-microsoft-com:vml" Requires="v">
                <p:oleObj spid="_x0000_s10273" name="Equation" r:id="rId3" imgW="3060700" imgH="876300" progId="Equation.DSMT4">
                  <p:embed/>
                </p:oleObj>
              </mc:Choice>
              <mc:Fallback>
                <p:oleObj name="Equation" r:id="rId3" imgW="3060700" imgH="8763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2621141"/>
                        <a:ext cx="3060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295400" y="4939553"/>
          <a:ext cx="4318000" cy="876300"/>
        </p:xfrm>
        <a:graphic>
          <a:graphicData uri="http://schemas.openxmlformats.org/presentationml/2006/ole">
            <mc:AlternateContent xmlns:mc="http://schemas.openxmlformats.org/markup-compatibility/2006">
              <mc:Choice xmlns:v="urn:schemas-microsoft-com:vml" Requires="v">
                <p:oleObj spid="_x0000_s10274" name="Equation" r:id="rId5" imgW="4318000" imgH="876300" progId="Equation.DSMT4">
                  <p:embed/>
                </p:oleObj>
              </mc:Choice>
              <mc:Fallback>
                <p:oleObj name="Equation" r:id="rId5" imgW="4318000" imgH="87630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939553"/>
                        <a:ext cx="431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5664200" y="5231653"/>
          <a:ext cx="1803400" cy="393700"/>
        </p:xfrm>
        <a:graphic>
          <a:graphicData uri="http://schemas.openxmlformats.org/presentationml/2006/ole">
            <mc:AlternateContent xmlns:mc="http://schemas.openxmlformats.org/markup-compatibility/2006">
              <mc:Choice xmlns:v="urn:schemas-microsoft-com:vml" Requires="v">
                <p:oleObj spid="_x0000_s10275" name="Equation" r:id="rId7" imgW="1803400" imgH="393700" progId="Equation.DSMT4">
                  <p:embed/>
                </p:oleObj>
              </mc:Choice>
              <mc:Fallback>
                <p:oleObj name="Equation" r:id="rId7" imgW="1803400" imgH="39370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4200" y="5231653"/>
                        <a:ext cx="1803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 (cont.)</a:t>
            </a:r>
            <a:endParaRPr lang="en-US" dirty="0"/>
          </a:p>
        </p:txBody>
      </p:sp>
      <p:sp>
        <p:nvSpPr>
          <p:cNvPr id="3" name="Content Placeholder 2"/>
          <p:cNvSpPr>
            <a:spLocks noGrp="1"/>
          </p:cNvSpPr>
          <p:nvPr>
            <p:ph idx="1"/>
          </p:nvPr>
        </p:nvSpPr>
        <p:spPr/>
        <p:txBody>
          <a:bodyPr/>
          <a:lstStyle/>
          <a:p>
            <a:r>
              <a:rPr lang="en-US" dirty="0" smtClean="0"/>
              <a:t>We will get a better approximation of the instantaneous velocity at </a:t>
            </a:r>
            <a:r>
              <a:rPr lang="en-US" i="1" dirty="0" smtClean="0"/>
              <a:t>t</a:t>
            </a:r>
            <a:r>
              <a:rPr lang="en-US" dirty="0" smtClean="0"/>
              <a:t> = 3 minutes if we shorten the time intervals over which we calculate the average velocities. The following table summarizes our calculations over several intervals of decreasing length.</a:t>
            </a:r>
          </a:p>
          <a:p>
            <a:pPr>
              <a:lnSpc>
                <a:spcPct val="150000"/>
              </a:lnSpc>
            </a:pPr>
            <a:endParaRPr lang="en-US" dirty="0" smtClean="0"/>
          </a:p>
          <a:p>
            <a:endParaRPr lang="en-US" dirty="0" smtClean="0"/>
          </a:p>
          <a:p>
            <a:r>
              <a:rPr lang="en-US" dirty="0" smtClean="0"/>
              <a:t>So we conclude that at exactly three minutes into the trip, Daniela was driving at approximately </a:t>
            </a:r>
            <a:r>
              <a:rPr lang="en-US" dirty="0" smtClean="0">
                <a:solidFill>
                  <a:srgbClr val="FF0000"/>
                </a:solidFill>
              </a:rPr>
              <a:t>60 mph</a:t>
            </a:r>
            <a:r>
              <a:rPr lang="en-US" dirty="0" smtClean="0"/>
              <a:t>.</a:t>
            </a:r>
            <a:endParaRPr lang="en-US" dirty="0"/>
          </a:p>
        </p:txBody>
      </p:sp>
      <p:graphicFrame>
        <p:nvGraphicFramePr>
          <p:cNvPr id="4" name="Content Placeholder 3"/>
          <p:cNvGraphicFramePr>
            <a:graphicFrameLocks/>
          </p:cNvGraphicFramePr>
          <p:nvPr/>
        </p:nvGraphicFramePr>
        <p:xfrm>
          <a:off x="1051560" y="3733800"/>
          <a:ext cx="7040880" cy="914400"/>
        </p:xfrm>
        <a:graphic>
          <a:graphicData uri="http://schemas.openxmlformats.org/drawingml/2006/table">
            <a:tbl>
              <a:tblPr firstCol="1">
                <a:tableStyleId>{5C22544A-7EE6-4342-B048-85BDC9FD1C3A}</a:tableStyleId>
              </a:tblPr>
              <a:tblGrid>
                <a:gridCol w="1173480"/>
                <a:gridCol w="1173480"/>
                <a:gridCol w="1173480"/>
                <a:gridCol w="1173480"/>
                <a:gridCol w="1173480"/>
                <a:gridCol w="1173480"/>
              </a:tblGrid>
              <a:tr h="370840">
                <a:tc>
                  <a:txBody>
                    <a:bodyPr/>
                    <a:lstStyle/>
                    <a:p>
                      <a:pPr algn="ctr"/>
                      <a:r>
                        <a:rPr lang="en-US" sz="2400" i="1" dirty="0" smtClean="0"/>
                        <a:t>h</a:t>
                      </a:r>
                      <a:endParaRPr lang="en-US" sz="2400" i="1" dirty="0"/>
                    </a:p>
                  </a:txBody>
                  <a:tcPr/>
                </a:tc>
                <a:tc>
                  <a:txBody>
                    <a:bodyPr/>
                    <a:lstStyle/>
                    <a:p>
                      <a:pPr algn="ctr"/>
                      <a:r>
                        <a:rPr lang="en-US" sz="2400" dirty="0" smtClean="0"/>
                        <a:t>0.01</a:t>
                      </a:r>
                      <a:endParaRPr lang="en-US" sz="2400" dirty="0"/>
                    </a:p>
                  </a:txBody>
                  <a:tcPr/>
                </a:tc>
                <a:tc>
                  <a:txBody>
                    <a:bodyPr/>
                    <a:lstStyle/>
                    <a:p>
                      <a:pPr algn="ctr"/>
                      <a:r>
                        <a:rPr lang="en-US" sz="2400" dirty="0" smtClean="0"/>
                        <a:t>0.005</a:t>
                      </a:r>
                      <a:endParaRPr lang="en-US" sz="2400" dirty="0"/>
                    </a:p>
                  </a:txBody>
                  <a:tcPr/>
                </a:tc>
                <a:tc>
                  <a:txBody>
                    <a:bodyPr/>
                    <a:lstStyle/>
                    <a:p>
                      <a:pPr algn="ctr"/>
                      <a:r>
                        <a:rPr lang="en-US" sz="2400" dirty="0" smtClean="0"/>
                        <a:t>0.001</a:t>
                      </a:r>
                      <a:endParaRPr lang="en-US" sz="2400" dirty="0"/>
                    </a:p>
                  </a:txBody>
                  <a:tcPr/>
                </a:tc>
                <a:tc>
                  <a:txBody>
                    <a:bodyPr/>
                    <a:lstStyle/>
                    <a:p>
                      <a:pPr algn="ctr"/>
                      <a:r>
                        <a:rPr lang="en-US" sz="2400" dirty="0" smtClean="0"/>
                        <a:t>0.0005</a:t>
                      </a:r>
                      <a:endParaRPr lang="en-US" sz="2400" dirty="0"/>
                    </a:p>
                  </a:txBody>
                  <a:tcPr/>
                </a:tc>
                <a:tc>
                  <a:txBody>
                    <a:bodyPr/>
                    <a:lstStyle/>
                    <a:p>
                      <a:pPr algn="ctr"/>
                      <a:r>
                        <a:rPr lang="en-US" sz="2400" dirty="0" smtClean="0"/>
                        <a:t>0.0001</a:t>
                      </a:r>
                      <a:endParaRPr lang="en-US" sz="2400" dirty="0"/>
                    </a:p>
                  </a:txBody>
                  <a:tcPr/>
                </a:tc>
              </a:tr>
              <a:tr h="370840">
                <a:tc>
                  <a:txBody>
                    <a:bodyPr/>
                    <a:lstStyle/>
                    <a:p>
                      <a:pPr algn="ctr"/>
                      <a:r>
                        <a:rPr lang="en-US" sz="2400" i="1" dirty="0" smtClean="0"/>
                        <a:t>v</a:t>
                      </a:r>
                      <a:r>
                        <a:rPr lang="en-US" sz="2400" baseline="-25000" dirty="0" smtClean="0"/>
                        <a:t>ave</a:t>
                      </a:r>
                      <a:endParaRPr lang="en-US" sz="2400" baseline="-25000" dirty="0"/>
                    </a:p>
                  </a:txBody>
                  <a:tcPr/>
                </a:tc>
                <a:tc>
                  <a:txBody>
                    <a:bodyPr/>
                    <a:lstStyle/>
                    <a:p>
                      <a:pPr algn="ctr"/>
                      <a:r>
                        <a:rPr lang="en-US" sz="2400" dirty="0" smtClean="0"/>
                        <a:t>57.24</a:t>
                      </a:r>
                      <a:endParaRPr lang="en-US" sz="2400" dirty="0"/>
                    </a:p>
                  </a:txBody>
                  <a:tcPr/>
                </a:tc>
                <a:tc>
                  <a:txBody>
                    <a:bodyPr/>
                    <a:lstStyle/>
                    <a:p>
                      <a:pPr algn="ctr"/>
                      <a:r>
                        <a:rPr lang="en-US" sz="2400" dirty="0" smtClean="0"/>
                        <a:t>58.81</a:t>
                      </a:r>
                      <a:endParaRPr lang="en-US" sz="2400" dirty="0"/>
                    </a:p>
                  </a:txBody>
                  <a:tcPr/>
                </a:tc>
                <a:tc>
                  <a:txBody>
                    <a:bodyPr/>
                    <a:lstStyle/>
                    <a:p>
                      <a:pPr algn="ctr"/>
                      <a:r>
                        <a:rPr lang="en-US" sz="2400" dirty="0" smtClean="0"/>
                        <a:t>59.79</a:t>
                      </a:r>
                      <a:endParaRPr lang="en-US" sz="2400" dirty="0"/>
                    </a:p>
                  </a:txBody>
                  <a:tcPr/>
                </a:tc>
                <a:tc>
                  <a:txBody>
                    <a:bodyPr/>
                    <a:lstStyle/>
                    <a:p>
                      <a:pPr algn="ctr"/>
                      <a:r>
                        <a:rPr lang="en-US" sz="2400" dirty="0" smtClean="0"/>
                        <a:t>59.90</a:t>
                      </a:r>
                      <a:endParaRPr lang="en-US" sz="2400" dirty="0"/>
                    </a:p>
                  </a:txBody>
                  <a:tcPr/>
                </a:tc>
                <a:tc>
                  <a:txBody>
                    <a:bodyPr/>
                    <a:lstStyle/>
                    <a:p>
                      <a:pPr algn="ctr"/>
                      <a:r>
                        <a:rPr lang="en-US" sz="2400" dirty="0" smtClean="0"/>
                        <a:t>59.98</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a:xfrm>
            <a:off x="457200" y="1295400"/>
            <a:ext cx="8229600" cy="4572000"/>
          </a:xfrm>
        </p:spPr>
        <p:txBody>
          <a:bodyPr/>
          <a:lstStyle/>
          <a:p>
            <a:pPr marL="463550" indent="-463550"/>
            <a:r>
              <a:rPr lang="en-US" b="1" dirty="0" smtClean="0"/>
              <a:t>b.	</a:t>
            </a:r>
            <a:r>
              <a:rPr lang="en-US" dirty="0" smtClean="0"/>
              <a:t>Next, we will estimate the instantaneous velocity at </a:t>
            </a:r>
            <a:r>
              <a:rPr lang="en-US" i="1" dirty="0" smtClean="0"/>
              <a:t>t</a:t>
            </a:r>
            <a:r>
              <a:rPr lang="en-US" dirty="0" smtClean="0"/>
              <a:t> = 6 minutes = 0.1 hours. This time, however, we will use negative increments when setting up the difference quotients. For example, with </a:t>
            </a:r>
            <a:r>
              <a:rPr lang="en-US" i="1" dirty="0" smtClean="0"/>
              <a:t>h</a:t>
            </a:r>
            <a:r>
              <a:rPr lang="en-US" dirty="0" smtClean="0"/>
              <a:t> = </a:t>
            </a:r>
            <a:r>
              <a:rPr lang="en-US" dirty="0" smtClean="0">
                <a:latin typeface="Symbol" pitchFamily="18" charset="2"/>
              </a:rPr>
              <a:t>-</a:t>
            </a:r>
            <a:r>
              <a:rPr lang="en-US" dirty="0" smtClean="0"/>
              <a:t>0.03, we obtain </a:t>
            </a:r>
            <a:endParaRPr lang="en-US" dirty="0"/>
          </a:p>
        </p:txBody>
      </p:sp>
      <p:graphicFrame>
        <p:nvGraphicFramePr>
          <p:cNvPr id="11267" name="Object 3"/>
          <p:cNvGraphicFramePr>
            <a:graphicFrameLocks noChangeAspect="1"/>
          </p:cNvGraphicFramePr>
          <p:nvPr/>
        </p:nvGraphicFramePr>
        <p:xfrm>
          <a:off x="2590800" y="3404347"/>
          <a:ext cx="3962400" cy="876300"/>
        </p:xfrm>
        <a:graphic>
          <a:graphicData uri="http://schemas.openxmlformats.org/presentationml/2006/ole">
            <mc:AlternateContent xmlns:mc="http://schemas.openxmlformats.org/markup-compatibility/2006">
              <mc:Choice xmlns:v="urn:schemas-microsoft-com:vml" Requires="v">
                <p:oleObj spid="_x0000_s11297" name="Equation" r:id="rId3" imgW="3962400" imgH="876300" progId="Equation.DSMT4">
                  <p:embed/>
                </p:oleObj>
              </mc:Choice>
              <mc:Fallback>
                <p:oleObj name="Equation" r:id="rId3" imgW="3962400" imgH="8763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04347"/>
                        <a:ext cx="3962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3142964" y="4405751"/>
          <a:ext cx="2667000" cy="876300"/>
        </p:xfrm>
        <a:graphic>
          <a:graphicData uri="http://schemas.openxmlformats.org/presentationml/2006/ole">
            <mc:AlternateContent xmlns:mc="http://schemas.openxmlformats.org/markup-compatibility/2006">
              <mc:Choice xmlns:v="urn:schemas-microsoft-com:vml" Requires="v">
                <p:oleObj spid="_x0000_s11298" name="Equation" r:id="rId5" imgW="2667000" imgH="876300" progId="Equation.DSMT4">
                  <p:embed/>
                </p:oleObj>
              </mc:Choice>
              <mc:Fallback>
                <p:oleObj name="Equation" r:id="rId5" imgW="2667000" imgH="87630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2964" y="4405751"/>
                        <a:ext cx="2667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3142964" y="5487147"/>
          <a:ext cx="1879600" cy="393700"/>
        </p:xfrm>
        <a:graphic>
          <a:graphicData uri="http://schemas.openxmlformats.org/presentationml/2006/ole">
            <mc:AlternateContent xmlns:mc="http://schemas.openxmlformats.org/markup-compatibility/2006">
              <mc:Choice xmlns:v="urn:schemas-microsoft-com:vml" Requires="v">
                <p:oleObj spid="_x0000_s11299" name="Equation" r:id="rId7" imgW="1879600" imgH="393700" progId="Equation.DSMT4">
                  <p:embed/>
                </p:oleObj>
              </mc:Choice>
              <mc:Fallback>
                <p:oleObj name="Equation" r:id="rId7" imgW="1879600" imgH="39370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2964" y="5487147"/>
                        <a:ext cx="187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2b (cont.)</a:t>
            </a:r>
            <a:endParaRPr lang="en-US" dirty="0"/>
          </a:p>
        </p:txBody>
      </p:sp>
      <p:sp>
        <p:nvSpPr>
          <p:cNvPr id="3" name="Content Placeholder 2"/>
          <p:cNvSpPr>
            <a:spLocks noGrp="1"/>
          </p:cNvSpPr>
          <p:nvPr>
            <p:ph idx="1"/>
          </p:nvPr>
        </p:nvSpPr>
        <p:spPr/>
        <p:txBody>
          <a:bodyPr>
            <a:noAutofit/>
          </a:bodyPr>
          <a:lstStyle/>
          <a:p>
            <a:pPr>
              <a:lnSpc>
                <a:spcPts val="3200"/>
              </a:lnSpc>
            </a:pPr>
            <a:r>
              <a:rPr lang="en-US" dirty="0" smtClean="0"/>
              <a:t>Interestingly, it appears from the above calculation that Daniela is slowing down considerably. In search of the instantaneous velocity, we shorten the time intervals and summarize our calculations in the following table.</a:t>
            </a:r>
          </a:p>
          <a:p>
            <a:pPr>
              <a:lnSpc>
                <a:spcPct val="200000"/>
              </a:lnSpc>
            </a:pPr>
            <a:endParaRPr lang="en-US" dirty="0" smtClean="0"/>
          </a:p>
          <a:p>
            <a:pPr>
              <a:lnSpc>
                <a:spcPts val="3200"/>
              </a:lnSpc>
            </a:pPr>
            <a:r>
              <a:rPr lang="en-US" dirty="0" smtClean="0"/>
              <a:t>From the table we must conclude that Daniela slowed down and stopped, for the instantaneous velocity at </a:t>
            </a:r>
            <a:r>
              <a:rPr lang="en-US" i="1" dirty="0" smtClean="0"/>
              <a:t>t </a:t>
            </a:r>
            <a:r>
              <a:rPr lang="en-US" dirty="0" smtClean="0"/>
              <a:t>= 6 minutes appears to be 0. Did she stop due to a traffic jam, or did she turn back? Our next calculation has the answer.</a:t>
            </a:r>
            <a:endParaRPr lang="en-US" dirty="0"/>
          </a:p>
        </p:txBody>
      </p:sp>
      <p:graphicFrame>
        <p:nvGraphicFramePr>
          <p:cNvPr id="4" name="Content Placeholder 3"/>
          <p:cNvGraphicFramePr>
            <a:graphicFrameLocks/>
          </p:cNvGraphicFramePr>
          <p:nvPr/>
        </p:nvGraphicFramePr>
        <p:xfrm>
          <a:off x="914400" y="3048000"/>
          <a:ext cx="7315200" cy="914400"/>
        </p:xfrm>
        <a:graphic>
          <a:graphicData uri="http://schemas.openxmlformats.org/drawingml/2006/table">
            <a:tbl>
              <a:tblPr firstCol="1">
                <a:tableStyleId>{5C22544A-7EE6-4342-B048-85BDC9FD1C3A}</a:tableStyleId>
              </a:tblPr>
              <a:tblGrid>
                <a:gridCol w="1219200"/>
                <a:gridCol w="1219200"/>
                <a:gridCol w="1219200"/>
                <a:gridCol w="1219200"/>
                <a:gridCol w="1219200"/>
                <a:gridCol w="1219200"/>
              </a:tblGrid>
              <a:tr h="370840">
                <a:tc>
                  <a:txBody>
                    <a:bodyPr/>
                    <a:lstStyle/>
                    <a:p>
                      <a:pPr algn="ctr"/>
                      <a:r>
                        <a:rPr lang="en-US" sz="2400" i="1" dirty="0" smtClean="0"/>
                        <a:t>h</a:t>
                      </a:r>
                      <a:endParaRPr lang="en-US" sz="2400" i="1" dirty="0"/>
                    </a:p>
                  </a:txBody>
                  <a:tcPr/>
                </a:tc>
                <a:tc>
                  <a:txBody>
                    <a:bodyPr/>
                    <a:lstStyle/>
                    <a:p>
                      <a:pPr algn="ctr"/>
                      <a:r>
                        <a:rPr lang="en-US" sz="2400" baseline="0" dirty="0" smtClean="0">
                          <a:latin typeface="Symbol" pitchFamily="18" charset="2"/>
                        </a:rPr>
                        <a:t>-</a:t>
                      </a:r>
                      <a:r>
                        <a:rPr lang="en-US" sz="2400" dirty="0" smtClean="0"/>
                        <a:t>0.03</a:t>
                      </a:r>
                      <a:endParaRPr lang="en-US" sz="2400" dirty="0"/>
                    </a:p>
                  </a:txBody>
                  <a:tcPr/>
                </a:tc>
                <a:tc>
                  <a:txBody>
                    <a:bodyPr/>
                    <a:lstStyle/>
                    <a:p>
                      <a:pPr algn="ctr"/>
                      <a:r>
                        <a:rPr lang="en-US" sz="2400" baseline="0" dirty="0" smtClean="0">
                          <a:latin typeface="Symbol" pitchFamily="18" charset="2"/>
                        </a:rPr>
                        <a:t>-</a:t>
                      </a:r>
                      <a:r>
                        <a:rPr lang="en-US" sz="2400" dirty="0" smtClean="0"/>
                        <a:t>0.01</a:t>
                      </a:r>
                      <a:endParaRPr lang="en-US" sz="2400" dirty="0"/>
                    </a:p>
                  </a:txBody>
                  <a:tcPr/>
                </a:tc>
                <a:tc>
                  <a:txBody>
                    <a:bodyPr/>
                    <a:lstStyle/>
                    <a:p>
                      <a:pPr algn="ctr"/>
                      <a:r>
                        <a:rPr lang="en-US" sz="2400" baseline="0" dirty="0" smtClean="0">
                          <a:latin typeface="Symbol" pitchFamily="18" charset="2"/>
                        </a:rPr>
                        <a:t>-</a:t>
                      </a:r>
                      <a:r>
                        <a:rPr lang="en-US" sz="2400" dirty="0" smtClean="0"/>
                        <a:t>0.001</a:t>
                      </a:r>
                      <a:endParaRPr lang="en-US" sz="2400" dirty="0"/>
                    </a:p>
                  </a:txBody>
                  <a:tcPr/>
                </a:tc>
                <a:tc>
                  <a:txBody>
                    <a:bodyPr/>
                    <a:lstStyle/>
                    <a:p>
                      <a:pPr algn="ctr"/>
                      <a:r>
                        <a:rPr lang="en-US" sz="2400" baseline="0" dirty="0" smtClean="0">
                          <a:latin typeface="Symbol" pitchFamily="18" charset="2"/>
                        </a:rPr>
                        <a:t>-</a:t>
                      </a:r>
                      <a:r>
                        <a:rPr lang="en-US" sz="2400" dirty="0" smtClean="0"/>
                        <a:t>0.0005</a:t>
                      </a:r>
                      <a:endParaRPr lang="en-US" sz="2400" dirty="0"/>
                    </a:p>
                  </a:txBody>
                  <a:tcPr/>
                </a:tc>
                <a:tc>
                  <a:txBody>
                    <a:bodyPr/>
                    <a:lstStyle/>
                    <a:p>
                      <a:pPr algn="ctr"/>
                      <a:r>
                        <a:rPr lang="en-US" sz="2400" baseline="0" dirty="0" smtClean="0">
                          <a:latin typeface="Symbol" pitchFamily="18" charset="2"/>
                        </a:rPr>
                        <a:t>-</a:t>
                      </a:r>
                      <a:r>
                        <a:rPr lang="en-US" sz="2400" dirty="0" smtClean="0"/>
                        <a:t>0.0001</a:t>
                      </a:r>
                      <a:endParaRPr lang="en-US" sz="2400" dirty="0"/>
                    </a:p>
                  </a:txBody>
                  <a:tcPr/>
                </a:tc>
              </a:tr>
              <a:tr h="370840">
                <a:tc>
                  <a:txBody>
                    <a:bodyPr/>
                    <a:lstStyle/>
                    <a:p>
                      <a:pPr algn="ctr"/>
                      <a:r>
                        <a:rPr lang="en-US" sz="2400" i="1" dirty="0" smtClean="0"/>
                        <a:t>v</a:t>
                      </a:r>
                      <a:r>
                        <a:rPr lang="en-US" sz="2400" i="1" baseline="-25000" dirty="0" smtClean="0"/>
                        <a:t>ave</a:t>
                      </a:r>
                      <a:endParaRPr lang="en-US" sz="2400" i="1" baseline="-25000" dirty="0"/>
                    </a:p>
                  </a:txBody>
                  <a:tcPr/>
                </a:tc>
                <a:tc>
                  <a:txBody>
                    <a:bodyPr/>
                    <a:lstStyle/>
                    <a:p>
                      <a:pPr algn="ctr"/>
                      <a:r>
                        <a:rPr lang="en-US" sz="2400" dirty="0" smtClean="0"/>
                        <a:t>22.92</a:t>
                      </a:r>
                      <a:endParaRPr lang="en-US" sz="2400" dirty="0"/>
                    </a:p>
                  </a:txBody>
                  <a:tcPr/>
                </a:tc>
                <a:tc>
                  <a:txBody>
                    <a:bodyPr/>
                    <a:lstStyle/>
                    <a:p>
                      <a:pPr algn="ctr"/>
                      <a:r>
                        <a:rPr lang="en-US" sz="2400" dirty="0" smtClean="0"/>
                        <a:t>7.96</a:t>
                      </a:r>
                      <a:endParaRPr lang="en-US" sz="2400" dirty="0"/>
                    </a:p>
                  </a:txBody>
                  <a:tcPr/>
                </a:tc>
                <a:tc>
                  <a:txBody>
                    <a:bodyPr/>
                    <a:lstStyle/>
                    <a:p>
                      <a:pPr algn="ctr"/>
                      <a:r>
                        <a:rPr lang="en-US" sz="2400" dirty="0" smtClean="0"/>
                        <a:t>0.80</a:t>
                      </a:r>
                      <a:endParaRPr lang="en-US" sz="2400" dirty="0"/>
                    </a:p>
                  </a:txBody>
                  <a:tcPr/>
                </a:tc>
                <a:tc>
                  <a:txBody>
                    <a:bodyPr/>
                    <a:lstStyle/>
                    <a:p>
                      <a:pPr algn="ctr"/>
                      <a:r>
                        <a:rPr lang="en-US" sz="2400" dirty="0" smtClean="0"/>
                        <a:t>0.40</a:t>
                      </a:r>
                      <a:endParaRPr lang="en-US" sz="2400" dirty="0"/>
                    </a:p>
                  </a:txBody>
                  <a:tcPr/>
                </a:tc>
                <a:tc>
                  <a:txBody>
                    <a:bodyPr/>
                    <a:lstStyle/>
                    <a:p>
                      <a:pPr algn="ctr"/>
                      <a:r>
                        <a:rPr lang="en-US" sz="2400" dirty="0" smtClean="0"/>
                        <a:t>0.08</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p:txBody>
          <a:bodyPr/>
          <a:lstStyle/>
          <a:p>
            <a:pPr marL="463550" indent="-463550"/>
            <a:r>
              <a:rPr lang="en-US" b="1" dirty="0" smtClean="0"/>
              <a:t>c.	</a:t>
            </a:r>
            <a:r>
              <a:rPr lang="en-US" dirty="0" smtClean="0"/>
              <a:t>If we evaluate several difference quotients with decreasing increments, using </a:t>
            </a:r>
            <a:r>
              <a:rPr lang="en-US" i="1" dirty="0" smtClean="0"/>
              <a:t>t</a:t>
            </a:r>
            <a:r>
              <a:rPr lang="en-US" dirty="0" smtClean="0"/>
              <a:t> = 7.5 minutes = 0.125 hours as the left endpoint, using the now‑familiar formula</a:t>
            </a:r>
          </a:p>
          <a:p>
            <a:pPr marL="463550" indent="-463550"/>
            <a:endParaRPr lang="en-US" dirty="0" smtClean="0"/>
          </a:p>
          <a:p>
            <a:pPr marL="463550" indent="-463550">
              <a:lnSpc>
                <a:spcPct val="150000"/>
              </a:lnSpc>
            </a:pPr>
            <a:endParaRPr lang="en-US" dirty="0" smtClean="0"/>
          </a:p>
          <a:p>
            <a:pPr marL="463550" indent="-463550"/>
            <a:r>
              <a:rPr lang="en-US" dirty="0" smtClean="0"/>
              <a:t>	we obtain the following table. </a:t>
            </a:r>
            <a:endParaRPr lang="en-US" dirty="0"/>
          </a:p>
        </p:txBody>
      </p:sp>
      <p:graphicFrame>
        <p:nvGraphicFramePr>
          <p:cNvPr id="12290" name="Object 2"/>
          <p:cNvGraphicFramePr>
            <a:graphicFrameLocks noChangeAspect="1"/>
          </p:cNvGraphicFramePr>
          <p:nvPr/>
        </p:nvGraphicFramePr>
        <p:xfrm>
          <a:off x="2393950" y="3238500"/>
          <a:ext cx="4356100" cy="876300"/>
        </p:xfrm>
        <a:graphic>
          <a:graphicData uri="http://schemas.openxmlformats.org/presentationml/2006/ole">
            <mc:AlternateContent xmlns:mc="http://schemas.openxmlformats.org/markup-compatibility/2006">
              <mc:Choice xmlns:v="urn:schemas-microsoft-com:vml" Requires="v">
                <p:oleObj spid="_x0000_s12300" name="Equation" r:id="rId3" imgW="4356100" imgH="876300" progId="Equation.DSMT4">
                  <p:embed/>
                </p:oleObj>
              </mc:Choice>
              <mc:Fallback>
                <p:oleObj name="Equation" r:id="rId3" imgW="4356100" imgH="8763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3238500"/>
                        <a:ext cx="4356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3"/>
          <p:cNvGraphicFramePr>
            <a:graphicFrameLocks/>
          </p:cNvGraphicFramePr>
          <p:nvPr/>
        </p:nvGraphicFramePr>
        <p:xfrm>
          <a:off x="1051560" y="4953000"/>
          <a:ext cx="7040880" cy="914400"/>
        </p:xfrm>
        <a:graphic>
          <a:graphicData uri="http://schemas.openxmlformats.org/drawingml/2006/table">
            <a:tbl>
              <a:tblPr firstCol="1">
                <a:tableStyleId>{5C22544A-7EE6-4342-B048-85BDC9FD1C3A}</a:tableStyleId>
              </a:tblPr>
              <a:tblGrid>
                <a:gridCol w="1173480"/>
                <a:gridCol w="1173480"/>
                <a:gridCol w="1173480"/>
                <a:gridCol w="1173480"/>
                <a:gridCol w="1173480"/>
                <a:gridCol w="1173480"/>
              </a:tblGrid>
              <a:tr h="370840">
                <a:tc>
                  <a:txBody>
                    <a:bodyPr/>
                    <a:lstStyle/>
                    <a:p>
                      <a:pPr algn="ctr"/>
                      <a:r>
                        <a:rPr lang="en-US" sz="2400" i="1" dirty="0" smtClean="0"/>
                        <a:t>h</a:t>
                      </a:r>
                      <a:endParaRPr lang="en-US" sz="2400" i="1" dirty="0"/>
                    </a:p>
                  </a:txBody>
                  <a:tcPr/>
                </a:tc>
                <a:tc>
                  <a:txBody>
                    <a:bodyPr/>
                    <a:lstStyle/>
                    <a:p>
                      <a:pPr algn="ctr"/>
                      <a:r>
                        <a:rPr lang="en-US" sz="2400" dirty="0" smtClean="0"/>
                        <a:t>0.01</a:t>
                      </a:r>
                      <a:endParaRPr lang="en-US" sz="2400" dirty="0"/>
                    </a:p>
                  </a:txBody>
                  <a:tcPr/>
                </a:tc>
                <a:tc>
                  <a:txBody>
                    <a:bodyPr/>
                    <a:lstStyle/>
                    <a:p>
                      <a:pPr algn="ctr"/>
                      <a:r>
                        <a:rPr lang="en-US" sz="2400" dirty="0" smtClean="0"/>
                        <a:t>0.005</a:t>
                      </a:r>
                      <a:endParaRPr lang="en-US" sz="2400" dirty="0"/>
                    </a:p>
                  </a:txBody>
                  <a:tcPr/>
                </a:tc>
                <a:tc>
                  <a:txBody>
                    <a:bodyPr/>
                    <a:lstStyle/>
                    <a:p>
                      <a:pPr algn="ctr"/>
                      <a:r>
                        <a:rPr lang="en-US" sz="2400" dirty="0" smtClean="0"/>
                        <a:t>0.001</a:t>
                      </a:r>
                      <a:endParaRPr lang="en-US" sz="2400" dirty="0"/>
                    </a:p>
                  </a:txBody>
                  <a:tcPr/>
                </a:tc>
                <a:tc>
                  <a:txBody>
                    <a:bodyPr/>
                    <a:lstStyle/>
                    <a:p>
                      <a:pPr algn="ctr"/>
                      <a:r>
                        <a:rPr lang="en-US" sz="2400" dirty="0" smtClean="0"/>
                        <a:t>0.0005</a:t>
                      </a:r>
                      <a:endParaRPr lang="en-US" sz="2400" dirty="0"/>
                    </a:p>
                  </a:txBody>
                  <a:tcPr/>
                </a:tc>
                <a:tc>
                  <a:txBody>
                    <a:bodyPr/>
                    <a:lstStyle/>
                    <a:p>
                      <a:pPr algn="ctr"/>
                      <a:r>
                        <a:rPr lang="en-US" sz="2400" dirty="0" smtClean="0"/>
                        <a:t>0.0001</a:t>
                      </a:r>
                      <a:endParaRPr lang="en-US" sz="2400" dirty="0"/>
                    </a:p>
                  </a:txBody>
                  <a:tcPr/>
                </a:tc>
              </a:tr>
              <a:tr h="370840">
                <a:tc>
                  <a:txBody>
                    <a:bodyPr/>
                    <a:lstStyle/>
                    <a:p>
                      <a:pPr algn="ctr"/>
                      <a:r>
                        <a:rPr lang="en-US" sz="2400" i="1" dirty="0" smtClean="0"/>
                        <a:t>v</a:t>
                      </a:r>
                      <a:r>
                        <a:rPr lang="en-US" sz="2400" i="1" baseline="-25000" dirty="0" smtClean="0"/>
                        <a:t>ave</a:t>
                      </a:r>
                      <a:endParaRPr lang="en-US" sz="2400" i="1" baseline="-25000" dirty="0"/>
                    </a:p>
                  </a:txBody>
                  <a:tcPr/>
                </a:tc>
                <a:tc>
                  <a:txBody>
                    <a:bodyPr/>
                    <a:lstStyle/>
                    <a:p>
                      <a:pPr algn="ctr"/>
                      <a:r>
                        <a:rPr lang="en-US" sz="2400" baseline="0" dirty="0" smtClean="0">
                          <a:latin typeface="Symbol" pitchFamily="18" charset="2"/>
                        </a:rPr>
                        <a:t>-</a:t>
                      </a:r>
                      <a:r>
                        <a:rPr lang="en-US" sz="2400" dirty="0" smtClean="0"/>
                        <a:t>43.56</a:t>
                      </a:r>
                      <a:endParaRPr lang="en-US" sz="2400" dirty="0"/>
                    </a:p>
                  </a:txBody>
                  <a:tcPr/>
                </a:tc>
                <a:tc>
                  <a:txBody>
                    <a:bodyPr/>
                    <a:lstStyle/>
                    <a:p>
                      <a:pPr algn="ctr"/>
                      <a:r>
                        <a:rPr lang="en-US" sz="2400" baseline="0" dirty="0" smtClean="0">
                          <a:latin typeface="Symbol" pitchFamily="18" charset="2"/>
                        </a:rPr>
                        <a:t>-</a:t>
                      </a:r>
                      <a:r>
                        <a:rPr lang="en-US" sz="2400" dirty="0" smtClean="0"/>
                        <a:t>40.65</a:t>
                      </a:r>
                      <a:endParaRPr lang="en-US" sz="2400" dirty="0"/>
                    </a:p>
                  </a:txBody>
                  <a:tcPr/>
                </a:tc>
                <a:tc>
                  <a:txBody>
                    <a:bodyPr/>
                    <a:lstStyle/>
                    <a:p>
                      <a:pPr algn="ctr"/>
                      <a:r>
                        <a:rPr lang="en-US" sz="2400" baseline="0" dirty="0" smtClean="0">
                          <a:latin typeface="Symbol" pitchFamily="18" charset="2"/>
                        </a:rPr>
                        <a:t>-</a:t>
                      </a:r>
                      <a:r>
                        <a:rPr lang="en-US" sz="2400" dirty="0" smtClean="0"/>
                        <a:t>38.15</a:t>
                      </a:r>
                      <a:endParaRPr lang="en-US" sz="2400" dirty="0"/>
                    </a:p>
                  </a:txBody>
                  <a:tcPr/>
                </a:tc>
                <a:tc>
                  <a:txBody>
                    <a:bodyPr/>
                    <a:lstStyle/>
                    <a:p>
                      <a:pPr algn="ctr"/>
                      <a:r>
                        <a:rPr lang="en-US" sz="2400" baseline="0" dirty="0" smtClean="0">
                          <a:latin typeface="Symbol" pitchFamily="18" charset="2"/>
                        </a:rPr>
                        <a:t>-</a:t>
                      </a:r>
                      <a:r>
                        <a:rPr lang="en-US" sz="2400" dirty="0" smtClean="0"/>
                        <a:t>37.82</a:t>
                      </a:r>
                      <a:endParaRPr lang="en-US" sz="2400" dirty="0"/>
                    </a:p>
                  </a:txBody>
                  <a:tcPr/>
                </a:tc>
                <a:tc>
                  <a:txBody>
                    <a:bodyPr/>
                    <a:lstStyle/>
                    <a:p>
                      <a:pPr algn="ctr"/>
                      <a:r>
                        <a:rPr lang="en-US" sz="2400" baseline="0" dirty="0" smtClean="0">
                          <a:latin typeface="Symbol" pitchFamily="18" charset="2"/>
                        </a:rPr>
                        <a:t>-</a:t>
                      </a:r>
                      <a:r>
                        <a:rPr lang="en-US" sz="2400" dirty="0" smtClean="0"/>
                        <a:t>37.56</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2c (cont.)</a:t>
            </a:r>
            <a:endParaRPr lang="en-US" dirty="0"/>
          </a:p>
        </p:txBody>
      </p:sp>
      <p:sp>
        <p:nvSpPr>
          <p:cNvPr id="3" name="Content Placeholder 2"/>
          <p:cNvSpPr>
            <a:spLocks noGrp="1"/>
          </p:cNvSpPr>
          <p:nvPr>
            <p:ph idx="1"/>
          </p:nvPr>
        </p:nvSpPr>
        <p:spPr/>
        <p:txBody>
          <a:bodyPr/>
          <a:lstStyle/>
          <a:p>
            <a:r>
              <a:rPr lang="en-US" dirty="0" smtClean="0"/>
              <a:t>We estimate the instantaneous velocity at </a:t>
            </a:r>
            <a:r>
              <a:rPr lang="en-US" i="1" dirty="0" smtClean="0"/>
              <a:t>t</a:t>
            </a:r>
            <a:r>
              <a:rPr lang="en-US" dirty="0" smtClean="0"/>
              <a:t> = 7.5 minutes to be −37.5 mph. The negative sign indicates</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3597"/>
          <a:stretch>
            <a:fillRect/>
          </a:stretch>
        </p:blipFill>
        <p:spPr bwMode="auto">
          <a:xfrm>
            <a:off x="5029200" y="2286000"/>
            <a:ext cx="3840480" cy="3200400"/>
          </a:xfrm>
          <a:prstGeom prst="rect">
            <a:avLst/>
          </a:prstGeom>
          <a:noFill/>
          <a:ln w="9525">
            <a:noFill/>
            <a:miter lim="800000"/>
            <a:headEnd/>
            <a:tailEnd/>
          </a:ln>
          <a:effectLst/>
        </p:spPr>
      </p:pic>
      <p:sp>
        <p:nvSpPr>
          <p:cNvPr id="5" name="Content Placeholder 2"/>
          <p:cNvSpPr txBox="1">
            <a:spLocks/>
          </p:cNvSpPr>
          <p:nvPr/>
        </p:nvSpPr>
        <p:spPr>
          <a:xfrm>
            <a:off x="457200" y="2196353"/>
            <a:ext cx="4572000" cy="356616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rgbClr val="366092"/>
                </a:solidFill>
                <a:effectLst/>
                <a:uLnTx/>
                <a:uFillTx/>
                <a:latin typeface="+mn-lt"/>
                <a:ea typeface="+mn-ea"/>
                <a:cs typeface="+mn-cs"/>
              </a:rPr>
              <a:t>that the direction changed, so Daniela is actually driving back toward her house. (She might have left something at home.) In fact, the graph of the position function is quite revealing, so we show it in Figure 4.</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
        <p:nvSpPr>
          <p:cNvPr id="6" name="Rectangle 5"/>
          <p:cNvSpPr/>
          <p:nvPr/>
        </p:nvSpPr>
        <p:spPr>
          <a:xfrm>
            <a:off x="6280674" y="5486400"/>
            <a:ext cx="1370055" cy="523220"/>
          </a:xfrm>
          <a:prstGeom prst="rect">
            <a:avLst/>
          </a:prstGeom>
        </p:spPr>
        <p:txBody>
          <a:bodyPr wrap="none">
            <a:spAutoFit/>
          </a:bodyPr>
          <a:lstStyle/>
          <a:p>
            <a:r>
              <a:rPr lang="en-US" sz="2800" b="1" dirty="0" smtClean="0"/>
              <a:t>Figure 4</a:t>
            </a:r>
            <a:endParaRPr lang="en-US"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Tangent Problem</a:t>
            </a:r>
            <a:endParaRPr lang="en-US" dirty="0"/>
          </a:p>
        </p:txBody>
      </p:sp>
      <p:grpSp>
        <p:nvGrpSpPr>
          <p:cNvPr id="6" name="Group 5"/>
          <p:cNvGrpSpPr/>
          <p:nvPr/>
        </p:nvGrpSpPr>
        <p:grpSpPr>
          <a:xfrm>
            <a:off x="385763" y="1447800"/>
            <a:ext cx="8372475" cy="4028420"/>
            <a:chOff x="385763" y="1447800"/>
            <a:chExt cx="8372475" cy="4028420"/>
          </a:xfrm>
        </p:grpSpPr>
        <p:pic>
          <p:nvPicPr>
            <p:cNvPr id="5939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9346"/>
            <a:stretch>
              <a:fillRect/>
            </a:stretch>
          </p:blipFill>
          <p:spPr bwMode="auto">
            <a:xfrm>
              <a:off x="385763" y="1447800"/>
              <a:ext cx="8372475" cy="3695700"/>
            </a:xfrm>
            <a:prstGeom prst="rect">
              <a:avLst/>
            </a:prstGeom>
            <a:noFill/>
            <a:ln w="9525">
              <a:noFill/>
              <a:miter lim="800000"/>
              <a:headEnd/>
              <a:tailEnd/>
            </a:ln>
          </p:spPr>
        </p:pic>
        <p:sp>
          <p:nvSpPr>
            <p:cNvPr id="5" name="Rectangle 4"/>
            <p:cNvSpPr/>
            <p:nvPr/>
          </p:nvSpPr>
          <p:spPr>
            <a:xfrm>
              <a:off x="1676400" y="4953000"/>
              <a:ext cx="5970352" cy="523220"/>
            </a:xfrm>
            <a:prstGeom prst="rect">
              <a:avLst/>
            </a:prstGeom>
          </p:spPr>
          <p:txBody>
            <a:bodyPr wrap="none">
              <a:spAutoFit/>
            </a:bodyPr>
            <a:lstStyle/>
            <a:p>
              <a:r>
                <a:rPr lang="en-US" sz="2800" b="1" dirty="0" smtClean="0"/>
                <a:t>Figure 5 </a:t>
              </a:r>
              <a:r>
                <a:rPr lang="en-US" sz="2800" dirty="0" smtClean="0"/>
                <a:t>Tangent and Nontangent Lines</a:t>
              </a:r>
              <a:endParaRPr lang="en-US" sz="28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Tangent Problem</a:t>
            </a:r>
            <a:endParaRPr lang="en-US" dirty="0"/>
          </a:p>
        </p:txBody>
      </p:sp>
      <p:sp>
        <p:nvSpPr>
          <p:cNvPr id="3" name="Content Placeholder 2"/>
          <p:cNvSpPr>
            <a:spLocks noGrp="1"/>
          </p:cNvSpPr>
          <p:nvPr>
            <p:ph idx="1"/>
          </p:nvPr>
        </p:nvSpPr>
        <p:spPr>
          <a:xfrm>
            <a:off x="457200" y="1280160"/>
            <a:ext cx="8229600" cy="4832092"/>
          </a:xfrm>
        </p:spPr>
        <p:txBody>
          <a:bodyPr>
            <a:spAutoFit/>
          </a:bodyPr>
          <a:lstStyle/>
          <a:p>
            <a:r>
              <a:rPr lang="en-US" dirty="0"/>
              <a:t>In mathematics, a line is tangent to a curve if it “just touches” the curve. It </a:t>
            </a:r>
            <a:r>
              <a:rPr lang="en-US" dirty="0" smtClean="0"/>
              <a:t>is not always clear how to construct the line tangent to a curve at a given point.  We might be led to the idea that a tangent line should represent the relative rise or fall of the curve at a particular point—in other words, the tangent line should have the same “slope” or trend as the curve at that point. With this interpretation, it’s clear that sometimes a tangent line will intersect the curve at more than one point, and that sometimes it is not possible for a unique line to capture the trend at all.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Velocity Problem</a:t>
            </a:r>
            <a:endParaRPr lang="en-US" dirty="0"/>
          </a:p>
        </p:txBody>
      </p:sp>
      <p:sp>
        <p:nvSpPr>
          <p:cNvPr id="3" name="Content Placeholder 2"/>
          <p:cNvSpPr>
            <a:spLocks noGrp="1"/>
          </p:cNvSpPr>
          <p:nvPr>
            <p:ph idx="1"/>
          </p:nvPr>
        </p:nvSpPr>
        <p:spPr>
          <a:xfrm>
            <a:off x="457200" y="1280160"/>
            <a:ext cx="8229600" cy="3539430"/>
          </a:xfrm>
        </p:spPr>
        <p:txBody>
          <a:bodyPr>
            <a:spAutoFit/>
          </a:bodyPr>
          <a:lstStyle/>
          <a:p>
            <a:r>
              <a:rPr lang="en-US" dirty="0"/>
              <a:t>The simple relationship </a:t>
            </a:r>
            <a:r>
              <a:rPr lang="en-US" i="1" dirty="0"/>
              <a:t>distance </a:t>
            </a:r>
            <a:r>
              <a:rPr lang="en-US" dirty="0"/>
              <a:t>=</a:t>
            </a:r>
            <a:r>
              <a:rPr lang="en-US" i="1" dirty="0"/>
              <a:t> rate </a:t>
            </a:r>
            <a:r>
              <a:rPr lang="en-US" dirty="0"/>
              <a:t>x</a:t>
            </a:r>
            <a:r>
              <a:rPr lang="en-US" i="1" dirty="0"/>
              <a:t> time</a:t>
            </a:r>
            <a:r>
              <a:rPr lang="en-US" dirty="0"/>
              <a:t>, or </a:t>
            </a:r>
            <a:r>
              <a:rPr lang="en-US" i="1" dirty="0"/>
              <a:t>d</a:t>
            </a:r>
            <a:r>
              <a:rPr lang="en-US" dirty="0"/>
              <a:t> = </a:t>
            </a:r>
            <a:r>
              <a:rPr lang="en-US" i="1" dirty="0"/>
              <a:t>rt</a:t>
            </a:r>
            <a:r>
              <a:rPr lang="en-US" dirty="0"/>
              <a:t> can be used to find the </a:t>
            </a:r>
            <a:r>
              <a:rPr lang="en-US" b="1" dirty="0"/>
              <a:t>average rate</a:t>
            </a:r>
            <a:r>
              <a:rPr lang="en-US" dirty="0"/>
              <a:t>, </a:t>
            </a:r>
            <a:r>
              <a:rPr lang="en-US" i="1" dirty="0"/>
              <a:t>r</a:t>
            </a:r>
            <a:r>
              <a:rPr lang="en-US" dirty="0"/>
              <a:t>, for an object moving distance </a:t>
            </a:r>
            <a:r>
              <a:rPr lang="en-US" i="1" dirty="0"/>
              <a:t>d</a:t>
            </a:r>
            <a:r>
              <a:rPr lang="en-US" dirty="0"/>
              <a:t> over time </a:t>
            </a:r>
            <a:r>
              <a:rPr lang="en-US" i="1" dirty="0"/>
              <a:t>t</a:t>
            </a:r>
            <a:r>
              <a:rPr lang="en-US" dirty="0"/>
              <a:t>.  However, this formula is limited in scope because we are often </a:t>
            </a:r>
            <a:r>
              <a:rPr lang="en-US" dirty="0" smtClean="0"/>
              <a:t>discussing rates that are not constant like </a:t>
            </a:r>
            <a:r>
              <a:rPr lang="en-US" i="1" dirty="0"/>
              <a:t>velocity</a:t>
            </a:r>
            <a:r>
              <a:rPr lang="en-US" dirty="0"/>
              <a:t> or </a:t>
            </a:r>
            <a:r>
              <a:rPr lang="en-US" i="1" dirty="0" smtClean="0"/>
              <a:t>speed</a:t>
            </a:r>
            <a:r>
              <a:rPr lang="en-US" dirty="0" smtClean="0"/>
              <a:t>.  To make the distinction between average rate and velocity we sometimes use the term </a:t>
            </a:r>
            <a:r>
              <a:rPr lang="en-US" i="1" dirty="0" smtClean="0"/>
              <a:t>instantaneous velocity</a:t>
            </a:r>
            <a:r>
              <a:rPr lang="en-US" dirty="0" smtClean="0"/>
              <a:t> to represent the velocity </a:t>
            </a:r>
            <a:r>
              <a:rPr lang="en-US" i="1" dirty="0" smtClean="0"/>
              <a:t>at that instant</a:t>
            </a: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Tangent Problem</a:t>
            </a:r>
            <a:endParaRPr lang="en-US" dirty="0"/>
          </a:p>
        </p:txBody>
      </p:sp>
      <p:sp>
        <p:nvSpPr>
          <p:cNvPr id="3" name="Content Placeholder 2"/>
          <p:cNvSpPr>
            <a:spLocks noGrp="1"/>
          </p:cNvSpPr>
          <p:nvPr>
            <p:ph idx="1"/>
          </p:nvPr>
        </p:nvSpPr>
        <p:spPr/>
        <p:txBody>
          <a:bodyPr/>
          <a:lstStyle/>
          <a:p>
            <a:r>
              <a:rPr lang="en-US" dirty="0" smtClean="0"/>
              <a:t>Figure 6 illustrates these possibilities.</a:t>
            </a:r>
          </a:p>
          <a:p>
            <a:endParaRPr lang="en-US" dirty="0"/>
          </a:p>
        </p:txBody>
      </p:sp>
      <p:grpSp>
        <p:nvGrpSpPr>
          <p:cNvPr id="6" name="Group 5"/>
          <p:cNvGrpSpPr/>
          <p:nvPr/>
        </p:nvGrpSpPr>
        <p:grpSpPr>
          <a:xfrm>
            <a:off x="457200" y="1895475"/>
            <a:ext cx="8229600" cy="3961745"/>
            <a:chOff x="457200" y="1895475"/>
            <a:chExt cx="8229600" cy="3961745"/>
          </a:xfrm>
        </p:grpSpPr>
        <p:pic>
          <p:nvPicPr>
            <p:cNvPr id="60418" name="Picture 2"/>
            <p:cNvPicPr>
              <a:picLocks noChangeAspect="1" noChangeArrowheads="1"/>
            </p:cNvPicPr>
            <p:nvPr/>
          </p:nvPicPr>
          <p:blipFill>
            <a:blip r:embed="rId2" cstate="print"/>
            <a:srcRect b="9754"/>
            <a:stretch>
              <a:fillRect/>
            </a:stretch>
          </p:blipFill>
          <p:spPr bwMode="auto">
            <a:xfrm>
              <a:off x="457200" y="1895475"/>
              <a:ext cx="8229600" cy="3590925"/>
            </a:xfrm>
            <a:prstGeom prst="rect">
              <a:avLst/>
            </a:prstGeom>
            <a:noFill/>
            <a:ln w="9525">
              <a:noFill/>
              <a:miter lim="800000"/>
              <a:headEnd/>
              <a:tailEnd/>
            </a:ln>
          </p:spPr>
        </p:pic>
        <p:sp>
          <p:nvSpPr>
            <p:cNvPr id="5" name="Rectangle 4"/>
            <p:cNvSpPr/>
            <p:nvPr/>
          </p:nvSpPr>
          <p:spPr>
            <a:xfrm>
              <a:off x="1143000" y="5334000"/>
              <a:ext cx="6863995" cy="523220"/>
            </a:xfrm>
            <a:prstGeom prst="rect">
              <a:avLst/>
            </a:prstGeom>
          </p:spPr>
          <p:txBody>
            <a:bodyPr wrap="none">
              <a:spAutoFit/>
            </a:bodyPr>
            <a:lstStyle/>
            <a:p>
              <a:r>
                <a:rPr lang="en-US" sz="2800" b="1" dirty="0" smtClean="0"/>
                <a:t>Figure 6 </a:t>
              </a:r>
              <a:r>
                <a:rPr lang="en-US" sz="2800" dirty="0" smtClean="0"/>
                <a:t>More Tangent and Nontangent Lines</a:t>
              </a:r>
              <a:endParaRPr lang="en-US" sz="2800"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Tangent Problem</a:t>
            </a:r>
            <a:endParaRPr lang="en-US" dirty="0"/>
          </a:p>
        </p:txBody>
      </p:sp>
      <p:sp>
        <p:nvSpPr>
          <p:cNvPr id="3" name="Content Placeholder 2"/>
          <p:cNvSpPr>
            <a:spLocks noGrp="1"/>
          </p:cNvSpPr>
          <p:nvPr>
            <p:ph idx="1"/>
          </p:nvPr>
        </p:nvSpPr>
        <p:spPr/>
        <p:txBody>
          <a:bodyPr/>
          <a:lstStyle/>
          <a:p>
            <a:r>
              <a:rPr lang="en-US" dirty="0" smtClean="0"/>
              <a:t>To set the stage, let’s assume that we have a function </a:t>
            </a:r>
            <a:r>
              <a:rPr lang="en-US" i="1" dirty="0" smtClean="0"/>
              <a:t>f </a:t>
            </a:r>
            <a:r>
              <a:rPr lang="en-US" dirty="0" smtClean="0"/>
              <a:t>for which we want to construct the tangent line at </a:t>
            </a:r>
          </a:p>
          <a:p>
            <a:pPr>
              <a:spcBef>
                <a:spcPts val="0"/>
              </a:spcBef>
            </a:pPr>
            <a:r>
              <a:rPr lang="en-US" i="1" dirty="0" smtClean="0"/>
              <a:t>x</a:t>
            </a:r>
            <a:r>
              <a:rPr lang="en-US" dirty="0" smtClean="0"/>
              <a:t> = </a:t>
            </a:r>
            <a:r>
              <a:rPr lang="en-US" i="1" dirty="0" smtClean="0"/>
              <a:t>x</a:t>
            </a:r>
            <a:r>
              <a:rPr lang="en-US" baseline="-25000" dirty="0" smtClean="0"/>
              <a:t>0</a:t>
            </a:r>
            <a:r>
              <a:rPr lang="en-US" dirty="0" smtClean="0"/>
              <a:t>, that is, at the point                    on the graph of </a:t>
            </a:r>
            <a:r>
              <a:rPr lang="en-US" i="1" dirty="0" smtClean="0"/>
              <a:t>f</a:t>
            </a:r>
            <a:r>
              <a:rPr lang="en-US" dirty="0" smtClean="0"/>
              <a:t> . </a:t>
            </a:r>
            <a:endParaRPr lang="en-US" dirty="0"/>
          </a:p>
        </p:txBody>
      </p:sp>
      <p:graphicFrame>
        <p:nvGraphicFramePr>
          <p:cNvPr id="61442" name="Object 2"/>
          <p:cNvGraphicFramePr>
            <a:graphicFrameLocks noChangeAspect="1"/>
          </p:cNvGraphicFramePr>
          <p:nvPr/>
        </p:nvGraphicFramePr>
        <p:xfrm>
          <a:off x="4242547" y="2133600"/>
          <a:ext cx="1562100" cy="558800"/>
        </p:xfrm>
        <a:graphic>
          <a:graphicData uri="http://schemas.openxmlformats.org/presentationml/2006/ole">
            <mc:AlternateContent xmlns:mc="http://schemas.openxmlformats.org/markup-compatibility/2006">
              <mc:Choice xmlns:v="urn:schemas-microsoft-com:vml" Requires="v">
                <p:oleObj spid="_x0000_s61456" name="Equation" r:id="rId3" imgW="1562040" imgH="558720" progId="Equation.DSMT4">
                  <p:embed/>
                </p:oleObj>
              </mc:Choice>
              <mc:Fallback>
                <p:oleObj name="Equation" r:id="rId3" imgW="156204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547" y="2133600"/>
                        <a:ext cx="1562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1898650" y="2921000"/>
          <a:ext cx="5346700" cy="1016000"/>
        </p:xfrm>
        <a:graphic>
          <a:graphicData uri="http://schemas.openxmlformats.org/presentationml/2006/ole">
            <mc:AlternateContent xmlns:mc="http://schemas.openxmlformats.org/markup-compatibility/2006">
              <mc:Choice xmlns:v="urn:schemas-microsoft-com:vml" Requires="v">
                <p:oleObj spid="_x0000_s61457" name="Equation" r:id="rId5" imgW="5346360" imgH="1015920" progId="Equation.DSMT4">
                  <p:embed/>
                </p:oleObj>
              </mc:Choice>
              <mc:Fallback>
                <p:oleObj name="Equation" r:id="rId5" imgW="5346360" imgH="1015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650" y="2921000"/>
                        <a:ext cx="5346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Tangent Problem</a:t>
            </a:r>
            <a:endParaRPr lang="en-US" dirty="0"/>
          </a:p>
        </p:txBody>
      </p:sp>
      <p:grpSp>
        <p:nvGrpSpPr>
          <p:cNvPr id="6" name="Group 5"/>
          <p:cNvGrpSpPr/>
          <p:nvPr/>
        </p:nvGrpSpPr>
        <p:grpSpPr>
          <a:xfrm>
            <a:off x="457200" y="1771650"/>
            <a:ext cx="8229600" cy="3592511"/>
            <a:chOff x="457200" y="1771650"/>
            <a:chExt cx="8229600" cy="3592511"/>
          </a:xfrm>
        </p:grpSpPr>
        <p:pic>
          <p:nvPicPr>
            <p:cNvPr id="6246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8466"/>
            <a:stretch>
              <a:fillRect/>
            </a:stretch>
          </p:blipFill>
          <p:spPr bwMode="auto">
            <a:xfrm>
              <a:off x="457200" y="1771650"/>
              <a:ext cx="8229600" cy="3181350"/>
            </a:xfrm>
            <a:prstGeom prst="rect">
              <a:avLst/>
            </a:prstGeom>
            <a:noFill/>
            <a:ln w="9525">
              <a:noFill/>
              <a:miter lim="800000"/>
              <a:headEnd/>
              <a:tailEnd/>
            </a:ln>
          </p:spPr>
        </p:pic>
        <p:sp>
          <p:nvSpPr>
            <p:cNvPr id="5" name="Rectangle 4"/>
            <p:cNvSpPr/>
            <p:nvPr/>
          </p:nvSpPr>
          <p:spPr>
            <a:xfrm>
              <a:off x="3962400" y="4840941"/>
              <a:ext cx="1370055" cy="523220"/>
            </a:xfrm>
            <a:prstGeom prst="rect">
              <a:avLst/>
            </a:prstGeom>
          </p:spPr>
          <p:txBody>
            <a:bodyPr wrap="none">
              <a:spAutoFit/>
            </a:bodyPr>
            <a:lstStyle/>
            <a:p>
              <a:r>
                <a:rPr lang="en-US" sz="2800" b="1" dirty="0" smtClean="0"/>
                <a:t>Figure 7</a:t>
              </a:r>
              <a:endParaRPr lang="en-US" sz="2800" b="1"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Tangent Problem</a:t>
            </a:r>
            <a:endParaRPr lang="en-US" dirty="0"/>
          </a:p>
        </p:txBody>
      </p:sp>
      <p:sp>
        <p:nvSpPr>
          <p:cNvPr id="3" name="Content Placeholder 2"/>
          <p:cNvSpPr>
            <a:spLocks noGrp="1"/>
          </p:cNvSpPr>
          <p:nvPr>
            <p:ph idx="1"/>
          </p:nvPr>
        </p:nvSpPr>
        <p:spPr/>
        <p:txBody>
          <a:bodyPr/>
          <a:lstStyle/>
          <a:p>
            <a:r>
              <a:rPr lang="en-US" dirty="0" smtClean="0"/>
              <a:t>The connection between the tangent problem and the velocity problem is now clear, as we have just constructed a difference quotient again. In the first, we seek the instantaneous rate of change of the position of an object, and we label the result “velocity.” In the second, we seek the rate of change of the graph of a function at a particular point, and we interpret the result as the slope of the line tangent to the graph at that point.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a:t>
            </a:r>
            <a:endParaRPr lang="en-US" dirty="0"/>
          </a:p>
        </p:txBody>
      </p:sp>
      <p:sp>
        <p:nvSpPr>
          <p:cNvPr id="3" name="Content Placeholder 2"/>
          <p:cNvSpPr>
            <a:spLocks noGrp="1"/>
          </p:cNvSpPr>
          <p:nvPr>
            <p:ph idx="1"/>
          </p:nvPr>
        </p:nvSpPr>
        <p:spPr/>
        <p:txBody>
          <a:bodyPr/>
          <a:lstStyle/>
          <a:p>
            <a:r>
              <a:rPr lang="en-US" dirty="0" smtClean="0"/>
              <a:t>Construct difference quotients to approximate the slope of the line tangent to the graph of </a:t>
            </a:r>
          </a:p>
          <a:p>
            <a:pPr>
              <a:spcBef>
                <a:spcPts val="0"/>
              </a:spcBef>
            </a:pPr>
            <a:r>
              <a:rPr lang="en-US" i="1" dirty="0" smtClean="0">
                <a:solidFill>
                  <a:srgbClr val="0000FF"/>
                </a:solidFill>
              </a:rPr>
              <a:t>f</a:t>
            </a:r>
            <a:r>
              <a:rPr lang="en-US" dirty="0" smtClean="0">
                <a:solidFill>
                  <a:srgbClr val="0000FF"/>
                </a:solidFill>
              </a:rPr>
              <a:t>(</a:t>
            </a:r>
            <a:r>
              <a:rPr lang="en-US" i="1" dirty="0" smtClean="0">
                <a:solidFill>
                  <a:srgbClr val="0000FF"/>
                </a:solidFill>
              </a:rPr>
              <a:t>x</a:t>
            </a:r>
            <a:r>
              <a:rPr lang="en-US" dirty="0" smtClean="0">
                <a:solidFill>
                  <a:srgbClr val="0000FF"/>
                </a:solidFill>
              </a:rPr>
              <a:t>) </a:t>
            </a:r>
            <a:r>
              <a:rPr lang="en-US" dirty="0" smtClean="0">
                <a:solidFill>
                  <a:srgbClr val="0000FF"/>
                </a:solidFill>
                <a:latin typeface="Symbol" pitchFamily="18" charset="2"/>
              </a:rPr>
              <a:t>=</a:t>
            </a:r>
            <a:r>
              <a:rPr lang="en-US" dirty="0" smtClean="0">
                <a:solidFill>
                  <a:srgbClr val="0000FF"/>
                </a:solidFill>
              </a:rPr>
              <a:t> 0.2</a:t>
            </a:r>
            <a:r>
              <a:rPr lang="en-US" i="1" dirty="0" smtClean="0">
                <a:solidFill>
                  <a:srgbClr val="0000FF"/>
                </a:solidFill>
              </a:rPr>
              <a:t>x</a:t>
            </a:r>
            <a:r>
              <a:rPr lang="en-US" baseline="30000" dirty="0" smtClean="0">
                <a:solidFill>
                  <a:srgbClr val="0000FF"/>
                </a:solidFill>
              </a:rPr>
              <a:t>3 </a:t>
            </a:r>
            <a:r>
              <a:rPr lang="en-US" dirty="0" smtClean="0">
                <a:solidFill>
                  <a:srgbClr val="0000FF"/>
                </a:solidFill>
                <a:latin typeface="Symbol" pitchFamily="18" charset="2"/>
              </a:rPr>
              <a:t>-</a:t>
            </a:r>
            <a:r>
              <a:rPr lang="en-US" dirty="0" smtClean="0">
                <a:solidFill>
                  <a:srgbClr val="0000FF"/>
                </a:solidFill>
              </a:rPr>
              <a:t>1.8</a:t>
            </a:r>
            <a:r>
              <a:rPr lang="en-US" i="1" dirty="0" smtClean="0">
                <a:solidFill>
                  <a:srgbClr val="0000FF"/>
                </a:solidFill>
              </a:rPr>
              <a:t>x</a:t>
            </a:r>
            <a:r>
              <a:rPr lang="en-US" baseline="30000" dirty="0" smtClean="0">
                <a:solidFill>
                  <a:srgbClr val="0000FF"/>
                </a:solidFill>
              </a:rPr>
              <a:t>2</a:t>
            </a:r>
            <a:r>
              <a:rPr lang="en-US" dirty="0" smtClean="0">
                <a:solidFill>
                  <a:srgbClr val="0000FF"/>
                </a:solidFill>
              </a:rPr>
              <a:t> </a:t>
            </a:r>
            <a:r>
              <a:rPr lang="en-US" dirty="0" smtClean="0">
                <a:solidFill>
                  <a:srgbClr val="0000FF"/>
                </a:solidFill>
                <a:latin typeface="Symbol" pitchFamily="18" charset="2"/>
              </a:rPr>
              <a:t>+</a:t>
            </a:r>
            <a:r>
              <a:rPr lang="en-US" dirty="0" smtClean="0">
                <a:solidFill>
                  <a:srgbClr val="0000FF"/>
                </a:solidFill>
              </a:rPr>
              <a:t> 3.6</a:t>
            </a:r>
            <a:r>
              <a:rPr lang="en-US" i="1" dirty="0" smtClean="0">
                <a:solidFill>
                  <a:srgbClr val="0000FF"/>
                </a:solidFill>
              </a:rPr>
              <a:t>x</a:t>
            </a:r>
            <a:r>
              <a:rPr lang="en-US" i="1" dirty="0" smtClean="0"/>
              <a:t> </a:t>
            </a:r>
            <a:r>
              <a:rPr lang="en-US" dirty="0" smtClean="0"/>
              <a:t>at the point (1, 2).</a:t>
            </a:r>
          </a:p>
          <a:p>
            <a:r>
              <a:rPr lang="en-US" b="1" dirty="0" smtClean="0"/>
              <a:t>Solution</a:t>
            </a:r>
          </a:p>
          <a:p>
            <a:r>
              <a:rPr lang="en-US" dirty="0" smtClean="0"/>
              <a:t>Note that in this problem, </a:t>
            </a:r>
            <a:r>
              <a:rPr lang="en-US" i="1" dirty="0" smtClean="0"/>
              <a:t>x</a:t>
            </a:r>
            <a:r>
              <a:rPr lang="en-US" baseline="-25000" dirty="0" smtClean="0"/>
              <a:t>0</a:t>
            </a:r>
            <a:r>
              <a:rPr lang="en-US" dirty="0" smtClean="0"/>
              <a:t> = 1. Just as in Examples 1 and 2, we will construct difference quotients using several </a:t>
            </a:r>
            <a:r>
              <a:rPr lang="en-US" i="1" dirty="0" smtClean="0"/>
              <a:t>h</a:t>
            </a:r>
            <a:r>
              <a:rPr lang="en-US" dirty="0" smtClean="0"/>
              <a:t>-values that are decreasing in magnitude.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p:txBody>
          <a:bodyPr/>
          <a:lstStyle/>
          <a:p>
            <a:r>
              <a:rPr lang="en-US" dirty="0" smtClean="0"/>
              <a:t>To start off, letting </a:t>
            </a:r>
            <a:r>
              <a:rPr lang="en-US" i="1" dirty="0" smtClean="0"/>
              <a:t>h</a:t>
            </a:r>
            <a:r>
              <a:rPr lang="en-US" dirty="0" smtClean="0"/>
              <a:t> = 1 we obtain the following.</a:t>
            </a:r>
          </a:p>
          <a:p>
            <a:endParaRPr lang="en-US" dirty="0"/>
          </a:p>
        </p:txBody>
      </p:sp>
      <p:graphicFrame>
        <p:nvGraphicFramePr>
          <p:cNvPr id="102402" name="Object 2"/>
          <p:cNvGraphicFramePr>
            <a:graphicFrameLocks noChangeAspect="1"/>
          </p:cNvGraphicFramePr>
          <p:nvPr/>
        </p:nvGraphicFramePr>
        <p:xfrm>
          <a:off x="635000" y="1981200"/>
          <a:ext cx="2120900" cy="876300"/>
        </p:xfrm>
        <a:graphic>
          <a:graphicData uri="http://schemas.openxmlformats.org/presentationml/2006/ole">
            <mc:AlternateContent xmlns:mc="http://schemas.openxmlformats.org/markup-compatibility/2006">
              <mc:Choice xmlns:v="urn:schemas-microsoft-com:vml" Requires="v">
                <p:oleObj spid="_x0000_s102430" name="Equation" r:id="rId3" imgW="2120900" imgH="876300" progId="Equation.DSMT4">
                  <p:embed/>
                </p:oleObj>
              </mc:Choice>
              <mc:Fallback>
                <p:oleObj name="Equation" r:id="rId3" imgW="2120900" imgH="8763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981200"/>
                        <a:ext cx="2120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1320800" y="3771900"/>
          <a:ext cx="7213600" cy="571500"/>
        </p:xfrm>
        <a:graphic>
          <a:graphicData uri="http://schemas.openxmlformats.org/presentationml/2006/ole">
            <mc:AlternateContent xmlns:mc="http://schemas.openxmlformats.org/markup-compatibility/2006">
              <mc:Choice xmlns:v="urn:schemas-microsoft-com:vml" Requires="v">
                <p:oleObj spid="_x0000_s102431" name="Equation" r:id="rId5" imgW="7213600" imgH="571500" progId="Equation.DSMT4">
                  <p:embed/>
                </p:oleObj>
              </mc:Choice>
              <mc:Fallback>
                <p:oleObj name="Equation" r:id="rId5" imgW="7213600" imgH="5715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3771900"/>
                        <a:ext cx="7213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1320800" y="4660900"/>
          <a:ext cx="965200" cy="292100"/>
        </p:xfrm>
        <a:graphic>
          <a:graphicData uri="http://schemas.openxmlformats.org/presentationml/2006/ole">
            <mc:AlternateContent xmlns:mc="http://schemas.openxmlformats.org/markup-compatibility/2006">
              <mc:Choice xmlns:v="urn:schemas-microsoft-com:vml" Requires="v">
                <p:oleObj spid="_x0000_s102432"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0800" y="4660900"/>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p:cNvGraphicFramePr>
            <a:graphicFrameLocks noChangeAspect="1"/>
          </p:cNvGraphicFramePr>
          <p:nvPr/>
        </p:nvGraphicFramePr>
        <p:xfrm>
          <a:off x="1320800" y="3111500"/>
          <a:ext cx="1879600" cy="469900"/>
        </p:xfrm>
        <a:graphic>
          <a:graphicData uri="http://schemas.openxmlformats.org/presentationml/2006/ole">
            <mc:AlternateContent xmlns:mc="http://schemas.openxmlformats.org/markup-compatibility/2006">
              <mc:Choice xmlns:v="urn:schemas-microsoft-com:vml" Requires="v">
                <p:oleObj spid="_x0000_s102433" name="Equation" r:id="rId9" imgW="1879600" imgH="469900" progId="Equation.DSMT4">
                  <p:embed/>
                </p:oleObj>
              </mc:Choice>
              <mc:Fallback>
                <p:oleObj name="Equation" r:id="rId9" imgW="1879600" imgH="4699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0800" y="3111500"/>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p:txBody>
          <a:bodyPr/>
          <a:lstStyle/>
          <a:p>
            <a:r>
              <a:rPr lang="en-US" dirty="0" smtClean="0"/>
              <a:t>This means that </a:t>
            </a:r>
            <a:r>
              <a:rPr lang="en-US" dirty="0" smtClean="0">
                <a:latin typeface="Symbol" pitchFamily="18" charset="2"/>
              </a:rPr>
              <a:t>-</a:t>
            </a:r>
            <a:r>
              <a:rPr lang="en-US" dirty="0" smtClean="0"/>
              <a:t>0.4 is the slope of the secant line corresponding to </a:t>
            </a:r>
            <a:r>
              <a:rPr lang="en-US" i="1" dirty="0" smtClean="0"/>
              <a:t>h</a:t>
            </a:r>
            <a:r>
              <a:rPr lang="en-US" dirty="0" smtClean="0"/>
              <a:t> = 1. However, given that </a:t>
            </a:r>
            <a:r>
              <a:rPr lang="en-US" i="1" dirty="0" smtClean="0"/>
              <a:t>x</a:t>
            </a:r>
            <a:r>
              <a:rPr lang="en-US" baseline="-25000" dirty="0" smtClean="0"/>
              <a:t>0</a:t>
            </a:r>
            <a:r>
              <a:rPr lang="en-US" dirty="0" smtClean="0"/>
              <a:t> = 1, our choice of </a:t>
            </a:r>
            <a:r>
              <a:rPr lang="en-US" i="1" dirty="0" smtClean="0"/>
              <a:t>h</a:t>
            </a:r>
            <a:r>
              <a:rPr lang="en-US" dirty="0" smtClean="0"/>
              <a:t> = 1 means that the </a:t>
            </a:r>
            <a:r>
              <a:rPr lang="en-US" i="1" dirty="0" smtClean="0"/>
              <a:t>x</a:t>
            </a:r>
            <a:r>
              <a:rPr lang="en-US" dirty="0" smtClean="0"/>
              <a:t>‑coordinate of the “slightly removed” point in this case is </a:t>
            </a:r>
            <a:r>
              <a:rPr lang="en-US" i="1" dirty="0" smtClean="0"/>
              <a:t>x</a:t>
            </a:r>
            <a:r>
              <a:rPr lang="en-US" dirty="0" smtClean="0"/>
              <a:t> = 2, which is a rather big step away from </a:t>
            </a:r>
            <a:r>
              <a:rPr lang="en-US" i="1" dirty="0" smtClean="0"/>
              <a:t>x</a:t>
            </a:r>
            <a:r>
              <a:rPr lang="en-US" baseline="-25000" dirty="0" smtClean="0"/>
              <a:t>0</a:t>
            </a:r>
            <a:r>
              <a:rPr lang="en-US" dirty="0" smtClean="0"/>
              <a:t>, so we don’t yet expect the above slope to reflect the trend of the graph in any meaningful way.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p:txBody>
          <a:bodyPr/>
          <a:lstStyle/>
          <a:p>
            <a:r>
              <a:rPr lang="en-US" dirty="0" smtClean="0"/>
              <a:t>Let us check what happens if </a:t>
            </a:r>
            <a:r>
              <a:rPr lang="en-US" i="1" dirty="0" smtClean="0"/>
              <a:t>h</a:t>
            </a:r>
            <a:r>
              <a:rPr lang="en-US" dirty="0" smtClean="0"/>
              <a:t> = 0.5.</a:t>
            </a:r>
          </a:p>
          <a:p>
            <a:endParaRPr lang="en-US" dirty="0"/>
          </a:p>
        </p:txBody>
      </p:sp>
      <p:graphicFrame>
        <p:nvGraphicFramePr>
          <p:cNvPr id="103426" name="Object 2"/>
          <p:cNvGraphicFramePr>
            <a:graphicFrameLocks noChangeAspect="1"/>
          </p:cNvGraphicFramePr>
          <p:nvPr/>
        </p:nvGraphicFramePr>
        <p:xfrm>
          <a:off x="457200" y="2008094"/>
          <a:ext cx="2413000" cy="876300"/>
        </p:xfrm>
        <a:graphic>
          <a:graphicData uri="http://schemas.openxmlformats.org/presentationml/2006/ole">
            <mc:AlternateContent xmlns:mc="http://schemas.openxmlformats.org/markup-compatibility/2006">
              <mc:Choice xmlns:v="urn:schemas-microsoft-com:vml" Requires="v">
                <p:oleObj spid="_x0000_s103454" name="Equation" r:id="rId3" imgW="2413000" imgH="876300" progId="Equation.DSMT4">
                  <p:embed/>
                </p:oleObj>
              </mc:Choice>
              <mc:Fallback>
                <p:oleObj name="Equation" r:id="rId3" imgW="2413000" imgH="8763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08094"/>
                        <a:ext cx="2413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584200" y="3163794"/>
          <a:ext cx="2781300" cy="520700"/>
        </p:xfrm>
        <a:graphic>
          <a:graphicData uri="http://schemas.openxmlformats.org/presentationml/2006/ole">
            <mc:AlternateContent xmlns:mc="http://schemas.openxmlformats.org/markup-compatibility/2006">
              <mc:Choice xmlns:v="urn:schemas-microsoft-com:vml" Requires="v">
                <p:oleObj spid="_x0000_s103455" name="Equation" r:id="rId5" imgW="2781300" imgH="520700" progId="Equation.DSMT4">
                  <p:embed/>
                </p:oleObj>
              </mc:Choice>
              <mc:Fallback>
                <p:oleObj name="Equation" r:id="rId5" imgW="2781300" imgH="5207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3163794"/>
                        <a:ext cx="2781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nvGraphicFramePr>
        <p:xfrm>
          <a:off x="584200" y="4078194"/>
          <a:ext cx="8382000" cy="673100"/>
        </p:xfrm>
        <a:graphic>
          <a:graphicData uri="http://schemas.openxmlformats.org/presentationml/2006/ole">
            <mc:AlternateContent xmlns:mc="http://schemas.openxmlformats.org/markup-compatibility/2006">
              <mc:Choice xmlns:v="urn:schemas-microsoft-com:vml" Requires="v">
                <p:oleObj spid="_x0000_s103456" name="Equation" r:id="rId7" imgW="8382000" imgH="673100" progId="Equation.DSMT4">
                  <p:embed/>
                </p:oleObj>
              </mc:Choice>
              <mc:Fallback>
                <p:oleObj name="Equation" r:id="rId7" imgW="8382000" imgH="673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 y="4078194"/>
                        <a:ext cx="8382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584200" y="5114365"/>
          <a:ext cx="914400" cy="292100"/>
        </p:xfrm>
        <a:graphic>
          <a:graphicData uri="http://schemas.openxmlformats.org/presentationml/2006/ole">
            <mc:AlternateContent xmlns:mc="http://schemas.openxmlformats.org/markup-compatibility/2006">
              <mc:Choice xmlns:v="urn:schemas-microsoft-com:vml" Requires="v">
                <p:oleObj spid="_x0000_s103457" name="Equation" r:id="rId9" imgW="914400" imgH="292100" progId="Equation.DSMT4">
                  <p:embed/>
                </p:oleObj>
              </mc:Choice>
              <mc:Fallback>
                <p:oleObj name="Equation" r:id="rId9" imgW="914400" imgH="2921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200" y="5114365"/>
                        <a:ext cx="914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p:txBody>
          <a:bodyPr/>
          <a:lstStyle/>
          <a:p>
            <a:r>
              <a:rPr lang="en-US" dirty="0" smtClean="0"/>
              <a:t>This shows us that the associated secant line is now nearly horizontal, and its slope went from negative to positive. Decreasing </a:t>
            </a:r>
            <a:r>
              <a:rPr lang="en-US" i="1" dirty="0" smtClean="0"/>
              <a:t>h</a:t>
            </a:r>
            <a:r>
              <a:rPr lang="en-US" dirty="0" smtClean="0"/>
              <a:t> even further, we evaluate several more difference quotients, and the following table displays our results.</a:t>
            </a:r>
            <a:endParaRPr lang="en-US" dirty="0"/>
          </a:p>
        </p:txBody>
      </p:sp>
      <p:graphicFrame>
        <p:nvGraphicFramePr>
          <p:cNvPr id="4" name="Content Placeholder 3"/>
          <p:cNvGraphicFramePr>
            <a:graphicFrameLocks/>
          </p:cNvGraphicFramePr>
          <p:nvPr/>
        </p:nvGraphicFramePr>
        <p:xfrm>
          <a:off x="914400" y="3810000"/>
          <a:ext cx="7315200" cy="914400"/>
        </p:xfrm>
        <a:graphic>
          <a:graphicData uri="http://schemas.openxmlformats.org/drawingml/2006/table">
            <a:tbl>
              <a:tblPr firstCol="1">
                <a:tableStyleId>{5C22544A-7EE6-4342-B048-85BDC9FD1C3A}</a:tableStyleId>
              </a:tblPr>
              <a:tblGrid>
                <a:gridCol w="1219200"/>
                <a:gridCol w="1219200"/>
                <a:gridCol w="1219200"/>
                <a:gridCol w="1219200"/>
                <a:gridCol w="1219200"/>
                <a:gridCol w="1219200"/>
              </a:tblGrid>
              <a:tr h="370840">
                <a:tc>
                  <a:txBody>
                    <a:bodyPr/>
                    <a:lstStyle/>
                    <a:p>
                      <a:pPr algn="ctr"/>
                      <a:r>
                        <a:rPr lang="en-US" sz="2400" i="1" dirty="0" smtClean="0"/>
                        <a:t>h</a:t>
                      </a:r>
                      <a:endParaRPr lang="en-US" sz="2400" i="1" dirty="0"/>
                    </a:p>
                  </a:txBody>
                  <a:tcPr/>
                </a:tc>
                <a:tc>
                  <a:txBody>
                    <a:bodyPr/>
                    <a:lstStyle/>
                    <a:p>
                      <a:pPr algn="ctr"/>
                      <a:r>
                        <a:rPr lang="en-US" sz="2400" dirty="0" smtClean="0"/>
                        <a:t>0.3</a:t>
                      </a:r>
                      <a:endParaRPr lang="en-US" sz="2400" dirty="0"/>
                    </a:p>
                  </a:txBody>
                  <a:tcPr/>
                </a:tc>
                <a:tc>
                  <a:txBody>
                    <a:bodyPr/>
                    <a:lstStyle/>
                    <a:p>
                      <a:pPr algn="ctr"/>
                      <a:r>
                        <a:rPr lang="en-US" sz="2400" dirty="0" smtClean="0"/>
                        <a:t>0.1</a:t>
                      </a:r>
                      <a:endParaRPr lang="en-US" sz="2400" dirty="0"/>
                    </a:p>
                  </a:txBody>
                  <a:tcPr/>
                </a:tc>
                <a:tc>
                  <a:txBody>
                    <a:bodyPr/>
                    <a:lstStyle/>
                    <a:p>
                      <a:pPr algn="ctr"/>
                      <a:r>
                        <a:rPr lang="en-US" sz="2400" dirty="0" smtClean="0"/>
                        <a:t>0.05</a:t>
                      </a:r>
                      <a:endParaRPr lang="en-US" sz="2400" dirty="0"/>
                    </a:p>
                  </a:txBody>
                  <a:tcPr/>
                </a:tc>
                <a:tc>
                  <a:txBody>
                    <a:bodyPr/>
                    <a:lstStyle/>
                    <a:p>
                      <a:pPr algn="ctr"/>
                      <a:r>
                        <a:rPr lang="en-US" sz="2400" dirty="0" smtClean="0"/>
                        <a:t>0.01</a:t>
                      </a:r>
                      <a:endParaRPr lang="en-US" sz="2400" dirty="0"/>
                    </a:p>
                  </a:txBody>
                  <a:tcPr/>
                </a:tc>
                <a:tc>
                  <a:txBody>
                    <a:bodyPr/>
                    <a:lstStyle/>
                    <a:p>
                      <a:pPr algn="ctr"/>
                      <a:r>
                        <a:rPr lang="en-US" sz="2400" dirty="0" smtClean="0"/>
                        <a:t>0.001</a:t>
                      </a:r>
                      <a:endParaRPr lang="en-US" sz="2400" dirty="0"/>
                    </a:p>
                  </a:txBody>
                  <a:tcPr/>
                </a:tc>
              </a:tr>
              <a:tr h="370840">
                <a:tc>
                  <a:txBody>
                    <a:bodyPr/>
                    <a:lstStyle/>
                    <a:p>
                      <a:pPr algn="ctr"/>
                      <a:r>
                        <a:rPr lang="en-US" sz="2400" i="1" dirty="0" smtClean="0"/>
                        <a:t>m</a:t>
                      </a:r>
                      <a:r>
                        <a:rPr lang="en-US" sz="2400" i="1" baseline="-25000" dirty="0" smtClean="0"/>
                        <a:t>sec</a:t>
                      </a:r>
                      <a:endParaRPr lang="en-US" sz="2400" baseline="-25000" dirty="0"/>
                    </a:p>
                  </a:txBody>
                  <a:tcPr/>
                </a:tc>
                <a:tc>
                  <a:txBody>
                    <a:bodyPr/>
                    <a:lstStyle/>
                    <a:p>
                      <a:pPr algn="ctr"/>
                      <a:r>
                        <a:rPr lang="en-US" sz="2400" dirty="0" smtClean="0"/>
                        <a:t>0.258</a:t>
                      </a:r>
                      <a:endParaRPr lang="en-US" sz="2400" dirty="0"/>
                    </a:p>
                  </a:txBody>
                  <a:tcPr/>
                </a:tc>
                <a:tc>
                  <a:txBody>
                    <a:bodyPr/>
                    <a:lstStyle/>
                    <a:p>
                      <a:pPr algn="ctr"/>
                      <a:r>
                        <a:rPr lang="en-US" sz="2400" dirty="0" smtClean="0"/>
                        <a:t>0.482</a:t>
                      </a:r>
                      <a:endParaRPr lang="en-US" sz="2400" dirty="0"/>
                    </a:p>
                  </a:txBody>
                  <a:tcPr/>
                </a:tc>
                <a:tc>
                  <a:txBody>
                    <a:bodyPr/>
                    <a:lstStyle/>
                    <a:p>
                      <a:pPr algn="ctr"/>
                      <a:r>
                        <a:rPr lang="en-US" sz="2400" dirty="0" smtClean="0"/>
                        <a:t>0.5405</a:t>
                      </a:r>
                      <a:endParaRPr lang="en-US" sz="2400" dirty="0"/>
                    </a:p>
                  </a:txBody>
                  <a:tcPr/>
                </a:tc>
                <a:tc>
                  <a:txBody>
                    <a:bodyPr/>
                    <a:lstStyle/>
                    <a:p>
                      <a:pPr algn="ctr"/>
                      <a:r>
                        <a:rPr lang="en-US" sz="2400" dirty="0" smtClean="0"/>
                        <a:t>0.58802</a:t>
                      </a:r>
                      <a:endParaRPr lang="en-US" sz="2400" dirty="0"/>
                    </a:p>
                  </a:txBody>
                  <a:tcPr/>
                </a:tc>
                <a:tc>
                  <a:txBody>
                    <a:bodyPr/>
                    <a:lstStyle/>
                    <a:p>
                      <a:pPr algn="ctr"/>
                      <a:r>
                        <a:rPr lang="en-US" sz="2400" dirty="0" smtClean="0"/>
                        <a:t>0.59880</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a:xfrm>
            <a:off x="457200" y="1280160"/>
            <a:ext cx="8229600" cy="2208297"/>
          </a:xfrm>
        </p:spPr>
        <p:txBody>
          <a:bodyPr>
            <a:spAutoFit/>
          </a:bodyPr>
          <a:lstStyle/>
          <a:p>
            <a:pPr>
              <a:lnSpc>
                <a:spcPts val="3300"/>
              </a:lnSpc>
            </a:pPr>
            <a:r>
              <a:rPr lang="en-US" dirty="0" smtClean="0"/>
              <a:t>In the second row of the above table, the slope of the secant associated with each corresponding </a:t>
            </a:r>
            <a:r>
              <a:rPr lang="en-US" i="1" dirty="0" smtClean="0"/>
              <a:t>h</a:t>
            </a:r>
            <a:r>
              <a:rPr lang="en-US" dirty="0" smtClean="0"/>
              <a:t>‑value is denoted by </a:t>
            </a:r>
            <a:r>
              <a:rPr lang="en-US" i="1" dirty="0" smtClean="0"/>
              <a:t>m</a:t>
            </a:r>
            <a:r>
              <a:rPr lang="en-US" i="1" baseline="-25000" dirty="0" smtClean="0"/>
              <a:t>sec</a:t>
            </a:r>
            <a:r>
              <a:rPr lang="en-US" dirty="0" smtClean="0"/>
              <a:t> , and we conclude that the slope of the actual tangent line approaches </a:t>
            </a:r>
            <a:r>
              <a:rPr lang="en-US" i="1" dirty="0" smtClean="0"/>
              <a:t>m</a:t>
            </a:r>
            <a:r>
              <a:rPr lang="en-US" dirty="0" smtClean="0"/>
              <a:t> = 0.6. (Later we will learn how to confirm that it actually is equal to 0.6.)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Formula: Difference Quotient </a:t>
            </a:r>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wrap="square">
            <a:noAutofit/>
          </a:bodyPr>
          <a:lstStyle/>
          <a:p>
            <a:pPr algn="ctr"/>
            <a:r>
              <a:rPr lang="en-US" b="1" dirty="0" smtClean="0">
                <a:solidFill>
                  <a:schemeClr val="tx1"/>
                </a:solidFill>
              </a:rPr>
              <a:t>Formula</a:t>
            </a:r>
          </a:p>
          <a:p>
            <a:r>
              <a:rPr lang="en-US" dirty="0" smtClean="0">
                <a:solidFill>
                  <a:schemeClr val="tx1"/>
                </a:solidFill>
              </a:rPr>
              <a:t>At this time, it will be convenient to introduce some more terms and notation. Given a real-valued function </a:t>
            </a:r>
            <a:r>
              <a:rPr lang="en-US" i="1" dirty="0" smtClean="0">
                <a:solidFill>
                  <a:schemeClr val="tx1"/>
                </a:solidFill>
              </a:rPr>
              <a:t>f</a:t>
            </a:r>
            <a:r>
              <a:rPr lang="en-US" dirty="0" smtClean="0">
                <a:solidFill>
                  <a:schemeClr val="tx1"/>
                </a:solidFill>
              </a:rPr>
              <a:t> defined at a point </a:t>
            </a:r>
            <a:r>
              <a:rPr lang="en-US" i="1" dirty="0" smtClean="0">
                <a:solidFill>
                  <a:schemeClr val="tx1"/>
                </a:solidFill>
              </a:rPr>
              <a:t>x</a:t>
            </a:r>
            <a:r>
              <a:rPr lang="en-US" baseline="-25000" dirty="0" smtClean="0">
                <a:solidFill>
                  <a:schemeClr val="tx1"/>
                </a:solidFill>
              </a:rPr>
              <a:t>0</a:t>
            </a:r>
            <a:r>
              <a:rPr lang="en-US" dirty="0" smtClean="0">
                <a:solidFill>
                  <a:schemeClr val="tx1"/>
                </a:solidFill>
              </a:rPr>
              <a:t>, </a:t>
            </a:r>
          </a:p>
          <a:p>
            <a:pPr>
              <a:spcBef>
                <a:spcPts val="0"/>
              </a:spcBef>
            </a:pPr>
            <a:r>
              <a:rPr lang="en-US" dirty="0" smtClean="0">
                <a:solidFill>
                  <a:schemeClr val="tx1"/>
                </a:solidFill>
              </a:rPr>
              <a:t>the </a:t>
            </a:r>
            <a:r>
              <a:rPr lang="en-US" b="1" dirty="0" smtClean="0">
                <a:solidFill>
                  <a:srgbClr val="C00000"/>
                </a:solidFill>
              </a:rPr>
              <a:t>difference quotient of </a:t>
            </a:r>
          </a:p>
          <a:p>
            <a:pPr>
              <a:spcBef>
                <a:spcPts val="0"/>
              </a:spcBef>
            </a:pPr>
            <a:r>
              <a:rPr lang="en-US" b="1" i="1" dirty="0" smtClean="0">
                <a:solidFill>
                  <a:srgbClr val="C00000"/>
                </a:solidFill>
              </a:rPr>
              <a:t>f</a:t>
            </a:r>
            <a:r>
              <a:rPr lang="en-US" b="1" dirty="0" smtClean="0">
                <a:solidFill>
                  <a:srgbClr val="C00000"/>
                </a:solidFill>
              </a:rPr>
              <a:t> at </a:t>
            </a:r>
            <a:r>
              <a:rPr lang="en-US" b="1" i="1" dirty="0" smtClean="0">
                <a:solidFill>
                  <a:srgbClr val="C00000"/>
                </a:solidFill>
              </a:rPr>
              <a:t>x</a:t>
            </a:r>
            <a:r>
              <a:rPr lang="en-US" b="1" baseline="-25000" dirty="0" smtClean="0">
                <a:solidFill>
                  <a:srgbClr val="C00000"/>
                </a:solidFill>
              </a:rPr>
              <a:t>0</a:t>
            </a:r>
            <a:r>
              <a:rPr lang="en-US" b="1" dirty="0" smtClean="0">
                <a:solidFill>
                  <a:srgbClr val="C00000"/>
                </a:solidFill>
              </a:rPr>
              <a:t> with increment </a:t>
            </a:r>
            <a:r>
              <a:rPr lang="en-US" b="1" i="1" dirty="0" smtClean="0">
                <a:solidFill>
                  <a:srgbClr val="C00000"/>
                </a:solidFill>
              </a:rPr>
              <a:t>h</a:t>
            </a:r>
            <a:r>
              <a:rPr lang="en-US" b="1" dirty="0" smtClean="0">
                <a:solidFill>
                  <a:schemeClr val="tx1"/>
                </a:solidFill>
              </a:rPr>
              <a:t> </a:t>
            </a:r>
          </a:p>
          <a:p>
            <a:pPr>
              <a:spcBef>
                <a:spcPts val="0"/>
              </a:spcBef>
            </a:pPr>
            <a:r>
              <a:rPr lang="en-US" dirty="0" smtClean="0">
                <a:solidFill>
                  <a:schemeClr val="tx1"/>
                </a:solidFill>
              </a:rPr>
              <a:t>is the following ratio</a:t>
            </a:r>
            <a:r>
              <a:rPr lang="en-US" i="1" dirty="0" smtClean="0">
                <a:solidFill>
                  <a:schemeClr val="tx1"/>
                </a:solidFill>
              </a:rPr>
              <a:t>. </a:t>
            </a:r>
            <a:endParaRPr lang="en-US" dirty="0">
              <a:solidFill>
                <a:schemeClr val="tx1"/>
              </a:solidFill>
            </a:endParaRPr>
          </a:p>
        </p:txBody>
      </p:sp>
      <p:graphicFrame>
        <p:nvGraphicFramePr>
          <p:cNvPr id="55298" name="Object 2"/>
          <p:cNvGraphicFramePr>
            <a:graphicFrameLocks noChangeAspect="1"/>
          </p:cNvGraphicFramePr>
          <p:nvPr/>
        </p:nvGraphicFramePr>
        <p:xfrm>
          <a:off x="1066800" y="4597400"/>
          <a:ext cx="2527300" cy="889000"/>
        </p:xfrm>
        <a:graphic>
          <a:graphicData uri="http://schemas.openxmlformats.org/presentationml/2006/ole">
            <mc:AlternateContent xmlns:mc="http://schemas.openxmlformats.org/markup-compatibility/2006">
              <mc:Choice xmlns:v="urn:schemas-microsoft-com:vml" Requires="v">
                <p:oleObj spid="_x0000_s55305" name="Equation" r:id="rId3" imgW="2527200" imgH="888840" progId="Equation.DSMT4">
                  <p:embed/>
                </p:oleObj>
              </mc:Choice>
              <mc:Fallback>
                <p:oleObj name="Equation" r:id="rId3" imgW="252720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97400"/>
                        <a:ext cx="2527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181600" y="2667000"/>
            <a:ext cx="3200400" cy="3209729"/>
            <a:chOff x="4724400" y="2667000"/>
            <a:chExt cx="3200400" cy="3209729"/>
          </a:xfrm>
        </p:grpSpPr>
        <p:pic>
          <p:nvPicPr>
            <p:cNvPr id="55299" name="Picture 3"/>
            <p:cNvPicPr>
              <a:picLocks noChangeAspect="1" noChangeArrowheads="1"/>
            </p:cNvPicPr>
            <p:nvPr/>
          </p:nvPicPr>
          <p:blipFill>
            <a:blip r:embed="rId5" cstate="print">
              <a:clrChange>
                <a:clrFrom>
                  <a:srgbClr val="FFFFFF"/>
                </a:clrFrom>
                <a:clrTo>
                  <a:srgbClr val="FFFFFF">
                    <a:alpha val="0"/>
                  </a:srgbClr>
                </a:clrTo>
              </a:clrChange>
              <a:lum bright="-20000"/>
            </a:blip>
            <a:srcRect b="9353"/>
            <a:stretch>
              <a:fillRect/>
            </a:stretch>
          </p:blipFill>
          <p:spPr bwMode="auto">
            <a:xfrm>
              <a:off x="4724400" y="2667000"/>
              <a:ext cx="3200400" cy="2739082"/>
            </a:xfrm>
            <a:prstGeom prst="rect">
              <a:avLst/>
            </a:prstGeom>
            <a:noFill/>
            <a:ln w="9525">
              <a:noFill/>
              <a:miter lim="800000"/>
              <a:headEnd/>
              <a:tailEnd/>
            </a:ln>
          </p:spPr>
        </p:pic>
        <p:sp>
          <p:nvSpPr>
            <p:cNvPr id="6" name="Rectangle 5"/>
            <p:cNvSpPr/>
            <p:nvPr/>
          </p:nvSpPr>
          <p:spPr>
            <a:xfrm>
              <a:off x="5639573" y="5353509"/>
              <a:ext cx="1370055" cy="523220"/>
            </a:xfrm>
            <a:prstGeom prst="rect">
              <a:avLst/>
            </a:prstGeom>
          </p:spPr>
          <p:txBody>
            <a:bodyPr wrap="none">
              <a:spAutoFit/>
            </a:bodyPr>
            <a:lstStyle/>
            <a:p>
              <a:r>
                <a:rPr lang="en-US" sz="2800" b="1" dirty="0" smtClean="0"/>
                <a:t>Figure 1</a:t>
              </a:r>
              <a:endParaRPr lang="en-US" sz="2800" b="1"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7" name="Content Placeholder 6"/>
          <p:cNvSpPr>
            <a:spLocks noGrp="1"/>
          </p:cNvSpPr>
          <p:nvPr>
            <p:ph idx="1"/>
          </p:nvPr>
        </p:nvSpPr>
        <p:spPr>
          <a:xfrm>
            <a:off x="457200" y="1280160"/>
            <a:ext cx="4663440" cy="4572000"/>
          </a:xfrm>
        </p:spPr>
        <p:txBody>
          <a:bodyPr>
            <a:normAutofit/>
          </a:bodyPr>
          <a:lstStyle/>
          <a:p>
            <a:r>
              <a:rPr lang="en-US" dirty="0" smtClean="0"/>
              <a:t>Figure 8 shows the graph of </a:t>
            </a:r>
            <a:r>
              <a:rPr lang="en-US" i="1" dirty="0" smtClean="0"/>
              <a:t>f</a:t>
            </a:r>
            <a:r>
              <a:rPr lang="en-US" dirty="0" smtClean="0"/>
              <a:t>(</a:t>
            </a:r>
            <a:r>
              <a:rPr lang="en-US" i="1" dirty="0" smtClean="0"/>
              <a:t>x</a:t>
            </a:r>
            <a:r>
              <a:rPr lang="en-US" dirty="0" smtClean="0"/>
              <a:t>) and the calculated secant lines, as well as the predicted tangent. Note how the secant lines move closer and closer to the tangent as </a:t>
            </a:r>
            <a:r>
              <a:rPr lang="en-US" i="1" dirty="0" smtClean="0"/>
              <a:t>h</a:t>
            </a:r>
            <a:r>
              <a:rPr lang="en-US" dirty="0" smtClean="0"/>
              <a:t> decreases. Also, the secant line corresponding to </a:t>
            </a:r>
            <a:r>
              <a:rPr lang="en-US" i="1" dirty="0" smtClean="0"/>
              <a:t>h </a:t>
            </a:r>
            <a:r>
              <a:rPr lang="en-US" dirty="0" smtClean="0"/>
              <a:t>= 0.001 is virtually indistinguishable from the tangent line shown in red.</a:t>
            </a:r>
          </a:p>
          <a:p>
            <a:endParaRPr lang="en-US" dirty="0"/>
          </a:p>
        </p:txBody>
      </p:sp>
      <p:grpSp>
        <p:nvGrpSpPr>
          <p:cNvPr id="8" name="Group 7"/>
          <p:cNvGrpSpPr/>
          <p:nvPr/>
        </p:nvGrpSpPr>
        <p:grpSpPr>
          <a:xfrm>
            <a:off x="5132617" y="1295400"/>
            <a:ext cx="3706583" cy="4638020"/>
            <a:chOff x="5132617" y="1295400"/>
            <a:chExt cx="3706583" cy="4638020"/>
          </a:xfrm>
        </p:grpSpPr>
        <p:pic>
          <p:nvPicPr>
            <p:cNvPr id="163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6667"/>
            <a:stretch>
              <a:fillRect/>
            </a:stretch>
          </p:blipFill>
          <p:spPr bwMode="auto">
            <a:xfrm>
              <a:off x="5132617" y="1295400"/>
              <a:ext cx="3706583" cy="4267200"/>
            </a:xfrm>
            <a:prstGeom prst="rect">
              <a:avLst/>
            </a:prstGeom>
            <a:noFill/>
            <a:ln w="9525">
              <a:noFill/>
              <a:miter lim="800000"/>
              <a:headEnd/>
              <a:tailEnd/>
            </a:ln>
            <a:effectLst/>
          </p:spPr>
        </p:pic>
        <p:sp>
          <p:nvSpPr>
            <p:cNvPr id="5" name="Rectangle 4"/>
            <p:cNvSpPr/>
            <p:nvPr/>
          </p:nvSpPr>
          <p:spPr>
            <a:xfrm>
              <a:off x="6300108" y="5410200"/>
              <a:ext cx="1370055" cy="523220"/>
            </a:xfrm>
            <a:prstGeom prst="rect">
              <a:avLst/>
            </a:prstGeom>
          </p:spPr>
          <p:txBody>
            <a:bodyPr wrap="none">
              <a:spAutoFit/>
            </a:bodyPr>
            <a:lstStyle/>
            <a:p>
              <a:r>
                <a:rPr lang="en-US" sz="2800" b="1" dirty="0" smtClean="0"/>
                <a:t>Figure 8</a:t>
              </a:r>
              <a:endParaRPr lang="en-US" sz="2800" b="1"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a:t>
            </a:r>
            <a:endParaRPr lang="en-US" dirty="0"/>
          </a:p>
        </p:txBody>
      </p:sp>
      <p:sp>
        <p:nvSpPr>
          <p:cNvPr id="3" name="Content Placeholder 2"/>
          <p:cNvSpPr>
            <a:spLocks noGrp="1"/>
          </p:cNvSpPr>
          <p:nvPr>
            <p:ph idx="1"/>
          </p:nvPr>
        </p:nvSpPr>
        <p:spPr/>
        <p:txBody>
          <a:bodyPr/>
          <a:lstStyle/>
          <a:p>
            <a:r>
              <a:rPr lang="en-US" dirty="0" smtClean="0"/>
              <a:t>Show that the slope of a tangent line of the absolute value function </a:t>
            </a:r>
            <a:r>
              <a:rPr lang="en-US" i="1" dirty="0" smtClean="0">
                <a:solidFill>
                  <a:srgbClr val="0000FF"/>
                </a:solidFill>
              </a:rPr>
              <a:t>A</a:t>
            </a:r>
            <a:r>
              <a:rPr lang="en-US" dirty="0" smtClean="0">
                <a:solidFill>
                  <a:srgbClr val="0000FF"/>
                </a:solidFill>
              </a:rPr>
              <a:t>(</a:t>
            </a:r>
            <a:r>
              <a:rPr lang="en-US" i="1" dirty="0" smtClean="0">
                <a:solidFill>
                  <a:srgbClr val="0000FF"/>
                </a:solidFill>
              </a:rPr>
              <a:t>x</a:t>
            </a:r>
            <a:r>
              <a:rPr lang="en-US" dirty="0" smtClean="0">
                <a:solidFill>
                  <a:srgbClr val="0000FF"/>
                </a:solidFill>
              </a:rPr>
              <a:t>) </a:t>
            </a:r>
            <a:r>
              <a:rPr lang="en-US" dirty="0" smtClean="0">
                <a:solidFill>
                  <a:srgbClr val="0000FF"/>
                </a:solidFill>
                <a:latin typeface="Symbol" pitchFamily="18" charset="2"/>
              </a:rPr>
              <a:t>=</a:t>
            </a:r>
            <a:r>
              <a:rPr lang="en-US" dirty="0" smtClean="0">
                <a:solidFill>
                  <a:srgbClr val="0000FF"/>
                </a:solidFill>
              </a:rPr>
              <a:t> |</a:t>
            </a:r>
            <a:r>
              <a:rPr lang="en-US" i="1" dirty="0" smtClean="0">
                <a:solidFill>
                  <a:srgbClr val="0000FF"/>
                </a:solidFill>
              </a:rPr>
              <a:t>x</a:t>
            </a:r>
            <a:r>
              <a:rPr lang="en-US" dirty="0" smtClean="0">
                <a:solidFill>
                  <a:srgbClr val="0000FF"/>
                </a:solidFill>
              </a:rPr>
              <a:t>|</a:t>
            </a:r>
            <a:r>
              <a:rPr lang="en-US" dirty="0" smtClean="0"/>
              <a:t> at (0, 0) can’t be inferred from a table of difference quotients.</a:t>
            </a:r>
          </a:p>
          <a:p>
            <a:r>
              <a:rPr lang="en-US" b="1" dirty="0" smtClean="0"/>
              <a:t>Solution</a:t>
            </a:r>
          </a:p>
          <a:p>
            <a:r>
              <a:rPr lang="en-US" dirty="0" smtClean="0"/>
              <a:t>In this example, </a:t>
            </a:r>
            <a:r>
              <a:rPr lang="en-US" i="1" dirty="0" smtClean="0"/>
              <a:t>x</a:t>
            </a:r>
            <a:r>
              <a:rPr lang="en-US" baseline="-25000" dirty="0" smtClean="0"/>
              <a:t>0</a:t>
            </a:r>
            <a:r>
              <a:rPr lang="en-US" dirty="0" smtClean="0"/>
              <a:t> = 0, so using the formula for the difference quotient with, say, </a:t>
            </a:r>
            <a:r>
              <a:rPr lang="en-US" i="1" dirty="0" smtClean="0"/>
              <a:t>h</a:t>
            </a:r>
            <a:r>
              <a:rPr lang="en-US" dirty="0" smtClean="0"/>
              <a:t> = 0.5 we obtain the following.</a:t>
            </a:r>
            <a:endParaRPr lang="en-US" dirty="0"/>
          </a:p>
        </p:txBody>
      </p:sp>
      <p:graphicFrame>
        <p:nvGraphicFramePr>
          <p:cNvPr id="17411" name="Object 3"/>
          <p:cNvGraphicFramePr>
            <a:graphicFrameLocks noChangeAspect="1"/>
          </p:cNvGraphicFramePr>
          <p:nvPr/>
        </p:nvGraphicFramePr>
        <p:xfrm>
          <a:off x="1219200" y="4686300"/>
          <a:ext cx="2514600" cy="914400"/>
        </p:xfrm>
        <a:graphic>
          <a:graphicData uri="http://schemas.openxmlformats.org/presentationml/2006/ole">
            <mc:AlternateContent xmlns:mc="http://schemas.openxmlformats.org/markup-compatibility/2006">
              <mc:Choice xmlns:v="urn:schemas-microsoft-com:vml" Requires="v">
                <p:oleObj spid="_x0000_s17455" name="Equation" r:id="rId3" imgW="2514600" imgH="914400" progId="Equation.DSMT4">
                  <p:embed/>
                </p:oleObj>
              </mc:Choice>
              <mc:Fallback>
                <p:oleObj name="Equation" r:id="rId3" imgW="2514600" imgH="91440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6863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3774744" y="4727244"/>
          <a:ext cx="1752600" cy="876300"/>
        </p:xfrm>
        <a:graphic>
          <a:graphicData uri="http://schemas.openxmlformats.org/presentationml/2006/ole">
            <mc:AlternateContent xmlns:mc="http://schemas.openxmlformats.org/markup-compatibility/2006">
              <mc:Choice xmlns:v="urn:schemas-microsoft-com:vml" Requires="v">
                <p:oleObj spid="_x0000_s17456" name="Equation" r:id="rId5" imgW="1752600" imgH="876300" progId="Equation.DSMT4">
                  <p:embed/>
                </p:oleObj>
              </mc:Choice>
              <mc:Fallback>
                <p:oleObj name="Equation" r:id="rId5" imgW="1752600" imgH="87630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4744" y="4727244"/>
                        <a:ext cx="1752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5638800" y="4721556"/>
          <a:ext cx="901700" cy="876300"/>
        </p:xfrm>
        <a:graphic>
          <a:graphicData uri="http://schemas.openxmlformats.org/presentationml/2006/ole">
            <mc:AlternateContent xmlns:mc="http://schemas.openxmlformats.org/markup-compatibility/2006">
              <mc:Choice xmlns:v="urn:schemas-microsoft-com:vml" Requires="v">
                <p:oleObj spid="_x0000_s17457" name="Equation" r:id="rId7" imgW="901700" imgH="876300" progId="Equation.DSMT4">
                  <p:embed/>
                </p:oleObj>
              </mc:Choice>
              <mc:Fallback>
                <p:oleObj name="Equation" r:id="rId7" imgW="901700" imgH="876300" progId="Equation.DSMT4">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721556"/>
                        <a:ext cx="901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6629400" y="5067300"/>
          <a:ext cx="457200" cy="279400"/>
        </p:xfrm>
        <a:graphic>
          <a:graphicData uri="http://schemas.openxmlformats.org/presentationml/2006/ole">
            <mc:AlternateContent xmlns:mc="http://schemas.openxmlformats.org/markup-compatibility/2006">
              <mc:Choice xmlns:v="urn:schemas-microsoft-com:vml" Requires="v">
                <p:oleObj spid="_x0000_s17458" name="Equation" r:id="rId9" imgW="457200" imgH="279400" progId="Equation.DSMT4">
                  <p:embed/>
                </p:oleObj>
              </mc:Choice>
              <mc:Fallback>
                <p:oleObj name="Equation" r:id="rId9" imgW="457200" imgH="279400" progId="Equation.DSMT4">
                  <p:embed/>
                  <p:pic>
                    <p:nvPicPr>
                      <p:cNvPr id="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50673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lstStyle/>
          <a:p>
            <a:r>
              <a:rPr lang="en-US" dirty="0" smtClean="0"/>
              <a:t>On the other hand, if </a:t>
            </a:r>
            <a:r>
              <a:rPr lang="en-US" i="1" dirty="0" smtClean="0"/>
              <a:t>h</a:t>
            </a:r>
            <a:r>
              <a:rPr lang="en-US" dirty="0" smtClean="0"/>
              <a:t> is negative, say </a:t>
            </a:r>
            <a:r>
              <a:rPr lang="en-US" i="1" dirty="0" smtClean="0"/>
              <a:t>h</a:t>
            </a:r>
            <a:r>
              <a:rPr lang="en-US" dirty="0" smtClean="0"/>
              <a:t> = </a:t>
            </a:r>
            <a:r>
              <a:rPr lang="en-US" dirty="0" smtClean="0">
                <a:latin typeface="Symbol" pitchFamily="18" charset="2"/>
              </a:rPr>
              <a:t>-</a:t>
            </a:r>
            <a:r>
              <a:rPr lang="en-US" dirty="0" smtClean="0"/>
              <a:t>0.5, the difference quotient is as follows. </a:t>
            </a:r>
            <a:endParaRPr lang="en-US" dirty="0"/>
          </a:p>
        </p:txBody>
      </p:sp>
      <p:graphicFrame>
        <p:nvGraphicFramePr>
          <p:cNvPr id="18435" name="Object 3"/>
          <p:cNvGraphicFramePr>
            <a:graphicFrameLocks noChangeAspect="1"/>
          </p:cNvGraphicFramePr>
          <p:nvPr/>
        </p:nvGraphicFramePr>
        <p:xfrm>
          <a:off x="2057400" y="2514600"/>
          <a:ext cx="2514600" cy="914400"/>
        </p:xfrm>
        <a:graphic>
          <a:graphicData uri="http://schemas.openxmlformats.org/presentationml/2006/ole">
            <mc:AlternateContent xmlns:mc="http://schemas.openxmlformats.org/markup-compatibility/2006">
              <mc:Choice xmlns:v="urn:schemas-microsoft-com:vml" Requires="v">
                <p:oleObj spid="_x0000_s18485" name="Equation" r:id="rId3" imgW="2514600" imgH="914400" progId="Equation.DSMT4">
                  <p:embed/>
                </p:oleObj>
              </mc:Choice>
              <mc:Fallback>
                <p:oleObj name="Equation" r:id="rId3" imgW="2514600" imgH="91440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146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4648200" y="2552700"/>
          <a:ext cx="1752600" cy="876300"/>
        </p:xfrm>
        <a:graphic>
          <a:graphicData uri="http://schemas.openxmlformats.org/presentationml/2006/ole">
            <mc:AlternateContent xmlns:mc="http://schemas.openxmlformats.org/markup-compatibility/2006">
              <mc:Choice xmlns:v="urn:schemas-microsoft-com:vml" Requires="v">
                <p:oleObj spid="_x0000_s18486" name="Equation" r:id="rId5" imgW="1752600" imgH="876300" progId="Equation.DSMT4">
                  <p:embed/>
                </p:oleObj>
              </mc:Choice>
              <mc:Fallback>
                <p:oleObj name="Equation" r:id="rId5" imgW="1752600" imgH="87630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552700"/>
                        <a:ext cx="1752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4648200" y="3581400"/>
          <a:ext cx="1117600" cy="876300"/>
        </p:xfrm>
        <a:graphic>
          <a:graphicData uri="http://schemas.openxmlformats.org/presentationml/2006/ole">
            <mc:AlternateContent xmlns:mc="http://schemas.openxmlformats.org/markup-compatibility/2006">
              <mc:Choice xmlns:v="urn:schemas-microsoft-com:vml" Requires="v">
                <p:oleObj spid="_x0000_s18487" name="Equation" r:id="rId7" imgW="1117600" imgH="876300" progId="Equation.DSMT4">
                  <p:embed/>
                </p:oleObj>
              </mc:Choice>
              <mc:Fallback>
                <p:oleObj name="Equation" r:id="rId7" imgW="1117600" imgH="876300" progId="Equation.DSMT4">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581400"/>
                        <a:ext cx="1117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4648200" y="4572000"/>
          <a:ext cx="1003300" cy="838200"/>
        </p:xfrm>
        <a:graphic>
          <a:graphicData uri="http://schemas.openxmlformats.org/presentationml/2006/ole">
            <mc:AlternateContent xmlns:mc="http://schemas.openxmlformats.org/markup-compatibility/2006">
              <mc:Choice xmlns:v="urn:schemas-microsoft-com:vml" Requires="v">
                <p:oleObj spid="_x0000_s18488" name="Equation" r:id="rId9" imgW="1002865" imgH="837836" progId="Equation.DSMT4">
                  <p:embed/>
                </p:oleObj>
              </mc:Choice>
              <mc:Fallback>
                <p:oleObj name="Equation" r:id="rId9" imgW="1002865" imgH="837836"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4572000"/>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4648200" y="5638800"/>
          <a:ext cx="685800" cy="279400"/>
        </p:xfrm>
        <a:graphic>
          <a:graphicData uri="http://schemas.openxmlformats.org/presentationml/2006/ole">
            <mc:AlternateContent xmlns:mc="http://schemas.openxmlformats.org/markup-compatibility/2006">
              <mc:Choice xmlns:v="urn:schemas-microsoft-com:vml" Requires="v">
                <p:oleObj spid="_x0000_s18489" name="Equation" r:id="rId11" imgW="685800" imgH="279400" progId="Equation.DSMT4">
                  <p:embed/>
                </p:oleObj>
              </mc:Choice>
              <mc:Fallback>
                <p:oleObj name="Equation" r:id="rId11" imgW="685800" imgH="279400" progId="Equation.DSMT4">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56388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noAutofit/>
          </a:bodyPr>
          <a:lstStyle/>
          <a:p>
            <a:r>
              <a:rPr lang="en-US" dirty="0" smtClean="0"/>
              <a:t>In fact, if we construct a table like before, but this time alternating between positive and negative </a:t>
            </a:r>
            <a:r>
              <a:rPr lang="en-US" i="1" dirty="0" smtClean="0"/>
              <a:t>h</a:t>
            </a:r>
            <a:r>
              <a:rPr lang="en-US" dirty="0" smtClean="0"/>
              <a:t>‑values, something curious happens.</a:t>
            </a:r>
          </a:p>
          <a:p>
            <a:endParaRPr lang="en-US" dirty="0" smtClean="0"/>
          </a:p>
          <a:p>
            <a:endParaRPr lang="en-US" dirty="0" smtClean="0"/>
          </a:p>
          <a:p>
            <a:endParaRPr lang="en-US" dirty="0" smtClean="0"/>
          </a:p>
          <a:p>
            <a:pPr>
              <a:spcBef>
                <a:spcPts val="0"/>
              </a:spcBef>
            </a:pPr>
            <a:r>
              <a:rPr lang="en-US" dirty="0" smtClean="0"/>
              <a:t>First of all, it seems that ±1 are the only possible values for the slope of the secant, and second, it seems to be +1 when </a:t>
            </a:r>
            <a:r>
              <a:rPr lang="en-US" i="1" dirty="0" smtClean="0"/>
              <a:t>h</a:t>
            </a:r>
            <a:r>
              <a:rPr lang="en-US" dirty="0" smtClean="0"/>
              <a:t> &gt; 0 and </a:t>
            </a:r>
            <a:r>
              <a:rPr lang="en-US" dirty="0" smtClean="0">
                <a:latin typeface="Symbol" pitchFamily="18" charset="2"/>
              </a:rPr>
              <a:t>-</a:t>
            </a:r>
            <a:r>
              <a:rPr lang="en-US" dirty="0" smtClean="0"/>
              <a:t>1 when </a:t>
            </a:r>
            <a:r>
              <a:rPr lang="en-US" i="1" dirty="0" smtClean="0"/>
              <a:t>h</a:t>
            </a:r>
            <a:r>
              <a:rPr lang="en-US" dirty="0" smtClean="0"/>
              <a:t> &lt; 0. Notice that this is an observation we can prove fairly easily.</a:t>
            </a:r>
            <a:endParaRPr lang="en-US" dirty="0"/>
          </a:p>
        </p:txBody>
      </p:sp>
      <p:graphicFrame>
        <p:nvGraphicFramePr>
          <p:cNvPr id="4" name="Content Placeholder 3"/>
          <p:cNvGraphicFramePr>
            <a:graphicFrameLocks/>
          </p:cNvGraphicFramePr>
          <p:nvPr/>
        </p:nvGraphicFramePr>
        <p:xfrm>
          <a:off x="914399" y="2819400"/>
          <a:ext cx="7315203" cy="914400"/>
        </p:xfrm>
        <a:graphic>
          <a:graphicData uri="http://schemas.openxmlformats.org/drawingml/2006/table">
            <a:tbl>
              <a:tblPr firstCol="1">
                <a:tableStyleId>{5C22544A-7EE6-4342-B048-85BDC9FD1C3A}</a:tableStyleId>
              </a:tblPr>
              <a:tblGrid>
                <a:gridCol w="1045029"/>
                <a:gridCol w="1045029"/>
                <a:gridCol w="1045029"/>
                <a:gridCol w="1045029"/>
                <a:gridCol w="1045029"/>
                <a:gridCol w="1045029"/>
                <a:gridCol w="1045029"/>
              </a:tblGrid>
              <a:tr h="370840">
                <a:tc>
                  <a:txBody>
                    <a:bodyPr/>
                    <a:lstStyle/>
                    <a:p>
                      <a:pPr algn="ctr"/>
                      <a:r>
                        <a:rPr lang="en-US" sz="2400" i="1" dirty="0" smtClean="0"/>
                        <a:t>h</a:t>
                      </a:r>
                      <a:endParaRPr lang="en-US" sz="2400" i="1" dirty="0"/>
                    </a:p>
                  </a:txBody>
                  <a:tcPr/>
                </a:tc>
                <a:tc>
                  <a:txBody>
                    <a:bodyPr/>
                    <a:lstStyle/>
                    <a:p>
                      <a:pPr algn="ctr"/>
                      <a:r>
                        <a:rPr lang="en-US" sz="2400" dirty="0" smtClean="0"/>
                        <a:t>0.1</a:t>
                      </a:r>
                      <a:endParaRPr lang="en-US" sz="2400" dirty="0"/>
                    </a:p>
                  </a:txBody>
                  <a:tcPr/>
                </a:tc>
                <a:tc>
                  <a:txBody>
                    <a:bodyPr/>
                    <a:lstStyle/>
                    <a:p>
                      <a:pPr algn="ctr"/>
                      <a:r>
                        <a:rPr lang="en-US" sz="2400" baseline="0" dirty="0" smtClean="0">
                          <a:latin typeface="Symbol" pitchFamily="18" charset="2"/>
                        </a:rPr>
                        <a:t>-</a:t>
                      </a:r>
                      <a:r>
                        <a:rPr lang="en-US" sz="2400" dirty="0" smtClean="0"/>
                        <a:t>0.1</a:t>
                      </a:r>
                      <a:endParaRPr lang="en-US" sz="2400" dirty="0"/>
                    </a:p>
                  </a:txBody>
                  <a:tcPr/>
                </a:tc>
                <a:tc>
                  <a:txBody>
                    <a:bodyPr/>
                    <a:lstStyle/>
                    <a:p>
                      <a:pPr algn="ctr"/>
                      <a:r>
                        <a:rPr lang="en-US" sz="2400" dirty="0" smtClean="0"/>
                        <a:t>0.05</a:t>
                      </a:r>
                      <a:endParaRPr lang="en-US" sz="2400" dirty="0"/>
                    </a:p>
                  </a:txBody>
                  <a:tcPr/>
                </a:tc>
                <a:tc>
                  <a:txBody>
                    <a:bodyPr/>
                    <a:lstStyle/>
                    <a:p>
                      <a:pPr algn="ctr"/>
                      <a:r>
                        <a:rPr lang="en-US" sz="2400" baseline="0" dirty="0" smtClean="0">
                          <a:latin typeface="Symbol" pitchFamily="18" charset="2"/>
                        </a:rPr>
                        <a:t>-</a:t>
                      </a:r>
                      <a:r>
                        <a:rPr lang="en-US" sz="2400" dirty="0" smtClean="0"/>
                        <a:t>0.05</a:t>
                      </a:r>
                      <a:endParaRPr lang="en-US" sz="2400" dirty="0"/>
                    </a:p>
                  </a:txBody>
                  <a:tcPr/>
                </a:tc>
                <a:tc>
                  <a:txBody>
                    <a:bodyPr/>
                    <a:lstStyle/>
                    <a:p>
                      <a:pPr algn="ctr"/>
                      <a:r>
                        <a:rPr lang="en-US" sz="2400" dirty="0" smtClean="0"/>
                        <a:t>0.01</a:t>
                      </a:r>
                      <a:endParaRPr lang="en-US" sz="2400" dirty="0"/>
                    </a:p>
                  </a:txBody>
                  <a:tcPr/>
                </a:tc>
                <a:tc>
                  <a:txBody>
                    <a:bodyPr/>
                    <a:lstStyle/>
                    <a:p>
                      <a:pPr algn="ctr"/>
                      <a:r>
                        <a:rPr lang="en-US" sz="2400" baseline="0" dirty="0" smtClean="0">
                          <a:latin typeface="Symbol" pitchFamily="18" charset="2"/>
                        </a:rPr>
                        <a:t>-</a:t>
                      </a:r>
                      <a:r>
                        <a:rPr lang="en-US" sz="2400" dirty="0" smtClean="0"/>
                        <a:t>0.01</a:t>
                      </a:r>
                      <a:endParaRPr lang="en-US" sz="2400" dirty="0"/>
                    </a:p>
                  </a:txBody>
                  <a:tcPr/>
                </a:tc>
              </a:tr>
              <a:tr h="370840">
                <a:tc>
                  <a:txBody>
                    <a:bodyPr/>
                    <a:lstStyle/>
                    <a:p>
                      <a:pPr algn="ctr"/>
                      <a:r>
                        <a:rPr lang="en-US" sz="2400" i="1" dirty="0" smtClean="0"/>
                        <a:t>m</a:t>
                      </a:r>
                      <a:r>
                        <a:rPr lang="en-US" sz="2400" i="1" baseline="-25000" dirty="0" smtClean="0"/>
                        <a:t>sec</a:t>
                      </a:r>
                      <a:endParaRPr lang="en-US" sz="2400" baseline="-25000" dirty="0"/>
                    </a:p>
                  </a:txBody>
                  <a:tcPr/>
                </a:tc>
                <a:tc>
                  <a:txBody>
                    <a:bodyPr/>
                    <a:lstStyle/>
                    <a:p>
                      <a:pPr algn="ctr"/>
                      <a:r>
                        <a:rPr lang="en-US" sz="2400" dirty="0" smtClean="0"/>
                        <a:t>1</a:t>
                      </a:r>
                      <a:endParaRPr lang="en-US" sz="2400" dirty="0"/>
                    </a:p>
                  </a:txBody>
                  <a:tcPr/>
                </a:tc>
                <a:tc>
                  <a:txBody>
                    <a:bodyPr/>
                    <a:lstStyle/>
                    <a:p>
                      <a:pPr algn="ctr"/>
                      <a:r>
                        <a:rPr lang="en-US" sz="2400" baseline="0" dirty="0" smtClean="0">
                          <a:latin typeface="Symbol" pitchFamily="18" charset="2"/>
                        </a:rPr>
                        <a:t>-</a:t>
                      </a: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baseline="0" dirty="0" smtClean="0">
                          <a:latin typeface="Symbol" pitchFamily="18" charset="2"/>
                        </a:rPr>
                        <a:t>-</a:t>
                      </a: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baseline="0" dirty="0" smtClean="0">
                          <a:latin typeface="Symbol" pitchFamily="18" charset="2"/>
                        </a:rPr>
                        <a:t>-</a:t>
                      </a:r>
                      <a:r>
                        <a:rPr lang="en-US" sz="2400" dirty="0" smtClean="0"/>
                        <a:t>1</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lstStyle/>
          <a:p>
            <a:r>
              <a:rPr lang="en-US" dirty="0" smtClean="0"/>
              <a:t>If </a:t>
            </a:r>
            <a:r>
              <a:rPr lang="en-US" i="1" dirty="0" smtClean="0"/>
              <a:t>h</a:t>
            </a:r>
            <a:r>
              <a:rPr lang="en-US" dirty="0" smtClean="0"/>
              <a:t> &gt; 0, since in this case |</a:t>
            </a:r>
            <a:r>
              <a:rPr lang="en-US" i="1" dirty="0" smtClean="0"/>
              <a:t>h</a:t>
            </a:r>
            <a:r>
              <a:rPr lang="en-US" dirty="0" smtClean="0"/>
              <a:t>| = </a:t>
            </a:r>
            <a:r>
              <a:rPr lang="en-US" i="1" dirty="0" smtClean="0"/>
              <a:t>h</a:t>
            </a:r>
            <a:r>
              <a:rPr lang="en-US" dirty="0" smtClean="0"/>
              <a:t>, the difference quotient becomes</a:t>
            </a:r>
          </a:p>
          <a:p>
            <a:endParaRPr lang="en-US" dirty="0" smtClean="0"/>
          </a:p>
          <a:p>
            <a:endParaRPr lang="en-US" dirty="0" smtClean="0"/>
          </a:p>
          <a:p>
            <a:r>
              <a:rPr lang="en-US" dirty="0" smtClean="0"/>
              <a:t>regardless of the value of </a:t>
            </a:r>
            <a:r>
              <a:rPr lang="en-US" i="1" dirty="0" smtClean="0"/>
              <a:t>h</a:t>
            </a:r>
            <a:r>
              <a:rPr lang="en-US" dirty="0" smtClean="0"/>
              <a:t>. On the other hand, if </a:t>
            </a:r>
            <a:r>
              <a:rPr lang="en-US" i="1" dirty="0" smtClean="0"/>
              <a:t>h</a:t>
            </a:r>
            <a:r>
              <a:rPr lang="en-US" dirty="0" smtClean="0"/>
              <a:t> &lt; 0, then |</a:t>
            </a:r>
            <a:r>
              <a:rPr lang="en-US" i="1" dirty="0" smtClean="0"/>
              <a:t>h</a:t>
            </a:r>
            <a:r>
              <a:rPr lang="en-US" dirty="0" smtClean="0"/>
              <a:t>| = −</a:t>
            </a:r>
            <a:r>
              <a:rPr lang="en-US" i="1" dirty="0" smtClean="0"/>
              <a:t>h</a:t>
            </a:r>
            <a:r>
              <a:rPr lang="en-US" dirty="0" smtClean="0"/>
              <a:t>, so  </a:t>
            </a:r>
          </a:p>
          <a:p>
            <a:endParaRPr lang="en-US" dirty="0" smtClean="0"/>
          </a:p>
          <a:p>
            <a:endParaRPr lang="en-US" dirty="0" smtClean="0"/>
          </a:p>
          <a:p>
            <a:r>
              <a:rPr lang="en-US" dirty="0" smtClean="0"/>
              <a:t>and again, </a:t>
            </a:r>
            <a:r>
              <a:rPr lang="en-US" i="1" dirty="0" smtClean="0"/>
              <a:t>h</a:t>
            </a:r>
            <a:r>
              <a:rPr lang="en-US" dirty="0" smtClean="0"/>
              <a:t> can be any negative real number. </a:t>
            </a:r>
            <a:endParaRPr lang="en-US" dirty="0"/>
          </a:p>
        </p:txBody>
      </p:sp>
      <p:graphicFrame>
        <p:nvGraphicFramePr>
          <p:cNvPr id="19458" name="Object 2"/>
          <p:cNvGraphicFramePr>
            <a:graphicFrameLocks noChangeAspect="1"/>
          </p:cNvGraphicFramePr>
          <p:nvPr/>
        </p:nvGraphicFramePr>
        <p:xfrm>
          <a:off x="3219450" y="2362200"/>
          <a:ext cx="2705100" cy="876300"/>
        </p:xfrm>
        <a:graphic>
          <a:graphicData uri="http://schemas.openxmlformats.org/presentationml/2006/ole">
            <mc:AlternateContent xmlns:mc="http://schemas.openxmlformats.org/markup-compatibility/2006">
              <mc:Choice xmlns:v="urn:schemas-microsoft-com:vml" Requires="v">
                <p:oleObj spid="_x0000_s19478" name="Equation" r:id="rId3" imgW="2705100" imgH="876300" progId="Equation.DSMT4">
                  <p:embed/>
                </p:oleObj>
              </mc:Choice>
              <mc:Fallback>
                <p:oleObj name="Equation" r:id="rId3" imgW="2705100" imgH="8763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2362200"/>
                        <a:ext cx="2705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997200" y="4305300"/>
          <a:ext cx="3149600" cy="876300"/>
        </p:xfrm>
        <a:graphic>
          <a:graphicData uri="http://schemas.openxmlformats.org/presentationml/2006/ole">
            <mc:AlternateContent xmlns:mc="http://schemas.openxmlformats.org/markup-compatibility/2006">
              <mc:Choice xmlns:v="urn:schemas-microsoft-com:vml" Requires="v">
                <p:oleObj spid="_x0000_s19479" name="Equation" r:id="rId5" imgW="3149600" imgH="876300" progId="Equation.DSMT4">
                  <p:embed/>
                </p:oleObj>
              </mc:Choice>
              <mc:Fallback>
                <p:oleObj name="Equation" r:id="rId5" imgW="3149600" imgH="87630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4305300"/>
                        <a:ext cx="3149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noAutofit/>
          </a:bodyPr>
          <a:lstStyle/>
          <a:p>
            <a:r>
              <a:rPr lang="en-US" dirty="0" smtClean="0"/>
              <a:t>Notice that our results indicate that any secant line corresponding to a positive </a:t>
            </a:r>
            <a:r>
              <a:rPr lang="en-US" i="1" dirty="0" smtClean="0"/>
              <a:t>h</a:t>
            </a:r>
            <a:r>
              <a:rPr lang="en-US" dirty="0" smtClean="0"/>
              <a:t>‑value will coincide with the right branch of the graph, while all secant lines obtained from </a:t>
            </a:r>
            <a:r>
              <a:rPr lang="en-US" i="1" dirty="0" smtClean="0"/>
              <a:t>h</a:t>
            </a:r>
            <a:r>
              <a:rPr lang="en-US" dirty="0" smtClean="0"/>
              <a:t> &lt; 0 coincide with the left branch.</a:t>
            </a:r>
          </a:p>
          <a:p>
            <a:r>
              <a:rPr lang="en-US" dirty="0" smtClean="0"/>
              <a:t>What does all this mean? There is no single real number being approached by the difference quotients or slopes as </a:t>
            </a:r>
            <a:r>
              <a:rPr lang="en-US" i="1" dirty="0" smtClean="0"/>
              <a:t>h</a:t>
            </a:r>
            <a:r>
              <a:rPr lang="en-US" dirty="0" smtClean="0"/>
              <a:t> is getting smaller. Graphically, this means that there is no tangent, no single line that would “best capture” the trend of the graph, none that would best align itself to the graph of </a:t>
            </a:r>
            <a:r>
              <a:rPr lang="en-US" i="1" dirty="0" smtClean="0"/>
              <a:t>A</a:t>
            </a:r>
            <a:r>
              <a:rPr lang="en-US" dirty="0" smtClean="0"/>
              <a:t>(</a:t>
            </a:r>
            <a:r>
              <a:rPr lang="en-US" i="1" dirty="0" smtClean="0"/>
              <a:t>x</a:t>
            </a:r>
            <a:r>
              <a:rPr lang="en-US" dirty="0" smtClean="0"/>
              <a:t>) at (0, 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a:xfrm>
            <a:off x="457200" y="1280160"/>
            <a:ext cx="3931920" cy="4572000"/>
          </a:xfrm>
        </p:spPr>
        <p:txBody>
          <a:bodyPr>
            <a:noAutofit/>
          </a:bodyPr>
          <a:lstStyle/>
          <a:p>
            <a:r>
              <a:rPr lang="en-US" dirty="0" smtClean="0"/>
              <a:t>The graph has a “sharp turn” there, making it impossible for a tangent line to exist, as shown in Figure 9. We also express this fact by saying that the graph is not “smooth” at </a:t>
            </a:r>
            <a:r>
              <a:rPr lang="en-US" i="1" dirty="0" smtClean="0"/>
              <a:t>x</a:t>
            </a:r>
            <a:r>
              <a:rPr lang="en-US" dirty="0" smtClean="0"/>
              <a:t> = 0.</a:t>
            </a:r>
            <a:endParaRPr lang="en-US" dirty="0"/>
          </a:p>
        </p:txBody>
      </p:sp>
      <p:grpSp>
        <p:nvGrpSpPr>
          <p:cNvPr id="6" name="Group 5"/>
          <p:cNvGrpSpPr/>
          <p:nvPr/>
        </p:nvGrpSpPr>
        <p:grpSpPr>
          <a:xfrm>
            <a:off x="4545106" y="1371600"/>
            <a:ext cx="4005762" cy="4243573"/>
            <a:chOff x="4757238" y="1371600"/>
            <a:chExt cx="4005762" cy="4243573"/>
          </a:xfrm>
        </p:grpSpPr>
        <p:pic>
          <p:nvPicPr>
            <p:cNvPr id="20482" name="Picture 2"/>
            <p:cNvPicPr>
              <a:picLocks noChangeAspect="1" noChangeArrowheads="1"/>
            </p:cNvPicPr>
            <p:nvPr/>
          </p:nvPicPr>
          <p:blipFill>
            <a:blip r:embed="rId2" cstate="print"/>
            <a:srcRect b="11348"/>
            <a:stretch>
              <a:fillRect/>
            </a:stretch>
          </p:blipFill>
          <p:spPr bwMode="auto">
            <a:xfrm>
              <a:off x="4757238" y="1371600"/>
              <a:ext cx="4005762" cy="3810000"/>
            </a:xfrm>
            <a:prstGeom prst="rect">
              <a:avLst/>
            </a:prstGeom>
            <a:noFill/>
            <a:ln w="9525">
              <a:noFill/>
              <a:miter lim="800000"/>
              <a:headEnd/>
              <a:tailEnd/>
            </a:ln>
            <a:effectLst/>
          </p:spPr>
        </p:pic>
        <p:sp>
          <p:nvSpPr>
            <p:cNvPr id="5" name="Rectangle 4"/>
            <p:cNvSpPr/>
            <p:nvPr/>
          </p:nvSpPr>
          <p:spPr>
            <a:xfrm>
              <a:off x="6070651" y="5091953"/>
              <a:ext cx="1370055" cy="523220"/>
            </a:xfrm>
            <a:prstGeom prst="rect">
              <a:avLst/>
            </a:prstGeom>
          </p:spPr>
          <p:txBody>
            <a:bodyPr wrap="none">
              <a:spAutoFit/>
            </a:bodyPr>
            <a:lstStyle/>
            <a:p>
              <a:r>
                <a:rPr lang="en-US" sz="2800" b="1" dirty="0" smtClean="0"/>
                <a:t>Figure 9</a:t>
              </a:r>
              <a:endParaRPr lang="en-US" sz="2800" b="1" dirty="0"/>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Tangent Problem</a:t>
            </a:r>
            <a:endParaRPr lang="en-US" dirty="0"/>
          </a:p>
        </p:txBody>
      </p:sp>
      <p:sp>
        <p:nvSpPr>
          <p:cNvPr id="3" name="Content Placeholder 2"/>
          <p:cNvSpPr>
            <a:spLocks noGrp="1"/>
          </p:cNvSpPr>
          <p:nvPr>
            <p:ph idx="1"/>
          </p:nvPr>
        </p:nvSpPr>
        <p:spPr/>
        <p:txBody>
          <a:bodyPr/>
          <a:lstStyle/>
          <a:p>
            <a:r>
              <a:rPr lang="en-US" dirty="0" smtClean="0"/>
              <a:t>We might summarize the underlying idea in both the velocity and tangent line problems as follows: </a:t>
            </a:r>
            <a:r>
              <a:rPr lang="en-US" i="1" dirty="0" smtClean="0"/>
              <a:t>The true value of the quantity we seek can be approximated to any desired degree of accuracy through the use of smaller and smaller increments. </a:t>
            </a:r>
            <a:r>
              <a:rPr lang="en-US" dirty="0" smtClean="0"/>
              <a:t>Perhaps it won’t come as a surprise that the same technique can be</a:t>
            </a:r>
            <a:r>
              <a:rPr lang="en-US" i="1" dirty="0" smtClean="0"/>
              <a:t> </a:t>
            </a:r>
            <a:r>
              <a:rPr lang="en-US" dirty="0" smtClean="0"/>
              <a:t>used in a wide variety of settings, not just for velocity and the slope of a tangent.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a:t>
            </a:r>
            <a:endParaRPr lang="en-US" dirty="0"/>
          </a:p>
        </p:txBody>
      </p:sp>
      <p:sp>
        <p:nvSpPr>
          <p:cNvPr id="3" name="Content Placeholder 2"/>
          <p:cNvSpPr>
            <a:spLocks noGrp="1"/>
          </p:cNvSpPr>
          <p:nvPr>
            <p:ph idx="1"/>
          </p:nvPr>
        </p:nvSpPr>
        <p:spPr>
          <a:xfrm>
            <a:off x="457200" y="1295400"/>
            <a:ext cx="8229600" cy="4832092"/>
          </a:xfrm>
        </p:spPr>
        <p:txBody>
          <a:bodyPr>
            <a:spAutoFit/>
          </a:bodyPr>
          <a:lstStyle/>
          <a:p>
            <a:pPr>
              <a:spcBef>
                <a:spcPts val="0"/>
              </a:spcBef>
            </a:pPr>
            <a:r>
              <a:rPr lang="en-US" dirty="0" smtClean="0"/>
              <a:t>Consider the graph of the function                    on the interval [0, 1]. By successively dividing [0, 1] into smaller and smaller subintervals, estimate </a:t>
            </a:r>
          </a:p>
          <a:p>
            <a:pPr marL="463550" indent="-463550">
              <a:spcBef>
                <a:spcPts val="0"/>
              </a:spcBef>
            </a:pPr>
            <a:r>
              <a:rPr lang="en-US" b="1" dirty="0" smtClean="0"/>
              <a:t>a.	</a:t>
            </a:r>
            <a:r>
              <a:rPr lang="en-US" dirty="0" smtClean="0"/>
              <a:t>the area of the region </a:t>
            </a:r>
            <a:r>
              <a:rPr lang="en-US" i="1" dirty="0" smtClean="0"/>
              <a:t>R</a:t>
            </a:r>
            <a:r>
              <a:rPr lang="en-US" dirty="0" smtClean="0"/>
              <a:t> between the curve and the </a:t>
            </a:r>
            <a:r>
              <a:rPr lang="en-US" i="1" dirty="0" smtClean="0"/>
              <a:t>x</a:t>
            </a:r>
            <a:r>
              <a:rPr lang="en-US" dirty="0" smtClean="0"/>
              <a:t>‑axis from </a:t>
            </a:r>
            <a:r>
              <a:rPr lang="en-US" i="1" dirty="0" smtClean="0"/>
              <a:t>x</a:t>
            </a:r>
            <a:r>
              <a:rPr lang="en-US" dirty="0" smtClean="0"/>
              <a:t> = 0 to </a:t>
            </a:r>
            <a:r>
              <a:rPr lang="en-US" i="1" dirty="0" smtClean="0"/>
              <a:t>x</a:t>
            </a:r>
            <a:r>
              <a:rPr lang="en-US" dirty="0" smtClean="0"/>
              <a:t> =1, and</a:t>
            </a:r>
          </a:p>
          <a:p>
            <a:pPr marL="463550" indent="-463550">
              <a:spcBef>
                <a:spcPts val="0"/>
              </a:spcBef>
            </a:pPr>
            <a:r>
              <a:rPr lang="en-US" b="1" dirty="0" smtClean="0"/>
              <a:t>b.	</a:t>
            </a:r>
            <a:r>
              <a:rPr lang="en-US" dirty="0" smtClean="0"/>
              <a:t>the arc length </a:t>
            </a:r>
            <a:r>
              <a:rPr lang="en-US" i="1" dirty="0" smtClean="0"/>
              <a:t>s</a:t>
            </a:r>
            <a:r>
              <a:rPr lang="en-US" dirty="0" smtClean="0"/>
              <a:t> of the segment of the graph connecting the points (0, 0) and (1, 1).</a:t>
            </a:r>
          </a:p>
          <a:p>
            <a:pPr>
              <a:spcBef>
                <a:spcPts val="0"/>
              </a:spcBef>
            </a:pPr>
            <a:r>
              <a:rPr lang="en-US" b="1" dirty="0" smtClean="0"/>
              <a:t>Solution</a:t>
            </a:r>
          </a:p>
          <a:p>
            <a:pPr marL="463550" indent="-463550">
              <a:spcBef>
                <a:spcPts val="0"/>
              </a:spcBef>
            </a:pPr>
            <a:r>
              <a:rPr lang="en-US" b="1" dirty="0" smtClean="0"/>
              <a:t>a.	</a:t>
            </a:r>
            <a:r>
              <a:rPr lang="en-US" dirty="0" smtClean="0"/>
              <a:t>First, we divide [0, 1] into four subintervals of equal width, by considering [0, 0.25], [0.25, 0.5], [0.5, 0.75], and [0.75, 1], respectively.</a:t>
            </a:r>
            <a:endParaRPr lang="en-US" dirty="0"/>
          </a:p>
        </p:txBody>
      </p:sp>
      <p:graphicFrame>
        <p:nvGraphicFramePr>
          <p:cNvPr id="21506" name="Object 2"/>
          <p:cNvGraphicFramePr>
            <a:graphicFrameLocks noChangeAspect="1"/>
          </p:cNvGraphicFramePr>
          <p:nvPr/>
        </p:nvGraphicFramePr>
        <p:xfrm>
          <a:off x="5535304" y="1295400"/>
          <a:ext cx="1498600" cy="495300"/>
        </p:xfrm>
        <a:graphic>
          <a:graphicData uri="http://schemas.openxmlformats.org/presentationml/2006/ole">
            <mc:AlternateContent xmlns:mc="http://schemas.openxmlformats.org/markup-compatibility/2006">
              <mc:Choice xmlns:v="urn:schemas-microsoft-com:vml" Requires="v">
                <p:oleObj spid="_x0000_s21517" name="Equation" r:id="rId3" imgW="1497950" imgH="495085" progId="Equation.DSMT4">
                  <p:embed/>
                </p:oleObj>
              </mc:Choice>
              <mc:Fallback>
                <p:oleObj name="Equation" r:id="rId3" imgW="1497950" imgH="495085"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304" y="129540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 (cont.)</a:t>
            </a:r>
            <a:endParaRPr lang="en-US" dirty="0"/>
          </a:p>
        </p:txBody>
      </p:sp>
      <p:sp>
        <p:nvSpPr>
          <p:cNvPr id="3" name="Content Placeholder 2"/>
          <p:cNvSpPr>
            <a:spLocks noGrp="1"/>
          </p:cNvSpPr>
          <p:nvPr>
            <p:ph idx="1"/>
          </p:nvPr>
        </p:nvSpPr>
        <p:spPr>
          <a:xfrm>
            <a:off x="457200" y="1280160"/>
            <a:ext cx="4114800" cy="4572000"/>
          </a:xfrm>
        </p:spPr>
        <p:txBody>
          <a:bodyPr/>
          <a:lstStyle/>
          <a:p>
            <a:r>
              <a:rPr lang="en-US" dirty="0" smtClean="0"/>
              <a:t>Then we create rectangles of width 0.25 on top of each interval, using the function value at the right endpoint to serve as the height, as shown in Figure 10. Then we simply add up the four areas to serve as our first approximation for the area under the curve.</a:t>
            </a:r>
            <a:endParaRPr lang="en-US" dirty="0"/>
          </a:p>
        </p:txBody>
      </p:sp>
      <p:grpSp>
        <p:nvGrpSpPr>
          <p:cNvPr id="4" name="Group 3"/>
          <p:cNvGrpSpPr/>
          <p:nvPr/>
        </p:nvGrpSpPr>
        <p:grpSpPr>
          <a:xfrm>
            <a:off x="4572000" y="1371600"/>
            <a:ext cx="4386538" cy="4584232"/>
            <a:chOff x="2378731" y="1371600"/>
            <a:chExt cx="4386538" cy="4584232"/>
          </a:xfrm>
        </p:grpSpPr>
        <p:pic>
          <p:nvPicPr>
            <p:cNvPr id="5" name="Picture 2"/>
            <p:cNvPicPr>
              <a:picLocks noChangeAspect="1" noChangeArrowheads="1"/>
            </p:cNvPicPr>
            <p:nvPr/>
          </p:nvPicPr>
          <p:blipFill>
            <a:blip r:embed="rId2" cstate="print"/>
            <a:srcRect b="8333"/>
            <a:stretch>
              <a:fillRect/>
            </a:stretch>
          </p:blipFill>
          <p:spPr bwMode="auto">
            <a:xfrm>
              <a:off x="2378731" y="1371600"/>
              <a:ext cx="4386538" cy="4191000"/>
            </a:xfrm>
            <a:prstGeom prst="rect">
              <a:avLst/>
            </a:prstGeom>
            <a:noFill/>
            <a:ln w="9525">
              <a:noFill/>
              <a:miter lim="800000"/>
              <a:headEnd/>
              <a:tailEnd/>
            </a:ln>
            <a:effectLst/>
          </p:spPr>
        </p:pic>
        <p:sp>
          <p:nvSpPr>
            <p:cNvPr id="6" name="Rectangle 5"/>
            <p:cNvSpPr/>
            <p:nvPr/>
          </p:nvSpPr>
          <p:spPr>
            <a:xfrm>
              <a:off x="3733800" y="5432612"/>
              <a:ext cx="1552797" cy="523220"/>
            </a:xfrm>
            <a:prstGeom prst="rect">
              <a:avLst/>
            </a:prstGeom>
          </p:spPr>
          <p:txBody>
            <a:bodyPr wrap="none">
              <a:spAutoFit/>
            </a:bodyPr>
            <a:lstStyle/>
            <a:p>
              <a:r>
                <a:rPr lang="en-US" sz="2800" b="1" dirty="0" smtClean="0"/>
                <a:t>Figure 10</a:t>
              </a:r>
              <a:endParaRPr lang="en-US" sz="2800" b="1"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Velocity Problem</a:t>
            </a:r>
            <a:endParaRPr lang="en-US" dirty="0"/>
          </a:p>
        </p:txBody>
      </p:sp>
      <p:sp>
        <p:nvSpPr>
          <p:cNvPr id="3" name="Content Placeholder 2"/>
          <p:cNvSpPr>
            <a:spLocks noGrp="1"/>
          </p:cNvSpPr>
          <p:nvPr>
            <p:ph idx="1"/>
          </p:nvPr>
        </p:nvSpPr>
        <p:spPr>
          <a:xfrm>
            <a:off x="457200" y="1280160"/>
            <a:ext cx="8229600" cy="2246769"/>
          </a:xfrm>
        </p:spPr>
        <p:txBody>
          <a:bodyPr>
            <a:spAutoFit/>
          </a:bodyPr>
          <a:lstStyle/>
          <a:p>
            <a:r>
              <a:rPr lang="en-US" dirty="0" smtClean="0"/>
              <a:t>Note that if </a:t>
            </a:r>
            <a:r>
              <a:rPr lang="en-US" i="1" dirty="0" smtClean="0"/>
              <a:t>f </a:t>
            </a:r>
            <a:r>
              <a:rPr lang="en-US" dirty="0" smtClean="0"/>
              <a:t>represents a distance function as previously described, this ratio corresponds to the average rate of travel over an interval containing </a:t>
            </a:r>
            <a:r>
              <a:rPr lang="en-US" i="1" dirty="0" smtClean="0"/>
              <a:t>x</a:t>
            </a:r>
            <a:r>
              <a:rPr lang="en-US" baseline="-25000" dirty="0" smtClean="0"/>
              <a:t>0</a:t>
            </a:r>
            <a:r>
              <a:rPr lang="en-US" dirty="0" smtClean="0"/>
              <a:t>, with </a:t>
            </a:r>
            <a:r>
              <a:rPr lang="en-US" i="1" dirty="0" smtClean="0"/>
              <a:t>x</a:t>
            </a:r>
            <a:r>
              <a:rPr lang="en-US" baseline="-25000" dirty="0" smtClean="0"/>
              <a:t>0</a:t>
            </a:r>
            <a:r>
              <a:rPr lang="en-US" dirty="0" smtClean="0"/>
              <a:t> serving as either the left endpoint (if </a:t>
            </a:r>
            <a:r>
              <a:rPr lang="en-US" i="1" dirty="0" smtClean="0"/>
              <a:t>h</a:t>
            </a:r>
            <a:r>
              <a:rPr lang="en-US" dirty="0" smtClean="0"/>
              <a:t> is positive) or the right endpoint (if </a:t>
            </a:r>
            <a:r>
              <a:rPr lang="en-US" i="1" dirty="0" smtClean="0"/>
              <a:t>h</a:t>
            </a:r>
            <a:r>
              <a:rPr lang="en-US" dirty="0" smtClean="0"/>
              <a:t> is negative).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 (cont.)</a:t>
            </a:r>
            <a:endParaRPr lang="en-US" dirty="0"/>
          </a:p>
        </p:txBody>
      </p:sp>
      <p:graphicFrame>
        <p:nvGraphicFramePr>
          <p:cNvPr id="23554" name="Object 2"/>
          <p:cNvGraphicFramePr>
            <a:graphicFrameLocks noChangeAspect="1"/>
          </p:cNvGraphicFramePr>
          <p:nvPr/>
        </p:nvGraphicFramePr>
        <p:xfrm>
          <a:off x="457200" y="1524000"/>
          <a:ext cx="2946400" cy="431800"/>
        </p:xfrm>
        <a:graphic>
          <a:graphicData uri="http://schemas.openxmlformats.org/presentationml/2006/ole">
            <mc:AlternateContent xmlns:mc="http://schemas.openxmlformats.org/markup-compatibility/2006">
              <mc:Choice xmlns:v="urn:schemas-microsoft-com:vml" Requires="v">
                <p:oleObj spid="_x0000_s23594" name="Equation" r:id="rId3" imgW="2946400" imgH="431800" progId="Equation.DSMT4">
                  <p:embed/>
                </p:oleObj>
              </mc:Choice>
              <mc:Fallback>
                <p:oleObj name="Equation" r:id="rId3" imgW="2946400" imgH="43180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294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865496" y="2133600"/>
          <a:ext cx="8064500" cy="469900"/>
        </p:xfrm>
        <a:graphic>
          <a:graphicData uri="http://schemas.openxmlformats.org/presentationml/2006/ole">
            <mc:AlternateContent xmlns:mc="http://schemas.openxmlformats.org/markup-compatibility/2006">
              <mc:Choice xmlns:v="urn:schemas-microsoft-com:vml" Requires="v">
                <p:oleObj spid="_x0000_s23595" name="Equation" r:id="rId5" imgW="8064500" imgH="469900" progId="Equation.DSMT4">
                  <p:embed/>
                </p:oleObj>
              </mc:Choice>
              <mc:Fallback>
                <p:oleObj name="Equation" r:id="rId5" imgW="8064500" imgH="46990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496" y="2133600"/>
                        <a:ext cx="806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865496" y="2819400"/>
          <a:ext cx="8051800" cy="533400"/>
        </p:xfrm>
        <a:graphic>
          <a:graphicData uri="http://schemas.openxmlformats.org/presentationml/2006/ole">
            <mc:AlternateContent xmlns:mc="http://schemas.openxmlformats.org/markup-compatibility/2006">
              <mc:Choice xmlns:v="urn:schemas-microsoft-com:vml" Requires="v">
                <p:oleObj spid="_x0000_s23596" name="Equation" r:id="rId7" imgW="8051800" imgH="533400" progId="Equation.DSMT4">
                  <p:embed/>
                </p:oleObj>
              </mc:Choice>
              <mc:Fallback>
                <p:oleObj name="Equation" r:id="rId7" imgW="8051800" imgH="533400" progId="Equation.DSMT4">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496" y="2819400"/>
                        <a:ext cx="805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865496" y="3581400"/>
          <a:ext cx="1282700" cy="292100"/>
        </p:xfrm>
        <a:graphic>
          <a:graphicData uri="http://schemas.openxmlformats.org/presentationml/2006/ole">
            <mc:AlternateContent xmlns:mc="http://schemas.openxmlformats.org/markup-compatibility/2006">
              <mc:Choice xmlns:v="urn:schemas-microsoft-com:vml" Requires="v">
                <p:oleObj spid="_x0000_s23597" name="Equation" r:id="rId9" imgW="1282700" imgH="292100" progId="Equation.DSMT4">
                  <p:embed/>
                </p:oleObj>
              </mc:Choice>
              <mc:Fallback>
                <p:oleObj name="Equation" r:id="rId9" imgW="1282700" imgH="292100" progId="Equation.DSMT4">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496" y="358140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b="8333"/>
          <a:stretch>
            <a:fillRect/>
          </a:stretch>
        </p:blipFill>
        <p:spPr bwMode="auto">
          <a:xfrm>
            <a:off x="5029200" y="1371601"/>
            <a:ext cx="4023360" cy="384401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5a (cont.)</a:t>
            </a:r>
            <a:endParaRPr lang="en-US" dirty="0"/>
          </a:p>
        </p:txBody>
      </p:sp>
      <p:sp>
        <p:nvSpPr>
          <p:cNvPr id="3" name="Content Placeholder 2"/>
          <p:cNvSpPr>
            <a:spLocks noGrp="1"/>
          </p:cNvSpPr>
          <p:nvPr>
            <p:ph idx="1"/>
          </p:nvPr>
        </p:nvSpPr>
        <p:spPr>
          <a:xfrm>
            <a:off x="457200" y="1280160"/>
            <a:ext cx="4663440" cy="4572000"/>
          </a:xfrm>
        </p:spPr>
        <p:txBody>
          <a:bodyPr>
            <a:noAutofit/>
          </a:bodyPr>
          <a:lstStyle/>
          <a:p>
            <a:r>
              <a:rPr lang="en-US" dirty="0" smtClean="0"/>
              <a:t>As is evident from our illustration in Figure 10, this calculation is overestimating the actual area of the region, since the union of the four rectangles completely covers </a:t>
            </a:r>
            <a:r>
              <a:rPr lang="en-US" i="1" dirty="0" smtClean="0"/>
              <a:t>R</a:t>
            </a:r>
            <a:r>
              <a:rPr lang="en-US" dirty="0" smtClean="0"/>
              <a:t> with lots to spare, but we can produce better estimates if we use more and more rectangles by dividing [0, 1] into more and more subintervals. </a:t>
            </a:r>
            <a:endParaRPr lang="en-US" dirty="0"/>
          </a:p>
        </p:txBody>
      </p:sp>
      <p:sp>
        <p:nvSpPr>
          <p:cNvPr id="6" name="Rectangle 5"/>
          <p:cNvSpPr/>
          <p:nvPr/>
        </p:nvSpPr>
        <p:spPr>
          <a:xfrm>
            <a:off x="6264482" y="5181600"/>
            <a:ext cx="1552797" cy="523220"/>
          </a:xfrm>
          <a:prstGeom prst="rect">
            <a:avLst/>
          </a:prstGeom>
        </p:spPr>
        <p:txBody>
          <a:bodyPr wrap="none">
            <a:spAutoFit/>
          </a:bodyPr>
          <a:lstStyle/>
          <a:p>
            <a:r>
              <a:rPr lang="en-US" sz="2800" b="1" dirty="0" smtClean="0"/>
              <a:t>Figure 10</a:t>
            </a:r>
            <a:endParaRPr lang="en-US" sz="28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 (cont.)</a:t>
            </a:r>
            <a:endParaRPr lang="en-US" dirty="0"/>
          </a:p>
        </p:txBody>
      </p:sp>
      <p:sp>
        <p:nvSpPr>
          <p:cNvPr id="3" name="Content Placeholder 2"/>
          <p:cNvSpPr>
            <a:spLocks noGrp="1"/>
          </p:cNvSpPr>
          <p:nvPr>
            <p:ph idx="1"/>
          </p:nvPr>
        </p:nvSpPr>
        <p:spPr>
          <a:xfrm>
            <a:off x="457200" y="1280160"/>
            <a:ext cx="4297680" cy="4572000"/>
          </a:xfrm>
        </p:spPr>
        <p:txBody>
          <a:bodyPr>
            <a:noAutofit/>
          </a:bodyPr>
          <a:lstStyle/>
          <a:p>
            <a:r>
              <a:rPr lang="en-US" dirty="0" smtClean="0"/>
              <a:t>For example, performing a similar calculation with 10 rectangles, each of width 0.1, and again using the function values at the right endpoints for the height of each (see Figure 11), yields the approximation </a:t>
            </a:r>
            <a:r>
              <a:rPr lang="en-US" i="1" dirty="0" smtClean="0"/>
              <a:t>S</a:t>
            </a:r>
            <a:r>
              <a:rPr lang="en-US" baseline="-25000" dirty="0" smtClean="0"/>
              <a:t>10 </a:t>
            </a:r>
            <a:r>
              <a:rPr lang="en-US" dirty="0" smtClean="0">
                <a:sym typeface="Symbol"/>
              </a:rPr>
              <a:t> </a:t>
            </a:r>
            <a:r>
              <a:rPr lang="en-US" dirty="0" smtClean="0"/>
              <a:t>0.4512. </a:t>
            </a:r>
            <a:endParaRPr lang="en-US" dirty="0"/>
          </a:p>
        </p:txBody>
      </p:sp>
      <p:grpSp>
        <p:nvGrpSpPr>
          <p:cNvPr id="4" name="Group 3"/>
          <p:cNvGrpSpPr/>
          <p:nvPr/>
        </p:nvGrpSpPr>
        <p:grpSpPr>
          <a:xfrm>
            <a:off x="4648200" y="1371600"/>
            <a:ext cx="4291409" cy="4624573"/>
            <a:chOff x="2426296" y="1371600"/>
            <a:chExt cx="4291409" cy="4624573"/>
          </a:xfrm>
        </p:grpSpPr>
        <p:pic>
          <p:nvPicPr>
            <p:cNvPr id="5" name="Picture 2"/>
            <p:cNvPicPr>
              <a:picLocks noChangeAspect="1" noChangeArrowheads="1"/>
            </p:cNvPicPr>
            <p:nvPr/>
          </p:nvPicPr>
          <p:blipFill>
            <a:blip r:embed="rId2" cstate="print"/>
            <a:srcRect b="8333"/>
            <a:stretch>
              <a:fillRect/>
            </a:stretch>
          </p:blipFill>
          <p:spPr bwMode="auto">
            <a:xfrm>
              <a:off x="2426296" y="1371600"/>
              <a:ext cx="4291409" cy="4191000"/>
            </a:xfrm>
            <a:prstGeom prst="rect">
              <a:avLst/>
            </a:prstGeom>
            <a:noFill/>
            <a:ln w="9525">
              <a:noFill/>
              <a:miter lim="800000"/>
              <a:headEnd/>
              <a:tailEnd/>
            </a:ln>
            <a:effectLst/>
          </p:spPr>
        </p:pic>
        <p:sp>
          <p:nvSpPr>
            <p:cNvPr id="6" name="Rectangle 5"/>
            <p:cNvSpPr/>
            <p:nvPr/>
          </p:nvSpPr>
          <p:spPr>
            <a:xfrm>
              <a:off x="3783106" y="5472953"/>
              <a:ext cx="1552797" cy="523220"/>
            </a:xfrm>
            <a:prstGeom prst="rect">
              <a:avLst/>
            </a:prstGeom>
          </p:spPr>
          <p:txBody>
            <a:bodyPr wrap="none">
              <a:spAutoFit/>
            </a:bodyPr>
            <a:lstStyle/>
            <a:p>
              <a:r>
                <a:rPr lang="en-US" sz="2800" b="1" dirty="0" smtClean="0"/>
                <a:t>Figure 11</a:t>
              </a:r>
              <a:endParaRPr lang="en-US" sz="2800" b="1" dirty="0"/>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 (cont.)</a:t>
            </a:r>
            <a:endParaRPr lang="en-US" dirty="0"/>
          </a:p>
        </p:txBody>
      </p:sp>
      <p:sp>
        <p:nvSpPr>
          <p:cNvPr id="3" name="Content Placeholder 2"/>
          <p:cNvSpPr>
            <a:spLocks noGrp="1"/>
          </p:cNvSpPr>
          <p:nvPr>
            <p:ph idx="1"/>
          </p:nvPr>
        </p:nvSpPr>
        <p:spPr/>
        <p:txBody>
          <a:bodyPr/>
          <a:lstStyle/>
          <a:p>
            <a:r>
              <a:rPr lang="en-US" dirty="0" smtClean="0"/>
              <a:t>We shouldn’t be surprised that this number is smaller than our result for </a:t>
            </a:r>
            <a:r>
              <a:rPr lang="en-US" i="1" dirty="0" smtClean="0"/>
              <a:t>S</a:t>
            </a:r>
            <a:r>
              <a:rPr lang="en-US" baseline="-25000" dirty="0" smtClean="0"/>
              <a:t>4</a:t>
            </a:r>
            <a:r>
              <a:rPr lang="en-US" dirty="0" smtClean="0"/>
              <a:t>, if we compare Figures 10 and 11. </a:t>
            </a:r>
            <a:r>
              <a:rPr lang="en-US" i="1" dirty="0" smtClean="0"/>
              <a:t>S</a:t>
            </a:r>
            <a:r>
              <a:rPr lang="en-US" baseline="-25000" dirty="0" smtClean="0"/>
              <a:t>10</a:t>
            </a:r>
            <a:r>
              <a:rPr lang="en-US" dirty="0" smtClean="0"/>
              <a:t> is still overestimating the true area of </a:t>
            </a:r>
            <a:r>
              <a:rPr lang="en-US" i="1" dirty="0" smtClean="0"/>
              <a:t>R</a:t>
            </a:r>
            <a:r>
              <a:rPr lang="en-US" dirty="0" smtClean="0"/>
              <a:t>, but as we can see, the error is much less, and we expect it to go down even further if we increase the number of rectangles.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 (cont.)</a:t>
            </a:r>
            <a:endParaRPr lang="en-US" dirty="0"/>
          </a:p>
        </p:txBody>
      </p:sp>
      <p:sp>
        <p:nvSpPr>
          <p:cNvPr id="3" name="Content Placeholder 2"/>
          <p:cNvSpPr>
            <a:spLocks noGrp="1"/>
          </p:cNvSpPr>
          <p:nvPr>
            <p:ph idx="1"/>
          </p:nvPr>
        </p:nvSpPr>
        <p:spPr/>
        <p:txBody>
          <a:bodyPr/>
          <a:lstStyle/>
          <a:p>
            <a:r>
              <a:rPr lang="en-US" dirty="0" smtClean="0"/>
              <a:t>Hand calculations quickly become tedious as the number of subintervals </a:t>
            </a:r>
            <a:r>
              <a:rPr lang="en-US" i="1" dirty="0" smtClean="0"/>
              <a:t>n </a:t>
            </a:r>
            <a:r>
              <a:rPr lang="en-US" dirty="0" smtClean="0"/>
              <a:t>increases, but a computer algebra system or a programmable calculator helps us create a table of values like the one below. </a:t>
            </a:r>
          </a:p>
          <a:p>
            <a:pPr>
              <a:lnSpc>
                <a:spcPct val="150000"/>
              </a:lnSpc>
            </a:pPr>
            <a:endParaRPr lang="en-US" dirty="0" smtClean="0"/>
          </a:p>
          <a:p>
            <a:endParaRPr lang="en-US" dirty="0" smtClean="0"/>
          </a:p>
          <a:p>
            <a:r>
              <a:rPr lang="en-US" dirty="0" smtClean="0"/>
              <a:t>From the previous table, we conjecture that the true value of the area of </a:t>
            </a:r>
            <a:r>
              <a:rPr lang="en-US" i="1" dirty="0" smtClean="0"/>
              <a:t>R</a:t>
            </a:r>
            <a:r>
              <a:rPr lang="en-US" dirty="0" smtClean="0"/>
              <a:t> might be </a:t>
            </a:r>
            <a:r>
              <a:rPr lang="en-US" i="1" dirty="0" smtClean="0">
                <a:solidFill>
                  <a:srgbClr val="FF0000"/>
                </a:solidFill>
              </a:rPr>
              <a:t>A</a:t>
            </a:r>
            <a:r>
              <a:rPr lang="en-US" dirty="0" smtClean="0">
                <a:solidFill>
                  <a:srgbClr val="FF0000"/>
                </a:solidFill>
              </a:rPr>
              <a:t> = 0.4</a:t>
            </a:r>
            <a:r>
              <a:rPr lang="en-US" dirty="0" smtClean="0"/>
              <a:t>. Later we will learn how to exactly calculate this type of area. </a:t>
            </a:r>
            <a:endParaRPr lang="en-US" dirty="0"/>
          </a:p>
        </p:txBody>
      </p:sp>
      <p:graphicFrame>
        <p:nvGraphicFramePr>
          <p:cNvPr id="4" name="Content Placeholder 3"/>
          <p:cNvGraphicFramePr>
            <a:graphicFrameLocks/>
          </p:cNvGraphicFramePr>
          <p:nvPr/>
        </p:nvGraphicFramePr>
        <p:xfrm>
          <a:off x="914399" y="3276600"/>
          <a:ext cx="6858000" cy="914400"/>
        </p:xfrm>
        <a:graphic>
          <a:graphicData uri="http://schemas.openxmlformats.org/drawingml/2006/table">
            <a:tbl>
              <a:tblPr firstCol="1">
                <a:tableStyleId>{5C22544A-7EE6-4342-B048-85BDC9FD1C3A}</a:tableStyleId>
              </a:tblPr>
              <a:tblGrid>
                <a:gridCol w="1371600"/>
                <a:gridCol w="1371600"/>
                <a:gridCol w="1371600"/>
                <a:gridCol w="1371600"/>
                <a:gridCol w="1371600"/>
              </a:tblGrid>
              <a:tr h="370840">
                <a:tc>
                  <a:txBody>
                    <a:bodyPr/>
                    <a:lstStyle/>
                    <a:p>
                      <a:pPr algn="ctr"/>
                      <a:r>
                        <a:rPr lang="en-US" sz="2400" i="1" dirty="0" smtClean="0"/>
                        <a:t>n</a:t>
                      </a:r>
                      <a:endParaRPr lang="en-US" sz="2400" i="1" dirty="0"/>
                    </a:p>
                  </a:txBody>
                  <a:tcPr/>
                </a:tc>
                <a:tc>
                  <a:txBody>
                    <a:bodyPr/>
                    <a:lstStyle/>
                    <a:p>
                      <a:pPr algn="ctr"/>
                      <a:r>
                        <a:rPr lang="en-US" sz="2400" dirty="0" smtClean="0"/>
                        <a:t>50</a:t>
                      </a:r>
                      <a:endParaRPr lang="en-US" sz="2400" dirty="0"/>
                    </a:p>
                  </a:txBody>
                  <a:tcPr/>
                </a:tc>
                <a:tc>
                  <a:txBody>
                    <a:bodyPr/>
                    <a:lstStyle/>
                    <a:p>
                      <a:pPr algn="ctr"/>
                      <a:r>
                        <a:rPr lang="en-US" sz="2400" dirty="0" smtClean="0"/>
                        <a:t>100</a:t>
                      </a:r>
                      <a:endParaRPr lang="en-US" sz="2400" dirty="0"/>
                    </a:p>
                  </a:txBody>
                  <a:tcPr/>
                </a:tc>
                <a:tc>
                  <a:txBody>
                    <a:bodyPr/>
                    <a:lstStyle/>
                    <a:p>
                      <a:pPr algn="ctr"/>
                      <a:r>
                        <a:rPr lang="en-US" sz="2400" dirty="0" smtClean="0"/>
                        <a:t>1000</a:t>
                      </a:r>
                      <a:endParaRPr lang="en-US" sz="2400" dirty="0"/>
                    </a:p>
                  </a:txBody>
                  <a:tcPr/>
                </a:tc>
                <a:tc>
                  <a:txBody>
                    <a:bodyPr/>
                    <a:lstStyle/>
                    <a:p>
                      <a:pPr algn="ctr"/>
                      <a:r>
                        <a:rPr lang="en-US" sz="2400" dirty="0" smtClean="0"/>
                        <a:t>10,000</a:t>
                      </a:r>
                      <a:endParaRPr lang="en-US" sz="2400" dirty="0"/>
                    </a:p>
                  </a:txBody>
                  <a:tcPr/>
                </a:tc>
              </a:tr>
              <a:tr h="370840">
                <a:tc>
                  <a:txBody>
                    <a:bodyPr/>
                    <a:lstStyle/>
                    <a:p>
                      <a:pPr algn="ctr"/>
                      <a:r>
                        <a:rPr lang="en-US" sz="2400" i="1" dirty="0" smtClean="0"/>
                        <a:t>S</a:t>
                      </a:r>
                      <a:r>
                        <a:rPr lang="en-US" sz="2400" i="1" baseline="-25000" dirty="0" smtClean="0"/>
                        <a:t>n</a:t>
                      </a:r>
                      <a:endParaRPr lang="en-US" sz="2400" baseline="-25000" dirty="0"/>
                    </a:p>
                  </a:txBody>
                  <a:tcPr/>
                </a:tc>
                <a:tc>
                  <a:txBody>
                    <a:bodyPr/>
                    <a:lstStyle/>
                    <a:p>
                      <a:pPr algn="ctr"/>
                      <a:r>
                        <a:rPr lang="en-US" sz="2400" dirty="0" smtClean="0"/>
                        <a:t>0.41005</a:t>
                      </a:r>
                      <a:endParaRPr lang="en-US" sz="2400" dirty="0"/>
                    </a:p>
                  </a:txBody>
                  <a:tcPr/>
                </a:tc>
                <a:tc>
                  <a:txBody>
                    <a:bodyPr/>
                    <a:lstStyle/>
                    <a:p>
                      <a:pPr algn="ctr"/>
                      <a:r>
                        <a:rPr lang="en-US" sz="2400" dirty="0" smtClean="0"/>
                        <a:t>0.40501</a:t>
                      </a:r>
                      <a:endParaRPr lang="en-US" sz="2400" dirty="0"/>
                    </a:p>
                  </a:txBody>
                  <a:tcPr/>
                </a:tc>
                <a:tc>
                  <a:txBody>
                    <a:bodyPr/>
                    <a:lstStyle/>
                    <a:p>
                      <a:pPr algn="ctr"/>
                      <a:r>
                        <a:rPr lang="en-US" sz="2400" dirty="0" smtClean="0"/>
                        <a:t>0.40050</a:t>
                      </a:r>
                      <a:endParaRPr lang="en-US" sz="2400" dirty="0"/>
                    </a:p>
                  </a:txBody>
                  <a:tcPr/>
                </a:tc>
                <a:tc>
                  <a:txBody>
                    <a:bodyPr/>
                    <a:lstStyle/>
                    <a:p>
                      <a:pPr algn="ctr"/>
                      <a:r>
                        <a:rPr lang="en-US" sz="2400" dirty="0" smtClean="0"/>
                        <a:t>0.40005</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As far as the arc length of the curve connecting (0, 0) with (1, 1), we will illustrate the calculations by first dividing [0, 1] into four subintervals, as we did in part a. </a:t>
            </a:r>
          </a:p>
          <a:p>
            <a:pPr marL="463550" indent="-463550"/>
            <a:r>
              <a:rPr lang="en-US" dirty="0" smtClean="0"/>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5b (cont.)</a:t>
            </a:r>
            <a:endParaRPr lang="en-US" dirty="0"/>
          </a:p>
        </p:txBody>
      </p:sp>
      <p:sp>
        <p:nvSpPr>
          <p:cNvPr id="3" name="Content Placeholder 2"/>
          <p:cNvSpPr>
            <a:spLocks noGrp="1"/>
          </p:cNvSpPr>
          <p:nvPr>
            <p:ph idx="1"/>
          </p:nvPr>
        </p:nvSpPr>
        <p:spPr>
          <a:xfrm>
            <a:off x="457200" y="1280160"/>
            <a:ext cx="4480560" cy="4572000"/>
          </a:xfrm>
        </p:spPr>
        <p:txBody>
          <a:bodyPr/>
          <a:lstStyle/>
          <a:p>
            <a:r>
              <a:rPr lang="en-US" dirty="0" smtClean="0"/>
              <a:t>If we label the endpoints as </a:t>
            </a:r>
            <a:r>
              <a:rPr lang="en-US" i="1" dirty="0" smtClean="0"/>
              <a:t>x</a:t>
            </a:r>
            <a:r>
              <a:rPr lang="en-US" baseline="-25000" dirty="0" smtClean="0"/>
              <a:t>1</a:t>
            </a:r>
            <a:r>
              <a:rPr lang="en-US" dirty="0" smtClean="0"/>
              <a:t> = 0, </a:t>
            </a:r>
            <a:r>
              <a:rPr lang="en-US" i="1" dirty="0" smtClean="0"/>
              <a:t>x</a:t>
            </a:r>
            <a:r>
              <a:rPr lang="en-US" baseline="-25000" dirty="0" smtClean="0"/>
              <a:t>2</a:t>
            </a:r>
            <a:r>
              <a:rPr lang="en-US" dirty="0" smtClean="0"/>
              <a:t> = 0.25, …, </a:t>
            </a:r>
            <a:r>
              <a:rPr lang="en-US" i="1" dirty="0" smtClean="0"/>
              <a:t>x</a:t>
            </a:r>
            <a:r>
              <a:rPr lang="en-US" baseline="-25000" dirty="0" smtClean="0"/>
              <a:t>5</a:t>
            </a:r>
            <a:r>
              <a:rPr lang="en-US" dirty="0" smtClean="0"/>
              <a:t> = 1, and connect the points (</a:t>
            </a:r>
            <a:r>
              <a:rPr lang="en-US" i="1" dirty="0" smtClean="0"/>
              <a:t>x</a:t>
            </a:r>
            <a:r>
              <a:rPr lang="en-US" i="1" baseline="-25000" dirty="0" smtClean="0"/>
              <a:t>i</a:t>
            </a:r>
            <a:r>
              <a:rPr lang="en-US" dirty="0" smtClean="0"/>
              <a:t>, </a:t>
            </a:r>
            <a:r>
              <a:rPr lang="en-US" i="1" dirty="0" smtClean="0"/>
              <a:t>f</a:t>
            </a:r>
            <a:r>
              <a:rPr lang="en-US" dirty="0" smtClean="0"/>
              <a:t>(</a:t>
            </a:r>
            <a:r>
              <a:rPr lang="en-US" i="1" dirty="0" smtClean="0"/>
              <a:t>x</a:t>
            </a:r>
            <a:r>
              <a:rPr lang="en-US" i="1" baseline="-25000" dirty="0" smtClean="0"/>
              <a:t>i</a:t>
            </a:r>
            <a:r>
              <a:rPr lang="en-US" dirty="0" smtClean="0"/>
              <a:t>)) on the graph with (</a:t>
            </a:r>
            <a:r>
              <a:rPr lang="en-US" i="1" dirty="0" smtClean="0"/>
              <a:t>x</a:t>
            </a:r>
            <a:r>
              <a:rPr lang="en-US" i="1" baseline="-25000" dirty="0" smtClean="0"/>
              <a:t>i</a:t>
            </a:r>
            <a:r>
              <a:rPr lang="en-US" baseline="-25000" dirty="0" smtClean="0"/>
              <a:t> + 1</a:t>
            </a:r>
            <a:r>
              <a:rPr lang="en-US" dirty="0" smtClean="0"/>
              <a:t>, </a:t>
            </a:r>
            <a:r>
              <a:rPr lang="en-US" i="1" dirty="0" smtClean="0"/>
              <a:t>f</a:t>
            </a:r>
            <a:r>
              <a:rPr lang="en-US" dirty="0" smtClean="0"/>
              <a:t>(</a:t>
            </a:r>
            <a:r>
              <a:rPr lang="en-US" i="1" dirty="0" smtClean="0"/>
              <a:t>x</a:t>
            </a:r>
            <a:r>
              <a:rPr lang="en-US" i="1" baseline="-25000" dirty="0" smtClean="0"/>
              <a:t>i</a:t>
            </a:r>
            <a:r>
              <a:rPr lang="en-US" baseline="-25000" dirty="0" smtClean="0"/>
              <a:t> + 1</a:t>
            </a:r>
            <a:r>
              <a:rPr lang="en-US" dirty="0" smtClean="0"/>
              <a:t>)) for </a:t>
            </a:r>
            <a:r>
              <a:rPr lang="en-US" i="1" dirty="0" smtClean="0"/>
              <a:t>i</a:t>
            </a:r>
            <a:r>
              <a:rPr lang="en-US" dirty="0" smtClean="0"/>
              <a:t> = 1, </a:t>
            </a:r>
            <a:r>
              <a:rPr lang="en-US" dirty="0" smtClean="0"/>
              <a:t>…, </a:t>
            </a:r>
            <a:r>
              <a:rPr lang="en-US" dirty="0" smtClean="0"/>
              <a:t>4, a “crude” first approximation for the arc length will simply be the sum of the lengths of the four resulting line segments (see Figure 12). </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873559" y="1371600"/>
            <a:ext cx="4118041"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5b (cont.)</a:t>
            </a:r>
            <a:endParaRPr lang="en-US" dirty="0"/>
          </a:p>
        </p:txBody>
      </p:sp>
      <p:sp>
        <p:nvSpPr>
          <p:cNvPr id="3" name="Content Placeholder 2"/>
          <p:cNvSpPr>
            <a:spLocks noGrp="1"/>
          </p:cNvSpPr>
          <p:nvPr>
            <p:ph idx="1"/>
          </p:nvPr>
        </p:nvSpPr>
        <p:spPr/>
        <p:txBody>
          <a:bodyPr/>
          <a:lstStyle/>
          <a:p>
            <a:r>
              <a:rPr lang="en-US" dirty="0" smtClean="0"/>
              <a:t>This can be calculated using the Pythagorean Theorem as follows. </a:t>
            </a:r>
            <a:endParaRPr lang="en-US" dirty="0"/>
          </a:p>
        </p:txBody>
      </p:sp>
      <p:graphicFrame>
        <p:nvGraphicFramePr>
          <p:cNvPr id="27650" name="Object 2"/>
          <p:cNvGraphicFramePr>
            <a:graphicFrameLocks noChangeAspect="1"/>
          </p:cNvGraphicFramePr>
          <p:nvPr/>
        </p:nvGraphicFramePr>
        <p:xfrm>
          <a:off x="548640" y="2362200"/>
          <a:ext cx="2603500" cy="431800"/>
        </p:xfrm>
        <a:graphic>
          <a:graphicData uri="http://schemas.openxmlformats.org/presentationml/2006/ole">
            <mc:AlternateContent xmlns:mc="http://schemas.openxmlformats.org/markup-compatibility/2006">
              <mc:Choice xmlns:v="urn:schemas-microsoft-com:vml" Requires="v">
                <p:oleObj spid="_x0000_s27680" name="Equation" r:id="rId3" imgW="2603500" imgH="431800" progId="Equation.DSMT4">
                  <p:embed/>
                </p:oleObj>
              </mc:Choice>
              <mc:Fallback>
                <p:oleObj name="Equation" r:id="rId3" imgW="2603500" imgH="4318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62200"/>
                        <a:ext cx="2603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900752" y="3225800"/>
          <a:ext cx="8153400" cy="1765300"/>
        </p:xfrm>
        <a:graphic>
          <a:graphicData uri="http://schemas.openxmlformats.org/presentationml/2006/ole">
            <mc:AlternateContent xmlns:mc="http://schemas.openxmlformats.org/markup-compatibility/2006">
              <mc:Choice xmlns:v="urn:schemas-microsoft-com:vml" Requires="v">
                <p:oleObj spid="_x0000_s27681" name="Equation" r:id="rId5" imgW="8153400" imgH="1765300" progId="Equation.DSMT4">
                  <p:embed/>
                </p:oleObj>
              </mc:Choice>
              <mc:Fallback>
                <p:oleObj name="Equation" r:id="rId5" imgW="8153400" imgH="176530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752" y="3225800"/>
                        <a:ext cx="81534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900752" y="5410200"/>
          <a:ext cx="1257300" cy="292100"/>
        </p:xfrm>
        <a:graphic>
          <a:graphicData uri="http://schemas.openxmlformats.org/presentationml/2006/ole">
            <mc:AlternateContent xmlns:mc="http://schemas.openxmlformats.org/markup-compatibility/2006">
              <mc:Choice xmlns:v="urn:schemas-microsoft-com:vml" Requires="v">
                <p:oleObj spid="_x0000_s27682" name="Equation" r:id="rId7" imgW="1257300" imgH="292100" progId="Equation.DSMT4">
                  <p:embed/>
                </p:oleObj>
              </mc:Choice>
              <mc:Fallback>
                <p:oleObj name="Equation" r:id="rId7" imgW="1257300" imgH="29210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752" y="5410200"/>
                        <a:ext cx="1257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5b (cont.)</a:t>
            </a:r>
            <a:endParaRPr lang="en-US" dirty="0"/>
          </a:p>
        </p:txBody>
      </p:sp>
      <p:sp>
        <p:nvSpPr>
          <p:cNvPr id="3" name="Content Placeholder 2"/>
          <p:cNvSpPr>
            <a:spLocks noGrp="1"/>
          </p:cNvSpPr>
          <p:nvPr>
            <p:ph idx="1"/>
          </p:nvPr>
        </p:nvSpPr>
        <p:spPr>
          <a:xfrm>
            <a:off x="457200" y="1280160"/>
            <a:ext cx="8229600" cy="4804392"/>
          </a:xfrm>
        </p:spPr>
        <p:txBody>
          <a:bodyPr>
            <a:spAutoFit/>
          </a:bodyPr>
          <a:lstStyle/>
          <a:p>
            <a:r>
              <a:rPr lang="en-US" dirty="0" smtClean="0"/>
              <a:t>Upon dividing [0, 1] into 10 equal parts, a similar, but a bit longer, calculation yields the much better approximation of </a:t>
            </a:r>
          </a:p>
          <a:p>
            <a:pPr>
              <a:spcBef>
                <a:spcPts val="1800"/>
              </a:spcBef>
            </a:pPr>
            <a:r>
              <a:rPr lang="en-US" dirty="0" smtClean="0"/>
              <a:t>As before, with the help of a computer or programmable calculator we can generate a table of values such as the following. </a:t>
            </a:r>
          </a:p>
          <a:p>
            <a:pPr>
              <a:lnSpc>
                <a:spcPct val="200000"/>
              </a:lnSpc>
            </a:pPr>
            <a:endParaRPr lang="en-US" dirty="0" smtClean="0"/>
          </a:p>
          <a:p>
            <a:r>
              <a:rPr lang="en-US" dirty="0" smtClean="0"/>
              <a:t>From the table above, we conclude that the true value of </a:t>
            </a:r>
            <a:r>
              <a:rPr lang="en-US" i="1" dirty="0" smtClean="0"/>
              <a:t>s</a:t>
            </a:r>
            <a:r>
              <a:rPr lang="en-US" dirty="0" smtClean="0"/>
              <a:t> is approximately </a:t>
            </a:r>
            <a:r>
              <a:rPr lang="en-US" i="1" dirty="0" smtClean="0">
                <a:solidFill>
                  <a:srgbClr val="FF0000"/>
                </a:solidFill>
              </a:rPr>
              <a:t>s</a:t>
            </a:r>
            <a:r>
              <a:rPr lang="en-US" dirty="0" smtClean="0">
                <a:solidFill>
                  <a:srgbClr val="FF0000"/>
                </a:solidFill>
              </a:rPr>
              <a:t> </a:t>
            </a:r>
            <a:r>
              <a:rPr lang="en-US" dirty="0" smtClean="0">
                <a:solidFill>
                  <a:srgbClr val="FF0000"/>
                </a:solidFill>
                <a:sym typeface="Symbol"/>
              </a:rPr>
              <a:t></a:t>
            </a:r>
            <a:r>
              <a:rPr lang="en-US" dirty="0" smtClean="0">
                <a:solidFill>
                  <a:srgbClr val="FF0000"/>
                </a:solidFill>
              </a:rPr>
              <a:t> 1.43971</a:t>
            </a:r>
            <a:r>
              <a:rPr lang="en-US" dirty="0" smtClean="0"/>
              <a:t>. </a:t>
            </a:r>
            <a:endParaRPr lang="en-US" dirty="0"/>
          </a:p>
        </p:txBody>
      </p:sp>
      <p:graphicFrame>
        <p:nvGraphicFramePr>
          <p:cNvPr id="28674" name="Object 2"/>
          <p:cNvGraphicFramePr>
            <a:graphicFrameLocks noChangeAspect="1"/>
          </p:cNvGraphicFramePr>
          <p:nvPr/>
        </p:nvGraphicFramePr>
        <p:xfrm>
          <a:off x="3683000" y="2438400"/>
          <a:ext cx="1778000" cy="431800"/>
        </p:xfrm>
        <a:graphic>
          <a:graphicData uri="http://schemas.openxmlformats.org/presentationml/2006/ole">
            <mc:AlternateContent xmlns:mc="http://schemas.openxmlformats.org/markup-compatibility/2006">
              <mc:Choice xmlns:v="urn:schemas-microsoft-com:vml" Requires="v">
                <p:oleObj spid="_x0000_s28684" name="Equation" r:id="rId3" imgW="1777229" imgH="431613" progId="Equation.DSMT4">
                  <p:embed/>
                </p:oleObj>
              </mc:Choice>
              <mc:Fallback>
                <p:oleObj name="Equation" r:id="rId3" imgW="1777229" imgH="431613"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2438400"/>
                        <a:ext cx="177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3"/>
          <p:cNvGraphicFramePr>
            <a:graphicFrameLocks/>
          </p:cNvGraphicFramePr>
          <p:nvPr/>
        </p:nvGraphicFramePr>
        <p:xfrm>
          <a:off x="1143000" y="4191000"/>
          <a:ext cx="6858000" cy="914400"/>
        </p:xfrm>
        <a:graphic>
          <a:graphicData uri="http://schemas.openxmlformats.org/drawingml/2006/table">
            <a:tbl>
              <a:tblPr firstCol="1">
                <a:tableStyleId>{5C22544A-7EE6-4342-B048-85BDC9FD1C3A}</a:tableStyleId>
              </a:tblPr>
              <a:tblGrid>
                <a:gridCol w="1371600"/>
                <a:gridCol w="1371600"/>
                <a:gridCol w="1371600"/>
                <a:gridCol w="1371600"/>
                <a:gridCol w="1371600"/>
              </a:tblGrid>
              <a:tr h="370840">
                <a:tc>
                  <a:txBody>
                    <a:bodyPr/>
                    <a:lstStyle/>
                    <a:p>
                      <a:pPr algn="ctr"/>
                      <a:r>
                        <a:rPr lang="en-US" sz="2400" i="1" dirty="0" smtClean="0"/>
                        <a:t>n</a:t>
                      </a:r>
                      <a:endParaRPr lang="en-US" sz="2400" i="1" dirty="0"/>
                    </a:p>
                  </a:txBody>
                  <a:tcPr/>
                </a:tc>
                <a:tc>
                  <a:txBody>
                    <a:bodyPr/>
                    <a:lstStyle/>
                    <a:p>
                      <a:pPr algn="ctr"/>
                      <a:r>
                        <a:rPr lang="en-US" sz="2400" dirty="0" smtClean="0"/>
                        <a:t>50</a:t>
                      </a:r>
                      <a:endParaRPr lang="en-US" sz="2400" dirty="0"/>
                    </a:p>
                  </a:txBody>
                  <a:tcPr/>
                </a:tc>
                <a:tc>
                  <a:txBody>
                    <a:bodyPr/>
                    <a:lstStyle/>
                    <a:p>
                      <a:pPr algn="ctr"/>
                      <a:r>
                        <a:rPr lang="en-US" sz="2400" dirty="0" smtClean="0"/>
                        <a:t>100</a:t>
                      </a:r>
                      <a:endParaRPr lang="en-US" sz="2400" dirty="0"/>
                    </a:p>
                  </a:txBody>
                  <a:tcPr/>
                </a:tc>
                <a:tc>
                  <a:txBody>
                    <a:bodyPr/>
                    <a:lstStyle/>
                    <a:p>
                      <a:pPr algn="ctr"/>
                      <a:r>
                        <a:rPr lang="en-US" sz="2400" dirty="0" smtClean="0"/>
                        <a:t>1000</a:t>
                      </a:r>
                      <a:endParaRPr lang="en-US" sz="2400" dirty="0"/>
                    </a:p>
                  </a:txBody>
                  <a:tcPr/>
                </a:tc>
                <a:tc>
                  <a:txBody>
                    <a:bodyPr/>
                    <a:lstStyle/>
                    <a:p>
                      <a:pPr algn="ctr"/>
                      <a:r>
                        <a:rPr lang="en-US" sz="2400" dirty="0" smtClean="0"/>
                        <a:t>10,000</a:t>
                      </a:r>
                      <a:endParaRPr lang="en-US" sz="2400" dirty="0"/>
                    </a:p>
                  </a:txBody>
                  <a:tcPr/>
                </a:tc>
              </a:tr>
              <a:tr h="370840">
                <a:tc>
                  <a:txBody>
                    <a:bodyPr/>
                    <a:lstStyle/>
                    <a:p>
                      <a:pPr algn="ctr"/>
                      <a:r>
                        <a:rPr lang="en-US" sz="2400" i="1" dirty="0" smtClean="0"/>
                        <a:t>S</a:t>
                      </a:r>
                      <a:r>
                        <a:rPr lang="en-US" sz="2400" i="1" baseline="-25000" dirty="0" smtClean="0"/>
                        <a:t>n</a:t>
                      </a:r>
                      <a:endParaRPr lang="en-US" sz="2400" baseline="-25000" dirty="0"/>
                    </a:p>
                  </a:txBody>
                  <a:tcPr/>
                </a:tc>
                <a:tc>
                  <a:txBody>
                    <a:bodyPr/>
                    <a:lstStyle/>
                    <a:p>
                      <a:pPr algn="ctr"/>
                      <a:r>
                        <a:rPr lang="en-US" sz="2400" dirty="0" smtClean="0"/>
                        <a:t>1.43966</a:t>
                      </a:r>
                      <a:endParaRPr lang="en-US" sz="2400" dirty="0"/>
                    </a:p>
                  </a:txBody>
                  <a:tcPr/>
                </a:tc>
                <a:tc>
                  <a:txBody>
                    <a:bodyPr/>
                    <a:lstStyle/>
                    <a:p>
                      <a:pPr algn="ctr"/>
                      <a:r>
                        <a:rPr lang="en-US" sz="2400" dirty="0" smtClean="0"/>
                        <a:t>1.43970</a:t>
                      </a:r>
                      <a:endParaRPr lang="en-US" sz="2400" dirty="0"/>
                    </a:p>
                  </a:txBody>
                  <a:tcPr/>
                </a:tc>
                <a:tc>
                  <a:txBody>
                    <a:bodyPr/>
                    <a:lstStyle/>
                    <a:p>
                      <a:pPr algn="ctr"/>
                      <a:r>
                        <a:rPr lang="en-US" sz="2400" dirty="0" smtClean="0"/>
                        <a:t>1.43971</a:t>
                      </a:r>
                      <a:endParaRPr lang="en-US" sz="2400" dirty="0"/>
                    </a:p>
                  </a:txBody>
                  <a:tcPr/>
                </a:tc>
                <a:tc>
                  <a:txBody>
                    <a:bodyPr/>
                    <a:lstStyle/>
                    <a:p>
                      <a:pPr algn="ctr"/>
                      <a:r>
                        <a:rPr lang="en-US" sz="2400" dirty="0" smtClean="0"/>
                        <a:t>1.43971</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Velocity Problem</a:t>
            </a:r>
            <a:endParaRPr lang="en-US" dirty="0"/>
          </a:p>
        </p:txBody>
      </p:sp>
      <p:sp>
        <p:nvSpPr>
          <p:cNvPr id="3" name="Content Placeholder 2"/>
          <p:cNvSpPr>
            <a:spLocks noGrp="1"/>
          </p:cNvSpPr>
          <p:nvPr>
            <p:ph idx="1"/>
          </p:nvPr>
        </p:nvSpPr>
        <p:spPr>
          <a:xfrm>
            <a:off x="457200" y="1280160"/>
            <a:ext cx="8229600" cy="4659737"/>
          </a:xfrm>
        </p:spPr>
        <p:txBody>
          <a:bodyPr>
            <a:spAutoFit/>
          </a:bodyPr>
          <a:lstStyle/>
          <a:p>
            <a:r>
              <a:rPr lang="en-US" dirty="0" smtClean="0"/>
              <a:t>More generally, if </a:t>
            </a:r>
            <a:r>
              <a:rPr lang="en-US" i="1" dirty="0" smtClean="0"/>
              <a:t>x</a:t>
            </a:r>
            <a:r>
              <a:rPr lang="en-US" baseline="-25000" dirty="0" smtClean="0"/>
              <a:t>0</a:t>
            </a:r>
            <a:r>
              <a:rPr lang="en-US" dirty="0" smtClean="0"/>
              <a:t> is contained in the interval [</a:t>
            </a:r>
            <a:r>
              <a:rPr lang="en-US" i="1" dirty="0" smtClean="0"/>
              <a:t>a</a:t>
            </a:r>
            <a:r>
              <a:rPr lang="en-US" dirty="0" smtClean="0"/>
              <a:t>, </a:t>
            </a:r>
            <a:r>
              <a:rPr lang="en-US" i="1" dirty="0" smtClean="0"/>
              <a:t>b</a:t>
            </a:r>
            <a:r>
              <a:rPr lang="en-US" dirty="0" smtClean="0"/>
              <a:t>], the ratio</a:t>
            </a:r>
          </a:p>
          <a:p>
            <a:endParaRPr lang="en-US" dirty="0" smtClean="0"/>
          </a:p>
          <a:p>
            <a:endParaRPr lang="en-US" dirty="0" smtClean="0"/>
          </a:p>
          <a:p>
            <a:r>
              <a:rPr lang="en-US" dirty="0" smtClean="0"/>
              <a:t>corresponds to the average rate of travel over the interval and also serves as an approximation to the instantaneous velocity at </a:t>
            </a:r>
            <a:r>
              <a:rPr lang="en-US" i="1" dirty="0" smtClean="0"/>
              <a:t>x</a:t>
            </a:r>
            <a:r>
              <a:rPr lang="en-US" baseline="-25000" dirty="0" smtClean="0"/>
              <a:t>0</a:t>
            </a:r>
            <a:r>
              <a:rPr lang="en-US" dirty="0" smtClean="0"/>
              <a:t>. You have probably seen the symbol </a:t>
            </a:r>
            <a:r>
              <a:rPr lang="en-US" dirty="0" smtClean="0">
                <a:sym typeface="Symbol"/>
              </a:rPr>
              <a:t></a:t>
            </a:r>
            <a:r>
              <a:rPr lang="en-US" dirty="0" smtClean="0"/>
              <a:t> before: it is the Greek letter delta and is used to designate a change in the quantity that follows it. </a:t>
            </a:r>
            <a:endParaRPr lang="en-US" dirty="0"/>
          </a:p>
        </p:txBody>
      </p:sp>
      <p:graphicFrame>
        <p:nvGraphicFramePr>
          <p:cNvPr id="56322" name="Object 2"/>
          <p:cNvGraphicFramePr>
            <a:graphicFrameLocks noChangeAspect="1"/>
          </p:cNvGraphicFramePr>
          <p:nvPr/>
        </p:nvGraphicFramePr>
        <p:xfrm>
          <a:off x="3302000" y="2209800"/>
          <a:ext cx="2540000" cy="901700"/>
        </p:xfrm>
        <a:graphic>
          <a:graphicData uri="http://schemas.openxmlformats.org/presentationml/2006/ole">
            <mc:AlternateContent xmlns:mc="http://schemas.openxmlformats.org/markup-compatibility/2006">
              <mc:Choice xmlns:v="urn:schemas-microsoft-com:vml" Requires="v">
                <p:oleObj spid="_x0000_s57353" name="Equation" r:id="rId3" imgW="2539800" imgH="901440" progId="Equation.DSMT4">
                  <p:embed/>
                </p:oleObj>
              </mc:Choice>
              <mc:Fallback>
                <p:oleObj name="Equation" r:id="rId3" imgW="2539800" imgH="9014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2209800"/>
                        <a:ext cx="2540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Velocity Problem</a:t>
            </a:r>
            <a:endParaRPr lang="en-US" dirty="0"/>
          </a:p>
        </p:txBody>
      </p:sp>
      <p:sp>
        <p:nvSpPr>
          <p:cNvPr id="3" name="Content Placeholder 2"/>
          <p:cNvSpPr>
            <a:spLocks noGrp="1"/>
          </p:cNvSpPr>
          <p:nvPr>
            <p:ph idx="1"/>
          </p:nvPr>
        </p:nvSpPr>
        <p:spPr>
          <a:xfrm>
            <a:off x="457200" y="1280160"/>
            <a:ext cx="4114800" cy="2677656"/>
          </a:xfrm>
        </p:spPr>
        <p:txBody>
          <a:bodyPr wrap="square">
            <a:spAutoFit/>
          </a:bodyPr>
          <a:lstStyle/>
          <a:p>
            <a:r>
              <a:rPr lang="en-US" dirty="0" smtClean="0"/>
              <a:t>The previous ratio is read “change in </a:t>
            </a:r>
            <a:r>
              <a:rPr lang="en-US" i="1" dirty="0" smtClean="0"/>
              <a:t>f</a:t>
            </a:r>
            <a:r>
              <a:rPr lang="en-US" dirty="0" smtClean="0"/>
              <a:t> over change in </a:t>
            </a:r>
            <a:r>
              <a:rPr lang="en-US" i="1" dirty="0" smtClean="0"/>
              <a:t>x</a:t>
            </a:r>
            <a:r>
              <a:rPr lang="en-US" dirty="0" smtClean="0"/>
              <a:t>” and can be interpreted as the slope of the line (known as the </a:t>
            </a:r>
            <a:r>
              <a:rPr lang="en-US" i="1" dirty="0" smtClean="0"/>
              <a:t>secant line</a:t>
            </a:r>
            <a:r>
              <a:rPr lang="en-US" dirty="0" smtClean="0"/>
              <a:t>) shown in Figure 2.</a:t>
            </a:r>
            <a:endParaRPr lang="en-US" dirty="0"/>
          </a:p>
        </p:txBody>
      </p:sp>
      <p:grpSp>
        <p:nvGrpSpPr>
          <p:cNvPr id="6" name="Group 5"/>
          <p:cNvGrpSpPr/>
          <p:nvPr/>
        </p:nvGrpSpPr>
        <p:grpSpPr>
          <a:xfrm>
            <a:off x="5151120" y="1447800"/>
            <a:ext cx="3383280" cy="3514212"/>
            <a:chOff x="2880360" y="2571608"/>
            <a:chExt cx="3383280" cy="3514212"/>
          </a:xfrm>
        </p:grpSpPr>
        <p:pic>
          <p:nvPicPr>
            <p:cNvPr id="58371" name="Picture 3"/>
            <p:cNvPicPr>
              <a:picLocks noChangeAspect="1" noChangeArrowheads="1"/>
            </p:cNvPicPr>
            <p:nvPr/>
          </p:nvPicPr>
          <p:blipFill>
            <a:blip r:embed="rId2" cstate="print">
              <a:clrChange>
                <a:clrFrom>
                  <a:srgbClr val="FFFFFF"/>
                </a:clrFrom>
                <a:clrTo>
                  <a:srgbClr val="FFFFFF">
                    <a:alpha val="0"/>
                  </a:srgbClr>
                </a:clrTo>
              </a:clrChange>
              <a:lum bright="-20000"/>
            </a:blip>
            <a:srcRect b="10350"/>
            <a:stretch>
              <a:fillRect/>
            </a:stretch>
          </p:blipFill>
          <p:spPr bwMode="auto">
            <a:xfrm>
              <a:off x="2880360" y="2571608"/>
              <a:ext cx="3383280" cy="3067192"/>
            </a:xfrm>
            <a:prstGeom prst="rect">
              <a:avLst/>
            </a:prstGeom>
            <a:noFill/>
            <a:ln w="9525">
              <a:noFill/>
              <a:miter lim="800000"/>
              <a:headEnd/>
              <a:tailEnd/>
            </a:ln>
          </p:spPr>
        </p:pic>
        <p:sp>
          <p:nvSpPr>
            <p:cNvPr id="5" name="Rectangle 4"/>
            <p:cNvSpPr/>
            <p:nvPr/>
          </p:nvSpPr>
          <p:spPr>
            <a:xfrm>
              <a:off x="3948953" y="5562600"/>
              <a:ext cx="1370055" cy="523220"/>
            </a:xfrm>
            <a:prstGeom prst="rect">
              <a:avLst/>
            </a:prstGeom>
          </p:spPr>
          <p:txBody>
            <a:bodyPr wrap="none">
              <a:spAutoFit/>
            </a:bodyPr>
            <a:lstStyle/>
            <a:p>
              <a:r>
                <a:rPr lang="en-US" sz="2800" b="1" dirty="0" smtClean="0"/>
                <a:t>Figure 2</a:t>
              </a:r>
              <a:endParaRPr lang="en-US" sz="2800" b="1"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endParaRPr lang="en-US" dirty="0"/>
          </a:p>
        </p:txBody>
      </p:sp>
      <p:sp>
        <p:nvSpPr>
          <p:cNvPr id="3" name="Content Placeholder 2"/>
          <p:cNvSpPr>
            <a:spLocks noGrp="1"/>
          </p:cNvSpPr>
          <p:nvPr>
            <p:ph idx="1"/>
          </p:nvPr>
        </p:nvSpPr>
        <p:spPr>
          <a:xfrm>
            <a:off x="457200" y="1280160"/>
            <a:ext cx="8229600" cy="4572000"/>
          </a:xfrm>
        </p:spPr>
        <p:txBody>
          <a:bodyPr>
            <a:normAutofit/>
          </a:bodyPr>
          <a:lstStyle/>
          <a:p>
            <a:r>
              <a:rPr lang="en-US" dirty="0" smtClean="0"/>
              <a:t>A piece of rock falls into a 256-foot-deep canyon from its rim. If we ignore air resistance, its distance below the rim at time </a:t>
            </a:r>
            <a:r>
              <a:rPr lang="en-US" i="1" dirty="0" smtClean="0"/>
              <a:t>t </a:t>
            </a:r>
            <a:r>
              <a:rPr lang="en-US" dirty="0" smtClean="0"/>
              <a:t>is</a:t>
            </a:r>
          </a:p>
          <a:p>
            <a:endParaRPr lang="en-US" i="1" dirty="0" smtClean="0"/>
          </a:p>
          <a:p>
            <a:endParaRPr lang="en-US" dirty="0"/>
          </a:p>
        </p:txBody>
      </p:sp>
      <p:graphicFrame>
        <p:nvGraphicFramePr>
          <p:cNvPr id="2050" name="Object 2"/>
          <p:cNvGraphicFramePr>
            <a:graphicFrameLocks noChangeAspect="1"/>
          </p:cNvGraphicFramePr>
          <p:nvPr/>
        </p:nvGraphicFramePr>
        <p:xfrm>
          <a:off x="1873624" y="2731247"/>
          <a:ext cx="1663700" cy="482600"/>
        </p:xfrm>
        <a:graphic>
          <a:graphicData uri="http://schemas.openxmlformats.org/presentationml/2006/ole">
            <mc:AlternateContent xmlns:mc="http://schemas.openxmlformats.org/markup-compatibility/2006">
              <mc:Choice xmlns:v="urn:schemas-microsoft-com:vml" Requires="v">
                <p:oleObj spid="_x0000_s2060" name="Equation" r:id="rId3" imgW="1663700" imgH="482600" progId="Equation.DSMT4">
                  <p:embed/>
                </p:oleObj>
              </mc:Choice>
              <mc:Fallback>
                <p:oleObj name="Equation" r:id="rId3" imgW="1663700" imgH="482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624" y="2731247"/>
                        <a:ext cx="166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 y="3276600"/>
            <a:ext cx="4389120" cy="2743200"/>
          </a:xfrm>
          <a:prstGeom prst="rect">
            <a:avLst/>
          </a:prstGeom>
        </p:spPr>
        <p:txBody>
          <a:bodyPr>
            <a:spAutoFit/>
          </a:bodyPr>
          <a:lstStyle/>
          <a:p>
            <a:r>
              <a:rPr lang="en-US" sz="2800" dirty="0" smtClean="0">
                <a:solidFill>
                  <a:srgbClr val="366092"/>
                </a:solidFill>
              </a:rPr>
              <a:t>where </a:t>
            </a:r>
            <a:r>
              <a:rPr lang="en-US" sz="2800" i="1" dirty="0" smtClean="0">
                <a:solidFill>
                  <a:srgbClr val="366092"/>
                </a:solidFill>
              </a:rPr>
              <a:t>d</a:t>
            </a:r>
            <a:r>
              <a:rPr lang="en-US" sz="2800" dirty="0" smtClean="0">
                <a:solidFill>
                  <a:srgbClr val="366092"/>
                </a:solidFill>
              </a:rPr>
              <a:t> is measured in feet and </a:t>
            </a:r>
            <a:r>
              <a:rPr lang="en-US" sz="2800" i="1" dirty="0" smtClean="0">
                <a:solidFill>
                  <a:srgbClr val="366092"/>
                </a:solidFill>
              </a:rPr>
              <a:t>t</a:t>
            </a:r>
            <a:r>
              <a:rPr lang="en-US" sz="2800" dirty="0" smtClean="0">
                <a:solidFill>
                  <a:srgbClr val="366092"/>
                </a:solidFill>
              </a:rPr>
              <a:t> is measured in seconds. Estimate </a:t>
            </a:r>
            <a:r>
              <a:rPr lang="en-US" sz="2800" b="1" dirty="0" smtClean="0">
                <a:solidFill>
                  <a:srgbClr val="366092"/>
                </a:solidFill>
              </a:rPr>
              <a:t>a.</a:t>
            </a:r>
            <a:r>
              <a:rPr lang="en-US" sz="2800" dirty="0" smtClean="0">
                <a:solidFill>
                  <a:srgbClr val="366092"/>
                </a:solidFill>
              </a:rPr>
              <a:t> the instantaneous velocity of the rock after 2 seconds and </a:t>
            </a:r>
            <a:r>
              <a:rPr lang="en-US" sz="2800" b="1" dirty="0" smtClean="0">
                <a:solidFill>
                  <a:srgbClr val="366092"/>
                </a:solidFill>
              </a:rPr>
              <a:t>b. </a:t>
            </a:r>
            <a:r>
              <a:rPr lang="en-US" sz="2800" dirty="0" smtClean="0">
                <a:solidFill>
                  <a:srgbClr val="366092"/>
                </a:solidFill>
              </a:rPr>
              <a:t>the velocity of impact. </a:t>
            </a:r>
          </a:p>
        </p:txBody>
      </p:sp>
      <p:grpSp>
        <p:nvGrpSpPr>
          <p:cNvPr id="8" name="Group 7"/>
          <p:cNvGrpSpPr/>
          <p:nvPr/>
        </p:nvGrpSpPr>
        <p:grpSpPr>
          <a:xfrm>
            <a:off x="4724400" y="2286001"/>
            <a:ext cx="4023360" cy="3720352"/>
            <a:chOff x="4724400" y="2286001"/>
            <a:chExt cx="4023360" cy="3720352"/>
          </a:xfrm>
        </p:grpSpPr>
        <p:pic>
          <p:nvPicPr>
            <p:cNvPr id="5" name="Picture 2"/>
            <p:cNvPicPr>
              <a:picLocks noChangeAspect="1" noChangeArrowheads="1"/>
            </p:cNvPicPr>
            <p:nvPr/>
          </p:nvPicPr>
          <p:blipFill>
            <a:blip r:embed="rId5" cstate="print">
              <a:clrChange>
                <a:clrFrom>
                  <a:srgbClr val="FFFFFF"/>
                </a:clrFrom>
                <a:clrTo>
                  <a:srgbClr val="FFFFFF">
                    <a:alpha val="0"/>
                  </a:srgbClr>
                </a:clrTo>
              </a:clrChange>
            </a:blip>
            <a:srcRect b="10684"/>
            <a:stretch>
              <a:fillRect/>
            </a:stretch>
          </p:blipFill>
          <p:spPr bwMode="auto">
            <a:xfrm>
              <a:off x="4724400" y="2286001"/>
              <a:ext cx="4023360" cy="3276599"/>
            </a:xfrm>
            <a:prstGeom prst="rect">
              <a:avLst/>
            </a:prstGeom>
            <a:noFill/>
            <a:ln w="9525">
              <a:noFill/>
              <a:miter lim="800000"/>
              <a:headEnd/>
              <a:tailEnd/>
            </a:ln>
            <a:effectLst/>
          </p:spPr>
        </p:pic>
        <p:sp>
          <p:nvSpPr>
            <p:cNvPr id="7" name="Rectangle 6"/>
            <p:cNvSpPr/>
            <p:nvPr/>
          </p:nvSpPr>
          <p:spPr>
            <a:xfrm>
              <a:off x="6069106" y="5483133"/>
              <a:ext cx="1370055" cy="523220"/>
            </a:xfrm>
            <a:prstGeom prst="rect">
              <a:avLst/>
            </a:prstGeom>
          </p:spPr>
          <p:txBody>
            <a:bodyPr wrap="none">
              <a:spAutoFit/>
            </a:bodyPr>
            <a:lstStyle/>
            <a:p>
              <a:r>
                <a:rPr lang="en-US" sz="2800" b="1" dirty="0" smtClean="0"/>
                <a:t>Figure 3</a:t>
              </a:r>
              <a:endParaRPr lang="en-US" sz="2800" b="1"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p:txBody>
          <a:bodyPr/>
          <a:lstStyle/>
          <a:p>
            <a:r>
              <a:rPr lang="en-US" b="1" dirty="0" smtClean="0"/>
              <a:t>Solution</a:t>
            </a:r>
          </a:p>
          <a:p>
            <a:pPr marL="457200" indent="-457200"/>
            <a:r>
              <a:rPr lang="en-US" b="1" dirty="0" smtClean="0"/>
              <a:t>a.	</a:t>
            </a:r>
            <a:r>
              <a:rPr lang="en-US" dirty="0" smtClean="0"/>
              <a:t>We will start by calculating the average velocity of the rock from </a:t>
            </a:r>
            <a:r>
              <a:rPr lang="en-US" i="1" dirty="0" smtClean="0"/>
              <a:t>t</a:t>
            </a:r>
            <a:r>
              <a:rPr lang="en-US" dirty="0" smtClean="0"/>
              <a:t> = 2 to </a:t>
            </a:r>
            <a:r>
              <a:rPr lang="en-US" i="1" dirty="0" smtClean="0"/>
              <a:t>t</a:t>
            </a:r>
            <a:r>
              <a:rPr lang="en-US" dirty="0" smtClean="0"/>
              <a:t> = 3. Note that the elapsed time is </a:t>
            </a:r>
            <a:r>
              <a:rPr lang="en-US" dirty="0" smtClean="0">
                <a:sym typeface="Symbol"/>
              </a:rPr>
              <a:t></a:t>
            </a:r>
            <a:r>
              <a:rPr lang="en-US" i="1" dirty="0" smtClean="0"/>
              <a:t>t</a:t>
            </a:r>
            <a:r>
              <a:rPr lang="en-US" dirty="0" smtClean="0"/>
              <a:t> = 3 </a:t>
            </a:r>
            <a:r>
              <a:rPr lang="en-US" dirty="0" smtClean="0">
                <a:latin typeface="Symbol" pitchFamily="18" charset="2"/>
              </a:rPr>
              <a:t>-</a:t>
            </a:r>
            <a:r>
              <a:rPr lang="en-US" dirty="0" smtClean="0"/>
              <a:t> 2 = 1, while the distance traveled is </a:t>
            </a:r>
            <a:r>
              <a:rPr lang="en-US" dirty="0" smtClean="0">
                <a:sym typeface="Symbol"/>
              </a:rPr>
              <a:t></a:t>
            </a:r>
            <a:r>
              <a:rPr lang="en-US" i="1" dirty="0" smtClean="0"/>
              <a:t>d</a:t>
            </a:r>
            <a:r>
              <a:rPr lang="en-US" dirty="0" smtClean="0"/>
              <a:t> = </a:t>
            </a:r>
            <a:r>
              <a:rPr lang="en-US" i="1" dirty="0" smtClean="0"/>
              <a:t>d</a:t>
            </a:r>
            <a:r>
              <a:rPr lang="en-US" dirty="0" smtClean="0"/>
              <a:t>(3) – </a:t>
            </a:r>
            <a:r>
              <a:rPr lang="en-US" i="1" dirty="0" smtClean="0"/>
              <a:t>d</a:t>
            </a:r>
            <a:r>
              <a:rPr lang="en-US" dirty="0" smtClean="0"/>
              <a:t>(2), so we can set up the following difference quotient to calculate the desired average velocity over the interval [2, 3].</a:t>
            </a:r>
            <a:endParaRPr lang="en-US" dirty="0"/>
          </a:p>
        </p:txBody>
      </p:sp>
      <p:graphicFrame>
        <p:nvGraphicFramePr>
          <p:cNvPr id="4099" name="Object 3"/>
          <p:cNvGraphicFramePr>
            <a:graphicFrameLocks noChangeAspect="1"/>
          </p:cNvGraphicFramePr>
          <p:nvPr/>
        </p:nvGraphicFramePr>
        <p:xfrm>
          <a:off x="1324896" y="4606259"/>
          <a:ext cx="520700" cy="838200"/>
        </p:xfrm>
        <a:graphic>
          <a:graphicData uri="http://schemas.openxmlformats.org/presentationml/2006/ole">
            <mc:AlternateContent xmlns:mc="http://schemas.openxmlformats.org/markup-compatibility/2006">
              <mc:Choice xmlns:v="urn:schemas-microsoft-com:vml" Requires="v">
                <p:oleObj spid="_x0000_s4154" name="Equation" r:id="rId3" imgW="520700" imgH="838200" progId="Equation.DSMT4">
                  <p:embed/>
                </p:oleObj>
              </mc:Choice>
              <mc:Fallback>
                <p:oleObj name="Equation" r:id="rId3" imgW="520700" imgH="83820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896" y="4606259"/>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3915696" y="4557252"/>
          <a:ext cx="2286000" cy="876300"/>
        </p:xfrm>
        <a:graphic>
          <a:graphicData uri="http://schemas.openxmlformats.org/presentationml/2006/ole">
            <mc:AlternateContent xmlns:mc="http://schemas.openxmlformats.org/markup-compatibility/2006">
              <mc:Choice xmlns:v="urn:schemas-microsoft-com:vml" Requires="v">
                <p:oleObj spid="_x0000_s4155" name="Equation" r:id="rId5" imgW="2286000" imgH="876300" progId="Equation.DSMT4">
                  <p:embed/>
                </p:oleObj>
              </mc:Choice>
              <mc:Fallback>
                <p:oleObj name="Equation" r:id="rId5" imgW="2286000" imgH="87630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696" y="4557252"/>
                        <a:ext cx="228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3915696" y="5553075"/>
          <a:ext cx="1993900" cy="292100"/>
        </p:xfrm>
        <a:graphic>
          <a:graphicData uri="http://schemas.openxmlformats.org/presentationml/2006/ole">
            <mc:AlternateContent xmlns:mc="http://schemas.openxmlformats.org/markup-compatibility/2006">
              <mc:Choice xmlns:v="urn:schemas-microsoft-com:vml" Requires="v">
                <p:oleObj spid="_x0000_s4156" name="Equation" r:id="rId7" imgW="1993900" imgH="292100" progId="Equation.DSMT4">
                  <p:embed/>
                </p:oleObj>
              </mc:Choice>
              <mc:Fallback>
                <p:oleObj name="Equation" r:id="rId7" imgW="1993900" imgH="292100" progId="Equation.DSMT4">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5696" y="5553075"/>
                        <a:ext cx="199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5943600" y="5483940"/>
          <a:ext cx="1231900" cy="431800"/>
        </p:xfrm>
        <a:graphic>
          <a:graphicData uri="http://schemas.openxmlformats.org/presentationml/2006/ole">
            <mc:AlternateContent xmlns:mc="http://schemas.openxmlformats.org/markup-compatibility/2006">
              <mc:Choice xmlns:v="urn:schemas-microsoft-com:vml" Requires="v">
                <p:oleObj spid="_x0000_s4157" name="Equation" r:id="rId9" imgW="1231366" imgH="431613" progId="Equation.DSMT4">
                  <p:embed/>
                </p:oleObj>
              </mc:Choice>
              <mc:Fallback>
                <p:oleObj name="Equation" r:id="rId9" imgW="1231366" imgH="431613"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5483940"/>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1905000" y="4563396"/>
          <a:ext cx="1943100" cy="876300"/>
        </p:xfrm>
        <a:graphic>
          <a:graphicData uri="http://schemas.openxmlformats.org/presentationml/2006/ole">
            <mc:AlternateContent xmlns:mc="http://schemas.openxmlformats.org/markup-compatibility/2006">
              <mc:Choice xmlns:v="urn:schemas-microsoft-com:vml" Requires="v">
                <p:oleObj spid="_x0000_s4158" name="Equation" r:id="rId11" imgW="1943100" imgH="876300" progId="Equation.DSMT4">
                  <p:embed/>
                </p:oleObj>
              </mc:Choice>
              <mc:Fallback>
                <p:oleObj name="Equation" r:id="rId11" imgW="1943100" imgH="876300" progId="Equation.DSMT4">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563396"/>
                        <a:ext cx="1943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3023</Words>
  <Application>Microsoft Office PowerPoint</Application>
  <PresentationFormat>On-screen Show (4:3)</PresentationFormat>
  <Paragraphs>320</Paragraphs>
  <Slides>58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3" baseType="lpstr">
      <vt:lpstr>Arial</vt:lpstr>
      <vt:lpstr>Symbol</vt:lpstr>
      <vt:lpstr>Calibri</vt:lpstr>
      <vt:lpstr>Office Theme</vt:lpstr>
      <vt:lpstr>Equation</vt:lpstr>
      <vt:lpstr>Section 2.1</vt:lpstr>
      <vt:lpstr>TOPICS </vt:lpstr>
      <vt:lpstr>The Velocity Problem</vt:lpstr>
      <vt:lpstr>Formula: Difference Quotient </vt:lpstr>
      <vt:lpstr>The Velocity Problem</vt:lpstr>
      <vt:lpstr>The Velocity Problem</vt:lpstr>
      <vt:lpstr>The Velocity Problem</vt:lpstr>
      <vt:lpstr>Example 1 </vt:lpstr>
      <vt:lpstr>Example 1 (cont.)</vt:lpstr>
      <vt:lpstr>Example 1a (cont.)</vt:lpstr>
      <vt:lpstr>Example 1a (cont.)</vt:lpstr>
      <vt:lpstr>Example 1a (cont.)</vt:lpstr>
      <vt:lpstr>Example 1a (cont.)</vt:lpstr>
      <vt:lpstr>Example 1a (cont.)</vt:lpstr>
      <vt:lpstr>Example 1a (cont.)</vt:lpstr>
      <vt:lpstr>Example 1 (cont.)</vt:lpstr>
      <vt:lpstr>Example 1b (cont.)</vt:lpstr>
      <vt:lpstr>Example 1b (cont.)</vt:lpstr>
      <vt:lpstr>Example 1b (cont.)</vt:lpstr>
      <vt:lpstr>Example 2 </vt:lpstr>
      <vt:lpstr>Example 2 (cont.)</vt:lpstr>
      <vt:lpstr>Example 2a (cont.)</vt:lpstr>
      <vt:lpstr>Example 2a (cont.)</vt:lpstr>
      <vt:lpstr>Example 2 (cont.)</vt:lpstr>
      <vt:lpstr>Example 2b (cont.)</vt:lpstr>
      <vt:lpstr>Example 2 (cont.)</vt:lpstr>
      <vt:lpstr>Example 2c (cont.)</vt:lpstr>
      <vt:lpstr>The Tangent Problem</vt:lpstr>
      <vt:lpstr>The Tangent Problem</vt:lpstr>
      <vt:lpstr>The Tangent Problem</vt:lpstr>
      <vt:lpstr>The Tangent Problem</vt:lpstr>
      <vt:lpstr>The Tangent Problem</vt:lpstr>
      <vt:lpstr>The Tangent Problem</vt:lpstr>
      <vt:lpstr>Example 3 </vt:lpstr>
      <vt:lpstr>Example 3 (cont.)</vt:lpstr>
      <vt:lpstr>Example 3 (cont.)</vt:lpstr>
      <vt:lpstr>Example 3 (cont.)</vt:lpstr>
      <vt:lpstr>Example 3 (cont.)</vt:lpstr>
      <vt:lpstr>Example 3 (cont.)</vt:lpstr>
      <vt:lpstr>Example 3 (cont.)</vt:lpstr>
      <vt:lpstr>Example 4 </vt:lpstr>
      <vt:lpstr>Example 4 (cont.)</vt:lpstr>
      <vt:lpstr>Example 4 (cont.)</vt:lpstr>
      <vt:lpstr>Example 4 (cont.)</vt:lpstr>
      <vt:lpstr>Example 4 (cont.)</vt:lpstr>
      <vt:lpstr>Example 4 (cont.)</vt:lpstr>
      <vt:lpstr>The Tangent Problem</vt:lpstr>
      <vt:lpstr>Example 5 </vt:lpstr>
      <vt:lpstr>Example 5a (cont.)</vt:lpstr>
      <vt:lpstr>Example 5a (cont.)</vt:lpstr>
      <vt:lpstr>Example 5a (cont.)</vt:lpstr>
      <vt:lpstr>Example 5a (cont.)</vt:lpstr>
      <vt:lpstr>Example 5a (cont.)</vt:lpstr>
      <vt:lpstr>Example 5a (cont.)</vt:lpstr>
      <vt:lpstr>Example 5 (cont.)</vt:lpstr>
      <vt:lpstr>Example 5b (cont.)</vt:lpstr>
      <vt:lpstr>Example 5b (cont.)</vt:lpstr>
      <vt:lpstr>Example 5b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79</cp:revision>
  <dcterms:created xsi:type="dcterms:W3CDTF">2013-04-26T14:43:13Z</dcterms:created>
  <dcterms:modified xsi:type="dcterms:W3CDTF">2018-09-21T11:06:07Z</dcterms:modified>
</cp:coreProperties>
</file>