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305" r:id="rId4"/>
    <p:sldId id="259" r:id="rId5"/>
    <p:sldId id="306" r:id="rId6"/>
    <p:sldId id="307" r:id="rId7"/>
    <p:sldId id="260" r:id="rId8"/>
    <p:sldId id="303" r:id="rId9"/>
    <p:sldId id="262" r:id="rId10"/>
    <p:sldId id="301" r:id="rId11"/>
    <p:sldId id="263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8" r:id="rId22"/>
    <p:sldId id="30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300" r:id="rId42"/>
    <p:sldId id="299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61768F"/>
    <a:srgbClr val="000000"/>
    <a:srgbClr val="0000FF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2" autoAdjust="0"/>
    <p:restoredTop sz="94660"/>
  </p:normalViewPr>
  <p:slideViewPr>
    <p:cSldViewPr>
      <p:cViewPr varScale="1">
        <p:scale>
          <a:sx n="114" d="100"/>
          <a:sy n="114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Hawkes Learning 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</a:t>
            </a:r>
            <a:r>
              <a:rPr lang="en-US" baseline="-25000" dirty="0" smtClean="0">
                <a:solidFill>
                  <a:srgbClr val="2D7D9F"/>
                </a:solidFill>
              </a:rPr>
              <a:t>by Hawkes Learning  </a:t>
            </a:r>
            <a:endParaRPr lang="en-US" baseline="-25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4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7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8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0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1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1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4786"/>
                </a:solidFill>
                <a:latin typeface="Arial" charset="0"/>
                <a:cs typeface="Arial" charset="0"/>
              </a:rPr>
              <a:t>Section 2.3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The Mathematical Definition of Limit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c.</a:t>
            </a:r>
            <a:r>
              <a:rPr lang="en-US" dirty="0" smtClean="0"/>
              <a:t>	As before, visually inspecting the graph in Figure 4 leads to the conclusion that when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0.25, the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466344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of </a:t>
            </a:r>
            <a:r>
              <a:rPr lang="el-GR" sz="28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(or any smaller number) is a good choice, since 0.2 is less than the distance between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either of the green vertical lines</a:t>
            </a:r>
            <a:r>
              <a:rPr lang="en-US" sz="2800" dirty="0">
                <a:solidFill>
                  <a:srgbClr val="366092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95850" y="2312894"/>
            <a:ext cx="4019550" cy="3696726"/>
            <a:chOff x="4895850" y="2312894"/>
            <a:chExt cx="4019550" cy="3696726"/>
          </a:xfrm>
        </p:grpSpPr>
        <p:pic>
          <p:nvPicPr>
            <p:cNvPr id="120833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0687"/>
            <a:stretch>
              <a:fillRect/>
            </a:stretch>
          </p:blipFill>
          <p:spPr bwMode="auto">
            <a:xfrm>
              <a:off x="4895850" y="2312894"/>
              <a:ext cx="4019550" cy="324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48400" y="54864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4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d.</a:t>
            </a:r>
            <a:r>
              <a:rPr lang="en-US" dirty="0" smtClean="0"/>
              <a:t>	Again, a visual inspection reveals that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0.1 will require a much smaller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; </a:t>
            </a:r>
            <a:r>
              <a:rPr lang="el-GR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 = 0.1</a:t>
            </a:r>
            <a:r>
              <a:rPr lang="en-US" dirty="0" smtClean="0"/>
              <a:t> (or any smaller number) works well </a:t>
            </a:r>
          </a:p>
          <a:p>
            <a:pPr marL="463550" indent="-463550">
              <a:spcBef>
                <a:spcPts val="0"/>
              </a:spcBef>
            </a:pPr>
            <a:r>
              <a:rPr lang="en-US" dirty="0" smtClean="0"/>
              <a:t>	(see Figure 5).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43425" y="2276475"/>
            <a:ext cx="3914775" cy="3743325"/>
            <a:chOff x="4543425" y="2276475"/>
            <a:chExt cx="3914775" cy="3743325"/>
          </a:xfrm>
        </p:grpSpPr>
        <p:pic>
          <p:nvPicPr>
            <p:cNvPr id="8704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0390"/>
            <a:stretch>
              <a:fillRect/>
            </a:stretch>
          </p:blipFill>
          <p:spPr bwMode="auto">
            <a:xfrm>
              <a:off x="4543425" y="2276475"/>
              <a:ext cx="3914775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791200" y="54965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5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function: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990600" y="1775012"/>
          <a:ext cx="3098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8" name="Equation" r:id="rId3" imgW="3098520" imgH="1054080" progId="Equation.DSMT4">
                  <p:embed/>
                </p:oleObj>
              </mc:Choice>
              <mc:Fallback>
                <p:oleObj name="Equation" r:id="rId3" imgW="3098520" imgH="1054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75012"/>
                        <a:ext cx="3098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895600"/>
            <a:ext cx="50292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empty and full circles in the graph in Figure 6 reflect the fact that      has been redefined at     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0.7: the coordinates of the “hole” 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219200" y="3782359"/>
          <a:ext cx="33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9" name="Equation" r:id="rId5" imgW="330120" imgH="368280" progId="Equation.DSMT4">
                  <p:embed/>
                </p:oleObj>
              </mc:Choice>
              <mc:Fallback>
                <p:oleObj name="Equation" r:id="rId5" imgW="3301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782359"/>
                        <a:ext cx="33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081012" y="4561242"/>
          <a:ext cx="3784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Equation" r:id="rId7" imgW="3784320" imgH="685800" progId="Equation.DSMT4">
                  <p:embed/>
                </p:oleObj>
              </mc:Choice>
              <mc:Fallback>
                <p:oleObj name="Equation" r:id="rId7" imgW="378432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012" y="4561242"/>
                        <a:ext cx="3784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1438090" y="5167257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9" imgW="1511280" imgH="469800" progId="Equation.DSMT4">
                  <p:embed/>
                </p:oleObj>
              </mc:Choice>
              <mc:Fallback>
                <p:oleObj name="Equation" r:id="rId9" imgW="15112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090" y="5167257"/>
                        <a:ext cx="151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410200" y="2438400"/>
            <a:ext cx="3657600" cy="3342620"/>
            <a:chOff x="5410200" y="2438400"/>
            <a:chExt cx="3657600" cy="3342620"/>
          </a:xfrm>
        </p:grpSpPr>
        <p:pic>
          <p:nvPicPr>
            <p:cNvPr id="83974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2108"/>
            <a:stretch>
              <a:fillRect/>
            </a:stretch>
          </p:blipFill>
          <p:spPr bwMode="auto">
            <a:xfrm>
              <a:off x="5410200" y="2438400"/>
              <a:ext cx="3657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6477000" y="52578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6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addition, we can also learn from Figure 6 that there is a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corresponding to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0.3 so that if we choose any </a:t>
            </a:r>
            <a:r>
              <a:rPr lang="en-US" i="1" dirty="0" smtClean="0"/>
              <a:t>x</a:t>
            </a:r>
            <a:r>
              <a:rPr lang="en-US" dirty="0" smtClean="0"/>
              <a:t> ≠ </a:t>
            </a:r>
            <a:r>
              <a:rPr lang="en-US" i="1" dirty="0" smtClean="0"/>
              <a:t>c</a:t>
            </a:r>
            <a:r>
              <a:rPr lang="en-US" dirty="0" smtClean="0"/>
              <a:t> from the interval 		    the</a:t>
            </a:r>
            <a:endParaRPr lang="en-US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42868"/>
              </p:ext>
            </p:extLst>
          </p:nvPr>
        </p:nvGraphicFramePr>
        <p:xfrm>
          <a:off x="4394200" y="2162175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0" name="Equation" r:id="rId3" imgW="1930320" imgH="482400" progId="Equation.DSMT4">
                  <p:embed/>
                </p:oleObj>
              </mc:Choice>
              <mc:Fallback>
                <p:oleObj name="Equation" r:id="rId3" imgW="19303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162175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134347" y="3074894"/>
          <a:ext cx="2070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Equation" r:id="rId5" imgW="2070000" imgH="533160" progId="Equation.DSMT4">
                  <p:embed/>
                </p:oleObj>
              </mc:Choice>
              <mc:Fallback>
                <p:oleObj name="Equation" r:id="rId5" imgW="207000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347" y="3074894"/>
                        <a:ext cx="2070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40106"/>
            <a:ext cx="45720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corresponding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‑value will fall within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Figures 7, 8, and 9 are illustrations of the existence of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‑values corresponding to smaller and smaller 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53000" y="2514600"/>
            <a:ext cx="3657600" cy="3378479"/>
            <a:chOff x="4953000" y="2514600"/>
            <a:chExt cx="3657600" cy="3378479"/>
          </a:xfrm>
        </p:grpSpPr>
        <p:pic>
          <p:nvPicPr>
            <p:cNvPr id="84996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2683"/>
            <a:stretch>
              <a:fillRect/>
            </a:stretch>
          </p:blipFill>
          <p:spPr bwMode="auto">
            <a:xfrm>
              <a:off x="4953000" y="2514600"/>
              <a:ext cx="36576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916706" y="5369859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7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7049" y="1562100"/>
            <a:ext cx="8131792" cy="3403132"/>
            <a:chOff x="547049" y="1562100"/>
            <a:chExt cx="8131792" cy="3403132"/>
          </a:xfrm>
        </p:grpSpPr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0298"/>
            <a:stretch>
              <a:fillRect/>
            </a:stretch>
          </p:blipFill>
          <p:spPr bwMode="auto">
            <a:xfrm>
              <a:off x="547049" y="1562100"/>
              <a:ext cx="8131792" cy="300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600200" y="441960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8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95839" y="4442012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9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these illustrations, it is at least visually clear that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though the function value 	         In other words,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limit and the function value at </a:t>
            </a:r>
            <a:r>
              <a:rPr lang="en-US" i="1" dirty="0" smtClean="0"/>
              <a:t>c</a:t>
            </a:r>
            <a:r>
              <a:rPr lang="en-US" dirty="0" smtClean="0"/>
              <a:t> = 0.7 are not equal. </a:t>
            </a:r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90800" y="1905000"/>
          <a:ext cx="3657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7" name="Equation" r:id="rId3" imgW="3657600" imgH="634680" progId="Equation.DSMT4">
                  <p:embed/>
                </p:oleObj>
              </mc:Choice>
              <mc:Fallback>
                <p:oleObj name="Equation" r:id="rId3" imgW="365760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05000"/>
                        <a:ext cx="36576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19048" y="2868304"/>
          <a:ext cx="1511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Equation" r:id="rId5" imgW="1511280" imgH="469800" progId="Equation.DSMT4">
                  <p:embed/>
                </p:oleObj>
              </mc:Choice>
              <mc:Fallback>
                <p:oleObj name="Equation" r:id="rId5" imgW="1511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048" y="2868304"/>
                        <a:ext cx="1511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3352800" y="3810000"/>
          <a:ext cx="2628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9" name="Equation" r:id="rId7" imgW="2628720" imgH="571320" progId="Equation.DSMT4">
                  <p:embed/>
                </p:oleObj>
              </mc:Choice>
              <mc:Fallback>
                <p:oleObj name="Equation" r:id="rId7" imgW="262872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2628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is actually true: we could define </a:t>
            </a:r>
            <a:r>
              <a:rPr lang="en-US" i="1" dirty="0" smtClean="0"/>
              <a:t>g</a:t>
            </a:r>
            <a:r>
              <a:rPr lang="en-US" dirty="0" smtClean="0"/>
              <a:t>(0.7) to be </a:t>
            </a:r>
            <a:r>
              <a:rPr lang="en-US" i="1" dirty="0" smtClean="0"/>
              <a:t>any</a:t>
            </a:r>
            <a:r>
              <a:rPr lang="en-US" dirty="0" smtClean="0"/>
              <a:t> real number, without affecting the limit. In general, the function value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and the limit 	     are entirely independent of each other, that is, the existence and/or value of one does not affect that of the other. 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5244152" y="2185768"/>
          <a:ext cx="113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3" imgW="1130040" imgH="571320" progId="Equation.DSMT4">
                  <p:embed/>
                </p:oleObj>
              </mc:Choice>
              <mc:Fallback>
                <p:oleObj name="Equation" r:id="rId3" imgW="113004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152" y="2185768"/>
                        <a:ext cx="1130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Limits from the Left </a:t>
            </a:r>
            <a:br>
              <a:rPr lang="en-US" dirty="0" smtClean="0"/>
            </a:br>
            <a:r>
              <a:rPr lang="en-US" dirty="0" smtClean="0"/>
              <a:t>(Left‑Hand Limits)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Limits from the Left (Left‑Hand Limits)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Let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be a function defined on an open interval whose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08412"/>
            <a:ext cx="5029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right endpoint is </a:t>
            </a:r>
            <a:r>
              <a:rPr lang="en-US" sz="2800" i="1" dirty="0" smtClean="0"/>
              <a:t>c</a:t>
            </a:r>
            <a:r>
              <a:rPr lang="en-US" sz="2800" dirty="0" smtClean="0"/>
              <a:t>. We say that the </a:t>
            </a:r>
            <a:r>
              <a:rPr lang="en-US" sz="2800" b="1" dirty="0" smtClean="0">
                <a:solidFill>
                  <a:srgbClr val="C00000"/>
                </a:solidFill>
              </a:rPr>
              <a:t>limit of </a:t>
            </a:r>
            <a:r>
              <a:rPr lang="en-US" sz="2800" b="1" i="1" dirty="0" smtClean="0">
                <a:solidFill>
                  <a:srgbClr val="C00000"/>
                </a:solidFill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i="1" dirty="0" smtClean="0">
                <a:solidFill>
                  <a:srgbClr val="C00000"/>
                </a:solidFill>
              </a:rPr>
              <a:t>x</a:t>
            </a:r>
            <a:r>
              <a:rPr lang="en-US" sz="2800" b="1" dirty="0" smtClean="0">
                <a:solidFill>
                  <a:srgbClr val="C00000"/>
                </a:solidFill>
              </a:rPr>
              <a:t>) as </a:t>
            </a:r>
            <a:r>
              <a:rPr lang="en-US" sz="2800" b="1" i="1" dirty="0" smtClean="0">
                <a:solidFill>
                  <a:srgbClr val="C00000"/>
                </a:solidFill>
              </a:rPr>
              <a:t>x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approaches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left is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write 		        if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number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there is a number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such that 		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whenever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satisfies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x &lt; c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2000774" y="3646842"/>
          <a:ext cx="184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3" name="Equation" r:id="rId3" imgW="1841400" imgH="583920" progId="Equation.DSMT4">
                  <p:embed/>
                </p:oleObj>
              </mc:Choice>
              <mc:Fallback>
                <p:oleObj name="Equation" r:id="rId3" imgW="184140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74" y="3646842"/>
                        <a:ext cx="184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169292"/>
              </p:ext>
            </p:extLst>
          </p:nvPr>
        </p:nvGraphicFramePr>
        <p:xfrm>
          <a:off x="536575" y="4940300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4" name="Equation" r:id="rId5" imgW="1790640" imgH="558720" progId="Equation.DSMT4">
                  <p:embed/>
                </p:oleObj>
              </mc:Choice>
              <mc:Fallback>
                <p:oleObj name="Equation" r:id="rId5" imgW="1790640" imgH="55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940300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342965" y="2384613"/>
            <a:ext cx="3393141" cy="3393140"/>
            <a:chOff x="5342965" y="2384613"/>
            <a:chExt cx="3393141" cy="339314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9447"/>
            <a:stretch>
              <a:fillRect/>
            </a:stretch>
          </p:blipFill>
          <p:spPr bwMode="auto">
            <a:xfrm>
              <a:off x="5342965" y="2384613"/>
              <a:ext cx="3200400" cy="302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347934" y="5316088"/>
              <a:ext cx="3388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</a:rPr>
                <a:t>Figure 10 </a:t>
              </a:r>
              <a:r>
                <a:rPr lang="en-US" sz="2400" dirty="0" smtClean="0">
                  <a:solidFill>
                    <a:srgbClr val="000000"/>
                  </a:solidFill>
                </a:rPr>
                <a:t>Left-Hand Limit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Limits from the Right </a:t>
            </a:r>
            <a:br>
              <a:rPr lang="en-US" dirty="0" smtClean="0"/>
            </a:br>
            <a:r>
              <a:rPr lang="en-US" dirty="0" smtClean="0"/>
              <a:t>(Right‑Hand Limits)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Limits from the Right (Right‑Hand Limits)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Let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be a function defined on an open interval whose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99447"/>
            <a:ext cx="493776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 endpoint is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We say that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 of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as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approaches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right is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write 		             if for every number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there is a number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 such that 		     whenever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satisfies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548640" y="3581400"/>
          <a:ext cx="1841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4" name="Equation" r:id="rId3" imgW="1841400" imgH="583920" progId="Equation.DSMT4">
                  <p:embed/>
                </p:oleObj>
              </mc:Choice>
              <mc:Fallback>
                <p:oleObj name="Equation" r:id="rId3" imgW="184140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581400"/>
                        <a:ext cx="1841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424713"/>
              </p:ext>
            </p:extLst>
          </p:nvPr>
        </p:nvGraphicFramePr>
        <p:xfrm>
          <a:off x="1870075" y="4432300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5" name="Equation" r:id="rId5" imgW="1790640" imgH="558720" progId="Equation.DSMT4">
                  <p:embed/>
                </p:oleObj>
              </mc:Choice>
              <mc:Fallback>
                <p:oleObj name="Equation" r:id="rId5" imgW="17906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4432300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238592" y="2209800"/>
            <a:ext cx="3510961" cy="3509665"/>
            <a:chOff x="5238592" y="2209800"/>
            <a:chExt cx="3510961" cy="350966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/>
            </a:blip>
            <a:srcRect b="11378"/>
            <a:stretch>
              <a:fillRect/>
            </a:stretch>
          </p:blipFill>
          <p:spPr bwMode="auto">
            <a:xfrm>
              <a:off x="5394960" y="2209800"/>
              <a:ext cx="329184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238592" y="5257800"/>
              <a:ext cx="35109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Figure 11 </a:t>
              </a:r>
              <a:r>
                <a:rPr lang="en-US" sz="2400" dirty="0" smtClean="0"/>
                <a:t>Right-Hand Limit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Infinite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Infinite Limits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Let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be a function defined on an open interval containing </a:t>
            </a:r>
            <a:r>
              <a:rPr lang="en-US" i="1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, except possibly at </a:t>
            </a:r>
            <a:r>
              <a:rPr lang="en-US" i="1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 itself. We say that the </a:t>
            </a:r>
            <a:r>
              <a:rPr lang="en-US" b="1" dirty="0" smtClean="0">
                <a:solidFill>
                  <a:srgbClr val="C00000"/>
                </a:solidFill>
              </a:rPr>
              <a:t>limit of </a:t>
            </a:r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) as </a:t>
            </a:r>
            <a:r>
              <a:rPr lang="en-US" b="1" i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approaches 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 is positive infinity,</a:t>
            </a:r>
            <a:r>
              <a:rPr lang="en-US" dirty="0" smtClean="0">
                <a:solidFill>
                  <a:srgbClr val="000000"/>
                </a:solidFill>
              </a:rPr>
              <a:t> and write 			if for every positive number </a:t>
            </a:r>
            <a:r>
              <a:rPr lang="en-US" i="1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 there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 a number </a:t>
            </a:r>
            <a:r>
              <a:rPr lang="el-GR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 &gt; 0 such that 	          whenever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satisfies </a:t>
            </a: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358900" y="3129578"/>
          <a:ext cx="1854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Equation" r:id="rId3" imgW="1854000" imgH="571320" progId="Equation.DSMT4">
                  <p:embed/>
                </p:oleObj>
              </mc:Choice>
              <mc:Fallback>
                <p:oleObj name="Equation" r:id="rId3" imgW="18540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129578"/>
                        <a:ext cx="1854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4495800" y="3658678"/>
          <a:ext cx="132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Equation" r:id="rId5" imgW="1320480" imgH="469800" progId="Equation.DSMT4">
                  <p:embed/>
                </p:oleObj>
              </mc:Choice>
              <mc:Fallback>
                <p:oleObj name="Equation" r:id="rId5" imgW="13204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58678"/>
                        <a:ext cx="132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576480"/>
              </p:ext>
            </p:extLst>
          </p:nvPr>
        </p:nvGraphicFramePr>
        <p:xfrm>
          <a:off x="1733550" y="4098925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9" name="Equation" r:id="rId7" imgW="1904760" imgH="482400" progId="Equation.DSMT4">
                  <p:embed/>
                </p:oleObj>
              </mc:Choice>
              <mc:Fallback>
                <p:oleObj name="Equation" r:id="rId7" imgW="19047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4098925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Limits Formally Defined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Proving a Limit Exists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Proving a Limit Does Not Exist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Infinite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9472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Infinite Limits (cont.)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Similarly, we say that the </a:t>
            </a:r>
            <a:r>
              <a:rPr lang="en-US" b="1" dirty="0" smtClean="0">
                <a:solidFill>
                  <a:srgbClr val="C00000"/>
                </a:solidFill>
              </a:rPr>
              <a:t>limit of </a:t>
            </a:r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) as </a:t>
            </a:r>
            <a:r>
              <a:rPr lang="en-US" b="1" i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approaches 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 is negative infinity,</a:t>
            </a:r>
            <a:r>
              <a:rPr lang="en-US" dirty="0" smtClean="0">
                <a:solidFill>
                  <a:srgbClr val="000000"/>
                </a:solidFill>
              </a:rPr>
              <a:t> and write 			if for every negative number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there is a number </a:t>
            </a:r>
            <a:r>
              <a:rPr lang="el-GR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 &gt; 0 such that 	     whenever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satisfies 			</a:t>
            </a:r>
            <a:r>
              <a:rPr lang="en-US" b="1" dirty="0" smtClean="0">
                <a:solidFill>
                  <a:srgbClr val="C00000"/>
                </a:solidFill>
              </a:rPr>
              <a:t>Infinite one‑sided limits</a:t>
            </a:r>
            <a:r>
              <a:rPr lang="en-US" dirty="0" smtClean="0">
                <a:solidFill>
                  <a:srgbClr val="000000"/>
                </a:solidFill>
              </a:rPr>
              <a:t> are defined in a manner analogous to finite one‑sided limits.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4849813" y="2263775"/>
          <a:ext cx="205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1" name="Equation" r:id="rId3" imgW="2057400" imgH="571320" progId="Equation.DSMT4">
                  <p:embed/>
                </p:oleObj>
              </mc:Choice>
              <mc:Fallback>
                <p:oleObj name="Equation" r:id="rId3" imgW="20574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2263775"/>
                        <a:ext cx="2057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533400" y="3137848"/>
          <a:ext cx="1244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2"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37848"/>
                        <a:ext cx="1244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407966"/>
              </p:ext>
            </p:extLst>
          </p:nvPr>
        </p:nvGraphicFramePr>
        <p:xfrm>
          <a:off x="4835525" y="3132138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3" name="Equation" r:id="rId7" imgW="1904760" imgH="482400" progId="Equation.DSMT4">
                  <p:embed/>
                </p:oleObj>
              </mc:Choice>
              <mc:Fallback>
                <p:oleObj name="Equation" r:id="rId7" imgW="19047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3132138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Limits at Infinity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Limits at Infinity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Let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be a function defined on some interval 		We say the </a:t>
            </a:r>
            <a:r>
              <a:rPr lang="en-US" b="1" dirty="0" smtClean="0">
                <a:solidFill>
                  <a:srgbClr val="C00000"/>
                </a:solidFill>
              </a:rPr>
              <a:t>limit of </a:t>
            </a:r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 at infinity is 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, and write 		     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for every number </a:t>
            </a:r>
            <a:r>
              <a:rPr lang="el-GR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>
                <a:solidFill>
                  <a:srgbClr val="000000"/>
                </a:solidFill>
              </a:rPr>
              <a:t> &gt; 0 there is a number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such that 		for all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&gt;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Similarly, for a function defined on some interval 	      we say the </a:t>
            </a:r>
            <a:r>
              <a:rPr lang="en-US" b="1" dirty="0" smtClean="0">
                <a:solidFill>
                  <a:srgbClr val="C00000"/>
                </a:solidFill>
              </a:rPr>
              <a:t>limit of </a:t>
            </a:r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 at negative infinity is 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, and write 		 if for every number </a:t>
            </a:r>
            <a:r>
              <a:rPr lang="el-GR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>
                <a:solidFill>
                  <a:srgbClr val="000000"/>
                </a:solidFill>
              </a:rPr>
              <a:t> &gt; 0 there is a number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such that 		  for all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&lt;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6882452" y="1752600"/>
          <a:ext cx="927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0" name="Equation" r:id="rId3" imgW="927000" imgH="469800" progId="Equation.DSMT4">
                  <p:embed/>
                </p:oleObj>
              </mc:Choice>
              <mc:Fallback>
                <p:oleObj name="Equation" r:id="rId3" imgW="92700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452" y="1752600"/>
                        <a:ext cx="927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6553200" y="2213904"/>
          <a:ext cx="176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1" name="Equation" r:id="rId5" imgW="1765080" imgH="571320" progId="Equation.DSMT4">
                  <p:embed/>
                </p:oleObj>
              </mc:Choice>
              <mc:Fallback>
                <p:oleObj name="Equation" r:id="rId5" imgW="176508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13904"/>
                        <a:ext cx="176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89677"/>
              </p:ext>
            </p:extLst>
          </p:nvPr>
        </p:nvGraphicFramePr>
        <p:xfrm>
          <a:off x="514350" y="3043238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2" name="Equation" r:id="rId7" imgW="1790640" imgH="558720" progId="Equation.DSMT4">
                  <p:embed/>
                </p:oleObj>
              </mc:Choice>
              <mc:Fallback>
                <p:oleObj name="Equation" r:id="rId7" imgW="179064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043238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7577796" y="3637672"/>
          <a:ext cx="104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3" name="Equation" r:id="rId9" imgW="1041120" imgH="469800" progId="Equation.DSMT4">
                  <p:embed/>
                </p:oleObj>
              </mc:Choice>
              <mc:Fallback>
                <p:oleObj name="Equation" r:id="rId9" imgW="1041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796" y="3637672"/>
                        <a:ext cx="104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492456" y="4475872"/>
          <a:ext cx="1879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4" name="Equation" r:id="rId11" imgW="1879560" imgH="571320" progId="Equation.DSMT4">
                  <p:embed/>
                </p:oleObj>
              </mc:Choice>
              <mc:Fallback>
                <p:oleObj name="Equation" r:id="rId11" imgW="187956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56" y="4475872"/>
                        <a:ext cx="1879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6165"/>
              </p:ext>
            </p:extLst>
          </p:nvPr>
        </p:nvGraphicFramePr>
        <p:xfrm>
          <a:off x="3432175" y="4857750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5" name="Equation" r:id="rId13" imgW="1790640" imgH="558720" progId="Equation.DSMT4">
                  <p:embed/>
                </p:oleObj>
              </mc:Choice>
              <mc:Fallback>
                <p:oleObj name="Equation" r:id="rId13" imgW="1790640" imgH="558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4857750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a Limit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</p:spPr>
        <p:txBody>
          <a:bodyPr>
            <a:spAutoFit/>
          </a:bodyPr>
          <a:lstStyle/>
          <a:p>
            <a:r>
              <a:rPr lang="en-US" dirty="0" smtClean="0"/>
              <a:t>Although the formal definition of limit gives us the ability to prove limit claims beyond a shadow of a doubt, it does not immediately give us the means by which to determine the value of a given limit in the first place. In other words, we need to know what </a:t>
            </a:r>
            <a:r>
              <a:rPr lang="en-US" i="1" dirty="0" smtClean="0"/>
              <a:t>L </a:t>
            </a:r>
            <a:r>
              <a:rPr lang="en-US" dirty="0" smtClean="0"/>
              <a:t>is before we can prove that                       Fortunately, as </a:t>
            </a:r>
          </a:p>
          <a:p>
            <a:r>
              <a:rPr lang="en-US" dirty="0" smtClean="0"/>
              <a:t>we will soon see, our limit definition is the basis for a number of theorems that will make determination of limits much easier.</a:t>
            </a:r>
            <a:endParaRPr lang="en-US" dirty="0"/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4242547" y="3480547"/>
          <a:ext cx="171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1" name="Equation" r:id="rId3" imgW="1714320" imgH="571320" progId="Equation.DSMT4">
                  <p:embed/>
                </p:oleObj>
              </mc:Choice>
              <mc:Fallback>
                <p:oleObj name="Equation" r:id="rId3" imgW="171432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547" y="3480547"/>
                        <a:ext cx="1714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definition of limit to prove that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Suppose an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&gt; 0 is given. We need to find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such that </a:t>
            </a:r>
          </a:p>
          <a:p>
            <a:endParaRPr lang="en-US" dirty="0" smtClean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6809096" y="1349992"/>
          <a:ext cx="2146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6" name="Equation" r:id="rId3" imgW="2145960" imgH="571320" progId="Equation.DSMT4">
                  <p:embed/>
                </p:oleObj>
              </mc:Choice>
              <mc:Fallback>
                <p:oleObj name="Equation" r:id="rId3" imgW="214596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096" y="1349992"/>
                        <a:ext cx="2146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75632"/>
              </p:ext>
            </p:extLst>
          </p:nvPr>
        </p:nvGraphicFramePr>
        <p:xfrm>
          <a:off x="2019300" y="3194050"/>
          <a:ext cx="5016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7" name="Equation" r:id="rId5" imgW="5016240" imgH="558720" progId="Equation.DSMT4">
                  <p:embed/>
                </p:oleObj>
              </mc:Choice>
              <mc:Fallback>
                <p:oleObj name="Equation" r:id="rId5" imgW="50162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194050"/>
                        <a:ext cx="5016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918269"/>
          </a:xfrm>
        </p:spPr>
        <p:txBody>
          <a:bodyPr>
            <a:spAutoFit/>
          </a:bodyPr>
          <a:lstStyle/>
          <a:p>
            <a:r>
              <a:rPr lang="en-US" dirty="0" smtClean="0"/>
              <a:t>Notice that this latter inequality is equivalent to the following: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Reading the above chain of equivalent inequalities from the bottom up, this means that 	  (or any smaller number) works. </a:t>
            </a:r>
            <a:endParaRPr lang="en-US" dirty="0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95382"/>
              </p:ext>
            </p:extLst>
          </p:nvPr>
        </p:nvGraphicFramePr>
        <p:xfrm>
          <a:off x="2370138" y="2162175"/>
          <a:ext cx="419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5" name="Equation" r:id="rId3" imgW="4190760" imgH="558720" progId="Equation.DSMT4">
                  <p:embed/>
                </p:oleObj>
              </mc:Choice>
              <mc:Fallback>
                <p:oleObj name="Equation" r:id="rId3" imgW="4190760" imgH="558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2162175"/>
                        <a:ext cx="4191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09609"/>
              </p:ext>
            </p:extLst>
          </p:nvPr>
        </p:nvGraphicFramePr>
        <p:xfrm>
          <a:off x="4129088" y="2827338"/>
          <a:ext cx="242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6" name="Equation" r:id="rId5" imgW="2425680" imgH="482400" progId="Equation.DSMT4">
                  <p:embed/>
                </p:oleObj>
              </mc:Choice>
              <mc:Fallback>
                <p:oleObj name="Equation" r:id="rId5" imgW="242568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827338"/>
                        <a:ext cx="2425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07526"/>
              </p:ext>
            </p:extLst>
          </p:nvPr>
        </p:nvGraphicFramePr>
        <p:xfrm>
          <a:off x="4149725" y="3465513"/>
          <a:ext cx="217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7" name="Equation" r:id="rId7" imgW="2171520" imgH="482400" progId="Equation.DSMT4">
                  <p:embed/>
                </p:oleObj>
              </mc:Choice>
              <mc:Fallback>
                <p:oleObj name="Equation" r:id="rId7" imgW="2171520" imgH="482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465513"/>
                        <a:ext cx="217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8277"/>
              </p:ext>
            </p:extLst>
          </p:nvPr>
        </p:nvGraphicFramePr>
        <p:xfrm>
          <a:off x="4149725" y="3954463"/>
          <a:ext cx="2032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8" name="Equation" r:id="rId9" imgW="2031840" imgH="825480" progId="Equation.DSMT4">
                  <p:embed/>
                </p:oleObj>
              </mc:Choice>
              <mc:Fallback>
                <p:oleObj name="Equation" r:id="rId9" imgW="2031840" imgH="825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954463"/>
                        <a:ext cx="2032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97493"/>
              </p:ext>
            </p:extLst>
          </p:nvPr>
        </p:nvGraphicFramePr>
        <p:xfrm>
          <a:off x="5094288" y="5195888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9" name="Equation" r:id="rId11" imgW="1079280" imgH="431640" progId="Equation.DSMT4">
                  <p:embed/>
                </p:oleObj>
              </mc:Choice>
              <mc:Fallback>
                <p:oleObj name="Equation" r:id="rId11" imgW="107928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5195888"/>
                        <a:ext cx="107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r>
              <a:rPr lang="en-US" dirty="0" smtClean="0"/>
              <a:t>In other words, given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&gt; 0, if we choose 	        then 	            implies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just as we needed to show.</a:t>
            </a:r>
          </a:p>
          <a:p>
            <a:r>
              <a:rPr lang="en-US" dirty="0" smtClean="0"/>
              <a:t>What all this means is that if a skeptic were to challenge you with a small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&gt; 0 of his or her choosing, you could always respond, for each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, by picking 	       if </a:t>
            </a:r>
            <a:r>
              <a:rPr lang="en-US" i="1" dirty="0" smtClean="0"/>
              <a:t>x</a:t>
            </a:r>
            <a:r>
              <a:rPr lang="en-US" dirty="0" smtClean="0"/>
              <a:t> ≠ </a:t>
            </a:r>
            <a:r>
              <a:rPr lang="en-US" i="1" dirty="0" smtClean="0"/>
              <a:t>c</a:t>
            </a:r>
            <a:r>
              <a:rPr lang="en-US" dirty="0" smtClean="0"/>
              <a:t> is chosen between 3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and 3 +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, then 2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 1 is guaranteed to fall between 5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and 5 </a:t>
            </a:r>
            <a:r>
              <a:rPr lang="en-US" dirty="0" smtClean="0">
                <a:latin typeface="Symbol" pitchFamily="18" charset="2"/>
              </a:rPr>
              <a:t>+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84073"/>
              </p:ext>
            </p:extLst>
          </p:nvPr>
        </p:nvGraphicFramePr>
        <p:xfrm>
          <a:off x="577850" y="2244725"/>
          <a:ext cx="802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1" name="Equation" r:id="rId3" imgW="8026200" imgH="825480" progId="Equation.DSMT4">
                  <p:embed/>
                </p:oleObj>
              </mc:Choice>
              <mc:Fallback>
                <p:oleObj name="Equation" r:id="rId3" imgW="8026200" imgH="825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244725"/>
                        <a:ext cx="8026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20922"/>
              </p:ext>
            </p:extLst>
          </p:nvPr>
        </p:nvGraphicFramePr>
        <p:xfrm>
          <a:off x="7505700" y="4633913"/>
          <a:ext cx="1181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2" name="Equation" r:id="rId5" imgW="1180800" imgH="431640" progId="Equation.DSMT4">
                  <p:embed/>
                </p:oleObj>
              </mc:Choice>
              <mc:Fallback>
                <p:oleObj name="Equation" r:id="rId5" imgW="11808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4633913"/>
                        <a:ext cx="1181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494419"/>
              </p:ext>
            </p:extLst>
          </p:nvPr>
        </p:nvGraphicFramePr>
        <p:xfrm>
          <a:off x="6377206" y="1357313"/>
          <a:ext cx="119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3" name="Equation" r:id="rId7" imgW="1193760" imgH="431640" progId="Equation.DSMT4">
                  <p:embed/>
                </p:oleObj>
              </mc:Choice>
              <mc:Fallback>
                <p:oleObj name="Equation" r:id="rId7" imgW="119376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206" y="1357313"/>
                        <a:ext cx="1193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463704"/>
              </p:ext>
            </p:extLst>
          </p:nvPr>
        </p:nvGraphicFramePr>
        <p:xfrm>
          <a:off x="530225" y="1746250"/>
          <a:ext cx="1841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4" name="Equation" r:id="rId9" imgW="1841400" imgH="482400" progId="Equation.DSMT4">
                  <p:embed/>
                </p:oleObj>
              </mc:Choice>
              <mc:Fallback>
                <p:oleObj name="Equation" r:id="rId9" imgW="18414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746250"/>
                        <a:ext cx="1841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663440" cy="4572000"/>
          </a:xfrm>
        </p:spPr>
        <p:txBody>
          <a:bodyPr/>
          <a:lstStyle/>
          <a:p>
            <a:r>
              <a:rPr lang="en-US" dirty="0" smtClean="0"/>
              <a:t>For example,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0.1, let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= 0.05. For the reason why </a:t>
            </a:r>
            <a:r>
              <a:rPr lang="en-US" i="1" dirty="0" smtClean="0"/>
              <a:t>x</a:t>
            </a:r>
            <a:r>
              <a:rPr lang="en-US" dirty="0" smtClean="0"/>
              <a:t> needs to be “twice as close” to 3 as the skeptic’s challenge, examine the graph in Figure 13, and note that the slope of the line is 2.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013960" y="1447800"/>
            <a:ext cx="3749040" cy="4243573"/>
            <a:chOff x="5013960" y="1447800"/>
            <a:chExt cx="3749040" cy="424357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687"/>
            <a:stretch>
              <a:fillRect/>
            </a:stretch>
          </p:blipFill>
          <p:spPr bwMode="auto">
            <a:xfrm>
              <a:off x="5013960" y="1447800"/>
              <a:ext cx="374904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131859" y="5168153"/>
              <a:ext cx="15527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Figure 13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-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</a:t>
            </a:r>
            <a:r>
              <a:rPr lang="en-US" dirty="0"/>
              <a:t>definition </a:t>
            </a:r>
            <a:r>
              <a:rPr lang="en-US" dirty="0" smtClean="0"/>
              <a:t>of limit to prove that 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Again, supposing that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&gt; 0 is given, we need to find a </a:t>
            </a:r>
            <a:br>
              <a:rPr lang="en-US" dirty="0" smtClean="0"/>
            </a:b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such that </a:t>
            </a:r>
          </a:p>
          <a:p>
            <a:endParaRPr lang="en-US" dirty="0" smtClean="0"/>
          </a:p>
          <a:p>
            <a:r>
              <a:rPr lang="en-US" dirty="0" smtClean="0"/>
              <a:t>Our first observation is that</a:t>
            </a:r>
            <a:endParaRPr lang="en-US" dirty="0"/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03329"/>
              </p:ext>
            </p:extLst>
          </p:nvPr>
        </p:nvGraphicFramePr>
        <p:xfrm>
          <a:off x="2413000" y="3236913"/>
          <a:ext cx="4445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3" name="Equation" r:id="rId3" imgW="4444920" imgH="583920" progId="Equation.DSMT4">
                  <p:embed/>
                </p:oleObj>
              </mc:Choice>
              <mc:Fallback>
                <p:oleObj name="Equation" r:id="rId3" imgW="4444920" imgH="583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3236913"/>
                        <a:ext cx="4445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6809096" y="1336344"/>
          <a:ext cx="1574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4" name="Equation" r:id="rId5" imgW="1574640" imgH="583920" progId="Equation.DSMT4">
                  <p:embed/>
                </p:oleObj>
              </mc:Choice>
              <mc:Fallback>
                <p:oleObj name="Equation" r:id="rId5" imgW="15746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096" y="1336344"/>
                        <a:ext cx="1574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1828800" y="4343400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5" name="Equation" r:id="rId7" imgW="1117440" imgH="571320" progId="Equation.DSMT4">
                  <p:embed/>
                </p:oleObj>
              </mc:Choice>
              <mc:Fallback>
                <p:oleObj name="Equation" r:id="rId7" imgW="1117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2971800" y="4370696"/>
          <a:ext cx="2298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6" name="Equation" r:id="rId9" imgW="2298600" imgH="520560" progId="Equation.DSMT4">
                  <p:embed/>
                </p:oleObj>
              </mc:Choice>
              <mc:Fallback>
                <p:oleObj name="Equation" r:id="rId9" imgW="229860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70696"/>
                        <a:ext cx="2298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5319713" y="4386263"/>
          <a:ext cx="2133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7" name="Equation" r:id="rId11" imgW="2133360" imgH="482400" progId="Equation.DSMT4">
                  <p:embed/>
                </p:oleObj>
              </mc:Choice>
              <mc:Fallback>
                <p:oleObj name="Equation" r:id="rId11" imgW="213336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386263"/>
                        <a:ext cx="2133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we will agree to choose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while also making sure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&lt; 1. Note that we can do this, since once a successful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is chosen, any smaller number works just fine.</a:t>
            </a:r>
          </a:p>
          <a:p>
            <a:r>
              <a:rPr lang="en-US" dirty="0" smtClean="0"/>
              <a:t>Since 		     translates into 4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&lt; </a:t>
            </a:r>
            <a:r>
              <a:rPr lang="en-US" i="1" dirty="0" smtClean="0"/>
              <a:t>x</a:t>
            </a:r>
            <a:r>
              <a:rPr lang="en-US" dirty="0" smtClean="0"/>
              <a:t> &lt; 4 +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, which implies 3 &lt; </a:t>
            </a:r>
            <a:r>
              <a:rPr lang="en-US" i="1" dirty="0" smtClean="0"/>
              <a:t>x</a:t>
            </a:r>
            <a:r>
              <a:rPr lang="en-US" dirty="0" smtClean="0"/>
              <a:t> &lt; 5 if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&lt; 1, we have 			        and thus</a:t>
            </a:r>
            <a:endParaRPr lang="en-US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098559"/>
              </p:ext>
            </p:extLst>
          </p:nvPr>
        </p:nvGraphicFramePr>
        <p:xfrm>
          <a:off x="1346200" y="311785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3" name="Equation" r:id="rId3" imgW="1371600" imgH="482400" progId="Equation.DSMT4">
                  <p:embed/>
                </p:oleObj>
              </mc:Choice>
              <mc:Fallback>
                <p:oleObj name="Equation" r:id="rId3" imgW="13716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11785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5334000" y="3540456"/>
          <a:ext cx="3365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4" name="Equation" r:id="rId5" imgW="3365280" imgH="469800" progId="Equation.DSMT4">
                  <p:embed/>
                </p:oleObj>
              </mc:Choice>
              <mc:Fallback>
                <p:oleObj name="Equation" r:id="rId5" imgW="3365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40456"/>
                        <a:ext cx="3365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/>
        </p:nvGraphicFramePr>
        <p:xfrm>
          <a:off x="2286000" y="4419600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5" name="Equation" r:id="rId7" imgW="1117440" imgH="571320" progId="Equation.DSMT4">
                  <p:embed/>
                </p:oleObj>
              </mc:Choice>
              <mc:Fallback>
                <p:oleObj name="Equation" r:id="rId7" imgW="1117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3462338" y="4462463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6" name="Equation" r:id="rId9" imgW="3441600" imgH="482400" progId="Equation.DSMT4">
                  <p:embed/>
                </p:oleObj>
              </mc:Choice>
              <mc:Fallback>
                <p:oleObj name="Equation" r:id="rId9" imgW="34416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462463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for the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&gt; 0, let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&gt; 0 be chosen so that it is less than the smaller of the numbers 1 and</a:t>
            </a:r>
          </a:p>
          <a:p>
            <a:r>
              <a:rPr lang="en-US" dirty="0" smtClean="0"/>
              <a:t>Then if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latter inequality finishing our proof.</a:t>
            </a:r>
            <a:endParaRPr lang="en-US" dirty="0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52574"/>
              </p:ext>
            </p:extLst>
          </p:nvPr>
        </p:nvGraphicFramePr>
        <p:xfrm>
          <a:off x="6769100" y="1779588"/>
          <a:ext cx="63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7" name="Equation" r:id="rId3" imgW="634680" imgH="431640" progId="Equation.DSMT4">
                  <p:embed/>
                </p:oleObj>
              </mc:Choice>
              <mc:Fallback>
                <p:oleObj name="Equation" r:id="rId3" imgW="6346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1779588"/>
                        <a:ext cx="635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402512"/>
              </p:ext>
            </p:extLst>
          </p:nvPr>
        </p:nvGraphicFramePr>
        <p:xfrm>
          <a:off x="1574800" y="2244725"/>
          <a:ext cx="146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8" name="Equation" r:id="rId5" imgW="1460160" imgH="482400" progId="Equation.DSMT4">
                  <p:embed/>
                </p:oleObj>
              </mc:Choice>
              <mc:Fallback>
                <p:oleObj name="Equation" r:id="rId5" imgW="14601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244725"/>
                        <a:ext cx="146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232848" y="2971800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9" name="Equation" r:id="rId7" imgW="1117440" imgH="571320" progId="Equation.DSMT4">
                  <p:embed/>
                </p:oleObj>
              </mc:Choice>
              <mc:Fallback>
                <p:oleObj name="Equation" r:id="rId7" imgW="1117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848" y="2971800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44149"/>
              </p:ext>
            </p:extLst>
          </p:nvPr>
        </p:nvGraphicFramePr>
        <p:xfrm>
          <a:off x="2351088" y="2819400"/>
          <a:ext cx="558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0" name="Equation" r:id="rId9" imgW="5587920" imgH="838080" progId="Equation.DSMT4">
                  <p:embed/>
                </p:oleObj>
              </mc:Choice>
              <mc:Fallback>
                <p:oleObj name="Equation" r:id="rId9" imgW="55879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819400"/>
                        <a:ext cx="558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Formally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87382"/>
          </a:xfrm>
        </p:spPr>
        <p:txBody>
          <a:bodyPr>
            <a:spAutoFit/>
          </a:bodyPr>
          <a:lstStyle/>
          <a:p>
            <a:r>
              <a:rPr lang="en-US" dirty="0" smtClean="0"/>
              <a:t>We need to capture the idea that all the values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become as close to </a:t>
            </a:r>
            <a:r>
              <a:rPr lang="en-US" i="1" dirty="0" smtClean="0"/>
              <a:t>L</a:t>
            </a:r>
            <a:r>
              <a:rPr lang="en-US" dirty="0" smtClean="0"/>
              <a:t> as we care to specify as </a:t>
            </a:r>
            <a:r>
              <a:rPr lang="en-US" i="1" dirty="0" smtClean="0"/>
              <a:t>x</a:t>
            </a:r>
            <a:r>
              <a:rPr lang="en-US" dirty="0" smtClean="0"/>
              <a:t> gets close enough to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two parts of that previous sentence that need more work are “as close to </a:t>
            </a:r>
            <a:r>
              <a:rPr lang="en-US" i="1" dirty="0" smtClean="0"/>
              <a:t>L </a:t>
            </a:r>
            <a:r>
              <a:rPr lang="en-US" dirty="0" smtClean="0"/>
              <a:t>as we care to specify” and “as </a:t>
            </a:r>
            <a:r>
              <a:rPr lang="en-US" i="1" dirty="0" smtClean="0"/>
              <a:t>x</a:t>
            </a:r>
            <a:r>
              <a:rPr lang="en-US" dirty="0" smtClean="0"/>
              <a:t> gets close enough to </a:t>
            </a:r>
            <a:r>
              <a:rPr lang="en-US" i="1" dirty="0" smtClean="0"/>
              <a:t>c</a:t>
            </a:r>
            <a:r>
              <a:rPr lang="en-US" dirty="0" smtClean="0"/>
              <a:t>.” The most common definition of limit refines those two phrases through the use of two Greek letters, epsilon (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) and delta (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), and the following is often referred to as the </a:t>
            </a:r>
            <a:r>
              <a:rPr lang="en-US" i="1" dirty="0" smtClean="0"/>
              <a:t>epsilon‑delta</a:t>
            </a:r>
            <a:r>
              <a:rPr lang="en-US" dirty="0" smtClean="0"/>
              <a:t> definition of limit.</a:t>
            </a:r>
            <a:r>
              <a:rPr lang="en-US" dirty="0" smtClean="0">
                <a:sym typeface="Symbol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definition of limit to prove that 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As before, let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&gt; 0 be given. We need to find a number </a:t>
            </a:r>
            <a:r>
              <a:rPr lang="en-US" i="1" dirty="0" smtClean="0"/>
              <a:t>N</a:t>
            </a:r>
            <a:r>
              <a:rPr lang="en-US" dirty="0" smtClean="0"/>
              <a:t> such that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6805258" y="1091390"/>
          <a:ext cx="1968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6" name="Equation" r:id="rId3" imgW="1968480" imgH="876240" progId="Equation.DSMT4">
                  <p:embed/>
                </p:oleObj>
              </mc:Choice>
              <mc:Fallback>
                <p:oleObj name="Equation" r:id="rId3" imgW="1968480" imgH="876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258" y="1091390"/>
                        <a:ext cx="19685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09465"/>
              </p:ext>
            </p:extLst>
          </p:nvPr>
        </p:nvGraphicFramePr>
        <p:xfrm>
          <a:off x="2438400" y="3206750"/>
          <a:ext cx="36957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Equation" r:id="rId5" imgW="3695400" imgH="1015920" progId="Equation.DSMT4">
                  <p:embed/>
                </p:oleObj>
              </mc:Choice>
              <mc:Fallback>
                <p:oleObj name="Equation" r:id="rId5" imgW="369540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06750"/>
                        <a:ext cx="36957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</p:spPr>
        <p:txBody>
          <a:bodyPr>
            <a:spAutoFit/>
          </a:bodyPr>
          <a:lstStyle/>
          <a:p>
            <a:r>
              <a:rPr lang="en-US" dirty="0" smtClean="0"/>
              <a:t>Notice that since 			   this latter inequality is equivalent 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	    is nonnegative. Also observe that if we choose </a:t>
            </a:r>
            <a:r>
              <a:rPr lang="en-US" i="1" dirty="0" smtClean="0"/>
              <a:t>N</a:t>
            </a:r>
            <a:r>
              <a:rPr lang="en-US" dirty="0" smtClean="0"/>
              <a:t> large enough so that 		  then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N</a:t>
            </a:r>
            <a:r>
              <a:rPr lang="en-US" dirty="0" smtClean="0"/>
              <a:t> will imply 		       The above choice is always possible, by simply making sure </a:t>
            </a:r>
            <a:endParaRPr lang="en-US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1371600" y="3776004"/>
          <a:ext cx="33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9" name="Equation" r:id="rId3" imgW="330120" imgH="368280" progId="Equation.DSMT4">
                  <p:embed/>
                </p:oleObj>
              </mc:Choice>
              <mc:Fallback>
                <p:oleObj name="Equation" r:id="rId3" imgW="33012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76004"/>
                        <a:ext cx="33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57213"/>
              </p:ext>
            </p:extLst>
          </p:nvPr>
        </p:nvGraphicFramePr>
        <p:xfrm>
          <a:off x="3879850" y="4197350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0" name="Equation" r:id="rId5" imgW="1307880" imgH="469800" progId="Equation.DSMT4">
                  <p:embed/>
                </p:oleObj>
              </mc:Choice>
              <mc:Fallback>
                <p:oleObj name="Equation" r:id="rId5" imgW="13078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197350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78448"/>
              </p:ext>
            </p:extLst>
          </p:nvPr>
        </p:nvGraphicFramePr>
        <p:xfrm>
          <a:off x="508948" y="4627852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1" name="Equation" r:id="rId7" imgW="2247840" imgH="469800" progId="Equation.DSMT4">
                  <p:embed/>
                </p:oleObj>
              </mc:Choice>
              <mc:Fallback>
                <p:oleObj name="Equation" r:id="rId7" imgW="22478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48" y="4627852"/>
                        <a:ext cx="224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062592"/>
              </p:ext>
            </p:extLst>
          </p:nvPr>
        </p:nvGraphicFramePr>
        <p:xfrm>
          <a:off x="3346450" y="5030788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2" name="Equation" r:id="rId9" imgW="1460160" imgH="507960" progId="Equation.DSMT4">
                  <p:embed/>
                </p:oleObj>
              </mc:Choice>
              <mc:Fallback>
                <p:oleObj name="Equation" r:id="rId9" imgW="1460160" imgH="507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450" y="5030788"/>
                        <a:ext cx="146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38663"/>
              </p:ext>
            </p:extLst>
          </p:nvPr>
        </p:nvGraphicFramePr>
        <p:xfrm>
          <a:off x="1422400" y="2387600"/>
          <a:ext cx="236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3" name="Equation" r:id="rId11" imgW="2361960" imgH="990360" progId="Equation.DSMT4">
                  <p:embed/>
                </p:oleObj>
              </mc:Choice>
              <mc:Fallback>
                <p:oleObj name="Equation" r:id="rId11" imgW="23619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387600"/>
                        <a:ext cx="2362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08608"/>
              </p:ext>
            </p:extLst>
          </p:nvPr>
        </p:nvGraphicFramePr>
        <p:xfrm>
          <a:off x="4017963" y="2414588"/>
          <a:ext cx="1701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4" name="Equation" r:id="rId13" imgW="1701720" imgH="939600" progId="Equation.DSMT4">
                  <p:embed/>
                </p:oleObj>
              </mc:Choice>
              <mc:Fallback>
                <p:oleObj name="Equation" r:id="rId13" imgW="170172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2414588"/>
                        <a:ext cx="1701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7413"/>
              </p:ext>
            </p:extLst>
          </p:nvPr>
        </p:nvGraphicFramePr>
        <p:xfrm>
          <a:off x="5867400" y="2459038"/>
          <a:ext cx="168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5" name="Equation" r:id="rId15" imgW="1688760" imgH="825480" progId="Equation.DSMT4">
                  <p:embed/>
                </p:oleObj>
              </mc:Choice>
              <mc:Fallback>
                <p:oleObj name="Equation" r:id="rId15" imgW="1688760" imgH="825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459038"/>
                        <a:ext cx="1689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3073400" y="1104900"/>
          <a:ext cx="2184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6" name="Equation" r:id="rId17" imgW="2184120" imgH="876240" progId="Equation.DSMT4">
                  <p:embed/>
                </p:oleObj>
              </mc:Choice>
              <mc:Fallback>
                <p:oleObj name="Equation" r:id="rId17" imgW="2184120" imgH="876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1104900"/>
                        <a:ext cx="2184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summarize our observations as follows. For a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&gt; 0, choose and fix a positive number </a:t>
            </a:r>
            <a:r>
              <a:rPr lang="en-US" i="1" dirty="0" smtClean="0"/>
              <a:t>N</a:t>
            </a:r>
            <a:r>
              <a:rPr lang="en-US" dirty="0" smtClean="0"/>
              <a:t> satisfying 		    Then if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N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this latter chain of inequalities finishes our argument.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339965"/>
              </p:ext>
            </p:extLst>
          </p:nvPr>
        </p:nvGraphicFramePr>
        <p:xfrm>
          <a:off x="1974850" y="2141538"/>
          <a:ext cx="1460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7" name="Equation" r:id="rId3" imgW="1460160" imgH="507960" progId="Equation.DSMT4">
                  <p:embed/>
                </p:oleObj>
              </mc:Choice>
              <mc:Fallback>
                <p:oleObj name="Equation" r:id="rId3" imgW="146016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2141538"/>
                        <a:ext cx="1460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457200" y="2971800"/>
          <a:ext cx="1460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8" name="Equation" r:id="rId5" imgW="1460160" imgH="1028520" progId="Equation.DSMT4">
                  <p:embed/>
                </p:oleObj>
              </mc:Choice>
              <mc:Fallback>
                <p:oleObj name="Equation" r:id="rId5" imgW="146016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1460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1953904" y="3012744"/>
          <a:ext cx="172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9" name="Equation" r:id="rId7" imgW="1726920" imgH="927000" progId="Equation.DSMT4">
                  <p:embed/>
                </p:oleObj>
              </mc:Choice>
              <mc:Fallback>
                <p:oleObj name="Equation" r:id="rId7" imgW="172692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904" y="3012744"/>
                        <a:ext cx="172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00012"/>
              </p:ext>
            </p:extLst>
          </p:nvPr>
        </p:nvGraphicFramePr>
        <p:xfrm>
          <a:off x="3714464" y="3012744"/>
          <a:ext cx="800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0" name="Equation" r:id="rId9" imgW="799920" imgH="927000" progId="Equation.DSMT4">
                  <p:embed/>
                </p:oleObj>
              </mc:Choice>
              <mc:Fallback>
                <p:oleObj name="Equation" r:id="rId9" imgW="799920" imgH="9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464" y="3012744"/>
                        <a:ext cx="8001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04316"/>
              </p:ext>
            </p:extLst>
          </p:nvPr>
        </p:nvGraphicFramePr>
        <p:xfrm>
          <a:off x="4525963" y="3070225"/>
          <a:ext cx="2857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1" name="Equation" r:id="rId11" imgW="2857320" imgH="1460160" progId="Equation.DSMT4">
                  <p:embed/>
                </p:oleObj>
              </mc:Choice>
              <mc:Fallback>
                <p:oleObj name="Equation" r:id="rId11" imgW="2857320" imgH="1460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3070225"/>
                        <a:ext cx="28575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29694"/>
              </p:ext>
            </p:extLst>
          </p:nvPr>
        </p:nvGraphicFramePr>
        <p:xfrm>
          <a:off x="7370763" y="3048000"/>
          <a:ext cx="1320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2" name="Equation" r:id="rId13" imgW="1320480" imgH="1269720" progId="Equation.DSMT4">
                  <p:embed/>
                </p:oleObj>
              </mc:Choice>
              <mc:Fallback>
                <p:oleObj name="Equation" r:id="rId13" imgW="1320480" imgH="1269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0763" y="3048000"/>
                        <a:ext cx="1320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 that </a:t>
            </a:r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Solution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 an arbitrary, but fixed, positive number </a:t>
            </a:r>
            <a:r>
              <a:rPr lang="en-US" i="1" dirty="0" smtClean="0"/>
              <a:t>M</a:t>
            </a:r>
            <a:r>
              <a:rPr lang="en-US" dirty="0" smtClean="0"/>
              <a:t>, we need to exhibit a number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such that 		       whenever </a:t>
            </a:r>
            <a:r>
              <a:rPr lang="en-US" i="1" dirty="0" smtClean="0"/>
              <a:t>x</a:t>
            </a:r>
            <a:r>
              <a:rPr lang="en-US" dirty="0" smtClean="0"/>
              <a:t> satisfies		     To that end, let us assume that </a:t>
            </a:r>
            <a:r>
              <a:rPr lang="en-US" i="1" dirty="0" smtClean="0"/>
              <a:t>M</a:t>
            </a:r>
            <a:r>
              <a:rPr lang="en-US" dirty="0" smtClean="0"/>
              <a:t> &gt; 0 is fixed, and choose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small enough so that 		</a:t>
            </a:r>
            <a:endParaRPr lang="en-US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2195158" y="1132242"/>
          <a:ext cx="223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6" name="Equation" r:id="rId3" imgW="2234880" imgH="990360" progId="Equation.DSMT4">
                  <p:embed/>
                </p:oleObj>
              </mc:Choice>
              <mc:Fallback>
                <p:oleObj name="Equation" r:id="rId3" imgW="223488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158" y="1132242"/>
                        <a:ext cx="2235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5715000" y="3186953"/>
          <a:ext cx="203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7" name="Equation" r:id="rId5" imgW="2031840" imgH="533160" progId="Equation.DSMT4">
                  <p:embed/>
                </p:oleObj>
              </mc:Choice>
              <mc:Fallback>
                <p:oleObj name="Equation" r:id="rId5" imgW="203184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186953"/>
                        <a:ext cx="203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24929"/>
              </p:ext>
            </p:extLst>
          </p:nvPr>
        </p:nvGraphicFramePr>
        <p:xfrm>
          <a:off x="3488189" y="3736975"/>
          <a:ext cx="1917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8" name="Equation" r:id="rId7" imgW="1917360" imgH="482400" progId="Equation.DSMT4">
                  <p:embed/>
                </p:oleObj>
              </mc:Choice>
              <mc:Fallback>
                <p:oleObj name="Equation" r:id="rId7" imgW="19173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189" y="3736975"/>
                        <a:ext cx="1917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28315"/>
              </p:ext>
            </p:extLst>
          </p:nvPr>
        </p:nvGraphicFramePr>
        <p:xfrm>
          <a:off x="2794000" y="4657725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9" name="Equation" r:id="rId9" imgW="1396800" imgH="469800" progId="Equation.DSMT4">
                  <p:embed/>
                </p:oleObj>
              </mc:Choice>
              <mc:Fallback>
                <p:oleObj name="Equation" r:id="rId9" imgW="13968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657725"/>
                        <a:ext cx="139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Note that this is possible; for example, 	         (or any smaller number) works: if   		           then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which is precisely the inequality we wanted.</a:t>
            </a:r>
          </a:p>
          <a:p>
            <a:r>
              <a:rPr lang="en-US" dirty="0" smtClean="0"/>
              <a:t>As a final remark, we wish to emphasize that 	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		actually does not exist, since </a:t>
            </a:r>
            <a:r>
              <a:rPr lang="en-US" dirty="0" smtClean="0">
                <a:sym typeface="Symbol"/>
              </a:rPr>
              <a:t></a:t>
            </a:r>
            <a:r>
              <a:rPr lang="en-US" dirty="0" smtClean="0"/>
              <a:t> is not a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number.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2727"/>
              </p:ext>
            </p:extLst>
          </p:nvPr>
        </p:nvGraphicFramePr>
        <p:xfrm>
          <a:off x="2114550" y="2286000"/>
          <a:ext cx="4978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6" name="Equation" r:id="rId3" imgW="4978080" imgH="1447560" progId="Equation.DSMT4">
                  <p:embed/>
                </p:oleObj>
              </mc:Choice>
              <mc:Fallback>
                <p:oleObj name="Equation" r:id="rId3" imgW="4978080" imgH="1447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286000"/>
                        <a:ext cx="4978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548640" y="4572000"/>
          <a:ext cx="1587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7" name="Equation" r:id="rId5" imgW="1587240" imgH="990360" progId="Equation.DSMT4">
                  <p:embed/>
                </p:oleObj>
              </mc:Choice>
              <mc:Fallback>
                <p:oleObj name="Equation" r:id="rId5" imgW="1587240" imgH="990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572000"/>
                        <a:ext cx="1587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56982"/>
              </p:ext>
            </p:extLst>
          </p:nvPr>
        </p:nvGraphicFramePr>
        <p:xfrm>
          <a:off x="6121400" y="1295400"/>
          <a:ext cx="147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8" name="Equation" r:id="rId7" imgW="1473120" imgH="507960" progId="Equation.DSMT4">
                  <p:embed/>
                </p:oleObj>
              </mc:Choice>
              <mc:Fallback>
                <p:oleObj name="Equation" r:id="rId7" imgW="147312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1295400"/>
                        <a:ext cx="1473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28322"/>
              </p:ext>
            </p:extLst>
          </p:nvPr>
        </p:nvGraphicFramePr>
        <p:xfrm>
          <a:off x="4914216" y="1763028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9" name="Equation" r:id="rId9" imgW="1930320" imgH="482400" progId="Equation.DSMT4">
                  <p:embed/>
                </p:oleObj>
              </mc:Choice>
              <mc:Fallback>
                <p:oleObj name="Equation" r:id="rId9" imgW="19303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216" y="1763028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happening is that the limit fails to exist because the function 		        grows without bound as </a:t>
            </a:r>
            <a:r>
              <a:rPr lang="en-US" i="1" dirty="0" smtClean="0"/>
              <a:t>x</a:t>
            </a:r>
            <a:r>
              <a:rPr lang="en-US" dirty="0" smtClean="0"/>
              <a:t> approaches 2. We have established this using techniques as in the previous examples, and expressed the same fact using limit notation and the </a:t>
            </a:r>
            <a:r>
              <a:rPr lang="en-US" dirty="0" smtClean="0">
                <a:sym typeface="Symbol"/>
              </a:rPr>
              <a:t></a:t>
            </a:r>
            <a:r>
              <a:rPr lang="en-US" dirty="0" smtClean="0"/>
              <a:t> symbol.</a:t>
            </a:r>
            <a:endParaRPr lang="en-US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362200" y="1662752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1" name="Equation" r:id="rId3" imgW="2387520" imgH="533160" progId="Equation.DSMT4">
                  <p:embed/>
                </p:oleObj>
              </mc:Choice>
              <mc:Fallback>
                <p:oleObj name="Equation" r:id="rId3" imgW="238752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62752"/>
                        <a:ext cx="2387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</p:spPr>
        <p:txBody>
          <a:bodyPr>
            <a:spAutoFit/>
          </a:bodyPr>
          <a:lstStyle/>
          <a:p>
            <a:r>
              <a:rPr lang="en-US" dirty="0" smtClean="0"/>
              <a:t>Prove that for the function 				 </a:t>
            </a:r>
          </a:p>
          <a:p>
            <a:r>
              <a:rPr lang="en-US" dirty="0" smtClean="0"/>
              <a:t>does not exist by showing that the function does not satisfy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-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definition for any possible </a:t>
            </a:r>
            <a:r>
              <a:rPr lang="en-US" i="1" dirty="0" smtClean="0"/>
              <a:t>L</a:t>
            </a:r>
            <a:r>
              <a:rPr lang="en-US" dirty="0" smtClean="0"/>
              <a:t> at </a:t>
            </a:r>
            <a:r>
              <a:rPr lang="en-US" i="1" dirty="0" smtClean="0"/>
              <a:t>c</a:t>
            </a:r>
            <a:r>
              <a:rPr lang="en-US" dirty="0" smtClean="0"/>
              <a:t> = 0.</a:t>
            </a:r>
          </a:p>
          <a:p>
            <a:r>
              <a:rPr lang="en-US" b="1" dirty="0" smtClean="0"/>
              <a:t>Solution</a:t>
            </a:r>
          </a:p>
          <a:p>
            <a:r>
              <a:rPr lang="en-US" dirty="0" smtClean="0"/>
              <a:t>We will first need to think carefully about what it means for the definition to </a:t>
            </a:r>
            <a:r>
              <a:rPr lang="en-US" i="1" dirty="0" smtClean="0"/>
              <a:t>fail</a:t>
            </a:r>
            <a:r>
              <a:rPr lang="en-US" dirty="0" smtClean="0"/>
              <a:t> at </a:t>
            </a:r>
            <a:r>
              <a:rPr lang="en-US" i="1" dirty="0" smtClean="0"/>
              <a:t>c</a:t>
            </a:r>
            <a:r>
              <a:rPr lang="en-US" dirty="0" smtClean="0"/>
              <a:t> = 0. This will happen precisely when no number </a:t>
            </a:r>
            <a:r>
              <a:rPr lang="en-US" i="1" dirty="0" smtClean="0"/>
              <a:t>L</a:t>
            </a:r>
            <a:r>
              <a:rPr lang="en-US" dirty="0" smtClean="0"/>
              <a:t> works as the limit of the function at 0, in other words, when </a:t>
            </a:r>
            <a:r>
              <a:rPr lang="en-US" i="1" dirty="0" smtClean="0"/>
              <a:t>x</a:t>
            </a:r>
            <a:r>
              <a:rPr lang="en-US" dirty="0" smtClean="0"/>
              <a:t> can move closer to 0 than </a:t>
            </a:r>
            <a:r>
              <a:rPr lang="en-US" i="1" dirty="0" smtClean="0"/>
              <a:t>any</a:t>
            </a:r>
            <a:r>
              <a:rPr lang="en-US" dirty="0" smtClean="0"/>
              <a:t> given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&gt; 0 without the corresponding function values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approaching any number. </a:t>
            </a:r>
            <a:endParaRPr lang="en-US" dirty="0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4468504" y="1298774"/>
          <a:ext cx="2362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8" name="Equation" r:id="rId3" imgW="2361960" imgH="495000" progId="Equation.DSMT4">
                  <p:embed/>
                </p:oleObj>
              </mc:Choice>
              <mc:Fallback>
                <p:oleObj name="Equation" r:id="rId3" imgW="23619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504" y="1298774"/>
                        <a:ext cx="2362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6934200" y="1309578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Equation" r:id="rId5" imgW="1155600" imgH="571320" progId="Equation.DSMT4">
                  <p:embed/>
                </p:oleObj>
              </mc:Choice>
              <mc:Fallback>
                <p:oleObj name="Equation" r:id="rId5" imgW="11556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309578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think about this, too, as a challenge game. Suppose a skeptic challenges you with a very small number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, and you are able to show that the function values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corresponding to nonzero </a:t>
            </a:r>
            <a:r>
              <a:rPr lang="en-US" i="1" dirty="0" smtClean="0"/>
              <a:t>x</a:t>
            </a:r>
            <a:r>
              <a:rPr lang="en-US" dirty="0" smtClean="0"/>
              <a:t>-values with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Symbol" pitchFamily="18" charset="2"/>
              </a:rPr>
              <a:t>-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&lt;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, do not approach any number </a:t>
            </a:r>
            <a:r>
              <a:rPr lang="en-US" i="1" dirty="0" smtClean="0"/>
              <a:t>L</a:t>
            </a:r>
            <a:r>
              <a:rPr lang="en-US" dirty="0" smtClean="0"/>
              <a:t>. If you are always able to respond to the challenge, no matter how small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becomes, you will have proved that 	          does not exist. This is exactly what we endeavor to do in this example.</a:t>
            </a:r>
            <a:endParaRPr lang="en-US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7327900" y="3899848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1" name="Equation" r:id="rId3" imgW="1155600" imgH="571320" progId="Equation.DSMT4">
                  <p:embed/>
                </p:oleObj>
              </mc:Choice>
              <mc:Fallback>
                <p:oleObj name="Equation" r:id="rId3" imgW="115560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3899848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&gt; 0 is given. Recall that cos 2</a:t>
            </a:r>
            <a:r>
              <a:rPr lang="en-US" i="1" dirty="0" smtClean="0"/>
              <a:t>k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 smtClean="0"/>
              <a:t> = 1 and 			  for all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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ℤ</a:t>
            </a:r>
            <a:r>
              <a:rPr lang="en-US" dirty="0" smtClean="0"/>
              <a:t>. Choose and fix a big enough positive integer </a:t>
            </a:r>
            <a:r>
              <a:rPr lang="en-US" i="1" dirty="0" smtClean="0"/>
              <a:t>k</a:t>
            </a:r>
            <a:r>
              <a:rPr lang="en-US" dirty="0" smtClean="0"/>
              <a:t> such that 		      (since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is already fixed, you can achieve this by merely choosing </a:t>
            </a:r>
            <a:r>
              <a:rPr lang="en-US" i="1" dirty="0" smtClean="0"/>
              <a:t>k</a:t>
            </a:r>
            <a:r>
              <a:rPr lang="en-US" dirty="0" smtClean="0"/>
              <a:t> big enough).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Next, we will use the real numbers 		 and 	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		    as follows. </a:t>
            </a:r>
            <a:endParaRPr lang="en-US" dirty="0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22716"/>
              </p:ext>
            </p:extLst>
          </p:nvPr>
        </p:nvGraphicFramePr>
        <p:xfrm>
          <a:off x="512078" y="1719263"/>
          <a:ext cx="2857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8" name="Equation" r:id="rId3" imgW="2857320" imgH="558720" progId="Equation.DSMT4">
                  <p:embed/>
                </p:oleObj>
              </mc:Choice>
              <mc:Fallback>
                <p:oleObj name="Equation" r:id="rId3" imgW="285732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78" y="1719263"/>
                        <a:ext cx="2857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19632"/>
              </p:ext>
            </p:extLst>
          </p:nvPr>
        </p:nvGraphicFramePr>
        <p:xfrm>
          <a:off x="5664200" y="2189163"/>
          <a:ext cx="172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9" name="Equation" r:id="rId5" imgW="1726920" imgH="482400" progId="Equation.DSMT4">
                  <p:embed/>
                </p:oleObj>
              </mc:Choice>
              <mc:Fallback>
                <p:oleObj name="Equation" r:id="rId5" imgW="17269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2189163"/>
                        <a:ext cx="172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315374"/>
              </p:ext>
            </p:extLst>
          </p:nvPr>
        </p:nvGraphicFramePr>
        <p:xfrm>
          <a:off x="5657850" y="3352800"/>
          <a:ext cx="128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0" name="Equation" r:id="rId7" imgW="1282680" imgH="838080" progId="Equation.DSMT4">
                  <p:embed/>
                </p:oleObj>
              </mc:Choice>
              <mc:Fallback>
                <p:oleObj name="Equation" r:id="rId7" imgW="12826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3352800"/>
                        <a:ext cx="128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960500"/>
              </p:ext>
            </p:extLst>
          </p:nvPr>
        </p:nvGraphicFramePr>
        <p:xfrm>
          <a:off x="523875" y="3914775"/>
          <a:ext cx="2070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1" name="Equation" r:id="rId9" imgW="2070000" imgH="952200" progId="Equation.DSMT4">
                  <p:embed/>
                </p:oleObj>
              </mc:Choice>
              <mc:Fallback>
                <p:oleObj name="Equation" r:id="rId9" imgW="207000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3914775"/>
                        <a:ext cx="2070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Note that both are less than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 in magnitude, but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while</a:t>
            </a:r>
          </a:p>
          <a:p>
            <a:endParaRPr lang="en-US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333500" y="3708400"/>
          <a:ext cx="2387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1" name="Equation" r:id="rId3" imgW="2387520" imgH="1041120" progId="Equation.DSMT4">
                  <p:embed/>
                </p:oleObj>
              </mc:Choice>
              <mc:Fallback>
                <p:oleObj name="Equation" r:id="rId3" imgW="238752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708400"/>
                        <a:ext cx="2387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26660"/>
              </p:ext>
            </p:extLst>
          </p:nvPr>
        </p:nvGraphicFramePr>
        <p:xfrm>
          <a:off x="3873500" y="3759200"/>
          <a:ext cx="2730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2" name="Equation" r:id="rId5" imgW="2730240" imgH="1460160" progId="Equation.DSMT4">
                  <p:embed/>
                </p:oleObj>
              </mc:Choice>
              <mc:Fallback>
                <p:oleObj name="Equation" r:id="rId5" imgW="2730240" imgH="1460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3759200"/>
                        <a:ext cx="27305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86150"/>
              </p:ext>
            </p:extLst>
          </p:nvPr>
        </p:nvGraphicFramePr>
        <p:xfrm>
          <a:off x="3873500" y="5308600"/>
          <a:ext cx="2425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3" name="Equation" r:id="rId7" imgW="2425680" imgH="558720" progId="Equation.DSMT4">
                  <p:embed/>
                </p:oleObj>
              </mc:Choice>
              <mc:Fallback>
                <p:oleObj name="Equation" r:id="rId7" imgW="242568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5308600"/>
                        <a:ext cx="2425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8" name="Object 6"/>
          <p:cNvGraphicFramePr>
            <a:graphicFrameLocks noChangeAspect="1"/>
          </p:cNvGraphicFramePr>
          <p:nvPr/>
        </p:nvGraphicFramePr>
        <p:xfrm>
          <a:off x="6337300" y="5440452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4" name="Equation" r:id="rId9" imgW="749160" imgH="279360" progId="Equation.DSMT4">
                  <p:embed/>
                </p:oleObj>
              </mc:Choice>
              <mc:Fallback>
                <p:oleObj name="Equation" r:id="rId9" imgW="74916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440452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1397000" y="1917700"/>
          <a:ext cx="2374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5" name="Equation" r:id="rId11" imgW="2374560" imgH="1041120" progId="Equation.DSMT4">
                  <p:embed/>
                </p:oleObj>
              </mc:Choice>
              <mc:Fallback>
                <p:oleObj name="Equation" r:id="rId11" imgW="2374560" imgH="10411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917700"/>
                        <a:ext cx="2374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61414"/>
              </p:ext>
            </p:extLst>
          </p:nvPr>
        </p:nvGraphicFramePr>
        <p:xfrm>
          <a:off x="3867150" y="1955800"/>
          <a:ext cx="19558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6" name="Equation" r:id="rId13" imgW="1955520" imgH="1333440" progId="Equation.DSMT4">
                  <p:embed/>
                </p:oleObj>
              </mc:Choice>
              <mc:Fallback>
                <p:oleObj name="Equation" r:id="rId13" imgW="1955520" imgH="1333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1955800"/>
                        <a:ext cx="19558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990910"/>
              </p:ext>
            </p:extLst>
          </p:nvPr>
        </p:nvGraphicFramePr>
        <p:xfrm>
          <a:off x="5918200" y="2235200"/>
          <a:ext cx="1943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7" name="Equation" r:id="rId15" imgW="1942920" imgH="342720" progId="Equation.DSMT4">
                  <p:embed/>
                </p:oleObj>
              </mc:Choice>
              <mc:Fallback>
                <p:oleObj name="Equation" r:id="rId15" imgW="1942920" imgH="342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235200"/>
                        <a:ext cx="1943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Formal Definition of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Formal Definition of Limit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Let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be a function defined on an open interval containing </a:t>
            </a:r>
            <a:r>
              <a:rPr lang="en-US" i="1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, except possibly at </a:t>
            </a:r>
            <a:r>
              <a:rPr lang="en-US" i="1" dirty="0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 itself. We say that the </a:t>
            </a:r>
            <a:r>
              <a:rPr lang="en-US" b="1" dirty="0" smtClean="0">
                <a:solidFill>
                  <a:srgbClr val="C00000"/>
                </a:solidFill>
              </a:rPr>
              <a:t>limit of </a:t>
            </a:r>
            <a:r>
              <a:rPr lang="en-US" b="1" i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) as </a:t>
            </a:r>
            <a:r>
              <a:rPr lang="en-US" b="1" i="1" dirty="0" smtClean="0">
                <a:solidFill>
                  <a:srgbClr val="C00000"/>
                </a:solidFill>
              </a:rPr>
              <a:t>x</a:t>
            </a:r>
            <a:r>
              <a:rPr lang="en-US" b="1" dirty="0" smtClean="0">
                <a:solidFill>
                  <a:srgbClr val="C00000"/>
                </a:solidFill>
              </a:rPr>
              <a:t> approaches </a:t>
            </a:r>
            <a:r>
              <a:rPr lang="en-US" b="1" i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 is 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and write 	      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for every number </a:t>
            </a:r>
            <a:r>
              <a:rPr lang="el-GR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>
                <a:solidFill>
                  <a:srgbClr val="000000"/>
                </a:solidFill>
              </a:rPr>
              <a:t> &gt; 0 there is a number </a:t>
            </a:r>
            <a:r>
              <a:rPr lang="el-GR" i="1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 &gt; 0 such that 		        whenever </a:t>
            </a:r>
            <a:r>
              <a:rPr lang="en-US" i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satisfies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68085"/>
              </p:ext>
            </p:extLst>
          </p:nvPr>
        </p:nvGraphicFramePr>
        <p:xfrm>
          <a:off x="7053263" y="2701925"/>
          <a:ext cx="163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3" imgW="1638000" imgH="571320" progId="Equation.DSMT4">
                  <p:embed/>
                </p:oleObj>
              </mc:Choice>
              <mc:Fallback>
                <p:oleObj name="Equation" r:id="rId3" imgW="16380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2701925"/>
                        <a:ext cx="1638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81107"/>
              </p:ext>
            </p:extLst>
          </p:nvPr>
        </p:nvGraphicFramePr>
        <p:xfrm>
          <a:off x="1177925" y="3582988"/>
          <a:ext cx="1790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Equation" r:id="rId5" imgW="1790640" imgH="558720" progId="Equation.DSMT4">
                  <p:embed/>
                </p:oleObj>
              </mc:Choice>
              <mc:Fallback>
                <p:oleObj name="Equation" r:id="rId5" imgW="179064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582988"/>
                        <a:ext cx="1790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482837"/>
              </p:ext>
            </p:extLst>
          </p:nvPr>
        </p:nvGraphicFramePr>
        <p:xfrm>
          <a:off x="5962650" y="3646488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0" name="Equation" r:id="rId7" imgW="1904760" imgH="482400" progId="Equation.DSMT4">
                  <p:embed/>
                </p:oleObj>
              </mc:Choice>
              <mc:Fallback>
                <p:oleObj name="Equation" r:id="rId7" imgW="190476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646488"/>
                        <a:ext cx="190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this means is that we were able to find </a:t>
            </a:r>
            <a:r>
              <a:rPr lang="en-US" i="1" dirty="0" smtClean="0"/>
              <a:t>x</a:t>
            </a:r>
            <a:r>
              <a:rPr lang="en-US" dirty="0" smtClean="0"/>
              <a:t>-values less than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 in magnitude, namely 		for which the corresponding function values 	     and 	are a full 2 units apart. More importantly, we can do the same, no matter how small a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is specified. Thus the values of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cannot be approaching any limit </a:t>
            </a:r>
            <a:r>
              <a:rPr lang="en-US" i="1" dirty="0" smtClean="0"/>
              <a:t>L</a:t>
            </a:r>
            <a:r>
              <a:rPr lang="en-US" dirty="0" smtClean="0"/>
              <a:t> at all.</a:t>
            </a:r>
          </a:p>
          <a:p>
            <a:r>
              <a:rPr lang="en-US" dirty="0" smtClean="0"/>
              <a:t>To put our argument on a more precise footing, we will show that the definition for the existence of 	  </a:t>
            </a:r>
          </a:p>
          <a:p>
            <a:r>
              <a:rPr lang="en-US" dirty="0" smtClean="0"/>
              <a:t>fails, by showing that there is an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&gt; 0 for which no </a:t>
            </a:r>
            <a:br>
              <a:rPr lang="en-US" dirty="0" smtClean="0"/>
            </a:b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exists to satisfy the definition.</a:t>
            </a:r>
            <a:endParaRPr lang="en-US" dirty="0"/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15285"/>
              </p:ext>
            </p:extLst>
          </p:nvPr>
        </p:nvGraphicFramePr>
        <p:xfrm>
          <a:off x="5429536" y="1701800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5" name="Equation" r:id="rId3" imgW="1434960" imgH="431640" progId="Equation.DSMT4">
                  <p:embed/>
                </p:oleObj>
              </mc:Choice>
              <mc:Fallback>
                <p:oleObj name="Equation" r:id="rId3" imgW="1434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536" y="1701800"/>
                        <a:ext cx="1435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98529"/>
              </p:ext>
            </p:extLst>
          </p:nvPr>
        </p:nvGraphicFramePr>
        <p:xfrm>
          <a:off x="5486400" y="2057400"/>
          <a:ext cx="8001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6" name="Equation" r:id="rId5" imgW="799920" imgH="495000" progId="Equation.DSMT4">
                  <p:embed/>
                </p:oleObj>
              </mc:Choice>
              <mc:Fallback>
                <p:oleObj name="Equation" r:id="rId5" imgW="7999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7400"/>
                        <a:ext cx="8001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9374"/>
              </p:ext>
            </p:extLst>
          </p:nvPr>
        </p:nvGraphicFramePr>
        <p:xfrm>
          <a:off x="7010400" y="2019300"/>
          <a:ext cx="812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7" name="Equation" r:id="rId7" imgW="812520" imgH="495000" progId="Equation.DSMT4">
                  <p:embed/>
                </p:oleObj>
              </mc:Choice>
              <mc:Fallback>
                <p:oleObj name="Equation" r:id="rId7" imgW="8125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019300"/>
                        <a:ext cx="812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20618"/>
              </p:ext>
            </p:extLst>
          </p:nvPr>
        </p:nvGraphicFramePr>
        <p:xfrm>
          <a:off x="6988792" y="4457700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8" name="Equation" r:id="rId9" imgW="1155600" imgH="571320" progId="Equation.DSMT4">
                  <p:embed/>
                </p:oleObj>
              </mc:Choice>
              <mc:Fallback>
                <p:oleObj name="Equation" r:id="rId9" imgW="115560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792" y="4457700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pick, say,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1, and suppose that there is a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&gt; 0 such that for some </a:t>
            </a:r>
            <a:r>
              <a:rPr lang="en-US" i="1" dirty="0" smtClean="0"/>
              <a:t>L</a:t>
            </a:r>
            <a:r>
              <a:rPr lang="en-US" dirty="0" smtClean="0"/>
              <a:t>,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whenever 			Then proceed to find 	   as above. Since both 		and 	          by assumption we have first of all the inequality </a:t>
            </a:r>
            <a:endParaRPr lang="en-US" dirty="0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3422650" y="2530475"/>
          <a:ext cx="184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6" name="Equation" r:id="rId3" imgW="1841400" imgH="558720" progId="Equation.DSMT4">
                  <p:embed/>
                </p:oleObj>
              </mc:Choice>
              <mc:Fallback>
                <p:oleObj name="Equation" r:id="rId3" imgW="184140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2530475"/>
                        <a:ext cx="1841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584967"/>
              </p:ext>
            </p:extLst>
          </p:nvPr>
        </p:nvGraphicFramePr>
        <p:xfrm>
          <a:off x="2108200" y="3284538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7" name="Equation" r:id="rId5" imgW="1930320" imgH="482400" progId="Equation.DSMT4">
                  <p:embed/>
                </p:oleObj>
              </mc:Choice>
              <mc:Fallback>
                <p:oleObj name="Equation" r:id="rId5" imgW="19303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284538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958878"/>
              </p:ext>
            </p:extLst>
          </p:nvPr>
        </p:nvGraphicFramePr>
        <p:xfrm>
          <a:off x="3133725" y="3717925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8" name="Equation" r:id="rId7" imgW="990360" imgH="482400" progId="Equation.DSMT4">
                  <p:embed/>
                </p:oleObj>
              </mc:Choice>
              <mc:Fallback>
                <p:oleObj name="Equation" r:id="rId7" imgW="9903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3717925"/>
                        <a:ext cx="99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70043"/>
              </p:ext>
            </p:extLst>
          </p:nvPr>
        </p:nvGraphicFramePr>
        <p:xfrm>
          <a:off x="4768850" y="3705225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9" name="Equation" r:id="rId9" imgW="1091880" imgH="482400" progId="Equation.DSMT4">
                  <p:embed/>
                </p:oleObj>
              </mc:Choice>
              <mc:Fallback>
                <p:oleObj name="Equation" r:id="rId9" imgW="10918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705225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7315200" y="3276600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0" name="Equation" r:id="rId11" imgW="736560" imgH="431640" progId="Equation.DSMT4">
                  <p:embed/>
                </p:oleObj>
              </mc:Choice>
              <mc:Fallback>
                <p:oleObj name="Equation" r:id="rId11" imgW="7365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736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3054350" y="4794250"/>
          <a:ext cx="2984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1" name="Equation" r:id="rId13" imgW="2984400" imgH="558720" progId="Equation.DSMT4">
                  <p:embed/>
                </p:oleObj>
              </mc:Choice>
              <mc:Fallback>
                <p:oleObj name="Equation" r:id="rId13" imgW="2984400" imgH="558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4794250"/>
                        <a:ext cx="2984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</p:spPr>
        <p:txBody>
          <a:bodyPr>
            <a:spAutoFit/>
          </a:bodyPr>
          <a:lstStyle/>
          <a:p>
            <a:r>
              <a:rPr lang="en-US" dirty="0" smtClean="0"/>
              <a:t>What this means is that </a:t>
            </a:r>
            <a:r>
              <a:rPr lang="en-US" i="1" dirty="0" smtClean="0"/>
              <a:t>L</a:t>
            </a:r>
            <a:r>
              <a:rPr lang="en-US" dirty="0" smtClean="0"/>
              <a:t> is less than 1 unit away from 1; in particular, </a:t>
            </a:r>
            <a:r>
              <a:rPr lang="en-US" i="1" dirty="0" smtClean="0"/>
              <a:t>L</a:t>
            </a:r>
            <a:r>
              <a:rPr lang="en-US" dirty="0" smtClean="0"/>
              <a:t> is positive.</a:t>
            </a:r>
          </a:p>
          <a:p>
            <a:r>
              <a:rPr lang="en-US" dirty="0" smtClean="0"/>
              <a:t>On the other hand, because of the choice of        we also have the inequality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 other words, </a:t>
            </a:r>
            <a:r>
              <a:rPr lang="en-US" i="1" dirty="0" smtClean="0"/>
              <a:t>L</a:t>
            </a:r>
            <a:r>
              <a:rPr lang="en-US" dirty="0" smtClean="0"/>
              <a:t> is less than 1 unit from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1 and therefore is negative. </a:t>
            </a:r>
          </a:p>
          <a:p>
            <a:r>
              <a:rPr lang="en-US" dirty="0" smtClean="0"/>
              <a:t>Since such a number does not exist, 		cannot exist either.</a:t>
            </a:r>
            <a:endParaRPr lang="en-US" dirty="0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2901950" y="3265268"/>
          <a:ext cx="320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7" name="Equation" r:id="rId3" imgW="3200400" imgH="558720" progId="Equation.DSMT4">
                  <p:embed/>
                </p:oleObj>
              </mc:Choice>
              <mc:Fallback>
                <p:oleObj name="Equation" r:id="rId3" imgW="320040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265268"/>
                        <a:ext cx="3200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55944" y="4914900"/>
          <a:ext cx="1155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8" name="Equation" r:id="rId5" imgW="1155600" imgH="571320" progId="Equation.DSMT4">
                  <p:embed/>
                </p:oleObj>
              </mc:Choice>
              <mc:Fallback>
                <p:oleObj name="Equation" r:id="rId5" imgW="115560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944" y="4914900"/>
                        <a:ext cx="1155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6988792" y="2271932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9" name="Equation" r:id="rId7" imgW="431640" imgH="431640" progId="Equation.DSMT4">
                  <p:embed/>
                </p:oleObj>
              </mc:Choice>
              <mc:Fallback>
                <p:oleObj name="Equation" r:id="rId7" imgW="4316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792" y="2271932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Formally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87382"/>
          </a:xfrm>
        </p:spPr>
        <p:txBody>
          <a:bodyPr>
            <a:spAutoFit/>
          </a:bodyPr>
          <a:lstStyle/>
          <a:p>
            <a:r>
              <a:rPr lang="en-US" dirty="0" smtClean="0"/>
              <a:t>The use of the letters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originated with the French mathematician Augustin‑Louis Cauchy </a:t>
            </a:r>
            <a:br>
              <a:rPr lang="en-US" dirty="0" smtClean="0"/>
            </a:br>
            <a:r>
              <a:rPr lang="en-US" dirty="0" smtClean="0"/>
              <a:t>(1789–1857). His choice was deliberate, and served to</a:t>
            </a:r>
          </a:p>
          <a:p>
            <a:r>
              <a:rPr lang="en-US" dirty="0" smtClean="0"/>
              <a:t>remind the reader of the words </a:t>
            </a:r>
            <a:r>
              <a:rPr lang="en-US" i="1" dirty="0" smtClean="0"/>
              <a:t>error</a:t>
            </a:r>
            <a:r>
              <a:rPr lang="en-US" dirty="0" smtClean="0"/>
              <a:t> and </a:t>
            </a:r>
            <a:r>
              <a:rPr lang="en-US" i="1" dirty="0" smtClean="0"/>
              <a:t>difference</a:t>
            </a:r>
            <a:r>
              <a:rPr lang="en-US" dirty="0" smtClean="0"/>
              <a:t> you may find this correspondence useful as well. We may now interpret the statement                       in this way: if we wish to guarantee that the </a:t>
            </a:r>
            <a:r>
              <a:rPr lang="en-US" i="1" dirty="0" smtClean="0"/>
              <a:t>error </a:t>
            </a:r>
            <a:r>
              <a:rPr lang="en-US" dirty="0" smtClean="0"/>
              <a:t>between 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f</a:t>
            </a:r>
            <a:r>
              <a:rPr lang="en-US" dirty="0" smtClean="0"/>
              <a:t> (</a:t>
            </a:r>
            <a:r>
              <a:rPr lang="en-US" i="1" dirty="0" smtClean="0"/>
              <a:t>x</a:t>
            </a:r>
            <a:r>
              <a:rPr lang="en-US" dirty="0" smtClean="0"/>
              <a:t>) and </a:t>
            </a:r>
            <a:r>
              <a:rPr lang="en-US" i="1" dirty="0" smtClean="0"/>
              <a:t>L</a:t>
            </a:r>
            <a:r>
              <a:rPr lang="en-US" dirty="0" smtClean="0"/>
              <a:t> is less than the amount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, it suffices to make sure that the </a:t>
            </a:r>
            <a:r>
              <a:rPr lang="en-US" i="1" dirty="0" smtClean="0"/>
              <a:t>difference</a:t>
            </a:r>
            <a:r>
              <a:rPr lang="en-US" dirty="0" smtClean="0"/>
              <a:t> between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 is less than the amount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34145" name="Object 1"/>
          <p:cNvGraphicFramePr>
            <a:graphicFrameLocks noChangeAspect="1"/>
          </p:cNvGraphicFramePr>
          <p:nvPr/>
        </p:nvGraphicFramePr>
        <p:xfrm>
          <a:off x="5437094" y="35433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4" name="Equation" r:id="rId3" imgW="1650960" imgH="571320" progId="Equation.DSMT4">
                  <p:embed/>
                </p:oleObj>
              </mc:Choice>
              <mc:Fallback>
                <p:oleObj name="Equation" r:id="rId3" imgW="1650960" imgH="57132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094" y="3543300"/>
                        <a:ext cx="1651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Formally Defined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800" y="1082860"/>
            <a:ext cx="6358407" cy="4936940"/>
            <a:chOff x="1447800" y="1082860"/>
            <a:chExt cx="6358407" cy="4936940"/>
          </a:xfrm>
        </p:grpSpPr>
        <p:pic>
          <p:nvPicPr>
            <p:cNvPr id="12697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7838"/>
            <a:stretch>
              <a:fillRect/>
            </a:stretch>
          </p:blipFill>
          <p:spPr bwMode="auto">
            <a:xfrm>
              <a:off x="1465911" y="1082860"/>
              <a:ext cx="6309360" cy="4479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447800" y="5496580"/>
              <a:ext cx="6358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Figure 1 </a:t>
              </a:r>
              <a:r>
                <a:rPr lang="en-US" sz="2800" dirty="0" smtClean="0"/>
                <a:t>Correspondence between </a:t>
              </a:r>
              <a:r>
                <a:rPr lang="el-GR" sz="2800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δ</a:t>
              </a:r>
              <a:r>
                <a:rPr lang="en-US" sz="2800" i="1" dirty="0" smtClean="0"/>
                <a:t> </a:t>
              </a:r>
              <a:r>
                <a:rPr lang="en-US" sz="2800" dirty="0" smtClean="0"/>
                <a:t>and</a:t>
              </a:r>
              <a:r>
                <a:rPr lang="en-US" sz="2800" i="1" dirty="0" smtClean="0"/>
                <a:t> </a:t>
              </a:r>
              <a:r>
                <a:rPr lang="el-GR" sz="28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ε</a:t>
              </a:r>
              <a:endParaRPr lang="en-US" sz="28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first example, we will use the graph of 			         with </a:t>
            </a:r>
            <a:r>
              <a:rPr lang="en-US" i="1" dirty="0" smtClean="0"/>
              <a:t>c</a:t>
            </a:r>
            <a:r>
              <a:rPr lang="en-US" dirty="0" smtClean="0"/>
              <a:t> = 0.5 to estimate the value of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corresponding to </a:t>
            </a:r>
            <a:r>
              <a:rPr lang="en-US" b="1" dirty="0" smtClean="0"/>
              <a:t>a.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1, </a:t>
            </a:r>
            <a:r>
              <a:rPr lang="en-US" b="1" dirty="0" smtClean="0"/>
              <a:t>b.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0.5, </a:t>
            </a:r>
            <a:r>
              <a:rPr lang="en-US" b="1" dirty="0" smtClean="0"/>
              <a:t>c.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0.25, and     </a:t>
            </a:r>
            <a:r>
              <a:rPr lang="en-US" b="1" dirty="0" smtClean="0"/>
              <a:t>d.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0.1.</a:t>
            </a:r>
          </a:p>
          <a:p>
            <a:r>
              <a:rPr lang="en-US" b="1" dirty="0" smtClean="0"/>
              <a:t>Solution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533400" y="1740647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Equation" r:id="rId3" imgW="2489040" imgH="482400" progId="Equation.DSMT4">
                  <p:embed/>
                </p:oleObj>
              </mc:Choice>
              <mc:Fallback>
                <p:oleObj name="Equation" r:id="rId3" imgW="24890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40647"/>
                        <a:ext cx="2489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3505200"/>
            <a:ext cx="5153161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a.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	Like in our discussion before, we see that for </a:t>
            </a:r>
            <a:r>
              <a:rPr lang="el-GR" sz="2800" i="1" dirty="0" smtClean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= 1, the value of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is dictated by where the line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=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Symbol" pitchFamily="18" charset="2"/>
              </a:rPr>
              <a:t>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</a:t>
            </a:r>
            <a:r>
              <a:rPr kumimoji="0" lang="el-G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intersects the graph of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</a:rPr>
              <a:t> (see Figure 2).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0" y="2769394"/>
            <a:ext cx="3657600" cy="3267120"/>
            <a:chOff x="5334000" y="2769394"/>
            <a:chExt cx="3657600" cy="32671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1109"/>
            <a:stretch>
              <a:fillRect/>
            </a:stretch>
          </p:blipFill>
          <p:spPr bwMode="auto">
            <a:xfrm>
              <a:off x="5334000" y="2769394"/>
              <a:ext cx="3657600" cy="286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463553" y="5513294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2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If, for example, we choose </a:t>
            </a:r>
            <a:r>
              <a:rPr lang="el-GR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 = 0.65</a:t>
            </a:r>
            <a:r>
              <a:rPr lang="en-US" dirty="0" smtClean="0"/>
              <a:t>, we can ensure that for any </a:t>
            </a:r>
            <a:r>
              <a:rPr lang="en-US" i="1" dirty="0" smtClean="0"/>
              <a:t>x</a:t>
            </a:r>
            <a:r>
              <a:rPr lang="en-US" dirty="0" smtClean="0"/>
              <a:t> ≠ </a:t>
            </a:r>
            <a:r>
              <a:rPr lang="en-US" i="1" dirty="0" smtClean="0"/>
              <a:t>c</a:t>
            </a:r>
            <a:r>
              <a:rPr lang="en-US" dirty="0" smtClean="0"/>
              <a:t> between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+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will fall between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dirty="0" smtClean="0"/>
              <a:t>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+</a:t>
            </a:r>
            <a:r>
              <a:rPr lang="en-US" dirty="0" smtClean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US" b="1" dirty="0" smtClean="0"/>
              <a:t>b.</a:t>
            </a:r>
            <a:r>
              <a:rPr lang="en-US" dirty="0" smtClean="0"/>
              <a:t>	As for the case of </a:t>
            </a:r>
            <a:r>
              <a:rPr lang="el-G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 smtClean="0"/>
              <a:t> = 0.5, using the illustration in Figure 3, it is clear that if </a:t>
            </a:r>
            <a:r>
              <a:rPr lang="en-US" i="1" dirty="0" smtClean="0"/>
              <a:t>x</a:t>
            </a:r>
            <a:r>
              <a:rPr lang="en-US" dirty="0" smtClean="0"/>
              <a:t> ≠ </a:t>
            </a:r>
            <a:r>
              <a:rPr lang="en-US" i="1" dirty="0" smtClean="0"/>
              <a:t>c</a:t>
            </a:r>
            <a:r>
              <a:rPr lang="en-US" dirty="0" smtClean="0"/>
              <a:t> falls between, say, 0.1 and 0.9, then 			         </a:t>
            </a:r>
          </a:p>
          <a:p>
            <a:pPr marL="463550" indent="-463550">
              <a:spcBef>
                <a:spcPts val="0"/>
              </a:spcBef>
            </a:pPr>
            <a:r>
              <a:rPr lang="en-US" dirty="0" smtClean="0"/>
              <a:t>	Thus </a:t>
            </a:r>
            <a:r>
              <a:rPr lang="el-GR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 = 0.4</a:t>
            </a:r>
            <a:r>
              <a:rPr lang="en-US" dirty="0" smtClean="0"/>
              <a:t> (or any smaller </a:t>
            </a:r>
          </a:p>
          <a:p>
            <a:pPr marL="463550" indent="-463550">
              <a:spcBef>
                <a:spcPts val="0"/>
              </a:spcBef>
            </a:pPr>
            <a:r>
              <a:rPr lang="en-US" dirty="0" smtClean="0"/>
              <a:t>	number) is a good choice. 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757574"/>
              </p:ext>
            </p:extLst>
          </p:nvPr>
        </p:nvGraphicFramePr>
        <p:xfrm>
          <a:off x="3001963" y="2181225"/>
          <a:ext cx="2705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Equation" r:id="rId3" imgW="2705040" imgH="482400" progId="Equation.DSMT4">
                  <p:embed/>
                </p:oleObj>
              </mc:Choice>
              <mc:Fallback>
                <p:oleObj name="Equation" r:id="rId3" imgW="270504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181225"/>
                        <a:ext cx="2705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983480" y="2678210"/>
            <a:ext cx="3931920" cy="3385198"/>
            <a:chOff x="4983480" y="2678210"/>
            <a:chExt cx="3931920" cy="338519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b="12866"/>
            <a:stretch>
              <a:fillRect/>
            </a:stretch>
          </p:blipFill>
          <p:spPr bwMode="auto">
            <a:xfrm>
              <a:off x="4983480" y="2678210"/>
              <a:ext cx="3931920" cy="300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236498" y="5540188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Figure 3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1434</Words>
  <Application>Microsoft Office PowerPoint</Application>
  <PresentationFormat>On-screen Show (4:3)</PresentationFormat>
  <Paragraphs>193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Arial</vt:lpstr>
      <vt:lpstr>Symbol</vt:lpstr>
      <vt:lpstr>Cambria Math</vt:lpstr>
      <vt:lpstr>Office Theme</vt:lpstr>
      <vt:lpstr>Equation</vt:lpstr>
      <vt:lpstr>Section 2.3</vt:lpstr>
      <vt:lpstr>TOPICS</vt:lpstr>
      <vt:lpstr>Limits Formally Defined</vt:lpstr>
      <vt:lpstr>Definition: Formal Definition of Limit</vt:lpstr>
      <vt:lpstr>Limits Formally Defined</vt:lpstr>
      <vt:lpstr>Limits Formally Defined</vt:lpstr>
      <vt:lpstr>Example 1</vt:lpstr>
      <vt:lpstr>Example 1a (cont.)</vt:lpstr>
      <vt:lpstr>Example 1 (cont.)</vt:lpstr>
      <vt:lpstr>Example 1 (cont.)</vt:lpstr>
      <vt:lpstr>Example 1 (cont.)</vt:lpstr>
      <vt:lpstr>Example 2</vt:lpstr>
      <vt:lpstr>Example 2 (cont.)</vt:lpstr>
      <vt:lpstr>Example 2 (cont.)</vt:lpstr>
      <vt:lpstr>Example 2 (cont.)</vt:lpstr>
      <vt:lpstr>Example 2 (cont.)</vt:lpstr>
      <vt:lpstr>Definition: Limits from the Left  (Left‑Hand Limits)</vt:lpstr>
      <vt:lpstr>Definition: Limits from the Right  (Right‑Hand Limits)</vt:lpstr>
      <vt:lpstr>Definition: Infinite Limits</vt:lpstr>
      <vt:lpstr>Definition: Infinite Limits</vt:lpstr>
      <vt:lpstr>Definition: Limits at Infinity</vt:lpstr>
      <vt:lpstr>Proving a Limit Exists</vt:lpstr>
      <vt:lpstr>Example 3</vt:lpstr>
      <vt:lpstr>Example 3 (cont.)</vt:lpstr>
      <vt:lpstr>Example 3 (cont.)</vt:lpstr>
      <vt:lpstr>Example 3 (cont.)</vt:lpstr>
      <vt:lpstr>Example 4</vt:lpstr>
      <vt:lpstr>Example 4 (cont.)</vt:lpstr>
      <vt:lpstr>Example 4 (cont.)</vt:lpstr>
      <vt:lpstr>Example 5</vt:lpstr>
      <vt:lpstr>Example 5 (cont.)</vt:lpstr>
      <vt:lpstr>Example 5 (cont.)</vt:lpstr>
      <vt:lpstr>Example 6</vt:lpstr>
      <vt:lpstr>Example 6 (cont.)</vt:lpstr>
      <vt:lpstr>Example 6 (cont.)</vt:lpstr>
      <vt:lpstr>Example 7</vt:lpstr>
      <vt:lpstr>Example 7 (cont.)</vt:lpstr>
      <vt:lpstr>Example 7 (cont.)</vt:lpstr>
      <vt:lpstr>Example 7 (cont.)</vt:lpstr>
      <vt:lpstr>Example 7 (cont.)</vt:lpstr>
      <vt:lpstr>Example 7 (cont.)</vt:lpstr>
      <vt:lpstr>Example 7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kanthi</cp:lastModifiedBy>
  <cp:revision>283</cp:revision>
  <dcterms:created xsi:type="dcterms:W3CDTF">2013-04-26T14:43:13Z</dcterms:created>
  <dcterms:modified xsi:type="dcterms:W3CDTF">2018-09-10T06:49:33Z</dcterms:modified>
</cp:coreProperties>
</file>