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336" r:id="rId5"/>
    <p:sldId id="337" r:id="rId6"/>
    <p:sldId id="261" r:id="rId7"/>
    <p:sldId id="262" r:id="rId8"/>
    <p:sldId id="263" r:id="rId9"/>
    <p:sldId id="264" r:id="rId10"/>
    <p:sldId id="265" r:id="rId11"/>
    <p:sldId id="266" r:id="rId12"/>
    <p:sldId id="374" r:id="rId13"/>
    <p:sldId id="335" r:id="rId14"/>
    <p:sldId id="268" r:id="rId15"/>
    <p:sldId id="269" r:id="rId16"/>
    <p:sldId id="338" r:id="rId17"/>
    <p:sldId id="271" r:id="rId18"/>
    <p:sldId id="339" r:id="rId19"/>
    <p:sldId id="274" r:id="rId20"/>
    <p:sldId id="275" r:id="rId21"/>
    <p:sldId id="276" r:id="rId22"/>
    <p:sldId id="277" r:id="rId23"/>
    <p:sldId id="342" r:id="rId24"/>
    <p:sldId id="278" r:id="rId25"/>
    <p:sldId id="375" r:id="rId26"/>
    <p:sldId id="376" r:id="rId27"/>
    <p:sldId id="279" r:id="rId28"/>
    <p:sldId id="280" r:id="rId29"/>
    <p:sldId id="281" r:id="rId30"/>
    <p:sldId id="282" r:id="rId31"/>
    <p:sldId id="343" r:id="rId32"/>
    <p:sldId id="283" r:id="rId33"/>
    <p:sldId id="284" r:id="rId34"/>
    <p:sldId id="285" r:id="rId35"/>
    <p:sldId id="286" r:id="rId36"/>
    <p:sldId id="287" r:id="rId37"/>
    <p:sldId id="370" r:id="rId38"/>
    <p:sldId id="289" r:id="rId39"/>
    <p:sldId id="377" r:id="rId40"/>
    <p:sldId id="290" r:id="rId41"/>
    <p:sldId id="346" r:id="rId42"/>
    <p:sldId id="349" r:id="rId43"/>
    <p:sldId id="345" r:id="rId44"/>
    <p:sldId id="294" r:id="rId45"/>
    <p:sldId id="295" r:id="rId46"/>
    <p:sldId id="296" r:id="rId47"/>
    <p:sldId id="297" r:id="rId48"/>
    <p:sldId id="298" r:id="rId49"/>
    <p:sldId id="299" r:id="rId50"/>
    <p:sldId id="347" r:id="rId51"/>
    <p:sldId id="301" r:id="rId52"/>
    <p:sldId id="378" r:id="rId53"/>
    <p:sldId id="348" r:id="rId54"/>
    <p:sldId id="302" r:id="rId55"/>
    <p:sldId id="304" r:id="rId56"/>
    <p:sldId id="305" r:id="rId57"/>
    <p:sldId id="306" r:id="rId58"/>
    <p:sldId id="307" r:id="rId59"/>
    <p:sldId id="379" r:id="rId60"/>
    <p:sldId id="308" r:id="rId61"/>
    <p:sldId id="309" r:id="rId62"/>
    <p:sldId id="310" r:id="rId63"/>
    <p:sldId id="311" r:id="rId64"/>
    <p:sldId id="380" r:id="rId65"/>
    <p:sldId id="312" r:id="rId66"/>
    <p:sldId id="313" r:id="rId67"/>
    <p:sldId id="314" r:id="rId68"/>
    <p:sldId id="315" r:id="rId69"/>
    <p:sldId id="316" r:id="rId70"/>
    <p:sldId id="352" r:id="rId71"/>
    <p:sldId id="353" r:id="rId72"/>
    <p:sldId id="317" r:id="rId73"/>
    <p:sldId id="354" r:id="rId74"/>
    <p:sldId id="318" r:id="rId75"/>
    <p:sldId id="320" r:id="rId76"/>
    <p:sldId id="321" r:id="rId77"/>
    <p:sldId id="381" r:id="rId78"/>
    <p:sldId id="357" r:id="rId79"/>
    <p:sldId id="322" r:id="rId80"/>
    <p:sldId id="323" r:id="rId81"/>
    <p:sldId id="324" r:id="rId82"/>
    <p:sldId id="325" r:id="rId83"/>
    <p:sldId id="326" r:id="rId84"/>
    <p:sldId id="327" r:id="rId85"/>
    <p:sldId id="358" r:id="rId86"/>
    <p:sldId id="361" r:id="rId87"/>
    <p:sldId id="362" r:id="rId88"/>
    <p:sldId id="364" r:id="rId89"/>
    <p:sldId id="365" r:id="rId90"/>
    <p:sldId id="366" r:id="rId91"/>
    <p:sldId id="383" r:id="rId92"/>
    <p:sldId id="368" r:id="rId93"/>
    <p:sldId id="369" r:id="rId94"/>
  </p:sldIdLst>
  <p:sldSz cx="9144000" cy="6858000" type="screen4x3"/>
  <p:notesSz cx="6858000" cy="9144000"/>
  <p:embeddedFontLst>
    <p:embeddedFont>
      <p:font typeface="Cambria Math" panose="02040503050406030204" pitchFamily="18" charset="0"/>
      <p:regular r:id="rId95"/>
    </p:embeddedFont>
    <p:embeddedFont>
      <p:font typeface="MT Extra" panose="05050102010205020202" pitchFamily="18" charset="2"/>
      <p:regular r:id="rId96"/>
    </p:embeddedFont>
    <p:embeddedFont>
      <p:font typeface="Ti86pc" panose="020B0609020003040203" charset="0"/>
      <p:regular r:id="rId97"/>
    </p:embeddedFont>
    <p:embeddedFont>
      <p:font typeface="Calibri" panose="020F0502020204030204" pitchFamily="34" charset="0"/>
      <p:regular r:id="rId98"/>
      <p:bold r:id="rId99"/>
      <p:italic r:id="rId100"/>
      <p:boldItalic r:id="rId10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0000FF"/>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75" autoAdjust="0"/>
  </p:normalViewPr>
  <p:slideViewPr>
    <p:cSldViewPr>
      <p:cViewPr varScale="1">
        <p:scale>
          <a:sx n="108" d="100"/>
          <a:sy n="108" d="100"/>
        </p:scale>
        <p:origin x="168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3.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6.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4.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5" Type="http://schemas.openxmlformats.org/officeDocument/2006/relationships/image" Target="../media/image90.wmf"/><Relationship Id="rId4" Type="http://schemas.openxmlformats.org/officeDocument/2006/relationships/image" Target="../media/image8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4" Type="http://schemas.openxmlformats.org/officeDocument/2006/relationships/image" Target="../media/image117.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4" Type="http://schemas.openxmlformats.org/officeDocument/2006/relationships/image" Target="../media/image1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4" Type="http://schemas.openxmlformats.org/officeDocument/2006/relationships/image" Target="../media/image132.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33.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4" Type="http://schemas.openxmlformats.org/officeDocument/2006/relationships/image" Target="../media/image138.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147.wmf"/><Relationship Id="rId1" Type="http://schemas.openxmlformats.org/officeDocument/2006/relationships/image" Target="../media/image146.w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149.wmf"/><Relationship Id="rId1" Type="http://schemas.openxmlformats.org/officeDocument/2006/relationships/image" Target="../media/image14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50.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wmf"/><Relationship Id="rId5" Type="http://schemas.openxmlformats.org/officeDocument/2006/relationships/oleObject" Target="../embeddings/oleObject15.bin"/><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3.png"/><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4.bin"/><Relationship Id="rId5" Type="http://schemas.openxmlformats.org/officeDocument/2006/relationships/image" Target="../media/image28.w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5.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3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7.wmf"/></Relationships>
</file>

<file path=ppt/slides/_rels/slide3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39.wmf"/><Relationship Id="rId5" Type="http://schemas.openxmlformats.org/officeDocument/2006/relationships/oleObject" Target="../embeddings/oleObject32.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4.bin"/></Relationships>
</file>

<file path=ppt/slides/_rels/slide33.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3.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8.bin"/></Relationships>
</file>

<file path=ppt/slides/_rels/slide34.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8.wmf"/><Relationship Id="rId5" Type="http://schemas.openxmlformats.org/officeDocument/2006/relationships/oleObject" Target="../embeddings/oleObject41.bin"/><Relationship Id="rId4" Type="http://schemas.openxmlformats.org/officeDocument/2006/relationships/image" Target="../media/image47.wmf"/></Relationships>
</file>

<file path=ppt/slides/_rels/slide35.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1.wmf"/><Relationship Id="rId5" Type="http://schemas.openxmlformats.org/officeDocument/2006/relationships/oleObject" Target="../embeddings/oleObject44.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4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55.wmf"/><Relationship Id="rId5" Type="http://schemas.openxmlformats.org/officeDocument/2006/relationships/oleObject" Target="../embeddings/oleObject48.bin"/><Relationship Id="rId4" Type="http://schemas.openxmlformats.org/officeDocument/2006/relationships/image" Target="../media/image54.wmf"/></Relationships>
</file>

<file path=ppt/slides/_rels/slide37.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57.wmf"/><Relationship Id="rId5" Type="http://schemas.openxmlformats.org/officeDocument/2006/relationships/oleObject" Target="../embeddings/oleObject50.bin"/><Relationship Id="rId4" Type="http://schemas.openxmlformats.org/officeDocument/2006/relationships/image" Target="../media/image56.wmf"/></Relationships>
</file>

<file path=ppt/slides/_rels/slide38.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0.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55.bin"/><Relationship Id="rId14" Type="http://schemas.openxmlformats.org/officeDocument/2006/relationships/image" Target="../media/image6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65.wmf"/></Relationships>
</file>

<file path=ppt/slides/_rels/slide41.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67.wmf"/><Relationship Id="rId5" Type="http://schemas.openxmlformats.org/officeDocument/2006/relationships/oleObject" Target="../embeddings/oleObject60.bin"/><Relationship Id="rId4" Type="http://schemas.openxmlformats.org/officeDocument/2006/relationships/image" Target="../media/image66.wmf"/></Relationships>
</file>

<file path=ppt/slides/_rels/slide42.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70.wmf"/><Relationship Id="rId5" Type="http://schemas.openxmlformats.org/officeDocument/2006/relationships/oleObject" Target="../embeddings/oleObject63.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65.bin"/></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75.wmf"/><Relationship Id="rId5" Type="http://schemas.openxmlformats.org/officeDocument/2006/relationships/oleObject" Target="../embeddings/oleObject67.bin"/><Relationship Id="rId4" Type="http://schemas.openxmlformats.org/officeDocument/2006/relationships/image" Target="../media/image74.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77.wmf"/><Relationship Id="rId5" Type="http://schemas.openxmlformats.org/officeDocument/2006/relationships/oleObject" Target="../embeddings/oleObject69.bin"/><Relationship Id="rId4" Type="http://schemas.openxmlformats.org/officeDocument/2006/relationships/image" Target="../media/image76.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80.wmf"/><Relationship Id="rId5" Type="http://schemas.openxmlformats.org/officeDocument/2006/relationships/oleObject" Target="../embeddings/oleObject72.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74.bin"/></Relationships>
</file>

<file path=ppt/slides/_rels/slide49.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84.wmf"/><Relationship Id="rId5" Type="http://schemas.openxmlformats.org/officeDocument/2006/relationships/oleObject" Target="../embeddings/oleObject76.bin"/><Relationship Id="rId4" Type="http://schemas.openxmlformats.org/officeDocument/2006/relationships/image" Target="../media/image8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90.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87.wmf"/><Relationship Id="rId11" Type="http://schemas.openxmlformats.org/officeDocument/2006/relationships/oleObject" Target="../embeddings/oleObject82.bin"/><Relationship Id="rId5" Type="http://schemas.openxmlformats.org/officeDocument/2006/relationships/oleObject" Target="../embeddings/oleObject79.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81.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92.wmf"/><Relationship Id="rId5" Type="http://schemas.openxmlformats.org/officeDocument/2006/relationships/oleObject" Target="../embeddings/oleObject84.bin"/><Relationship Id="rId4" Type="http://schemas.openxmlformats.org/officeDocument/2006/relationships/image" Target="../media/image91.wmf"/><Relationship Id="rId9" Type="http://schemas.openxmlformats.org/officeDocument/2006/relationships/image" Target="../media/image9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96.wmf"/><Relationship Id="rId5" Type="http://schemas.openxmlformats.org/officeDocument/2006/relationships/oleObject" Target="../embeddings/oleObject87.bin"/><Relationship Id="rId4" Type="http://schemas.openxmlformats.org/officeDocument/2006/relationships/image" Target="../media/image95.wmf"/></Relationships>
</file>

<file path=ppt/slides/_rels/slide55.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98.wmf"/><Relationship Id="rId5" Type="http://schemas.openxmlformats.org/officeDocument/2006/relationships/oleObject" Target="../embeddings/oleObject89.bin"/><Relationship Id="rId4" Type="http://schemas.openxmlformats.org/officeDocument/2006/relationships/image" Target="../media/image97.wmf"/><Relationship Id="rId9" Type="http://schemas.openxmlformats.org/officeDocument/2006/relationships/image" Target="../media/image94.png"/></Relationships>
</file>

<file path=ppt/slides/_rels/slide56.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1.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92.bin"/><Relationship Id="rId5" Type="http://schemas.openxmlformats.org/officeDocument/2006/relationships/image" Target="../media/image100.wmf"/><Relationship Id="rId4" Type="http://schemas.openxmlformats.org/officeDocument/2006/relationships/oleObject" Target="../embeddings/oleObject91.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04.wmf"/><Relationship Id="rId5" Type="http://schemas.openxmlformats.org/officeDocument/2006/relationships/oleObject" Target="../embeddings/oleObject94.bin"/><Relationship Id="rId4" Type="http://schemas.openxmlformats.org/officeDocument/2006/relationships/image" Target="../media/image103.wmf"/></Relationships>
</file>

<file path=ppt/slides/_rels/slide58.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oleObject" Target="../embeddings/oleObject95.bin"/><Relationship Id="rId7"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06.wmf"/><Relationship Id="rId5" Type="http://schemas.openxmlformats.org/officeDocument/2006/relationships/oleObject" Target="../embeddings/oleObject96.bin"/><Relationship Id="rId4" Type="http://schemas.openxmlformats.org/officeDocument/2006/relationships/image" Target="../media/image105.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108.w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110.wmf"/><Relationship Id="rId5" Type="http://schemas.openxmlformats.org/officeDocument/2006/relationships/oleObject" Target="../embeddings/oleObject100.bin"/><Relationship Id="rId4" Type="http://schemas.openxmlformats.org/officeDocument/2006/relationships/image" Target="../media/image109.wmf"/></Relationships>
</file>

<file path=ppt/slides/_rels/slide61.x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oleObject" Target="../embeddings/oleObject101.bin"/><Relationship Id="rId7"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12.wmf"/><Relationship Id="rId5" Type="http://schemas.openxmlformats.org/officeDocument/2006/relationships/oleObject" Target="../embeddings/oleObject102.bin"/><Relationship Id="rId4" Type="http://schemas.openxmlformats.org/officeDocument/2006/relationships/image" Target="../media/image111.wmf"/></Relationships>
</file>

<file path=ppt/slides/_rels/slide62.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oleObject" Target="../embeddings/oleObject104.bin"/><Relationship Id="rId7"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15.wmf"/><Relationship Id="rId5" Type="http://schemas.openxmlformats.org/officeDocument/2006/relationships/oleObject" Target="../embeddings/oleObject105.bin"/><Relationship Id="rId10" Type="http://schemas.openxmlformats.org/officeDocument/2006/relationships/image" Target="../media/image117.wmf"/><Relationship Id="rId4" Type="http://schemas.openxmlformats.org/officeDocument/2006/relationships/image" Target="../media/image114.wmf"/><Relationship Id="rId9" Type="http://schemas.openxmlformats.org/officeDocument/2006/relationships/oleObject" Target="../embeddings/oleObject107.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118.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119.wmf"/></Relationships>
</file>

<file path=ppt/slides/_rels/slide65.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110.bin"/><Relationship Id="rId7"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121.wmf"/><Relationship Id="rId5" Type="http://schemas.openxmlformats.org/officeDocument/2006/relationships/oleObject" Target="../embeddings/oleObject111.bin"/><Relationship Id="rId4" Type="http://schemas.openxmlformats.org/officeDocument/2006/relationships/image" Target="../media/image120.wmf"/></Relationships>
</file>

<file path=ppt/slides/_rels/slide66.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oleObject" Target="../embeddings/oleObject113.bin"/><Relationship Id="rId7"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124.wmf"/><Relationship Id="rId5" Type="http://schemas.openxmlformats.org/officeDocument/2006/relationships/oleObject" Target="../embeddings/oleObject114.bin"/><Relationship Id="rId10" Type="http://schemas.openxmlformats.org/officeDocument/2006/relationships/image" Target="../media/image126.wmf"/><Relationship Id="rId4" Type="http://schemas.openxmlformats.org/officeDocument/2006/relationships/image" Target="../media/image123.wmf"/><Relationship Id="rId9" Type="http://schemas.openxmlformats.org/officeDocument/2006/relationships/oleObject" Target="../embeddings/oleObject116.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128.wmf"/><Relationship Id="rId5" Type="http://schemas.openxmlformats.org/officeDocument/2006/relationships/oleObject" Target="../embeddings/oleObject118.bin"/><Relationship Id="rId4" Type="http://schemas.openxmlformats.org/officeDocument/2006/relationships/image" Target="../media/image127.wmf"/></Relationships>
</file>

<file path=ppt/slides/_rels/slide68.x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oleObject" Target="../embeddings/oleObject119.bin"/><Relationship Id="rId7"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30.wmf"/><Relationship Id="rId5" Type="http://schemas.openxmlformats.org/officeDocument/2006/relationships/oleObject" Target="../embeddings/oleObject120.bin"/><Relationship Id="rId10" Type="http://schemas.openxmlformats.org/officeDocument/2006/relationships/image" Target="../media/image132.wmf"/><Relationship Id="rId4" Type="http://schemas.openxmlformats.org/officeDocument/2006/relationships/image" Target="../media/image129.wmf"/><Relationship Id="rId9" Type="http://schemas.openxmlformats.org/officeDocument/2006/relationships/oleObject" Target="../embeddings/oleObject122.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2.xml"/><Relationship Id="rId1" Type="http://schemas.openxmlformats.org/officeDocument/2006/relationships/vmlDrawing" Target="../drawings/vmlDrawing52.vml"/><Relationship Id="rId4" Type="http://schemas.openxmlformats.org/officeDocument/2006/relationships/image" Target="../media/image133.wmf"/></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2.xml"/><Relationship Id="rId1" Type="http://schemas.openxmlformats.org/officeDocument/2006/relationships/vmlDrawing" Target="../drawings/vmlDrawing53.vml"/><Relationship Id="rId4" Type="http://schemas.openxmlformats.org/officeDocument/2006/relationships/image" Target="../media/image134.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oleObject" Target="../embeddings/oleObject125.bin"/><Relationship Id="rId7" Type="http://schemas.openxmlformats.org/officeDocument/2006/relationships/oleObject" Target="../embeddings/oleObject127.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136.wmf"/><Relationship Id="rId5" Type="http://schemas.openxmlformats.org/officeDocument/2006/relationships/oleObject" Target="../embeddings/oleObject126.bin"/><Relationship Id="rId10" Type="http://schemas.openxmlformats.org/officeDocument/2006/relationships/image" Target="../media/image138.wmf"/><Relationship Id="rId4" Type="http://schemas.openxmlformats.org/officeDocument/2006/relationships/image" Target="../media/image135.wmf"/><Relationship Id="rId9" Type="http://schemas.openxmlformats.org/officeDocument/2006/relationships/oleObject" Target="../embeddings/oleObject128.bin"/></Relationships>
</file>

<file path=ppt/slides/_rels/slide73.x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oleObject" Target="../embeddings/oleObject129.bin"/><Relationship Id="rId7"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140.wmf"/><Relationship Id="rId5" Type="http://schemas.openxmlformats.org/officeDocument/2006/relationships/oleObject" Target="../embeddings/oleObject130.bin"/><Relationship Id="rId4" Type="http://schemas.openxmlformats.org/officeDocument/2006/relationships/image" Target="../media/image139.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image" Target="../media/image143.wmf"/><Relationship Id="rId5" Type="http://schemas.openxmlformats.org/officeDocument/2006/relationships/oleObject" Target="../embeddings/oleObject133.bin"/><Relationship Id="rId4" Type="http://schemas.openxmlformats.org/officeDocument/2006/relationships/image" Target="../media/image142.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image" Target="../media/image144.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image" Target="../media/image147.wmf"/><Relationship Id="rId5" Type="http://schemas.openxmlformats.org/officeDocument/2006/relationships/oleObject" Target="../embeddings/oleObject136.bin"/><Relationship Id="rId4" Type="http://schemas.openxmlformats.org/officeDocument/2006/relationships/image" Target="../media/image146.wmf"/></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7.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9.bin"/></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image" Target="../media/image149.wmf"/><Relationship Id="rId5" Type="http://schemas.openxmlformats.org/officeDocument/2006/relationships/oleObject" Target="../embeddings/oleObject138.bin"/><Relationship Id="rId4" Type="http://schemas.openxmlformats.org/officeDocument/2006/relationships/image" Target="../media/image148.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2.xml"/><Relationship Id="rId1" Type="http://schemas.openxmlformats.org/officeDocument/2006/relationships/vmlDrawing" Target="../drawings/vmlDrawing60.vml"/><Relationship Id="rId4" Type="http://schemas.openxmlformats.org/officeDocument/2006/relationships/image" Target="../media/image150.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61.vml"/><Relationship Id="rId4" Type="http://schemas.openxmlformats.org/officeDocument/2006/relationships/image" Target="../media/image155.wmf"/></Relationships>
</file>

<file path=ppt/slides/_rels/slide91.xml.rels><?xml version="1.0" encoding="UTF-8" standalone="yes"?>
<Relationships xmlns="http://schemas.openxmlformats.org/package/2006/relationships"><Relationship Id="rId8" Type="http://schemas.openxmlformats.org/officeDocument/2006/relationships/image" Target="../media/image156.wmf"/><Relationship Id="rId3" Type="http://schemas.openxmlformats.org/officeDocument/2006/relationships/image" Target="../media/image158.png"/><Relationship Id="rId7" Type="http://schemas.openxmlformats.org/officeDocument/2006/relationships/oleObject" Target="../embeddings/oleObject142.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image" Target="../media/image155.wmf"/><Relationship Id="rId5" Type="http://schemas.openxmlformats.org/officeDocument/2006/relationships/oleObject" Target="../embeddings/oleObject141.bin"/><Relationship Id="rId10" Type="http://schemas.openxmlformats.org/officeDocument/2006/relationships/image" Target="../media/image157.wmf"/><Relationship Id="rId4" Type="http://schemas.openxmlformats.org/officeDocument/2006/relationships/image" Target="../media/image159.png"/><Relationship Id="rId9" Type="http://schemas.openxmlformats.org/officeDocument/2006/relationships/oleObject" Target="../embeddings/oleObject143.bin"/></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2.5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Continuity</a:t>
            </a:r>
          </a:p>
          <a:p>
            <a:pPr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3775062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Note, however, that the definition </a:t>
            </a:r>
            <a:r>
              <a:rPr lang="en-US" i="1" dirty="0"/>
              <a:t>f</a:t>
            </a:r>
            <a:r>
              <a:rPr lang="en-US" dirty="0"/>
              <a:t>(−1) </a:t>
            </a:r>
            <a:r>
              <a:rPr lang="en-US" dirty="0">
                <a:latin typeface="Symbol" pitchFamily="18" charset="2"/>
              </a:rPr>
              <a:t>=</a:t>
            </a:r>
            <a:r>
              <a:rPr lang="en-US" dirty="0"/>
              <a:t> 1 will make </a:t>
            </a:r>
            <a:r>
              <a:rPr lang="en-US" i="1" dirty="0"/>
              <a:t>f</a:t>
            </a:r>
            <a:r>
              <a:rPr lang="en-US" dirty="0"/>
              <a:t> continuous; that is, appropriately redefining the function will remove this discontinuity. In contrast, at   </a:t>
            </a:r>
            <a:r>
              <a:rPr lang="en-US" i="1" dirty="0"/>
              <a:t>c</a:t>
            </a:r>
            <a:r>
              <a:rPr lang="en-US" dirty="0"/>
              <a:t> </a:t>
            </a:r>
            <a:r>
              <a:rPr lang="en-US" dirty="0">
                <a:latin typeface="Symbol" pitchFamily="18" charset="2"/>
              </a:rPr>
              <a:t>=</a:t>
            </a:r>
            <a:r>
              <a:rPr lang="en-US" dirty="0"/>
              <a:t> 0 the one‑sided limits are unequal, so 		does </a:t>
            </a:r>
          </a:p>
          <a:p>
            <a:r>
              <a:rPr lang="en-US" dirty="0"/>
              <a:t>not even exist. This is not only a point of discontinuity (by virtue of criterion 2 failing), but one that cannot be removed by redefining the function. Such are called </a:t>
            </a:r>
            <a:r>
              <a:rPr lang="en-US" i="1" dirty="0"/>
              <a:t>jump discontinuities</a:t>
            </a:r>
            <a:r>
              <a:rPr lang="en-US" dirty="0"/>
              <a:t>; the reason for the name should be clear from the graph.</a:t>
            </a:r>
          </a:p>
        </p:txBody>
      </p:sp>
      <p:graphicFrame>
        <p:nvGraphicFramePr>
          <p:cNvPr id="132098" name="Object 2"/>
          <p:cNvGraphicFramePr>
            <a:graphicFrameLocks noChangeAspect="1"/>
          </p:cNvGraphicFramePr>
          <p:nvPr/>
        </p:nvGraphicFramePr>
        <p:xfrm>
          <a:off x="6572250" y="2598035"/>
          <a:ext cx="1155700" cy="571500"/>
        </p:xfrm>
        <a:graphic>
          <a:graphicData uri="http://schemas.openxmlformats.org/presentationml/2006/ole">
            <mc:AlternateContent xmlns:mc="http://schemas.openxmlformats.org/markup-compatibility/2006">
              <mc:Choice xmlns:v="urn:schemas-microsoft-com:vml" Requires="v">
                <p:oleObj spid="_x0000_s132112" name="Equation" r:id="rId3" imgW="1155600" imgH="571320" progId="Equation.DSMT4">
                  <p:embed/>
                </p:oleObj>
              </mc:Choice>
              <mc:Fallback>
                <p:oleObj name="Equation" r:id="rId3" imgW="115560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2598035"/>
                        <a:ext cx="1155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Lastly, we note that </a:t>
            </a:r>
            <a:r>
              <a:rPr lang="en-US" i="1" dirty="0"/>
              <a:t>f</a:t>
            </a:r>
            <a:r>
              <a:rPr lang="en-US" dirty="0"/>
              <a:t> is certainly discontinuous everywhere outside of [−2, 2], for it is undefined at those points (again, criterion 1 fails). Thus we can summarize the points of discontinuity of </a:t>
            </a:r>
            <a:r>
              <a:rPr lang="en-US" i="1" dirty="0"/>
              <a:t>f</a:t>
            </a:r>
            <a:r>
              <a:rPr lang="en-US" dirty="0"/>
              <a:t> as follows:</a:t>
            </a:r>
          </a:p>
          <a:p>
            <a:endParaRPr lang="en-US" dirty="0"/>
          </a:p>
          <a:p>
            <a:r>
              <a:rPr lang="en-US" dirty="0"/>
              <a:t>Be sure you understand the use of different types of grouping symbols here.</a:t>
            </a:r>
          </a:p>
        </p:txBody>
      </p:sp>
      <p:graphicFrame>
        <p:nvGraphicFramePr>
          <p:cNvPr id="133122" name="Object 2"/>
          <p:cNvGraphicFramePr>
            <a:graphicFrameLocks noChangeAspect="1"/>
          </p:cNvGraphicFramePr>
          <p:nvPr/>
        </p:nvGraphicFramePr>
        <p:xfrm>
          <a:off x="2406650" y="3097213"/>
          <a:ext cx="4330700" cy="469900"/>
        </p:xfrm>
        <a:graphic>
          <a:graphicData uri="http://schemas.openxmlformats.org/presentationml/2006/ole">
            <mc:AlternateContent xmlns:mc="http://schemas.openxmlformats.org/markup-compatibility/2006">
              <mc:Choice xmlns:v="urn:schemas-microsoft-com:vml" Requires="v">
                <p:oleObj spid="_x0000_s133136" name="Equation" r:id="rId3" imgW="4330440" imgH="469800" progId="Equation.DSMT4">
                  <p:embed/>
                </p:oleObj>
              </mc:Choice>
              <mc:Fallback>
                <p:oleObj name="Equation" r:id="rId3" imgW="43304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650" y="3097213"/>
                        <a:ext cx="433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a:xfrm>
            <a:off x="457200" y="1280160"/>
            <a:ext cx="8229600" cy="4315027"/>
          </a:xfrm>
        </p:spPr>
        <p:txBody>
          <a:bodyPr>
            <a:spAutoFit/>
          </a:bodyPr>
          <a:lstStyle/>
          <a:p>
            <a:r>
              <a:rPr lang="en-US" dirty="0"/>
              <a:t>Identify and examine the discontinuities of the following functions.</a:t>
            </a:r>
          </a:p>
          <a:p>
            <a:endParaRPr lang="en-US" dirty="0"/>
          </a:p>
          <a:p>
            <a:endParaRPr lang="en-US" dirty="0"/>
          </a:p>
          <a:p>
            <a:r>
              <a:rPr lang="en-US" b="1" dirty="0"/>
              <a:t>Solution</a:t>
            </a:r>
          </a:p>
          <a:p>
            <a:pPr marL="461963" indent="-461963"/>
            <a:r>
              <a:rPr lang="en-US" b="1" dirty="0"/>
              <a:t>a.</a:t>
            </a:r>
            <a:r>
              <a:rPr lang="en-US" dirty="0"/>
              <a:t>	The function </a:t>
            </a:r>
            <a:r>
              <a:rPr lang="en-US" i="1" dirty="0"/>
              <a:t>f</a:t>
            </a:r>
            <a:r>
              <a:rPr lang="en-US" dirty="0"/>
              <a:t> is a rational function, and as such it possesses the Direct Substitution Property and thus is continuous at any point where the denominator is nonzero; that is, </a:t>
            </a:r>
            <a:r>
              <a:rPr lang="en-US" i="1" dirty="0"/>
              <a:t>f</a:t>
            </a:r>
            <a:r>
              <a:rPr lang="en-US" dirty="0"/>
              <a:t>(</a:t>
            </a:r>
            <a:r>
              <a:rPr lang="en-US" i="1" dirty="0"/>
              <a:t>x</a:t>
            </a:r>
            <a:r>
              <a:rPr lang="en-US" dirty="0"/>
              <a:t>) is continuous at every </a:t>
            </a:r>
            <a:r>
              <a:rPr lang="en-US" i="1" dirty="0"/>
              <a:t>x</a:t>
            </a:r>
            <a:r>
              <a:rPr lang="en-US" dirty="0"/>
              <a:t> </a:t>
            </a:r>
            <a:r>
              <a:rPr lang="en-US" dirty="0">
                <a:sym typeface="Symbol"/>
              </a:rPr>
              <a:t></a:t>
            </a:r>
            <a:r>
              <a:rPr lang="en-US" dirty="0"/>
              <a:t> 0.</a:t>
            </a:r>
          </a:p>
        </p:txBody>
      </p:sp>
      <p:graphicFrame>
        <p:nvGraphicFramePr>
          <p:cNvPr id="134146" name="Object 2"/>
          <p:cNvGraphicFramePr>
            <a:graphicFrameLocks noChangeAspect="1"/>
          </p:cNvGraphicFramePr>
          <p:nvPr/>
        </p:nvGraphicFramePr>
        <p:xfrm>
          <a:off x="548640" y="2324100"/>
          <a:ext cx="8064500" cy="876300"/>
        </p:xfrm>
        <a:graphic>
          <a:graphicData uri="http://schemas.openxmlformats.org/presentationml/2006/ole">
            <mc:AlternateContent xmlns:mc="http://schemas.openxmlformats.org/markup-compatibility/2006">
              <mc:Choice xmlns:v="urn:schemas-microsoft-com:vml" Requires="v">
                <p:oleObj spid="_x0000_s257041" name="Equation" r:id="rId3" imgW="8064360" imgH="876240" progId="Equation.DSMT4">
                  <p:embed/>
                </p:oleObj>
              </mc:Choice>
              <mc:Fallback>
                <p:oleObj name="Equation" r:id="rId3" imgW="8064360" imgH="8762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324100"/>
                        <a:ext cx="8064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 (cont.)</a:t>
            </a:r>
          </a:p>
        </p:txBody>
      </p:sp>
      <p:sp>
        <p:nvSpPr>
          <p:cNvPr id="3" name="Content Placeholder 2"/>
          <p:cNvSpPr>
            <a:spLocks noGrp="1"/>
          </p:cNvSpPr>
          <p:nvPr>
            <p:ph idx="1"/>
          </p:nvPr>
        </p:nvSpPr>
        <p:spPr/>
        <p:txBody>
          <a:bodyPr/>
          <a:lstStyle/>
          <a:p>
            <a:r>
              <a:rPr lang="en-US" dirty="0"/>
              <a:t>Clearly, </a:t>
            </a:r>
            <a:r>
              <a:rPr lang="en-US" i="1" dirty="0"/>
              <a:t>x</a:t>
            </a:r>
            <a:r>
              <a:rPr lang="en-US" dirty="0"/>
              <a:t> </a:t>
            </a:r>
            <a:r>
              <a:rPr lang="en-US" dirty="0">
                <a:latin typeface="Symbol" pitchFamily="18" charset="2"/>
              </a:rPr>
              <a:t>=</a:t>
            </a:r>
            <a:r>
              <a:rPr lang="en-US" dirty="0"/>
              <a:t> 0 is a point of discontinuity since </a:t>
            </a:r>
            <a:r>
              <a:rPr lang="en-US" i="1" dirty="0"/>
              <a:t>f</a:t>
            </a:r>
            <a:r>
              <a:rPr lang="en-US" dirty="0"/>
              <a:t> is not defined there; however, using a bit of algebra we can actually say more. Since</a:t>
            </a:r>
          </a:p>
          <a:p>
            <a:endParaRPr lang="en-US" dirty="0"/>
          </a:p>
          <a:p>
            <a:endParaRPr lang="en-US" dirty="0"/>
          </a:p>
          <a:p>
            <a:r>
              <a:rPr lang="en-US" dirty="0"/>
              <a:t>our conclusion is that 	          actually exists, and that </a:t>
            </a:r>
          </a:p>
          <a:p>
            <a:r>
              <a:rPr lang="en-US" dirty="0"/>
              <a:t>the graph of </a:t>
            </a:r>
            <a:r>
              <a:rPr lang="en-US" i="1" dirty="0"/>
              <a:t>f</a:t>
            </a:r>
            <a:r>
              <a:rPr lang="en-US" dirty="0"/>
              <a:t> agrees with that of </a:t>
            </a:r>
            <a:r>
              <a:rPr lang="en-US" i="1" dirty="0"/>
              <a:t>y</a:t>
            </a:r>
            <a:r>
              <a:rPr lang="en-US" dirty="0"/>
              <a:t> </a:t>
            </a:r>
            <a:r>
              <a:rPr lang="en-US" dirty="0">
                <a:latin typeface="Symbol" pitchFamily="18" charset="2"/>
              </a:rPr>
              <a:t>=</a:t>
            </a:r>
            <a:r>
              <a:rPr lang="en-US" dirty="0"/>
              <a:t> </a:t>
            </a:r>
            <a:r>
              <a:rPr lang="en-US" i="1" dirty="0"/>
              <a:t>x</a:t>
            </a:r>
            <a:r>
              <a:rPr lang="en-US" dirty="0"/>
              <a:t> + 1 except for the point corresponding to </a:t>
            </a:r>
            <a:r>
              <a:rPr lang="en-US" i="1" dirty="0"/>
              <a:t>x</a:t>
            </a:r>
            <a:r>
              <a:rPr lang="en-US" dirty="0"/>
              <a:t> </a:t>
            </a:r>
            <a:r>
              <a:rPr lang="en-US" dirty="0">
                <a:latin typeface="Symbol" pitchFamily="18" charset="2"/>
              </a:rPr>
              <a:t>=</a:t>
            </a:r>
            <a:r>
              <a:rPr lang="en-US" dirty="0"/>
              <a:t> 0, where </a:t>
            </a:r>
            <a:r>
              <a:rPr lang="en-US" i="1" dirty="0"/>
              <a:t>f</a:t>
            </a:r>
            <a:r>
              <a:rPr lang="en-US" dirty="0"/>
              <a:t> is undefined. </a:t>
            </a:r>
          </a:p>
          <a:p>
            <a:endParaRPr lang="en-US" dirty="0"/>
          </a:p>
        </p:txBody>
      </p:sp>
      <p:graphicFrame>
        <p:nvGraphicFramePr>
          <p:cNvPr id="200707" name="Object 3"/>
          <p:cNvGraphicFramePr>
            <a:graphicFrameLocks noChangeAspect="1"/>
          </p:cNvGraphicFramePr>
          <p:nvPr/>
        </p:nvGraphicFramePr>
        <p:xfrm>
          <a:off x="1181100" y="2667000"/>
          <a:ext cx="7048500" cy="889000"/>
        </p:xfrm>
        <a:graphic>
          <a:graphicData uri="http://schemas.openxmlformats.org/presentationml/2006/ole">
            <mc:AlternateContent xmlns:mc="http://schemas.openxmlformats.org/markup-compatibility/2006">
              <mc:Choice xmlns:v="urn:schemas-microsoft-com:vml" Requires="v">
                <p:oleObj spid="_x0000_s200735" name="Equation" r:id="rId3" imgW="7048440" imgH="888840" progId="Equation.DSMT4">
                  <p:embed/>
                </p:oleObj>
              </mc:Choice>
              <mc:Fallback>
                <p:oleObj name="Equation" r:id="rId3" imgW="7048440" imgH="8888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2667000"/>
                        <a:ext cx="7048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8" name="Object 4"/>
          <p:cNvGraphicFramePr>
            <a:graphicFrameLocks noChangeAspect="1"/>
          </p:cNvGraphicFramePr>
          <p:nvPr/>
        </p:nvGraphicFramePr>
        <p:xfrm>
          <a:off x="3748088" y="3710690"/>
          <a:ext cx="1193800" cy="571500"/>
        </p:xfrm>
        <a:graphic>
          <a:graphicData uri="http://schemas.openxmlformats.org/presentationml/2006/ole">
            <mc:AlternateContent xmlns:mc="http://schemas.openxmlformats.org/markup-compatibility/2006">
              <mc:Choice xmlns:v="urn:schemas-microsoft-com:vml" Requires="v">
                <p:oleObj spid="_x0000_s200736" name="Equation" r:id="rId5" imgW="1193760" imgH="571320" progId="Equation.DSMT4">
                  <p:embed/>
                </p:oleObj>
              </mc:Choice>
              <mc:Fallback>
                <p:oleObj name="Equation" r:id="rId5" imgW="1193760" imgH="571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8088" y="3710690"/>
                        <a:ext cx="1193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 (cont.)</a:t>
            </a:r>
          </a:p>
        </p:txBody>
      </p:sp>
      <p:sp>
        <p:nvSpPr>
          <p:cNvPr id="3" name="Content Placeholder 2"/>
          <p:cNvSpPr>
            <a:spLocks noGrp="1"/>
          </p:cNvSpPr>
          <p:nvPr>
            <p:ph idx="1"/>
          </p:nvPr>
        </p:nvSpPr>
        <p:spPr>
          <a:xfrm>
            <a:off x="457200" y="1280160"/>
            <a:ext cx="8229600" cy="954107"/>
          </a:xfrm>
        </p:spPr>
        <p:txBody>
          <a:bodyPr>
            <a:spAutoFit/>
          </a:bodyPr>
          <a:lstStyle/>
          <a:p>
            <a:r>
              <a:rPr lang="en-US" dirty="0"/>
              <a:t>In other words, you can think of the discontinuity of </a:t>
            </a:r>
            <a:r>
              <a:rPr lang="en-US" i="1" dirty="0"/>
              <a:t>f</a:t>
            </a:r>
            <a:r>
              <a:rPr lang="en-US" dirty="0"/>
              <a:t> arising at </a:t>
            </a:r>
            <a:r>
              <a:rPr lang="en-US" i="1" dirty="0"/>
              <a:t>x</a:t>
            </a:r>
            <a:r>
              <a:rPr lang="en-US" dirty="0"/>
              <a:t> </a:t>
            </a:r>
            <a:r>
              <a:rPr lang="en-US" dirty="0">
                <a:latin typeface="Symbol" pitchFamily="18" charset="2"/>
              </a:rPr>
              <a:t>=</a:t>
            </a:r>
            <a:r>
              <a:rPr lang="en-US" dirty="0"/>
              <a:t> 0 as one caused by a single point</a:t>
            </a:r>
          </a:p>
        </p:txBody>
      </p:sp>
      <p:pic>
        <p:nvPicPr>
          <p:cNvPr id="5" name="Picture 2"/>
          <p:cNvPicPr>
            <a:picLocks noChangeAspect="1" noChangeArrowheads="1"/>
          </p:cNvPicPr>
          <p:nvPr/>
        </p:nvPicPr>
        <p:blipFill>
          <a:blip r:embed="rId2" cstate="print"/>
          <a:srcRect b="13750"/>
          <a:stretch>
            <a:fillRect/>
          </a:stretch>
        </p:blipFill>
        <p:spPr bwMode="auto">
          <a:xfrm>
            <a:off x="4877123" y="2209800"/>
            <a:ext cx="4038277" cy="3154680"/>
          </a:xfrm>
          <a:prstGeom prst="rect">
            <a:avLst/>
          </a:prstGeom>
          <a:noFill/>
          <a:ln>
            <a:noFill/>
          </a:ln>
        </p:spPr>
      </p:pic>
      <p:sp>
        <p:nvSpPr>
          <p:cNvPr id="6" name="Rectangle 5"/>
          <p:cNvSpPr/>
          <p:nvPr/>
        </p:nvSpPr>
        <p:spPr>
          <a:xfrm>
            <a:off x="6211234" y="5440680"/>
            <a:ext cx="1370055" cy="523220"/>
          </a:xfrm>
          <a:prstGeom prst="rect">
            <a:avLst/>
          </a:prstGeom>
        </p:spPr>
        <p:txBody>
          <a:bodyPr wrap="none">
            <a:spAutoFit/>
          </a:bodyPr>
          <a:lstStyle/>
          <a:p>
            <a:r>
              <a:rPr lang="en-US" sz="2800" b="1" dirty="0"/>
              <a:t>Figure 2</a:t>
            </a:r>
          </a:p>
        </p:txBody>
      </p:sp>
      <p:sp>
        <p:nvSpPr>
          <p:cNvPr id="7" name="Rectangle 6"/>
          <p:cNvSpPr/>
          <p:nvPr/>
        </p:nvSpPr>
        <p:spPr>
          <a:xfrm>
            <a:off x="457200" y="2169459"/>
            <a:ext cx="4572000" cy="3970318"/>
          </a:xfrm>
          <a:prstGeom prst="rect">
            <a:avLst/>
          </a:prstGeom>
        </p:spPr>
        <p:txBody>
          <a:bodyPr>
            <a:spAutoFit/>
          </a:bodyPr>
          <a:lstStyle/>
          <a:p>
            <a:r>
              <a:rPr lang="en-US" sz="2800" dirty="0">
                <a:solidFill>
                  <a:srgbClr val="366092"/>
                </a:solidFill>
              </a:rPr>
              <a:t>“missing” from the graph, that is, the graph being the line </a:t>
            </a:r>
            <a:r>
              <a:rPr lang="en-US" sz="2800" i="1" dirty="0">
                <a:solidFill>
                  <a:srgbClr val="366092"/>
                </a:solidFill>
              </a:rPr>
              <a:t>y</a:t>
            </a:r>
            <a:r>
              <a:rPr lang="en-US" sz="2800" dirty="0">
                <a:solidFill>
                  <a:srgbClr val="366092"/>
                </a:solidFill>
              </a:rPr>
              <a:t> </a:t>
            </a:r>
            <a:r>
              <a:rPr lang="en-US" sz="2800" dirty="0">
                <a:solidFill>
                  <a:srgbClr val="366092"/>
                </a:solidFill>
                <a:latin typeface="Symbol" pitchFamily="18" charset="2"/>
              </a:rPr>
              <a:t>=</a:t>
            </a:r>
            <a:r>
              <a:rPr lang="en-US" sz="2800" dirty="0">
                <a:solidFill>
                  <a:srgbClr val="366092"/>
                </a:solidFill>
              </a:rPr>
              <a:t> </a:t>
            </a:r>
            <a:r>
              <a:rPr lang="en-US" sz="2800" i="1" dirty="0">
                <a:solidFill>
                  <a:srgbClr val="366092"/>
                </a:solidFill>
              </a:rPr>
              <a:t>x</a:t>
            </a:r>
            <a:r>
              <a:rPr lang="en-US" sz="2800" dirty="0">
                <a:solidFill>
                  <a:srgbClr val="366092"/>
                </a:solidFill>
              </a:rPr>
              <a:t> + 1 “punctured” at (0, 1), as shown in Figure 2. This is another example of a discontinuity that can be removed; the definition </a:t>
            </a:r>
            <a:r>
              <a:rPr lang="en-US" sz="2800" i="1" dirty="0">
                <a:solidFill>
                  <a:srgbClr val="366092"/>
                </a:solidFill>
              </a:rPr>
              <a:t>f</a:t>
            </a:r>
            <a:r>
              <a:rPr lang="en-US" sz="2800" dirty="0">
                <a:solidFill>
                  <a:srgbClr val="366092"/>
                </a:solidFill>
              </a:rPr>
              <a:t>(0) </a:t>
            </a:r>
            <a:r>
              <a:rPr lang="en-US" sz="2800" dirty="0">
                <a:solidFill>
                  <a:srgbClr val="366092"/>
                </a:solidFill>
                <a:latin typeface="Symbol" pitchFamily="18" charset="2"/>
              </a:rPr>
              <a:t>= </a:t>
            </a:r>
            <a:r>
              <a:rPr lang="en-US" sz="2800" dirty="0">
                <a:solidFill>
                  <a:srgbClr val="366092"/>
                </a:solidFill>
              </a:rPr>
              <a:t>1 will make </a:t>
            </a:r>
            <a:r>
              <a:rPr lang="en-US" sz="2800" i="1" dirty="0">
                <a:solidFill>
                  <a:srgbClr val="366092"/>
                </a:solidFill>
              </a:rPr>
              <a:t>f</a:t>
            </a:r>
            <a:r>
              <a:rPr lang="en-US" sz="2800" dirty="0">
                <a:solidFill>
                  <a:srgbClr val="366092"/>
                </a:solidFill>
              </a:rPr>
              <a:t> continuous at </a:t>
            </a:r>
            <a:r>
              <a:rPr lang="en-US" sz="2800" i="1" dirty="0">
                <a:solidFill>
                  <a:srgbClr val="366092"/>
                </a:solidFill>
              </a:rPr>
              <a:t>x</a:t>
            </a:r>
            <a:r>
              <a:rPr lang="en-US" sz="2800" dirty="0">
                <a:solidFill>
                  <a:srgbClr val="366092"/>
                </a:solidFill>
              </a:rPr>
              <a:t> </a:t>
            </a:r>
            <a:r>
              <a:rPr lang="en-US" sz="2800" dirty="0">
                <a:solidFill>
                  <a:srgbClr val="366092"/>
                </a:solidFill>
                <a:latin typeface="Symbol" pitchFamily="18" charset="2"/>
              </a:rPr>
              <a:t>=</a:t>
            </a:r>
            <a:r>
              <a:rPr lang="en-US" sz="2800" dirty="0">
                <a:solidFill>
                  <a:srgbClr val="366092"/>
                </a:solidFill>
              </a:rPr>
              <a:t> 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b="14784"/>
          <a:stretch>
            <a:fillRect/>
          </a:stretch>
        </p:blipFill>
        <p:spPr bwMode="auto">
          <a:xfrm>
            <a:off x="4876800" y="1371603"/>
            <a:ext cx="4023360" cy="27567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4389120" cy="4572000"/>
          </a:xfrm>
        </p:spPr>
        <p:txBody>
          <a:bodyPr/>
          <a:lstStyle/>
          <a:p>
            <a:pPr marL="461963" indent="-461963"/>
            <a:r>
              <a:rPr lang="en-US" b="1" dirty="0"/>
              <a:t>b.</a:t>
            </a:r>
            <a:r>
              <a:rPr lang="en-US" dirty="0"/>
              <a:t>	Note that </a:t>
            </a:r>
            <a:r>
              <a:rPr lang="en-US" i="1" dirty="0"/>
              <a:t>g</a:t>
            </a:r>
            <a:r>
              <a:rPr lang="en-US" dirty="0"/>
              <a:t> is undefined and has a vertical asymptote at </a:t>
            </a:r>
            <a:r>
              <a:rPr lang="en-US" i="1" dirty="0"/>
              <a:t>x </a:t>
            </a:r>
            <a:r>
              <a:rPr lang="en-US" dirty="0">
                <a:latin typeface="Symbol" pitchFamily="18" charset="2"/>
              </a:rPr>
              <a:t>=</a:t>
            </a:r>
            <a:r>
              <a:rPr lang="en-US" dirty="0"/>
              <a:t> 0; moreover, </a:t>
            </a:r>
          </a:p>
          <a:p>
            <a:pPr marL="461963" indent="-461963"/>
            <a:r>
              <a:rPr lang="en-US" dirty="0"/>
              <a:t>	(see Figure 3). We can argue, as we did in part a., that </a:t>
            </a:r>
            <a:r>
              <a:rPr lang="en-US" i="1" dirty="0"/>
              <a:t>g</a:t>
            </a:r>
            <a:r>
              <a:rPr lang="en-US" dirty="0"/>
              <a:t> is continuous at every </a:t>
            </a:r>
            <a:r>
              <a:rPr lang="en-US" i="1" dirty="0"/>
              <a:t>x</a:t>
            </a:r>
            <a:r>
              <a:rPr lang="en-US" dirty="0"/>
              <a:t> ≠ 0, everywhere on its domain.</a:t>
            </a:r>
            <a:endParaRPr lang="en-US" i="1" dirty="0"/>
          </a:p>
        </p:txBody>
      </p:sp>
      <p:graphicFrame>
        <p:nvGraphicFramePr>
          <p:cNvPr id="136194" name="Object 2"/>
          <p:cNvGraphicFramePr>
            <a:graphicFrameLocks noChangeAspect="1"/>
          </p:cNvGraphicFramePr>
          <p:nvPr/>
        </p:nvGraphicFramePr>
        <p:xfrm>
          <a:off x="2550459" y="2617694"/>
          <a:ext cx="1727200" cy="571500"/>
        </p:xfrm>
        <a:graphic>
          <a:graphicData uri="http://schemas.openxmlformats.org/presentationml/2006/ole">
            <mc:AlternateContent xmlns:mc="http://schemas.openxmlformats.org/markup-compatibility/2006">
              <mc:Choice xmlns:v="urn:schemas-microsoft-com:vml" Requires="v">
                <p:oleObj spid="_x0000_s136208" name="Equation" r:id="rId4" imgW="1726920" imgH="571320" progId="Equation.DSMT4">
                  <p:embed/>
                </p:oleObj>
              </mc:Choice>
              <mc:Fallback>
                <p:oleObj name="Equation" r:id="rId4" imgW="1726920" imgH="5713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0459" y="2617694"/>
                        <a:ext cx="1727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6203453" y="4353580"/>
            <a:ext cx="1370055" cy="523220"/>
          </a:xfrm>
          <a:prstGeom prst="rect">
            <a:avLst/>
          </a:prstGeom>
        </p:spPr>
        <p:txBody>
          <a:bodyPr wrap="none">
            <a:spAutoFit/>
          </a:bodyPr>
          <a:lstStyle/>
          <a:p>
            <a:r>
              <a:rPr lang="en-US" sz="2800" b="1" dirty="0"/>
              <a:t>Figure 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2b (cont.)</a:t>
            </a:r>
          </a:p>
        </p:txBody>
      </p:sp>
      <p:sp>
        <p:nvSpPr>
          <p:cNvPr id="3" name="Content Placeholder 2"/>
          <p:cNvSpPr>
            <a:spLocks noGrp="1"/>
          </p:cNvSpPr>
          <p:nvPr>
            <p:ph idx="1"/>
          </p:nvPr>
        </p:nvSpPr>
        <p:spPr/>
        <p:txBody>
          <a:bodyPr/>
          <a:lstStyle/>
          <a:p>
            <a:r>
              <a:rPr lang="en-US" dirty="0"/>
              <a:t>The discontinuity at </a:t>
            </a:r>
            <a:r>
              <a:rPr lang="en-US" i="1" dirty="0"/>
              <a:t>x</a:t>
            </a:r>
            <a:r>
              <a:rPr lang="en-US" dirty="0"/>
              <a:t> </a:t>
            </a:r>
            <a:r>
              <a:rPr lang="en-US" dirty="0">
                <a:latin typeface="Symbol" pitchFamily="18" charset="2"/>
              </a:rPr>
              <a:t>=</a:t>
            </a:r>
            <a:r>
              <a:rPr lang="en-US" dirty="0"/>
              <a:t> 0, however, is very different from that of </a:t>
            </a:r>
            <a:r>
              <a:rPr lang="en-US" i="1" dirty="0"/>
              <a:t>f</a:t>
            </a:r>
            <a:r>
              <a:rPr lang="en-US" dirty="0"/>
              <a:t>(</a:t>
            </a:r>
            <a:r>
              <a:rPr lang="en-US" i="1" dirty="0"/>
              <a:t>x</a:t>
            </a:r>
            <a:r>
              <a:rPr lang="en-US" dirty="0"/>
              <a:t>) in part a., since                 doesn’t exist </a:t>
            </a:r>
          </a:p>
          <a:p>
            <a:r>
              <a:rPr lang="en-US" dirty="0"/>
              <a:t>by virtue of the function values approaching infinity. In other words, no definition will make </a:t>
            </a:r>
            <a:r>
              <a:rPr lang="en-US" i="1" dirty="0"/>
              <a:t>g</a:t>
            </a:r>
            <a:r>
              <a:rPr lang="en-US" dirty="0"/>
              <a:t> continuous at 0. This type of discontinuity is called an </a:t>
            </a:r>
            <a:r>
              <a:rPr lang="en-US" i="1" dirty="0"/>
              <a:t>infinite discontinuity.</a:t>
            </a:r>
          </a:p>
        </p:txBody>
      </p:sp>
      <p:graphicFrame>
        <p:nvGraphicFramePr>
          <p:cNvPr id="136195" name="Object 3"/>
          <p:cNvGraphicFramePr>
            <a:graphicFrameLocks noChangeAspect="1"/>
          </p:cNvGraphicFramePr>
          <p:nvPr/>
        </p:nvGraphicFramePr>
        <p:xfrm>
          <a:off x="5232400" y="1760720"/>
          <a:ext cx="1168400" cy="571500"/>
        </p:xfrm>
        <a:graphic>
          <a:graphicData uri="http://schemas.openxmlformats.org/presentationml/2006/ole">
            <mc:AlternateContent xmlns:mc="http://schemas.openxmlformats.org/markup-compatibility/2006">
              <mc:Choice xmlns:v="urn:schemas-microsoft-com:vml" Requires="v">
                <p:oleObj spid="_x0000_s216081" name="Equation" r:id="rId3" imgW="1168200" imgH="571320" progId="Equation.DSMT4">
                  <p:embed/>
                </p:oleObj>
              </mc:Choice>
              <mc:Fallback>
                <p:oleObj name="Equation" r:id="rId3" imgW="1168200" imgH="57132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400" y="1760720"/>
                        <a:ext cx="1168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19200"/>
            <a:ext cx="8229600" cy="4572000"/>
          </a:xfrm>
        </p:spPr>
        <p:txBody>
          <a:bodyPr>
            <a:noAutofit/>
          </a:bodyPr>
          <a:lstStyle/>
          <a:p>
            <a:pPr marL="461963" indent="-461963"/>
            <a:r>
              <a:rPr lang="en-US" b="1" dirty="0"/>
              <a:t>c.</a:t>
            </a:r>
            <a:r>
              <a:rPr lang="en-US" dirty="0"/>
              <a:t>	Similar to previous arguments, one can show not only that </a:t>
            </a:r>
            <a:r>
              <a:rPr lang="en-US" i="1" dirty="0"/>
              <a:t>h</a:t>
            </a:r>
            <a:r>
              <a:rPr lang="en-US" dirty="0"/>
              <a:t> is undefined for </a:t>
            </a:r>
            <a:r>
              <a:rPr lang="en-US" i="1" dirty="0"/>
              <a:t>x</a:t>
            </a:r>
            <a:r>
              <a:rPr lang="en-US" dirty="0"/>
              <a:t> </a:t>
            </a:r>
            <a:r>
              <a:rPr lang="en-US" dirty="0">
                <a:latin typeface="Symbol" pitchFamily="18" charset="2"/>
              </a:rPr>
              <a:t>=</a:t>
            </a:r>
            <a:r>
              <a:rPr lang="en-US" dirty="0"/>
              <a:t> 0, but that 	        does not exist either. It follows from that argument that the reason for the nonexistence of the limit is </a:t>
            </a:r>
            <a:endParaRPr lang="en-US" i="1" dirty="0"/>
          </a:p>
        </p:txBody>
      </p:sp>
      <p:graphicFrame>
        <p:nvGraphicFramePr>
          <p:cNvPr id="137218" name="Object 2"/>
          <p:cNvGraphicFramePr>
            <a:graphicFrameLocks noChangeAspect="1"/>
          </p:cNvGraphicFramePr>
          <p:nvPr>
            <p:extLst>
              <p:ext uri="{D42A27DB-BD31-4B8C-83A1-F6EECF244321}">
                <p14:modId xmlns:p14="http://schemas.microsoft.com/office/powerpoint/2010/main" val="4223795514"/>
              </p:ext>
            </p:extLst>
          </p:nvPr>
        </p:nvGraphicFramePr>
        <p:xfrm>
          <a:off x="7162800" y="1676400"/>
          <a:ext cx="1168400" cy="571500"/>
        </p:xfrm>
        <a:graphic>
          <a:graphicData uri="http://schemas.openxmlformats.org/presentationml/2006/ole">
            <mc:AlternateContent xmlns:mc="http://schemas.openxmlformats.org/markup-compatibility/2006">
              <mc:Choice xmlns:v="urn:schemas-microsoft-com:vml" Requires="v">
                <p:oleObj spid="_x0000_s137232" name="Equation" r:id="rId3" imgW="1168200" imgH="571320" progId="Equation.DSMT4">
                  <p:embed/>
                </p:oleObj>
              </mc:Choice>
              <mc:Fallback>
                <p:oleObj name="Equation" r:id="rId3" imgW="116820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676400"/>
                        <a:ext cx="1168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2"/>
          <p:cNvPicPr>
            <a:picLocks noChangeAspect="1" noChangeArrowheads="1"/>
          </p:cNvPicPr>
          <p:nvPr/>
        </p:nvPicPr>
        <p:blipFill>
          <a:blip r:embed="rId5" cstate="print"/>
          <a:srcRect b="14147"/>
          <a:stretch>
            <a:fillRect/>
          </a:stretch>
        </p:blipFill>
        <p:spPr bwMode="auto">
          <a:xfrm>
            <a:off x="4815840" y="3124200"/>
            <a:ext cx="4023360" cy="2494096"/>
          </a:xfrm>
          <a:prstGeom prst="rect">
            <a:avLst/>
          </a:prstGeom>
          <a:noFill/>
          <a:ln w="9525">
            <a:noFill/>
            <a:miter lim="800000"/>
            <a:headEnd/>
            <a:tailEnd/>
          </a:ln>
        </p:spPr>
      </p:pic>
      <p:sp>
        <p:nvSpPr>
          <p:cNvPr id="6" name="Rectangle 5"/>
          <p:cNvSpPr/>
          <p:nvPr/>
        </p:nvSpPr>
        <p:spPr>
          <a:xfrm>
            <a:off x="6142493" y="5542096"/>
            <a:ext cx="1370055" cy="523220"/>
          </a:xfrm>
          <a:prstGeom prst="rect">
            <a:avLst/>
          </a:prstGeom>
        </p:spPr>
        <p:txBody>
          <a:bodyPr wrap="none">
            <a:spAutoFit/>
          </a:bodyPr>
          <a:lstStyle/>
          <a:p>
            <a:r>
              <a:rPr lang="en-US" sz="2800" b="1" dirty="0"/>
              <a:t>Figure 4</a:t>
            </a:r>
          </a:p>
        </p:txBody>
      </p:sp>
      <p:sp>
        <p:nvSpPr>
          <p:cNvPr id="7" name="Rectangle 6"/>
          <p:cNvSpPr/>
          <p:nvPr/>
        </p:nvSpPr>
        <p:spPr>
          <a:xfrm>
            <a:off x="457200" y="2941820"/>
            <a:ext cx="4572000" cy="2400657"/>
          </a:xfrm>
          <a:prstGeom prst="rect">
            <a:avLst/>
          </a:prstGeom>
        </p:spPr>
        <p:txBody>
          <a:bodyPr>
            <a:spAutoFit/>
          </a:bodyPr>
          <a:lstStyle/>
          <a:p>
            <a:pPr marL="461963" indent="3175">
              <a:lnSpc>
                <a:spcPts val="3000"/>
              </a:lnSpc>
            </a:pPr>
            <a:r>
              <a:rPr lang="en-US" sz="2800" dirty="0">
                <a:solidFill>
                  <a:srgbClr val="366092"/>
                </a:solidFill>
              </a:rPr>
              <a:t>“wild” oscillation: actually, infinitely many oscillations are “squeezed” into arbitrarily small neighborhoods of 0 (see Figure 4).</a:t>
            </a:r>
            <a:endParaRPr lang="en-US" sz="2800" i="1" dirty="0">
              <a:solidFill>
                <a:srgbClr val="36609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2c (cont.)</a:t>
            </a:r>
          </a:p>
        </p:txBody>
      </p:sp>
      <p:sp>
        <p:nvSpPr>
          <p:cNvPr id="3" name="Content Placeholder 2"/>
          <p:cNvSpPr>
            <a:spLocks noGrp="1"/>
          </p:cNvSpPr>
          <p:nvPr>
            <p:ph idx="1"/>
          </p:nvPr>
        </p:nvSpPr>
        <p:spPr>
          <a:xfrm>
            <a:off x="457200" y="1219200"/>
            <a:ext cx="8229600" cy="4572000"/>
          </a:xfrm>
        </p:spPr>
        <p:txBody>
          <a:bodyPr>
            <a:noAutofit/>
          </a:bodyPr>
          <a:lstStyle/>
          <a:p>
            <a:r>
              <a:rPr lang="en-US" dirty="0"/>
              <a:t>Even good technology cannot do full justice to what is actually going on. It is quite clear, however, that we cannot define the value of </a:t>
            </a:r>
            <a:r>
              <a:rPr lang="en-US" i="1" dirty="0"/>
              <a:t>h</a:t>
            </a:r>
            <a:r>
              <a:rPr lang="en-US" dirty="0"/>
              <a:t>(0) so as to make </a:t>
            </a:r>
            <a:r>
              <a:rPr lang="en-US" i="1" dirty="0"/>
              <a:t>h</a:t>
            </a:r>
            <a:r>
              <a:rPr lang="en-US" dirty="0"/>
              <a:t> continuous. We call this an </a:t>
            </a:r>
            <a:r>
              <a:rPr lang="en-US" i="1" dirty="0"/>
              <a:t>oscillating discontinuity</a:t>
            </a:r>
            <a:r>
              <a:rPr lang="en-US" dirty="0"/>
              <a:t>.</a:t>
            </a:r>
          </a:p>
          <a:p>
            <a:endParaRPr lang="en-US"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Removable Discontinuity</a:t>
            </a:r>
          </a:p>
        </p:txBody>
      </p:sp>
      <p:sp>
        <p:nvSpPr>
          <p:cNvPr id="3" name="Content Placeholder 2"/>
          <p:cNvSpPr>
            <a:spLocks noGrp="1"/>
          </p:cNvSpPr>
          <p:nvPr>
            <p:ph idx="1"/>
          </p:nvPr>
        </p:nvSpPr>
        <p:spPr>
          <a:xfrm>
            <a:off x="457200" y="1280160"/>
            <a:ext cx="8229600" cy="4626908"/>
          </a:xfrm>
          <a:solidFill>
            <a:srgbClr val="FFFFCC"/>
          </a:solidFill>
          <a:ln w="28575">
            <a:solidFill>
              <a:srgbClr val="000000"/>
            </a:solidFill>
          </a:ln>
        </p:spPr>
        <p:txBody>
          <a:bodyPr wrap="square">
            <a:spAutoFit/>
          </a:bodyPr>
          <a:lstStyle/>
          <a:p>
            <a:pPr algn="ctr">
              <a:lnSpc>
                <a:spcPts val="3200"/>
              </a:lnSpc>
            </a:pPr>
            <a:r>
              <a:rPr lang="en-US" b="1" dirty="0">
                <a:solidFill>
                  <a:srgbClr val="000000"/>
                </a:solidFill>
              </a:rPr>
              <a:t>Removable Discontinuity</a:t>
            </a:r>
          </a:p>
          <a:p>
            <a:pPr>
              <a:lnSpc>
                <a:spcPts val="3200"/>
              </a:lnSpc>
            </a:pPr>
            <a:r>
              <a:rPr lang="en-US" dirty="0">
                <a:solidFill>
                  <a:srgbClr val="000000"/>
                </a:solidFill>
              </a:rPr>
              <a:t>If a function </a:t>
            </a:r>
            <a:r>
              <a:rPr lang="en-US" i="1" dirty="0">
                <a:solidFill>
                  <a:srgbClr val="000000"/>
                </a:solidFill>
              </a:rPr>
              <a:t>f</a:t>
            </a:r>
            <a:r>
              <a:rPr lang="en-US" dirty="0">
                <a:solidFill>
                  <a:srgbClr val="000000"/>
                </a:solidFill>
              </a:rPr>
              <a:t> has a point of discontinuity at </a:t>
            </a:r>
            <a:r>
              <a:rPr lang="en-US" i="1" dirty="0">
                <a:solidFill>
                  <a:srgbClr val="000000"/>
                </a:solidFill>
              </a:rPr>
              <a:t>c</a:t>
            </a:r>
            <a:r>
              <a:rPr lang="en-US" dirty="0">
                <a:solidFill>
                  <a:srgbClr val="000000"/>
                </a:solidFill>
              </a:rPr>
              <a:t> but 		    exists, </a:t>
            </a:r>
            <a:r>
              <a:rPr lang="en-US" i="1" dirty="0">
                <a:solidFill>
                  <a:srgbClr val="000000"/>
                </a:solidFill>
              </a:rPr>
              <a:t>c</a:t>
            </a:r>
            <a:r>
              <a:rPr lang="en-US" dirty="0">
                <a:solidFill>
                  <a:srgbClr val="000000"/>
                </a:solidFill>
              </a:rPr>
              <a:t> is called a </a:t>
            </a:r>
            <a:r>
              <a:rPr lang="en-US" b="1" dirty="0">
                <a:solidFill>
                  <a:srgbClr val="C00000"/>
                </a:solidFill>
              </a:rPr>
              <a:t>removable discontinuity</a:t>
            </a:r>
            <a:r>
              <a:rPr lang="en-US" dirty="0">
                <a:solidFill>
                  <a:srgbClr val="C00000"/>
                </a:solidFill>
              </a:rPr>
              <a:t> </a:t>
            </a:r>
            <a:r>
              <a:rPr lang="en-US" dirty="0">
                <a:solidFill>
                  <a:srgbClr val="000000"/>
                </a:solidFill>
              </a:rPr>
              <a:t>of </a:t>
            </a:r>
          </a:p>
          <a:p>
            <a:pPr>
              <a:lnSpc>
                <a:spcPts val="3200"/>
              </a:lnSpc>
            </a:pPr>
            <a:r>
              <a:rPr lang="en-US" i="1" dirty="0">
                <a:solidFill>
                  <a:srgbClr val="000000"/>
                </a:solidFill>
              </a:rPr>
              <a:t>f</a:t>
            </a:r>
            <a:r>
              <a:rPr lang="en-US" dirty="0">
                <a:solidFill>
                  <a:srgbClr val="000000"/>
                </a:solidFill>
              </a:rPr>
              <a:t> . The function can be made continuous at </a:t>
            </a:r>
            <a:r>
              <a:rPr lang="en-US" i="1" dirty="0">
                <a:solidFill>
                  <a:srgbClr val="000000"/>
                </a:solidFill>
              </a:rPr>
              <a:t>c</a:t>
            </a:r>
            <a:r>
              <a:rPr lang="en-US" dirty="0">
                <a:solidFill>
                  <a:srgbClr val="000000"/>
                </a:solidFill>
              </a:rPr>
              <a:t> by redefining </a:t>
            </a:r>
            <a:r>
              <a:rPr lang="en-US" i="1" dirty="0">
                <a:solidFill>
                  <a:srgbClr val="000000"/>
                </a:solidFill>
              </a:rPr>
              <a:t>f</a:t>
            </a:r>
            <a:r>
              <a:rPr lang="en-US" dirty="0">
                <a:solidFill>
                  <a:srgbClr val="000000"/>
                </a:solidFill>
              </a:rPr>
              <a:t> at </a:t>
            </a:r>
            <a:r>
              <a:rPr lang="en-US" i="1" dirty="0">
                <a:solidFill>
                  <a:srgbClr val="000000"/>
                </a:solidFill>
              </a:rPr>
              <a:t>c</a:t>
            </a:r>
            <a:r>
              <a:rPr lang="en-US" dirty="0">
                <a:solidFill>
                  <a:srgbClr val="000000"/>
                </a:solidFill>
              </a:rPr>
              <a:t> so that</a:t>
            </a:r>
          </a:p>
          <a:p>
            <a:pPr>
              <a:lnSpc>
                <a:spcPts val="3200"/>
              </a:lnSpc>
            </a:pPr>
            <a:endParaRPr lang="en-US" dirty="0">
              <a:solidFill>
                <a:srgbClr val="000000"/>
              </a:solidFill>
            </a:endParaRPr>
          </a:p>
          <a:p>
            <a:pPr>
              <a:lnSpc>
                <a:spcPts val="3200"/>
              </a:lnSpc>
            </a:pPr>
            <a:r>
              <a:rPr lang="en-US" dirty="0">
                <a:solidFill>
                  <a:srgbClr val="000000"/>
                </a:solidFill>
              </a:rPr>
              <a:t>If </a:t>
            </a:r>
            <a:r>
              <a:rPr lang="en-US" i="1" dirty="0">
                <a:solidFill>
                  <a:srgbClr val="000000"/>
                </a:solidFill>
              </a:rPr>
              <a:t>c</a:t>
            </a:r>
            <a:r>
              <a:rPr lang="en-US" dirty="0">
                <a:solidFill>
                  <a:srgbClr val="000000"/>
                </a:solidFill>
              </a:rPr>
              <a:t> is an endpoint of an interval on which </a:t>
            </a:r>
            <a:r>
              <a:rPr lang="en-US" i="1" dirty="0">
                <a:solidFill>
                  <a:srgbClr val="000000"/>
                </a:solidFill>
              </a:rPr>
              <a:t>f</a:t>
            </a:r>
            <a:r>
              <a:rPr lang="en-US" dirty="0">
                <a:solidFill>
                  <a:srgbClr val="000000"/>
                </a:solidFill>
              </a:rPr>
              <a:t> is defined, replace 	       with the appropriate one-sided limit.</a:t>
            </a:r>
          </a:p>
          <a:p>
            <a:pPr>
              <a:lnSpc>
                <a:spcPts val="3200"/>
              </a:lnSpc>
            </a:pPr>
            <a:r>
              <a:rPr lang="en-US" dirty="0">
                <a:solidFill>
                  <a:srgbClr val="000000"/>
                </a:solidFill>
              </a:rPr>
              <a:t>If a given point of discontinuity is not removable, it is called </a:t>
            </a:r>
            <a:r>
              <a:rPr lang="en-US" b="1" dirty="0">
                <a:solidFill>
                  <a:srgbClr val="C00000"/>
                </a:solidFill>
              </a:rPr>
              <a:t>nonremovable.</a:t>
            </a:r>
            <a:endParaRPr lang="en-US" dirty="0">
              <a:solidFill>
                <a:srgbClr val="000000"/>
              </a:solidFill>
            </a:endParaRPr>
          </a:p>
        </p:txBody>
      </p:sp>
      <p:graphicFrame>
        <p:nvGraphicFramePr>
          <p:cNvPr id="146434" name="Object 2"/>
          <p:cNvGraphicFramePr>
            <a:graphicFrameLocks noChangeAspect="1"/>
          </p:cNvGraphicFramePr>
          <p:nvPr/>
        </p:nvGraphicFramePr>
        <p:xfrm>
          <a:off x="546100" y="2209800"/>
          <a:ext cx="1143000" cy="571500"/>
        </p:xfrm>
        <a:graphic>
          <a:graphicData uri="http://schemas.openxmlformats.org/presentationml/2006/ole">
            <mc:AlternateContent xmlns:mc="http://schemas.openxmlformats.org/markup-compatibility/2006">
              <mc:Choice xmlns:v="urn:schemas-microsoft-com:vml" Requires="v">
                <p:oleObj spid="_x0000_s146476" name="Equation" r:id="rId3" imgW="1143000" imgH="571320" progId="Equation.DSMT4">
                  <p:embed/>
                </p:oleObj>
              </mc:Choice>
              <mc:Fallback>
                <p:oleObj name="Equation" r:id="rId3" imgW="114300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2209800"/>
                        <a:ext cx="114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5" name="Object 3"/>
          <p:cNvGraphicFramePr>
            <a:graphicFrameLocks noChangeAspect="1"/>
          </p:cNvGraphicFramePr>
          <p:nvPr/>
        </p:nvGraphicFramePr>
        <p:xfrm>
          <a:off x="3467100" y="3581400"/>
          <a:ext cx="2209800" cy="571500"/>
        </p:xfrm>
        <a:graphic>
          <a:graphicData uri="http://schemas.openxmlformats.org/presentationml/2006/ole">
            <mc:AlternateContent xmlns:mc="http://schemas.openxmlformats.org/markup-compatibility/2006">
              <mc:Choice xmlns:v="urn:schemas-microsoft-com:vml" Requires="v">
                <p:oleObj spid="_x0000_s146477" name="Equation" r:id="rId5" imgW="2209680" imgH="571320" progId="Equation.DSMT4">
                  <p:embed/>
                </p:oleObj>
              </mc:Choice>
              <mc:Fallback>
                <p:oleObj name="Equation" r:id="rId5" imgW="220968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7100" y="3581400"/>
                        <a:ext cx="2209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6" name="Object 4"/>
          <p:cNvGraphicFramePr>
            <a:graphicFrameLocks noChangeAspect="1"/>
          </p:cNvGraphicFramePr>
          <p:nvPr/>
        </p:nvGraphicFramePr>
        <p:xfrm>
          <a:off x="1689100" y="4491430"/>
          <a:ext cx="1143000" cy="571500"/>
        </p:xfrm>
        <a:graphic>
          <a:graphicData uri="http://schemas.openxmlformats.org/presentationml/2006/ole">
            <mc:AlternateContent xmlns:mc="http://schemas.openxmlformats.org/markup-compatibility/2006">
              <mc:Choice xmlns:v="urn:schemas-microsoft-com:vml" Requires="v">
                <p:oleObj spid="_x0000_s146478" name="Equation" r:id="rId7" imgW="1143000" imgH="571320" progId="Equation.DSMT4">
                  <p:embed/>
                </p:oleObj>
              </mc:Choice>
              <mc:Fallback>
                <p:oleObj name="Equation" r:id="rId7" imgW="1143000" imgH="571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9100" y="4491430"/>
                        <a:ext cx="114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TOPICS</a:t>
            </a:r>
          </a:p>
        </p:txBody>
      </p:sp>
      <p:sp>
        <p:nvSpPr>
          <p:cNvPr id="6" name="Rectangle 3"/>
          <p:cNvSpPr>
            <a:spLocks noGrp="1"/>
          </p:cNvSpPr>
          <p:nvPr>
            <p:ph idx="1"/>
          </p:nvPr>
        </p:nvSpPr>
        <p:spPr>
          <a:xfrm>
            <a:off x="457200" y="1280160"/>
            <a:ext cx="8229600" cy="1557349"/>
          </a:xfrm>
          <a:prstGeom prst="rect">
            <a:avLst/>
          </a:prstGeom>
          <a:noFill/>
        </p:spPr>
        <p:txBody>
          <a:bodyPr>
            <a:spAutoFit/>
          </a:bodyPr>
          <a:lstStyle/>
          <a:p>
            <a:pPr marL="514350" indent="-514350">
              <a:buFont typeface="+mj-lt"/>
              <a:buAutoNum type="arabicPeriod"/>
            </a:pPr>
            <a:r>
              <a:rPr lang="en-US" dirty="0"/>
              <a:t>Continuity and Discontinuity at a Point </a:t>
            </a:r>
          </a:p>
          <a:p>
            <a:pPr marL="514350" indent="-514350">
              <a:buFont typeface="+mj-lt"/>
              <a:buAutoNum type="arabicPeriod"/>
            </a:pPr>
            <a:r>
              <a:rPr lang="en-US" dirty="0"/>
              <a:t>Continuous Functions </a:t>
            </a:r>
          </a:p>
          <a:p>
            <a:pPr marL="514350" indent="-514350">
              <a:buFont typeface="+mj-lt"/>
              <a:buAutoNum type="arabicPeriod"/>
            </a:pPr>
            <a:r>
              <a:rPr lang="en-US" dirty="0"/>
              <a:t>Properties of Continuity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Identify the discontinuities in Examples 1 and 2 as removable or nonremovable.</a:t>
            </a:r>
          </a:p>
          <a:p>
            <a:r>
              <a:rPr lang="en-US" b="1" dirty="0"/>
              <a:t>Solution</a:t>
            </a:r>
          </a:p>
          <a:p>
            <a:r>
              <a:rPr lang="en-US" dirty="0"/>
              <a:t>As we discussed in Example 1, </a:t>
            </a:r>
            <a:r>
              <a:rPr lang="en-US" i="1" dirty="0"/>
              <a:t>f</a:t>
            </a:r>
            <a:r>
              <a:rPr lang="en-US" dirty="0"/>
              <a:t> has a removable discontinuity at </a:t>
            </a:r>
            <a:r>
              <a:rPr lang="en-US" i="1" dirty="0"/>
              <a:t>c</a:t>
            </a:r>
            <a:r>
              <a:rPr lang="en-US" dirty="0"/>
              <a:t> </a:t>
            </a:r>
            <a:r>
              <a:rPr lang="en-US" dirty="0">
                <a:latin typeface="Symbol" pitchFamily="18" charset="2"/>
              </a:rPr>
              <a:t>=</a:t>
            </a:r>
            <a:r>
              <a:rPr lang="en-US" dirty="0"/>
              <a:t> </a:t>
            </a:r>
            <a:r>
              <a:rPr lang="en-US" dirty="0">
                <a:latin typeface="Symbol" pitchFamily="18" charset="2"/>
              </a:rPr>
              <a:t>-</a:t>
            </a:r>
            <a:r>
              <a:rPr lang="en-US" dirty="0"/>
              <a:t>1, since 		 exists. This not </a:t>
            </a:r>
          </a:p>
          <a:p>
            <a:r>
              <a:rPr lang="en-US" dirty="0"/>
              <a:t>being the case at </a:t>
            </a:r>
            <a:r>
              <a:rPr lang="en-US" i="1" dirty="0"/>
              <a:t>c</a:t>
            </a:r>
            <a:r>
              <a:rPr lang="en-US" dirty="0"/>
              <a:t> </a:t>
            </a:r>
            <a:r>
              <a:rPr lang="en-US" dirty="0">
                <a:latin typeface="Symbol" pitchFamily="18" charset="2"/>
              </a:rPr>
              <a:t>=</a:t>
            </a:r>
            <a:r>
              <a:rPr lang="en-US" dirty="0"/>
              <a:t> 0, the latter is a nonremovable discontinuity. Also, since the right‑hand limit of </a:t>
            </a:r>
            <a:r>
              <a:rPr lang="en-US" i="1" dirty="0"/>
              <a:t>f</a:t>
            </a:r>
            <a:r>
              <a:rPr lang="en-US" dirty="0"/>
              <a:t> exists at </a:t>
            </a:r>
            <a:r>
              <a:rPr lang="en-US" dirty="0">
                <a:latin typeface="Symbol" pitchFamily="18" charset="2"/>
              </a:rPr>
              <a:t>-</a:t>
            </a:r>
            <a:r>
              <a:rPr lang="en-US" dirty="0"/>
              <a:t>2, it has a removable discontinuity there, which can be removed by defining </a:t>
            </a:r>
            <a:r>
              <a:rPr lang="en-US" i="1" dirty="0"/>
              <a:t>f</a:t>
            </a:r>
            <a:r>
              <a:rPr lang="en-US" dirty="0"/>
              <a:t>(</a:t>
            </a:r>
            <a:r>
              <a:rPr lang="en-US" dirty="0">
                <a:latin typeface="Symbol" pitchFamily="18" charset="2"/>
              </a:rPr>
              <a:t>-</a:t>
            </a:r>
            <a:r>
              <a:rPr lang="en-US" dirty="0"/>
              <a:t>2) </a:t>
            </a:r>
            <a:r>
              <a:rPr lang="en-US" dirty="0">
                <a:latin typeface="Symbol" pitchFamily="18" charset="2"/>
              </a:rPr>
              <a:t>=</a:t>
            </a:r>
            <a:r>
              <a:rPr lang="en-US" dirty="0"/>
              <a:t> 4.</a:t>
            </a:r>
          </a:p>
        </p:txBody>
      </p:sp>
      <p:graphicFrame>
        <p:nvGraphicFramePr>
          <p:cNvPr id="147458" name="Object 2"/>
          <p:cNvGraphicFramePr>
            <a:graphicFrameLocks noChangeAspect="1"/>
          </p:cNvGraphicFramePr>
          <p:nvPr/>
        </p:nvGraphicFramePr>
        <p:xfrm>
          <a:off x="4737100" y="3211513"/>
          <a:ext cx="1270000" cy="571500"/>
        </p:xfrm>
        <a:graphic>
          <a:graphicData uri="http://schemas.openxmlformats.org/presentationml/2006/ole">
            <mc:AlternateContent xmlns:mc="http://schemas.openxmlformats.org/markup-compatibility/2006">
              <mc:Choice xmlns:v="urn:schemas-microsoft-com:vml" Requires="v">
                <p:oleObj spid="_x0000_s147473" name="Equation" r:id="rId3" imgW="1269720" imgH="571320" progId="Equation.DSMT4">
                  <p:embed/>
                </p:oleObj>
              </mc:Choice>
              <mc:Fallback>
                <p:oleObj name="Equation" r:id="rId3" imgW="126972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100" y="3211513"/>
                        <a:ext cx="1270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7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As for the functions in Example 2, we have seen that </a:t>
            </a:r>
            <a:r>
              <a:rPr lang="en-US" i="1" dirty="0"/>
              <a:t>f</a:t>
            </a:r>
            <a:r>
              <a:rPr lang="en-US" dirty="0"/>
              <a:t> is the only one with a removable discontinuity, which occurs at </a:t>
            </a:r>
            <a:r>
              <a:rPr lang="en-US" i="1" dirty="0"/>
              <a:t>c</a:t>
            </a:r>
            <a:r>
              <a:rPr lang="en-US" dirty="0"/>
              <a:t> </a:t>
            </a:r>
            <a:r>
              <a:rPr lang="en-US" dirty="0">
                <a:latin typeface="Symbol" pitchFamily="18" charset="2"/>
              </a:rPr>
              <a:t>=</a:t>
            </a:r>
            <a:r>
              <a:rPr lang="en-US" dirty="0"/>
              <a:t> 0.</a:t>
            </a:r>
          </a:p>
          <a:p>
            <a:r>
              <a:rPr lang="en-US" dirty="0"/>
              <a:t>The discontinuities of </a:t>
            </a:r>
            <a:r>
              <a:rPr lang="en-US" i="1" dirty="0"/>
              <a:t>g</a:t>
            </a:r>
            <a:r>
              <a:rPr lang="en-US" dirty="0"/>
              <a:t> and </a:t>
            </a:r>
            <a:r>
              <a:rPr lang="en-US" i="1" dirty="0"/>
              <a:t>h</a:t>
            </a:r>
            <a:r>
              <a:rPr lang="en-US" dirty="0"/>
              <a:t> (both at </a:t>
            </a:r>
            <a:r>
              <a:rPr lang="en-US" i="1" dirty="0"/>
              <a:t>c</a:t>
            </a:r>
            <a:r>
              <a:rPr lang="en-US" dirty="0"/>
              <a:t> </a:t>
            </a:r>
            <a:r>
              <a:rPr lang="en-US" dirty="0">
                <a:latin typeface="Symbol" pitchFamily="18" charset="2"/>
              </a:rPr>
              <a:t>=</a:t>
            </a:r>
            <a:r>
              <a:rPr lang="en-US" dirty="0"/>
              <a:t> 0) are nonremovable. The reason in the case of </a:t>
            </a:r>
            <a:r>
              <a:rPr lang="en-US" i="1" dirty="0"/>
              <a:t>g</a:t>
            </a:r>
            <a:r>
              <a:rPr lang="en-US" dirty="0"/>
              <a:t> is that the function values approach infinity near 0, while </a:t>
            </a:r>
            <a:r>
              <a:rPr lang="en-US" i="1" dirty="0"/>
              <a:t>h</a:t>
            </a:r>
            <a:r>
              <a:rPr lang="en-US" dirty="0"/>
              <a:t> has infinitely many oscillations near its point of discontinuity.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659737"/>
          </a:xfrm>
          <a:solidFill>
            <a:srgbClr val="FFFFCC"/>
          </a:solidFill>
          <a:ln w="28575">
            <a:solidFill>
              <a:srgbClr val="000000"/>
            </a:solidFill>
          </a:ln>
        </p:spPr>
        <p:txBody>
          <a:bodyPr>
            <a:spAutoFit/>
          </a:bodyPr>
          <a:lstStyle/>
          <a:p>
            <a:pPr algn="ctr"/>
            <a:r>
              <a:rPr lang="en-US" b="1" dirty="0">
                <a:solidFill>
                  <a:srgbClr val="000000"/>
                </a:solidFill>
              </a:rPr>
              <a:t>Epsilon-Delta Continuity at a Point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sp>
        <p:nvSpPr>
          <p:cNvPr id="7" name="Rectangle 6"/>
          <p:cNvSpPr/>
          <p:nvPr/>
        </p:nvSpPr>
        <p:spPr>
          <a:xfrm>
            <a:off x="457200" y="1828800"/>
            <a:ext cx="3749040" cy="3970318"/>
          </a:xfrm>
          <a:prstGeom prst="rect">
            <a:avLst/>
          </a:prstGeom>
        </p:spPr>
        <p:txBody>
          <a:bodyPr>
            <a:spAutoFit/>
          </a:bodyPr>
          <a:lstStyle/>
          <a:p>
            <a:r>
              <a:rPr lang="en-US" sz="2800" dirty="0">
                <a:solidFill>
                  <a:srgbClr val="000000"/>
                </a:solidFill>
              </a:rPr>
              <a:t>Given a function </a:t>
            </a:r>
            <a:r>
              <a:rPr lang="en-US" sz="2800" i="1" dirty="0">
                <a:solidFill>
                  <a:srgbClr val="000000"/>
                </a:solidFill>
              </a:rPr>
              <a:t>f</a:t>
            </a:r>
            <a:r>
              <a:rPr lang="en-US" sz="2800" dirty="0">
                <a:solidFill>
                  <a:srgbClr val="000000"/>
                </a:solidFill>
              </a:rPr>
              <a:t> and a point </a:t>
            </a:r>
            <a:r>
              <a:rPr lang="en-US" sz="2800" i="1" dirty="0">
                <a:solidFill>
                  <a:srgbClr val="000000"/>
                </a:solidFill>
              </a:rPr>
              <a:t>c</a:t>
            </a:r>
            <a:r>
              <a:rPr lang="en-US" sz="2800" dirty="0">
                <a:solidFill>
                  <a:srgbClr val="000000"/>
                </a:solidFill>
              </a:rPr>
              <a:t> in the domain of </a:t>
            </a:r>
            <a:r>
              <a:rPr lang="en-US" sz="2800" i="1" dirty="0">
                <a:solidFill>
                  <a:srgbClr val="000000"/>
                </a:solidFill>
              </a:rPr>
              <a:t>f</a:t>
            </a:r>
            <a:r>
              <a:rPr lang="en-US" sz="2800" dirty="0">
                <a:solidFill>
                  <a:srgbClr val="000000"/>
                </a:solidFill>
              </a:rPr>
              <a:t> , we say </a:t>
            </a:r>
            <a:r>
              <a:rPr lang="en-US" sz="2800" i="1" dirty="0">
                <a:solidFill>
                  <a:srgbClr val="000000"/>
                </a:solidFill>
              </a:rPr>
              <a:t>f</a:t>
            </a:r>
            <a:r>
              <a:rPr lang="en-US" sz="2800" dirty="0">
                <a:solidFill>
                  <a:srgbClr val="000000"/>
                </a:solidFill>
              </a:rPr>
              <a:t> is continuous at </a:t>
            </a:r>
            <a:r>
              <a:rPr lang="en-US" sz="2800" i="1" dirty="0">
                <a:solidFill>
                  <a:srgbClr val="000000"/>
                </a:solidFill>
              </a:rPr>
              <a:t>c</a:t>
            </a:r>
            <a:r>
              <a:rPr lang="en-US" sz="2800" dirty="0">
                <a:solidFill>
                  <a:srgbClr val="000000"/>
                </a:solidFill>
              </a:rPr>
              <a:t> if for every number </a:t>
            </a:r>
            <a:r>
              <a:rPr lang="el-GR" sz="2800" i="1" dirty="0">
                <a:solidFill>
                  <a:srgbClr val="000000"/>
                </a:solidFill>
                <a:latin typeface="Cambria Math" panose="02040503050406030204" pitchFamily="18" charset="0"/>
                <a:ea typeface="Cambria Math" panose="02040503050406030204" pitchFamily="18" charset="0"/>
              </a:rPr>
              <a:t>ε</a:t>
            </a:r>
            <a:r>
              <a:rPr lang="en-US" sz="2800" dirty="0">
                <a:solidFill>
                  <a:srgbClr val="000000"/>
                </a:solidFill>
              </a:rPr>
              <a:t> &gt; 0 there is a number </a:t>
            </a:r>
            <a:r>
              <a:rPr lang="el-GR" sz="2800" i="1" dirty="0">
                <a:solidFill>
                  <a:srgbClr val="000000"/>
                </a:solidFill>
                <a:latin typeface="Cambria Math" panose="02040503050406030204" pitchFamily="18" charset="0"/>
                <a:ea typeface="Cambria Math" panose="02040503050406030204" pitchFamily="18" charset="0"/>
              </a:rPr>
              <a:t>δ</a:t>
            </a:r>
            <a:r>
              <a:rPr lang="en-US" sz="2800" dirty="0">
                <a:solidFill>
                  <a:srgbClr val="000000"/>
                </a:solidFill>
              </a:rPr>
              <a:t> &gt; 0 such that 			       for all </a:t>
            </a:r>
            <a:r>
              <a:rPr lang="en-US" sz="2800" i="1" dirty="0">
                <a:solidFill>
                  <a:srgbClr val="000000"/>
                </a:solidFill>
              </a:rPr>
              <a:t>x</a:t>
            </a:r>
            <a:r>
              <a:rPr lang="en-US" sz="2800" dirty="0">
                <a:solidFill>
                  <a:srgbClr val="000000"/>
                </a:solidFill>
              </a:rPr>
              <a:t> in the domain of </a:t>
            </a:r>
            <a:r>
              <a:rPr lang="en-US" sz="2800" i="1" dirty="0">
                <a:solidFill>
                  <a:srgbClr val="000000"/>
                </a:solidFill>
              </a:rPr>
              <a:t>f</a:t>
            </a:r>
            <a:r>
              <a:rPr lang="en-US" sz="2800" dirty="0">
                <a:solidFill>
                  <a:srgbClr val="000000"/>
                </a:solidFill>
              </a:rPr>
              <a:t> satisfying</a:t>
            </a:r>
            <a:r>
              <a:rPr lang="el-GR" sz="2800" i="1" dirty="0">
                <a:solidFill>
                  <a:srgbClr val="000000"/>
                </a:solidFill>
                <a:latin typeface="Cambria Math" panose="02040503050406030204" pitchFamily="18" charset="0"/>
                <a:ea typeface="Cambria Math" panose="02040503050406030204" pitchFamily="18" charset="0"/>
              </a:rPr>
              <a:t> </a:t>
            </a:r>
            <a:endParaRPr lang="en-US" sz="2800" dirty="0">
              <a:solidFill>
                <a:srgbClr val="000000"/>
              </a:solidFill>
            </a:endParaRPr>
          </a:p>
        </p:txBody>
      </p:sp>
      <p:pic>
        <p:nvPicPr>
          <p:cNvPr id="148484" name="Picture 4"/>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a:off x="4343400" y="1979661"/>
            <a:ext cx="4114800" cy="320193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Definition: Epsilon-Delta Continuity at a Point</a:t>
            </a:r>
          </a:p>
        </p:txBody>
      </p:sp>
      <p:graphicFrame>
        <p:nvGraphicFramePr>
          <p:cNvPr id="148482" name="Object 2"/>
          <p:cNvGraphicFramePr>
            <a:graphicFrameLocks noChangeAspect="1"/>
          </p:cNvGraphicFramePr>
          <p:nvPr>
            <p:extLst>
              <p:ext uri="{D42A27DB-BD31-4B8C-83A1-F6EECF244321}">
                <p14:modId xmlns:p14="http://schemas.microsoft.com/office/powerpoint/2010/main" val="1001900981"/>
              </p:ext>
            </p:extLst>
          </p:nvPr>
        </p:nvGraphicFramePr>
        <p:xfrm>
          <a:off x="511175" y="4384675"/>
          <a:ext cx="2311400" cy="558800"/>
        </p:xfrm>
        <a:graphic>
          <a:graphicData uri="http://schemas.openxmlformats.org/presentationml/2006/ole">
            <mc:AlternateContent xmlns:mc="http://schemas.openxmlformats.org/markup-compatibility/2006">
              <mc:Choice xmlns:v="urn:schemas-microsoft-com:vml" Requires="v">
                <p:oleObj spid="_x0000_s148510" name="Equation" r:id="rId4" imgW="2311200" imgH="558720" progId="Equation.DSMT4">
                  <p:embed/>
                </p:oleObj>
              </mc:Choice>
              <mc:Fallback>
                <p:oleObj name="Equation" r:id="rId4" imgW="2311200" imgH="558720" progId="Equation.DSMT4">
                  <p:embed/>
                  <p:pic>
                    <p:nvPicPr>
                      <p:cNvPr id="0" name="Picture 2"/>
                      <p:cNvPicPr>
                        <a:picLocks noChangeAspect="1" noChangeArrowheads="1"/>
                      </p:cNvPicPr>
                      <p:nvPr/>
                    </p:nvPicPr>
                    <p:blipFill>
                      <a:blip r:embed="rId5"/>
                      <a:srcRect/>
                      <a:stretch>
                        <a:fillRect/>
                      </a:stretch>
                    </p:blipFill>
                    <p:spPr bwMode="auto">
                      <a:xfrm>
                        <a:off x="511175" y="4384675"/>
                        <a:ext cx="2311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3" name="Object 3"/>
          <p:cNvGraphicFramePr>
            <a:graphicFrameLocks noChangeAspect="1"/>
          </p:cNvGraphicFramePr>
          <p:nvPr>
            <p:extLst>
              <p:ext uri="{D42A27DB-BD31-4B8C-83A1-F6EECF244321}">
                <p14:modId xmlns:p14="http://schemas.microsoft.com/office/powerpoint/2010/main" val="220548812"/>
              </p:ext>
            </p:extLst>
          </p:nvPr>
        </p:nvGraphicFramePr>
        <p:xfrm>
          <a:off x="2038350" y="5313363"/>
          <a:ext cx="1905000" cy="482600"/>
        </p:xfrm>
        <a:graphic>
          <a:graphicData uri="http://schemas.openxmlformats.org/presentationml/2006/ole">
            <mc:AlternateContent xmlns:mc="http://schemas.openxmlformats.org/markup-compatibility/2006">
              <mc:Choice xmlns:v="urn:schemas-microsoft-com:vml" Requires="v">
                <p:oleObj spid="_x0000_s148511" name="Equation" r:id="rId6" imgW="1904760" imgH="482400" progId="Equation.DSMT4">
                  <p:embed/>
                </p:oleObj>
              </mc:Choice>
              <mc:Fallback>
                <p:oleObj name="Equation" r:id="rId6" imgW="1904760" imgH="482400" progId="Equation.DSMT4">
                  <p:embed/>
                  <p:pic>
                    <p:nvPicPr>
                      <p:cNvPr id="0" name="Picture 3"/>
                      <p:cNvPicPr>
                        <a:picLocks noChangeAspect="1" noChangeArrowheads="1"/>
                      </p:cNvPicPr>
                      <p:nvPr/>
                    </p:nvPicPr>
                    <p:blipFill>
                      <a:blip r:embed="rId7"/>
                      <a:srcRect/>
                      <a:stretch>
                        <a:fillRect/>
                      </a:stretch>
                    </p:blipFill>
                    <p:spPr bwMode="auto">
                      <a:xfrm>
                        <a:off x="2038350" y="5313363"/>
                        <a:ext cx="1905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Functions</a:t>
            </a:r>
          </a:p>
        </p:txBody>
      </p:sp>
      <p:sp>
        <p:nvSpPr>
          <p:cNvPr id="3" name="Content Placeholder 2"/>
          <p:cNvSpPr>
            <a:spLocks noGrp="1"/>
          </p:cNvSpPr>
          <p:nvPr>
            <p:ph idx="1"/>
          </p:nvPr>
        </p:nvSpPr>
        <p:spPr/>
        <p:txBody>
          <a:bodyPr/>
          <a:lstStyle/>
          <a:p>
            <a:r>
              <a:rPr lang="en-US" dirty="0"/>
              <a:t>Once continuity at a point has been defined, it is natural to extend the meaning of continuity to larger sets. For example, we say that a function is </a:t>
            </a:r>
            <a:r>
              <a:rPr lang="en-US" b="1" dirty="0"/>
              <a:t>continuous on an interval</a:t>
            </a:r>
            <a:r>
              <a:rPr lang="en-US" dirty="0"/>
              <a:t> if it is continuous at every point of that interval. For easily graphed functions defined on an interval, this extension agrees well with the intuitive sense that continuity corresponds to the ability to construct a graph without lifting pen from paper.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Continuity of a Function</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Continuity of a Function</a:t>
            </a:r>
          </a:p>
          <a:p>
            <a:r>
              <a:rPr lang="en-US" dirty="0">
                <a:solidFill>
                  <a:srgbClr val="000000"/>
                </a:solidFill>
              </a:rPr>
              <a:t>A function </a:t>
            </a:r>
            <a:r>
              <a:rPr lang="en-US" i="1" dirty="0">
                <a:solidFill>
                  <a:srgbClr val="000000"/>
                </a:solidFill>
              </a:rPr>
              <a:t>f</a:t>
            </a:r>
            <a:r>
              <a:rPr lang="en-US" dirty="0">
                <a:solidFill>
                  <a:srgbClr val="000000"/>
                </a:solidFill>
              </a:rPr>
              <a:t> is said to be </a:t>
            </a:r>
            <a:r>
              <a:rPr lang="en-US" b="1" dirty="0">
                <a:solidFill>
                  <a:srgbClr val="C00000"/>
                </a:solidFill>
              </a:rPr>
              <a:t>continuous</a:t>
            </a:r>
            <a:r>
              <a:rPr lang="en-US" dirty="0">
                <a:solidFill>
                  <a:srgbClr val="000000"/>
                </a:solidFill>
              </a:rPr>
              <a:t> (or </a:t>
            </a:r>
            <a:r>
              <a:rPr lang="en-US" b="1" dirty="0">
                <a:solidFill>
                  <a:srgbClr val="C00000"/>
                </a:solidFill>
              </a:rPr>
              <a:t>continuous on its domain</a:t>
            </a:r>
            <a:r>
              <a:rPr lang="en-US" dirty="0">
                <a:solidFill>
                  <a:srgbClr val="000000"/>
                </a:solidFill>
              </a:rPr>
              <a:t>) if it is continuous at every point of its domain.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Functions</a:t>
            </a:r>
          </a:p>
        </p:txBody>
      </p:sp>
      <p:sp>
        <p:nvSpPr>
          <p:cNvPr id="3" name="Content Placeholder 2"/>
          <p:cNvSpPr>
            <a:spLocks noGrp="1"/>
          </p:cNvSpPr>
          <p:nvPr>
            <p:ph idx="1"/>
          </p:nvPr>
        </p:nvSpPr>
        <p:spPr>
          <a:xfrm>
            <a:off x="457200" y="1280160"/>
            <a:ext cx="8229600" cy="1384995"/>
          </a:xfrm>
        </p:spPr>
        <p:txBody>
          <a:bodyPr>
            <a:spAutoFit/>
          </a:bodyPr>
          <a:lstStyle/>
          <a:p>
            <a:r>
              <a:rPr lang="en-US" dirty="0"/>
              <a:t>The first subtlety to be aware of is that a continuous function can have points of discontinuity. This seemingly paradoxical statement is entirely consistent</a:t>
            </a:r>
          </a:p>
        </p:txBody>
      </p:sp>
      <p:pic>
        <p:nvPicPr>
          <p:cNvPr id="282626" name="Picture 2"/>
          <p:cNvPicPr>
            <a:picLocks noChangeAspect="1" noChangeArrowheads="1"/>
          </p:cNvPicPr>
          <p:nvPr/>
        </p:nvPicPr>
        <p:blipFill>
          <a:blip r:embed="rId2" cstate="print"/>
          <a:srcRect/>
          <a:stretch>
            <a:fillRect/>
          </a:stretch>
        </p:blipFill>
        <p:spPr bwMode="auto">
          <a:xfrm>
            <a:off x="4739640" y="2667000"/>
            <a:ext cx="4023360" cy="2829926"/>
          </a:xfrm>
          <a:prstGeom prst="rect">
            <a:avLst/>
          </a:prstGeom>
          <a:noFill/>
          <a:ln w="9525">
            <a:noFill/>
            <a:miter lim="800000"/>
            <a:headEnd/>
            <a:tailEnd/>
          </a:ln>
        </p:spPr>
      </p:pic>
      <p:sp>
        <p:nvSpPr>
          <p:cNvPr id="7" name="Rectangle 6"/>
          <p:cNvSpPr/>
          <p:nvPr/>
        </p:nvSpPr>
        <p:spPr>
          <a:xfrm>
            <a:off x="6066293" y="5496580"/>
            <a:ext cx="1370055" cy="523220"/>
          </a:xfrm>
          <a:prstGeom prst="rect">
            <a:avLst/>
          </a:prstGeom>
        </p:spPr>
        <p:txBody>
          <a:bodyPr wrap="none">
            <a:spAutoFit/>
          </a:bodyPr>
          <a:lstStyle/>
          <a:p>
            <a:r>
              <a:rPr lang="en-US" sz="2800" b="1" dirty="0"/>
              <a:t>Figure 6</a:t>
            </a:r>
          </a:p>
        </p:txBody>
      </p:sp>
      <p:sp>
        <p:nvSpPr>
          <p:cNvPr id="8" name="Rectangle 7"/>
          <p:cNvSpPr/>
          <p:nvPr/>
        </p:nvSpPr>
        <p:spPr>
          <a:xfrm>
            <a:off x="457200" y="2590800"/>
            <a:ext cx="4572000" cy="2677656"/>
          </a:xfrm>
          <a:prstGeom prst="rect">
            <a:avLst/>
          </a:prstGeom>
        </p:spPr>
        <p:txBody>
          <a:bodyPr>
            <a:spAutoFit/>
          </a:bodyPr>
          <a:lstStyle/>
          <a:p>
            <a:r>
              <a:rPr lang="en-US" sz="2800" dirty="0">
                <a:solidFill>
                  <a:srgbClr val="366092"/>
                </a:solidFill>
              </a:rPr>
              <a:t>with our definitions of continuity at a point and of continuity of a function. Consider, for example, the function </a:t>
            </a:r>
            <a:r>
              <a:rPr lang="en-US" sz="2800" i="1" dirty="0">
                <a:solidFill>
                  <a:srgbClr val="366092"/>
                </a:solidFill>
              </a:rPr>
              <a:t>f</a:t>
            </a:r>
            <a:r>
              <a:rPr lang="en-US" sz="2800" dirty="0">
                <a:solidFill>
                  <a:srgbClr val="366092"/>
                </a:solidFill>
              </a:rPr>
              <a:t>(</a:t>
            </a:r>
            <a:r>
              <a:rPr lang="en-US" sz="2800" i="1" dirty="0">
                <a:solidFill>
                  <a:srgbClr val="366092"/>
                </a:solidFill>
              </a:rPr>
              <a:t>x</a:t>
            </a:r>
            <a:r>
              <a:rPr lang="en-US" sz="2800" dirty="0">
                <a:solidFill>
                  <a:srgbClr val="366092"/>
                </a:solidFill>
              </a:rPr>
              <a:t>) = 1/</a:t>
            </a:r>
            <a:r>
              <a:rPr lang="en-US" sz="2800" i="1" dirty="0">
                <a:solidFill>
                  <a:srgbClr val="366092"/>
                </a:solidFill>
              </a:rPr>
              <a:t>x</a:t>
            </a:r>
            <a:r>
              <a:rPr lang="en-US" sz="2800" dirty="0">
                <a:solidFill>
                  <a:srgbClr val="366092"/>
                </a:solidFill>
              </a:rPr>
              <a:t> (see Figure 6).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Functions</a:t>
            </a:r>
          </a:p>
        </p:txBody>
      </p:sp>
      <p:sp>
        <p:nvSpPr>
          <p:cNvPr id="3" name="Content Placeholder 2"/>
          <p:cNvSpPr>
            <a:spLocks noGrp="1"/>
          </p:cNvSpPr>
          <p:nvPr>
            <p:ph idx="1"/>
          </p:nvPr>
        </p:nvSpPr>
        <p:spPr>
          <a:xfrm>
            <a:off x="457200" y="1280160"/>
            <a:ext cx="8229600" cy="3194721"/>
          </a:xfrm>
        </p:spPr>
        <p:txBody>
          <a:bodyPr>
            <a:spAutoFit/>
          </a:bodyPr>
          <a:lstStyle/>
          <a:p>
            <a:r>
              <a:rPr lang="en-US" dirty="0"/>
              <a:t>The domain of this function is (</a:t>
            </a:r>
            <a:r>
              <a:rPr lang="en-US" dirty="0">
                <a:latin typeface="Symbol" pitchFamily="18" charset="2"/>
              </a:rPr>
              <a:t>-</a:t>
            </a:r>
            <a:r>
              <a:rPr lang="en-US" dirty="0">
                <a:sym typeface="Symbol"/>
              </a:rPr>
              <a:t></a:t>
            </a:r>
            <a:r>
              <a:rPr lang="en-US" dirty="0"/>
              <a:t>, 0)</a:t>
            </a:r>
            <a:r>
              <a:rPr lang="en-US" dirty="0">
                <a:sym typeface="Symbol"/>
              </a:rPr>
              <a:t></a:t>
            </a:r>
            <a:r>
              <a:rPr lang="en-US" dirty="0"/>
              <a:t>(0, </a:t>
            </a:r>
            <a:r>
              <a:rPr lang="en-US" dirty="0">
                <a:sym typeface="Symbol"/>
              </a:rPr>
              <a:t></a:t>
            </a:r>
            <a:r>
              <a:rPr lang="en-US" dirty="0"/>
              <a:t>), and </a:t>
            </a:r>
            <a:r>
              <a:rPr lang="en-US" i="1" dirty="0"/>
              <a:t>f</a:t>
            </a:r>
            <a:r>
              <a:rPr lang="en-US" dirty="0"/>
              <a:t> is indeed continuous at each point of its domain. So </a:t>
            </a:r>
            <a:r>
              <a:rPr lang="en-US" i="1" dirty="0"/>
              <a:t>f</a:t>
            </a:r>
            <a:r>
              <a:rPr lang="en-US" dirty="0"/>
              <a:t> is a continuous function, but it is clear that 0 is a point of discontinuity for </a:t>
            </a:r>
            <a:r>
              <a:rPr lang="en-US" i="1" dirty="0"/>
              <a:t>f </a:t>
            </a:r>
            <a:r>
              <a:rPr lang="en-US" dirty="0"/>
              <a:t>since	             does not exist. Further, </a:t>
            </a:r>
          </a:p>
          <a:p>
            <a:r>
              <a:rPr lang="en-US" dirty="0"/>
              <a:t>it should be noted that </a:t>
            </a:r>
            <a:r>
              <a:rPr lang="en-US" i="1" dirty="0"/>
              <a:t>f</a:t>
            </a:r>
            <a:r>
              <a:rPr lang="en-US" dirty="0"/>
              <a:t> is a continuous function that is not necessarily continuous on every interval of real numbers—for instance, </a:t>
            </a:r>
            <a:r>
              <a:rPr lang="en-US" i="1" dirty="0"/>
              <a:t>f</a:t>
            </a:r>
            <a:r>
              <a:rPr lang="en-US" dirty="0"/>
              <a:t> is not continuous on [</a:t>
            </a:r>
            <a:r>
              <a:rPr lang="en-US" dirty="0">
                <a:latin typeface="Symbol" pitchFamily="18" charset="2"/>
              </a:rPr>
              <a:t>-</a:t>
            </a:r>
            <a:r>
              <a:rPr lang="en-US" dirty="0"/>
              <a:t>3,3].</a:t>
            </a:r>
          </a:p>
        </p:txBody>
      </p:sp>
      <p:graphicFrame>
        <p:nvGraphicFramePr>
          <p:cNvPr id="283651" name="Object 3"/>
          <p:cNvGraphicFramePr>
            <a:graphicFrameLocks noChangeAspect="1"/>
          </p:cNvGraphicFramePr>
          <p:nvPr/>
        </p:nvGraphicFramePr>
        <p:xfrm>
          <a:off x="3994150" y="2628900"/>
          <a:ext cx="1155700" cy="571500"/>
        </p:xfrm>
        <a:graphic>
          <a:graphicData uri="http://schemas.openxmlformats.org/presentationml/2006/ole">
            <mc:AlternateContent xmlns:mc="http://schemas.openxmlformats.org/markup-compatibility/2006">
              <mc:Choice xmlns:v="urn:schemas-microsoft-com:vml" Requires="v">
                <p:oleObj spid="_x0000_s283665" name="Equation" r:id="rId3" imgW="1155600" imgH="571320" progId="Equation.DSMT4">
                  <p:embed/>
                </p:oleObj>
              </mc:Choice>
              <mc:Fallback>
                <p:oleObj name="Equation" r:id="rId3" imgW="1155600" imgH="571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4150" y="2628900"/>
                        <a:ext cx="1155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noAutofit/>
          </a:bodyPr>
          <a:lstStyle/>
          <a:p>
            <a:pPr>
              <a:lnSpc>
                <a:spcPct val="110000"/>
              </a:lnSpc>
            </a:pPr>
            <a:r>
              <a:rPr lang="en-US" dirty="0"/>
              <a:t>Discuss the continuity of 			   If applicable, identify all points of discontinuity. </a:t>
            </a:r>
          </a:p>
          <a:p>
            <a:r>
              <a:rPr lang="en-US" b="1" dirty="0"/>
              <a:t>Solution</a:t>
            </a:r>
          </a:p>
          <a:p>
            <a:pPr>
              <a:lnSpc>
                <a:spcPct val="110000"/>
              </a:lnSpc>
            </a:pPr>
            <a:r>
              <a:rPr lang="en-US" dirty="0"/>
              <a:t>Since </a:t>
            </a:r>
            <a:r>
              <a:rPr lang="en-US" i="1" dirty="0"/>
              <a:t>f</a:t>
            </a:r>
            <a:r>
              <a:rPr lang="en-US" dirty="0"/>
              <a:t> is a rational function, we know that it satisfies the Direct Substitution Property and is thus continuous everywhere except at </a:t>
            </a:r>
            <a:r>
              <a:rPr lang="en-US" i="1" dirty="0"/>
              <a:t>c</a:t>
            </a:r>
            <a:r>
              <a:rPr lang="en-US" dirty="0"/>
              <a:t> </a:t>
            </a:r>
            <a:r>
              <a:rPr lang="en-US" dirty="0">
                <a:latin typeface="Symbol" pitchFamily="18" charset="2"/>
              </a:rPr>
              <a:t>=</a:t>
            </a:r>
            <a:r>
              <a:rPr lang="en-US" dirty="0"/>
              <a:t> 1, where the denominator is 0. Note that </a:t>
            </a:r>
            <a:r>
              <a:rPr lang="en-US" i="1" dirty="0"/>
              <a:t>f</a:t>
            </a:r>
            <a:r>
              <a:rPr lang="en-US" dirty="0"/>
              <a:t>(1) is undefined, making </a:t>
            </a:r>
            <a:r>
              <a:rPr lang="en-US" i="1" dirty="0"/>
              <a:t>c</a:t>
            </a:r>
            <a:r>
              <a:rPr lang="en-US" dirty="0"/>
              <a:t> </a:t>
            </a:r>
            <a:r>
              <a:rPr lang="en-US" dirty="0">
                <a:latin typeface="Symbol" pitchFamily="18" charset="2"/>
              </a:rPr>
              <a:t>=</a:t>
            </a:r>
            <a:r>
              <a:rPr lang="en-US" dirty="0"/>
              <a:t> 1 the only point of discontinuity for </a:t>
            </a:r>
            <a:r>
              <a:rPr lang="en-US" i="1" dirty="0"/>
              <a:t>f</a:t>
            </a:r>
            <a:r>
              <a:rPr lang="en-US" dirty="0"/>
              <a:t>. </a:t>
            </a:r>
          </a:p>
        </p:txBody>
      </p:sp>
      <p:graphicFrame>
        <p:nvGraphicFramePr>
          <p:cNvPr id="149506" name="Object 2"/>
          <p:cNvGraphicFramePr>
            <a:graphicFrameLocks noChangeAspect="1"/>
          </p:cNvGraphicFramePr>
          <p:nvPr/>
        </p:nvGraphicFramePr>
        <p:xfrm>
          <a:off x="4127500" y="1066800"/>
          <a:ext cx="1968500" cy="876300"/>
        </p:xfrm>
        <a:graphic>
          <a:graphicData uri="http://schemas.openxmlformats.org/presentationml/2006/ole">
            <mc:AlternateContent xmlns:mc="http://schemas.openxmlformats.org/markup-compatibility/2006">
              <mc:Choice xmlns:v="urn:schemas-microsoft-com:vml" Requires="v">
                <p:oleObj spid="_x0000_s149521" name="Equation" r:id="rId3" imgW="1968480" imgH="876240" progId="Equation.DSMT4">
                  <p:embed/>
                </p:oleObj>
              </mc:Choice>
              <mc:Fallback>
                <p:oleObj name="Equation" r:id="rId3" imgW="196848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00" y="1066800"/>
                        <a:ext cx="1968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Autofit/>
          </a:bodyPr>
          <a:lstStyle/>
          <a:p>
            <a:r>
              <a:rPr lang="en-US" dirty="0"/>
              <a:t>So once again, our seemingly paradoxical, but correct, conclusion is that </a:t>
            </a:r>
            <a:r>
              <a:rPr lang="en-US" i="1" dirty="0"/>
              <a:t>f</a:t>
            </a:r>
            <a:r>
              <a:rPr lang="en-US" dirty="0"/>
              <a:t> is a continuous function, and its only point of discontinuity is at </a:t>
            </a:r>
            <a:r>
              <a:rPr lang="en-US" i="1" dirty="0"/>
              <a:t>c</a:t>
            </a:r>
            <a:r>
              <a:rPr lang="en-US" dirty="0"/>
              <a:t> </a:t>
            </a:r>
            <a:r>
              <a:rPr lang="en-US" dirty="0">
                <a:latin typeface="Symbol" pitchFamily="18" charset="2"/>
              </a:rPr>
              <a:t>=</a:t>
            </a:r>
            <a:r>
              <a:rPr lang="en-US" dirty="0"/>
              <a:t> 1.</a:t>
            </a:r>
          </a:p>
          <a:p>
            <a:r>
              <a:rPr lang="en-US" dirty="0"/>
              <a:t>As a final remark, since 					</a:t>
            </a:r>
          </a:p>
          <a:p>
            <a:endParaRPr lang="en-US" sz="1000" dirty="0"/>
          </a:p>
          <a:p>
            <a:endParaRPr lang="en-US" dirty="0"/>
          </a:p>
          <a:p>
            <a:endParaRPr lang="en-US" dirty="0"/>
          </a:p>
          <a:p>
            <a:pPr>
              <a:spcBef>
                <a:spcPts val="0"/>
              </a:spcBef>
            </a:pPr>
            <a:r>
              <a:rPr lang="en-US" dirty="0"/>
              <a:t>we identify the above discontinuity as removable, since the definition </a:t>
            </a:r>
            <a:r>
              <a:rPr lang="en-US" i="1" dirty="0"/>
              <a:t>f</a:t>
            </a:r>
            <a:r>
              <a:rPr lang="en-US" dirty="0"/>
              <a:t>(1) </a:t>
            </a:r>
            <a:r>
              <a:rPr lang="en-US" dirty="0">
                <a:latin typeface="Symbol" pitchFamily="18" charset="2"/>
              </a:rPr>
              <a:t>=</a:t>
            </a:r>
            <a:r>
              <a:rPr lang="en-US" dirty="0"/>
              <a:t> 2 makes </a:t>
            </a:r>
            <a:r>
              <a:rPr lang="en-US" i="1" dirty="0"/>
              <a:t>f</a:t>
            </a:r>
            <a:r>
              <a:rPr lang="en-US" dirty="0"/>
              <a:t> continuous on the entire real line.</a:t>
            </a:r>
          </a:p>
        </p:txBody>
      </p:sp>
      <p:graphicFrame>
        <p:nvGraphicFramePr>
          <p:cNvPr id="150530" name="Object 2"/>
          <p:cNvGraphicFramePr>
            <a:graphicFrameLocks noChangeAspect="1"/>
          </p:cNvGraphicFramePr>
          <p:nvPr/>
        </p:nvGraphicFramePr>
        <p:xfrm>
          <a:off x="548640" y="3221038"/>
          <a:ext cx="6819900" cy="889000"/>
        </p:xfrm>
        <a:graphic>
          <a:graphicData uri="http://schemas.openxmlformats.org/presentationml/2006/ole">
            <mc:AlternateContent xmlns:mc="http://schemas.openxmlformats.org/markup-compatibility/2006">
              <mc:Choice xmlns:v="urn:schemas-microsoft-com:vml" Requires="v">
                <p:oleObj spid="_x0000_s150544" name="Equation" r:id="rId3" imgW="6819840" imgH="888840" progId="Equation.DSMT4">
                  <p:embed/>
                </p:oleObj>
              </mc:Choice>
              <mc:Fallback>
                <p:oleObj name="Equation" r:id="rId3" imgW="6819840" imgH="888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221038"/>
                        <a:ext cx="6819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Recall 		from Example 2. As we have mentioned, its only point of discontinuity is at </a:t>
            </a:r>
            <a:r>
              <a:rPr lang="en-US" i="1" dirty="0"/>
              <a:t>c</a:t>
            </a:r>
            <a:r>
              <a:rPr lang="en-US" dirty="0"/>
              <a:t> </a:t>
            </a:r>
            <a:r>
              <a:rPr lang="en-US" dirty="0">
                <a:latin typeface="Symbol" pitchFamily="18" charset="2"/>
              </a:rPr>
              <a:t>=</a:t>
            </a:r>
            <a:r>
              <a:rPr lang="en-US" dirty="0"/>
              <a:t> 0, where it is undefined, but </a:t>
            </a:r>
            <a:r>
              <a:rPr lang="en-US" i="1" dirty="0"/>
              <a:t>g</a:t>
            </a:r>
            <a:r>
              <a:rPr lang="en-US" dirty="0"/>
              <a:t> is continuous everywhere on its domain. In this example, we will give a rigorous proof of this latter claim, using the epsilon‑delta continuity definition.</a:t>
            </a:r>
          </a:p>
          <a:p>
            <a:endParaRPr lang="en-US" dirty="0"/>
          </a:p>
        </p:txBody>
      </p:sp>
      <p:graphicFrame>
        <p:nvGraphicFramePr>
          <p:cNvPr id="151555" name="Object 3"/>
          <p:cNvGraphicFramePr>
            <a:graphicFrameLocks noChangeAspect="1"/>
          </p:cNvGraphicFramePr>
          <p:nvPr/>
        </p:nvGraphicFramePr>
        <p:xfrm>
          <a:off x="1511300" y="1295400"/>
          <a:ext cx="1638300" cy="482600"/>
        </p:xfrm>
        <a:graphic>
          <a:graphicData uri="http://schemas.openxmlformats.org/presentationml/2006/ole">
            <mc:AlternateContent xmlns:mc="http://schemas.openxmlformats.org/markup-compatibility/2006">
              <mc:Choice xmlns:v="urn:schemas-microsoft-com:vml" Requires="v">
                <p:oleObj spid="_x0000_s151569" name="Equation" r:id="rId3" imgW="1638000" imgH="482400" progId="Equation.DSMT4">
                  <p:embed/>
                </p:oleObj>
              </mc:Choice>
              <mc:Fallback>
                <p:oleObj name="Equation" r:id="rId3" imgW="163800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300" y="1295400"/>
                        <a:ext cx="1638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Continuity at a Point</a:t>
            </a:r>
          </a:p>
        </p:txBody>
      </p:sp>
      <p:sp>
        <p:nvSpPr>
          <p:cNvPr id="3" name="Content Placeholder 2"/>
          <p:cNvSpPr>
            <a:spLocks noGrp="1"/>
          </p:cNvSpPr>
          <p:nvPr>
            <p:ph idx="1"/>
          </p:nvPr>
        </p:nvSpPr>
        <p:spPr>
          <a:xfrm>
            <a:off x="457200" y="1280160"/>
            <a:ext cx="8229600" cy="4626908"/>
          </a:xfrm>
          <a:solidFill>
            <a:srgbClr val="FFFFCC"/>
          </a:solidFill>
          <a:ln w="28575">
            <a:solidFill>
              <a:srgbClr val="000000"/>
            </a:solidFill>
          </a:ln>
        </p:spPr>
        <p:txBody>
          <a:bodyPr>
            <a:spAutoFit/>
          </a:bodyPr>
          <a:lstStyle/>
          <a:p>
            <a:pPr algn="ctr">
              <a:lnSpc>
                <a:spcPts val="3150"/>
              </a:lnSpc>
            </a:pPr>
            <a:r>
              <a:rPr lang="en-US" b="1" dirty="0">
                <a:solidFill>
                  <a:srgbClr val="000000"/>
                </a:solidFill>
              </a:rPr>
              <a:t>Continuity at a Point</a:t>
            </a:r>
          </a:p>
          <a:p>
            <a:pPr>
              <a:lnSpc>
                <a:spcPts val="3150"/>
              </a:lnSpc>
            </a:pPr>
            <a:r>
              <a:rPr lang="en-US" dirty="0">
                <a:solidFill>
                  <a:srgbClr val="000000"/>
                </a:solidFill>
              </a:rPr>
              <a:t>Given a function </a:t>
            </a:r>
            <a:r>
              <a:rPr lang="en-US" i="1" dirty="0">
                <a:solidFill>
                  <a:srgbClr val="000000"/>
                </a:solidFill>
              </a:rPr>
              <a:t>f</a:t>
            </a:r>
            <a:r>
              <a:rPr lang="en-US" dirty="0">
                <a:solidFill>
                  <a:srgbClr val="000000"/>
                </a:solidFill>
              </a:rPr>
              <a:t> defined on an open interval containing </a:t>
            </a:r>
            <a:r>
              <a:rPr lang="en-US" i="1" dirty="0">
                <a:solidFill>
                  <a:srgbClr val="000000"/>
                </a:solidFill>
              </a:rPr>
              <a:t>c</a:t>
            </a:r>
            <a:r>
              <a:rPr lang="en-US" dirty="0">
                <a:solidFill>
                  <a:srgbClr val="000000"/>
                </a:solidFill>
              </a:rPr>
              <a:t>, we say </a:t>
            </a:r>
            <a:r>
              <a:rPr lang="en-US" i="1" dirty="0">
                <a:solidFill>
                  <a:srgbClr val="000000"/>
                </a:solidFill>
              </a:rPr>
              <a:t>f</a:t>
            </a:r>
            <a:r>
              <a:rPr lang="en-US" dirty="0">
                <a:solidFill>
                  <a:srgbClr val="000000"/>
                </a:solidFill>
              </a:rPr>
              <a:t> is </a:t>
            </a:r>
            <a:r>
              <a:rPr lang="en-US" b="1" dirty="0">
                <a:solidFill>
                  <a:schemeClr val="tx1"/>
                </a:solidFill>
              </a:rPr>
              <a:t>continuous at </a:t>
            </a:r>
            <a:r>
              <a:rPr lang="en-US" b="1" i="1" dirty="0">
                <a:solidFill>
                  <a:schemeClr val="tx1"/>
                </a:solidFill>
              </a:rPr>
              <a:t>c</a:t>
            </a:r>
            <a:r>
              <a:rPr lang="en-US" b="1" dirty="0">
                <a:solidFill>
                  <a:schemeClr val="tx1"/>
                </a:solidFill>
              </a:rPr>
              <a:t> </a:t>
            </a:r>
            <a:r>
              <a:rPr lang="en-US" dirty="0">
                <a:solidFill>
                  <a:srgbClr val="000000"/>
                </a:solidFill>
              </a:rPr>
              <a:t>if</a:t>
            </a:r>
          </a:p>
          <a:p>
            <a:pPr>
              <a:lnSpc>
                <a:spcPts val="3150"/>
              </a:lnSpc>
            </a:pPr>
            <a:endParaRPr lang="en-US" dirty="0">
              <a:solidFill>
                <a:srgbClr val="000000"/>
              </a:solidFill>
            </a:endParaRPr>
          </a:p>
          <a:p>
            <a:pPr>
              <a:lnSpc>
                <a:spcPts val="3150"/>
              </a:lnSpc>
            </a:pPr>
            <a:r>
              <a:rPr lang="en-US" dirty="0">
                <a:solidFill>
                  <a:srgbClr val="000000"/>
                </a:solidFill>
              </a:rPr>
              <a:t>If the domain of </a:t>
            </a:r>
            <a:r>
              <a:rPr lang="en-US" i="1" dirty="0">
                <a:solidFill>
                  <a:srgbClr val="000000"/>
                </a:solidFill>
              </a:rPr>
              <a:t>f</a:t>
            </a:r>
            <a:r>
              <a:rPr lang="en-US" dirty="0">
                <a:solidFill>
                  <a:srgbClr val="000000"/>
                </a:solidFill>
              </a:rPr>
              <a:t> is an interval containing </a:t>
            </a:r>
            <a:r>
              <a:rPr lang="en-US" i="1" dirty="0">
                <a:solidFill>
                  <a:srgbClr val="000000"/>
                </a:solidFill>
              </a:rPr>
              <a:t>c</a:t>
            </a:r>
            <a:r>
              <a:rPr lang="en-US" dirty="0">
                <a:solidFill>
                  <a:srgbClr val="000000"/>
                </a:solidFill>
              </a:rPr>
              <a:t> either as a left or right endpoint, we also define </a:t>
            </a:r>
            <a:r>
              <a:rPr lang="en-US" i="1" dirty="0">
                <a:solidFill>
                  <a:srgbClr val="000000"/>
                </a:solidFill>
              </a:rPr>
              <a:t>f</a:t>
            </a:r>
            <a:r>
              <a:rPr lang="en-US" dirty="0">
                <a:solidFill>
                  <a:srgbClr val="000000"/>
                </a:solidFill>
              </a:rPr>
              <a:t> to be </a:t>
            </a:r>
            <a:r>
              <a:rPr lang="en-US" b="1" dirty="0">
                <a:solidFill>
                  <a:schemeClr val="tx1"/>
                </a:solidFill>
              </a:rPr>
              <a:t>right‑continuous </a:t>
            </a:r>
            <a:r>
              <a:rPr lang="en-US" dirty="0">
                <a:solidFill>
                  <a:schemeClr val="tx1"/>
                </a:solidFill>
              </a:rPr>
              <a:t>or</a:t>
            </a:r>
            <a:r>
              <a:rPr lang="en-US" b="1" dirty="0">
                <a:solidFill>
                  <a:schemeClr val="tx1"/>
                </a:solidFill>
              </a:rPr>
              <a:t> left‑continuous at </a:t>
            </a:r>
            <a:r>
              <a:rPr lang="en-US" b="1" i="1" dirty="0">
                <a:solidFill>
                  <a:schemeClr val="tx1"/>
                </a:solidFill>
              </a:rPr>
              <a:t>c</a:t>
            </a:r>
            <a:r>
              <a:rPr lang="en-US" b="1" dirty="0">
                <a:solidFill>
                  <a:schemeClr val="tx1"/>
                </a:solidFill>
              </a:rPr>
              <a:t> </a:t>
            </a:r>
            <a:r>
              <a:rPr lang="en-US" dirty="0">
                <a:solidFill>
                  <a:schemeClr val="tx1"/>
                </a:solidFill>
              </a:rPr>
              <a:t>if, respectively</a:t>
            </a:r>
            <a:r>
              <a:rPr lang="en-US" dirty="0">
                <a:solidFill>
                  <a:srgbClr val="000000"/>
                </a:solidFill>
              </a:rPr>
              <a:t>,</a:t>
            </a:r>
          </a:p>
          <a:p>
            <a:pPr>
              <a:lnSpc>
                <a:spcPts val="3150"/>
              </a:lnSpc>
            </a:pPr>
            <a:endParaRPr lang="en-US" dirty="0">
              <a:solidFill>
                <a:srgbClr val="000000"/>
              </a:solidFill>
            </a:endParaRPr>
          </a:p>
          <a:p>
            <a:pPr>
              <a:lnSpc>
                <a:spcPts val="3150"/>
              </a:lnSpc>
            </a:pPr>
            <a:r>
              <a:rPr lang="en-US" dirty="0">
                <a:solidFill>
                  <a:srgbClr val="000000"/>
                </a:solidFill>
              </a:rPr>
              <a:t>In usage, continuity refers to either the first or the second definition depending on the context.</a:t>
            </a:r>
          </a:p>
        </p:txBody>
      </p:sp>
      <p:graphicFrame>
        <p:nvGraphicFramePr>
          <p:cNvPr id="125954" name="Object 2"/>
          <p:cNvGraphicFramePr>
            <a:graphicFrameLocks noChangeAspect="1"/>
          </p:cNvGraphicFramePr>
          <p:nvPr/>
        </p:nvGraphicFramePr>
        <p:xfrm>
          <a:off x="3429000" y="2628900"/>
          <a:ext cx="2260600" cy="571500"/>
        </p:xfrm>
        <a:graphic>
          <a:graphicData uri="http://schemas.openxmlformats.org/presentationml/2006/ole">
            <mc:AlternateContent xmlns:mc="http://schemas.openxmlformats.org/markup-compatibility/2006">
              <mc:Choice xmlns:v="urn:schemas-microsoft-com:vml" Requires="v">
                <p:oleObj spid="_x0000_s125982" name="Equation" r:id="rId3" imgW="2260440" imgH="571320" progId="Equation.DSMT4">
                  <p:embed/>
                </p:oleObj>
              </mc:Choice>
              <mc:Fallback>
                <p:oleObj name="Equation" r:id="rId3" imgW="226044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628900"/>
                        <a:ext cx="2260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5" name="Object 3"/>
          <p:cNvGraphicFramePr>
            <a:graphicFrameLocks noChangeAspect="1"/>
          </p:cNvGraphicFramePr>
          <p:nvPr/>
        </p:nvGraphicFramePr>
        <p:xfrm>
          <a:off x="1854200" y="4419600"/>
          <a:ext cx="5435600" cy="609600"/>
        </p:xfrm>
        <a:graphic>
          <a:graphicData uri="http://schemas.openxmlformats.org/presentationml/2006/ole">
            <mc:AlternateContent xmlns:mc="http://schemas.openxmlformats.org/markup-compatibility/2006">
              <mc:Choice xmlns:v="urn:schemas-microsoft-com:vml" Requires="v">
                <p:oleObj spid="_x0000_s125983" name="Equation" r:id="rId5" imgW="5435280" imgH="609480" progId="Equation.DSMT4">
                  <p:embed/>
                </p:oleObj>
              </mc:Choice>
              <mc:Fallback>
                <p:oleObj name="Equation" r:id="rId5" imgW="5435280" imgH="609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4200" y="4419600"/>
                        <a:ext cx="543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normAutofit/>
          </a:bodyPr>
          <a:lstStyle/>
          <a:p>
            <a:r>
              <a:rPr lang="en-US" dirty="0"/>
              <a:t>Indeed, choose and fix an arbitrary, nonzero </a:t>
            </a:r>
            <a:r>
              <a:rPr lang="en-US" i="1" dirty="0"/>
              <a:t>c</a:t>
            </a:r>
            <a:r>
              <a:rPr lang="en-US" dirty="0"/>
              <a:t> </a:t>
            </a:r>
            <a:r>
              <a:rPr lang="en-US" dirty="0">
                <a:sym typeface="Symbol" panose="05050102010706020507" pitchFamily="18" charset="2"/>
              </a:rPr>
              <a:t></a:t>
            </a:r>
            <a:r>
              <a:rPr lang="en-US" dirty="0">
                <a:latin typeface="Cambria Math" panose="02040503050406030204" pitchFamily="18" charset="0"/>
                <a:ea typeface="Cambria Math" panose="02040503050406030204" pitchFamily="18" charset="0"/>
                <a:sym typeface="Symbol" panose="05050102010706020507" pitchFamily="18" charset="2"/>
              </a:rPr>
              <a:t>ℝ</a:t>
            </a:r>
            <a:r>
              <a:rPr lang="en-US" dirty="0">
                <a:ea typeface="Cambria Math" panose="02040503050406030204" pitchFamily="18" charset="0"/>
                <a:sym typeface="Symbol" panose="05050102010706020507" pitchFamily="18" charset="2"/>
              </a:rPr>
              <a:t>.</a:t>
            </a:r>
            <a:r>
              <a:rPr lang="en-US" dirty="0"/>
              <a:t>	We will proceed to prove that 		is continuous at </a:t>
            </a:r>
            <a:r>
              <a:rPr lang="en-US" i="1" dirty="0"/>
              <a:t>c</a:t>
            </a:r>
            <a:r>
              <a:rPr lang="en-US" dirty="0"/>
              <a:t>. Note that we may assume </a:t>
            </a:r>
            <a:r>
              <a:rPr lang="en-US" i="1" dirty="0"/>
              <a:t>c</a:t>
            </a:r>
            <a:r>
              <a:rPr lang="en-US" dirty="0"/>
              <a:t> &gt; 0 (in the negative case, the argument is similar, or one may take advantage of the fact that </a:t>
            </a:r>
            <a:r>
              <a:rPr lang="en-US" i="1" dirty="0"/>
              <a:t>g</a:t>
            </a:r>
            <a:r>
              <a:rPr lang="en-US" dirty="0"/>
              <a:t> is an even function).</a:t>
            </a:r>
          </a:p>
        </p:txBody>
      </p:sp>
      <p:graphicFrame>
        <p:nvGraphicFramePr>
          <p:cNvPr id="152580" name="Object 4"/>
          <p:cNvGraphicFramePr>
            <a:graphicFrameLocks noChangeAspect="1"/>
          </p:cNvGraphicFramePr>
          <p:nvPr/>
        </p:nvGraphicFramePr>
        <p:xfrm>
          <a:off x="4373563" y="1720850"/>
          <a:ext cx="1638300" cy="482600"/>
        </p:xfrm>
        <a:graphic>
          <a:graphicData uri="http://schemas.openxmlformats.org/presentationml/2006/ole">
            <mc:AlternateContent xmlns:mc="http://schemas.openxmlformats.org/markup-compatibility/2006">
              <mc:Choice xmlns:v="urn:schemas-microsoft-com:vml" Requires="v">
                <p:oleObj spid="_x0000_s152607" name="Equation" r:id="rId3" imgW="1638000" imgH="482400" progId="Equation.DSMT4">
                  <p:embed/>
                </p:oleObj>
              </mc:Choice>
              <mc:Fallback>
                <p:oleObj name="Equation" r:id="rId3" imgW="1638000" imgH="4824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563" y="1720850"/>
                        <a:ext cx="1638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normAutofit/>
          </a:bodyPr>
          <a:lstStyle/>
          <a:p>
            <a:r>
              <a:rPr lang="en-US" dirty="0"/>
              <a:t>Our epsilon‑delta argument will be similar to those given in earlier examples to prove limit claims (this shouldn’t come as a surprise, since our epsilon‑delta continuity definition is itself closely related to the formal definition of limit). To start us off, suppose that  </a:t>
            </a:r>
            <a:r>
              <a:rPr lang="el-GR" i="1" dirty="0">
                <a:latin typeface="Cambria Math" panose="02040503050406030204" pitchFamily="18" charset="0"/>
                <a:ea typeface="Cambria Math" panose="02040503050406030204" pitchFamily="18" charset="0"/>
              </a:rPr>
              <a:t>ε</a:t>
            </a:r>
            <a:r>
              <a:rPr lang="en-US" dirty="0"/>
              <a:t> &gt; 0 is given. We need to find a </a:t>
            </a:r>
            <a:r>
              <a:rPr lang="el-GR" i="1" dirty="0">
                <a:latin typeface="Cambria Math" panose="02040503050406030204" pitchFamily="18" charset="0"/>
                <a:ea typeface="Cambria Math" panose="02040503050406030204" pitchFamily="18" charset="0"/>
              </a:rPr>
              <a:t>δ</a:t>
            </a:r>
            <a:r>
              <a:rPr lang="en-US" dirty="0"/>
              <a:t> &gt; 0 such that </a:t>
            </a:r>
          </a:p>
        </p:txBody>
      </p:sp>
      <p:graphicFrame>
        <p:nvGraphicFramePr>
          <p:cNvPr id="219140" name="Object 4"/>
          <p:cNvGraphicFramePr>
            <a:graphicFrameLocks noChangeAspect="1"/>
          </p:cNvGraphicFramePr>
          <p:nvPr>
            <p:extLst>
              <p:ext uri="{D42A27DB-BD31-4B8C-83A1-F6EECF244321}">
                <p14:modId xmlns:p14="http://schemas.microsoft.com/office/powerpoint/2010/main" val="2061413997"/>
              </p:ext>
            </p:extLst>
          </p:nvPr>
        </p:nvGraphicFramePr>
        <p:xfrm>
          <a:off x="2209800" y="4095750"/>
          <a:ext cx="4483100" cy="939800"/>
        </p:xfrm>
        <a:graphic>
          <a:graphicData uri="http://schemas.openxmlformats.org/presentationml/2006/ole">
            <mc:AlternateContent xmlns:mc="http://schemas.openxmlformats.org/markup-compatibility/2006">
              <mc:Choice xmlns:v="urn:schemas-microsoft-com:vml" Requires="v">
                <p:oleObj spid="_x0000_s219154" name="Equation" r:id="rId3" imgW="4483080" imgH="939600" progId="Equation.DSMT4">
                  <p:embed/>
                </p:oleObj>
              </mc:Choice>
              <mc:Fallback>
                <p:oleObj name="Equation" r:id="rId3" imgW="4483080" imgH="939600" progId="Equation.DSMT4">
                  <p:embed/>
                  <p:pic>
                    <p:nvPicPr>
                      <p:cNvPr id="0" name="Picture 4"/>
                      <p:cNvPicPr>
                        <a:picLocks noChangeAspect="1" noChangeArrowheads="1"/>
                      </p:cNvPicPr>
                      <p:nvPr/>
                    </p:nvPicPr>
                    <p:blipFill>
                      <a:blip r:embed="rId4"/>
                      <a:srcRect/>
                      <a:stretch>
                        <a:fillRect/>
                      </a:stretch>
                    </p:blipFill>
                    <p:spPr bwMode="auto">
                      <a:xfrm>
                        <a:off x="2209800" y="4095750"/>
                        <a:ext cx="4483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We will first try to bound the quantity 		   in </a:t>
            </a:r>
          </a:p>
          <a:p>
            <a:r>
              <a:rPr lang="en-US" dirty="0"/>
              <a:t>order to get an idea of just how small </a:t>
            </a:r>
            <a:r>
              <a:rPr lang="el-GR" i="1" dirty="0">
                <a:latin typeface="Cambria Math" panose="02040503050406030204" pitchFamily="18" charset="0"/>
                <a:ea typeface="Cambria Math" panose="02040503050406030204" pitchFamily="18" charset="0"/>
              </a:rPr>
              <a:t>δ</a:t>
            </a:r>
            <a:r>
              <a:rPr lang="en-US" dirty="0"/>
              <a:t> needs to be to satisfy the above inequality. Observe that</a:t>
            </a:r>
          </a:p>
        </p:txBody>
      </p:sp>
      <p:graphicFrame>
        <p:nvGraphicFramePr>
          <p:cNvPr id="153603" name="Object 3"/>
          <p:cNvGraphicFramePr>
            <a:graphicFrameLocks noChangeAspect="1"/>
          </p:cNvGraphicFramePr>
          <p:nvPr/>
        </p:nvGraphicFramePr>
        <p:xfrm>
          <a:off x="6084888" y="1266825"/>
          <a:ext cx="1917700" cy="622300"/>
        </p:xfrm>
        <a:graphic>
          <a:graphicData uri="http://schemas.openxmlformats.org/presentationml/2006/ole">
            <mc:AlternateContent xmlns:mc="http://schemas.openxmlformats.org/markup-compatibility/2006">
              <mc:Choice xmlns:v="urn:schemas-microsoft-com:vml" Requires="v">
                <p:oleObj spid="_x0000_s153664" name="Equation" r:id="rId3" imgW="1917360" imgH="622080" progId="Equation.DSMT4">
                  <p:embed/>
                </p:oleObj>
              </mc:Choice>
              <mc:Fallback>
                <p:oleObj name="Equation" r:id="rId3" imgW="1917360" imgH="622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1266825"/>
                        <a:ext cx="1917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5" name="Object 5"/>
          <p:cNvGraphicFramePr>
            <a:graphicFrameLocks noChangeAspect="1"/>
          </p:cNvGraphicFramePr>
          <p:nvPr>
            <p:extLst>
              <p:ext uri="{D42A27DB-BD31-4B8C-83A1-F6EECF244321}">
                <p14:modId xmlns:p14="http://schemas.microsoft.com/office/powerpoint/2010/main" val="2696480308"/>
              </p:ext>
            </p:extLst>
          </p:nvPr>
        </p:nvGraphicFramePr>
        <p:xfrm>
          <a:off x="1115060" y="2921000"/>
          <a:ext cx="2641600" cy="1028700"/>
        </p:xfrm>
        <a:graphic>
          <a:graphicData uri="http://schemas.openxmlformats.org/presentationml/2006/ole">
            <mc:AlternateContent xmlns:mc="http://schemas.openxmlformats.org/markup-compatibility/2006">
              <mc:Choice xmlns:v="urn:schemas-microsoft-com:vml" Requires="v">
                <p:oleObj spid="_x0000_s153665" name="Equation" r:id="rId5" imgW="2641320" imgH="1028520" progId="Equation.DSMT4">
                  <p:embed/>
                </p:oleObj>
              </mc:Choice>
              <mc:Fallback>
                <p:oleObj name="Equation" r:id="rId5" imgW="2641320" imgH="10285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060" y="2921000"/>
                        <a:ext cx="2641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6" name="Object 6"/>
          <p:cNvGraphicFramePr>
            <a:graphicFrameLocks noChangeAspect="1"/>
          </p:cNvGraphicFramePr>
          <p:nvPr/>
        </p:nvGraphicFramePr>
        <p:xfrm>
          <a:off x="3798570" y="2895600"/>
          <a:ext cx="2311400" cy="939800"/>
        </p:xfrm>
        <a:graphic>
          <a:graphicData uri="http://schemas.openxmlformats.org/presentationml/2006/ole">
            <mc:AlternateContent xmlns:mc="http://schemas.openxmlformats.org/markup-compatibility/2006">
              <mc:Choice xmlns:v="urn:schemas-microsoft-com:vml" Requires="v">
                <p:oleObj spid="_x0000_s153666" name="Equation" r:id="rId7" imgW="2311200" imgH="939600" progId="Equation.DSMT4">
                  <p:embed/>
                </p:oleObj>
              </mc:Choice>
              <mc:Fallback>
                <p:oleObj name="Equation" r:id="rId7" imgW="2311200" imgH="9396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8570" y="2895600"/>
                        <a:ext cx="2311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7" name="Object 7"/>
          <p:cNvGraphicFramePr>
            <a:graphicFrameLocks noChangeAspect="1"/>
          </p:cNvGraphicFramePr>
          <p:nvPr/>
        </p:nvGraphicFramePr>
        <p:xfrm>
          <a:off x="6126480" y="2997200"/>
          <a:ext cx="1892300" cy="838200"/>
        </p:xfrm>
        <a:graphic>
          <a:graphicData uri="http://schemas.openxmlformats.org/presentationml/2006/ole">
            <mc:AlternateContent xmlns:mc="http://schemas.openxmlformats.org/markup-compatibility/2006">
              <mc:Choice xmlns:v="urn:schemas-microsoft-com:vml" Requires="v">
                <p:oleObj spid="_x0000_s153667" name="Equation" r:id="rId9" imgW="1892160" imgH="838080" progId="Equation.DSMT4">
                  <p:embed/>
                </p:oleObj>
              </mc:Choice>
              <mc:Fallback>
                <p:oleObj name="Equation" r:id="rId9" imgW="1892160" imgH="838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6480" y="2997200"/>
                        <a:ext cx="189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Here we are safe to have omitted the absolute value symbols from the last factor, since we can assume that </a:t>
            </a:r>
            <a:r>
              <a:rPr lang="en-US" i="1" dirty="0"/>
              <a:t>x</a:t>
            </a:r>
            <a:r>
              <a:rPr lang="en-US" dirty="0"/>
              <a:t> is close enough to </a:t>
            </a:r>
            <a:r>
              <a:rPr lang="en-US" i="1" dirty="0"/>
              <a:t>c</a:t>
            </a:r>
            <a:r>
              <a:rPr lang="en-US" dirty="0"/>
              <a:t> so that </a:t>
            </a:r>
            <a:r>
              <a:rPr lang="en-US" i="1" dirty="0"/>
              <a:t>x</a:t>
            </a:r>
            <a:r>
              <a:rPr lang="en-US" dirty="0"/>
              <a:t> + </a:t>
            </a:r>
            <a:r>
              <a:rPr lang="en-US" i="1" dirty="0"/>
              <a:t>c</a:t>
            </a:r>
            <a:r>
              <a:rPr lang="en-US" dirty="0"/>
              <a:t> is positive. In fact, we will insist that 		 throughout this argument. Note that this is equivalent to requiring that            which is not a loss of generality since once a successful </a:t>
            </a:r>
            <a:r>
              <a:rPr lang="el-GR" i="1" dirty="0">
                <a:latin typeface="Cambria Math" panose="02040503050406030204" pitchFamily="18" charset="0"/>
                <a:ea typeface="Cambria Math" panose="02040503050406030204" pitchFamily="18" charset="0"/>
              </a:rPr>
              <a:t>δ</a:t>
            </a:r>
            <a:r>
              <a:rPr lang="en-US" dirty="0"/>
              <a:t> &gt; 0 is chosen any smaller number works just fine.</a:t>
            </a:r>
          </a:p>
          <a:p>
            <a:r>
              <a:rPr lang="en-US" dirty="0"/>
              <a:t>Next, let’s examine the quantity 		      Since </a:t>
            </a:r>
            <a:r>
              <a:rPr lang="en-US" i="1" dirty="0"/>
              <a:t>x</a:t>
            </a:r>
            <a:r>
              <a:rPr lang="en-US" dirty="0"/>
              <a:t> is in the interval specified above, 			  and 			</a:t>
            </a:r>
          </a:p>
          <a:p>
            <a:endParaRPr lang="en-US" dirty="0"/>
          </a:p>
        </p:txBody>
      </p:sp>
      <p:graphicFrame>
        <p:nvGraphicFramePr>
          <p:cNvPr id="154626" name="Object 2"/>
          <p:cNvGraphicFramePr>
            <a:graphicFrameLocks noChangeAspect="1"/>
          </p:cNvGraphicFramePr>
          <p:nvPr/>
        </p:nvGraphicFramePr>
        <p:xfrm>
          <a:off x="2625525" y="2613950"/>
          <a:ext cx="1574800" cy="444500"/>
        </p:xfrm>
        <a:graphic>
          <a:graphicData uri="http://schemas.openxmlformats.org/presentationml/2006/ole">
            <mc:AlternateContent xmlns:mc="http://schemas.openxmlformats.org/markup-compatibility/2006">
              <mc:Choice xmlns:v="urn:schemas-microsoft-com:vml" Requires="v">
                <p:oleObj spid="_x0000_s154696" name="Equation" r:id="rId3" imgW="1574640" imgH="444240" progId="Equation.DSMT4">
                  <p:embed/>
                </p:oleObj>
              </mc:Choice>
              <mc:Fallback>
                <p:oleObj name="Equation" r:id="rId3" imgW="157464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5525" y="2613950"/>
                        <a:ext cx="1574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7" name="Object 3"/>
          <p:cNvGraphicFramePr>
            <a:graphicFrameLocks noChangeAspect="1"/>
          </p:cNvGraphicFramePr>
          <p:nvPr>
            <p:extLst>
              <p:ext uri="{D42A27DB-BD31-4B8C-83A1-F6EECF244321}">
                <p14:modId xmlns:p14="http://schemas.microsoft.com/office/powerpoint/2010/main" val="3411051831"/>
              </p:ext>
            </p:extLst>
          </p:nvPr>
        </p:nvGraphicFramePr>
        <p:xfrm>
          <a:off x="6932613" y="3065463"/>
          <a:ext cx="1028700" cy="431800"/>
        </p:xfrm>
        <a:graphic>
          <a:graphicData uri="http://schemas.openxmlformats.org/presentationml/2006/ole">
            <mc:AlternateContent xmlns:mc="http://schemas.openxmlformats.org/markup-compatibility/2006">
              <mc:Choice xmlns:v="urn:schemas-microsoft-com:vml" Requires="v">
                <p:oleObj spid="_x0000_s154697" name="Equation" r:id="rId5" imgW="1028520" imgH="431640" progId="Equation.DSMT4">
                  <p:embed/>
                </p:oleObj>
              </mc:Choice>
              <mc:Fallback>
                <p:oleObj name="Equation" r:id="rId5" imgW="1028520" imgH="431640" progId="Equation.DSMT4">
                  <p:embed/>
                  <p:pic>
                    <p:nvPicPr>
                      <p:cNvPr id="0" name="Picture 3"/>
                      <p:cNvPicPr>
                        <a:picLocks noChangeAspect="1" noChangeArrowheads="1"/>
                      </p:cNvPicPr>
                      <p:nvPr/>
                    </p:nvPicPr>
                    <p:blipFill>
                      <a:blip r:embed="rId6"/>
                      <a:srcRect/>
                      <a:stretch>
                        <a:fillRect/>
                      </a:stretch>
                    </p:blipFill>
                    <p:spPr bwMode="auto">
                      <a:xfrm>
                        <a:off x="6932613" y="3065463"/>
                        <a:ext cx="1028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8" name="Object 4"/>
          <p:cNvGraphicFramePr>
            <a:graphicFrameLocks noChangeAspect="1"/>
          </p:cNvGraphicFramePr>
          <p:nvPr/>
        </p:nvGraphicFramePr>
        <p:xfrm>
          <a:off x="5187950" y="4343400"/>
          <a:ext cx="2057400" cy="571500"/>
        </p:xfrm>
        <a:graphic>
          <a:graphicData uri="http://schemas.openxmlformats.org/presentationml/2006/ole">
            <mc:AlternateContent xmlns:mc="http://schemas.openxmlformats.org/markup-compatibility/2006">
              <mc:Choice xmlns:v="urn:schemas-microsoft-com:vml" Requires="v">
                <p:oleObj spid="_x0000_s154698" name="Equation" r:id="rId7" imgW="2057400" imgH="571320" progId="Equation.DSMT4">
                  <p:embed/>
                </p:oleObj>
              </mc:Choice>
              <mc:Fallback>
                <p:oleObj name="Equation" r:id="rId7" imgW="2057400" imgH="571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7950" y="4343400"/>
                        <a:ext cx="2057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9" name="Object 5"/>
          <p:cNvGraphicFramePr>
            <a:graphicFrameLocks noChangeAspect="1"/>
          </p:cNvGraphicFramePr>
          <p:nvPr/>
        </p:nvGraphicFramePr>
        <p:xfrm>
          <a:off x="5314950" y="4841875"/>
          <a:ext cx="2628900" cy="444500"/>
        </p:xfrm>
        <a:graphic>
          <a:graphicData uri="http://schemas.openxmlformats.org/presentationml/2006/ole">
            <mc:AlternateContent xmlns:mc="http://schemas.openxmlformats.org/markup-compatibility/2006">
              <mc:Choice xmlns:v="urn:schemas-microsoft-com:vml" Requires="v">
                <p:oleObj spid="_x0000_s154699" name="Equation" r:id="rId9" imgW="2628720" imgH="444240" progId="Equation.DSMT4">
                  <p:embed/>
                </p:oleObj>
              </mc:Choice>
              <mc:Fallback>
                <p:oleObj name="Equation" r:id="rId9" imgW="2628720" imgH="4442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4950" y="4841875"/>
                        <a:ext cx="2628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0" name="Object 6"/>
          <p:cNvGraphicFramePr>
            <a:graphicFrameLocks noChangeAspect="1"/>
          </p:cNvGraphicFramePr>
          <p:nvPr/>
        </p:nvGraphicFramePr>
        <p:xfrm>
          <a:off x="546100" y="5181600"/>
          <a:ext cx="2921000" cy="558800"/>
        </p:xfrm>
        <a:graphic>
          <a:graphicData uri="http://schemas.openxmlformats.org/presentationml/2006/ole">
            <mc:AlternateContent xmlns:mc="http://schemas.openxmlformats.org/markup-compatibility/2006">
              <mc:Choice xmlns:v="urn:schemas-microsoft-com:vml" Requires="v">
                <p:oleObj spid="_x0000_s154700" name="Equation" r:id="rId11" imgW="2920680" imgH="558720" progId="Equation.DSMT4">
                  <p:embed/>
                </p:oleObj>
              </mc:Choice>
              <mc:Fallback>
                <p:oleObj name="Equation" r:id="rId11" imgW="2920680" imgH="55872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100" y="5181600"/>
                        <a:ext cx="2921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 Thus we have </a:t>
            </a:r>
          </a:p>
          <a:p>
            <a:endParaRPr lang="en-US" dirty="0"/>
          </a:p>
          <a:p>
            <a:endParaRPr lang="en-US" dirty="0"/>
          </a:p>
          <a:p>
            <a:r>
              <a:rPr lang="en-US" dirty="0"/>
              <a:t>Note that since </a:t>
            </a:r>
            <a:r>
              <a:rPr lang="en-US" i="1" dirty="0"/>
              <a:t>c</a:t>
            </a:r>
            <a:r>
              <a:rPr lang="en-US" dirty="0"/>
              <a:t> is fixed throughout this argument, so is 	      Putting the above two chains of equalities and inequalities together, we can summarize what we have obtained so far. If </a:t>
            </a:r>
            <a:r>
              <a:rPr lang="en-US" i="1" dirty="0"/>
              <a:t>x</a:t>
            </a:r>
            <a:r>
              <a:rPr lang="en-US" dirty="0"/>
              <a:t> is sufficiently close to </a:t>
            </a:r>
            <a:r>
              <a:rPr lang="en-US" i="1" dirty="0"/>
              <a:t>c</a:t>
            </a:r>
            <a:r>
              <a:rPr lang="en-US" dirty="0"/>
              <a:t>,</a:t>
            </a:r>
          </a:p>
        </p:txBody>
      </p:sp>
      <p:graphicFrame>
        <p:nvGraphicFramePr>
          <p:cNvPr id="155650" name="Object 2"/>
          <p:cNvGraphicFramePr>
            <a:graphicFrameLocks noChangeAspect="1"/>
          </p:cNvGraphicFramePr>
          <p:nvPr/>
        </p:nvGraphicFramePr>
        <p:xfrm>
          <a:off x="2273300" y="1892300"/>
          <a:ext cx="4876800" cy="927100"/>
        </p:xfrm>
        <a:graphic>
          <a:graphicData uri="http://schemas.openxmlformats.org/presentationml/2006/ole">
            <mc:AlternateContent xmlns:mc="http://schemas.openxmlformats.org/markup-compatibility/2006">
              <mc:Choice xmlns:v="urn:schemas-microsoft-com:vml" Requires="v">
                <p:oleObj spid="_x0000_s155692" name="Equation" r:id="rId3" imgW="4876560" imgH="927000" progId="Equation.DSMT4">
                  <p:embed/>
                </p:oleObj>
              </mc:Choice>
              <mc:Fallback>
                <p:oleObj name="Equation" r:id="rId3" imgW="487656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300" y="1892300"/>
                        <a:ext cx="4876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1" name="Object 3"/>
          <p:cNvGraphicFramePr>
            <a:graphicFrameLocks noChangeAspect="1"/>
          </p:cNvGraphicFramePr>
          <p:nvPr/>
        </p:nvGraphicFramePr>
        <p:xfrm>
          <a:off x="884500" y="3264355"/>
          <a:ext cx="876300" cy="469900"/>
        </p:xfrm>
        <a:graphic>
          <a:graphicData uri="http://schemas.openxmlformats.org/presentationml/2006/ole">
            <mc:AlternateContent xmlns:mc="http://schemas.openxmlformats.org/markup-compatibility/2006">
              <mc:Choice xmlns:v="urn:schemas-microsoft-com:vml" Requires="v">
                <p:oleObj spid="_x0000_s155693" name="Equation" r:id="rId5" imgW="876240" imgH="469800" progId="Equation.DSMT4">
                  <p:embed/>
                </p:oleObj>
              </mc:Choice>
              <mc:Fallback>
                <p:oleObj name="Equation" r:id="rId5" imgW="8762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500" y="3264355"/>
                        <a:ext cx="87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2" name="Object 4"/>
          <p:cNvGraphicFramePr>
            <a:graphicFrameLocks noChangeAspect="1"/>
          </p:cNvGraphicFramePr>
          <p:nvPr/>
        </p:nvGraphicFramePr>
        <p:xfrm>
          <a:off x="3429000" y="4787900"/>
          <a:ext cx="2806700" cy="927100"/>
        </p:xfrm>
        <a:graphic>
          <a:graphicData uri="http://schemas.openxmlformats.org/presentationml/2006/ole">
            <mc:AlternateContent xmlns:mc="http://schemas.openxmlformats.org/markup-compatibility/2006">
              <mc:Choice xmlns:v="urn:schemas-microsoft-com:vml" Requires="v">
                <p:oleObj spid="_x0000_s155694" name="Equation" r:id="rId7" imgW="2806560" imgH="927000" progId="Equation.DSMT4">
                  <p:embed/>
                </p:oleObj>
              </mc:Choice>
              <mc:Fallback>
                <p:oleObj name="Equation" r:id="rId7" imgW="2806560" imgH="927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4787900"/>
                        <a:ext cx="2806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56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5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Now it is time to pick a </a:t>
            </a:r>
            <a:r>
              <a:rPr lang="el-GR" i="1" dirty="0">
                <a:latin typeface="Cambria Math" panose="02040503050406030204" pitchFamily="18" charset="0"/>
                <a:ea typeface="Cambria Math" panose="02040503050406030204" pitchFamily="18" charset="0"/>
              </a:rPr>
              <a:t>δ</a:t>
            </a:r>
            <a:r>
              <a:rPr lang="en-US" dirty="0"/>
              <a:t> &gt; 0 for the given </a:t>
            </a:r>
            <a:r>
              <a:rPr lang="el-GR" i="1" dirty="0">
                <a:latin typeface="Cambria Math" panose="02040503050406030204" pitchFamily="18" charset="0"/>
                <a:ea typeface="Cambria Math" panose="02040503050406030204" pitchFamily="18" charset="0"/>
              </a:rPr>
              <a:t>ε</a:t>
            </a:r>
            <a:r>
              <a:rPr lang="en-US" dirty="0"/>
              <a:t>. Let us choose it to be less than the smaller of the numbers and 		    Then if  </a:t>
            </a:r>
          </a:p>
          <a:p>
            <a:endParaRPr lang="en-US" dirty="0"/>
          </a:p>
          <a:p>
            <a:endParaRPr lang="en-US" dirty="0"/>
          </a:p>
          <a:p>
            <a:endParaRPr lang="en-US" dirty="0"/>
          </a:p>
          <a:p>
            <a:r>
              <a:rPr lang="en-US" dirty="0"/>
              <a:t>and our proof is complete. </a:t>
            </a:r>
          </a:p>
        </p:txBody>
      </p:sp>
      <p:graphicFrame>
        <p:nvGraphicFramePr>
          <p:cNvPr id="156674" name="Object 2"/>
          <p:cNvGraphicFramePr>
            <a:graphicFrameLocks noChangeAspect="1"/>
          </p:cNvGraphicFramePr>
          <p:nvPr/>
        </p:nvGraphicFramePr>
        <p:xfrm>
          <a:off x="8088775" y="1794075"/>
          <a:ext cx="495300" cy="431800"/>
        </p:xfrm>
        <a:graphic>
          <a:graphicData uri="http://schemas.openxmlformats.org/presentationml/2006/ole">
            <mc:AlternateContent xmlns:mc="http://schemas.openxmlformats.org/markup-compatibility/2006">
              <mc:Choice xmlns:v="urn:schemas-microsoft-com:vml" Requires="v">
                <p:oleObj spid="_x0000_s156738" name="Equation" r:id="rId3" imgW="495000" imgH="431640" progId="Equation.DSMT4">
                  <p:embed/>
                </p:oleObj>
              </mc:Choice>
              <mc:Fallback>
                <p:oleObj name="Equation" r:id="rId3" imgW="49500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8775" y="1794075"/>
                        <a:ext cx="495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5" name="Object 3"/>
          <p:cNvGraphicFramePr>
            <a:graphicFrameLocks noChangeAspect="1"/>
          </p:cNvGraphicFramePr>
          <p:nvPr>
            <p:extLst>
              <p:ext uri="{D42A27DB-BD31-4B8C-83A1-F6EECF244321}">
                <p14:modId xmlns:p14="http://schemas.microsoft.com/office/powerpoint/2010/main" val="851743393"/>
              </p:ext>
            </p:extLst>
          </p:nvPr>
        </p:nvGraphicFramePr>
        <p:xfrm>
          <a:off x="1152525" y="2127250"/>
          <a:ext cx="1371600" cy="584200"/>
        </p:xfrm>
        <a:graphic>
          <a:graphicData uri="http://schemas.openxmlformats.org/presentationml/2006/ole">
            <mc:AlternateContent xmlns:mc="http://schemas.openxmlformats.org/markup-compatibility/2006">
              <mc:Choice xmlns:v="urn:schemas-microsoft-com:vml" Requires="v">
                <p:oleObj spid="_x0000_s156739" name="Equation" r:id="rId5" imgW="1371600" imgH="583920" progId="Equation.DSMT4">
                  <p:embed/>
                </p:oleObj>
              </mc:Choice>
              <mc:Fallback>
                <p:oleObj name="Equation" r:id="rId5" imgW="1371600" imgH="583920" progId="Equation.DSMT4">
                  <p:embed/>
                  <p:pic>
                    <p:nvPicPr>
                      <p:cNvPr id="0" name="Picture 3"/>
                      <p:cNvPicPr>
                        <a:picLocks noChangeAspect="1" noChangeArrowheads="1"/>
                      </p:cNvPicPr>
                      <p:nvPr/>
                    </p:nvPicPr>
                    <p:blipFill>
                      <a:blip r:embed="rId6"/>
                      <a:srcRect/>
                      <a:stretch>
                        <a:fillRect/>
                      </a:stretch>
                    </p:blipFill>
                    <p:spPr bwMode="auto">
                      <a:xfrm>
                        <a:off x="1152525" y="2127250"/>
                        <a:ext cx="1371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6" name="Object 4"/>
          <p:cNvGraphicFramePr>
            <a:graphicFrameLocks noChangeAspect="1"/>
          </p:cNvGraphicFramePr>
          <p:nvPr>
            <p:extLst>
              <p:ext uri="{D42A27DB-BD31-4B8C-83A1-F6EECF244321}">
                <p14:modId xmlns:p14="http://schemas.microsoft.com/office/powerpoint/2010/main" val="1503688881"/>
              </p:ext>
            </p:extLst>
          </p:nvPr>
        </p:nvGraphicFramePr>
        <p:xfrm>
          <a:off x="3760788" y="2157413"/>
          <a:ext cx="1435100" cy="482600"/>
        </p:xfrm>
        <a:graphic>
          <a:graphicData uri="http://schemas.openxmlformats.org/presentationml/2006/ole">
            <mc:AlternateContent xmlns:mc="http://schemas.openxmlformats.org/markup-compatibility/2006">
              <mc:Choice xmlns:v="urn:schemas-microsoft-com:vml" Requires="v">
                <p:oleObj spid="_x0000_s156740" name="Equation" r:id="rId7" imgW="1434960" imgH="482400" progId="Equation.DSMT4">
                  <p:embed/>
                </p:oleObj>
              </mc:Choice>
              <mc:Fallback>
                <p:oleObj name="Equation" r:id="rId7" imgW="1434960" imgH="482400" progId="Equation.DSMT4">
                  <p:embed/>
                  <p:pic>
                    <p:nvPicPr>
                      <p:cNvPr id="0" name="Picture 4"/>
                      <p:cNvPicPr>
                        <a:picLocks noChangeAspect="1" noChangeArrowheads="1"/>
                      </p:cNvPicPr>
                      <p:nvPr/>
                    </p:nvPicPr>
                    <p:blipFill>
                      <a:blip r:embed="rId8"/>
                      <a:srcRect/>
                      <a:stretch>
                        <a:fillRect/>
                      </a:stretch>
                    </p:blipFill>
                    <p:spPr bwMode="auto">
                      <a:xfrm>
                        <a:off x="3760788" y="2157413"/>
                        <a:ext cx="1435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7" name="Object 5"/>
          <p:cNvGraphicFramePr>
            <a:graphicFrameLocks noChangeAspect="1"/>
          </p:cNvGraphicFramePr>
          <p:nvPr>
            <p:extLst>
              <p:ext uri="{D42A27DB-BD31-4B8C-83A1-F6EECF244321}">
                <p14:modId xmlns:p14="http://schemas.microsoft.com/office/powerpoint/2010/main" val="4138311018"/>
              </p:ext>
            </p:extLst>
          </p:nvPr>
        </p:nvGraphicFramePr>
        <p:xfrm>
          <a:off x="1765300" y="2952750"/>
          <a:ext cx="5613400" cy="952500"/>
        </p:xfrm>
        <a:graphic>
          <a:graphicData uri="http://schemas.openxmlformats.org/presentationml/2006/ole">
            <mc:AlternateContent xmlns:mc="http://schemas.openxmlformats.org/markup-compatibility/2006">
              <mc:Choice xmlns:v="urn:schemas-microsoft-com:vml" Requires="v">
                <p:oleObj spid="_x0000_s156741" name="Equation" r:id="rId9" imgW="5613120" imgH="952200" progId="Equation.DSMT4">
                  <p:embed/>
                </p:oleObj>
              </mc:Choice>
              <mc:Fallback>
                <p:oleObj name="Equation" r:id="rId9" imgW="5613120" imgH="952200" progId="Equation.DSMT4">
                  <p:embed/>
                  <p:pic>
                    <p:nvPicPr>
                      <p:cNvPr id="0" name="Picture 5"/>
                      <p:cNvPicPr>
                        <a:picLocks noChangeAspect="1" noChangeArrowheads="1"/>
                      </p:cNvPicPr>
                      <p:nvPr/>
                    </p:nvPicPr>
                    <p:blipFill>
                      <a:blip r:embed="rId10"/>
                      <a:srcRect/>
                      <a:stretch>
                        <a:fillRect/>
                      </a:stretch>
                    </p:blipFill>
                    <p:spPr bwMode="auto">
                      <a:xfrm>
                        <a:off x="1765300" y="2952750"/>
                        <a:ext cx="5613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Continuous Functions</a:t>
            </a:r>
          </a:p>
        </p:txBody>
      </p:sp>
      <p:sp>
        <p:nvSpPr>
          <p:cNvPr id="3" name="Content Placeholder 2"/>
          <p:cNvSpPr>
            <a:spLocks noGrp="1"/>
          </p:cNvSpPr>
          <p:nvPr>
            <p:ph idx="1"/>
          </p:nvPr>
        </p:nvSpPr>
        <p:spPr>
          <a:xfrm>
            <a:off x="457200" y="1280160"/>
            <a:ext cx="8229600" cy="4401205"/>
          </a:xfrm>
          <a:solidFill>
            <a:srgbClr val="FFFFCC"/>
          </a:solidFill>
          <a:ln w="28575">
            <a:solidFill>
              <a:srgbClr val="000000"/>
            </a:solidFill>
          </a:ln>
        </p:spPr>
        <p:txBody>
          <a:bodyPr>
            <a:spAutoFit/>
          </a:bodyPr>
          <a:lstStyle/>
          <a:p>
            <a:pPr algn="ctr"/>
            <a:r>
              <a:rPr lang="en-US" b="1" dirty="0">
                <a:solidFill>
                  <a:srgbClr val="000000"/>
                </a:solidFill>
              </a:rPr>
              <a:t>Properties of Continuous Functions</a:t>
            </a:r>
          </a:p>
          <a:p>
            <a:r>
              <a:rPr lang="en-US" dirty="0">
                <a:solidFill>
                  <a:srgbClr val="000000"/>
                </a:solidFill>
              </a:rPr>
              <a:t>Let </a:t>
            </a:r>
            <a:r>
              <a:rPr lang="en-US" i="1" dirty="0">
                <a:solidFill>
                  <a:srgbClr val="000000"/>
                </a:solidFill>
              </a:rPr>
              <a:t>f</a:t>
            </a:r>
            <a:r>
              <a:rPr lang="en-US" dirty="0">
                <a:solidFill>
                  <a:srgbClr val="000000"/>
                </a:solidFill>
              </a:rPr>
              <a:t> and </a:t>
            </a:r>
            <a:r>
              <a:rPr lang="en-US" i="1" dirty="0">
                <a:solidFill>
                  <a:srgbClr val="000000"/>
                </a:solidFill>
              </a:rPr>
              <a:t>g</a:t>
            </a:r>
            <a:r>
              <a:rPr lang="en-US" dirty="0">
                <a:solidFill>
                  <a:srgbClr val="000000"/>
                </a:solidFill>
              </a:rPr>
              <a:t> be two functions both continuous at the point </a:t>
            </a:r>
            <a:r>
              <a:rPr lang="en-US" i="1" dirty="0">
                <a:solidFill>
                  <a:srgbClr val="000000"/>
                </a:solidFill>
              </a:rPr>
              <a:t>c</a:t>
            </a:r>
            <a:r>
              <a:rPr lang="en-US" dirty="0">
                <a:solidFill>
                  <a:srgbClr val="000000"/>
                </a:solidFill>
              </a:rPr>
              <a:t>, and let </a:t>
            </a:r>
            <a:r>
              <a:rPr lang="en-US" i="1" dirty="0">
                <a:solidFill>
                  <a:srgbClr val="000000"/>
                </a:solidFill>
              </a:rPr>
              <a:t>k</a:t>
            </a:r>
            <a:r>
              <a:rPr lang="en-US" dirty="0">
                <a:solidFill>
                  <a:srgbClr val="000000"/>
                </a:solidFill>
              </a:rPr>
              <a:t> be a fixed real number. Then the following combinations of </a:t>
            </a:r>
            <a:r>
              <a:rPr lang="en-US" i="1" dirty="0">
                <a:solidFill>
                  <a:srgbClr val="000000"/>
                </a:solidFill>
              </a:rPr>
              <a:t>f</a:t>
            </a:r>
            <a:r>
              <a:rPr lang="en-US" dirty="0">
                <a:solidFill>
                  <a:srgbClr val="000000"/>
                </a:solidFill>
              </a:rPr>
              <a:t> and </a:t>
            </a:r>
            <a:r>
              <a:rPr lang="en-US" i="1" dirty="0">
                <a:solidFill>
                  <a:srgbClr val="000000"/>
                </a:solidFill>
              </a:rPr>
              <a:t>g</a:t>
            </a:r>
            <a:r>
              <a:rPr lang="en-US" dirty="0">
                <a:solidFill>
                  <a:srgbClr val="000000"/>
                </a:solidFill>
              </a:rPr>
              <a:t> are also continuous at </a:t>
            </a:r>
            <a:r>
              <a:rPr lang="en-US" i="1" dirty="0">
                <a:solidFill>
                  <a:srgbClr val="000000"/>
                </a:solidFill>
              </a:rPr>
              <a:t>c</a:t>
            </a:r>
            <a:r>
              <a:rPr lang="en-US" dirty="0">
                <a:solidFill>
                  <a:srgbClr val="000000"/>
                </a:solidFill>
              </a:rPr>
              <a:t>.</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228353" name="Object 1"/>
          <p:cNvGraphicFramePr>
            <a:graphicFrameLocks noChangeAspect="1"/>
          </p:cNvGraphicFramePr>
          <p:nvPr/>
        </p:nvGraphicFramePr>
        <p:xfrm>
          <a:off x="3124200" y="4648200"/>
          <a:ext cx="736600" cy="381000"/>
        </p:xfrm>
        <a:graphic>
          <a:graphicData uri="http://schemas.openxmlformats.org/presentationml/2006/ole">
            <mc:AlternateContent xmlns:mc="http://schemas.openxmlformats.org/markup-compatibility/2006">
              <mc:Choice xmlns:v="urn:schemas-microsoft-com:vml" Requires="v">
                <p:oleObj spid="_x0000_s228381" name="Equation" r:id="rId3" imgW="736560" imgH="380880" progId="Equation.DSMT4">
                  <p:embed/>
                </p:oleObj>
              </mc:Choice>
              <mc:Fallback>
                <p:oleObj name="Equation" r:id="rId3" imgW="736560" imgH="3808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648200"/>
                        <a:ext cx="736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8354" name="Object 2"/>
          <p:cNvGraphicFramePr>
            <a:graphicFrameLocks noChangeAspect="1"/>
          </p:cNvGraphicFramePr>
          <p:nvPr/>
        </p:nvGraphicFramePr>
        <p:xfrm>
          <a:off x="3124200" y="3687580"/>
          <a:ext cx="736600" cy="381000"/>
        </p:xfrm>
        <a:graphic>
          <a:graphicData uri="http://schemas.openxmlformats.org/presentationml/2006/ole">
            <mc:AlternateContent xmlns:mc="http://schemas.openxmlformats.org/markup-compatibility/2006">
              <mc:Choice xmlns:v="urn:schemas-microsoft-com:vml" Requires="v">
                <p:oleObj spid="_x0000_s228382" name="Equation" r:id="rId5" imgW="736560" imgH="380880" progId="Equation.DSMT4">
                  <p:embed/>
                </p:oleObj>
              </mc:Choice>
              <mc:Fallback>
                <p:oleObj name="Equation" r:id="rId5" imgW="736560" imgH="3808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687580"/>
                        <a:ext cx="736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e 5"/>
          <p:cNvGraphicFramePr>
            <a:graphicFrameLocks noGrp="1"/>
          </p:cNvGraphicFramePr>
          <p:nvPr/>
        </p:nvGraphicFramePr>
        <p:xfrm>
          <a:off x="485887" y="3566160"/>
          <a:ext cx="8138160" cy="1889760"/>
        </p:xfrm>
        <a:graphic>
          <a:graphicData uri="http://schemas.openxmlformats.org/drawingml/2006/table">
            <a:tbl>
              <a:tblPr>
                <a:tableStyleId>{5C22544A-7EE6-4342-B048-85BDC9FD1C3A}</a:tableStyleId>
              </a:tblPr>
              <a:tblGrid>
                <a:gridCol w="402336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sz="2800" b="1" dirty="0">
                          <a:solidFill>
                            <a:srgbClr val="C00000"/>
                          </a:solidFill>
                        </a:rPr>
                        <a:t>Sums	</a:t>
                      </a:r>
                      <a:endParaRPr lang="en-US" sz="2800"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rPr>
                        <a:t>“A sum of continuous functions is continuous.”</a:t>
                      </a:r>
                      <a:endParaRPr lang="en-US" sz="2800" dirty="0"/>
                    </a:p>
                  </a:txBody>
                  <a:tcPr>
                    <a:noFill/>
                  </a:tcPr>
                </a:tc>
                <a:extLst>
                  <a:ext uri="{0D108BD9-81ED-4DB2-BD59-A6C34878D82A}">
                    <a16:rowId xmlns:a16="http://schemas.microsoft.com/office/drawing/2014/main" xmlns="" val="10000"/>
                  </a:ext>
                </a:extLst>
              </a:tr>
              <a:tr h="370840">
                <a:tc>
                  <a:txBody>
                    <a:bodyPr/>
                    <a:lstStyle/>
                    <a:p>
                      <a:r>
                        <a:rPr lang="en-US" sz="2800" b="1" dirty="0">
                          <a:solidFill>
                            <a:srgbClr val="C00000"/>
                          </a:solidFill>
                        </a:rPr>
                        <a:t>Differences</a:t>
                      </a:r>
                      <a:r>
                        <a:rPr lang="en-US" sz="2800" dirty="0">
                          <a:solidFill>
                            <a:srgbClr val="000000"/>
                          </a:solidFill>
                        </a:rPr>
                        <a:t>	</a:t>
                      </a:r>
                      <a:endParaRPr lang="en-US" sz="2800" dirty="0"/>
                    </a:p>
                  </a:txBody>
                  <a:tcPr>
                    <a:noFill/>
                  </a:tcPr>
                </a:tc>
                <a:tc>
                  <a:txBody>
                    <a:bodyPr/>
                    <a:lstStyle/>
                    <a:p>
                      <a:pPr algn="ctr"/>
                      <a:r>
                        <a:rPr lang="en-US" sz="2800" dirty="0">
                          <a:solidFill>
                            <a:srgbClr val="000000"/>
                          </a:solidFill>
                        </a:rPr>
                        <a:t>“A difference of continuous functions is continuous.”</a:t>
                      </a:r>
                      <a:endParaRPr lang="en-US" sz="2800" dirty="0"/>
                    </a:p>
                  </a:txBody>
                  <a:tcPr>
                    <a:noFill/>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1"/>
            <a:ext cx="8229600" cy="4053839"/>
          </a:xfrm>
          <a:solidFill>
            <a:srgbClr val="FFFFCC"/>
          </a:solidFill>
          <a:ln w="28575">
            <a:solidFill>
              <a:srgbClr val="000000"/>
            </a:solidFill>
          </a:ln>
        </p:spPr>
        <p:txBody>
          <a:bodyPr wrap="square">
            <a:noAutofit/>
          </a:bodyPr>
          <a:lstStyle/>
          <a:p>
            <a:pPr algn="ctr"/>
            <a:r>
              <a:rPr lang="en-US" b="1" dirty="0">
                <a:solidFill>
                  <a:srgbClr val="000000"/>
                </a:solidFill>
              </a:rPr>
              <a:t>Properties of Continuous Functions (cont.)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6" name="Table 5"/>
          <p:cNvGraphicFramePr>
            <a:graphicFrameLocks noGrp="1"/>
          </p:cNvGraphicFramePr>
          <p:nvPr/>
        </p:nvGraphicFramePr>
        <p:xfrm>
          <a:off x="514574" y="1828800"/>
          <a:ext cx="8046720" cy="3230880"/>
        </p:xfrm>
        <a:graphic>
          <a:graphicData uri="http://schemas.openxmlformats.org/drawingml/2006/table">
            <a:tbl>
              <a:tblPr>
                <a:tableStyleId>{5C22544A-7EE6-4342-B048-85BDC9FD1C3A}</a:tableStyleId>
              </a:tblPr>
              <a:tblGrid>
                <a:gridCol w="393192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914400">
                <a:tc>
                  <a:txBody>
                    <a:bodyPr/>
                    <a:lstStyle/>
                    <a:p>
                      <a:r>
                        <a:rPr lang="en-US" sz="2800" b="1" dirty="0">
                          <a:solidFill>
                            <a:srgbClr val="C00000"/>
                          </a:solidFill>
                        </a:rPr>
                        <a:t>Constant </a:t>
                      </a:r>
                    </a:p>
                    <a:p>
                      <a:r>
                        <a:rPr lang="en-US" sz="2800" b="1" dirty="0">
                          <a:solidFill>
                            <a:srgbClr val="C00000"/>
                          </a:solidFill>
                        </a:rPr>
                        <a:t>Multiples</a:t>
                      </a:r>
                      <a:endParaRPr lang="en-US" sz="2800"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rPr>
                        <a:t>“A multiple of a continuous function is continuous.”</a:t>
                      </a:r>
                      <a:endParaRPr lang="en-US" sz="2800" dirty="0"/>
                    </a:p>
                  </a:txBody>
                  <a:tcPr>
                    <a:noFill/>
                  </a:tcPr>
                </a:tc>
                <a:extLst>
                  <a:ext uri="{0D108BD9-81ED-4DB2-BD59-A6C34878D82A}">
                    <a16:rowId xmlns:a16="http://schemas.microsoft.com/office/drawing/2014/main" xmlns="" val="10000"/>
                  </a:ext>
                </a:extLst>
              </a:tr>
              <a:tr h="1005840">
                <a:tc>
                  <a:txBody>
                    <a:bodyPr/>
                    <a:lstStyle/>
                    <a:p>
                      <a:r>
                        <a:rPr lang="en-US" sz="2800" b="1" dirty="0">
                          <a:solidFill>
                            <a:srgbClr val="C00000"/>
                          </a:solidFill>
                        </a:rPr>
                        <a:t>Products</a:t>
                      </a:r>
                      <a:endParaRPr lang="en-US" sz="2800" dirty="0"/>
                    </a:p>
                  </a:txBody>
                  <a:tcPr>
                    <a:noFill/>
                  </a:tcPr>
                </a:tc>
                <a:tc>
                  <a:txBody>
                    <a:bodyPr/>
                    <a:lstStyle/>
                    <a:p>
                      <a:pPr algn="ctr"/>
                      <a:r>
                        <a:rPr lang="en-US" sz="2800" dirty="0">
                          <a:solidFill>
                            <a:srgbClr val="000000"/>
                          </a:solidFill>
                        </a:rPr>
                        <a:t>“A product of continuous functions is continuous.”	</a:t>
                      </a:r>
                      <a:endParaRPr lang="en-US" sz="2800" dirty="0"/>
                    </a:p>
                  </a:txBody>
                  <a:tcPr>
                    <a:noFill/>
                  </a:tcPr>
                </a:tc>
                <a:extLst>
                  <a:ext uri="{0D108BD9-81ED-4DB2-BD59-A6C34878D82A}">
                    <a16:rowId xmlns:a16="http://schemas.microsoft.com/office/drawing/2014/main" xmlns="" val="10001"/>
                  </a:ext>
                </a:extLst>
              </a:tr>
              <a:tr h="1280160">
                <a:tc>
                  <a:txBody>
                    <a:bodyPr/>
                    <a:lstStyle/>
                    <a:p>
                      <a:r>
                        <a:rPr lang="en-US" sz="2800" b="1" dirty="0">
                          <a:solidFill>
                            <a:srgbClr val="C00000"/>
                          </a:solidFill>
                        </a:rPr>
                        <a:t>Quotients</a:t>
                      </a:r>
                      <a:endParaRPr lang="en-US" sz="2800" dirty="0"/>
                    </a:p>
                  </a:txBody>
                  <a:tcPr>
                    <a:noFill/>
                  </a:tcPr>
                </a:tc>
                <a:tc>
                  <a:txBody>
                    <a:bodyPr/>
                    <a:lstStyle/>
                    <a:p>
                      <a:pPr algn="ctr"/>
                      <a:r>
                        <a:rPr lang="en-US" sz="2800" dirty="0">
                          <a:solidFill>
                            <a:srgbClr val="000000"/>
                          </a:solidFill>
                        </a:rPr>
                        <a:t>“A quotient of continuous functions is continuous.”</a:t>
                      </a:r>
                      <a:endParaRPr lang="en-US" sz="2800" dirty="0"/>
                    </a:p>
                  </a:txBody>
                  <a:tcPr>
                    <a:noFill/>
                  </a:tcPr>
                </a:tc>
                <a:extLst>
                  <a:ext uri="{0D108BD9-81ED-4DB2-BD59-A6C34878D82A}">
                    <a16:rowId xmlns:a16="http://schemas.microsoft.com/office/drawing/2014/main" xmlns="" val="10002"/>
                  </a:ext>
                </a:extLst>
              </a:tr>
            </a:tbl>
          </a:graphicData>
        </a:graphic>
      </p:graphicFrame>
      <p:sp>
        <p:nvSpPr>
          <p:cNvPr id="2" name="Title 1"/>
          <p:cNvSpPr>
            <a:spLocks noGrp="1"/>
          </p:cNvSpPr>
          <p:nvPr>
            <p:ph type="title"/>
          </p:nvPr>
        </p:nvSpPr>
        <p:spPr/>
        <p:txBody>
          <a:bodyPr/>
          <a:lstStyle/>
          <a:p>
            <a:r>
              <a:rPr lang="en-US" dirty="0"/>
              <a:t>Theorem: Properties of Continuous Functions</a:t>
            </a:r>
          </a:p>
        </p:txBody>
      </p:sp>
      <p:graphicFrame>
        <p:nvGraphicFramePr>
          <p:cNvPr id="238596" name="Object 4"/>
          <p:cNvGraphicFramePr>
            <a:graphicFrameLocks noChangeAspect="1"/>
          </p:cNvGraphicFramePr>
          <p:nvPr/>
        </p:nvGraphicFramePr>
        <p:xfrm>
          <a:off x="2281874" y="2084880"/>
          <a:ext cx="571500" cy="381000"/>
        </p:xfrm>
        <a:graphic>
          <a:graphicData uri="http://schemas.openxmlformats.org/presentationml/2006/ole">
            <mc:AlternateContent xmlns:mc="http://schemas.openxmlformats.org/markup-compatibility/2006">
              <mc:Choice xmlns:v="urn:schemas-microsoft-com:vml" Requires="v">
                <p:oleObj spid="_x0000_s238638" name="Equation" r:id="rId3" imgW="571320" imgH="380880" progId="Equation.DSMT4">
                  <p:embed/>
                </p:oleObj>
              </mc:Choice>
              <mc:Fallback>
                <p:oleObj name="Equation" r:id="rId3" imgW="571320" imgH="3808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874" y="2084880"/>
                        <a:ext cx="571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597" name="Object 5"/>
          <p:cNvGraphicFramePr>
            <a:graphicFrameLocks noChangeAspect="1"/>
          </p:cNvGraphicFramePr>
          <p:nvPr/>
        </p:nvGraphicFramePr>
        <p:xfrm>
          <a:off x="2281874" y="2868706"/>
          <a:ext cx="571500" cy="381000"/>
        </p:xfrm>
        <a:graphic>
          <a:graphicData uri="http://schemas.openxmlformats.org/presentationml/2006/ole">
            <mc:AlternateContent xmlns:mc="http://schemas.openxmlformats.org/markup-compatibility/2006">
              <mc:Choice xmlns:v="urn:schemas-microsoft-com:vml" Requires="v">
                <p:oleObj spid="_x0000_s238639" name="Equation" r:id="rId5" imgW="571320" imgH="380880" progId="Equation.DSMT4">
                  <p:embed/>
                </p:oleObj>
              </mc:Choice>
              <mc:Fallback>
                <p:oleObj name="Equation" r:id="rId5" imgW="571320" imgH="3808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1874" y="2868706"/>
                        <a:ext cx="571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598" name="Object 6"/>
          <p:cNvGraphicFramePr>
            <a:graphicFrameLocks noChangeAspect="1"/>
          </p:cNvGraphicFramePr>
          <p:nvPr/>
        </p:nvGraphicFramePr>
        <p:xfrm>
          <a:off x="2325594" y="3594847"/>
          <a:ext cx="1816100" cy="1498600"/>
        </p:xfrm>
        <a:graphic>
          <a:graphicData uri="http://schemas.openxmlformats.org/presentationml/2006/ole">
            <mc:AlternateContent xmlns:mc="http://schemas.openxmlformats.org/markup-compatibility/2006">
              <mc:Choice xmlns:v="urn:schemas-microsoft-com:vml" Requires="v">
                <p:oleObj spid="_x0000_s238640" name="Equation" r:id="rId7" imgW="1815840" imgH="1498320" progId="Equation.DSMT4">
                  <p:embed/>
                </p:oleObj>
              </mc:Choice>
              <mc:Fallback>
                <p:oleObj name="Equation" r:id="rId7" imgW="1815840" imgH="14983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5594" y="3594847"/>
                        <a:ext cx="181610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Continuous Functions</a:t>
            </a:r>
          </a:p>
        </p:txBody>
      </p:sp>
      <p:sp>
        <p:nvSpPr>
          <p:cNvPr id="3" name="Content Placeholder 2"/>
          <p:cNvSpPr>
            <a:spLocks noGrp="1"/>
          </p:cNvSpPr>
          <p:nvPr>
            <p:ph idx="1"/>
          </p:nvPr>
        </p:nvSpPr>
        <p:spPr>
          <a:xfrm>
            <a:off x="457200" y="1280161"/>
            <a:ext cx="8229600" cy="3901439"/>
          </a:xfrm>
          <a:solidFill>
            <a:srgbClr val="FFFFCC"/>
          </a:solidFill>
          <a:ln w="28575">
            <a:solidFill>
              <a:srgbClr val="000000"/>
            </a:solidFill>
          </a:ln>
        </p:spPr>
        <p:txBody>
          <a:bodyPr wrap="square">
            <a:noAutofit/>
          </a:bodyPr>
          <a:lstStyle/>
          <a:p>
            <a:pPr algn="ctr"/>
            <a:r>
              <a:rPr lang="en-US" b="1" dirty="0">
                <a:solidFill>
                  <a:srgbClr val="000000"/>
                </a:solidFill>
              </a:rPr>
              <a:t>Proof</a:t>
            </a:r>
          </a:p>
          <a:p>
            <a:r>
              <a:rPr lang="en-US" dirty="0">
                <a:solidFill>
                  <a:srgbClr val="000000"/>
                </a:solidFill>
              </a:rPr>
              <a:t>We assume that </a:t>
            </a:r>
            <a:r>
              <a:rPr lang="en-US" i="1" dirty="0">
                <a:solidFill>
                  <a:srgbClr val="000000"/>
                </a:solidFill>
              </a:rPr>
              <a:t>f</a:t>
            </a:r>
            <a:r>
              <a:rPr lang="en-US" dirty="0">
                <a:solidFill>
                  <a:srgbClr val="000000"/>
                </a:solidFill>
              </a:rPr>
              <a:t> and </a:t>
            </a:r>
            <a:r>
              <a:rPr lang="en-US" i="1" dirty="0">
                <a:solidFill>
                  <a:srgbClr val="000000"/>
                </a:solidFill>
              </a:rPr>
              <a:t>g</a:t>
            </a:r>
            <a:r>
              <a:rPr lang="en-US" dirty="0">
                <a:solidFill>
                  <a:srgbClr val="000000"/>
                </a:solidFill>
              </a:rPr>
              <a:t> are both continuous at </a:t>
            </a:r>
            <a:r>
              <a:rPr lang="en-US" i="1" dirty="0">
                <a:solidFill>
                  <a:srgbClr val="000000"/>
                </a:solidFill>
              </a:rPr>
              <a:t>c</a:t>
            </a:r>
            <a:r>
              <a:rPr lang="en-US" dirty="0">
                <a:solidFill>
                  <a:srgbClr val="000000"/>
                </a:solidFill>
              </a:rPr>
              <a:t>.</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158725" name="Object 5"/>
          <p:cNvGraphicFramePr>
            <a:graphicFrameLocks noChangeAspect="1"/>
          </p:cNvGraphicFramePr>
          <p:nvPr/>
        </p:nvGraphicFramePr>
        <p:xfrm>
          <a:off x="615950" y="2478088"/>
          <a:ext cx="4165600" cy="596900"/>
        </p:xfrm>
        <a:graphic>
          <a:graphicData uri="http://schemas.openxmlformats.org/presentationml/2006/ole">
            <mc:AlternateContent xmlns:mc="http://schemas.openxmlformats.org/markup-compatibility/2006">
              <mc:Choice xmlns:v="urn:schemas-microsoft-com:vml" Requires="v">
                <p:oleObj spid="_x0000_s158811" name="Equation" r:id="rId3" imgW="4165560" imgH="596880" progId="Equation.DSMT4">
                  <p:embed/>
                </p:oleObj>
              </mc:Choice>
              <mc:Fallback>
                <p:oleObj name="Equation" r:id="rId3" imgW="4165560" imgH="5968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2478088"/>
                        <a:ext cx="4165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6" name="Object 6"/>
          <p:cNvGraphicFramePr>
            <a:graphicFrameLocks noChangeAspect="1"/>
          </p:cNvGraphicFramePr>
          <p:nvPr/>
        </p:nvGraphicFramePr>
        <p:xfrm>
          <a:off x="2355850" y="3187700"/>
          <a:ext cx="2679700" cy="571500"/>
        </p:xfrm>
        <a:graphic>
          <a:graphicData uri="http://schemas.openxmlformats.org/presentationml/2006/ole">
            <mc:AlternateContent xmlns:mc="http://schemas.openxmlformats.org/markup-compatibility/2006">
              <mc:Choice xmlns:v="urn:schemas-microsoft-com:vml" Requires="v">
                <p:oleObj spid="_x0000_s158812" name="Equation" r:id="rId5" imgW="2679480" imgH="571320" progId="Equation.DSMT4">
                  <p:embed/>
                </p:oleObj>
              </mc:Choice>
              <mc:Fallback>
                <p:oleObj name="Equation" r:id="rId5" imgW="2679480" imgH="57132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5850" y="3187700"/>
                        <a:ext cx="2679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8" name="Object 8"/>
          <p:cNvGraphicFramePr>
            <a:graphicFrameLocks noChangeAspect="1"/>
          </p:cNvGraphicFramePr>
          <p:nvPr/>
        </p:nvGraphicFramePr>
        <p:xfrm>
          <a:off x="2368550" y="3932238"/>
          <a:ext cx="1714500" cy="469900"/>
        </p:xfrm>
        <a:graphic>
          <a:graphicData uri="http://schemas.openxmlformats.org/presentationml/2006/ole">
            <mc:AlternateContent xmlns:mc="http://schemas.openxmlformats.org/markup-compatibility/2006">
              <mc:Choice xmlns:v="urn:schemas-microsoft-com:vml" Requires="v">
                <p:oleObj spid="_x0000_s158813" name="Equation" r:id="rId7" imgW="1714320" imgH="469800" progId="Equation.DSMT4">
                  <p:embed/>
                </p:oleObj>
              </mc:Choice>
              <mc:Fallback>
                <p:oleObj name="Equation" r:id="rId7" imgW="1714320" imgH="4698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8550" y="3932238"/>
                        <a:ext cx="171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9" name="Object 9"/>
          <p:cNvGraphicFramePr>
            <a:graphicFrameLocks noChangeAspect="1"/>
          </p:cNvGraphicFramePr>
          <p:nvPr/>
        </p:nvGraphicFramePr>
        <p:xfrm>
          <a:off x="2362200" y="4572000"/>
          <a:ext cx="1524000" cy="469900"/>
        </p:xfrm>
        <a:graphic>
          <a:graphicData uri="http://schemas.openxmlformats.org/presentationml/2006/ole">
            <mc:AlternateContent xmlns:mc="http://schemas.openxmlformats.org/markup-compatibility/2006">
              <mc:Choice xmlns:v="urn:schemas-microsoft-com:vml" Requires="v">
                <p:oleObj spid="_x0000_s158814" name="Equation" r:id="rId9" imgW="1523880" imgH="469800" progId="Equation.DSMT4">
                  <p:embed/>
                </p:oleObj>
              </mc:Choice>
              <mc:Fallback>
                <p:oleObj name="Equation" r:id="rId9" imgW="1523880" imgH="46980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4572000"/>
                        <a:ext cx="152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30" name="Object 10"/>
          <p:cNvGraphicFramePr>
            <a:graphicFrameLocks noChangeAspect="1"/>
          </p:cNvGraphicFramePr>
          <p:nvPr/>
        </p:nvGraphicFramePr>
        <p:xfrm>
          <a:off x="5168900" y="3141663"/>
          <a:ext cx="2603500" cy="571500"/>
        </p:xfrm>
        <a:graphic>
          <a:graphicData uri="http://schemas.openxmlformats.org/presentationml/2006/ole">
            <mc:AlternateContent xmlns:mc="http://schemas.openxmlformats.org/markup-compatibility/2006">
              <mc:Choice xmlns:v="urn:schemas-microsoft-com:vml" Requires="v">
                <p:oleObj spid="_x0000_s158815" name="Equation" r:id="rId11" imgW="2603160" imgH="571320" progId="Equation.DSMT4">
                  <p:embed/>
                </p:oleObj>
              </mc:Choice>
              <mc:Fallback>
                <p:oleObj name="Equation" r:id="rId11" imgW="2603160" imgH="57132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68900" y="3141663"/>
                        <a:ext cx="2603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32" name="Object 12"/>
          <p:cNvGraphicFramePr>
            <a:graphicFrameLocks noChangeAspect="1"/>
          </p:cNvGraphicFramePr>
          <p:nvPr/>
        </p:nvGraphicFramePr>
        <p:xfrm>
          <a:off x="5168900" y="4084900"/>
          <a:ext cx="3441700" cy="304800"/>
        </p:xfrm>
        <a:graphic>
          <a:graphicData uri="http://schemas.openxmlformats.org/presentationml/2006/ole">
            <mc:AlternateContent xmlns:mc="http://schemas.openxmlformats.org/markup-compatibility/2006">
              <mc:Choice xmlns:v="urn:schemas-microsoft-com:vml" Requires="v">
                <p:oleObj spid="_x0000_s158816" name="Equation" r:id="rId13" imgW="3441600" imgH="304560" progId="Equation.DSMT4">
                  <p:embed/>
                </p:oleObj>
              </mc:Choice>
              <mc:Fallback>
                <p:oleObj name="Equation" r:id="rId13" imgW="3441600" imgH="304560" progId="Equation.DSMT4">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68900" y="4084900"/>
                        <a:ext cx="3441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Continuity</a:t>
            </a:r>
          </a:p>
        </p:txBody>
      </p:sp>
      <p:sp>
        <p:nvSpPr>
          <p:cNvPr id="3" name="Content Placeholder 2"/>
          <p:cNvSpPr>
            <a:spLocks noGrp="1"/>
          </p:cNvSpPr>
          <p:nvPr>
            <p:ph idx="1"/>
          </p:nvPr>
        </p:nvSpPr>
        <p:spPr/>
        <p:txBody>
          <a:bodyPr/>
          <a:lstStyle/>
          <a:p>
            <a:r>
              <a:rPr lang="en-US" dirty="0"/>
              <a:t>As a consequence of these properties, polynomial and rational functions can be immediately classified as continuous functions. That is, every polynomial function and every rational function is continuous at every point of its domain.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Continuity and Discontinuity at a Point</a:t>
            </a:r>
          </a:p>
        </p:txBody>
      </p:sp>
      <p:sp>
        <p:nvSpPr>
          <p:cNvPr id="3" name="Content Placeholder 2"/>
          <p:cNvSpPr>
            <a:spLocks noGrp="1"/>
          </p:cNvSpPr>
          <p:nvPr>
            <p:ph idx="1"/>
          </p:nvPr>
        </p:nvSpPr>
        <p:spPr/>
        <p:txBody>
          <a:bodyPr/>
          <a:lstStyle/>
          <a:p>
            <a:r>
              <a:rPr lang="en-US" dirty="0"/>
              <a:t>This definition actually requires </a:t>
            </a:r>
            <a:r>
              <a:rPr lang="en-US" i="1" dirty="0"/>
              <a:t>f</a:t>
            </a:r>
            <a:r>
              <a:rPr lang="en-US" dirty="0"/>
              <a:t> to possess three properties, and it’s instructive to break the definition down into these three components. Specifically, in order for </a:t>
            </a:r>
            <a:r>
              <a:rPr lang="en-US" i="1" dirty="0"/>
              <a:t>f</a:t>
            </a:r>
            <a:r>
              <a:rPr lang="en-US" dirty="0"/>
              <a:t> to be continuous at the point </a:t>
            </a:r>
            <a:r>
              <a:rPr lang="en-US" i="1" dirty="0"/>
              <a:t>c</a:t>
            </a:r>
            <a:r>
              <a:rPr lang="en-US" dirty="0"/>
              <a:t>,</a:t>
            </a:r>
          </a:p>
          <a:p>
            <a:pPr marL="914400" indent="-449263"/>
            <a:r>
              <a:rPr lang="en-US" b="1" dirty="0"/>
              <a:t>1.	</a:t>
            </a:r>
            <a:r>
              <a:rPr lang="en-US" i="1" dirty="0"/>
              <a:t>f</a:t>
            </a:r>
            <a:r>
              <a:rPr lang="en-US" dirty="0"/>
              <a:t> must be defined at </a:t>
            </a:r>
            <a:r>
              <a:rPr lang="en-US" i="1" dirty="0"/>
              <a:t>c</a:t>
            </a:r>
            <a:r>
              <a:rPr lang="en-US" dirty="0"/>
              <a:t>;</a:t>
            </a:r>
          </a:p>
          <a:p>
            <a:pPr marL="914400" indent="-449263"/>
            <a:r>
              <a:rPr lang="en-US" b="1" dirty="0"/>
              <a:t>2.	</a:t>
            </a:r>
            <a:r>
              <a:rPr lang="en-US" dirty="0"/>
              <a:t>the limit of </a:t>
            </a:r>
            <a:r>
              <a:rPr lang="en-US" i="1" dirty="0"/>
              <a:t>f</a:t>
            </a:r>
            <a:r>
              <a:rPr lang="en-US" dirty="0"/>
              <a:t> at </a:t>
            </a:r>
            <a:r>
              <a:rPr lang="en-US" i="1" dirty="0"/>
              <a:t>c</a:t>
            </a:r>
            <a:r>
              <a:rPr lang="en-US" dirty="0"/>
              <a:t> must exist (one‑sided limit when </a:t>
            </a:r>
            <a:r>
              <a:rPr lang="en-US" i="1" dirty="0"/>
              <a:t>c</a:t>
            </a:r>
            <a:r>
              <a:rPr lang="en-US" dirty="0"/>
              <a:t> is an endpoint);</a:t>
            </a:r>
          </a:p>
          <a:p>
            <a:pPr marL="914400" indent="-449263"/>
            <a:r>
              <a:rPr lang="en-US" b="1" dirty="0"/>
              <a:t>3.	</a:t>
            </a:r>
            <a:r>
              <a:rPr lang="en-US" dirty="0"/>
              <a:t>the value of the limit must equal </a:t>
            </a:r>
            <a:r>
              <a:rPr lang="en-US" i="1" dirty="0"/>
              <a:t>f</a:t>
            </a:r>
            <a:r>
              <a:rPr lang="en-US" dirty="0"/>
              <a:t>(</a:t>
            </a:r>
            <a:r>
              <a:rPr lang="en-US" i="1" dirty="0"/>
              <a:t>c</a:t>
            </a:r>
            <a:r>
              <a:rPr lang="en-US" dirty="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normAutofit/>
          </a:bodyPr>
          <a:lstStyle/>
          <a:p>
            <a:r>
              <a:rPr lang="en-US" dirty="0"/>
              <a:t>To illustrate the fact that a rational function is continuous everywhere on its domain, everywhere except for the zeros of the denominator, let us consider </a:t>
            </a:r>
          </a:p>
          <a:p>
            <a:endParaRPr lang="en-US" dirty="0"/>
          </a:p>
          <a:p>
            <a:endParaRPr lang="en-US" dirty="0"/>
          </a:p>
        </p:txBody>
      </p:sp>
      <p:graphicFrame>
        <p:nvGraphicFramePr>
          <p:cNvPr id="159746" name="Object 2"/>
          <p:cNvGraphicFramePr>
            <a:graphicFrameLocks noChangeAspect="1"/>
          </p:cNvGraphicFramePr>
          <p:nvPr/>
        </p:nvGraphicFramePr>
        <p:xfrm>
          <a:off x="3124200" y="2693525"/>
          <a:ext cx="2578100" cy="876300"/>
        </p:xfrm>
        <a:graphic>
          <a:graphicData uri="http://schemas.openxmlformats.org/presentationml/2006/ole">
            <mc:AlternateContent xmlns:mc="http://schemas.openxmlformats.org/markup-compatibility/2006">
              <mc:Choice xmlns:v="urn:schemas-microsoft-com:vml" Requires="v">
                <p:oleObj spid="_x0000_s159760" name="Equation" r:id="rId3" imgW="2577960" imgH="876240" progId="Equation.DSMT4">
                  <p:embed/>
                </p:oleObj>
              </mc:Choice>
              <mc:Fallback>
                <p:oleObj name="Equation" r:id="rId3" imgW="257796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693525"/>
                        <a:ext cx="2578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normAutofit/>
          </a:bodyPr>
          <a:lstStyle/>
          <a:p>
            <a:pPr>
              <a:spcBef>
                <a:spcPts val="0"/>
              </a:spcBef>
            </a:pPr>
            <a:r>
              <a:rPr lang="en-US" dirty="0"/>
              <a:t>Since the denominator factors as 			    we see that the domain of </a:t>
            </a:r>
            <a:r>
              <a:rPr lang="en-US" i="1" dirty="0"/>
              <a:t>r</a:t>
            </a:r>
            <a:r>
              <a:rPr lang="en-US" dirty="0"/>
              <a:t> is the set 			         If </a:t>
            </a:r>
            <a:r>
              <a:rPr lang="en-US" i="1" dirty="0"/>
              <a:t>c</a:t>
            </a:r>
            <a:r>
              <a:rPr lang="en-US" dirty="0"/>
              <a:t> </a:t>
            </a:r>
            <a:r>
              <a:rPr lang="en-US" dirty="0">
                <a:latin typeface="Symbol" pitchFamily="18" charset="2"/>
                <a:sym typeface="Symbol"/>
              </a:rPr>
              <a:t></a:t>
            </a:r>
            <a:r>
              <a:rPr lang="en-US" dirty="0"/>
              <a:t> </a:t>
            </a:r>
            <a:r>
              <a:rPr lang="en-US" i="1" dirty="0"/>
              <a:t>D</a:t>
            </a:r>
            <a:r>
              <a:rPr lang="en-US" dirty="0"/>
              <a:t>, that is, </a:t>
            </a:r>
            <a:r>
              <a:rPr lang="en-US" i="1" dirty="0"/>
              <a:t>c</a:t>
            </a:r>
            <a:r>
              <a:rPr lang="en-US" dirty="0"/>
              <a:t> is an arbitrary real number other than 1 or 2, the Direct Substitution Property applies, and 		     showing that </a:t>
            </a:r>
            <a:r>
              <a:rPr lang="en-US" i="1" dirty="0"/>
              <a:t>r</a:t>
            </a:r>
            <a:r>
              <a:rPr lang="en-US" dirty="0"/>
              <a:t> is continuous at every point of its domain. Using our limit determination techniques, we can even find out what happens at the two points of discontinuity. </a:t>
            </a:r>
          </a:p>
        </p:txBody>
      </p:sp>
      <p:graphicFrame>
        <p:nvGraphicFramePr>
          <p:cNvPr id="159747" name="Object 3"/>
          <p:cNvGraphicFramePr>
            <a:graphicFrameLocks noChangeAspect="1"/>
          </p:cNvGraphicFramePr>
          <p:nvPr/>
        </p:nvGraphicFramePr>
        <p:xfrm>
          <a:off x="5375120" y="1310390"/>
          <a:ext cx="3543300" cy="482600"/>
        </p:xfrm>
        <a:graphic>
          <a:graphicData uri="http://schemas.openxmlformats.org/presentationml/2006/ole">
            <mc:AlternateContent xmlns:mc="http://schemas.openxmlformats.org/markup-compatibility/2006">
              <mc:Choice xmlns:v="urn:schemas-microsoft-com:vml" Requires="v">
                <p:oleObj spid="_x0000_s222256" name="Equation" r:id="rId3" imgW="3543120" imgH="482400" progId="Equation.DSMT4">
                  <p:embed/>
                </p:oleObj>
              </mc:Choice>
              <mc:Fallback>
                <p:oleObj name="Equation" r:id="rId3" imgW="3543120" imgH="482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120" y="1310390"/>
                        <a:ext cx="354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8" name="Object 4"/>
          <p:cNvGraphicFramePr>
            <a:graphicFrameLocks noChangeAspect="1"/>
          </p:cNvGraphicFramePr>
          <p:nvPr>
            <p:extLst>
              <p:ext uri="{D42A27DB-BD31-4B8C-83A1-F6EECF244321}">
                <p14:modId xmlns:p14="http://schemas.microsoft.com/office/powerpoint/2010/main" val="4246629264"/>
              </p:ext>
            </p:extLst>
          </p:nvPr>
        </p:nvGraphicFramePr>
        <p:xfrm>
          <a:off x="5991812" y="1744309"/>
          <a:ext cx="2794000" cy="533400"/>
        </p:xfrm>
        <a:graphic>
          <a:graphicData uri="http://schemas.openxmlformats.org/presentationml/2006/ole">
            <mc:AlternateContent xmlns:mc="http://schemas.openxmlformats.org/markup-compatibility/2006">
              <mc:Choice xmlns:v="urn:schemas-microsoft-com:vml" Requires="v">
                <p:oleObj spid="_x0000_s222257" name="Equation" r:id="rId5" imgW="2793960" imgH="533160" progId="Equation.DSMT4">
                  <p:embed/>
                </p:oleObj>
              </mc:Choice>
              <mc:Fallback>
                <p:oleObj name="Equation" r:id="rId5" imgW="2793960" imgH="533160" progId="Equation.DSMT4">
                  <p:embed/>
                  <p:pic>
                    <p:nvPicPr>
                      <p:cNvPr id="0" name="Object 4"/>
                      <p:cNvPicPr>
                        <a:picLocks noChangeAspect="1" noChangeArrowheads="1"/>
                      </p:cNvPicPr>
                      <p:nvPr/>
                    </p:nvPicPr>
                    <p:blipFill>
                      <a:blip r:embed="rId6"/>
                      <a:srcRect/>
                      <a:stretch>
                        <a:fillRect/>
                      </a:stretch>
                    </p:blipFill>
                    <p:spPr bwMode="auto">
                      <a:xfrm>
                        <a:off x="5991812" y="1744309"/>
                        <a:ext cx="279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3" name="Object 5"/>
          <p:cNvGraphicFramePr>
            <a:graphicFrameLocks noChangeAspect="1"/>
          </p:cNvGraphicFramePr>
          <p:nvPr/>
        </p:nvGraphicFramePr>
        <p:xfrm>
          <a:off x="548640" y="3008340"/>
          <a:ext cx="2120900" cy="571500"/>
        </p:xfrm>
        <a:graphic>
          <a:graphicData uri="http://schemas.openxmlformats.org/presentationml/2006/ole">
            <mc:AlternateContent xmlns:mc="http://schemas.openxmlformats.org/markup-compatibility/2006">
              <mc:Choice xmlns:v="urn:schemas-microsoft-com:vml" Requires="v">
                <p:oleObj spid="_x0000_s222258" name="Equation" r:id="rId7" imgW="2120760" imgH="571320" progId="Equation.DSMT4">
                  <p:embed/>
                </p:oleObj>
              </mc:Choice>
              <mc:Fallback>
                <p:oleObj name="Equation" r:id="rId7" imgW="2120760" imgH="571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3008340"/>
                        <a:ext cx="2120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7100310" y="1739848"/>
            <a:ext cx="452368" cy="523220"/>
          </a:xfrm>
          <a:prstGeom prst="rect">
            <a:avLst/>
          </a:prstGeom>
          <a:noFill/>
        </p:spPr>
        <p:txBody>
          <a:bodyPr wrap="none" rtlCol="0">
            <a:spAutoFit/>
          </a:bodyPr>
          <a:lstStyle/>
          <a:p>
            <a:r>
              <a:rPr lang="en-US" sz="2800" dirty="0">
                <a:solidFill>
                  <a:srgbClr val="366092"/>
                </a:solidFill>
                <a:latin typeface="Cambria Math" panose="02040503050406030204" pitchFamily="18" charset="0"/>
                <a:ea typeface="Cambria Math" panose="02040503050406030204" pitchFamily="18" charset="0"/>
              </a:rPr>
              <a:t>ℝ</a:t>
            </a:r>
            <a:endParaRPr lang="en-US" sz="2800" dirty="0">
              <a:solidFill>
                <a:srgbClr val="36609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normAutofit/>
          </a:bodyPr>
          <a:lstStyle/>
          <a:p>
            <a:pPr>
              <a:spcBef>
                <a:spcPts val="0"/>
              </a:spcBef>
            </a:pPr>
            <a:r>
              <a:rPr lang="en-US" dirty="0"/>
              <a:t>Since</a:t>
            </a:r>
          </a:p>
          <a:p>
            <a:pPr>
              <a:spcBef>
                <a:spcPts val="0"/>
              </a:spcBef>
            </a:pPr>
            <a:endParaRPr lang="en-US" dirty="0"/>
          </a:p>
          <a:p>
            <a:pPr>
              <a:spcBef>
                <a:spcPts val="0"/>
              </a:spcBef>
            </a:pPr>
            <a:endParaRPr lang="en-US" dirty="0"/>
          </a:p>
          <a:p>
            <a:pPr>
              <a:spcBef>
                <a:spcPts val="0"/>
              </a:spcBef>
            </a:pPr>
            <a:r>
              <a:rPr lang="en-US" dirty="0"/>
              <a:t>it follows that </a:t>
            </a:r>
            <a:r>
              <a:rPr lang="en-US" i="1" dirty="0"/>
              <a:t>x</a:t>
            </a:r>
            <a:r>
              <a:rPr lang="en-US" dirty="0"/>
              <a:t> </a:t>
            </a:r>
            <a:r>
              <a:rPr lang="en-US" dirty="0">
                <a:latin typeface="Symbol" pitchFamily="18" charset="2"/>
              </a:rPr>
              <a:t>=</a:t>
            </a:r>
            <a:r>
              <a:rPr lang="en-US" dirty="0"/>
              <a:t> 2 is a removable discontinuity, and the graph of </a:t>
            </a:r>
            <a:r>
              <a:rPr lang="en-US" i="1" dirty="0"/>
              <a:t>r</a:t>
            </a:r>
            <a:r>
              <a:rPr lang="en-US" dirty="0"/>
              <a:t> agrees with that of 		          for all </a:t>
            </a:r>
            <a:r>
              <a:rPr lang="en-US" i="1" dirty="0"/>
              <a:t>x</a:t>
            </a:r>
            <a:r>
              <a:rPr lang="en-US" dirty="0"/>
              <a:t> </a:t>
            </a:r>
            <a:r>
              <a:rPr lang="en-US" dirty="0">
                <a:sym typeface="Symbol"/>
              </a:rPr>
              <a:t></a:t>
            </a:r>
            <a:r>
              <a:rPr lang="en-US" dirty="0"/>
              <a:t> 2. The discontinuity at </a:t>
            </a:r>
            <a:r>
              <a:rPr lang="en-US" i="1" dirty="0"/>
              <a:t>x</a:t>
            </a:r>
            <a:r>
              <a:rPr lang="en-US" dirty="0"/>
              <a:t> </a:t>
            </a:r>
            <a:r>
              <a:rPr lang="en-US" dirty="0">
                <a:latin typeface="Symbol" pitchFamily="18" charset="2"/>
              </a:rPr>
              <a:t>=</a:t>
            </a:r>
            <a:r>
              <a:rPr lang="en-US" dirty="0"/>
              <a:t> 1, however, is  nonremovable. Since the numerator is bounded near 1, while the denominator nears 0, </a:t>
            </a:r>
            <a:r>
              <a:rPr lang="en-US" i="1" dirty="0"/>
              <a:t>r</a:t>
            </a:r>
            <a:r>
              <a:rPr lang="en-US" dirty="0"/>
              <a:t> has a vertical asymptote at </a:t>
            </a:r>
            <a:r>
              <a:rPr lang="en-US" i="1" dirty="0"/>
              <a:t>x</a:t>
            </a:r>
            <a:r>
              <a:rPr lang="en-US" dirty="0"/>
              <a:t> </a:t>
            </a:r>
            <a:r>
              <a:rPr lang="en-US" dirty="0">
                <a:latin typeface="Symbol" pitchFamily="18" charset="2"/>
              </a:rPr>
              <a:t>=</a:t>
            </a:r>
            <a:r>
              <a:rPr lang="en-US" dirty="0"/>
              <a:t> 1.</a:t>
            </a:r>
          </a:p>
        </p:txBody>
      </p:sp>
      <p:graphicFrame>
        <p:nvGraphicFramePr>
          <p:cNvPr id="222214" name="Object 6"/>
          <p:cNvGraphicFramePr>
            <a:graphicFrameLocks noChangeAspect="1"/>
          </p:cNvGraphicFramePr>
          <p:nvPr/>
        </p:nvGraphicFramePr>
        <p:xfrm>
          <a:off x="1676400" y="1524000"/>
          <a:ext cx="2489200" cy="876300"/>
        </p:xfrm>
        <a:graphic>
          <a:graphicData uri="http://schemas.openxmlformats.org/presentationml/2006/ole">
            <mc:AlternateContent xmlns:mc="http://schemas.openxmlformats.org/markup-compatibility/2006">
              <mc:Choice xmlns:v="urn:schemas-microsoft-com:vml" Requires="v">
                <p:oleObj spid="_x0000_s225341" name="Equation" r:id="rId3" imgW="2489040" imgH="876240" progId="Equation.DSMT4">
                  <p:embed/>
                </p:oleObj>
              </mc:Choice>
              <mc:Fallback>
                <p:oleObj name="Equation" r:id="rId3" imgW="2489040" imgH="87624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24000"/>
                        <a:ext cx="2489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5" name="Object 7"/>
          <p:cNvGraphicFramePr>
            <a:graphicFrameLocks noChangeAspect="1"/>
          </p:cNvGraphicFramePr>
          <p:nvPr/>
        </p:nvGraphicFramePr>
        <p:xfrm>
          <a:off x="4191000" y="1524000"/>
          <a:ext cx="2197100" cy="1003300"/>
        </p:xfrm>
        <a:graphic>
          <a:graphicData uri="http://schemas.openxmlformats.org/presentationml/2006/ole">
            <mc:AlternateContent xmlns:mc="http://schemas.openxmlformats.org/markup-compatibility/2006">
              <mc:Choice xmlns:v="urn:schemas-microsoft-com:vml" Requires="v">
                <p:oleObj spid="_x0000_s225342" name="Equation" r:id="rId5" imgW="2197080" imgH="1002960" progId="Equation.DSMT4">
                  <p:embed/>
                </p:oleObj>
              </mc:Choice>
              <mc:Fallback>
                <p:oleObj name="Equation" r:id="rId5" imgW="2197080" imgH="100296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524000"/>
                        <a:ext cx="21971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6" name="Object 8"/>
          <p:cNvGraphicFramePr>
            <a:graphicFrameLocks noChangeAspect="1"/>
          </p:cNvGraphicFramePr>
          <p:nvPr/>
        </p:nvGraphicFramePr>
        <p:xfrm>
          <a:off x="6423025" y="1584325"/>
          <a:ext cx="1117600" cy="838200"/>
        </p:xfrm>
        <a:graphic>
          <a:graphicData uri="http://schemas.openxmlformats.org/presentationml/2006/ole">
            <mc:AlternateContent xmlns:mc="http://schemas.openxmlformats.org/markup-compatibility/2006">
              <mc:Choice xmlns:v="urn:schemas-microsoft-com:vml" Requires="v">
                <p:oleObj spid="_x0000_s225343" name="Equation" r:id="rId7" imgW="1117440" imgH="838080" progId="Equation.DSMT4">
                  <p:embed/>
                </p:oleObj>
              </mc:Choice>
              <mc:Fallback>
                <p:oleObj name="Equation" r:id="rId7" imgW="1117440" imgH="83808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3025" y="1584325"/>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88" name="Object 4"/>
          <p:cNvGraphicFramePr>
            <a:graphicFrameLocks noChangeAspect="1"/>
          </p:cNvGraphicFramePr>
          <p:nvPr/>
        </p:nvGraphicFramePr>
        <p:xfrm>
          <a:off x="5405438" y="3005320"/>
          <a:ext cx="2235200" cy="469900"/>
        </p:xfrm>
        <a:graphic>
          <a:graphicData uri="http://schemas.openxmlformats.org/presentationml/2006/ole">
            <mc:AlternateContent xmlns:mc="http://schemas.openxmlformats.org/markup-compatibility/2006">
              <mc:Choice xmlns:v="urn:schemas-microsoft-com:vml" Requires="v">
                <p:oleObj spid="_x0000_s225344" name="Equation" r:id="rId9" imgW="2234880" imgH="469800" progId="Equation.DSMT4">
                  <p:embed/>
                </p:oleObj>
              </mc:Choice>
              <mc:Fallback>
                <p:oleObj name="Equation" r:id="rId9" imgW="2234880" imgH="4698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05438" y="3005320"/>
                        <a:ext cx="223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2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2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b="17060"/>
          <a:stretch>
            <a:fillRect/>
          </a:stretch>
        </p:blipFill>
        <p:spPr bwMode="auto">
          <a:xfrm>
            <a:off x="4739640" y="1371600"/>
            <a:ext cx="4023360" cy="2895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4572000" cy="4572000"/>
          </a:xfrm>
        </p:spPr>
        <p:txBody>
          <a:bodyPr>
            <a:noAutofit/>
          </a:bodyPr>
          <a:lstStyle/>
          <a:p>
            <a:r>
              <a:rPr lang="en-US" dirty="0"/>
              <a:t>Notice how the graph in Figure 7 supports all of our findings.</a:t>
            </a:r>
          </a:p>
          <a:p>
            <a:endParaRPr lang="en-US" dirty="0"/>
          </a:p>
        </p:txBody>
      </p:sp>
      <p:sp>
        <p:nvSpPr>
          <p:cNvPr id="5" name="Rectangle 4"/>
          <p:cNvSpPr/>
          <p:nvPr/>
        </p:nvSpPr>
        <p:spPr>
          <a:xfrm>
            <a:off x="6066293" y="4267200"/>
            <a:ext cx="1370055" cy="523220"/>
          </a:xfrm>
          <a:prstGeom prst="rect">
            <a:avLst/>
          </a:prstGeom>
        </p:spPr>
        <p:txBody>
          <a:bodyPr wrap="none">
            <a:spAutoFit/>
          </a:bodyPr>
          <a:lstStyle/>
          <a:p>
            <a:r>
              <a:rPr lang="en-US" sz="2800" b="1" dirty="0"/>
              <a:t>Figure 7</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“Limits Pass Through a Continuous Function”</a:t>
            </a:r>
          </a:p>
        </p:txBody>
      </p:sp>
      <p:sp>
        <p:nvSpPr>
          <p:cNvPr id="3" name="Content Placeholder 2"/>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pPr algn="ctr"/>
            <a:r>
              <a:rPr lang="en-US" b="1" dirty="0">
                <a:solidFill>
                  <a:srgbClr val="000000"/>
                </a:solidFill>
              </a:rPr>
              <a:t>“Limits Pass Through a Continuous Function”</a:t>
            </a:r>
          </a:p>
          <a:p>
            <a:r>
              <a:rPr lang="en-US" dirty="0">
                <a:solidFill>
                  <a:srgbClr val="000000"/>
                </a:solidFill>
              </a:rPr>
              <a:t>Suppose 		    and </a:t>
            </a:r>
            <a:r>
              <a:rPr lang="en-US" i="1" dirty="0">
                <a:solidFill>
                  <a:srgbClr val="000000"/>
                </a:solidFill>
              </a:rPr>
              <a:t>f</a:t>
            </a:r>
            <a:r>
              <a:rPr lang="en-US" dirty="0">
                <a:solidFill>
                  <a:srgbClr val="000000"/>
                </a:solidFill>
              </a:rPr>
              <a:t> is continuous at the point </a:t>
            </a:r>
            <a:r>
              <a:rPr lang="en-US" i="1" dirty="0">
                <a:solidFill>
                  <a:srgbClr val="000000"/>
                </a:solidFill>
              </a:rPr>
              <a:t>a</a:t>
            </a:r>
            <a:r>
              <a:rPr lang="en-US" dirty="0">
                <a:solidFill>
                  <a:srgbClr val="000000"/>
                </a:solidFill>
              </a:rPr>
              <a:t>. Then</a:t>
            </a:r>
          </a:p>
          <a:p>
            <a:endParaRPr lang="en-US" dirty="0">
              <a:solidFill>
                <a:srgbClr val="000000"/>
              </a:solidFill>
            </a:endParaRPr>
          </a:p>
          <a:p>
            <a:endParaRPr lang="en-US" dirty="0">
              <a:solidFill>
                <a:srgbClr val="000000"/>
              </a:solidFill>
            </a:endParaRPr>
          </a:p>
          <a:p>
            <a:r>
              <a:rPr lang="en-US" dirty="0">
                <a:solidFill>
                  <a:srgbClr val="000000"/>
                </a:solidFill>
              </a:rPr>
              <a:t>In words, we say the limit operation passes inside the continuous function </a:t>
            </a:r>
            <a:r>
              <a:rPr lang="en-US" i="1" dirty="0">
                <a:solidFill>
                  <a:srgbClr val="000000"/>
                </a:solidFill>
              </a:rPr>
              <a:t>f</a:t>
            </a:r>
            <a:r>
              <a:rPr lang="en-US" dirty="0">
                <a:solidFill>
                  <a:srgbClr val="000000"/>
                </a:solidFill>
              </a:rPr>
              <a:t> .</a:t>
            </a:r>
          </a:p>
        </p:txBody>
      </p:sp>
      <p:graphicFrame>
        <p:nvGraphicFramePr>
          <p:cNvPr id="162818" name="Object 2"/>
          <p:cNvGraphicFramePr>
            <a:graphicFrameLocks noChangeAspect="1"/>
          </p:cNvGraphicFramePr>
          <p:nvPr/>
        </p:nvGraphicFramePr>
        <p:xfrm>
          <a:off x="1863525" y="1831300"/>
          <a:ext cx="1651000" cy="571500"/>
        </p:xfrm>
        <a:graphic>
          <a:graphicData uri="http://schemas.openxmlformats.org/presentationml/2006/ole">
            <mc:AlternateContent xmlns:mc="http://schemas.openxmlformats.org/markup-compatibility/2006">
              <mc:Choice xmlns:v="urn:schemas-microsoft-com:vml" Requires="v">
                <p:oleObj spid="_x0000_s162846" name="Equation" r:id="rId3" imgW="1650960" imgH="571320" progId="Equation.DSMT4">
                  <p:embed/>
                </p:oleObj>
              </mc:Choice>
              <mc:Fallback>
                <p:oleObj name="Equation" r:id="rId3" imgW="165096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3525" y="1831300"/>
                        <a:ext cx="1651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9" name="Object 3"/>
          <p:cNvGraphicFramePr>
            <a:graphicFrameLocks noChangeAspect="1"/>
          </p:cNvGraphicFramePr>
          <p:nvPr/>
        </p:nvGraphicFramePr>
        <p:xfrm>
          <a:off x="2286000" y="2781300"/>
          <a:ext cx="4622800" cy="723900"/>
        </p:xfrm>
        <a:graphic>
          <a:graphicData uri="http://schemas.openxmlformats.org/presentationml/2006/ole">
            <mc:AlternateContent xmlns:mc="http://schemas.openxmlformats.org/markup-compatibility/2006">
              <mc:Choice xmlns:v="urn:schemas-microsoft-com:vml" Requires="v">
                <p:oleObj spid="_x0000_s162847" name="Equation" r:id="rId5" imgW="4622760" imgH="723600" progId="Equation.DSMT4">
                  <p:embed/>
                </p:oleObj>
              </mc:Choice>
              <mc:Fallback>
                <p:oleObj name="Equation" r:id="rId5" imgW="4622760" imgH="723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781300"/>
                        <a:ext cx="4622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 Composition of Continuous Functions Is Continuous”</a:t>
            </a:r>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algn="ctr"/>
            <a:r>
              <a:rPr lang="en-US" b="1" dirty="0">
                <a:solidFill>
                  <a:srgbClr val="000000"/>
                </a:solidFill>
              </a:rPr>
              <a:t>“A Composition of Continuous Functions Is Continuous”</a:t>
            </a:r>
          </a:p>
          <a:p>
            <a:r>
              <a:rPr lang="en-US" dirty="0">
                <a:solidFill>
                  <a:srgbClr val="000000"/>
                </a:solidFill>
              </a:rPr>
              <a:t>If </a:t>
            </a:r>
            <a:r>
              <a:rPr lang="en-US" i="1" dirty="0">
                <a:solidFill>
                  <a:srgbClr val="000000"/>
                </a:solidFill>
              </a:rPr>
              <a:t>g</a:t>
            </a:r>
            <a:r>
              <a:rPr lang="en-US" dirty="0">
                <a:solidFill>
                  <a:srgbClr val="000000"/>
                </a:solidFill>
              </a:rPr>
              <a:t> is continuous at the point </a:t>
            </a:r>
            <a:r>
              <a:rPr lang="en-US" i="1" dirty="0">
                <a:solidFill>
                  <a:srgbClr val="000000"/>
                </a:solidFill>
              </a:rPr>
              <a:t>c</a:t>
            </a:r>
            <a:r>
              <a:rPr lang="en-US" dirty="0">
                <a:solidFill>
                  <a:srgbClr val="000000"/>
                </a:solidFill>
              </a:rPr>
              <a:t>, and if </a:t>
            </a:r>
            <a:r>
              <a:rPr lang="en-US" i="1" dirty="0">
                <a:solidFill>
                  <a:srgbClr val="000000"/>
                </a:solidFill>
              </a:rPr>
              <a:t>f</a:t>
            </a:r>
            <a:r>
              <a:rPr lang="en-US" dirty="0">
                <a:solidFill>
                  <a:srgbClr val="000000"/>
                </a:solidFill>
              </a:rPr>
              <a:t> is continuous at </a:t>
            </a:r>
            <a:r>
              <a:rPr lang="en-US" i="1" dirty="0">
                <a:solidFill>
                  <a:srgbClr val="000000"/>
                </a:solidFill>
              </a:rPr>
              <a:t>g</a:t>
            </a:r>
            <a:r>
              <a:rPr lang="en-US" dirty="0">
                <a:solidFill>
                  <a:srgbClr val="000000"/>
                </a:solidFill>
              </a:rPr>
              <a:t>(</a:t>
            </a:r>
            <a:r>
              <a:rPr lang="en-US" i="1" dirty="0">
                <a:solidFill>
                  <a:srgbClr val="000000"/>
                </a:solidFill>
              </a:rPr>
              <a:t>c</a:t>
            </a:r>
            <a:r>
              <a:rPr lang="en-US" dirty="0">
                <a:solidFill>
                  <a:srgbClr val="000000"/>
                </a:solidFill>
              </a:rPr>
              <a:t>), then the composite function </a:t>
            </a:r>
            <a:r>
              <a:rPr lang="en-US" i="1" dirty="0">
                <a:solidFill>
                  <a:srgbClr val="000000"/>
                </a:solidFill>
              </a:rPr>
              <a:t>f</a:t>
            </a:r>
            <a:r>
              <a:rPr lang="en-US" dirty="0">
                <a:solidFill>
                  <a:srgbClr val="000000"/>
                </a:solidFill>
              </a:rPr>
              <a:t> </a:t>
            </a:r>
            <a:r>
              <a:rPr lang="en-US" dirty="0" smtClean="0">
                <a:solidFill>
                  <a:srgbClr val="000000"/>
                </a:solidFill>
                <a:latin typeface="Cambria Math" panose="02040503050406030204" pitchFamily="18" charset="0"/>
                <a:ea typeface="Cambria Math" panose="02040503050406030204" pitchFamily="18" charset="0"/>
              </a:rPr>
              <a:t>∘</a:t>
            </a:r>
            <a:r>
              <a:rPr lang="en-US" dirty="0" smtClean="0">
                <a:solidFill>
                  <a:srgbClr val="000000"/>
                </a:solidFill>
              </a:rPr>
              <a:t> </a:t>
            </a:r>
            <a:r>
              <a:rPr lang="en-US" i="1" dirty="0">
                <a:solidFill>
                  <a:srgbClr val="000000"/>
                </a:solidFill>
              </a:rPr>
              <a:t>g</a:t>
            </a:r>
            <a:r>
              <a:rPr lang="en-US" dirty="0">
                <a:solidFill>
                  <a:srgbClr val="000000"/>
                </a:solidFill>
              </a:rPr>
              <a:t> is continuous at </a:t>
            </a:r>
            <a:r>
              <a:rPr lang="en-US" i="1" dirty="0">
                <a:solidFill>
                  <a:srgbClr val="000000"/>
                </a:solidFill>
              </a:rPr>
              <a:t>c</a:t>
            </a:r>
            <a:r>
              <a:rPr lang="en-US" dirty="0">
                <a:solidFill>
                  <a:srgbClr val="000000"/>
                </a:solidFill>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 Composition of Continuous Functions Is Continuous”</a:t>
            </a:r>
          </a:p>
        </p:txBody>
      </p:sp>
      <p:sp>
        <p:nvSpPr>
          <p:cNvPr id="3"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algn="ctr"/>
            <a:r>
              <a:rPr lang="en-US" b="1" dirty="0">
                <a:solidFill>
                  <a:srgbClr val="000000"/>
                </a:solidFill>
              </a:rPr>
              <a:t>Proof</a:t>
            </a:r>
          </a:p>
          <a:p>
            <a:r>
              <a:rPr lang="en-US" dirty="0">
                <a:solidFill>
                  <a:srgbClr val="000000"/>
                </a:solidFill>
              </a:rPr>
              <a:t>Because </a:t>
            </a:r>
            <a:r>
              <a:rPr lang="en-US" i="1" dirty="0">
                <a:solidFill>
                  <a:srgbClr val="000000"/>
                </a:solidFill>
              </a:rPr>
              <a:t>g</a:t>
            </a:r>
            <a:r>
              <a:rPr lang="en-US" dirty="0">
                <a:solidFill>
                  <a:srgbClr val="000000"/>
                </a:solidFill>
              </a:rPr>
              <a:t> is continuous at </a:t>
            </a:r>
            <a:r>
              <a:rPr lang="en-US" i="1" dirty="0">
                <a:solidFill>
                  <a:srgbClr val="000000"/>
                </a:solidFill>
              </a:rPr>
              <a:t>c</a:t>
            </a:r>
            <a:r>
              <a:rPr lang="en-US" dirty="0">
                <a:solidFill>
                  <a:srgbClr val="000000"/>
                </a:solidFill>
              </a:rPr>
              <a:t>, we know that 				      and so by replacing </a:t>
            </a:r>
            <a:r>
              <a:rPr lang="en-US" i="1" dirty="0">
                <a:solidFill>
                  <a:srgbClr val="000000"/>
                </a:solidFill>
              </a:rPr>
              <a:t>a</a:t>
            </a:r>
            <a:r>
              <a:rPr lang="en-US" dirty="0">
                <a:solidFill>
                  <a:srgbClr val="000000"/>
                </a:solidFill>
              </a:rPr>
              <a:t> with </a:t>
            </a:r>
            <a:r>
              <a:rPr lang="en-US" i="1" dirty="0">
                <a:solidFill>
                  <a:srgbClr val="000000"/>
                </a:solidFill>
              </a:rPr>
              <a:t>g</a:t>
            </a:r>
            <a:r>
              <a:rPr lang="en-US" dirty="0">
                <a:solidFill>
                  <a:srgbClr val="000000"/>
                </a:solidFill>
              </a:rPr>
              <a:t>(</a:t>
            </a:r>
            <a:r>
              <a:rPr lang="en-US" i="1" dirty="0">
                <a:solidFill>
                  <a:srgbClr val="000000"/>
                </a:solidFill>
              </a:rPr>
              <a:t>c</a:t>
            </a:r>
            <a:r>
              <a:rPr lang="en-US" dirty="0">
                <a:solidFill>
                  <a:srgbClr val="000000"/>
                </a:solidFill>
              </a:rPr>
              <a:t>) in the previous theorem it follows that</a:t>
            </a:r>
          </a:p>
          <a:p>
            <a:pPr>
              <a:lnSpc>
                <a:spcPct val="150000"/>
              </a:lnSpc>
            </a:pPr>
            <a:endParaRPr lang="en-US" dirty="0">
              <a:solidFill>
                <a:srgbClr val="000000"/>
              </a:solidFill>
            </a:endParaRPr>
          </a:p>
          <a:p>
            <a:r>
              <a:rPr lang="en-US" dirty="0">
                <a:solidFill>
                  <a:srgbClr val="000000"/>
                </a:solidFill>
              </a:rPr>
              <a:t>Using composition notation, we have </a:t>
            </a:r>
          </a:p>
          <a:p>
            <a:pPr>
              <a:lnSpc>
                <a:spcPct val="150000"/>
              </a:lnSpc>
            </a:pPr>
            <a:endParaRPr lang="en-US" dirty="0">
              <a:solidFill>
                <a:srgbClr val="000000"/>
              </a:solidFill>
            </a:endParaRPr>
          </a:p>
        </p:txBody>
      </p:sp>
      <p:graphicFrame>
        <p:nvGraphicFramePr>
          <p:cNvPr id="164866" name="Object 2"/>
          <p:cNvGraphicFramePr>
            <a:graphicFrameLocks noChangeAspect="1"/>
          </p:cNvGraphicFramePr>
          <p:nvPr/>
        </p:nvGraphicFramePr>
        <p:xfrm>
          <a:off x="533400" y="2266225"/>
          <a:ext cx="2197100" cy="571500"/>
        </p:xfrm>
        <a:graphic>
          <a:graphicData uri="http://schemas.openxmlformats.org/presentationml/2006/ole">
            <mc:AlternateContent xmlns:mc="http://schemas.openxmlformats.org/markup-compatibility/2006">
              <mc:Choice xmlns:v="urn:schemas-microsoft-com:vml" Requires="v">
                <p:oleObj spid="_x0000_s164908" name="Equation" r:id="rId3" imgW="2197080" imgH="571320" progId="Equation.DSMT4">
                  <p:embed/>
                </p:oleObj>
              </mc:Choice>
              <mc:Fallback>
                <p:oleObj name="Equation" r:id="rId3" imgW="219708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66225"/>
                        <a:ext cx="2197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7" name="Object 3"/>
          <p:cNvGraphicFramePr>
            <a:graphicFrameLocks noChangeAspect="1"/>
          </p:cNvGraphicFramePr>
          <p:nvPr/>
        </p:nvGraphicFramePr>
        <p:xfrm>
          <a:off x="2070100" y="3124200"/>
          <a:ext cx="5029200" cy="723900"/>
        </p:xfrm>
        <a:graphic>
          <a:graphicData uri="http://schemas.openxmlformats.org/presentationml/2006/ole">
            <mc:AlternateContent xmlns:mc="http://schemas.openxmlformats.org/markup-compatibility/2006">
              <mc:Choice xmlns:v="urn:schemas-microsoft-com:vml" Requires="v">
                <p:oleObj spid="_x0000_s164909" name="Equation" r:id="rId5" imgW="5029200" imgH="723600" progId="Equation.DSMT4">
                  <p:embed/>
                </p:oleObj>
              </mc:Choice>
              <mc:Fallback>
                <p:oleObj name="Equation" r:id="rId5" imgW="5029200" imgH="723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100" y="3124200"/>
                        <a:ext cx="50292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2609850" y="4429780"/>
            <a:ext cx="3644900" cy="599420"/>
            <a:chOff x="2609850" y="4429780"/>
            <a:chExt cx="3644900" cy="599420"/>
          </a:xfrm>
        </p:grpSpPr>
        <p:graphicFrame>
          <p:nvGraphicFramePr>
            <p:cNvPr id="164868" name="Object 4"/>
            <p:cNvGraphicFramePr>
              <a:graphicFrameLocks noChangeAspect="1"/>
            </p:cNvGraphicFramePr>
            <p:nvPr>
              <p:extLst>
                <p:ext uri="{D42A27DB-BD31-4B8C-83A1-F6EECF244321}">
                  <p14:modId xmlns:p14="http://schemas.microsoft.com/office/powerpoint/2010/main" val="3480969759"/>
                </p:ext>
              </p:extLst>
            </p:nvPr>
          </p:nvGraphicFramePr>
          <p:xfrm>
            <a:off x="2609850" y="4457700"/>
            <a:ext cx="3644900" cy="571500"/>
          </p:xfrm>
          <a:graphic>
            <a:graphicData uri="http://schemas.openxmlformats.org/presentationml/2006/ole">
              <mc:AlternateContent xmlns:mc="http://schemas.openxmlformats.org/markup-compatibility/2006">
                <mc:Choice xmlns:v="urn:schemas-microsoft-com:vml" Requires="v">
                  <p:oleObj spid="_x0000_s164910" name="Equation" r:id="rId7" imgW="3644640" imgH="571320" progId="Equation.DSMT4">
                    <p:embed/>
                  </p:oleObj>
                </mc:Choice>
                <mc:Fallback>
                  <p:oleObj name="Equation" r:id="rId7" imgW="3644640" imgH="571320" progId="Equation.DSMT4">
                    <p:embed/>
                    <p:pic>
                      <p:nvPicPr>
                        <p:cNvPr id="0" name="Picture 4"/>
                        <p:cNvPicPr>
                          <a:picLocks noChangeAspect="1" noChangeArrowheads="1"/>
                        </p:cNvPicPr>
                        <p:nvPr/>
                      </p:nvPicPr>
                      <p:blipFill>
                        <a:blip r:embed="rId8"/>
                        <a:srcRect/>
                        <a:stretch>
                          <a:fillRect/>
                        </a:stretch>
                      </p:blipFill>
                      <p:spPr bwMode="auto">
                        <a:xfrm>
                          <a:off x="2609850" y="4457700"/>
                          <a:ext cx="3644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5046956" y="4429780"/>
              <a:ext cx="343364" cy="523220"/>
            </a:xfrm>
            <a:prstGeom prst="rect">
              <a:avLst/>
            </a:prstGeom>
          </p:spPr>
          <p:txBody>
            <a:bodyPr wrap="none">
              <a:spAutoFit/>
            </a:bodyPr>
            <a:lstStyle/>
            <a:p>
              <a:r>
                <a:rPr lang="en-US" sz="2800" dirty="0">
                  <a:solidFill>
                    <a:srgbClr val="000000"/>
                  </a:solidFill>
                  <a:latin typeface="Cambria Math" panose="02040503050406030204" pitchFamily="18" charset="0"/>
                  <a:ea typeface="Cambria Math" panose="02040503050406030204" pitchFamily="18" charset="0"/>
                </a:rPr>
                <a:t>∘</a:t>
              </a:r>
              <a:endParaRPr lang="en-US" sz="2800" dirty="0"/>
            </a:p>
          </p:txBody>
        </p:sp>
        <p:sp>
          <p:nvSpPr>
            <p:cNvPr id="8" name="Rectangle 7"/>
            <p:cNvSpPr/>
            <p:nvPr/>
          </p:nvSpPr>
          <p:spPr>
            <a:xfrm>
              <a:off x="3335044" y="4447020"/>
              <a:ext cx="343364" cy="523220"/>
            </a:xfrm>
            <a:prstGeom prst="rect">
              <a:avLst/>
            </a:prstGeom>
          </p:spPr>
          <p:txBody>
            <a:bodyPr wrap="none">
              <a:spAutoFit/>
            </a:bodyPr>
            <a:lstStyle/>
            <a:p>
              <a:r>
                <a:rPr lang="en-US" sz="2800" dirty="0">
                  <a:solidFill>
                    <a:srgbClr val="000000"/>
                  </a:solidFill>
                  <a:latin typeface="Cambria Math" panose="02040503050406030204" pitchFamily="18" charset="0"/>
                  <a:ea typeface="Cambria Math" panose="02040503050406030204" pitchFamily="18" charset="0"/>
                </a:rPr>
                <a:t>∘</a:t>
              </a:r>
              <a:endParaRPr lang="en-US" sz="2800" dirty="0"/>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Inverse of a Continuous Function Is Continuous”</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“The Inverse of a Continuous Function Is Continuous”</a:t>
            </a:r>
          </a:p>
          <a:p>
            <a:r>
              <a:rPr lang="en-US" dirty="0">
                <a:solidFill>
                  <a:srgbClr val="000000"/>
                </a:solidFill>
              </a:rPr>
              <a:t>If </a:t>
            </a:r>
            <a:r>
              <a:rPr lang="en-US" i="1" dirty="0">
                <a:solidFill>
                  <a:srgbClr val="000000"/>
                </a:solidFill>
              </a:rPr>
              <a:t>f</a:t>
            </a:r>
            <a:r>
              <a:rPr lang="en-US" dirty="0">
                <a:solidFill>
                  <a:srgbClr val="000000"/>
                </a:solidFill>
              </a:rPr>
              <a:t> is one-to-one and continuous on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a:t>
            </a:r>
            <a:r>
              <a:rPr lang="en-US" i="1" dirty="0">
                <a:solidFill>
                  <a:srgbClr val="000000"/>
                </a:solidFill>
              </a:rPr>
              <a:t>f</a:t>
            </a:r>
            <a:r>
              <a:rPr lang="en-US" baseline="30000" dirty="0">
                <a:solidFill>
                  <a:srgbClr val="000000"/>
                </a:solidFill>
                <a:latin typeface="Symbol" pitchFamily="18" charset="2"/>
              </a:rPr>
              <a:t>-</a:t>
            </a:r>
            <a:r>
              <a:rPr lang="en-US" baseline="30000" dirty="0">
                <a:solidFill>
                  <a:srgbClr val="000000"/>
                </a:solidFill>
              </a:rPr>
              <a:t>1</a:t>
            </a:r>
            <a:r>
              <a:rPr lang="en-US" dirty="0">
                <a:solidFill>
                  <a:srgbClr val="000000"/>
                </a:solidFill>
              </a:rPr>
              <a:t> is also a continuous function.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t>
            </a:r>
          </a:p>
        </p:txBody>
      </p:sp>
      <p:sp>
        <p:nvSpPr>
          <p:cNvPr id="3" name="Content Placeholder 2"/>
          <p:cNvSpPr>
            <a:spLocks noGrp="1"/>
          </p:cNvSpPr>
          <p:nvPr>
            <p:ph idx="1"/>
          </p:nvPr>
        </p:nvSpPr>
        <p:spPr/>
        <p:txBody>
          <a:bodyPr/>
          <a:lstStyle/>
          <a:p>
            <a:r>
              <a:rPr lang="en-US" dirty="0"/>
              <a:t>Use the above theorems to discuss the continuity of the following functions. </a:t>
            </a:r>
          </a:p>
          <a:p>
            <a:endParaRPr lang="en-US" b="1" dirty="0"/>
          </a:p>
        </p:txBody>
      </p:sp>
      <p:graphicFrame>
        <p:nvGraphicFramePr>
          <p:cNvPr id="166914" name="Object 2"/>
          <p:cNvGraphicFramePr>
            <a:graphicFrameLocks noChangeAspect="1"/>
          </p:cNvGraphicFramePr>
          <p:nvPr/>
        </p:nvGraphicFramePr>
        <p:xfrm>
          <a:off x="548640" y="2340175"/>
          <a:ext cx="2641600" cy="952500"/>
        </p:xfrm>
        <a:graphic>
          <a:graphicData uri="http://schemas.openxmlformats.org/presentationml/2006/ole">
            <mc:AlternateContent xmlns:mc="http://schemas.openxmlformats.org/markup-compatibility/2006">
              <mc:Choice xmlns:v="urn:schemas-microsoft-com:vml" Requires="v">
                <p:oleObj spid="_x0000_s166970" name="Equation" r:id="rId3" imgW="2641320" imgH="952200" progId="Equation.DSMT4">
                  <p:embed/>
                </p:oleObj>
              </mc:Choice>
              <mc:Fallback>
                <p:oleObj name="Equation" r:id="rId3" imgW="264132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340175"/>
                        <a:ext cx="2641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5" name="Object 3"/>
          <p:cNvGraphicFramePr>
            <a:graphicFrameLocks noChangeAspect="1"/>
          </p:cNvGraphicFramePr>
          <p:nvPr/>
        </p:nvGraphicFramePr>
        <p:xfrm>
          <a:off x="4687425" y="2286000"/>
          <a:ext cx="3670300" cy="1003300"/>
        </p:xfrm>
        <a:graphic>
          <a:graphicData uri="http://schemas.openxmlformats.org/presentationml/2006/ole">
            <mc:AlternateContent xmlns:mc="http://schemas.openxmlformats.org/markup-compatibility/2006">
              <mc:Choice xmlns:v="urn:schemas-microsoft-com:vml" Requires="v">
                <p:oleObj spid="_x0000_s166971" name="Equation" r:id="rId5" imgW="3670200" imgH="1002960" progId="Equation.DSMT4">
                  <p:embed/>
                </p:oleObj>
              </mc:Choice>
              <mc:Fallback>
                <p:oleObj name="Equation" r:id="rId5" imgW="3670200" imgH="1002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7425" y="2286000"/>
                        <a:ext cx="36703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6" name="Object 4"/>
          <p:cNvGraphicFramePr>
            <a:graphicFrameLocks noChangeAspect="1"/>
          </p:cNvGraphicFramePr>
          <p:nvPr/>
        </p:nvGraphicFramePr>
        <p:xfrm>
          <a:off x="548640" y="3635575"/>
          <a:ext cx="3619500" cy="876300"/>
        </p:xfrm>
        <a:graphic>
          <a:graphicData uri="http://schemas.openxmlformats.org/presentationml/2006/ole">
            <mc:AlternateContent xmlns:mc="http://schemas.openxmlformats.org/markup-compatibility/2006">
              <mc:Choice xmlns:v="urn:schemas-microsoft-com:vml" Requires="v">
                <p:oleObj spid="_x0000_s166972" name="Equation" r:id="rId7" imgW="3619440" imgH="876240" progId="Equation.DSMT4">
                  <p:embed/>
                </p:oleObj>
              </mc:Choice>
              <mc:Fallback>
                <p:oleObj name="Equation" r:id="rId7" imgW="3619440" imgH="876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3635575"/>
                        <a:ext cx="3619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7" name="Object 5"/>
          <p:cNvGraphicFramePr>
            <a:graphicFrameLocks noChangeAspect="1"/>
          </p:cNvGraphicFramePr>
          <p:nvPr/>
        </p:nvGraphicFramePr>
        <p:xfrm>
          <a:off x="4687425" y="3787975"/>
          <a:ext cx="3454400" cy="571500"/>
        </p:xfrm>
        <a:graphic>
          <a:graphicData uri="http://schemas.openxmlformats.org/presentationml/2006/ole">
            <mc:AlternateContent xmlns:mc="http://schemas.openxmlformats.org/markup-compatibility/2006">
              <mc:Choice xmlns:v="urn:schemas-microsoft-com:vml" Requires="v">
                <p:oleObj spid="_x0000_s166973" name="Equation" r:id="rId9" imgW="3454200" imgH="571320" progId="Equation.DSMT4">
                  <p:embed/>
                </p:oleObj>
              </mc:Choice>
              <mc:Fallback>
                <p:oleObj name="Equation" r:id="rId9" imgW="3454200" imgH="571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7425" y="3787975"/>
                        <a:ext cx="3454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noAutofit/>
          </a:bodyPr>
          <a:lstStyle/>
          <a:p>
            <a:pPr marL="463550" indent="-463550"/>
            <a:r>
              <a:rPr lang="en-US" b="1" dirty="0"/>
              <a:t>Solution</a:t>
            </a:r>
          </a:p>
          <a:p>
            <a:pPr marL="463550" indent="-463550"/>
            <a:r>
              <a:rPr lang="en-US" b="1" dirty="0"/>
              <a:t>a.</a:t>
            </a:r>
            <a:r>
              <a:rPr lang="en-US" dirty="0"/>
              <a:t>	Notice that </a:t>
            </a:r>
            <a:r>
              <a:rPr lang="en-US" i="1" dirty="0"/>
              <a:t>F</a:t>
            </a:r>
            <a:r>
              <a:rPr lang="en-US" dirty="0"/>
              <a:t> is a composite function; you can think of it as 			  where 			   and 		   Furthermore, </a:t>
            </a:r>
            <a:r>
              <a:rPr lang="en-US" i="1" dirty="0"/>
              <a:t>g</a:t>
            </a:r>
            <a:r>
              <a:rPr lang="en-US" dirty="0"/>
              <a:t> is continuous on all of </a:t>
            </a:r>
            <a:r>
              <a:rPr lang="en-US" dirty="0">
                <a:latin typeface="Cambria Math" panose="02040503050406030204" pitchFamily="18" charset="0"/>
                <a:ea typeface="Cambria Math" panose="02040503050406030204" pitchFamily="18" charset="0"/>
              </a:rPr>
              <a:t>ℝ</a:t>
            </a:r>
            <a:r>
              <a:rPr lang="en-US" dirty="0">
                <a:sym typeface="MT Extra"/>
              </a:rPr>
              <a:t>,</a:t>
            </a:r>
            <a:r>
              <a:rPr lang="en-US" dirty="0"/>
              <a:t> since its denominator is never 0. The same can be said about </a:t>
            </a:r>
            <a:r>
              <a:rPr lang="en-US" i="1" dirty="0"/>
              <a:t>f</a:t>
            </a:r>
            <a:r>
              <a:rPr lang="en-US" dirty="0"/>
              <a:t>, namely that it is continuous on the entire real line. Note that you can see this in at least two ways. </a:t>
            </a:r>
          </a:p>
        </p:txBody>
      </p:sp>
      <p:graphicFrame>
        <p:nvGraphicFramePr>
          <p:cNvPr id="167938" name="Object 2"/>
          <p:cNvGraphicFramePr>
            <a:graphicFrameLocks noChangeAspect="1"/>
          </p:cNvGraphicFramePr>
          <p:nvPr/>
        </p:nvGraphicFramePr>
        <p:xfrm>
          <a:off x="2074863" y="2241550"/>
          <a:ext cx="2159000" cy="546100"/>
        </p:xfrm>
        <a:graphic>
          <a:graphicData uri="http://schemas.openxmlformats.org/presentationml/2006/ole">
            <mc:AlternateContent xmlns:mc="http://schemas.openxmlformats.org/markup-compatibility/2006">
              <mc:Choice xmlns:v="urn:schemas-microsoft-com:vml" Requires="v">
                <p:oleObj spid="_x0000_s167983" name="Equation" r:id="rId3" imgW="2158920" imgH="545760" progId="Equation.DSMT4">
                  <p:embed/>
                </p:oleObj>
              </mc:Choice>
              <mc:Fallback>
                <p:oleObj name="Equation" r:id="rId3" imgW="2158920" imgH="545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863" y="2241550"/>
                        <a:ext cx="2159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39" name="Object 3"/>
          <p:cNvGraphicFramePr>
            <a:graphicFrameLocks noChangeAspect="1"/>
          </p:cNvGraphicFramePr>
          <p:nvPr/>
        </p:nvGraphicFramePr>
        <p:xfrm>
          <a:off x="5303838" y="2209098"/>
          <a:ext cx="3429000" cy="571500"/>
        </p:xfrm>
        <a:graphic>
          <a:graphicData uri="http://schemas.openxmlformats.org/presentationml/2006/ole">
            <mc:AlternateContent xmlns:mc="http://schemas.openxmlformats.org/markup-compatibility/2006">
              <mc:Choice xmlns:v="urn:schemas-microsoft-com:vml" Requires="v">
                <p:oleObj spid="_x0000_s167984" name="Equation" r:id="rId5" imgW="3429000" imgH="571320" progId="Equation.DSMT4">
                  <p:embed/>
                </p:oleObj>
              </mc:Choice>
              <mc:Fallback>
                <p:oleObj name="Equation" r:id="rId5" imgW="342900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838" y="2209098"/>
                        <a:ext cx="3429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0" name="Object 4"/>
          <p:cNvGraphicFramePr>
            <a:graphicFrameLocks noChangeAspect="1"/>
          </p:cNvGraphicFramePr>
          <p:nvPr/>
        </p:nvGraphicFramePr>
        <p:xfrm>
          <a:off x="1651000" y="2684280"/>
          <a:ext cx="1549400" cy="469900"/>
        </p:xfrm>
        <a:graphic>
          <a:graphicData uri="http://schemas.openxmlformats.org/presentationml/2006/ole">
            <mc:AlternateContent xmlns:mc="http://schemas.openxmlformats.org/markup-compatibility/2006">
              <mc:Choice xmlns:v="urn:schemas-microsoft-com:vml" Requires="v">
                <p:oleObj spid="_x0000_s167985" name="Equation" r:id="rId7" imgW="1549080" imgH="469800" progId="Equation.DSMT4">
                  <p:embed/>
                </p:oleObj>
              </mc:Choice>
              <mc:Fallback>
                <p:oleObj name="Equation" r:id="rId7" imgW="154908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1000" y="2684280"/>
                        <a:ext cx="1549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Continuity and Discontinuity at a Point</a:t>
            </a:r>
          </a:p>
        </p:txBody>
      </p:sp>
      <p:sp>
        <p:nvSpPr>
          <p:cNvPr id="3" name="Content Placeholder 2"/>
          <p:cNvSpPr>
            <a:spLocks noGrp="1"/>
          </p:cNvSpPr>
          <p:nvPr>
            <p:ph idx="1"/>
          </p:nvPr>
        </p:nvSpPr>
        <p:spPr/>
        <p:txBody>
          <a:bodyPr/>
          <a:lstStyle/>
          <a:p>
            <a:r>
              <a:rPr lang="en-US" dirty="0"/>
              <a:t>If any one of the three properties fails to hold, then the function </a:t>
            </a:r>
            <a:r>
              <a:rPr lang="en-US" i="1" dirty="0"/>
              <a:t>f</a:t>
            </a:r>
            <a:r>
              <a:rPr lang="en-US" dirty="0"/>
              <a:t> is </a:t>
            </a:r>
            <a:r>
              <a:rPr lang="en-US" b="1" dirty="0"/>
              <a:t>discontinuous</a:t>
            </a:r>
            <a:r>
              <a:rPr lang="en-US" dirty="0"/>
              <a:t> at the point </a:t>
            </a:r>
            <a:r>
              <a:rPr lang="en-US" i="1" dirty="0"/>
              <a:t>c</a:t>
            </a:r>
            <a:r>
              <a:rPr lang="en-US" dirty="0"/>
              <a:t> and we call </a:t>
            </a:r>
            <a:r>
              <a:rPr lang="en-US" i="1" dirty="0"/>
              <a:t>c</a:t>
            </a:r>
            <a:r>
              <a:rPr lang="en-US" dirty="0"/>
              <a:t> a </a:t>
            </a:r>
            <a:r>
              <a:rPr lang="en-US" b="1" dirty="0"/>
              <a:t>point of discontinuity</a:t>
            </a:r>
            <a:r>
              <a:rPr lang="en-US" dirty="0"/>
              <a:t> of </a:t>
            </a:r>
            <a:r>
              <a:rPr lang="en-US" i="1" dirty="0"/>
              <a:t>f</a:t>
            </a:r>
            <a:r>
              <a:rPr lang="en-US" dirty="0"/>
              <a:t>. Our first two examples illustrate the identification of points of continuity and discontinuity.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 (cont.)</a:t>
            </a:r>
          </a:p>
        </p:txBody>
      </p:sp>
      <p:sp>
        <p:nvSpPr>
          <p:cNvPr id="3" name="Content Placeholder 2"/>
          <p:cNvSpPr>
            <a:spLocks noGrp="1"/>
          </p:cNvSpPr>
          <p:nvPr>
            <p:ph idx="1"/>
          </p:nvPr>
        </p:nvSpPr>
        <p:spPr>
          <a:xfrm>
            <a:off x="457200" y="1280160"/>
            <a:ext cx="8229600" cy="4659737"/>
          </a:xfrm>
        </p:spPr>
        <p:txBody>
          <a:bodyPr>
            <a:spAutoFit/>
          </a:bodyPr>
          <a:lstStyle/>
          <a:p>
            <a:r>
              <a:rPr lang="en-US" dirty="0"/>
              <a:t>Either apply the previous theorem, since </a:t>
            </a:r>
            <a:r>
              <a:rPr lang="en-US" i="1" dirty="0"/>
              <a:t>f</a:t>
            </a:r>
            <a:r>
              <a:rPr lang="en-US" dirty="0"/>
              <a:t> is the inverse of </a:t>
            </a:r>
            <a:r>
              <a:rPr lang="en-US" i="1" dirty="0"/>
              <a:t>k</a:t>
            </a:r>
            <a:r>
              <a:rPr lang="en-US" dirty="0"/>
              <a:t>(</a:t>
            </a:r>
            <a:r>
              <a:rPr lang="en-US" i="1" dirty="0"/>
              <a:t>x</a:t>
            </a:r>
            <a:r>
              <a:rPr lang="en-US" dirty="0"/>
              <a:t>) </a:t>
            </a:r>
            <a:r>
              <a:rPr lang="en-US" dirty="0">
                <a:latin typeface="Symbol" pitchFamily="18" charset="2"/>
              </a:rPr>
              <a:t>=</a:t>
            </a:r>
            <a:r>
              <a:rPr lang="en-US" dirty="0"/>
              <a:t> </a:t>
            </a:r>
            <a:r>
              <a:rPr lang="en-US" i="1" dirty="0"/>
              <a:t>x</a:t>
            </a:r>
            <a:r>
              <a:rPr lang="en-US" baseline="30000" dirty="0"/>
              <a:t>3</a:t>
            </a:r>
            <a:r>
              <a:rPr lang="en-US" dirty="0"/>
              <a:t>, which is a continuous function mapping </a:t>
            </a:r>
            <a:r>
              <a:rPr lang="en-US" dirty="0">
                <a:latin typeface="Cambria Math" panose="02040503050406030204" pitchFamily="18" charset="0"/>
                <a:ea typeface="Cambria Math" panose="02040503050406030204" pitchFamily="18" charset="0"/>
              </a:rPr>
              <a:t>ℝ </a:t>
            </a:r>
            <a:r>
              <a:rPr lang="en-US" dirty="0">
                <a:sym typeface="MT Extra"/>
              </a:rPr>
              <a:t> </a:t>
            </a:r>
            <a:r>
              <a:rPr lang="en-US" dirty="0"/>
              <a:t>onto </a:t>
            </a:r>
            <a:r>
              <a:rPr lang="en-US" dirty="0">
                <a:latin typeface="Cambria Math" panose="02040503050406030204" pitchFamily="18" charset="0"/>
                <a:ea typeface="Cambria Math" panose="02040503050406030204" pitchFamily="18" charset="0"/>
              </a:rPr>
              <a:t>ℝ</a:t>
            </a:r>
            <a:r>
              <a:rPr lang="en-US" dirty="0">
                <a:sym typeface="MT Extra"/>
              </a:rPr>
              <a:t>; </a:t>
            </a:r>
            <a:r>
              <a:rPr lang="en-US" dirty="0"/>
              <a:t>or by referring to the Positive Integer Root Law, you can provide a one‑line proof of the continuity of </a:t>
            </a:r>
            <a:r>
              <a:rPr lang="en-US" i="1" dirty="0"/>
              <a:t>f</a:t>
            </a:r>
            <a:r>
              <a:rPr lang="en-US" dirty="0"/>
              <a:t> as follows. If </a:t>
            </a:r>
            <a:r>
              <a:rPr lang="en-US" i="1" dirty="0"/>
              <a:t>c</a:t>
            </a:r>
            <a:r>
              <a:rPr lang="en-US" dirty="0"/>
              <a:t> </a:t>
            </a:r>
            <a:r>
              <a:rPr lang="en-US" dirty="0">
                <a:sym typeface="Symbol"/>
              </a:rPr>
              <a:t></a:t>
            </a:r>
            <a:r>
              <a:rPr lang="en-US" dirty="0"/>
              <a:t> </a:t>
            </a:r>
            <a:r>
              <a:rPr lang="en-US" dirty="0">
                <a:latin typeface="Cambria Math" panose="02040503050406030204" pitchFamily="18" charset="0"/>
                <a:ea typeface="Cambria Math" panose="02040503050406030204" pitchFamily="18" charset="0"/>
              </a:rPr>
              <a:t>ℝ</a:t>
            </a:r>
            <a:r>
              <a:rPr lang="en-US" dirty="0">
                <a:sym typeface="MT Extra"/>
              </a:rPr>
              <a:t> </a:t>
            </a:r>
            <a:r>
              <a:rPr lang="en-US" dirty="0"/>
              <a:t>is arbitrary,</a:t>
            </a:r>
          </a:p>
          <a:p>
            <a:endParaRPr lang="en-US" dirty="0"/>
          </a:p>
          <a:p>
            <a:endParaRPr lang="en-US" dirty="0"/>
          </a:p>
          <a:p>
            <a:r>
              <a:rPr lang="en-US" dirty="0"/>
              <a:t>Now a simple application of the earlier theorem about continuity of compositions establishes the fact that 		     is continuous on </a:t>
            </a:r>
            <a:r>
              <a:rPr lang="en-US" dirty="0">
                <a:latin typeface="Cambria Math" panose="02040503050406030204" pitchFamily="18" charset="0"/>
                <a:ea typeface="Cambria Math" panose="02040503050406030204" pitchFamily="18" charset="0"/>
              </a:rPr>
              <a:t>ℝ</a:t>
            </a:r>
            <a:r>
              <a:rPr lang="en-US" dirty="0">
                <a:sym typeface="MT Extra"/>
              </a:rPr>
              <a:t>.</a:t>
            </a:r>
            <a:r>
              <a:rPr lang="en-US" dirty="0"/>
              <a:t> </a:t>
            </a:r>
          </a:p>
        </p:txBody>
      </p:sp>
      <p:graphicFrame>
        <p:nvGraphicFramePr>
          <p:cNvPr id="223239" name="Object 7"/>
          <p:cNvGraphicFramePr>
            <a:graphicFrameLocks noChangeAspect="1"/>
          </p:cNvGraphicFramePr>
          <p:nvPr/>
        </p:nvGraphicFramePr>
        <p:xfrm>
          <a:off x="2286000" y="3671887"/>
          <a:ext cx="1143000" cy="571500"/>
        </p:xfrm>
        <a:graphic>
          <a:graphicData uri="http://schemas.openxmlformats.org/presentationml/2006/ole">
            <mc:AlternateContent xmlns:mc="http://schemas.openxmlformats.org/markup-compatibility/2006">
              <mc:Choice xmlns:v="urn:schemas-microsoft-com:vml" Requires="v">
                <p:oleObj spid="_x0000_s223314" name="Equation" r:id="rId3" imgW="1143000" imgH="571320" progId="Equation.DSMT4">
                  <p:embed/>
                </p:oleObj>
              </mc:Choice>
              <mc:Fallback>
                <p:oleObj name="Equation" r:id="rId3" imgW="1143000" imgH="57132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671887"/>
                        <a:ext cx="114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3240" name="Object 8"/>
          <p:cNvGraphicFramePr>
            <a:graphicFrameLocks noChangeAspect="1"/>
          </p:cNvGraphicFramePr>
          <p:nvPr/>
        </p:nvGraphicFramePr>
        <p:xfrm>
          <a:off x="3516313" y="3614737"/>
          <a:ext cx="1206500" cy="622300"/>
        </p:xfrm>
        <a:graphic>
          <a:graphicData uri="http://schemas.openxmlformats.org/presentationml/2006/ole">
            <mc:AlternateContent xmlns:mc="http://schemas.openxmlformats.org/markup-compatibility/2006">
              <mc:Choice xmlns:v="urn:schemas-microsoft-com:vml" Requires="v">
                <p:oleObj spid="_x0000_s223315" name="Equation" r:id="rId5" imgW="1206360" imgH="622080" progId="Equation.DSMT4">
                  <p:embed/>
                </p:oleObj>
              </mc:Choice>
              <mc:Fallback>
                <p:oleObj name="Equation" r:id="rId5" imgW="1206360" imgH="62208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6313" y="3614737"/>
                        <a:ext cx="1206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3241" name="Object 9"/>
          <p:cNvGraphicFramePr>
            <a:graphicFrameLocks noChangeAspect="1"/>
          </p:cNvGraphicFramePr>
          <p:nvPr/>
        </p:nvGraphicFramePr>
        <p:xfrm>
          <a:off x="4813300" y="3619500"/>
          <a:ext cx="1206500" cy="647700"/>
        </p:xfrm>
        <a:graphic>
          <a:graphicData uri="http://schemas.openxmlformats.org/presentationml/2006/ole">
            <mc:AlternateContent xmlns:mc="http://schemas.openxmlformats.org/markup-compatibility/2006">
              <mc:Choice xmlns:v="urn:schemas-microsoft-com:vml" Requires="v">
                <p:oleObj spid="_x0000_s223316" name="Equation" r:id="rId7" imgW="1206360" imgH="647640" progId="Equation.DSMT4">
                  <p:embed/>
                </p:oleObj>
              </mc:Choice>
              <mc:Fallback>
                <p:oleObj name="Equation" r:id="rId7" imgW="1206360" imgH="64764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3300" y="3619500"/>
                        <a:ext cx="1206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3242" name="Object 10"/>
          <p:cNvGraphicFramePr>
            <a:graphicFrameLocks noChangeAspect="1"/>
          </p:cNvGraphicFramePr>
          <p:nvPr/>
        </p:nvGraphicFramePr>
        <p:xfrm>
          <a:off x="6134100" y="3627437"/>
          <a:ext cx="800100" cy="444500"/>
        </p:xfrm>
        <a:graphic>
          <a:graphicData uri="http://schemas.openxmlformats.org/presentationml/2006/ole">
            <mc:AlternateContent xmlns:mc="http://schemas.openxmlformats.org/markup-compatibility/2006">
              <mc:Choice xmlns:v="urn:schemas-microsoft-com:vml" Requires="v">
                <p:oleObj spid="_x0000_s223317" name="Equation" r:id="rId9" imgW="799920" imgH="444240" progId="Equation.DSMT4">
                  <p:embed/>
                </p:oleObj>
              </mc:Choice>
              <mc:Fallback>
                <p:oleObj name="Equation" r:id="rId9" imgW="799920" imgH="44424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4100" y="3627437"/>
                        <a:ext cx="800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3243" name="Object 11"/>
          <p:cNvGraphicFramePr>
            <a:graphicFrameLocks noChangeAspect="1"/>
          </p:cNvGraphicFramePr>
          <p:nvPr/>
        </p:nvGraphicFramePr>
        <p:xfrm>
          <a:off x="546100" y="5359400"/>
          <a:ext cx="2120900" cy="546100"/>
        </p:xfrm>
        <a:graphic>
          <a:graphicData uri="http://schemas.openxmlformats.org/presentationml/2006/ole">
            <mc:AlternateContent xmlns:mc="http://schemas.openxmlformats.org/markup-compatibility/2006">
              <mc:Choice xmlns:v="urn:schemas-microsoft-com:vml" Requires="v">
                <p:oleObj spid="_x0000_s223318" name="Equation" r:id="rId11" imgW="2120760" imgH="545760" progId="Equation.DSMT4">
                  <p:embed/>
                </p:oleObj>
              </mc:Choice>
              <mc:Fallback>
                <p:oleObj name="Equation" r:id="rId11" imgW="2120760" imgH="54576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100" y="5359400"/>
                        <a:ext cx="2120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2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2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32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280160"/>
            <a:ext cx="8229600" cy="2677656"/>
          </a:xfrm>
        </p:spPr>
        <p:txBody>
          <a:bodyPr>
            <a:spAutoFit/>
          </a:bodyPr>
          <a:lstStyle/>
          <a:p>
            <a:pPr marL="457200" indent="-457200"/>
            <a:r>
              <a:rPr lang="en-US" b="1" dirty="0"/>
              <a:t>b.</a:t>
            </a:r>
            <a:r>
              <a:rPr lang="en-US" dirty="0"/>
              <a:t>	As in part a., we will use the “continuity of compositions” theorem, but while the conditions of the theorem were readily satisfied by both the inner and outer functions on all of </a:t>
            </a:r>
            <a:r>
              <a:rPr lang="en-US" dirty="0">
                <a:latin typeface="Cambria Math" panose="02040503050406030204" pitchFamily="18" charset="0"/>
                <a:ea typeface="Cambria Math" panose="02040503050406030204" pitchFamily="18" charset="0"/>
              </a:rPr>
              <a:t>ℝ</a:t>
            </a:r>
            <a:r>
              <a:rPr lang="en-US" dirty="0">
                <a:sym typeface="MT Extra"/>
              </a:rPr>
              <a:t> </a:t>
            </a:r>
            <a:r>
              <a:rPr lang="en-US" dirty="0"/>
              <a:t>in the previous  problem, we will need to pay a little extra attention here.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7b (cont.)</a:t>
            </a:r>
          </a:p>
        </p:txBody>
      </p:sp>
      <p:sp>
        <p:nvSpPr>
          <p:cNvPr id="3" name="Content Placeholder 2"/>
          <p:cNvSpPr>
            <a:spLocks noGrp="1"/>
          </p:cNvSpPr>
          <p:nvPr>
            <p:ph idx="1"/>
          </p:nvPr>
        </p:nvSpPr>
        <p:spPr>
          <a:xfrm>
            <a:off x="457200" y="1280160"/>
            <a:ext cx="8229600" cy="1988237"/>
          </a:xfrm>
        </p:spPr>
        <p:txBody>
          <a:bodyPr>
            <a:spAutoFit/>
          </a:bodyPr>
          <a:lstStyle/>
          <a:p>
            <a:r>
              <a:rPr lang="en-US" dirty="0"/>
              <a:t>To start off, we once again use the notation </a:t>
            </a:r>
          </a:p>
          <a:p>
            <a:pPr marL="457200" indent="-457200"/>
            <a:r>
              <a:rPr lang="en-US" dirty="0"/>
              <a:t>			       however, this time </a:t>
            </a:r>
          </a:p>
          <a:p>
            <a:r>
              <a:rPr lang="en-US" dirty="0"/>
              <a:t>					   (see Figure 8), while 		</a:t>
            </a:r>
          </a:p>
        </p:txBody>
      </p:sp>
      <p:graphicFrame>
        <p:nvGraphicFramePr>
          <p:cNvPr id="175106" name="Object 2"/>
          <p:cNvGraphicFramePr>
            <a:graphicFrameLocks noChangeAspect="1"/>
          </p:cNvGraphicFramePr>
          <p:nvPr/>
        </p:nvGraphicFramePr>
        <p:xfrm>
          <a:off x="548640" y="1782580"/>
          <a:ext cx="2286000" cy="546100"/>
        </p:xfrm>
        <a:graphic>
          <a:graphicData uri="http://schemas.openxmlformats.org/presentationml/2006/ole">
            <mc:AlternateContent xmlns:mc="http://schemas.openxmlformats.org/markup-compatibility/2006">
              <mc:Choice xmlns:v="urn:schemas-microsoft-com:vml" Requires="v">
                <p:oleObj spid="_x0000_s284716" name="Equation" r:id="rId3" imgW="2286000" imgH="545760" progId="Equation.DSMT4">
                  <p:embed/>
                </p:oleObj>
              </mc:Choice>
              <mc:Fallback>
                <p:oleObj name="Equation" r:id="rId3" imgW="2286000" imgH="5457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782580"/>
                        <a:ext cx="2286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7" name="Object 3"/>
          <p:cNvGraphicFramePr>
            <a:graphicFrameLocks noChangeAspect="1"/>
          </p:cNvGraphicFramePr>
          <p:nvPr/>
        </p:nvGraphicFramePr>
        <p:xfrm>
          <a:off x="548640" y="2286000"/>
          <a:ext cx="4673600" cy="571500"/>
        </p:xfrm>
        <a:graphic>
          <a:graphicData uri="http://schemas.openxmlformats.org/presentationml/2006/ole">
            <mc:AlternateContent xmlns:mc="http://schemas.openxmlformats.org/markup-compatibility/2006">
              <mc:Choice xmlns:v="urn:schemas-microsoft-com:vml" Requires="v">
                <p:oleObj spid="_x0000_s284717" name="Equation" r:id="rId5" imgW="4673520" imgH="571320" progId="Equation.DSMT4">
                  <p:embed/>
                </p:oleObj>
              </mc:Choice>
              <mc:Fallback>
                <p:oleObj name="Equation" r:id="rId5" imgW="4673520" imgH="57132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2286000"/>
                        <a:ext cx="4673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8" name="Object 4"/>
          <p:cNvGraphicFramePr>
            <a:graphicFrameLocks noChangeAspect="1"/>
          </p:cNvGraphicFramePr>
          <p:nvPr/>
        </p:nvGraphicFramePr>
        <p:xfrm>
          <a:off x="548640" y="2895600"/>
          <a:ext cx="1549400" cy="520700"/>
        </p:xfrm>
        <a:graphic>
          <a:graphicData uri="http://schemas.openxmlformats.org/presentationml/2006/ole">
            <mc:AlternateContent xmlns:mc="http://schemas.openxmlformats.org/markup-compatibility/2006">
              <mc:Choice xmlns:v="urn:schemas-microsoft-com:vml" Requires="v">
                <p:oleObj spid="_x0000_s284718" name="Equation" r:id="rId7" imgW="1549080" imgH="520560" progId="Equation.DSMT4">
                  <p:embed/>
                </p:oleObj>
              </mc:Choice>
              <mc:Fallback>
                <p:oleObj name="Equation" r:id="rId7" imgW="1549080" imgH="52056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2895600"/>
                        <a:ext cx="1549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2"/>
          <p:cNvPicPr>
            <a:picLocks noChangeAspect="1" noChangeArrowheads="1"/>
          </p:cNvPicPr>
          <p:nvPr/>
        </p:nvPicPr>
        <p:blipFill>
          <a:blip r:embed="rId9" cstate="print"/>
          <a:srcRect b="16035"/>
          <a:stretch>
            <a:fillRect/>
          </a:stretch>
        </p:blipFill>
        <p:spPr bwMode="auto">
          <a:xfrm>
            <a:off x="2819400" y="2971800"/>
            <a:ext cx="4023360" cy="2971800"/>
          </a:xfrm>
          <a:prstGeom prst="rect">
            <a:avLst/>
          </a:prstGeom>
          <a:noFill/>
          <a:ln w="9525">
            <a:noFill/>
            <a:miter lim="800000"/>
            <a:headEnd/>
            <a:tailEnd/>
          </a:ln>
        </p:spPr>
      </p:pic>
      <p:sp>
        <p:nvSpPr>
          <p:cNvPr id="8" name="Rectangle 7"/>
          <p:cNvSpPr/>
          <p:nvPr/>
        </p:nvSpPr>
        <p:spPr>
          <a:xfrm>
            <a:off x="5257800" y="5410200"/>
            <a:ext cx="1370055" cy="523220"/>
          </a:xfrm>
          <a:prstGeom prst="rect">
            <a:avLst/>
          </a:prstGeom>
        </p:spPr>
        <p:txBody>
          <a:bodyPr wrap="none">
            <a:spAutoFit/>
          </a:bodyPr>
          <a:lstStyle/>
          <a:p>
            <a:r>
              <a:rPr lang="en-US" sz="2800" b="1" dirty="0"/>
              <a:t>Figure 8</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7b (cont.)</a:t>
            </a:r>
          </a:p>
        </p:txBody>
      </p:sp>
      <p:sp>
        <p:nvSpPr>
          <p:cNvPr id="3" name="Content Placeholder 2"/>
          <p:cNvSpPr>
            <a:spLocks noGrp="1"/>
          </p:cNvSpPr>
          <p:nvPr>
            <p:ph idx="1"/>
          </p:nvPr>
        </p:nvSpPr>
        <p:spPr>
          <a:xfrm>
            <a:off x="457200" y="1280160"/>
            <a:ext cx="8229600" cy="3539430"/>
          </a:xfrm>
        </p:spPr>
        <p:txBody>
          <a:bodyPr>
            <a:spAutoFit/>
          </a:bodyPr>
          <a:lstStyle/>
          <a:p>
            <a:r>
              <a:rPr lang="en-US" dirty="0"/>
              <a:t>According to our theorem, </a:t>
            </a:r>
            <a:r>
              <a:rPr lang="en-US" i="1" dirty="0"/>
              <a:t>G</a:t>
            </a:r>
            <a:r>
              <a:rPr lang="en-US" dirty="0"/>
              <a:t> = </a:t>
            </a:r>
            <a:r>
              <a:rPr lang="en-US" i="1" dirty="0"/>
              <a:t>f</a:t>
            </a:r>
            <a:r>
              <a:rPr lang="en-US" dirty="0"/>
              <a:t> </a:t>
            </a:r>
            <a:r>
              <a:rPr lang="en-US" dirty="0" smtClean="0">
                <a:latin typeface="Cambria Math" panose="02040503050406030204" pitchFamily="18" charset="0"/>
                <a:ea typeface="Cambria Math" panose="02040503050406030204" pitchFamily="18" charset="0"/>
                <a:sym typeface="MT Extra"/>
              </a:rPr>
              <a:t>∘</a:t>
            </a:r>
            <a:r>
              <a:rPr lang="en-US" dirty="0" smtClean="0"/>
              <a:t> </a:t>
            </a:r>
            <a:r>
              <a:rPr lang="en-US" i="1" dirty="0"/>
              <a:t>g</a:t>
            </a:r>
            <a:r>
              <a:rPr lang="en-US" dirty="0"/>
              <a:t> will be continuous at all points of continuity </a:t>
            </a:r>
            <a:r>
              <a:rPr lang="en-US" i="1" dirty="0"/>
              <a:t>c</a:t>
            </a:r>
            <a:r>
              <a:rPr lang="en-US" dirty="0"/>
              <a:t> of </a:t>
            </a:r>
            <a:r>
              <a:rPr lang="en-US" i="1" dirty="0"/>
              <a:t>g</a:t>
            </a:r>
            <a:r>
              <a:rPr lang="en-US" dirty="0"/>
              <a:t>(</a:t>
            </a:r>
            <a:r>
              <a:rPr lang="en-US" i="1" dirty="0"/>
              <a:t>x</a:t>
            </a:r>
            <a:r>
              <a:rPr lang="en-US" dirty="0"/>
              <a:t>) provided that </a:t>
            </a:r>
            <a:r>
              <a:rPr lang="en-US" i="1" dirty="0"/>
              <a:t>f</a:t>
            </a:r>
            <a:r>
              <a:rPr lang="en-US" dirty="0"/>
              <a:t> is also continuous at </a:t>
            </a:r>
            <a:r>
              <a:rPr lang="en-US" i="1" dirty="0"/>
              <a:t>g</a:t>
            </a:r>
            <a:r>
              <a:rPr lang="en-US" dirty="0"/>
              <a:t>(</a:t>
            </a:r>
            <a:r>
              <a:rPr lang="en-US" i="1" dirty="0"/>
              <a:t>c</a:t>
            </a:r>
            <a:r>
              <a:rPr lang="en-US" dirty="0"/>
              <a:t>). A factoring argument like the one given in part a. shows that </a:t>
            </a:r>
            <a:r>
              <a:rPr lang="en-US" i="1" dirty="0"/>
              <a:t>g</a:t>
            </a:r>
            <a:r>
              <a:rPr lang="en-US" dirty="0"/>
              <a:t> is undefined and has a vertical asymptote at </a:t>
            </a:r>
            <a:r>
              <a:rPr lang="en-US" i="1" dirty="0"/>
              <a:t>x</a:t>
            </a:r>
            <a:r>
              <a:rPr lang="en-US" dirty="0"/>
              <a:t> </a:t>
            </a:r>
            <a:r>
              <a:rPr lang="en-US" dirty="0">
                <a:latin typeface="Symbol" pitchFamily="18" charset="2"/>
              </a:rPr>
              <a:t>=</a:t>
            </a:r>
            <a:r>
              <a:rPr lang="en-US" dirty="0"/>
              <a:t> 0; it is, however, continuous everywhere else. The outer function </a:t>
            </a:r>
            <a:r>
              <a:rPr lang="en-US" i="1" dirty="0"/>
              <a:t>f</a:t>
            </a:r>
            <a:r>
              <a:rPr lang="en-US" dirty="0"/>
              <a:t> , on the other hand, is only defined for </a:t>
            </a:r>
            <a:r>
              <a:rPr lang="en-US" i="1" dirty="0"/>
              <a:t>x</a:t>
            </a:r>
            <a:r>
              <a:rPr lang="en-US" dirty="0"/>
              <a:t> ≥ 0, but it is continuous on its domain.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7b (cont.)</a:t>
            </a:r>
          </a:p>
        </p:txBody>
      </p:sp>
      <p:sp>
        <p:nvSpPr>
          <p:cNvPr id="3" name="Content Placeholder 2"/>
          <p:cNvSpPr>
            <a:spLocks noGrp="1"/>
          </p:cNvSpPr>
          <p:nvPr>
            <p:ph idx="1"/>
          </p:nvPr>
        </p:nvSpPr>
        <p:spPr/>
        <p:txBody>
          <a:bodyPr>
            <a:normAutofit/>
          </a:bodyPr>
          <a:lstStyle/>
          <a:p>
            <a:r>
              <a:rPr lang="en-US" dirty="0"/>
              <a:t>This latter claim can be established by an argument similar to the one given for the cube root function in part a. In fact, notice that it is easy to generalize that argument and conclude that all root functions are continuous as a result of the previous theorem and the continuity of the functions </a:t>
            </a:r>
            <a:r>
              <a:rPr lang="en-US" i="1" dirty="0"/>
              <a:t>x</a:t>
            </a:r>
            <a:r>
              <a:rPr lang="en-US" i="1" baseline="30000" dirty="0"/>
              <a:t>n</a:t>
            </a:r>
            <a:r>
              <a:rPr lang="en-US" dirty="0"/>
              <a:t>. </a:t>
            </a:r>
          </a:p>
          <a:p>
            <a:r>
              <a:rPr lang="en-US" dirty="0"/>
              <a:t>Summarizing our observations up to this point, and using the fact that the composition of continuous functions is continuous, we see that 			  will be continuous at all nonzero real numbers </a:t>
            </a:r>
            <a:r>
              <a:rPr lang="en-US" i="1" dirty="0"/>
              <a:t>c</a:t>
            </a:r>
            <a:r>
              <a:rPr lang="en-US" dirty="0"/>
              <a:t> such that</a:t>
            </a:r>
          </a:p>
          <a:p>
            <a:endParaRPr lang="en-US" dirty="0"/>
          </a:p>
        </p:txBody>
      </p:sp>
      <p:graphicFrame>
        <p:nvGraphicFramePr>
          <p:cNvPr id="273409" name="Object 1"/>
          <p:cNvGraphicFramePr>
            <a:graphicFrameLocks noChangeAspect="1"/>
          </p:cNvGraphicFramePr>
          <p:nvPr/>
        </p:nvGraphicFramePr>
        <p:xfrm>
          <a:off x="5803900" y="4806585"/>
          <a:ext cx="2171700" cy="546100"/>
        </p:xfrm>
        <a:graphic>
          <a:graphicData uri="http://schemas.openxmlformats.org/presentationml/2006/ole">
            <mc:AlternateContent xmlns:mc="http://schemas.openxmlformats.org/markup-compatibility/2006">
              <mc:Choice xmlns:v="urn:schemas-microsoft-com:vml" Requires="v">
                <p:oleObj spid="_x0000_s273437" name="Equation" r:id="rId3" imgW="2171520" imgH="545760" progId="Equation.DSMT4">
                  <p:embed/>
                </p:oleObj>
              </mc:Choice>
              <mc:Fallback>
                <p:oleObj name="Equation" r:id="rId3" imgW="2171520" imgH="5457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3900" y="4806585"/>
                        <a:ext cx="2171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3410" name="Object 2"/>
          <p:cNvGraphicFramePr>
            <a:graphicFrameLocks noChangeAspect="1"/>
          </p:cNvGraphicFramePr>
          <p:nvPr/>
        </p:nvGraphicFramePr>
        <p:xfrm>
          <a:off x="539750" y="5611110"/>
          <a:ext cx="1231900" cy="469900"/>
        </p:xfrm>
        <a:graphic>
          <a:graphicData uri="http://schemas.openxmlformats.org/presentationml/2006/ole">
            <mc:AlternateContent xmlns:mc="http://schemas.openxmlformats.org/markup-compatibility/2006">
              <mc:Choice xmlns:v="urn:schemas-microsoft-com:vml" Requires="v">
                <p:oleObj spid="_x0000_s273438" name="Equation" r:id="rId5" imgW="1231560" imgH="469800" progId="Equation.DSMT4">
                  <p:embed/>
                </p:oleObj>
              </mc:Choice>
              <mc:Fallback>
                <p:oleObj name="Equation" r:id="rId5" imgW="1231560" imgH="469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5611110"/>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34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3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7b (cont.)</a:t>
            </a:r>
          </a:p>
        </p:txBody>
      </p:sp>
      <p:sp>
        <p:nvSpPr>
          <p:cNvPr id="3" name="Content Placeholder 2"/>
          <p:cNvSpPr>
            <a:spLocks noGrp="1"/>
          </p:cNvSpPr>
          <p:nvPr>
            <p:ph idx="1"/>
          </p:nvPr>
        </p:nvSpPr>
        <p:spPr>
          <a:xfrm>
            <a:off x="457200" y="1280160"/>
            <a:ext cx="4206240" cy="4401205"/>
          </a:xfrm>
        </p:spPr>
        <p:txBody>
          <a:bodyPr>
            <a:spAutoFit/>
          </a:bodyPr>
          <a:lstStyle/>
          <a:p>
            <a:r>
              <a:rPr lang="en-US" dirty="0"/>
              <a:t>Our next observation is that     	 on the interval (</a:t>
            </a:r>
            <a:r>
              <a:rPr lang="en-US" dirty="0">
                <a:latin typeface="Symbol" pitchFamily="18" charset="2"/>
              </a:rPr>
              <a:t>-</a:t>
            </a:r>
            <a:r>
              <a:rPr lang="en-US" dirty="0"/>
              <a:t>1,0), but is nonnegative everywhere else on its domain, that is, 	           on 		          (You can algebraically convince yourself of this fact, or simply examine the graph in Figure 8.) </a:t>
            </a:r>
          </a:p>
        </p:txBody>
      </p:sp>
      <p:graphicFrame>
        <p:nvGraphicFramePr>
          <p:cNvPr id="177156" name="Object 4"/>
          <p:cNvGraphicFramePr>
            <a:graphicFrameLocks noChangeAspect="1"/>
          </p:cNvGraphicFramePr>
          <p:nvPr/>
        </p:nvGraphicFramePr>
        <p:xfrm>
          <a:off x="1235440" y="1752600"/>
          <a:ext cx="1181100" cy="469900"/>
        </p:xfrm>
        <a:graphic>
          <a:graphicData uri="http://schemas.openxmlformats.org/presentationml/2006/ole">
            <mc:AlternateContent xmlns:mc="http://schemas.openxmlformats.org/markup-compatibility/2006">
              <mc:Choice xmlns:v="urn:schemas-microsoft-com:vml" Requires="v">
                <p:oleObj spid="_x0000_s177198" name="Equation" r:id="rId3" imgW="1180800" imgH="469800" progId="Equation.DSMT4">
                  <p:embed/>
                </p:oleObj>
              </mc:Choice>
              <mc:Fallback>
                <p:oleObj name="Equation" r:id="rId3" imgW="1180800" imgH="469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440" y="1752600"/>
                        <a:ext cx="1181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7" name="Object 5"/>
          <p:cNvGraphicFramePr>
            <a:graphicFrameLocks noChangeAspect="1"/>
          </p:cNvGraphicFramePr>
          <p:nvPr/>
        </p:nvGraphicFramePr>
        <p:xfrm>
          <a:off x="2896850" y="3018020"/>
          <a:ext cx="1181100" cy="469900"/>
        </p:xfrm>
        <a:graphic>
          <a:graphicData uri="http://schemas.openxmlformats.org/presentationml/2006/ole">
            <mc:AlternateContent xmlns:mc="http://schemas.openxmlformats.org/markup-compatibility/2006">
              <mc:Choice xmlns:v="urn:schemas-microsoft-com:vml" Requires="v">
                <p:oleObj spid="_x0000_s177199" name="Equation" r:id="rId5" imgW="1180800" imgH="469800" progId="Equation.DSMT4">
                  <p:embed/>
                </p:oleObj>
              </mc:Choice>
              <mc:Fallback>
                <p:oleObj name="Equation" r:id="rId5" imgW="1180800" imgH="469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6850" y="3018020"/>
                        <a:ext cx="1181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8" name="Object 6"/>
          <p:cNvGraphicFramePr>
            <a:graphicFrameLocks noChangeAspect="1"/>
          </p:cNvGraphicFramePr>
          <p:nvPr/>
        </p:nvGraphicFramePr>
        <p:xfrm>
          <a:off x="548640" y="3443990"/>
          <a:ext cx="2501900" cy="469900"/>
        </p:xfrm>
        <a:graphic>
          <a:graphicData uri="http://schemas.openxmlformats.org/presentationml/2006/ole">
            <mc:AlternateContent xmlns:mc="http://schemas.openxmlformats.org/markup-compatibility/2006">
              <mc:Choice xmlns:v="urn:schemas-microsoft-com:vml" Requires="v">
                <p:oleObj spid="_x0000_s177200" name="Equation" r:id="rId7" imgW="2501640" imgH="469800" progId="Equation.DSMT4">
                  <p:embed/>
                </p:oleObj>
              </mc:Choice>
              <mc:Fallback>
                <p:oleObj name="Equation" r:id="rId7" imgW="2501640" imgH="4698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3443990"/>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2"/>
          <p:cNvPicPr>
            <a:picLocks noChangeAspect="1" noChangeArrowheads="1"/>
          </p:cNvPicPr>
          <p:nvPr/>
        </p:nvPicPr>
        <p:blipFill>
          <a:blip r:embed="rId9" cstate="print"/>
          <a:srcRect b="16035"/>
          <a:stretch>
            <a:fillRect/>
          </a:stretch>
        </p:blipFill>
        <p:spPr bwMode="auto">
          <a:xfrm>
            <a:off x="4800600" y="1219200"/>
            <a:ext cx="4023360" cy="2971800"/>
          </a:xfrm>
          <a:prstGeom prst="rect">
            <a:avLst/>
          </a:prstGeom>
          <a:noFill/>
          <a:ln w="9525">
            <a:noFill/>
            <a:miter lim="800000"/>
            <a:headEnd/>
            <a:tailEnd/>
          </a:ln>
        </p:spPr>
      </p:pic>
      <p:sp>
        <p:nvSpPr>
          <p:cNvPr id="10" name="Rectangle 9"/>
          <p:cNvSpPr/>
          <p:nvPr/>
        </p:nvSpPr>
        <p:spPr>
          <a:xfrm>
            <a:off x="6127253" y="4267200"/>
            <a:ext cx="1370055" cy="523220"/>
          </a:xfrm>
          <a:prstGeom prst="rect">
            <a:avLst/>
          </a:prstGeom>
        </p:spPr>
        <p:txBody>
          <a:bodyPr wrap="none">
            <a:spAutoFit/>
          </a:bodyPr>
          <a:lstStyle/>
          <a:p>
            <a:r>
              <a:rPr lang="en-US" sz="2800" b="1" dirty="0"/>
              <a:t>Figure 8</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0" name="Picture 4"/>
          <p:cNvPicPr>
            <a:picLocks noChangeAspect="1" noChangeArrowheads="1"/>
          </p:cNvPicPr>
          <p:nvPr/>
        </p:nvPicPr>
        <p:blipFill>
          <a:blip r:embed="rId3" cstate="print"/>
          <a:srcRect b="15146"/>
          <a:stretch>
            <a:fillRect/>
          </a:stretch>
        </p:blipFill>
        <p:spPr bwMode="auto">
          <a:xfrm>
            <a:off x="4724400" y="1278877"/>
            <a:ext cx="4023360" cy="2988323"/>
          </a:xfrm>
          <a:prstGeom prst="rect">
            <a:avLst/>
          </a:prstGeom>
          <a:noFill/>
          <a:ln>
            <a:noFill/>
          </a:ln>
        </p:spPr>
      </p:pic>
      <p:sp>
        <p:nvSpPr>
          <p:cNvPr id="2" name="Title 1"/>
          <p:cNvSpPr>
            <a:spLocks noGrp="1"/>
          </p:cNvSpPr>
          <p:nvPr>
            <p:ph type="title"/>
          </p:nvPr>
        </p:nvSpPr>
        <p:spPr/>
        <p:txBody>
          <a:bodyPr/>
          <a:lstStyle/>
          <a:p>
            <a:r>
              <a:rPr lang="en-US" dirty="0"/>
              <a:t>Example 7b (cont.)</a:t>
            </a:r>
          </a:p>
        </p:txBody>
      </p:sp>
      <p:sp>
        <p:nvSpPr>
          <p:cNvPr id="3" name="Content Placeholder 2"/>
          <p:cNvSpPr>
            <a:spLocks noGrp="1"/>
          </p:cNvSpPr>
          <p:nvPr>
            <p:ph idx="1"/>
          </p:nvPr>
        </p:nvSpPr>
        <p:spPr>
          <a:xfrm>
            <a:off x="457200" y="1280160"/>
            <a:ext cx="4297680" cy="4572000"/>
          </a:xfrm>
        </p:spPr>
        <p:txBody>
          <a:bodyPr/>
          <a:lstStyle/>
          <a:p>
            <a:r>
              <a:rPr lang="en-US" dirty="0"/>
              <a:t>Therefore, we conclude that                             		      is continuous on the set 		 	          The graph of </a:t>
            </a:r>
            <a:r>
              <a:rPr lang="en-US" i="1" dirty="0"/>
              <a:t>G</a:t>
            </a:r>
            <a:r>
              <a:rPr lang="en-US" dirty="0"/>
              <a:t> supports our conclusion (see Figure 9).</a:t>
            </a:r>
          </a:p>
        </p:txBody>
      </p:sp>
      <p:graphicFrame>
        <p:nvGraphicFramePr>
          <p:cNvPr id="178178" name="Object 2"/>
          <p:cNvGraphicFramePr>
            <a:graphicFrameLocks noChangeAspect="1"/>
          </p:cNvGraphicFramePr>
          <p:nvPr/>
        </p:nvGraphicFramePr>
        <p:xfrm>
          <a:off x="548640" y="1722620"/>
          <a:ext cx="2171700" cy="546100"/>
        </p:xfrm>
        <a:graphic>
          <a:graphicData uri="http://schemas.openxmlformats.org/presentationml/2006/ole">
            <mc:AlternateContent xmlns:mc="http://schemas.openxmlformats.org/markup-compatibility/2006">
              <mc:Choice xmlns:v="urn:schemas-microsoft-com:vml" Requires="v">
                <p:oleObj spid="_x0000_s178206" name="Equation" r:id="rId4" imgW="2171520" imgH="545760" progId="Equation.DSMT4">
                  <p:embed/>
                </p:oleObj>
              </mc:Choice>
              <mc:Fallback>
                <p:oleObj name="Equation" r:id="rId4" imgW="2171520" imgH="5457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1722620"/>
                        <a:ext cx="2171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79" name="Object 3"/>
          <p:cNvGraphicFramePr>
            <a:graphicFrameLocks noChangeAspect="1"/>
          </p:cNvGraphicFramePr>
          <p:nvPr/>
        </p:nvGraphicFramePr>
        <p:xfrm>
          <a:off x="548640" y="2590800"/>
          <a:ext cx="2501900" cy="469900"/>
        </p:xfrm>
        <a:graphic>
          <a:graphicData uri="http://schemas.openxmlformats.org/presentationml/2006/ole">
            <mc:AlternateContent xmlns:mc="http://schemas.openxmlformats.org/markup-compatibility/2006">
              <mc:Choice xmlns:v="urn:schemas-microsoft-com:vml" Requires="v">
                <p:oleObj spid="_x0000_s178207" name="Equation" r:id="rId6" imgW="2501640" imgH="469800" progId="Equation.DSMT4">
                  <p:embed/>
                </p:oleObj>
              </mc:Choice>
              <mc:Fallback>
                <p:oleObj name="Equation" r:id="rId6" imgW="2501640" imgH="469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2590800"/>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6051053" y="4353580"/>
            <a:ext cx="1370055" cy="523220"/>
          </a:xfrm>
          <a:prstGeom prst="rect">
            <a:avLst/>
          </a:prstGeom>
        </p:spPr>
        <p:txBody>
          <a:bodyPr wrap="none">
            <a:spAutoFit/>
          </a:bodyPr>
          <a:lstStyle/>
          <a:p>
            <a:r>
              <a:rPr lang="en-US" sz="2800" b="1" dirty="0"/>
              <a:t>Figure 9</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280160"/>
            <a:ext cx="8229600" cy="3970318"/>
          </a:xfrm>
        </p:spPr>
        <p:txBody>
          <a:bodyPr>
            <a:spAutoFit/>
          </a:bodyPr>
          <a:lstStyle/>
          <a:p>
            <a:pPr marL="457200" indent="-457200"/>
            <a:r>
              <a:rPr lang="en-US" b="1" dirty="0"/>
              <a:t>c.</a:t>
            </a:r>
            <a:r>
              <a:rPr lang="en-US" dirty="0"/>
              <a:t>	Factoring the denominator easily shows that the inner function of this problem 								         has two vertical asymptotes, at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2 and </a:t>
            </a:r>
            <a:r>
              <a:rPr lang="en-US" i="1" dirty="0"/>
              <a:t>x</a:t>
            </a:r>
            <a:r>
              <a:rPr lang="en-US" dirty="0"/>
              <a:t> </a:t>
            </a:r>
            <a:r>
              <a:rPr lang="en-US" dirty="0">
                <a:latin typeface="Symbol" pitchFamily="18" charset="2"/>
              </a:rPr>
              <a:t>=</a:t>
            </a:r>
            <a:r>
              <a:rPr lang="en-US" dirty="0"/>
              <a:t> 4, respectively. However, being a rational function, </a:t>
            </a:r>
            <a:r>
              <a:rPr lang="en-US" i="1" dirty="0"/>
              <a:t>g</a:t>
            </a:r>
            <a:r>
              <a:rPr lang="en-US" dirty="0"/>
              <a:t> is continuous everywhere else on </a:t>
            </a:r>
            <a:r>
              <a:rPr lang="en-US" dirty="0">
                <a:latin typeface="Cambria Math" panose="02040503050406030204" pitchFamily="18" charset="0"/>
                <a:ea typeface="Cambria Math" panose="02040503050406030204" pitchFamily="18" charset="0"/>
              </a:rPr>
              <a:t>ℝ</a:t>
            </a:r>
            <a:r>
              <a:rPr lang="en-US" dirty="0">
                <a:ea typeface="Cambria Math" panose="02040503050406030204" pitchFamily="18" charset="0"/>
              </a:rPr>
              <a:t>.</a:t>
            </a:r>
            <a:r>
              <a:rPr lang="en-US" dirty="0"/>
              <a:t>  As we will show in Example 8, 		         is continuous at every real number, so our conclusion is that </a:t>
            </a:r>
            <a:r>
              <a:rPr lang="en-US" i="1" dirty="0"/>
              <a:t>H</a:t>
            </a:r>
            <a:r>
              <a:rPr lang="en-US" dirty="0"/>
              <a:t>(</a:t>
            </a:r>
            <a:r>
              <a:rPr lang="en-US" i="1" dirty="0"/>
              <a:t>x</a:t>
            </a:r>
            <a:r>
              <a:rPr lang="en-US" dirty="0"/>
              <a:t>) is continuous everywhere except at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2 and </a:t>
            </a:r>
            <a:r>
              <a:rPr lang="en-US" i="1" dirty="0"/>
              <a:t>x</a:t>
            </a:r>
            <a:r>
              <a:rPr lang="en-US" dirty="0"/>
              <a:t> </a:t>
            </a:r>
            <a:r>
              <a:rPr lang="en-US" dirty="0">
                <a:latin typeface="Symbol" pitchFamily="18" charset="2"/>
              </a:rPr>
              <a:t>=</a:t>
            </a:r>
            <a:r>
              <a:rPr lang="en-US" dirty="0"/>
              <a:t> 4.</a:t>
            </a:r>
          </a:p>
        </p:txBody>
      </p:sp>
      <p:graphicFrame>
        <p:nvGraphicFramePr>
          <p:cNvPr id="179202" name="Object 2"/>
          <p:cNvGraphicFramePr>
            <a:graphicFrameLocks noChangeAspect="1"/>
          </p:cNvGraphicFramePr>
          <p:nvPr/>
        </p:nvGraphicFramePr>
        <p:xfrm>
          <a:off x="996950" y="2122488"/>
          <a:ext cx="4787900" cy="571500"/>
        </p:xfrm>
        <a:graphic>
          <a:graphicData uri="http://schemas.openxmlformats.org/presentationml/2006/ole">
            <mc:AlternateContent xmlns:mc="http://schemas.openxmlformats.org/markup-compatibility/2006">
              <mc:Choice xmlns:v="urn:schemas-microsoft-com:vml" Requires="v">
                <p:oleObj spid="_x0000_s179243" name="Equation" r:id="rId3" imgW="4787640" imgH="571320" progId="Equation.DSMT4">
                  <p:embed/>
                </p:oleObj>
              </mc:Choice>
              <mc:Fallback>
                <p:oleObj name="Equation" r:id="rId3" imgW="478764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50" y="2122488"/>
                        <a:ext cx="4787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4" name="Object 4"/>
          <p:cNvGraphicFramePr>
            <a:graphicFrameLocks noChangeAspect="1"/>
          </p:cNvGraphicFramePr>
          <p:nvPr/>
        </p:nvGraphicFramePr>
        <p:xfrm>
          <a:off x="1360170" y="3874770"/>
          <a:ext cx="1638300" cy="469900"/>
        </p:xfrm>
        <a:graphic>
          <a:graphicData uri="http://schemas.openxmlformats.org/presentationml/2006/ole">
            <mc:AlternateContent xmlns:mc="http://schemas.openxmlformats.org/markup-compatibility/2006">
              <mc:Choice xmlns:v="urn:schemas-microsoft-com:vml" Requires="v">
                <p:oleObj spid="_x0000_s179244" name="Equation" r:id="rId5" imgW="1638000" imgH="469800" progId="Equation.DSMT4">
                  <p:embed/>
                </p:oleObj>
              </mc:Choice>
              <mc:Fallback>
                <p:oleObj name="Equation" r:id="rId5" imgW="163800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0170" y="3874770"/>
                        <a:ext cx="163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pPr marL="457200" indent="-457200"/>
            <a:r>
              <a:rPr lang="en-US" b="1" dirty="0"/>
              <a:t>d.</a:t>
            </a:r>
            <a:r>
              <a:rPr lang="en-US" dirty="0"/>
              <a:t>	First of all, we observe that 			   is continuous everywhere on its domain of [−1,1]. Furthermore, the range of </a:t>
            </a:r>
            <a:r>
              <a:rPr lang="en-US" i="1" dirty="0"/>
              <a:t>g</a:t>
            </a:r>
            <a:r>
              <a:rPr lang="en-US" dirty="0"/>
              <a:t> is the interval [0,1] (note that the graph of </a:t>
            </a:r>
            <a:r>
              <a:rPr lang="en-US" i="1" dirty="0"/>
              <a:t>g</a:t>
            </a:r>
            <a:r>
              <a:rPr lang="en-US" dirty="0"/>
              <a:t> is the upper semicircle of radius 1, centered at the origin). Using the theorem about the continuity of inverse functions, we conclude that 			 is continuous at every point of the range of </a:t>
            </a:r>
            <a:r>
              <a:rPr lang="en-US" i="1" dirty="0"/>
              <a:t>g</a:t>
            </a:r>
            <a:r>
              <a:rPr lang="en-US" dirty="0"/>
              <a:t> and hence			   is continuous on its domain of [−1,1].</a:t>
            </a:r>
          </a:p>
        </p:txBody>
      </p:sp>
      <p:graphicFrame>
        <p:nvGraphicFramePr>
          <p:cNvPr id="180226" name="Object 2"/>
          <p:cNvGraphicFramePr>
            <a:graphicFrameLocks noChangeAspect="1"/>
          </p:cNvGraphicFramePr>
          <p:nvPr/>
        </p:nvGraphicFramePr>
        <p:xfrm>
          <a:off x="5035550" y="1200150"/>
          <a:ext cx="2070100" cy="571500"/>
        </p:xfrm>
        <a:graphic>
          <a:graphicData uri="http://schemas.openxmlformats.org/presentationml/2006/ole">
            <mc:AlternateContent xmlns:mc="http://schemas.openxmlformats.org/markup-compatibility/2006">
              <mc:Choice xmlns:v="urn:schemas-microsoft-com:vml" Requires="v">
                <p:oleObj spid="_x0000_s180271" name="Equation" r:id="rId3" imgW="2070000" imgH="571320" progId="Equation.DSMT4">
                  <p:embed/>
                </p:oleObj>
              </mc:Choice>
              <mc:Fallback>
                <p:oleObj name="Equation" r:id="rId3" imgW="207000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550" y="1200150"/>
                        <a:ext cx="2070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7" name="Object 3"/>
          <p:cNvGraphicFramePr>
            <a:graphicFrameLocks noChangeAspect="1"/>
          </p:cNvGraphicFramePr>
          <p:nvPr/>
        </p:nvGraphicFramePr>
        <p:xfrm>
          <a:off x="3048000" y="3874770"/>
          <a:ext cx="2082800" cy="469900"/>
        </p:xfrm>
        <a:graphic>
          <a:graphicData uri="http://schemas.openxmlformats.org/presentationml/2006/ole">
            <mc:AlternateContent xmlns:mc="http://schemas.openxmlformats.org/markup-compatibility/2006">
              <mc:Choice xmlns:v="urn:schemas-microsoft-com:vml" Requires="v">
                <p:oleObj spid="_x0000_s180272" name="Equation" r:id="rId5" imgW="2082600" imgH="469800" progId="Equation.DSMT4">
                  <p:embed/>
                </p:oleObj>
              </mc:Choice>
              <mc:Fallback>
                <p:oleObj name="Equation" r:id="rId5" imgW="208260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874770"/>
                        <a:ext cx="2082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8" name="Object 4"/>
          <p:cNvGraphicFramePr>
            <a:graphicFrameLocks noChangeAspect="1"/>
          </p:cNvGraphicFramePr>
          <p:nvPr/>
        </p:nvGraphicFramePr>
        <p:xfrm>
          <a:off x="5880100" y="4291013"/>
          <a:ext cx="2146300" cy="546100"/>
        </p:xfrm>
        <a:graphic>
          <a:graphicData uri="http://schemas.openxmlformats.org/presentationml/2006/ole">
            <mc:AlternateContent xmlns:mc="http://schemas.openxmlformats.org/markup-compatibility/2006">
              <mc:Choice xmlns:v="urn:schemas-microsoft-com:vml" Requires="v">
                <p:oleObj spid="_x0000_s180273" name="Equation" r:id="rId7" imgW="2145960" imgH="545760" progId="Equation.DSMT4">
                  <p:embed/>
                </p:oleObj>
              </mc:Choice>
              <mc:Fallback>
                <p:oleObj name="Equation" r:id="rId7" imgW="2145960" imgH="5457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0100" y="4291013"/>
                        <a:ext cx="21463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Continuity</a:t>
            </a:r>
          </a:p>
        </p:txBody>
      </p:sp>
      <p:sp>
        <p:nvSpPr>
          <p:cNvPr id="3" name="Content Placeholder 2"/>
          <p:cNvSpPr>
            <a:spLocks noGrp="1"/>
          </p:cNvSpPr>
          <p:nvPr>
            <p:ph idx="1"/>
          </p:nvPr>
        </p:nvSpPr>
        <p:spPr/>
        <p:txBody>
          <a:bodyPr/>
          <a:lstStyle/>
          <a:p>
            <a:r>
              <a:rPr lang="en-US" dirty="0"/>
              <a:t>In fact, most familiar functions are continuous (though many have points of discontinuity—don’t forget the subtle distinction). Trigonometric functions are continuous, a fact that is most easily proven through the use of an alternate formulation of continuity:</a:t>
            </a:r>
          </a:p>
          <a:p>
            <a:pPr algn="ctr"/>
            <a:r>
              <a:rPr lang="en-US" i="1" dirty="0"/>
              <a:t>f</a:t>
            </a:r>
            <a:r>
              <a:rPr lang="en-US" dirty="0"/>
              <a:t> is continuous at the point </a:t>
            </a:r>
            <a:r>
              <a:rPr lang="en-US" i="1" dirty="0"/>
              <a:t>c</a:t>
            </a:r>
            <a:r>
              <a:rPr lang="en-US" dirty="0"/>
              <a:t> if and only if </a:t>
            </a:r>
          </a:p>
        </p:txBody>
      </p:sp>
      <p:graphicFrame>
        <p:nvGraphicFramePr>
          <p:cNvPr id="285698" name="Object 2"/>
          <p:cNvGraphicFramePr>
            <a:graphicFrameLocks noChangeAspect="1"/>
          </p:cNvGraphicFramePr>
          <p:nvPr/>
        </p:nvGraphicFramePr>
        <p:xfrm>
          <a:off x="3206750" y="4191000"/>
          <a:ext cx="2730500" cy="571500"/>
        </p:xfrm>
        <a:graphic>
          <a:graphicData uri="http://schemas.openxmlformats.org/presentationml/2006/ole">
            <mc:AlternateContent xmlns:mc="http://schemas.openxmlformats.org/markup-compatibility/2006">
              <mc:Choice xmlns:v="urn:schemas-microsoft-com:vml" Requires="v">
                <p:oleObj spid="_x0000_s285712" name="Equation" r:id="rId3" imgW="2730240" imgH="571320" progId="Equation.DSMT4">
                  <p:embed/>
                </p:oleObj>
              </mc:Choice>
              <mc:Fallback>
                <p:oleObj name="Equation" r:id="rId3" imgW="273024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0" y="4191000"/>
                        <a:ext cx="2730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a:xfrm>
            <a:off x="457200" y="1280160"/>
            <a:ext cx="4343400" cy="4572000"/>
          </a:xfrm>
        </p:spPr>
        <p:txBody>
          <a:bodyPr/>
          <a:lstStyle/>
          <a:p>
            <a:pPr>
              <a:tabLst>
                <a:tab pos="3657600" algn="l"/>
              </a:tabLst>
            </a:pPr>
            <a:r>
              <a:rPr lang="en-US" dirty="0"/>
              <a:t>Find all points of continuity as well as all points of discontinuity for the function </a:t>
            </a:r>
            <a:r>
              <a:rPr lang="en-US" i="1" dirty="0"/>
              <a:t>f</a:t>
            </a:r>
            <a:r>
              <a:rPr lang="en-US" dirty="0"/>
              <a:t>(</a:t>
            </a:r>
            <a:r>
              <a:rPr lang="en-US" i="1" dirty="0"/>
              <a:t>x</a:t>
            </a:r>
            <a:r>
              <a:rPr lang="en-US" dirty="0"/>
              <a:t>) given by its graph in Figure 1. For any discontinuities, identify those from the three properties that fail to hold.</a:t>
            </a:r>
          </a:p>
        </p:txBody>
      </p:sp>
      <p:pic>
        <p:nvPicPr>
          <p:cNvPr id="5" name="Picture 2"/>
          <p:cNvPicPr>
            <a:picLocks noChangeAspect="1" noChangeArrowheads="1"/>
          </p:cNvPicPr>
          <p:nvPr/>
        </p:nvPicPr>
        <p:blipFill>
          <a:blip r:embed="rId2" cstate="print"/>
          <a:srcRect b="8504"/>
          <a:stretch>
            <a:fillRect/>
          </a:stretch>
        </p:blipFill>
        <p:spPr bwMode="auto">
          <a:xfrm>
            <a:off x="4724401" y="1204210"/>
            <a:ext cx="4114799" cy="4205990"/>
          </a:xfrm>
          <a:prstGeom prst="rect">
            <a:avLst/>
          </a:prstGeom>
          <a:noFill/>
          <a:ln w="9525">
            <a:noFill/>
            <a:miter lim="800000"/>
            <a:headEnd/>
            <a:tailEnd/>
          </a:ln>
        </p:spPr>
      </p:pic>
      <p:sp>
        <p:nvSpPr>
          <p:cNvPr id="6" name="Rectangle 5"/>
          <p:cNvSpPr/>
          <p:nvPr/>
        </p:nvSpPr>
        <p:spPr>
          <a:xfrm>
            <a:off x="6096773" y="5410200"/>
            <a:ext cx="1370055" cy="523220"/>
          </a:xfrm>
          <a:prstGeom prst="rect">
            <a:avLst/>
          </a:prstGeom>
        </p:spPr>
        <p:txBody>
          <a:bodyPr wrap="none">
            <a:spAutoFit/>
          </a:bodyPr>
          <a:lstStyle/>
          <a:p>
            <a:r>
              <a:rPr lang="en-US" sz="2800" b="1" dirty="0"/>
              <a:t>Figure 1</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a:t>
            </a:r>
          </a:p>
        </p:txBody>
      </p:sp>
      <p:sp>
        <p:nvSpPr>
          <p:cNvPr id="3" name="Content Placeholder 2"/>
          <p:cNvSpPr>
            <a:spLocks noGrp="1"/>
          </p:cNvSpPr>
          <p:nvPr>
            <p:ph idx="1"/>
          </p:nvPr>
        </p:nvSpPr>
        <p:spPr/>
        <p:txBody>
          <a:bodyPr/>
          <a:lstStyle/>
          <a:p>
            <a:r>
              <a:rPr lang="en-US" dirty="0"/>
              <a:t>Use the alternate formulation of continuity to prove that 		       is continuous on </a:t>
            </a:r>
            <a:r>
              <a:rPr lang="en-US" dirty="0">
                <a:latin typeface="Cambria Math" panose="02040503050406030204" pitchFamily="18" charset="0"/>
                <a:ea typeface="Cambria Math" panose="02040503050406030204" pitchFamily="18" charset="0"/>
              </a:rPr>
              <a:t>ℝ</a:t>
            </a:r>
            <a:r>
              <a:rPr lang="en-US" dirty="0">
                <a:ea typeface="Cambria Math" panose="02040503050406030204" pitchFamily="18" charset="0"/>
              </a:rPr>
              <a:t>.</a:t>
            </a:r>
            <a:endParaRPr lang="en-US" dirty="0"/>
          </a:p>
          <a:p>
            <a:r>
              <a:rPr lang="en-US" b="1" dirty="0"/>
              <a:t>Solution</a:t>
            </a:r>
          </a:p>
          <a:p>
            <a:r>
              <a:rPr lang="en-US" dirty="0"/>
              <a:t>Our goal is to show that for any fixed real number </a:t>
            </a:r>
            <a:r>
              <a:rPr lang="en-US" i="1" dirty="0"/>
              <a:t>c</a:t>
            </a:r>
            <a:r>
              <a:rPr lang="en-US" dirty="0"/>
              <a:t>, </a:t>
            </a:r>
          </a:p>
          <a:p>
            <a:endParaRPr lang="en-US" dirty="0"/>
          </a:p>
        </p:txBody>
      </p:sp>
      <p:graphicFrame>
        <p:nvGraphicFramePr>
          <p:cNvPr id="181250" name="Object 2"/>
          <p:cNvGraphicFramePr>
            <a:graphicFrameLocks noChangeAspect="1"/>
          </p:cNvGraphicFramePr>
          <p:nvPr/>
        </p:nvGraphicFramePr>
        <p:xfrm>
          <a:off x="1225550" y="1741488"/>
          <a:ext cx="1625600" cy="469900"/>
        </p:xfrm>
        <a:graphic>
          <a:graphicData uri="http://schemas.openxmlformats.org/presentationml/2006/ole">
            <mc:AlternateContent xmlns:mc="http://schemas.openxmlformats.org/markup-compatibility/2006">
              <mc:Choice xmlns:v="urn:schemas-microsoft-com:vml" Requires="v">
                <p:oleObj spid="_x0000_s181294" name="Equation" r:id="rId3" imgW="1625400" imgH="469800" progId="Equation.DSMT4">
                  <p:embed/>
                </p:oleObj>
              </mc:Choice>
              <mc:Fallback>
                <p:oleObj name="Equation" r:id="rId3" imgW="16254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550" y="1741488"/>
                        <a:ext cx="1625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2" name="Object 4"/>
          <p:cNvGraphicFramePr>
            <a:graphicFrameLocks noChangeAspect="1"/>
          </p:cNvGraphicFramePr>
          <p:nvPr/>
        </p:nvGraphicFramePr>
        <p:xfrm>
          <a:off x="577850" y="3200400"/>
          <a:ext cx="2794000" cy="571500"/>
        </p:xfrm>
        <a:graphic>
          <a:graphicData uri="http://schemas.openxmlformats.org/presentationml/2006/ole">
            <mc:AlternateContent xmlns:mc="http://schemas.openxmlformats.org/markup-compatibility/2006">
              <mc:Choice xmlns:v="urn:schemas-microsoft-com:vml" Requires="v">
                <p:oleObj spid="_x0000_s181295" name="Equation" r:id="rId5" imgW="2793960" imgH="571320" progId="Equation.DSMT4">
                  <p:embed/>
                </p:oleObj>
              </mc:Choice>
              <mc:Fallback>
                <p:oleObj name="Equation" r:id="rId5" imgW="2793960" imgH="571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50" y="3200400"/>
                        <a:ext cx="2794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1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a:xfrm>
            <a:off x="457200" y="1280160"/>
            <a:ext cx="8229600" cy="4616648"/>
          </a:xfrm>
        </p:spPr>
        <p:txBody>
          <a:bodyPr>
            <a:spAutoFit/>
          </a:bodyPr>
          <a:lstStyle/>
          <a:p>
            <a:r>
              <a:rPr lang="en-US" dirty="0"/>
              <a:t>Using the appropriate sum identity known from trigonometry along with the relevant limit laws,</a:t>
            </a:r>
          </a:p>
          <a:p>
            <a:pPr>
              <a:lnSpc>
                <a:spcPct val="150000"/>
              </a:lnSpc>
            </a:pPr>
            <a:endParaRPr lang="en-US" dirty="0"/>
          </a:p>
          <a:p>
            <a:endParaRPr lang="en-US" dirty="0"/>
          </a:p>
          <a:p>
            <a:endParaRPr lang="en-US" dirty="0"/>
          </a:p>
          <a:p>
            <a:endParaRPr lang="en-US" dirty="0"/>
          </a:p>
          <a:p>
            <a:r>
              <a:rPr lang="en-US" dirty="0"/>
              <a:t>where we also used the fact that during the limit process sin </a:t>
            </a:r>
            <a:r>
              <a:rPr lang="en-US" i="1" dirty="0"/>
              <a:t>c</a:t>
            </a:r>
            <a:r>
              <a:rPr lang="en-US" dirty="0"/>
              <a:t> and cos </a:t>
            </a:r>
            <a:r>
              <a:rPr lang="en-US" i="1" dirty="0"/>
              <a:t>c</a:t>
            </a:r>
            <a:r>
              <a:rPr lang="en-US" dirty="0"/>
              <a:t> are constants, so the Constant Multiple Law applies. </a:t>
            </a:r>
          </a:p>
        </p:txBody>
      </p:sp>
      <p:graphicFrame>
        <p:nvGraphicFramePr>
          <p:cNvPr id="182275" name="Object 3"/>
          <p:cNvGraphicFramePr>
            <a:graphicFrameLocks noChangeAspect="1"/>
          </p:cNvGraphicFramePr>
          <p:nvPr/>
        </p:nvGraphicFramePr>
        <p:xfrm>
          <a:off x="1371600" y="2341880"/>
          <a:ext cx="5765800" cy="584200"/>
        </p:xfrm>
        <a:graphic>
          <a:graphicData uri="http://schemas.openxmlformats.org/presentationml/2006/ole">
            <mc:AlternateContent xmlns:mc="http://schemas.openxmlformats.org/markup-compatibility/2006">
              <mc:Choice xmlns:v="urn:schemas-microsoft-com:vml" Requires="v">
                <p:oleObj spid="_x0000_s182317" name="Equation" r:id="rId3" imgW="5765760" imgH="583920" progId="Equation.DSMT4">
                  <p:embed/>
                </p:oleObj>
              </mc:Choice>
              <mc:Fallback>
                <p:oleObj name="Equation" r:id="rId3" imgW="5765760" imgH="5839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341880"/>
                        <a:ext cx="5765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6" name="Object 4"/>
          <p:cNvGraphicFramePr>
            <a:graphicFrameLocks noChangeAspect="1"/>
          </p:cNvGraphicFramePr>
          <p:nvPr/>
        </p:nvGraphicFramePr>
        <p:xfrm>
          <a:off x="3228610" y="3077210"/>
          <a:ext cx="4648200" cy="584200"/>
        </p:xfrm>
        <a:graphic>
          <a:graphicData uri="http://schemas.openxmlformats.org/presentationml/2006/ole">
            <mc:AlternateContent xmlns:mc="http://schemas.openxmlformats.org/markup-compatibility/2006">
              <mc:Choice xmlns:v="urn:schemas-microsoft-com:vml" Requires="v">
                <p:oleObj spid="_x0000_s182318" name="Equation" r:id="rId5" imgW="4647960" imgH="583920" progId="Equation.DSMT4">
                  <p:embed/>
                </p:oleObj>
              </mc:Choice>
              <mc:Fallback>
                <p:oleObj name="Equation" r:id="rId5" imgW="4647960" imgH="5839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8610" y="3077210"/>
                        <a:ext cx="4648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7" name="Object 5"/>
          <p:cNvGraphicFramePr>
            <a:graphicFrameLocks noChangeAspect="1"/>
          </p:cNvGraphicFramePr>
          <p:nvPr/>
        </p:nvGraphicFramePr>
        <p:xfrm>
          <a:off x="3228610" y="3797300"/>
          <a:ext cx="4292600" cy="546100"/>
        </p:xfrm>
        <a:graphic>
          <a:graphicData uri="http://schemas.openxmlformats.org/presentationml/2006/ole">
            <mc:AlternateContent xmlns:mc="http://schemas.openxmlformats.org/markup-compatibility/2006">
              <mc:Choice xmlns:v="urn:schemas-microsoft-com:vml" Requires="v">
                <p:oleObj spid="_x0000_s182319" name="Equation" r:id="rId7" imgW="4292280" imgH="545760" progId="Equation.DSMT4">
                  <p:embed/>
                </p:oleObj>
              </mc:Choice>
              <mc:Fallback>
                <p:oleObj name="Equation" r:id="rId7" imgW="4292280" imgH="5457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8610" y="3797300"/>
                        <a:ext cx="4292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a:xfrm>
            <a:off x="457200" y="1280160"/>
            <a:ext cx="8229600" cy="4530471"/>
          </a:xfrm>
        </p:spPr>
        <p:txBody>
          <a:bodyPr>
            <a:spAutoFit/>
          </a:bodyPr>
          <a:lstStyle/>
          <a:p>
            <a:r>
              <a:rPr lang="en-US" dirty="0"/>
              <a:t>Our next step is to recall that as</a:t>
            </a:r>
            <a:r>
              <a:rPr lang="en-US" i="1" dirty="0"/>
              <a:t> h </a:t>
            </a:r>
            <a:r>
              <a:rPr lang="en-US" dirty="0"/>
              <a:t>approaches 0, 			and 		        (You may recall these </a:t>
            </a:r>
          </a:p>
          <a:p>
            <a:r>
              <a:rPr lang="en-US" dirty="0"/>
              <a:t>facts from the unit‑circle definition of sine and cosine for small angles, or simply from the graphs of the sine and cosine functions.) Using these latter two limits we obtain</a:t>
            </a:r>
          </a:p>
          <a:p>
            <a:endParaRPr lang="en-US" dirty="0"/>
          </a:p>
          <a:p>
            <a:pPr>
              <a:lnSpc>
                <a:spcPct val="150000"/>
              </a:lnSpc>
            </a:pPr>
            <a:endParaRPr lang="en-US" dirty="0"/>
          </a:p>
          <a:p>
            <a:r>
              <a:rPr lang="en-US" dirty="0"/>
              <a:t>which is what we needed to prove.</a:t>
            </a:r>
          </a:p>
        </p:txBody>
      </p:sp>
      <p:graphicFrame>
        <p:nvGraphicFramePr>
          <p:cNvPr id="183298" name="Object 2"/>
          <p:cNvGraphicFramePr>
            <a:graphicFrameLocks noChangeAspect="1"/>
          </p:cNvGraphicFramePr>
          <p:nvPr>
            <p:extLst>
              <p:ext uri="{D42A27DB-BD31-4B8C-83A1-F6EECF244321}">
                <p14:modId xmlns:p14="http://schemas.microsoft.com/office/powerpoint/2010/main" val="3568467126"/>
              </p:ext>
            </p:extLst>
          </p:nvPr>
        </p:nvGraphicFramePr>
        <p:xfrm>
          <a:off x="573088" y="1779135"/>
          <a:ext cx="1663700" cy="546100"/>
        </p:xfrm>
        <a:graphic>
          <a:graphicData uri="http://schemas.openxmlformats.org/presentationml/2006/ole">
            <mc:AlternateContent xmlns:mc="http://schemas.openxmlformats.org/markup-compatibility/2006">
              <mc:Choice xmlns:v="urn:schemas-microsoft-com:vml" Requires="v">
                <p:oleObj spid="_x0000_s183363" name="Equation" r:id="rId3" imgW="1663560" imgH="545760" progId="Equation.DSMT4">
                  <p:embed/>
                </p:oleObj>
              </mc:Choice>
              <mc:Fallback>
                <p:oleObj name="Equation" r:id="rId3" imgW="1663560" imgH="545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8" y="1779135"/>
                        <a:ext cx="1663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299" name="Object 3"/>
          <p:cNvGraphicFramePr>
            <a:graphicFrameLocks noChangeAspect="1"/>
          </p:cNvGraphicFramePr>
          <p:nvPr/>
        </p:nvGraphicFramePr>
        <p:xfrm>
          <a:off x="3041650" y="1774825"/>
          <a:ext cx="1689100" cy="546100"/>
        </p:xfrm>
        <a:graphic>
          <a:graphicData uri="http://schemas.openxmlformats.org/presentationml/2006/ole">
            <mc:AlternateContent xmlns:mc="http://schemas.openxmlformats.org/markup-compatibility/2006">
              <mc:Choice xmlns:v="urn:schemas-microsoft-com:vml" Requires="v">
                <p:oleObj spid="_x0000_s183364" name="Equation" r:id="rId5" imgW="1688760" imgH="545760" progId="Equation.DSMT4">
                  <p:embed/>
                </p:oleObj>
              </mc:Choice>
              <mc:Fallback>
                <p:oleObj name="Equation" r:id="rId5" imgW="1688760" imgH="545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1650" y="1774825"/>
                        <a:ext cx="1689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1" name="Object 5"/>
          <p:cNvGraphicFramePr>
            <a:graphicFrameLocks noChangeAspect="1"/>
          </p:cNvGraphicFramePr>
          <p:nvPr/>
        </p:nvGraphicFramePr>
        <p:xfrm>
          <a:off x="1447800" y="4114800"/>
          <a:ext cx="6400800" cy="546100"/>
        </p:xfrm>
        <a:graphic>
          <a:graphicData uri="http://schemas.openxmlformats.org/presentationml/2006/ole">
            <mc:AlternateContent xmlns:mc="http://schemas.openxmlformats.org/markup-compatibility/2006">
              <mc:Choice xmlns:v="urn:schemas-microsoft-com:vml" Requires="v">
                <p:oleObj spid="_x0000_s183365" name="Equation" r:id="rId7" imgW="6400800" imgH="545760" progId="Equation.DSMT4">
                  <p:embed/>
                </p:oleObj>
              </mc:Choice>
              <mc:Fallback>
                <p:oleObj name="Equation" r:id="rId7" imgW="6400800" imgH="5457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114800"/>
                        <a:ext cx="6400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2" name="Object 6"/>
          <p:cNvGraphicFramePr>
            <a:graphicFrameLocks noChangeAspect="1"/>
          </p:cNvGraphicFramePr>
          <p:nvPr/>
        </p:nvGraphicFramePr>
        <p:xfrm>
          <a:off x="5364865" y="4806950"/>
          <a:ext cx="977900" cy="330200"/>
        </p:xfrm>
        <a:graphic>
          <a:graphicData uri="http://schemas.openxmlformats.org/presentationml/2006/ole">
            <mc:AlternateContent xmlns:mc="http://schemas.openxmlformats.org/markup-compatibility/2006">
              <mc:Choice xmlns:v="urn:schemas-microsoft-com:vml" Requires="v">
                <p:oleObj spid="_x0000_s183366" name="Equation" r:id="rId9" imgW="977760" imgH="330120" progId="Equation.DSMT4">
                  <p:embed/>
                </p:oleObj>
              </mc:Choice>
              <mc:Fallback>
                <p:oleObj name="Equation" r:id="rId9" imgW="977760" imgH="3301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4865" y="4806950"/>
                        <a:ext cx="9779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3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Finally, we note that the continuity of cos </a:t>
            </a:r>
            <a:r>
              <a:rPr lang="en-US" i="1" dirty="0"/>
              <a:t>x</a:t>
            </a:r>
            <a:r>
              <a:rPr lang="en-US" dirty="0"/>
              <a:t> can be established by a similar argument, or by using the continuity of the sine function along with the identity 			      Then using the properties of continuous functions, the continuity of the remaining four trigonometric functions tan </a:t>
            </a:r>
            <a:r>
              <a:rPr lang="en-US" i="1" dirty="0"/>
              <a:t>x</a:t>
            </a:r>
            <a:r>
              <a:rPr lang="en-US" dirty="0"/>
              <a:t>, cot </a:t>
            </a:r>
            <a:r>
              <a:rPr lang="en-US" i="1" dirty="0"/>
              <a:t>x</a:t>
            </a:r>
            <a:r>
              <a:rPr lang="en-US" dirty="0"/>
              <a:t>, sec </a:t>
            </a:r>
            <a:r>
              <a:rPr lang="en-US" i="1" dirty="0"/>
              <a:t>x</a:t>
            </a:r>
            <a:r>
              <a:rPr lang="en-US" dirty="0"/>
              <a:t>, and    csc </a:t>
            </a:r>
            <a:r>
              <a:rPr lang="en-US" i="1" dirty="0"/>
              <a:t>x</a:t>
            </a:r>
            <a:r>
              <a:rPr lang="en-US" dirty="0"/>
              <a:t> will follow.</a:t>
            </a:r>
          </a:p>
        </p:txBody>
      </p:sp>
      <p:graphicFrame>
        <p:nvGraphicFramePr>
          <p:cNvPr id="184322" name="Object 2"/>
          <p:cNvGraphicFramePr>
            <a:graphicFrameLocks noChangeAspect="1"/>
          </p:cNvGraphicFramePr>
          <p:nvPr>
            <p:extLst>
              <p:ext uri="{D42A27DB-BD31-4B8C-83A1-F6EECF244321}">
                <p14:modId xmlns:p14="http://schemas.microsoft.com/office/powerpoint/2010/main" val="4132182404"/>
              </p:ext>
            </p:extLst>
          </p:nvPr>
        </p:nvGraphicFramePr>
        <p:xfrm>
          <a:off x="495300" y="2560638"/>
          <a:ext cx="3149600" cy="558800"/>
        </p:xfrm>
        <a:graphic>
          <a:graphicData uri="http://schemas.openxmlformats.org/presentationml/2006/ole">
            <mc:AlternateContent xmlns:mc="http://schemas.openxmlformats.org/markup-compatibility/2006">
              <mc:Choice xmlns:v="urn:schemas-microsoft-com:vml" Requires="v">
                <p:oleObj spid="_x0000_s184337" name="Equation" r:id="rId3" imgW="3149280" imgH="558720" progId="Equation.DSMT4">
                  <p:embed/>
                </p:oleObj>
              </mc:Choice>
              <mc:Fallback>
                <p:oleObj name="Equation" r:id="rId3" imgW="3149280" imgH="558720" progId="Equation.DSMT4">
                  <p:embed/>
                  <p:pic>
                    <p:nvPicPr>
                      <p:cNvPr id="0" name="Picture 2"/>
                      <p:cNvPicPr>
                        <a:picLocks noChangeAspect="1" noChangeArrowheads="1"/>
                      </p:cNvPicPr>
                      <p:nvPr/>
                    </p:nvPicPr>
                    <p:blipFill>
                      <a:blip r:embed="rId4"/>
                      <a:srcRect/>
                      <a:stretch>
                        <a:fillRect/>
                      </a:stretch>
                    </p:blipFill>
                    <p:spPr bwMode="auto">
                      <a:xfrm>
                        <a:off x="495300" y="2560638"/>
                        <a:ext cx="3149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Continuity</a:t>
            </a:r>
          </a:p>
        </p:txBody>
      </p:sp>
      <p:sp>
        <p:nvSpPr>
          <p:cNvPr id="3" name="Content Placeholder 2"/>
          <p:cNvSpPr>
            <a:spLocks noGrp="1"/>
          </p:cNvSpPr>
          <p:nvPr>
            <p:ph idx="1"/>
          </p:nvPr>
        </p:nvSpPr>
        <p:spPr>
          <a:xfrm>
            <a:off x="457200" y="1280160"/>
            <a:ext cx="8229600" cy="4487382"/>
          </a:xfrm>
        </p:spPr>
        <p:txBody>
          <a:bodyPr>
            <a:spAutoFit/>
          </a:bodyPr>
          <a:lstStyle/>
          <a:p>
            <a:r>
              <a:rPr lang="en-US" dirty="0"/>
              <a:t>Exponential functions are continuous, a fact largely due to design. For a given base </a:t>
            </a:r>
            <a:r>
              <a:rPr lang="en-US" i="1" dirty="0"/>
              <a:t>a</a:t>
            </a:r>
            <a:r>
              <a:rPr lang="en-US" dirty="0"/>
              <a:t>, the expression </a:t>
            </a:r>
            <a:r>
              <a:rPr lang="en-US" i="1" dirty="0"/>
              <a:t>a</a:t>
            </a:r>
            <a:r>
              <a:rPr lang="en-US" i="1" baseline="30000" dirty="0"/>
              <a:t>m</a:t>
            </a:r>
            <a:r>
              <a:rPr lang="en-US" baseline="30000" dirty="0"/>
              <a:t>/</a:t>
            </a:r>
            <a:r>
              <a:rPr lang="en-US" i="1" baseline="30000" dirty="0"/>
              <a:t>n</a:t>
            </a:r>
            <a:r>
              <a:rPr lang="en-US" dirty="0"/>
              <a:t> is easily understood for every rational number </a:t>
            </a:r>
            <a:r>
              <a:rPr lang="en-US" i="1" dirty="0"/>
              <a:t>m</a:t>
            </a:r>
            <a:r>
              <a:rPr lang="en-US" dirty="0"/>
              <a:t>/</a:t>
            </a:r>
            <a:r>
              <a:rPr lang="en-US" i="1" dirty="0"/>
              <a:t>n</a:t>
            </a:r>
            <a:r>
              <a:rPr lang="en-US" dirty="0"/>
              <a:t>, and a common way to extend the meaning of </a:t>
            </a:r>
            <a:r>
              <a:rPr lang="en-US" i="1" dirty="0"/>
              <a:t>a</a:t>
            </a:r>
            <a:r>
              <a:rPr lang="en-US" i="1" baseline="30000" dirty="0"/>
              <a:t>x</a:t>
            </a:r>
            <a:r>
              <a:rPr lang="en-US" dirty="0"/>
              <a:t> to irrational numbers is to define </a:t>
            </a:r>
            <a:r>
              <a:rPr lang="en-US" i="1" dirty="0"/>
              <a:t>a</a:t>
            </a:r>
            <a:r>
              <a:rPr lang="en-US" i="1" baseline="30000" dirty="0"/>
              <a:t>x</a:t>
            </a:r>
            <a:r>
              <a:rPr lang="en-US" dirty="0"/>
              <a:t> to be the limit of terms of the form        where {</a:t>
            </a:r>
            <a:r>
              <a:rPr lang="en-US" i="1" dirty="0"/>
              <a:t>r</a:t>
            </a:r>
            <a:r>
              <a:rPr lang="en-US" i="1" baseline="-25000" dirty="0"/>
              <a:t>n</a:t>
            </a:r>
            <a:r>
              <a:rPr lang="en-US" dirty="0"/>
              <a:t>} is a sequence of rational numbers approaching </a:t>
            </a:r>
            <a:r>
              <a:rPr lang="en-US" i="1" dirty="0"/>
              <a:t>x.</a:t>
            </a:r>
            <a:r>
              <a:rPr lang="en-US" dirty="0"/>
              <a:t> And because inverse functions of continuous functions are continuous, the continuity of logarithms and inverse trigonometric functions is assured.</a:t>
            </a:r>
          </a:p>
        </p:txBody>
      </p:sp>
      <p:graphicFrame>
        <p:nvGraphicFramePr>
          <p:cNvPr id="286722" name="Object 2"/>
          <p:cNvGraphicFramePr>
            <a:graphicFrameLocks noChangeAspect="1"/>
          </p:cNvGraphicFramePr>
          <p:nvPr/>
        </p:nvGraphicFramePr>
        <p:xfrm>
          <a:off x="1311640" y="3433580"/>
          <a:ext cx="482600" cy="482600"/>
        </p:xfrm>
        <a:graphic>
          <a:graphicData uri="http://schemas.openxmlformats.org/presentationml/2006/ole">
            <mc:AlternateContent xmlns:mc="http://schemas.openxmlformats.org/markup-compatibility/2006">
              <mc:Choice xmlns:v="urn:schemas-microsoft-com:vml" Requires="v">
                <p:oleObj spid="_x0000_s286736" name="Equation" r:id="rId3" imgW="482400" imgH="482400" progId="Equation.DSMT4">
                  <p:embed/>
                </p:oleObj>
              </mc:Choice>
              <mc:Fallback>
                <p:oleObj name="Equation" r:id="rId3" imgW="4824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640" y="3433580"/>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a:t>
            </a:r>
          </a:p>
        </p:txBody>
      </p:sp>
      <p:sp>
        <p:nvSpPr>
          <p:cNvPr id="3" name="Content Placeholder 2"/>
          <p:cNvSpPr>
            <a:spLocks noGrp="1"/>
          </p:cNvSpPr>
          <p:nvPr>
            <p:ph idx="1"/>
          </p:nvPr>
        </p:nvSpPr>
        <p:spPr/>
        <p:txBody>
          <a:bodyPr/>
          <a:lstStyle/>
          <a:p>
            <a:r>
              <a:rPr lang="en-US" dirty="0"/>
              <a:t>Use the above theorems to identify where the following functions are continuous. </a:t>
            </a:r>
          </a:p>
          <a:p>
            <a:endParaRPr lang="en-US" b="1" dirty="0"/>
          </a:p>
        </p:txBody>
      </p:sp>
      <p:graphicFrame>
        <p:nvGraphicFramePr>
          <p:cNvPr id="185346" name="Object 2"/>
          <p:cNvGraphicFramePr>
            <a:graphicFrameLocks noChangeAspect="1"/>
          </p:cNvGraphicFramePr>
          <p:nvPr/>
        </p:nvGraphicFramePr>
        <p:xfrm>
          <a:off x="533400" y="2362200"/>
          <a:ext cx="3213100" cy="889000"/>
        </p:xfrm>
        <a:graphic>
          <a:graphicData uri="http://schemas.openxmlformats.org/presentationml/2006/ole">
            <mc:AlternateContent xmlns:mc="http://schemas.openxmlformats.org/markup-compatibility/2006">
              <mc:Choice xmlns:v="urn:schemas-microsoft-com:vml" Requires="v">
                <p:oleObj spid="_x0000_s185388" name="Equation" r:id="rId3" imgW="3213000" imgH="888840" progId="Equation.DSMT4">
                  <p:embed/>
                </p:oleObj>
              </mc:Choice>
              <mc:Fallback>
                <p:oleObj name="Equation" r:id="rId3" imgW="3213000" imgH="888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362200"/>
                        <a:ext cx="3213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47" name="Object 3"/>
          <p:cNvGraphicFramePr>
            <a:graphicFrameLocks noChangeAspect="1"/>
          </p:cNvGraphicFramePr>
          <p:nvPr/>
        </p:nvGraphicFramePr>
        <p:xfrm>
          <a:off x="4914900" y="2369820"/>
          <a:ext cx="3086100" cy="977900"/>
        </p:xfrm>
        <a:graphic>
          <a:graphicData uri="http://schemas.openxmlformats.org/presentationml/2006/ole">
            <mc:AlternateContent xmlns:mc="http://schemas.openxmlformats.org/markup-compatibility/2006">
              <mc:Choice xmlns:v="urn:schemas-microsoft-com:vml" Requires="v">
                <p:oleObj spid="_x0000_s185389" name="Equation" r:id="rId5" imgW="3085920" imgH="977760" progId="Equation.DSMT4">
                  <p:embed/>
                </p:oleObj>
              </mc:Choice>
              <mc:Fallback>
                <p:oleObj name="Equation" r:id="rId5" imgW="3085920" imgH="977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900" y="2369820"/>
                        <a:ext cx="30861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48" name="Object 4"/>
          <p:cNvGraphicFramePr>
            <a:graphicFrameLocks noChangeAspect="1"/>
          </p:cNvGraphicFramePr>
          <p:nvPr/>
        </p:nvGraphicFramePr>
        <p:xfrm>
          <a:off x="570230" y="3585210"/>
          <a:ext cx="3175000" cy="876300"/>
        </p:xfrm>
        <a:graphic>
          <a:graphicData uri="http://schemas.openxmlformats.org/presentationml/2006/ole">
            <mc:AlternateContent xmlns:mc="http://schemas.openxmlformats.org/markup-compatibility/2006">
              <mc:Choice xmlns:v="urn:schemas-microsoft-com:vml" Requires="v">
                <p:oleObj spid="_x0000_s185390" name="Equation" r:id="rId7" imgW="3174840" imgH="876240" progId="Equation.DSMT4">
                  <p:embed/>
                </p:oleObj>
              </mc:Choice>
              <mc:Fallback>
                <p:oleObj name="Equation" r:id="rId7" imgW="3174840" imgH="876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230" y="3585210"/>
                        <a:ext cx="3175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p:txBody>
          <a:bodyPr/>
          <a:lstStyle/>
          <a:p>
            <a:r>
              <a:rPr lang="en-US" b="1" dirty="0"/>
              <a:t>Solution</a:t>
            </a:r>
          </a:p>
          <a:p>
            <a:pPr marL="457200" indent="-457200"/>
            <a:r>
              <a:rPr lang="en-US" b="1" dirty="0"/>
              <a:t>a.</a:t>
            </a:r>
            <a:r>
              <a:rPr lang="en-US" dirty="0"/>
              <a:t>	Being the inverses of continuous functions, ln </a:t>
            </a:r>
            <a:r>
              <a:rPr lang="en-US" i="1" dirty="0"/>
              <a:t>x</a:t>
            </a:r>
            <a:r>
              <a:rPr lang="en-US" dirty="0"/>
              <a:t> is continuous on 		and arctan </a:t>
            </a:r>
            <a:r>
              <a:rPr lang="en-US" i="1" dirty="0"/>
              <a:t>x</a:t>
            </a:r>
            <a:r>
              <a:rPr lang="en-US" dirty="0"/>
              <a:t> is continuous on the entire real line. Thus the composition	       is continuous on 	    Since the denominator of </a:t>
            </a:r>
            <a:r>
              <a:rPr lang="en-US" i="1" dirty="0"/>
              <a:t>f</a:t>
            </a:r>
            <a:r>
              <a:rPr lang="en-US" dirty="0"/>
              <a:t> ,  </a:t>
            </a:r>
            <a:r>
              <a:rPr lang="en-US" i="1" dirty="0"/>
              <a:t>x</a:t>
            </a:r>
            <a:r>
              <a:rPr lang="en-US" baseline="30000" dirty="0"/>
              <a:t>2</a:t>
            </a:r>
            <a:r>
              <a:rPr lang="en-US" dirty="0"/>
              <a:t> </a:t>
            </a:r>
            <a:r>
              <a:rPr lang="en-US" dirty="0">
                <a:latin typeface="Symbol" pitchFamily="18" charset="2"/>
              </a:rPr>
              <a:t>+</a:t>
            </a:r>
            <a:r>
              <a:rPr lang="en-US" dirty="0"/>
              <a:t> 1 is never 0 on </a:t>
            </a:r>
            <a:r>
              <a:rPr lang="en-US" dirty="0">
                <a:latin typeface="Cambria Math" panose="02040503050406030204" pitchFamily="18" charset="0"/>
                <a:ea typeface="Cambria Math" panose="02040503050406030204" pitchFamily="18" charset="0"/>
              </a:rPr>
              <a:t>ℝ</a:t>
            </a:r>
            <a:r>
              <a:rPr lang="en-US" dirty="0"/>
              <a:t> (check this), it follows that the quotient </a:t>
            </a:r>
            <a:r>
              <a:rPr lang="en-US" i="1" dirty="0"/>
              <a:t>f</a:t>
            </a:r>
            <a:r>
              <a:rPr lang="en-US" dirty="0"/>
              <a:t>(</a:t>
            </a:r>
            <a:r>
              <a:rPr lang="en-US" i="1" dirty="0"/>
              <a:t>x</a:t>
            </a:r>
            <a:r>
              <a:rPr lang="en-US" dirty="0"/>
              <a:t>) is continuous on </a:t>
            </a:r>
          </a:p>
        </p:txBody>
      </p:sp>
      <p:graphicFrame>
        <p:nvGraphicFramePr>
          <p:cNvPr id="186370" name="Object 2"/>
          <p:cNvGraphicFramePr>
            <a:graphicFrameLocks noChangeAspect="1"/>
          </p:cNvGraphicFramePr>
          <p:nvPr/>
        </p:nvGraphicFramePr>
        <p:xfrm>
          <a:off x="3135630" y="2286000"/>
          <a:ext cx="939800" cy="469900"/>
        </p:xfrm>
        <a:graphic>
          <a:graphicData uri="http://schemas.openxmlformats.org/presentationml/2006/ole">
            <mc:AlternateContent xmlns:mc="http://schemas.openxmlformats.org/markup-compatibility/2006">
              <mc:Choice xmlns:v="urn:schemas-microsoft-com:vml" Requires="v">
                <p:oleObj spid="_x0000_s186446" name="Equation" r:id="rId3" imgW="939600" imgH="469800" progId="Equation.DSMT4">
                  <p:embed/>
                </p:oleObj>
              </mc:Choice>
              <mc:Fallback>
                <p:oleObj name="Equation" r:id="rId3" imgW="9396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630" y="2286000"/>
                        <a:ext cx="939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1" name="Object 3"/>
          <p:cNvGraphicFramePr>
            <a:graphicFrameLocks noChangeAspect="1"/>
          </p:cNvGraphicFramePr>
          <p:nvPr/>
        </p:nvGraphicFramePr>
        <p:xfrm>
          <a:off x="7030720" y="2700020"/>
          <a:ext cx="1663700" cy="469900"/>
        </p:xfrm>
        <a:graphic>
          <a:graphicData uri="http://schemas.openxmlformats.org/presentationml/2006/ole">
            <mc:AlternateContent xmlns:mc="http://schemas.openxmlformats.org/markup-compatibility/2006">
              <mc:Choice xmlns:v="urn:schemas-microsoft-com:vml" Requires="v">
                <p:oleObj spid="_x0000_s186447" name="Equation" r:id="rId5" imgW="1663560" imgH="469800" progId="Equation.DSMT4">
                  <p:embed/>
                </p:oleObj>
              </mc:Choice>
              <mc:Fallback>
                <p:oleObj name="Equation" r:id="rId5" imgW="16635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0720" y="2700020"/>
                        <a:ext cx="1663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2" name="Object 4"/>
          <p:cNvGraphicFramePr>
            <a:graphicFrameLocks noChangeAspect="1"/>
          </p:cNvGraphicFramePr>
          <p:nvPr/>
        </p:nvGraphicFramePr>
        <p:xfrm>
          <a:off x="3429000" y="3136900"/>
          <a:ext cx="927100" cy="469900"/>
        </p:xfrm>
        <a:graphic>
          <a:graphicData uri="http://schemas.openxmlformats.org/presentationml/2006/ole">
            <mc:AlternateContent xmlns:mc="http://schemas.openxmlformats.org/markup-compatibility/2006">
              <mc:Choice xmlns:v="urn:schemas-microsoft-com:vml" Requires="v">
                <p:oleObj spid="_x0000_s186448" name="Equation" r:id="rId7" imgW="927000" imgH="469800" progId="Equation.DSMT4">
                  <p:embed/>
                </p:oleObj>
              </mc:Choice>
              <mc:Fallback>
                <p:oleObj name="Equation" r:id="rId7" imgW="92700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136900"/>
                        <a:ext cx="927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4" name="Object 6"/>
          <p:cNvGraphicFramePr>
            <a:graphicFrameLocks noChangeAspect="1"/>
          </p:cNvGraphicFramePr>
          <p:nvPr/>
        </p:nvGraphicFramePr>
        <p:xfrm>
          <a:off x="5309870" y="4015740"/>
          <a:ext cx="927100" cy="469900"/>
        </p:xfrm>
        <a:graphic>
          <a:graphicData uri="http://schemas.openxmlformats.org/presentationml/2006/ole">
            <mc:AlternateContent xmlns:mc="http://schemas.openxmlformats.org/markup-compatibility/2006">
              <mc:Choice xmlns:v="urn:schemas-microsoft-com:vml" Requires="v">
                <p:oleObj spid="_x0000_s186449" name="Equation" r:id="rId9" imgW="927000" imgH="469800" progId="Equation.DSMT4">
                  <p:embed/>
                </p:oleObj>
              </mc:Choice>
              <mc:Fallback>
                <p:oleObj name="Equation" r:id="rId9" imgW="92700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9870" y="4015740"/>
                        <a:ext cx="927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p:txBody>
          <a:bodyPr/>
          <a:lstStyle/>
          <a:p>
            <a:pPr marL="457200" indent="-457200"/>
            <a:r>
              <a:rPr lang="en-US" b="1" dirty="0"/>
              <a:t>b.</a:t>
            </a:r>
            <a:r>
              <a:rPr lang="en-US" dirty="0"/>
              <a:t>	Since all three functions cos </a:t>
            </a:r>
            <a:r>
              <a:rPr lang="en-US" i="1" dirty="0"/>
              <a:t>x</a:t>
            </a:r>
            <a:r>
              <a:rPr lang="en-US" dirty="0"/>
              <a:t>, </a:t>
            </a:r>
            <a:r>
              <a:rPr lang="en-US" i="1" dirty="0"/>
              <a:t>e</a:t>
            </a:r>
            <a:r>
              <a:rPr lang="en-US" i="1" baseline="30000" dirty="0"/>
              <a:t>x</a:t>
            </a:r>
            <a:r>
              <a:rPr lang="en-US" dirty="0"/>
              <a:t>, and </a:t>
            </a:r>
            <a:r>
              <a:rPr lang="en-US" i="1" dirty="0"/>
              <a:t>x</a:t>
            </a:r>
            <a:r>
              <a:rPr lang="en-US" dirty="0"/>
              <a:t> are continuous on the entire real line, it follows from our theorems that both the composition 	        and the product 	     will be continuous on all of </a:t>
            </a:r>
            <a:r>
              <a:rPr lang="en-US" dirty="0">
                <a:latin typeface="Cambria Math" panose="02040503050406030204" pitchFamily="18" charset="0"/>
                <a:ea typeface="Cambria Math" panose="02040503050406030204" pitchFamily="18" charset="0"/>
              </a:rPr>
              <a:t>ℝ</a:t>
            </a:r>
            <a:r>
              <a:rPr lang="en-US" dirty="0">
                <a:ea typeface="Cambria Math" panose="02040503050406030204" pitchFamily="18" charset="0"/>
              </a:rPr>
              <a:t>.</a:t>
            </a:r>
            <a:r>
              <a:rPr lang="en-US" dirty="0">
                <a:latin typeface="Cambria Math" panose="02040503050406030204" pitchFamily="18" charset="0"/>
                <a:ea typeface="Cambria Math" panose="02040503050406030204" pitchFamily="18" charset="0"/>
              </a:rPr>
              <a:t> </a:t>
            </a:r>
            <a:r>
              <a:rPr lang="en-US" dirty="0"/>
              <a:t> Next, just as we did in part a., we would like to use the theorem stating the continuity of the quotient of continuous functions, but we need to carefully check the continuity of the denominator of </a:t>
            </a:r>
            <a:r>
              <a:rPr lang="en-US" i="1" dirty="0"/>
              <a:t>g</a:t>
            </a:r>
            <a:r>
              <a:rPr lang="en-US" dirty="0"/>
              <a:t>. </a:t>
            </a:r>
          </a:p>
        </p:txBody>
      </p:sp>
      <p:graphicFrame>
        <p:nvGraphicFramePr>
          <p:cNvPr id="187394" name="Object 2"/>
          <p:cNvGraphicFramePr>
            <a:graphicFrameLocks noChangeAspect="1"/>
          </p:cNvGraphicFramePr>
          <p:nvPr/>
        </p:nvGraphicFramePr>
        <p:xfrm>
          <a:off x="6892290" y="2164080"/>
          <a:ext cx="609600" cy="381000"/>
        </p:xfrm>
        <a:graphic>
          <a:graphicData uri="http://schemas.openxmlformats.org/presentationml/2006/ole">
            <mc:AlternateContent xmlns:mc="http://schemas.openxmlformats.org/markup-compatibility/2006">
              <mc:Choice xmlns:v="urn:schemas-microsoft-com:vml" Requires="v">
                <p:oleObj spid="_x0000_s187435" name="Equation" r:id="rId3" imgW="609480" imgH="380880" progId="Equation.DSMT4">
                  <p:embed/>
                </p:oleObj>
              </mc:Choice>
              <mc:Fallback>
                <p:oleObj name="Equation" r:id="rId3" imgW="609480" imgH="380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290" y="216408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395" name="Object 3"/>
          <p:cNvGraphicFramePr>
            <a:graphicFrameLocks noChangeAspect="1"/>
          </p:cNvGraphicFramePr>
          <p:nvPr/>
        </p:nvGraphicFramePr>
        <p:xfrm>
          <a:off x="2785110" y="2586990"/>
          <a:ext cx="787400" cy="381000"/>
        </p:xfrm>
        <a:graphic>
          <a:graphicData uri="http://schemas.openxmlformats.org/presentationml/2006/ole">
            <mc:AlternateContent xmlns:mc="http://schemas.openxmlformats.org/markup-compatibility/2006">
              <mc:Choice xmlns:v="urn:schemas-microsoft-com:vml" Requires="v">
                <p:oleObj spid="_x0000_s187436" name="Equation" r:id="rId5" imgW="787320" imgH="380880" progId="Equation.DSMT4">
                  <p:embed/>
                </p:oleObj>
              </mc:Choice>
              <mc:Fallback>
                <p:oleObj name="Equation" r:id="rId5" imgW="787320" imgH="380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5110" y="2586990"/>
                        <a:ext cx="78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9b (cont.)</a:t>
            </a:r>
          </a:p>
        </p:txBody>
      </p:sp>
      <p:sp>
        <p:nvSpPr>
          <p:cNvPr id="3" name="Content Placeholder 2"/>
          <p:cNvSpPr>
            <a:spLocks noGrp="1"/>
          </p:cNvSpPr>
          <p:nvPr>
            <p:ph idx="1"/>
          </p:nvPr>
        </p:nvSpPr>
        <p:spPr/>
        <p:txBody>
          <a:bodyPr/>
          <a:lstStyle/>
          <a:p>
            <a:r>
              <a:rPr lang="en-US" dirty="0"/>
              <a:t>First, the square root function requires that the inequality </a:t>
            </a:r>
            <a:r>
              <a:rPr lang="en-US" i="1" dirty="0"/>
              <a:t>x</a:t>
            </a:r>
            <a:r>
              <a:rPr lang="en-US" baseline="30000" dirty="0"/>
              <a:t>2</a:t>
            </a:r>
            <a:r>
              <a:rPr lang="en-US" dirty="0"/>
              <a:t> </a:t>
            </a:r>
            <a:r>
              <a:rPr lang="en-US" dirty="0">
                <a:latin typeface="Symbol" pitchFamily="18" charset="2"/>
              </a:rPr>
              <a:t>-</a:t>
            </a:r>
            <a:r>
              <a:rPr lang="en-US" dirty="0"/>
              <a:t> 1 ≥ 0 be true for </a:t>
            </a:r>
            <a:r>
              <a:rPr lang="en-US" i="1" dirty="0"/>
              <a:t>x</a:t>
            </a:r>
            <a:r>
              <a:rPr lang="en-US" dirty="0"/>
              <a:t>. This means, we need </a:t>
            </a:r>
            <a:r>
              <a:rPr lang="en-US" i="1" dirty="0"/>
              <a:t>x</a:t>
            </a:r>
            <a:r>
              <a:rPr lang="en-US" baseline="30000" dirty="0"/>
              <a:t>2</a:t>
            </a:r>
            <a:r>
              <a:rPr lang="en-US" dirty="0"/>
              <a:t> ≥ 1 to hold, that is, </a:t>
            </a:r>
            <a:r>
              <a:rPr lang="en-US" i="1" dirty="0"/>
              <a:t>x</a:t>
            </a:r>
            <a:r>
              <a:rPr lang="en-US" dirty="0"/>
              <a:t> ≥ 1 or </a:t>
            </a:r>
            <a:r>
              <a:rPr lang="en-US" i="1" dirty="0"/>
              <a:t>x</a:t>
            </a:r>
            <a:r>
              <a:rPr lang="en-US" dirty="0"/>
              <a:t> ≤ </a:t>
            </a:r>
            <a:r>
              <a:rPr lang="en-US" dirty="0">
                <a:latin typeface="Symbol" pitchFamily="18" charset="2"/>
              </a:rPr>
              <a:t>-</a:t>
            </a:r>
            <a:r>
              <a:rPr lang="en-US" dirty="0"/>
              <a:t>1. Since the composition of continuous functions is continuous, we conclude that 	      is continuous on 		 Last, but not least, in order for </a:t>
            </a:r>
            <a:r>
              <a:rPr lang="en-US" i="1" dirty="0"/>
              <a:t>g</a:t>
            </a:r>
            <a:r>
              <a:rPr lang="en-US" dirty="0"/>
              <a:t> to be continuous, its denominator cannot be 0, so we have to exclude the solutions of the equation			 By squaring both sides and adding 1 we obtain </a:t>
            </a:r>
            <a:r>
              <a:rPr lang="en-US" i="1" dirty="0"/>
              <a:t>x</a:t>
            </a:r>
            <a:r>
              <a:rPr lang="en-US" baseline="30000" dirty="0"/>
              <a:t>2</a:t>
            </a:r>
            <a:r>
              <a:rPr lang="en-US" dirty="0"/>
              <a:t> </a:t>
            </a:r>
            <a:r>
              <a:rPr lang="en-US" dirty="0">
                <a:latin typeface="Symbol" pitchFamily="18" charset="2"/>
              </a:rPr>
              <a:t>=</a:t>
            </a:r>
            <a:r>
              <a:rPr lang="en-US" dirty="0"/>
              <a:t> 10, that is, the points 	       have to be excluded from the domain. </a:t>
            </a:r>
          </a:p>
        </p:txBody>
      </p:sp>
      <p:graphicFrame>
        <p:nvGraphicFramePr>
          <p:cNvPr id="188418" name="Object 2"/>
          <p:cNvGraphicFramePr>
            <a:graphicFrameLocks noChangeAspect="1"/>
          </p:cNvGraphicFramePr>
          <p:nvPr/>
        </p:nvGraphicFramePr>
        <p:xfrm>
          <a:off x="2590800" y="2991370"/>
          <a:ext cx="1092200" cy="431800"/>
        </p:xfrm>
        <a:graphic>
          <a:graphicData uri="http://schemas.openxmlformats.org/presentationml/2006/ole">
            <mc:AlternateContent xmlns:mc="http://schemas.openxmlformats.org/markup-compatibility/2006">
              <mc:Choice xmlns:v="urn:schemas-microsoft-com:vml" Requires="v">
                <p:oleObj spid="_x0000_s188474" name="Equation" r:id="rId3" imgW="1091880" imgH="431640" progId="Equation.DSMT4">
                  <p:embed/>
                </p:oleObj>
              </mc:Choice>
              <mc:Fallback>
                <p:oleObj name="Equation" r:id="rId3" imgW="109188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991370"/>
                        <a:ext cx="109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19" name="Object 3"/>
          <p:cNvGraphicFramePr>
            <a:graphicFrameLocks noChangeAspect="1"/>
          </p:cNvGraphicFramePr>
          <p:nvPr/>
        </p:nvGraphicFramePr>
        <p:xfrm>
          <a:off x="6206490" y="3048000"/>
          <a:ext cx="2438400" cy="469900"/>
        </p:xfrm>
        <a:graphic>
          <a:graphicData uri="http://schemas.openxmlformats.org/presentationml/2006/ole">
            <mc:AlternateContent xmlns:mc="http://schemas.openxmlformats.org/markup-compatibility/2006">
              <mc:Choice xmlns:v="urn:schemas-microsoft-com:vml" Requires="v">
                <p:oleObj spid="_x0000_s188475" name="Equation" r:id="rId5" imgW="2438280" imgH="469800" progId="Equation.DSMT4">
                  <p:embed/>
                </p:oleObj>
              </mc:Choice>
              <mc:Fallback>
                <p:oleObj name="Equation" r:id="rId5" imgW="24382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6490" y="3048000"/>
                        <a:ext cx="243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0" name="Object 4"/>
          <p:cNvGraphicFramePr>
            <a:graphicFrameLocks noChangeAspect="1"/>
          </p:cNvGraphicFramePr>
          <p:nvPr/>
        </p:nvGraphicFramePr>
        <p:xfrm>
          <a:off x="4191000" y="4283595"/>
          <a:ext cx="1676400" cy="431800"/>
        </p:xfrm>
        <a:graphic>
          <a:graphicData uri="http://schemas.openxmlformats.org/presentationml/2006/ole">
            <mc:AlternateContent xmlns:mc="http://schemas.openxmlformats.org/markup-compatibility/2006">
              <mc:Choice xmlns:v="urn:schemas-microsoft-com:vml" Requires="v">
                <p:oleObj spid="_x0000_s188476" name="Equation" r:id="rId7" imgW="1676160" imgH="431640" progId="Equation.DSMT4">
                  <p:embed/>
                </p:oleObj>
              </mc:Choice>
              <mc:Fallback>
                <p:oleObj name="Equation" r:id="rId7" imgW="167616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283595"/>
                        <a:ext cx="1676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1" name="Object 5"/>
          <p:cNvGraphicFramePr>
            <a:graphicFrameLocks noChangeAspect="1"/>
          </p:cNvGraphicFramePr>
          <p:nvPr/>
        </p:nvGraphicFramePr>
        <p:xfrm>
          <a:off x="544513" y="5172075"/>
          <a:ext cx="1384300" cy="393700"/>
        </p:xfrm>
        <a:graphic>
          <a:graphicData uri="http://schemas.openxmlformats.org/presentationml/2006/ole">
            <mc:AlternateContent xmlns:mc="http://schemas.openxmlformats.org/markup-compatibility/2006">
              <mc:Choice xmlns:v="urn:schemas-microsoft-com:vml" Requires="v">
                <p:oleObj spid="_x0000_s188477" name="Equation" r:id="rId9" imgW="1384200" imgH="393480" progId="Equation.DSMT4">
                  <p:embed/>
                </p:oleObj>
              </mc:Choice>
              <mc:Fallback>
                <p:oleObj name="Equation" r:id="rId9" imgW="1384200" imgH="393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3" y="5172075"/>
                        <a:ext cx="1384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9b (cont.)</a:t>
            </a:r>
          </a:p>
        </p:txBody>
      </p:sp>
      <p:sp>
        <p:nvSpPr>
          <p:cNvPr id="3" name="Content Placeholder 2"/>
          <p:cNvSpPr>
            <a:spLocks noGrp="1"/>
          </p:cNvSpPr>
          <p:nvPr>
            <p:ph idx="1"/>
          </p:nvPr>
        </p:nvSpPr>
        <p:spPr/>
        <p:txBody>
          <a:bodyPr>
            <a:normAutofit/>
          </a:bodyPr>
          <a:lstStyle/>
          <a:p>
            <a:r>
              <a:rPr lang="en-US" dirty="0"/>
              <a:t>Summarizing our findings, we conclude that </a:t>
            </a:r>
            <a:r>
              <a:rPr lang="en-US" i="1" dirty="0"/>
              <a:t>g</a:t>
            </a:r>
            <a:r>
              <a:rPr lang="en-US" dirty="0"/>
              <a:t>(</a:t>
            </a:r>
            <a:r>
              <a:rPr lang="en-US" i="1" dirty="0"/>
              <a:t>x</a:t>
            </a:r>
            <a:r>
              <a:rPr lang="en-US" dirty="0"/>
              <a:t>) is continuous on the following set: </a:t>
            </a:r>
          </a:p>
          <a:p>
            <a:endParaRPr lang="en-US" dirty="0"/>
          </a:p>
          <a:p>
            <a:pPr marL="457200" indent="-457200"/>
            <a:endParaRPr lang="en-US" b="1" dirty="0"/>
          </a:p>
          <a:p>
            <a:endParaRPr lang="en-US" dirty="0"/>
          </a:p>
        </p:txBody>
      </p:sp>
      <p:graphicFrame>
        <p:nvGraphicFramePr>
          <p:cNvPr id="189442" name="Object 2"/>
          <p:cNvGraphicFramePr>
            <a:graphicFrameLocks noChangeAspect="1"/>
          </p:cNvGraphicFramePr>
          <p:nvPr/>
        </p:nvGraphicFramePr>
        <p:xfrm>
          <a:off x="1206500" y="2444750"/>
          <a:ext cx="6807200" cy="622300"/>
        </p:xfrm>
        <a:graphic>
          <a:graphicData uri="http://schemas.openxmlformats.org/presentationml/2006/ole">
            <mc:AlternateContent xmlns:mc="http://schemas.openxmlformats.org/markup-compatibility/2006">
              <mc:Choice xmlns:v="urn:schemas-microsoft-com:vml" Requires="v">
                <p:oleObj spid="_x0000_s189456" name="Equation" r:id="rId3" imgW="6806880" imgH="622080" progId="Equation.DSMT4">
                  <p:embed/>
                </p:oleObj>
              </mc:Choice>
              <mc:Fallback>
                <p:oleObj name="Equation" r:id="rId3" imgW="6806880" imgH="622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0" y="2444750"/>
                        <a:ext cx="6807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b="1" dirty="0"/>
              <a:t>Solution</a:t>
            </a:r>
          </a:p>
          <a:p>
            <a:r>
              <a:rPr lang="en-US" dirty="0"/>
              <a:t>A careful examination of the graph, paying attention to the empty and full circles, reveals that the domain for this function is (</a:t>
            </a:r>
            <a:r>
              <a:rPr lang="en-US" dirty="0">
                <a:latin typeface="Symbol" pitchFamily="18" charset="2"/>
              </a:rPr>
              <a:t>-</a:t>
            </a:r>
            <a:r>
              <a:rPr lang="en-US" dirty="0"/>
              <a:t>2, 2]. Recalling our studies of limits from the previous two sections, we see that the only point where 	    fails to exist is </a:t>
            </a:r>
            <a:r>
              <a:rPr lang="en-US" i="1" dirty="0"/>
              <a:t>c</a:t>
            </a:r>
            <a:r>
              <a:rPr lang="en-US" dirty="0"/>
              <a:t> </a:t>
            </a:r>
            <a:r>
              <a:rPr lang="en-US" dirty="0">
                <a:latin typeface="Symbol" pitchFamily="18" charset="2"/>
              </a:rPr>
              <a:t>=</a:t>
            </a:r>
            <a:r>
              <a:rPr lang="en-US" dirty="0"/>
              <a:t> 0; though there is a discrepancy between the limit and the function value at </a:t>
            </a:r>
            <a:r>
              <a:rPr lang="en-US" i="1" dirty="0"/>
              <a:t>c</a:t>
            </a:r>
            <a:r>
              <a:rPr lang="en-US" dirty="0"/>
              <a:t> </a:t>
            </a:r>
            <a:r>
              <a:rPr lang="en-US" dirty="0">
                <a:latin typeface="Symbol" pitchFamily="18" charset="2"/>
              </a:rPr>
              <a:t>=</a:t>
            </a:r>
            <a:r>
              <a:rPr lang="en-US" dirty="0"/>
              <a:t> </a:t>
            </a:r>
            <a:r>
              <a:rPr lang="en-US" dirty="0">
                <a:latin typeface="Symbol" pitchFamily="18" charset="2"/>
              </a:rPr>
              <a:t>-</a:t>
            </a:r>
            <a:r>
              <a:rPr lang="en-US" dirty="0"/>
              <a:t>1: 		      but </a:t>
            </a:r>
          </a:p>
        </p:txBody>
      </p:sp>
      <p:graphicFrame>
        <p:nvGraphicFramePr>
          <p:cNvPr id="129026" name="Object 2"/>
          <p:cNvGraphicFramePr>
            <a:graphicFrameLocks noChangeAspect="1"/>
          </p:cNvGraphicFramePr>
          <p:nvPr/>
        </p:nvGraphicFramePr>
        <p:xfrm>
          <a:off x="2394474" y="3537474"/>
          <a:ext cx="1181100" cy="571500"/>
        </p:xfrm>
        <a:graphic>
          <a:graphicData uri="http://schemas.openxmlformats.org/presentationml/2006/ole">
            <mc:AlternateContent xmlns:mc="http://schemas.openxmlformats.org/markup-compatibility/2006">
              <mc:Choice xmlns:v="urn:schemas-microsoft-com:vml" Requires="v">
                <p:oleObj spid="_x0000_s129071" name="Equation" r:id="rId3" imgW="1180800" imgH="571320" progId="Equation.DSMT4">
                  <p:embed/>
                </p:oleObj>
              </mc:Choice>
              <mc:Fallback>
                <p:oleObj name="Equation" r:id="rId3" imgW="118080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474" y="3537474"/>
                        <a:ext cx="1181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7" name="Object 3"/>
          <p:cNvGraphicFramePr>
            <a:graphicFrameLocks noChangeAspect="1"/>
          </p:cNvGraphicFramePr>
          <p:nvPr/>
        </p:nvGraphicFramePr>
        <p:xfrm>
          <a:off x="2744788" y="4387850"/>
          <a:ext cx="1841500" cy="571500"/>
        </p:xfrm>
        <a:graphic>
          <a:graphicData uri="http://schemas.openxmlformats.org/presentationml/2006/ole">
            <mc:AlternateContent xmlns:mc="http://schemas.openxmlformats.org/markup-compatibility/2006">
              <mc:Choice xmlns:v="urn:schemas-microsoft-com:vml" Requires="v">
                <p:oleObj spid="_x0000_s129072" name="Equation" r:id="rId5" imgW="1841400" imgH="571320" progId="Equation.DSMT4">
                  <p:embed/>
                </p:oleObj>
              </mc:Choice>
              <mc:Fallback>
                <p:oleObj name="Equation" r:id="rId5" imgW="184140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4788" y="4387850"/>
                        <a:ext cx="1841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8" name="Object 4"/>
          <p:cNvGraphicFramePr>
            <a:graphicFrameLocks noChangeAspect="1"/>
          </p:cNvGraphicFramePr>
          <p:nvPr/>
        </p:nvGraphicFramePr>
        <p:xfrm>
          <a:off x="5219700" y="4425950"/>
          <a:ext cx="1473200" cy="469900"/>
        </p:xfrm>
        <a:graphic>
          <a:graphicData uri="http://schemas.openxmlformats.org/presentationml/2006/ole">
            <mc:AlternateContent xmlns:mc="http://schemas.openxmlformats.org/markup-compatibility/2006">
              <mc:Choice xmlns:v="urn:schemas-microsoft-com:vml" Requires="v">
                <p:oleObj spid="_x0000_s129073" name="Equation" r:id="rId7" imgW="1473120" imgH="469800" progId="Equation.DSMT4">
                  <p:embed/>
                </p:oleObj>
              </mc:Choice>
              <mc:Fallback>
                <p:oleObj name="Equation" r:id="rId7" imgW="147312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9700" y="4425950"/>
                        <a:ext cx="1473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p:txBody>
          <a:bodyPr>
            <a:normAutofit/>
          </a:bodyPr>
          <a:lstStyle/>
          <a:p>
            <a:pPr marL="457200" indent="-457200"/>
            <a:r>
              <a:rPr lang="en-US" b="1" dirty="0"/>
              <a:t>c.</a:t>
            </a:r>
            <a:r>
              <a:rPr lang="en-US" dirty="0"/>
              <a:t>	Arguing as we did in part a., ln </a:t>
            </a:r>
            <a:r>
              <a:rPr lang="en-US" i="1" dirty="0"/>
              <a:t>x</a:t>
            </a:r>
            <a:r>
              <a:rPr lang="en-US" dirty="0"/>
              <a:t> and sin</a:t>
            </a:r>
            <a:r>
              <a:rPr lang="en-US" baseline="30000" dirty="0">
                <a:latin typeface="Symbol" pitchFamily="18" charset="2"/>
              </a:rPr>
              <a:t>-</a:t>
            </a:r>
            <a:r>
              <a:rPr lang="en-US" baseline="30000" dirty="0"/>
              <a:t>1</a:t>
            </a:r>
            <a:r>
              <a:rPr lang="en-US" dirty="0"/>
              <a:t> </a:t>
            </a:r>
            <a:r>
              <a:rPr lang="en-US" i="1" dirty="0"/>
              <a:t>x</a:t>
            </a:r>
            <a:r>
              <a:rPr lang="en-US" dirty="0"/>
              <a:t> are continuous, since they are inverses of continuous functions. The domain of ln </a:t>
            </a:r>
            <a:r>
              <a:rPr lang="en-US" i="1" dirty="0"/>
              <a:t>x</a:t>
            </a:r>
            <a:r>
              <a:rPr lang="en-US" dirty="0"/>
              <a:t> is 	       while sin</a:t>
            </a:r>
            <a:r>
              <a:rPr lang="en-US" baseline="30000" dirty="0">
                <a:latin typeface="Symbol" pitchFamily="18" charset="2"/>
              </a:rPr>
              <a:t>-</a:t>
            </a:r>
            <a:r>
              <a:rPr lang="en-US" baseline="30000" dirty="0"/>
              <a:t>1</a:t>
            </a:r>
            <a:r>
              <a:rPr lang="en-US" dirty="0"/>
              <a:t> </a:t>
            </a:r>
            <a:r>
              <a:rPr lang="en-US" i="1" dirty="0"/>
              <a:t>x</a:t>
            </a:r>
            <a:r>
              <a:rPr lang="en-US" dirty="0"/>
              <a:t> is only defined on [</a:t>
            </a:r>
            <a:r>
              <a:rPr lang="en-US" dirty="0">
                <a:latin typeface="Symbol" pitchFamily="18" charset="2"/>
              </a:rPr>
              <a:t>-</a:t>
            </a:r>
            <a:r>
              <a:rPr lang="en-US" dirty="0"/>
              <a:t>1,1]. However, notice that </a:t>
            </a:r>
            <a:r>
              <a:rPr lang="en-US" i="1" dirty="0"/>
              <a:t>x</a:t>
            </a:r>
            <a:r>
              <a:rPr lang="en-US" dirty="0"/>
              <a:t> </a:t>
            </a:r>
            <a:r>
              <a:rPr lang="en-US" dirty="0">
                <a:latin typeface="Symbol" pitchFamily="18" charset="2"/>
              </a:rPr>
              <a:t>=</a:t>
            </a:r>
            <a:r>
              <a:rPr lang="en-US" dirty="0"/>
              <a:t> 1 is a zero of the denominator, so by the properties of continuous functions, we conclude that </a:t>
            </a:r>
            <a:r>
              <a:rPr lang="en-US" i="1" dirty="0"/>
              <a:t>h</a:t>
            </a:r>
            <a:r>
              <a:rPr lang="en-US" dirty="0"/>
              <a:t>(</a:t>
            </a:r>
            <a:r>
              <a:rPr lang="en-US" i="1" dirty="0"/>
              <a:t>x</a:t>
            </a:r>
            <a:r>
              <a:rPr lang="en-US" dirty="0"/>
              <a:t>) is continuous on the open interval (0, 1).</a:t>
            </a:r>
          </a:p>
          <a:p>
            <a:endParaRPr lang="en-US" dirty="0"/>
          </a:p>
        </p:txBody>
      </p:sp>
      <p:graphicFrame>
        <p:nvGraphicFramePr>
          <p:cNvPr id="189443" name="Object 3"/>
          <p:cNvGraphicFramePr>
            <a:graphicFrameLocks noChangeAspect="1"/>
          </p:cNvGraphicFramePr>
          <p:nvPr/>
        </p:nvGraphicFramePr>
        <p:xfrm>
          <a:off x="5562600" y="2194810"/>
          <a:ext cx="939800" cy="469900"/>
        </p:xfrm>
        <a:graphic>
          <a:graphicData uri="http://schemas.openxmlformats.org/presentationml/2006/ole">
            <mc:AlternateContent xmlns:mc="http://schemas.openxmlformats.org/markup-compatibility/2006">
              <mc:Choice xmlns:v="urn:schemas-microsoft-com:vml" Requires="v">
                <p:oleObj spid="_x0000_s235537" name="Equation" r:id="rId3" imgW="939600" imgH="469800" progId="Equation.DSMT4">
                  <p:embed/>
                </p:oleObj>
              </mc:Choice>
              <mc:Fallback>
                <p:oleObj name="Equation" r:id="rId3" imgW="939600" imgH="469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194810"/>
                        <a:ext cx="939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Continuity</a:t>
            </a:r>
          </a:p>
        </p:txBody>
      </p:sp>
      <p:sp>
        <p:nvSpPr>
          <p:cNvPr id="3" name="Content Placeholder 2"/>
          <p:cNvSpPr>
            <a:spLocks noGrp="1"/>
          </p:cNvSpPr>
          <p:nvPr>
            <p:ph idx="1"/>
          </p:nvPr>
        </p:nvSpPr>
        <p:spPr/>
        <p:txBody>
          <a:bodyPr/>
          <a:lstStyle/>
          <a:p>
            <a:r>
              <a:rPr lang="en-US" dirty="0"/>
              <a:t>Collectively, the theorems in this section allow us to identify a large number of continuous functions very quickly. It might even be possible to do something about the occasional point of discontinuity. Recall that a discontinuity is termed </a:t>
            </a:r>
            <a:r>
              <a:rPr lang="en-US" i="1" dirty="0"/>
              <a:t>removable</a:t>
            </a:r>
            <a:r>
              <a:rPr lang="en-US" dirty="0"/>
              <a:t> if the limit at the point exists; in such cases, we can define the </a:t>
            </a:r>
            <a:r>
              <a:rPr lang="en-US" b="1" dirty="0"/>
              <a:t>continuous extension</a:t>
            </a:r>
            <a:r>
              <a:rPr lang="en-US" dirty="0"/>
              <a:t> of a function as in the next example.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a:t>
            </a:r>
          </a:p>
        </p:txBody>
      </p:sp>
      <p:sp>
        <p:nvSpPr>
          <p:cNvPr id="3" name="Content Placeholder 2"/>
          <p:cNvSpPr>
            <a:spLocks noGrp="1"/>
          </p:cNvSpPr>
          <p:nvPr>
            <p:ph idx="1"/>
          </p:nvPr>
        </p:nvSpPr>
        <p:spPr/>
        <p:txBody>
          <a:bodyPr/>
          <a:lstStyle/>
          <a:p>
            <a:pPr>
              <a:lnSpc>
                <a:spcPct val="150000"/>
              </a:lnSpc>
            </a:pPr>
            <a:r>
              <a:rPr lang="en-US" dirty="0"/>
              <a:t>Identify the removable discontinuities and define the continuous extension of </a:t>
            </a:r>
          </a:p>
          <a:p>
            <a:r>
              <a:rPr lang="en-US" b="1" dirty="0"/>
              <a:t>Solution</a:t>
            </a:r>
          </a:p>
          <a:p>
            <a:r>
              <a:rPr lang="en-US" dirty="0"/>
              <a:t>Factoring and canceling yields </a:t>
            </a:r>
          </a:p>
          <a:p>
            <a:endParaRPr lang="en-US" dirty="0"/>
          </a:p>
          <a:p>
            <a:endParaRPr lang="en-US" dirty="0"/>
          </a:p>
          <a:p>
            <a:r>
              <a:rPr lang="en-US" dirty="0"/>
              <a:t>where the previous equality holds for all </a:t>
            </a:r>
            <a:r>
              <a:rPr lang="en-US" i="1" dirty="0"/>
              <a:t>x</a:t>
            </a:r>
            <a:r>
              <a:rPr lang="en-US" dirty="0"/>
              <a:t>, except for    </a:t>
            </a:r>
            <a:r>
              <a:rPr lang="en-US" i="1" dirty="0"/>
              <a:t>x</a:t>
            </a:r>
            <a:r>
              <a:rPr lang="en-US" dirty="0"/>
              <a:t> </a:t>
            </a:r>
            <a:r>
              <a:rPr lang="en-US" dirty="0">
                <a:latin typeface="Symbol" pitchFamily="18" charset="2"/>
              </a:rPr>
              <a:t>=</a:t>
            </a:r>
            <a:r>
              <a:rPr lang="en-US" dirty="0"/>
              <a:t> 0 and </a:t>
            </a:r>
            <a:r>
              <a:rPr lang="en-US" i="1" dirty="0"/>
              <a:t>x</a:t>
            </a:r>
            <a:r>
              <a:rPr lang="en-US" dirty="0"/>
              <a:t> </a:t>
            </a:r>
            <a:r>
              <a:rPr lang="en-US" dirty="0">
                <a:latin typeface="Symbol" pitchFamily="18" charset="2"/>
              </a:rPr>
              <a:t>=</a:t>
            </a:r>
            <a:r>
              <a:rPr lang="en-US" dirty="0"/>
              <a:t> 5.</a:t>
            </a:r>
          </a:p>
          <a:p>
            <a:endParaRPr lang="en-US" dirty="0"/>
          </a:p>
        </p:txBody>
      </p:sp>
      <p:graphicFrame>
        <p:nvGraphicFramePr>
          <p:cNvPr id="190466" name="Object 2"/>
          <p:cNvGraphicFramePr>
            <a:graphicFrameLocks noChangeAspect="1"/>
          </p:cNvGraphicFramePr>
          <p:nvPr/>
        </p:nvGraphicFramePr>
        <p:xfrm>
          <a:off x="4114800" y="1859280"/>
          <a:ext cx="3086100" cy="876300"/>
        </p:xfrm>
        <a:graphic>
          <a:graphicData uri="http://schemas.openxmlformats.org/presentationml/2006/ole">
            <mc:AlternateContent xmlns:mc="http://schemas.openxmlformats.org/markup-compatibility/2006">
              <mc:Choice xmlns:v="urn:schemas-microsoft-com:vml" Requires="v">
                <p:oleObj spid="_x0000_s190526" name="Equation" r:id="rId3" imgW="3085920" imgH="876240" progId="Equation.DSMT4">
                  <p:embed/>
                </p:oleObj>
              </mc:Choice>
              <mc:Fallback>
                <p:oleObj name="Equation" r:id="rId3" imgW="308592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859280"/>
                        <a:ext cx="3086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0467" name="Object 4"/>
          <p:cNvGraphicFramePr>
            <a:graphicFrameLocks noChangeAspect="1"/>
          </p:cNvGraphicFramePr>
          <p:nvPr/>
        </p:nvGraphicFramePr>
        <p:xfrm>
          <a:off x="1371600" y="3721100"/>
          <a:ext cx="2997200" cy="876300"/>
        </p:xfrm>
        <a:graphic>
          <a:graphicData uri="http://schemas.openxmlformats.org/presentationml/2006/ole">
            <mc:AlternateContent xmlns:mc="http://schemas.openxmlformats.org/markup-compatibility/2006">
              <mc:Choice xmlns:v="urn:schemas-microsoft-com:vml" Requires="v">
                <p:oleObj spid="_x0000_s190527" name="Equation" r:id="rId5" imgW="2997000" imgH="876240" progId="Equation.DSMT4">
                  <p:embed/>
                </p:oleObj>
              </mc:Choice>
              <mc:Fallback>
                <p:oleObj name="Equation" r:id="rId5" imgW="2997000" imgH="87624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721100"/>
                        <a:ext cx="2997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0468" name="Object 5"/>
          <p:cNvGraphicFramePr>
            <a:graphicFrameLocks noChangeAspect="1"/>
          </p:cNvGraphicFramePr>
          <p:nvPr/>
        </p:nvGraphicFramePr>
        <p:xfrm>
          <a:off x="4408488" y="3721100"/>
          <a:ext cx="2425700" cy="1003300"/>
        </p:xfrm>
        <a:graphic>
          <a:graphicData uri="http://schemas.openxmlformats.org/presentationml/2006/ole">
            <mc:AlternateContent xmlns:mc="http://schemas.openxmlformats.org/markup-compatibility/2006">
              <mc:Choice xmlns:v="urn:schemas-microsoft-com:vml" Requires="v">
                <p:oleObj spid="_x0000_s190528" name="Equation" r:id="rId7" imgW="2425680" imgH="1002960" progId="Equation.DSMT4">
                  <p:embed/>
                </p:oleObj>
              </mc:Choice>
              <mc:Fallback>
                <p:oleObj name="Equation" r:id="rId7" imgW="2425680" imgH="100296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8488" y="3721100"/>
                        <a:ext cx="24257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0469" name="Object 6"/>
          <p:cNvGraphicFramePr>
            <a:graphicFrameLocks noChangeAspect="1"/>
          </p:cNvGraphicFramePr>
          <p:nvPr/>
        </p:nvGraphicFramePr>
        <p:xfrm>
          <a:off x="6858000" y="3775075"/>
          <a:ext cx="1130300" cy="838200"/>
        </p:xfrm>
        <a:graphic>
          <a:graphicData uri="http://schemas.openxmlformats.org/presentationml/2006/ole">
            <mc:AlternateContent xmlns:mc="http://schemas.openxmlformats.org/markup-compatibility/2006">
              <mc:Choice xmlns:v="urn:schemas-microsoft-com:vml" Requires="v">
                <p:oleObj spid="_x0000_s190529" name="Equation" r:id="rId9" imgW="1130040" imgH="838080" progId="Equation.DSMT4">
                  <p:embed/>
                </p:oleObj>
              </mc:Choice>
              <mc:Fallback>
                <p:oleObj name="Equation" r:id="rId9" imgW="1130040" imgH="83808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3775075"/>
                        <a:ext cx="113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04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04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04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(cont.)</a:t>
            </a:r>
          </a:p>
        </p:txBody>
      </p:sp>
      <p:sp>
        <p:nvSpPr>
          <p:cNvPr id="3" name="Content Placeholder 2"/>
          <p:cNvSpPr>
            <a:spLocks noGrp="1"/>
          </p:cNvSpPr>
          <p:nvPr>
            <p:ph idx="1"/>
          </p:nvPr>
        </p:nvSpPr>
        <p:spPr/>
        <p:txBody>
          <a:bodyPr/>
          <a:lstStyle/>
          <a:p>
            <a:r>
              <a:rPr lang="en-US" dirty="0"/>
              <a:t>However, as we learned in Section 2.4, both 		 </a:t>
            </a:r>
          </a:p>
          <a:p>
            <a:pPr>
              <a:spcBef>
                <a:spcPts val="0"/>
              </a:spcBef>
            </a:pPr>
            <a:r>
              <a:rPr lang="en-US" dirty="0"/>
              <a:t>and 		still exist. </a:t>
            </a:r>
          </a:p>
          <a:p>
            <a:pPr>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Therefore </a:t>
            </a:r>
            <a:r>
              <a:rPr lang="en-US" i="1" dirty="0"/>
              <a:t>r</a:t>
            </a:r>
            <a:r>
              <a:rPr lang="en-US" dirty="0"/>
              <a:t> has two removable discontinuities, at </a:t>
            </a:r>
            <a:r>
              <a:rPr lang="en-US" i="1" dirty="0"/>
              <a:t>x</a:t>
            </a:r>
            <a:r>
              <a:rPr lang="en-US" dirty="0"/>
              <a:t> </a:t>
            </a:r>
            <a:r>
              <a:rPr lang="en-US" dirty="0">
                <a:latin typeface="Symbol" pitchFamily="18" charset="2"/>
              </a:rPr>
              <a:t>=</a:t>
            </a:r>
            <a:r>
              <a:rPr lang="en-US" dirty="0"/>
              <a:t> 0 and </a:t>
            </a:r>
            <a:r>
              <a:rPr lang="en-US" i="1" dirty="0"/>
              <a:t>x</a:t>
            </a:r>
            <a:r>
              <a:rPr lang="en-US" dirty="0"/>
              <a:t> </a:t>
            </a:r>
            <a:r>
              <a:rPr lang="en-US" dirty="0">
                <a:latin typeface="Symbol" pitchFamily="18" charset="2"/>
              </a:rPr>
              <a:t>=</a:t>
            </a:r>
            <a:r>
              <a:rPr lang="en-US" dirty="0"/>
              <a:t> 5.</a:t>
            </a:r>
          </a:p>
          <a:p>
            <a:endParaRPr lang="en-US" dirty="0"/>
          </a:p>
          <a:p>
            <a:endParaRPr lang="en-US" dirty="0"/>
          </a:p>
        </p:txBody>
      </p:sp>
      <p:graphicFrame>
        <p:nvGraphicFramePr>
          <p:cNvPr id="236550" name="Object 6"/>
          <p:cNvGraphicFramePr>
            <a:graphicFrameLocks noChangeAspect="1"/>
          </p:cNvGraphicFramePr>
          <p:nvPr/>
        </p:nvGraphicFramePr>
        <p:xfrm>
          <a:off x="6947647" y="1331259"/>
          <a:ext cx="1092200" cy="571500"/>
        </p:xfrm>
        <a:graphic>
          <a:graphicData uri="http://schemas.openxmlformats.org/presentationml/2006/ole">
            <mc:AlternateContent xmlns:mc="http://schemas.openxmlformats.org/markup-compatibility/2006">
              <mc:Choice xmlns:v="urn:schemas-microsoft-com:vml" Requires="v">
                <p:oleObj spid="_x0000_s236592" name="Equation" r:id="rId3" imgW="1091880" imgH="571320" progId="Equation.DSMT4">
                  <p:embed/>
                </p:oleObj>
              </mc:Choice>
              <mc:Fallback>
                <p:oleObj name="Equation" r:id="rId3" imgW="1091880" imgH="57132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7647" y="1331259"/>
                        <a:ext cx="1092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1" name="Object 7"/>
          <p:cNvGraphicFramePr>
            <a:graphicFrameLocks noChangeAspect="1"/>
          </p:cNvGraphicFramePr>
          <p:nvPr/>
        </p:nvGraphicFramePr>
        <p:xfrm>
          <a:off x="1207247" y="1752600"/>
          <a:ext cx="1092200" cy="571500"/>
        </p:xfrm>
        <a:graphic>
          <a:graphicData uri="http://schemas.openxmlformats.org/presentationml/2006/ole">
            <mc:AlternateContent xmlns:mc="http://schemas.openxmlformats.org/markup-compatibility/2006">
              <mc:Choice xmlns:v="urn:schemas-microsoft-com:vml" Requires="v">
                <p:oleObj spid="_x0000_s236593" name="Equation" r:id="rId5" imgW="1091880" imgH="571320" progId="Equation.DSMT4">
                  <p:embed/>
                </p:oleObj>
              </mc:Choice>
              <mc:Fallback>
                <p:oleObj name="Equation" r:id="rId5" imgW="1091880" imgH="57132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7247" y="1752600"/>
                        <a:ext cx="1092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2" name="Object 8"/>
          <p:cNvGraphicFramePr>
            <a:graphicFrameLocks noChangeAspect="1"/>
          </p:cNvGraphicFramePr>
          <p:nvPr/>
        </p:nvGraphicFramePr>
        <p:xfrm>
          <a:off x="1143000" y="2438400"/>
          <a:ext cx="6858000" cy="838200"/>
        </p:xfrm>
        <a:graphic>
          <a:graphicData uri="http://schemas.openxmlformats.org/presentationml/2006/ole">
            <mc:AlternateContent xmlns:mc="http://schemas.openxmlformats.org/markup-compatibility/2006">
              <mc:Choice xmlns:v="urn:schemas-microsoft-com:vml" Requires="v">
                <p:oleObj spid="_x0000_s236594" name="Equation" r:id="rId7" imgW="6858000" imgH="838080" progId="Equation.DSMT4">
                  <p:embed/>
                </p:oleObj>
              </mc:Choice>
              <mc:Fallback>
                <p:oleObj name="Equation" r:id="rId7" imgW="6858000" imgH="83808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438400"/>
                        <a:ext cx="685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(cont.)</a:t>
            </a:r>
          </a:p>
        </p:txBody>
      </p:sp>
      <p:sp>
        <p:nvSpPr>
          <p:cNvPr id="3" name="Content Placeholder 2"/>
          <p:cNvSpPr>
            <a:spLocks noGrp="1"/>
          </p:cNvSpPr>
          <p:nvPr>
            <p:ph idx="1"/>
          </p:nvPr>
        </p:nvSpPr>
        <p:spPr/>
        <p:txBody>
          <a:bodyPr/>
          <a:lstStyle/>
          <a:p>
            <a:r>
              <a:rPr lang="en-US" dirty="0"/>
              <a:t>Now we can define 	the continuous extension of </a:t>
            </a:r>
            <a:r>
              <a:rPr lang="en-US" i="1" dirty="0"/>
              <a:t>r</a:t>
            </a:r>
            <a:r>
              <a:rPr lang="en-US" dirty="0"/>
              <a:t>, as follows</a:t>
            </a:r>
            <a:r>
              <a:rPr lang="en-US" dirty="0" smtClean="0"/>
              <a:t>.</a:t>
            </a:r>
            <a:endParaRPr lang="en-US" dirty="0"/>
          </a:p>
        </p:txBody>
      </p:sp>
      <p:graphicFrame>
        <p:nvGraphicFramePr>
          <p:cNvPr id="191495" name="Object 7"/>
          <p:cNvGraphicFramePr>
            <a:graphicFrameLocks noChangeAspect="1"/>
          </p:cNvGraphicFramePr>
          <p:nvPr>
            <p:extLst>
              <p:ext uri="{D42A27DB-BD31-4B8C-83A1-F6EECF244321}">
                <p14:modId xmlns:p14="http://schemas.microsoft.com/office/powerpoint/2010/main" val="1847325449"/>
              </p:ext>
            </p:extLst>
          </p:nvPr>
        </p:nvGraphicFramePr>
        <p:xfrm>
          <a:off x="1974850" y="2209800"/>
          <a:ext cx="5143500" cy="3048000"/>
        </p:xfrm>
        <a:graphic>
          <a:graphicData uri="http://schemas.openxmlformats.org/presentationml/2006/ole">
            <mc:AlternateContent xmlns:mc="http://schemas.openxmlformats.org/markup-compatibility/2006">
              <mc:Choice xmlns:v="urn:schemas-microsoft-com:vml" Requires="v">
                <p:oleObj spid="_x0000_s191522" name="Equation" r:id="rId3" imgW="5143320" imgH="3047760" progId="Equation.DSMT4">
                  <p:embed/>
                </p:oleObj>
              </mc:Choice>
              <mc:Fallback>
                <p:oleObj name="Equation" r:id="rId3" imgW="5143320" imgH="3047760" progId="Equation.DSMT4">
                  <p:embed/>
                  <p:pic>
                    <p:nvPicPr>
                      <p:cNvPr id="0" name="Picture 7"/>
                      <p:cNvPicPr>
                        <a:picLocks noChangeAspect="1" noChangeArrowheads="1"/>
                      </p:cNvPicPr>
                      <p:nvPr/>
                    </p:nvPicPr>
                    <p:blipFill>
                      <a:blip r:embed="rId4"/>
                      <a:srcRect/>
                      <a:stretch>
                        <a:fillRect/>
                      </a:stretch>
                    </p:blipFill>
                    <p:spPr bwMode="auto">
                      <a:xfrm>
                        <a:off x="1974850" y="2209800"/>
                        <a:ext cx="51435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3281314" y="1219200"/>
            <a:ext cx="873174" cy="606425"/>
            <a:chOff x="3281314" y="1219200"/>
            <a:chExt cx="873174" cy="606425"/>
          </a:xfrm>
        </p:grpSpPr>
        <p:graphicFrame>
          <p:nvGraphicFramePr>
            <p:cNvPr id="191494" name="Object 6"/>
            <p:cNvGraphicFramePr>
              <a:graphicFrameLocks noChangeAspect="1"/>
            </p:cNvGraphicFramePr>
            <p:nvPr>
              <p:extLst>
                <p:ext uri="{D42A27DB-BD31-4B8C-83A1-F6EECF244321}">
                  <p14:modId xmlns:p14="http://schemas.microsoft.com/office/powerpoint/2010/main" val="3168090775"/>
                </p:ext>
              </p:extLst>
            </p:nvPr>
          </p:nvGraphicFramePr>
          <p:xfrm>
            <a:off x="3367088" y="1343025"/>
            <a:ext cx="787400" cy="482600"/>
          </p:xfrm>
          <a:graphic>
            <a:graphicData uri="http://schemas.openxmlformats.org/presentationml/2006/ole">
              <mc:AlternateContent xmlns:mc="http://schemas.openxmlformats.org/markup-compatibility/2006">
                <mc:Choice xmlns:v="urn:schemas-microsoft-com:vml" Requires="v">
                  <p:oleObj spid="_x0000_s191523" name="Equation" r:id="rId5" imgW="787320" imgH="482400" progId="Equation.DSMT4">
                    <p:embed/>
                  </p:oleObj>
                </mc:Choice>
                <mc:Fallback>
                  <p:oleObj name="Equation" r:id="rId5" imgW="787320" imgH="482400" progId="Equation.DSMT4">
                    <p:embed/>
                    <p:pic>
                      <p:nvPicPr>
                        <p:cNvPr id="0" name="Picture 6"/>
                        <p:cNvPicPr>
                          <a:picLocks noChangeAspect="1" noChangeArrowheads="1"/>
                        </p:cNvPicPr>
                        <p:nvPr/>
                      </p:nvPicPr>
                      <p:blipFill>
                        <a:blip r:embed="rId6"/>
                        <a:srcRect/>
                        <a:stretch>
                          <a:fillRect/>
                        </a:stretch>
                      </p:blipFill>
                      <p:spPr bwMode="auto">
                        <a:xfrm>
                          <a:off x="3367088" y="1343025"/>
                          <a:ext cx="787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3281314" y="1219200"/>
              <a:ext cx="367408" cy="400110"/>
            </a:xfrm>
            <a:prstGeom prst="rect">
              <a:avLst/>
            </a:prstGeom>
          </p:spPr>
          <p:txBody>
            <a:bodyPr wrap="none">
              <a:spAutoFit/>
            </a:bodyPr>
            <a:lstStyle/>
            <a:p>
              <a:r>
                <a:rPr lang="en-US" sz="2000" dirty="0">
                  <a:solidFill>
                    <a:srgbClr val="366092"/>
                  </a:solidFill>
                  <a:latin typeface="Cambria Math" panose="02040503050406030204" pitchFamily="18" charset="0"/>
                  <a:ea typeface="Cambria Math" panose="02040503050406030204" pitchFamily="18" charset="0"/>
                </a:rPr>
                <a:t>∼</a:t>
              </a:r>
              <a:endParaRPr lang="en-US" sz="2000" dirty="0">
                <a:solidFill>
                  <a:srgbClr val="36609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(cont.)</a:t>
            </a:r>
          </a:p>
        </p:txBody>
      </p:sp>
      <p:sp>
        <p:nvSpPr>
          <p:cNvPr id="3" name="Content Placeholder 2"/>
          <p:cNvSpPr>
            <a:spLocks noGrp="1"/>
          </p:cNvSpPr>
          <p:nvPr>
            <p:ph idx="1"/>
          </p:nvPr>
        </p:nvSpPr>
        <p:spPr/>
        <p:txBody>
          <a:bodyPr/>
          <a:lstStyle/>
          <a:p>
            <a:r>
              <a:rPr lang="en-US" dirty="0"/>
              <a:t>Let us note, however, that although correct and instructive, it is not necessary in this case to use a piecewise defined function to define the continuous extension of </a:t>
            </a:r>
            <a:r>
              <a:rPr lang="en-US" i="1" dirty="0"/>
              <a:t>r</a:t>
            </a:r>
            <a:r>
              <a:rPr lang="en-US" dirty="0"/>
              <a:t>. Alternatively, it is much shorter to define it simply as 			      Note that this is equivalent to our piecewise definition above. Note also that both </a:t>
            </a:r>
            <a:r>
              <a:rPr lang="en-US" i="1" dirty="0"/>
              <a:t>r</a:t>
            </a:r>
            <a:r>
              <a:rPr lang="en-US" dirty="0"/>
              <a:t> and its continuous extension have nonremovable discontinuities at </a:t>
            </a:r>
            <a:r>
              <a:rPr lang="en-US" i="1" dirty="0"/>
              <a:t>x</a:t>
            </a:r>
            <a:r>
              <a:rPr lang="en-US" dirty="0"/>
              <a:t> = </a:t>
            </a:r>
            <a:r>
              <a:rPr lang="en-US" dirty="0">
                <a:latin typeface="Symbol" pitchFamily="18" charset="2"/>
              </a:rPr>
              <a:t>-</a:t>
            </a:r>
            <a:r>
              <a:rPr lang="en-US" dirty="0"/>
              <a:t>2.</a:t>
            </a:r>
          </a:p>
        </p:txBody>
      </p:sp>
      <p:graphicFrame>
        <p:nvGraphicFramePr>
          <p:cNvPr id="193538" name="Object 2"/>
          <p:cNvGraphicFramePr>
            <a:graphicFrameLocks noChangeAspect="1"/>
          </p:cNvGraphicFramePr>
          <p:nvPr/>
        </p:nvGraphicFramePr>
        <p:xfrm>
          <a:off x="2238375" y="3025775"/>
          <a:ext cx="2286000" cy="469900"/>
        </p:xfrm>
        <a:graphic>
          <a:graphicData uri="http://schemas.openxmlformats.org/presentationml/2006/ole">
            <mc:AlternateContent xmlns:mc="http://schemas.openxmlformats.org/markup-compatibility/2006">
              <mc:Choice xmlns:v="urn:schemas-microsoft-com:vml" Requires="v">
                <p:oleObj spid="_x0000_s193552" name="Equation" r:id="rId3" imgW="2286000" imgH="469800" progId="Equation.DSMT4">
                  <p:embed/>
                </p:oleObj>
              </mc:Choice>
              <mc:Fallback>
                <p:oleObj name="Equation" r:id="rId3" imgW="22860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5" y="3025775"/>
                        <a:ext cx="228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Intermediate Value Theorem</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The Intermediate Value Theorem</a:t>
            </a:r>
          </a:p>
          <a:p>
            <a:r>
              <a:rPr lang="en-US" dirty="0">
                <a:solidFill>
                  <a:srgbClr val="000000"/>
                </a:solidFill>
              </a:rPr>
              <a:t>If </a:t>
            </a:r>
            <a:r>
              <a:rPr lang="en-US" i="1" dirty="0">
                <a:solidFill>
                  <a:srgbClr val="000000"/>
                </a:solidFill>
              </a:rPr>
              <a:t>f</a:t>
            </a:r>
            <a:r>
              <a:rPr lang="en-US" dirty="0">
                <a:solidFill>
                  <a:srgbClr val="000000"/>
                </a:solidFill>
              </a:rPr>
              <a:t> is a continuous function defined on the closed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a:t>
            </a:r>
            <a:r>
              <a:rPr lang="en-US" i="1" dirty="0">
                <a:solidFill>
                  <a:srgbClr val="000000"/>
                </a:solidFill>
              </a:rPr>
              <a:t>f</a:t>
            </a:r>
            <a:r>
              <a:rPr lang="en-US" dirty="0">
                <a:solidFill>
                  <a:srgbClr val="000000"/>
                </a:solidFill>
              </a:rPr>
              <a:t> takes on every value between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and </a:t>
            </a:r>
            <a:r>
              <a:rPr lang="en-US" i="1" dirty="0">
                <a:solidFill>
                  <a:srgbClr val="000000"/>
                </a:solidFill>
              </a:rPr>
              <a:t>f</a:t>
            </a:r>
            <a:r>
              <a:rPr lang="en-US" dirty="0">
                <a:solidFill>
                  <a:srgbClr val="000000"/>
                </a:solidFill>
              </a:rPr>
              <a:t>(</a:t>
            </a:r>
            <a:r>
              <a:rPr lang="en-US" i="1" dirty="0">
                <a:solidFill>
                  <a:srgbClr val="000000"/>
                </a:solidFill>
              </a:rPr>
              <a:t>b</a:t>
            </a:r>
            <a:r>
              <a:rPr lang="en-US" dirty="0">
                <a:solidFill>
                  <a:srgbClr val="000000"/>
                </a:solidFill>
              </a:rPr>
              <a:t>). That is, if </a:t>
            </a:r>
            <a:r>
              <a:rPr lang="en-US" i="1" dirty="0">
                <a:solidFill>
                  <a:srgbClr val="000000"/>
                </a:solidFill>
              </a:rPr>
              <a:t>L</a:t>
            </a:r>
            <a:r>
              <a:rPr lang="en-US" dirty="0">
                <a:solidFill>
                  <a:srgbClr val="000000"/>
                </a:solidFill>
              </a:rPr>
              <a:t> is a real number between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and  </a:t>
            </a:r>
            <a:r>
              <a:rPr lang="en-US" i="1" dirty="0">
                <a:solidFill>
                  <a:srgbClr val="000000"/>
                </a:solidFill>
              </a:rPr>
              <a:t>f</a:t>
            </a:r>
            <a:r>
              <a:rPr lang="en-US" dirty="0">
                <a:solidFill>
                  <a:srgbClr val="000000"/>
                </a:solidFill>
              </a:rPr>
              <a:t>(</a:t>
            </a:r>
            <a:r>
              <a:rPr lang="en-US" i="1" dirty="0">
                <a:solidFill>
                  <a:srgbClr val="000000"/>
                </a:solidFill>
              </a:rPr>
              <a:t>b</a:t>
            </a:r>
            <a:r>
              <a:rPr lang="en-US" dirty="0">
                <a:solidFill>
                  <a:srgbClr val="000000"/>
                </a:solidFill>
              </a:rPr>
              <a:t>), then there is a </a:t>
            </a:r>
            <a:r>
              <a:rPr lang="en-US" i="1" dirty="0">
                <a:solidFill>
                  <a:srgbClr val="000000"/>
                </a:solidFill>
              </a:rPr>
              <a:t>c</a:t>
            </a:r>
            <a:r>
              <a:rPr lang="en-US" dirty="0">
                <a:solidFill>
                  <a:srgbClr val="000000"/>
                </a:solidFill>
              </a:rPr>
              <a:t> in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such that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L</a:t>
            </a:r>
            <a:r>
              <a:rPr lang="en-US" dirty="0">
                <a:solidFill>
                  <a:srgbClr val="000000"/>
                </a:solidFill>
              </a:rPr>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Continuity</a:t>
            </a:r>
          </a:p>
        </p:txBody>
      </p:sp>
      <p:sp>
        <p:nvSpPr>
          <p:cNvPr id="3" name="Content Placeholder 2"/>
          <p:cNvSpPr>
            <a:spLocks noGrp="1"/>
          </p:cNvSpPr>
          <p:nvPr>
            <p:ph idx="1"/>
          </p:nvPr>
        </p:nvSpPr>
        <p:spPr>
          <a:xfrm>
            <a:off x="457200" y="1280160"/>
            <a:ext cx="4206240" cy="3539430"/>
          </a:xfrm>
        </p:spPr>
        <p:txBody>
          <a:bodyPr>
            <a:spAutoFit/>
          </a:bodyPr>
          <a:lstStyle/>
          <a:p>
            <a:r>
              <a:rPr lang="en-US" dirty="0"/>
              <a:t>Informally, the IVT says that the graph of a continuous function </a:t>
            </a:r>
            <a:r>
              <a:rPr lang="en-US" i="1" dirty="0"/>
              <a:t>f</a:t>
            </a:r>
            <a:r>
              <a:rPr lang="en-US" dirty="0"/>
              <a:t> defined on an interval [</a:t>
            </a:r>
            <a:r>
              <a:rPr lang="en-US" i="1" dirty="0"/>
              <a:t>a</a:t>
            </a:r>
            <a:r>
              <a:rPr lang="en-US" dirty="0"/>
              <a:t>, </a:t>
            </a:r>
            <a:r>
              <a:rPr lang="en-US" i="1" dirty="0"/>
              <a:t>b</a:t>
            </a:r>
            <a:r>
              <a:rPr lang="en-US" dirty="0"/>
              <a:t>] cannot avoid intersecting any horizontal line </a:t>
            </a:r>
            <a:r>
              <a:rPr lang="en-US" i="1" dirty="0"/>
              <a:t>y</a:t>
            </a:r>
            <a:r>
              <a:rPr lang="en-US" dirty="0"/>
              <a:t> = </a:t>
            </a:r>
            <a:r>
              <a:rPr lang="en-US" i="1" dirty="0"/>
              <a:t>L</a:t>
            </a:r>
            <a:r>
              <a:rPr lang="en-US" dirty="0"/>
              <a:t> if </a:t>
            </a:r>
            <a:r>
              <a:rPr lang="en-US" i="1" dirty="0"/>
              <a:t>L</a:t>
            </a:r>
            <a:r>
              <a:rPr lang="en-US" dirty="0"/>
              <a:t> is a value between </a:t>
            </a:r>
            <a:r>
              <a:rPr lang="en-US" i="1" dirty="0"/>
              <a:t>f</a:t>
            </a:r>
            <a:r>
              <a:rPr lang="en-US" dirty="0"/>
              <a:t>(</a:t>
            </a:r>
            <a:r>
              <a:rPr lang="en-US" i="1" dirty="0"/>
              <a:t>a</a:t>
            </a:r>
            <a:r>
              <a:rPr lang="en-US" dirty="0"/>
              <a:t>) and </a:t>
            </a:r>
            <a:r>
              <a:rPr lang="en-US" i="1" dirty="0"/>
              <a:t>f</a:t>
            </a:r>
            <a:r>
              <a:rPr lang="en-US" dirty="0"/>
              <a:t>(</a:t>
            </a:r>
            <a:r>
              <a:rPr lang="en-US" i="1" dirty="0"/>
              <a:t>b</a:t>
            </a:r>
            <a:r>
              <a:rPr lang="en-US" dirty="0"/>
              <a:t>) (see Figure 10). </a:t>
            </a:r>
          </a:p>
        </p:txBody>
      </p:sp>
      <p:pic>
        <p:nvPicPr>
          <p:cNvPr id="4" name="Picture 2"/>
          <p:cNvPicPr>
            <a:picLocks noChangeAspect="1" noChangeArrowheads="1"/>
          </p:cNvPicPr>
          <p:nvPr/>
        </p:nvPicPr>
        <p:blipFill>
          <a:blip r:embed="rId2" cstate="print"/>
          <a:srcRect b="12500"/>
          <a:stretch>
            <a:fillRect/>
          </a:stretch>
        </p:blipFill>
        <p:spPr bwMode="auto">
          <a:xfrm>
            <a:off x="4739640" y="1325884"/>
            <a:ext cx="4023360" cy="3017516"/>
          </a:xfrm>
          <a:prstGeom prst="rect">
            <a:avLst/>
          </a:prstGeom>
          <a:noFill/>
          <a:ln w="9525">
            <a:noFill/>
            <a:miter lim="800000"/>
            <a:headEnd/>
            <a:tailEnd/>
          </a:ln>
        </p:spPr>
      </p:pic>
      <p:sp>
        <p:nvSpPr>
          <p:cNvPr id="5" name="Rectangle 4"/>
          <p:cNvSpPr/>
          <p:nvPr/>
        </p:nvSpPr>
        <p:spPr>
          <a:xfrm>
            <a:off x="5974922" y="4343400"/>
            <a:ext cx="1552797" cy="523220"/>
          </a:xfrm>
          <a:prstGeom prst="rect">
            <a:avLst/>
          </a:prstGeom>
        </p:spPr>
        <p:txBody>
          <a:bodyPr wrap="none">
            <a:spAutoFit/>
          </a:bodyPr>
          <a:lstStyle/>
          <a:p>
            <a:pPr algn="ctr"/>
            <a:r>
              <a:rPr lang="en-US" sz="2800" b="1" dirty="0"/>
              <a:t>Figure 10</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Continuity</a:t>
            </a:r>
          </a:p>
        </p:txBody>
      </p:sp>
      <p:sp>
        <p:nvSpPr>
          <p:cNvPr id="3" name="Content Placeholder 2"/>
          <p:cNvSpPr>
            <a:spLocks noGrp="1"/>
          </p:cNvSpPr>
          <p:nvPr>
            <p:ph idx="1"/>
          </p:nvPr>
        </p:nvSpPr>
        <p:spPr/>
        <p:txBody>
          <a:bodyPr/>
          <a:lstStyle/>
          <a:p>
            <a:r>
              <a:rPr lang="en-US" dirty="0"/>
              <a:t>In other words, such a function </a:t>
            </a:r>
            <a:r>
              <a:rPr lang="en-US" i="1" dirty="0"/>
              <a:t>f</a:t>
            </a:r>
            <a:r>
              <a:rPr lang="en-US" dirty="0"/>
              <a:t> has no “breaks” or “jumps” that would allow it to skip over the value </a:t>
            </a:r>
            <a:r>
              <a:rPr lang="en-US" i="1" dirty="0"/>
              <a:t>L</a:t>
            </a:r>
            <a:r>
              <a:rPr lang="en-US" dirty="0"/>
              <a:t>. This property, also referred to as the </a:t>
            </a:r>
            <a:r>
              <a:rPr lang="en-US" i="1" dirty="0"/>
              <a:t>Intermediate Value Property</a:t>
            </a:r>
            <a:r>
              <a:rPr lang="en-US" dirty="0"/>
              <a:t>, is often used to prove that an equation of the form </a:t>
            </a:r>
            <a:r>
              <a:rPr lang="en-US" i="1" dirty="0"/>
              <a:t>f</a:t>
            </a:r>
            <a:r>
              <a:rPr lang="en-US" dirty="0"/>
              <a:t>(</a:t>
            </a:r>
            <a:r>
              <a:rPr lang="en-US" i="1" dirty="0"/>
              <a:t>x</a:t>
            </a:r>
            <a:r>
              <a:rPr lang="en-US" dirty="0"/>
              <a:t>) = </a:t>
            </a:r>
            <a:r>
              <a:rPr lang="en-US" i="1" dirty="0"/>
              <a:t>L</a:t>
            </a:r>
            <a:r>
              <a:rPr lang="en-US" dirty="0"/>
              <a:t> must have at least one solution in the interval [</a:t>
            </a:r>
            <a:r>
              <a:rPr lang="en-US" i="1" dirty="0"/>
              <a:t>a</a:t>
            </a:r>
            <a:r>
              <a:rPr lang="en-US" dirty="0"/>
              <a:t>, </a:t>
            </a:r>
            <a:r>
              <a:rPr lang="en-US" i="1" dirty="0"/>
              <a:t>b</a:t>
            </a:r>
            <a:r>
              <a:rPr lang="en-US" dirty="0"/>
              <a:t>]. Note that the content of the IVT is precisely the fact that a continuous function </a:t>
            </a:r>
            <a:r>
              <a:rPr lang="en-US" i="1" dirty="0"/>
              <a:t>f</a:t>
            </a:r>
            <a:r>
              <a:rPr lang="en-US" dirty="0"/>
              <a:t> on a closed interval [</a:t>
            </a:r>
            <a:r>
              <a:rPr lang="en-US" i="1" dirty="0"/>
              <a:t>a</a:t>
            </a:r>
            <a:r>
              <a:rPr lang="en-US" dirty="0"/>
              <a:t>, </a:t>
            </a:r>
            <a:r>
              <a:rPr lang="en-US" i="1" dirty="0"/>
              <a:t>b</a:t>
            </a:r>
            <a:r>
              <a:rPr lang="en-US" dirty="0"/>
              <a:t>] possesses the Intermediate Value Property.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a:t>
            </a:r>
          </a:p>
        </p:txBody>
      </p:sp>
      <p:sp>
        <p:nvSpPr>
          <p:cNvPr id="3" name="Content Placeholder 2"/>
          <p:cNvSpPr>
            <a:spLocks noGrp="1"/>
          </p:cNvSpPr>
          <p:nvPr>
            <p:ph idx="1"/>
          </p:nvPr>
        </p:nvSpPr>
        <p:spPr/>
        <p:txBody>
          <a:bodyPr/>
          <a:lstStyle/>
          <a:p>
            <a:r>
              <a:rPr lang="en-US" dirty="0"/>
              <a:t>Use the Intermediate Value Theorem to show that the equation </a:t>
            </a:r>
            <a:r>
              <a:rPr lang="en-US" i="1" dirty="0">
                <a:solidFill>
                  <a:srgbClr val="0000FF"/>
                </a:solidFill>
              </a:rPr>
              <a:t>x</a:t>
            </a:r>
            <a:r>
              <a:rPr lang="en-US" baseline="30000" dirty="0">
                <a:solidFill>
                  <a:srgbClr val="0000FF"/>
                </a:solidFill>
              </a:rPr>
              <a:t>5</a:t>
            </a:r>
            <a:r>
              <a:rPr lang="en-US" dirty="0">
                <a:solidFill>
                  <a:srgbClr val="0000FF"/>
                </a:solidFill>
              </a:rPr>
              <a:t> + 9</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 = 0 </a:t>
            </a:r>
            <a:r>
              <a:rPr lang="en-US" dirty="0"/>
              <a:t>has a solution between 0 and 1.</a:t>
            </a:r>
          </a:p>
          <a:p>
            <a:r>
              <a:rPr lang="en-US" b="1" dirty="0"/>
              <a:t>Solution</a:t>
            </a:r>
          </a:p>
          <a:p>
            <a:r>
              <a:rPr lang="en-US" dirty="0"/>
              <a:t>Introducing the notation 				notice that we are attempting to prove the existence of a solution, or root, of the equation 		  on the interval [0,1] The existence of such root </a:t>
            </a:r>
            <a:r>
              <a:rPr lang="en-US" i="1" dirty="0"/>
              <a:t>c</a:t>
            </a:r>
            <a:r>
              <a:rPr lang="en-US" dirty="0"/>
              <a:t> would mean that </a:t>
            </a:r>
            <a:r>
              <a:rPr lang="en-US" i="1" dirty="0"/>
              <a:t>f</a:t>
            </a:r>
            <a:r>
              <a:rPr lang="en-US" dirty="0"/>
              <a:t> takes on the value </a:t>
            </a:r>
            <a:r>
              <a:rPr lang="en-US" i="1" dirty="0"/>
              <a:t>L</a:t>
            </a:r>
            <a:r>
              <a:rPr lang="en-US" dirty="0"/>
              <a:t> </a:t>
            </a:r>
            <a:r>
              <a:rPr lang="en-US" dirty="0">
                <a:latin typeface="Symbol" pitchFamily="18" charset="2"/>
              </a:rPr>
              <a:t>=</a:t>
            </a:r>
            <a:r>
              <a:rPr lang="en-US" dirty="0"/>
              <a:t> 0 for some </a:t>
            </a:r>
            <a:r>
              <a:rPr lang="en-US" i="1" dirty="0"/>
              <a:t>c</a:t>
            </a:r>
            <a:r>
              <a:rPr lang="en-US" dirty="0"/>
              <a:t> in [0, 1]. </a:t>
            </a:r>
          </a:p>
        </p:txBody>
      </p:sp>
      <p:graphicFrame>
        <p:nvGraphicFramePr>
          <p:cNvPr id="194562" name="Object 2"/>
          <p:cNvGraphicFramePr>
            <a:graphicFrameLocks noChangeAspect="1"/>
          </p:cNvGraphicFramePr>
          <p:nvPr/>
        </p:nvGraphicFramePr>
        <p:xfrm>
          <a:off x="4183380" y="3188970"/>
          <a:ext cx="2603500" cy="482600"/>
        </p:xfrm>
        <a:graphic>
          <a:graphicData uri="http://schemas.openxmlformats.org/presentationml/2006/ole">
            <mc:AlternateContent xmlns:mc="http://schemas.openxmlformats.org/markup-compatibility/2006">
              <mc:Choice xmlns:v="urn:schemas-microsoft-com:vml" Requires="v">
                <p:oleObj spid="_x0000_s194592" name="Equation" r:id="rId3" imgW="2603160" imgH="482400" progId="Equation.DSMT4">
                  <p:embed/>
                </p:oleObj>
              </mc:Choice>
              <mc:Fallback>
                <p:oleObj name="Equation" r:id="rId3" imgW="26031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380" y="3188970"/>
                        <a:ext cx="260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3" name="Object 3"/>
          <p:cNvGraphicFramePr>
            <a:graphicFrameLocks noChangeAspect="1"/>
          </p:cNvGraphicFramePr>
          <p:nvPr/>
        </p:nvGraphicFramePr>
        <p:xfrm>
          <a:off x="3985260" y="4074907"/>
          <a:ext cx="1219200" cy="469900"/>
        </p:xfrm>
        <a:graphic>
          <a:graphicData uri="http://schemas.openxmlformats.org/presentationml/2006/ole">
            <mc:AlternateContent xmlns:mc="http://schemas.openxmlformats.org/markup-compatibility/2006">
              <mc:Choice xmlns:v="urn:schemas-microsoft-com:vml" Requires="v">
                <p:oleObj spid="_x0000_s194593" name="Equation" r:id="rId5" imgW="1218960" imgH="469800" progId="Equation.DSMT4">
                  <p:embed/>
                </p:oleObj>
              </mc:Choice>
              <mc:Fallback>
                <p:oleObj name="Equation" r:id="rId5" imgW="12189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5260" y="4074907"/>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Thus, using the three criteria for continuity, </a:t>
            </a:r>
            <a:r>
              <a:rPr lang="en-US" i="1" dirty="0"/>
              <a:t>f</a:t>
            </a:r>
            <a:r>
              <a:rPr lang="en-US" dirty="0"/>
              <a:t> is continuous at every point of the following intervals: 		        and 	     Note that </a:t>
            </a:r>
            <a:r>
              <a:rPr lang="en-US" i="1" dirty="0"/>
              <a:t>f</a:t>
            </a:r>
            <a:r>
              <a:rPr lang="en-US" dirty="0"/>
              <a:t> is defined, its limit exists, and the limit equals the function value at every single point in the above intervals; so they are all points of continuity, including </a:t>
            </a:r>
            <a:r>
              <a:rPr lang="en-US" i="1" dirty="0"/>
              <a:t>c</a:t>
            </a:r>
            <a:r>
              <a:rPr lang="en-US" dirty="0"/>
              <a:t> </a:t>
            </a:r>
            <a:r>
              <a:rPr lang="en-US" dirty="0">
                <a:latin typeface="Symbol" pitchFamily="18" charset="2"/>
              </a:rPr>
              <a:t>=</a:t>
            </a:r>
            <a:r>
              <a:rPr lang="en-US" dirty="0"/>
              <a:t> 2, where we apply the appropriate definition for right endpoints. Thus we can summarize by specifying the set of all points of continuity as follows:</a:t>
            </a:r>
          </a:p>
        </p:txBody>
      </p:sp>
      <p:graphicFrame>
        <p:nvGraphicFramePr>
          <p:cNvPr id="130050" name="Object 2"/>
          <p:cNvGraphicFramePr>
            <a:graphicFrameLocks noChangeAspect="1"/>
          </p:cNvGraphicFramePr>
          <p:nvPr/>
        </p:nvGraphicFramePr>
        <p:xfrm>
          <a:off x="539750" y="2162175"/>
          <a:ext cx="1270000" cy="469900"/>
        </p:xfrm>
        <a:graphic>
          <a:graphicData uri="http://schemas.openxmlformats.org/presentationml/2006/ole">
            <mc:AlternateContent xmlns:mc="http://schemas.openxmlformats.org/markup-compatibility/2006">
              <mc:Choice xmlns:v="urn:schemas-microsoft-com:vml" Requires="v">
                <p:oleObj spid="_x0000_s130106" name="Equation" r:id="rId3" imgW="1269720" imgH="469800" progId="Equation.DSMT4">
                  <p:embed/>
                </p:oleObj>
              </mc:Choice>
              <mc:Fallback>
                <p:oleObj name="Equation" r:id="rId3" imgW="12697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162175"/>
                        <a:ext cx="1270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1" name="Object 3"/>
          <p:cNvGraphicFramePr>
            <a:graphicFrameLocks noChangeAspect="1"/>
          </p:cNvGraphicFramePr>
          <p:nvPr/>
        </p:nvGraphicFramePr>
        <p:xfrm>
          <a:off x="1895475" y="2171700"/>
          <a:ext cx="1066800" cy="469900"/>
        </p:xfrm>
        <a:graphic>
          <a:graphicData uri="http://schemas.openxmlformats.org/presentationml/2006/ole">
            <mc:AlternateContent xmlns:mc="http://schemas.openxmlformats.org/markup-compatibility/2006">
              <mc:Choice xmlns:v="urn:schemas-microsoft-com:vml" Requires="v">
                <p:oleObj spid="_x0000_s130107" name="Equation" r:id="rId5" imgW="1066680" imgH="469800" progId="Equation.DSMT4">
                  <p:embed/>
                </p:oleObj>
              </mc:Choice>
              <mc:Fallback>
                <p:oleObj name="Equation" r:id="rId5" imgW="10666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5475" y="2171700"/>
                        <a:ext cx="106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2" name="Object 4"/>
          <p:cNvGraphicFramePr>
            <a:graphicFrameLocks noChangeAspect="1"/>
          </p:cNvGraphicFramePr>
          <p:nvPr/>
        </p:nvGraphicFramePr>
        <p:xfrm>
          <a:off x="3641725" y="2205038"/>
          <a:ext cx="825500" cy="469900"/>
        </p:xfrm>
        <a:graphic>
          <a:graphicData uri="http://schemas.openxmlformats.org/presentationml/2006/ole">
            <mc:AlternateContent xmlns:mc="http://schemas.openxmlformats.org/markup-compatibility/2006">
              <mc:Choice xmlns:v="urn:schemas-microsoft-com:vml" Requires="v">
                <p:oleObj spid="_x0000_s130108" name="Equation" r:id="rId7" imgW="825480" imgH="469800" progId="Equation.DSMT4">
                  <p:embed/>
                </p:oleObj>
              </mc:Choice>
              <mc:Fallback>
                <p:oleObj name="Equation" r:id="rId7" imgW="82548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1725" y="2205038"/>
                        <a:ext cx="82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3" name="Object 5"/>
          <p:cNvGraphicFramePr>
            <a:graphicFrameLocks noChangeAspect="1"/>
          </p:cNvGraphicFramePr>
          <p:nvPr/>
        </p:nvGraphicFramePr>
        <p:xfrm>
          <a:off x="2933700" y="5340350"/>
          <a:ext cx="3492500" cy="469900"/>
        </p:xfrm>
        <a:graphic>
          <a:graphicData uri="http://schemas.openxmlformats.org/presentationml/2006/ole">
            <mc:AlternateContent xmlns:mc="http://schemas.openxmlformats.org/markup-compatibility/2006">
              <mc:Choice xmlns:v="urn:schemas-microsoft-com:vml" Requires="v">
                <p:oleObj spid="_x0000_s130109" name="Equation" r:id="rId9" imgW="3492360" imgH="469800" progId="Equation.DSMT4">
                  <p:embed/>
                </p:oleObj>
              </mc:Choice>
              <mc:Fallback>
                <p:oleObj name="Equation" r:id="rId9" imgW="349236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3700" y="5340350"/>
                        <a:ext cx="349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(cont.)</a:t>
            </a:r>
          </a:p>
        </p:txBody>
      </p:sp>
      <p:sp>
        <p:nvSpPr>
          <p:cNvPr id="3" name="Content Placeholder 2"/>
          <p:cNvSpPr>
            <a:spLocks noGrp="1"/>
          </p:cNvSpPr>
          <p:nvPr>
            <p:ph idx="1"/>
          </p:nvPr>
        </p:nvSpPr>
        <p:spPr/>
        <p:txBody>
          <a:bodyPr/>
          <a:lstStyle/>
          <a:p>
            <a:r>
              <a:rPr lang="en-US" dirty="0"/>
              <a:t>Does the Intermediate Value Theorem guarantee that? Notice first of all that </a:t>
            </a:r>
            <a:r>
              <a:rPr lang="en-US" i="1" dirty="0"/>
              <a:t>f</a:t>
            </a:r>
            <a:r>
              <a:rPr lang="en-US" dirty="0"/>
              <a:t> is certainly continuous on the closed interval [0, 1] (actually, it is continuous on the entire real line, but for the purposes of this problem we can safely ignore what happens outside of [0, 1]). Next, since 0 and 1 play the roles of </a:t>
            </a:r>
            <a:r>
              <a:rPr lang="en-US" i="1" dirty="0"/>
              <a:t>a</a:t>
            </a:r>
            <a:r>
              <a:rPr lang="en-US" dirty="0"/>
              <a:t> and </a:t>
            </a:r>
            <a:r>
              <a:rPr lang="en-US" i="1" dirty="0"/>
              <a:t>b</a:t>
            </a:r>
            <a:r>
              <a:rPr lang="en-US" dirty="0"/>
              <a:t> in the theorem, respectively, we proceed to examine the values </a:t>
            </a:r>
            <a:r>
              <a:rPr lang="en-US" i="1" dirty="0"/>
              <a:t>f</a:t>
            </a:r>
            <a:r>
              <a:rPr lang="en-US" dirty="0"/>
              <a:t>(0) and </a:t>
            </a:r>
            <a:r>
              <a:rPr lang="en-US" i="1" dirty="0"/>
              <a:t>f</a:t>
            </a:r>
            <a:r>
              <a:rPr lang="en-US" dirty="0"/>
              <a:t>(1).</a:t>
            </a:r>
          </a:p>
        </p:txBody>
      </p:sp>
      <p:graphicFrame>
        <p:nvGraphicFramePr>
          <p:cNvPr id="195586" name="Object 2"/>
          <p:cNvGraphicFramePr>
            <a:graphicFrameLocks noChangeAspect="1"/>
          </p:cNvGraphicFramePr>
          <p:nvPr/>
        </p:nvGraphicFramePr>
        <p:xfrm>
          <a:off x="2749550" y="5308600"/>
          <a:ext cx="3568700" cy="482600"/>
        </p:xfrm>
        <a:graphic>
          <a:graphicData uri="http://schemas.openxmlformats.org/presentationml/2006/ole">
            <mc:AlternateContent xmlns:mc="http://schemas.openxmlformats.org/markup-compatibility/2006">
              <mc:Choice xmlns:v="urn:schemas-microsoft-com:vml" Requires="v">
                <p:oleObj spid="_x0000_s195614" name="Equation" r:id="rId3" imgW="3568680" imgH="482400" progId="Equation.DSMT4">
                  <p:embed/>
                </p:oleObj>
              </mc:Choice>
              <mc:Fallback>
                <p:oleObj name="Equation" r:id="rId3" imgW="35686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550" y="5308600"/>
                        <a:ext cx="356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7" name="Object 3"/>
          <p:cNvGraphicFramePr>
            <a:graphicFrameLocks noChangeAspect="1"/>
          </p:cNvGraphicFramePr>
          <p:nvPr/>
        </p:nvGraphicFramePr>
        <p:xfrm>
          <a:off x="2713696" y="4721276"/>
          <a:ext cx="3873500" cy="482600"/>
        </p:xfrm>
        <a:graphic>
          <a:graphicData uri="http://schemas.openxmlformats.org/presentationml/2006/ole">
            <mc:AlternateContent xmlns:mc="http://schemas.openxmlformats.org/markup-compatibility/2006">
              <mc:Choice xmlns:v="urn:schemas-microsoft-com:vml" Requires="v">
                <p:oleObj spid="_x0000_s195615" name="Equation" r:id="rId5" imgW="3873240" imgH="482400" progId="Equation.DSMT4">
                  <p:embed/>
                </p:oleObj>
              </mc:Choice>
              <mc:Fallback>
                <p:oleObj name="Equation" r:id="rId5" imgW="387324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3696" y="4721276"/>
                        <a:ext cx="387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(cont.)</a:t>
            </a:r>
          </a:p>
        </p:txBody>
      </p:sp>
      <p:sp>
        <p:nvSpPr>
          <p:cNvPr id="3" name="Content Placeholder 2"/>
          <p:cNvSpPr>
            <a:spLocks noGrp="1"/>
          </p:cNvSpPr>
          <p:nvPr>
            <p:ph idx="1"/>
          </p:nvPr>
        </p:nvSpPr>
        <p:spPr/>
        <p:txBody>
          <a:bodyPr/>
          <a:lstStyle/>
          <a:p>
            <a:r>
              <a:rPr lang="en-US" dirty="0"/>
              <a:t>In other words, a change of sign occurs on [0, 1]; that is, </a:t>
            </a:r>
            <a:r>
              <a:rPr lang="en-US" i="1" dirty="0"/>
              <a:t>f</a:t>
            </a:r>
            <a:r>
              <a:rPr lang="en-US" dirty="0"/>
              <a:t> goes from negative to positive on [0, 1].  The statement of the Intermediate Value Theorem is precisely the fact that a continuous function cannot do this and avoid intersecting the horizontal line </a:t>
            </a:r>
            <a:r>
              <a:rPr lang="en-US" i="1" dirty="0"/>
              <a:t>y</a:t>
            </a:r>
            <a:r>
              <a:rPr lang="en-US" dirty="0"/>
              <a:t> </a:t>
            </a:r>
            <a:r>
              <a:rPr lang="en-US" dirty="0">
                <a:latin typeface="Symbol" pitchFamily="18" charset="2"/>
              </a:rPr>
              <a:t>=</a:t>
            </a:r>
            <a:r>
              <a:rPr lang="en-US" dirty="0"/>
              <a:t> 0 (the </a:t>
            </a:r>
            <a:r>
              <a:rPr lang="en-US" i="1" dirty="0"/>
              <a:t>x</a:t>
            </a:r>
            <a:r>
              <a:rPr lang="en-US" dirty="0"/>
              <a:t>‑axis). More precisely, since </a:t>
            </a:r>
            <a:r>
              <a:rPr lang="en-US" i="1" dirty="0"/>
              <a:t>L</a:t>
            </a:r>
            <a:r>
              <a:rPr lang="en-US" dirty="0"/>
              <a:t> </a:t>
            </a:r>
            <a:r>
              <a:rPr lang="en-US" dirty="0">
                <a:latin typeface="Symbol" pitchFamily="18" charset="2"/>
              </a:rPr>
              <a:t>=</a:t>
            </a:r>
            <a:r>
              <a:rPr lang="en-US" dirty="0"/>
              <a:t> 0 we have </a:t>
            </a:r>
            <a:r>
              <a:rPr lang="en-US" dirty="0">
                <a:latin typeface="Symbol" pitchFamily="18" charset="2"/>
              </a:rPr>
              <a:t>-</a:t>
            </a:r>
            <a:r>
              <a:rPr lang="en-US" dirty="0"/>
              <a:t>4 &lt; </a:t>
            </a:r>
            <a:r>
              <a:rPr lang="en-US" i="1" dirty="0"/>
              <a:t>L</a:t>
            </a:r>
            <a:r>
              <a:rPr lang="en-US" dirty="0"/>
              <a:t> &lt; 6; that is, since 0 is a real number between </a:t>
            </a:r>
            <a:r>
              <a:rPr lang="en-US" i="1" dirty="0"/>
              <a:t>f</a:t>
            </a:r>
            <a:r>
              <a:rPr lang="en-US" dirty="0"/>
              <a:t>(0) = </a:t>
            </a:r>
            <a:r>
              <a:rPr lang="en-US" dirty="0">
                <a:latin typeface="Symbol" pitchFamily="18" charset="2"/>
              </a:rPr>
              <a:t>-</a:t>
            </a:r>
            <a:r>
              <a:rPr lang="en-US" dirty="0"/>
              <a:t>4 and </a:t>
            </a:r>
            <a:r>
              <a:rPr lang="en-US" i="1" dirty="0"/>
              <a:t>f</a:t>
            </a:r>
            <a:r>
              <a:rPr lang="en-US" dirty="0"/>
              <a:t>(1) </a:t>
            </a:r>
            <a:r>
              <a:rPr lang="en-US" dirty="0">
                <a:latin typeface="Symbol" pitchFamily="18" charset="2"/>
              </a:rPr>
              <a:t>=</a:t>
            </a:r>
            <a:r>
              <a:rPr lang="en-US" dirty="0"/>
              <a:t> 6, by the Intermediate Value Theorem there is a </a:t>
            </a:r>
            <a:r>
              <a:rPr lang="en-US" i="1" dirty="0"/>
              <a:t>c</a:t>
            </a:r>
            <a:r>
              <a:rPr lang="en-US" dirty="0"/>
              <a:t> in [0, 1] such that </a:t>
            </a:r>
            <a:r>
              <a:rPr lang="en-US" i="1" dirty="0"/>
              <a:t>f</a:t>
            </a:r>
            <a:r>
              <a:rPr lang="en-US" dirty="0"/>
              <a:t>(</a:t>
            </a:r>
            <a:r>
              <a:rPr lang="en-US" i="1" dirty="0"/>
              <a:t>c</a:t>
            </a:r>
            <a:r>
              <a:rPr lang="en-US" dirty="0"/>
              <a:t>) </a:t>
            </a:r>
            <a:r>
              <a:rPr lang="en-US" dirty="0">
                <a:latin typeface="Symbol" pitchFamily="18" charset="2"/>
              </a:rPr>
              <a:t>=</a:t>
            </a:r>
            <a:r>
              <a:rPr lang="en-US" dirty="0"/>
              <a:t> </a:t>
            </a:r>
            <a:r>
              <a:rPr lang="en-US" i="1" dirty="0"/>
              <a:t>L</a:t>
            </a:r>
            <a:r>
              <a:rPr lang="en-US" dirty="0"/>
              <a:t> </a:t>
            </a:r>
            <a:r>
              <a:rPr lang="en-US" dirty="0">
                <a:latin typeface="Symbol" pitchFamily="18" charset="2"/>
              </a:rPr>
              <a:t>=</a:t>
            </a:r>
            <a:r>
              <a:rPr lang="en-US" dirty="0"/>
              <a:t> 0. In other words, we have</a:t>
            </a:r>
          </a:p>
        </p:txBody>
      </p:sp>
      <p:graphicFrame>
        <p:nvGraphicFramePr>
          <p:cNvPr id="196610" name="Object 2"/>
          <p:cNvGraphicFramePr>
            <a:graphicFrameLocks noChangeAspect="1"/>
          </p:cNvGraphicFramePr>
          <p:nvPr/>
        </p:nvGraphicFramePr>
        <p:xfrm>
          <a:off x="3429000" y="5410200"/>
          <a:ext cx="2057400" cy="381000"/>
        </p:xfrm>
        <a:graphic>
          <a:graphicData uri="http://schemas.openxmlformats.org/presentationml/2006/ole">
            <mc:AlternateContent xmlns:mc="http://schemas.openxmlformats.org/markup-compatibility/2006">
              <mc:Choice xmlns:v="urn:schemas-microsoft-com:vml" Requires="v">
                <p:oleObj spid="_x0000_s196624" name="Equation" r:id="rId3" imgW="2057400" imgH="380880" progId="Equation.DSMT4">
                  <p:embed/>
                </p:oleObj>
              </mc:Choice>
              <mc:Fallback>
                <p:oleObj name="Equation" r:id="rId3" imgW="2057400" imgH="380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410200"/>
                        <a:ext cx="205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(cont.)</a:t>
            </a:r>
          </a:p>
        </p:txBody>
      </p:sp>
      <p:sp>
        <p:nvSpPr>
          <p:cNvPr id="3" name="Content Placeholder 2"/>
          <p:cNvSpPr>
            <a:spLocks noGrp="1"/>
          </p:cNvSpPr>
          <p:nvPr>
            <p:ph idx="1"/>
          </p:nvPr>
        </p:nvSpPr>
        <p:spPr>
          <a:xfrm>
            <a:off x="457200" y="1280160"/>
            <a:ext cx="8229600" cy="4056495"/>
          </a:xfrm>
        </p:spPr>
        <p:txBody>
          <a:bodyPr>
            <a:spAutoFit/>
          </a:bodyPr>
          <a:lstStyle/>
          <a:p>
            <a:r>
              <a:rPr lang="en-US" dirty="0"/>
              <a:t>Thus we proved the existence of a root between 0 and 1 for the given equation.</a:t>
            </a:r>
          </a:p>
          <a:p>
            <a:r>
              <a:rPr lang="en-US" dirty="0"/>
              <a:t>As an important final remark, we note that the Intermediate Value Theorem is an </a:t>
            </a:r>
            <a:r>
              <a:rPr lang="en-US" i="1" dirty="0"/>
              <a:t>existence theorem</a:t>
            </a:r>
            <a:r>
              <a:rPr lang="en-US" dirty="0"/>
              <a:t>, in other words, we proved the </a:t>
            </a:r>
            <a:r>
              <a:rPr lang="en-US" i="1" dirty="0"/>
              <a:t>existence</a:t>
            </a:r>
            <a:r>
              <a:rPr lang="en-US" dirty="0"/>
              <a:t> of a solution between 0 and 1, without actually specifying what it is. However, in lieu of a formula to solve fifth‑degree equations, this is still extremely useful, and there is no need to stop here.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(cont.)</a:t>
            </a:r>
          </a:p>
        </p:txBody>
      </p:sp>
      <p:sp>
        <p:nvSpPr>
          <p:cNvPr id="3" name="Content Placeholder 2"/>
          <p:cNvSpPr>
            <a:spLocks noGrp="1"/>
          </p:cNvSpPr>
          <p:nvPr>
            <p:ph idx="1"/>
          </p:nvPr>
        </p:nvSpPr>
        <p:spPr/>
        <p:txBody>
          <a:bodyPr/>
          <a:lstStyle/>
          <a:p>
            <a:r>
              <a:rPr lang="en-US" dirty="0"/>
              <a:t>Namely, if we know a solution exists, we can “narrow down” the interval around it, by refining our guesses, or by “zeroing in” on the solution. Eventually, we can come up with an approximation of the root with an acceptable level of accuracy, which is the basic idea of so‑called </a:t>
            </a:r>
            <a:r>
              <a:rPr lang="en-US" i="1" dirty="0"/>
              <a:t>numerical methods</a:t>
            </a:r>
            <a:r>
              <a:rPr lang="en-US" dirty="0"/>
              <a:t> of solving equations. The following Technology Note illustrates this important idea.</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3625608"/>
          </a:xfrm>
          <a:noFill/>
          <a:ln w="28575">
            <a:solidFill>
              <a:srgbClr val="FF0000"/>
            </a:solidFill>
          </a:ln>
        </p:spPr>
        <p:txBody>
          <a:bodyPr>
            <a:spAutoFit/>
          </a:bodyPr>
          <a:lstStyle/>
          <a:p>
            <a:pPr algn="ctr"/>
            <a:r>
              <a:rPr lang="en-US" b="1" dirty="0">
                <a:solidFill>
                  <a:srgbClr val="000000"/>
                </a:solidFill>
              </a:rPr>
              <a:t>Technology Note</a:t>
            </a:r>
          </a:p>
          <a:p>
            <a:r>
              <a:rPr lang="en-US" dirty="0">
                <a:solidFill>
                  <a:srgbClr val="000000"/>
                </a:solidFill>
              </a:rPr>
              <a:t>Continuing Example 11 by using </a:t>
            </a:r>
            <a:r>
              <a:rPr lang="en-US" i="1" dirty="0">
                <a:solidFill>
                  <a:srgbClr val="000000"/>
                </a:solidFill>
              </a:rPr>
              <a:t>Mathematica</a:t>
            </a:r>
            <a:r>
              <a:rPr lang="en-US" dirty="0">
                <a:solidFill>
                  <a:srgbClr val="000000"/>
                </a:solidFill>
              </a:rPr>
              <a:t>, we will illustrate the process of zooming in successively on the root of </a:t>
            </a:r>
            <a:r>
              <a:rPr lang="en-US" i="1" dirty="0">
                <a:solidFill>
                  <a:srgbClr val="000000"/>
                </a:solidFill>
              </a:rPr>
              <a:t>x</a:t>
            </a:r>
            <a:r>
              <a:rPr lang="en-US" baseline="30000" dirty="0">
                <a:solidFill>
                  <a:srgbClr val="000000"/>
                </a:solidFill>
              </a:rPr>
              <a:t>2</a:t>
            </a:r>
            <a:r>
              <a:rPr lang="en-US" dirty="0">
                <a:solidFill>
                  <a:srgbClr val="000000"/>
                </a:solidFill>
              </a:rPr>
              <a:t> + 9</a:t>
            </a:r>
            <a:r>
              <a:rPr lang="en-US" i="1" dirty="0">
                <a:solidFill>
                  <a:srgbClr val="000000"/>
                </a:solidFill>
              </a:rPr>
              <a:t>x</a:t>
            </a:r>
            <a:r>
              <a:rPr lang="en-US" dirty="0">
                <a:solidFill>
                  <a:srgbClr val="000000"/>
                </a:solidFill>
              </a:rPr>
              <a:t> – 4 = 0, thereby obtaining an approximation of the solution accurate to two digits after the decimal point. Then we will use the built‑in </a:t>
            </a:r>
            <a:r>
              <a:rPr lang="en-US" b="1" dirty="0">
                <a:solidFill>
                  <a:srgbClr val="000000"/>
                </a:solidFill>
                <a:latin typeface="Ti86pc" pitchFamily="49" charset="0"/>
              </a:rPr>
              <a:t>NSolve</a:t>
            </a:r>
            <a:r>
              <a:rPr lang="en-US" b="1" dirty="0">
                <a:solidFill>
                  <a:srgbClr val="000000"/>
                </a:solidFill>
              </a:rPr>
              <a:t> </a:t>
            </a:r>
            <a:r>
              <a:rPr lang="en-US" dirty="0">
                <a:solidFill>
                  <a:srgbClr val="000000"/>
                </a:solidFill>
              </a:rPr>
              <a:t>command to obtain </a:t>
            </a:r>
            <a:r>
              <a:rPr lang="en-US" i="1" dirty="0">
                <a:solidFill>
                  <a:srgbClr val="000000"/>
                </a:solidFill>
              </a:rPr>
              <a:t>Mathematica’s</a:t>
            </a:r>
            <a:r>
              <a:rPr lang="en-US" dirty="0">
                <a:solidFill>
                  <a:srgbClr val="000000"/>
                </a:solidFill>
              </a:rPr>
              <a:t> numerical approximation of the root.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632037"/>
          </a:xfrm>
          <a:noFill/>
          <a:ln w="28575">
            <a:solidFill>
              <a:srgbClr val="FF0000"/>
            </a:solidFill>
          </a:ln>
        </p:spPr>
        <p:txBody>
          <a:bodyPr>
            <a:spAutoFit/>
          </a:bodyPr>
          <a:lstStyle/>
          <a:p>
            <a:pPr algn="ctr"/>
            <a:r>
              <a:rPr lang="en-US" b="1" dirty="0">
                <a:solidFill>
                  <a:srgbClr val="000000"/>
                </a:solidFill>
              </a:rPr>
              <a:t>Technology Note (cont.)</a:t>
            </a:r>
          </a:p>
          <a:p>
            <a:r>
              <a:rPr lang="en-US" dirty="0">
                <a:solidFill>
                  <a:srgbClr val="000000"/>
                </a:solidFill>
              </a:rPr>
              <a:t>To start us off, we have graphed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5</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9</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 </a:t>
            </a:r>
            <a:r>
              <a:rPr lang="en-US" dirty="0">
                <a:solidFill>
                  <a:srgbClr val="000000"/>
                </a:solidFill>
              </a:rPr>
              <a:t>(see Figure 11), and then we zoomed in to obtain that portion of the graph defined on [0, 1] (see Figure 12).</a:t>
            </a:r>
          </a:p>
          <a:p>
            <a:endParaRPr lang="en-US" dirty="0">
              <a:solidFill>
                <a:srgbClr val="000000"/>
              </a:solidFill>
            </a:endParaRPr>
          </a:p>
          <a:p>
            <a:pPr>
              <a:spcBef>
                <a:spcPts val="1800"/>
              </a:spcBef>
            </a:pP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pic>
        <p:nvPicPr>
          <p:cNvPr id="5" name="Picture 2"/>
          <p:cNvPicPr>
            <a:picLocks noChangeAspect="1" noChangeArrowheads="1"/>
          </p:cNvPicPr>
          <p:nvPr/>
        </p:nvPicPr>
        <p:blipFill>
          <a:blip r:embed="rId2" cstate="print"/>
          <a:srcRect b="13198"/>
          <a:stretch>
            <a:fillRect/>
          </a:stretch>
        </p:blipFill>
        <p:spPr bwMode="auto">
          <a:xfrm>
            <a:off x="533400" y="3155822"/>
            <a:ext cx="3931920" cy="240677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b="13667"/>
          <a:stretch>
            <a:fillRect/>
          </a:stretch>
        </p:blipFill>
        <p:spPr bwMode="auto">
          <a:xfrm>
            <a:off x="4602480" y="3155822"/>
            <a:ext cx="3931920" cy="2406778"/>
          </a:xfrm>
          <a:prstGeom prst="rect">
            <a:avLst/>
          </a:prstGeom>
          <a:noFill/>
          <a:ln w="9525">
            <a:noFill/>
            <a:miter lim="800000"/>
            <a:headEnd/>
            <a:tailEnd/>
          </a:ln>
        </p:spPr>
      </p:pic>
      <p:sp>
        <p:nvSpPr>
          <p:cNvPr id="7" name="Rectangle 6"/>
          <p:cNvSpPr/>
          <p:nvPr/>
        </p:nvSpPr>
        <p:spPr>
          <a:xfrm>
            <a:off x="1773296" y="5440180"/>
            <a:ext cx="1452129" cy="492443"/>
          </a:xfrm>
          <a:prstGeom prst="rect">
            <a:avLst/>
          </a:prstGeom>
        </p:spPr>
        <p:txBody>
          <a:bodyPr wrap="none">
            <a:spAutoFit/>
          </a:bodyPr>
          <a:lstStyle/>
          <a:p>
            <a:r>
              <a:rPr lang="en-US" sz="2600" b="1" dirty="0">
                <a:solidFill>
                  <a:srgbClr val="000000"/>
                </a:solidFill>
              </a:rPr>
              <a:t>Figure 11</a:t>
            </a:r>
            <a:endParaRPr lang="en-US" sz="2600" b="1" dirty="0"/>
          </a:p>
        </p:txBody>
      </p:sp>
      <p:sp>
        <p:nvSpPr>
          <p:cNvPr id="8" name="Rectangle 7"/>
          <p:cNvSpPr/>
          <p:nvPr/>
        </p:nvSpPr>
        <p:spPr>
          <a:xfrm>
            <a:off x="5842376" y="5440180"/>
            <a:ext cx="1452129" cy="492443"/>
          </a:xfrm>
          <a:prstGeom prst="rect">
            <a:avLst/>
          </a:prstGeom>
        </p:spPr>
        <p:txBody>
          <a:bodyPr wrap="none">
            <a:spAutoFit/>
          </a:bodyPr>
          <a:lstStyle/>
          <a:p>
            <a:r>
              <a:rPr lang="en-US" sz="2600" b="1" dirty="0">
                <a:solidFill>
                  <a:srgbClr val="000000"/>
                </a:solidFill>
              </a:rPr>
              <a:t>Figure 12</a:t>
            </a:r>
            <a:endParaRPr lang="en-US" sz="2600"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2332946"/>
          </a:xfrm>
          <a:noFill/>
          <a:ln w="28575">
            <a:solidFill>
              <a:srgbClr val="FF0000"/>
            </a:solidFill>
          </a:ln>
        </p:spPr>
        <p:txBody>
          <a:bodyPr wrap="square">
            <a:spAutoFit/>
          </a:bodyPr>
          <a:lstStyle/>
          <a:p>
            <a:pPr algn="ctr"/>
            <a:r>
              <a:rPr lang="en-US" b="1" dirty="0">
                <a:solidFill>
                  <a:srgbClr val="000000"/>
                </a:solidFill>
              </a:rPr>
              <a:t>Technology Note (cont.)</a:t>
            </a:r>
          </a:p>
          <a:p>
            <a:r>
              <a:rPr lang="en-US" dirty="0">
                <a:solidFill>
                  <a:srgbClr val="000000"/>
                </a:solidFill>
              </a:rPr>
              <a:t>It is clear from both graphs that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0 has a root between 0 and 1, as we proved in Example 11. Figure 12 suggests that the root is between 0.4 and 0.5, so let’s zoom in further to gain more accuracy.</a:t>
            </a:r>
            <a:endParaRPr lang="en-US" b="1" dirty="0">
              <a:solidFill>
                <a:srgbClr val="0000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632037"/>
          </a:xfrm>
          <a:noFill/>
          <a:ln w="28575">
            <a:solidFill>
              <a:srgbClr val="FF0000"/>
            </a:solidFill>
          </a:ln>
        </p:spPr>
        <p:txBody>
          <a:bodyPr wrap="square">
            <a:spAutoFit/>
          </a:bodyPr>
          <a:lstStyle/>
          <a:p>
            <a:pPr algn="ctr"/>
            <a:r>
              <a:rPr lang="en-US" b="1" dirty="0">
                <a:solidFill>
                  <a:srgbClr val="000000"/>
                </a:solidFill>
              </a:rPr>
              <a:t>Technology Note (cont.)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spcBef>
                <a:spcPts val="1800"/>
              </a:spcBef>
            </a:pPr>
            <a:endParaRPr lang="en-US" b="1" dirty="0">
              <a:solidFill>
                <a:srgbClr val="000000"/>
              </a:solidFill>
            </a:endParaRPr>
          </a:p>
          <a:p>
            <a:r>
              <a:rPr lang="en-US" dirty="0">
                <a:solidFill>
                  <a:srgbClr val="000000"/>
                </a:solidFill>
              </a:rPr>
              <a:t>Figure 13 suggests that we should zoom in on that portion of the graph defined on [0.44, 0.445], which we have done (see Figure 14).</a:t>
            </a:r>
            <a:endParaRPr lang="en-US" b="1" dirty="0">
              <a:solidFill>
                <a:srgbClr val="000000"/>
              </a:solidFill>
            </a:endParaRPr>
          </a:p>
        </p:txBody>
      </p:sp>
      <p:pic>
        <p:nvPicPr>
          <p:cNvPr id="4" name="Picture 2"/>
          <p:cNvPicPr>
            <a:picLocks noChangeAspect="1" noChangeArrowheads="1"/>
          </p:cNvPicPr>
          <p:nvPr/>
        </p:nvPicPr>
        <p:blipFill>
          <a:blip r:embed="rId2" cstate="print"/>
          <a:srcRect b="11763"/>
          <a:stretch>
            <a:fillRect/>
          </a:stretch>
        </p:blipFill>
        <p:spPr bwMode="auto">
          <a:xfrm>
            <a:off x="2606040" y="1831442"/>
            <a:ext cx="3931920" cy="2283358"/>
          </a:xfrm>
          <a:prstGeom prst="rect">
            <a:avLst/>
          </a:prstGeom>
          <a:noFill/>
          <a:ln>
            <a:noFill/>
          </a:ln>
        </p:spPr>
      </p:pic>
      <p:sp>
        <p:nvSpPr>
          <p:cNvPr id="5" name="Rectangle 4"/>
          <p:cNvSpPr/>
          <p:nvPr/>
        </p:nvSpPr>
        <p:spPr>
          <a:xfrm>
            <a:off x="3795602" y="4038600"/>
            <a:ext cx="1552797" cy="523220"/>
          </a:xfrm>
          <a:prstGeom prst="rect">
            <a:avLst/>
          </a:prstGeom>
        </p:spPr>
        <p:txBody>
          <a:bodyPr wrap="none">
            <a:spAutoFit/>
          </a:bodyPr>
          <a:lstStyle/>
          <a:p>
            <a:r>
              <a:rPr lang="en-US" sz="2800" b="1" dirty="0">
                <a:solidFill>
                  <a:srgbClr val="000000"/>
                </a:solidFill>
              </a:rPr>
              <a:t>Figure 13</a:t>
            </a:r>
            <a:endParaRPr lang="en-US" sz="2800"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3108543"/>
          </a:xfrm>
          <a:noFill/>
          <a:ln w="28575">
            <a:solidFill>
              <a:srgbClr val="FF0000"/>
            </a:solidFill>
          </a:ln>
        </p:spPr>
        <p:txBody>
          <a:bodyPr wrap="square">
            <a:spAutoFit/>
          </a:bodyPr>
          <a:lstStyle/>
          <a:p>
            <a:pPr algn="ctr"/>
            <a:r>
              <a:rPr lang="en-US" b="1" dirty="0">
                <a:solidFill>
                  <a:srgbClr val="000000"/>
                </a:solidFill>
              </a:rPr>
              <a:t>Technology Note (cont.)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4" name="Picture 2"/>
          <p:cNvPicPr>
            <a:picLocks noChangeAspect="1" noChangeArrowheads="1"/>
          </p:cNvPicPr>
          <p:nvPr/>
        </p:nvPicPr>
        <p:blipFill>
          <a:blip r:embed="rId2" cstate="print"/>
          <a:srcRect b="12109"/>
          <a:stretch>
            <a:fillRect/>
          </a:stretch>
        </p:blipFill>
        <p:spPr bwMode="auto">
          <a:xfrm>
            <a:off x="2606040" y="1828801"/>
            <a:ext cx="3931920" cy="2133599"/>
          </a:xfrm>
          <a:prstGeom prst="rect">
            <a:avLst/>
          </a:prstGeom>
          <a:noFill/>
          <a:ln w="9525">
            <a:noFill/>
            <a:miter lim="800000"/>
            <a:headEnd/>
            <a:tailEnd/>
          </a:ln>
        </p:spPr>
      </p:pic>
      <p:sp>
        <p:nvSpPr>
          <p:cNvPr id="5" name="Rectangle 4"/>
          <p:cNvSpPr/>
          <p:nvPr/>
        </p:nvSpPr>
        <p:spPr>
          <a:xfrm>
            <a:off x="3795602" y="3886200"/>
            <a:ext cx="1552797" cy="523220"/>
          </a:xfrm>
          <a:prstGeom prst="rect">
            <a:avLst/>
          </a:prstGeom>
        </p:spPr>
        <p:txBody>
          <a:bodyPr wrap="none">
            <a:spAutoFit/>
          </a:bodyPr>
          <a:lstStyle/>
          <a:p>
            <a:r>
              <a:rPr lang="en-US" sz="2800" b="1" dirty="0">
                <a:solidFill>
                  <a:srgbClr val="000000"/>
                </a:solidFill>
              </a:rPr>
              <a:t>Figure 14</a:t>
            </a:r>
            <a:endParaRPr lang="en-US" sz="2800" b="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487382"/>
          </a:xfrm>
          <a:noFill/>
          <a:ln w="28575">
            <a:solidFill>
              <a:srgbClr val="FF0000"/>
            </a:solidFill>
          </a:ln>
        </p:spPr>
        <p:txBody>
          <a:bodyPr wrap="square">
            <a:spAutoFit/>
          </a:bodyPr>
          <a:lstStyle/>
          <a:p>
            <a:pPr algn="ctr"/>
            <a:r>
              <a:rPr lang="en-US" b="1" dirty="0">
                <a:solidFill>
                  <a:srgbClr val="000000"/>
                </a:solidFill>
              </a:rPr>
              <a:t>Technology Note (cont.)</a:t>
            </a:r>
          </a:p>
          <a:p>
            <a:r>
              <a:rPr lang="en-US" dirty="0">
                <a:solidFill>
                  <a:srgbClr val="000000"/>
                </a:solidFill>
              </a:rPr>
              <a:t>It is clear from Figure 14 that the root is located between 0.442 and 0.443, so we have achieved the desired accuracy; the first two digits after the decimal point are correct. We conclude that the root is </a:t>
            </a:r>
            <a:r>
              <a:rPr lang="en-US" i="1" dirty="0">
                <a:solidFill>
                  <a:srgbClr val="000000"/>
                </a:solidFill>
              </a:rPr>
              <a:t>c</a:t>
            </a:r>
            <a:r>
              <a:rPr lang="en-US" dirty="0">
                <a:solidFill>
                  <a:srgbClr val="000000"/>
                </a:solidFill>
              </a:rPr>
              <a:t> ≈ 0.44. (Note that the above accuracy could actually have been achieved from carefully eyeballing the graph in Figure 13, while the graph in Figure 14 says even more: we might guess that the root is in fact very close to 0.4426.)</a:t>
            </a:r>
            <a:endParaRPr lang="en-US" b="1"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To find the points of discontinuity, we first note that      </a:t>
            </a:r>
            <a:r>
              <a:rPr lang="en-US" i="1" dirty="0"/>
              <a:t>c</a:t>
            </a:r>
            <a:r>
              <a:rPr lang="en-US" dirty="0"/>
              <a:t> </a:t>
            </a:r>
            <a:r>
              <a:rPr lang="en-US" dirty="0">
                <a:latin typeface="Symbol" pitchFamily="18" charset="2"/>
              </a:rPr>
              <a:t>=</a:t>
            </a:r>
            <a:r>
              <a:rPr lang="en-US" dirty="0"/>
              <a:t> </a:t>
            </a:r>
            <a:r>
              <a:rPr lang="en-US" dirty="0">
                <a:latin typeface="Symbol" pitchFamily="18" charset="2"/>
              </a:rPr>
              <a:t>-</a:t>
            </a:r>
            <a:r>
              <a:rPr lang="en-US" dirty="0"/>
              <a:t>2 is certainly one; for </a:t>
            </a:r>
            <a:r>
              <a:rPr lang="en-US" i="1" dirty="0"/>
              <a:t>f</a:t>
            </a:r>
            <a:r>
              <a:rPr lang="en-US" dirty="0"/>
              <a:t> is not even defined at          </a:t>
            </a:r>
            <a:r>
              <a:rPr lang="en-US" i="1" dirty="0"/>
              <a:t>c</a:t>
            </a:r>
            <a:r>
              <a:rPr lang="en-US" dirty="0"/>
              <a:t> </a:t>
            </a:r>
            <a:r>
              <a:rPr lang="en-US" dirty="0">
                <a:latin typeface="Symbol" pitchFamily="18" charset="2"/>
              </a:rPr>
              <a:t>=</a:t>
            </a:r>
            <a:r>
              <a:rPr lang="en-US" dirty="0"/>
              <a:t> </a:t>
            </a:r>
            <a:r>
              <a:rPr lang="en-US" dirty="0">
                <a:latin typeface="Symbol" pitchFamily="18" charset="2"/>
              </a:rPr>
              <a:t>-</a:t>
            </a:r>
            <a:r>
              <a:rPr lang="en-US" dirty="0"/>
              <a:t>2 (criterion 1 fails). Therefore, while </a:t>
            </a:r>
            <a:r>
              <a:rPr lang="en-US" i="1" dirty="0"/>
              <a:t>f</a:t>
            </a:r>
            <a:r>
              <a:rPr lang="en-US" dirty="0"/>
              <a:t> is continuous at the right endpoint of its domain, at </a:t>
            </a:r>
            <a:r>
              <a:rPr lang="en-US" i="1" dirty="0"/>
              <a:t>c</a:t>
            </a:r>
            <a:r>
              <a:rPr lang="en-US" dirty="0"/>
              <a:t> </a:t>
            </a:r>
            <a:r>
              <a:rPr lang="en-US" dirty="0">
                <a:latin typeface="Symbol" pitchFamily="18" charset="2"/>
              </a:rPr>
              <a:t>=</a:t>
            </a:r>
            <a:r>
              <a:rPr lang="en-US" dirty="0"/>
              <a:t> 2, it is discontinuous at the left endpoint, namely at </a:t>
            </a:r>
            <a:r>
              <a:rPr lang="en-US" i="1" dirty="0"/>
              <a:t>c</a:t>
            </a:r>
            <a:r>
              <a:rPr lang="en-US" dirty="0"/>
              <a:t> </a:t>
            </a:r>
            <a:r>
              <a:rPr lang="en-US" dirty="0">
                <a:latin typeface="Symbol" pitchFamily="18" charset="2"/>
              </a:rPr>
              <a:t>=</a:t>
            </a:r>
            <a:r>
              <a:rPr lang="en-US" dirty="0"/>
              <a:t> </a:t>
            </a:r>
            <a:r>
              <a:rPr lang="en-US" dirty="0">
                <a:latin typeface="Symbol" pitchFamily="18" charset="2"/>
              </a:rPr>
              <a:t>-</a:t>
            </a:r>
            <a:r>
              <a:rPr lang="en-US" dirty="0"/>
              <a:t>2. Next, for </a:t>
            </a:r>
            <a:r>
              <a:rPr lang="en-US" i="1" dirty="0"/>
              <a:t>c</a:t>
            </a:r>
            <a:r>
              <a:rPr lang="en-US" dirty="0"/>
              <a:t> </a:t>
            </a:r>
            <a:r>
              <a:rPr lang="en-US" dirty="0">
                <a:latin typeface="Symbol" pitchFamily="18" charset="2"/>
              </a:rPr>
              <a:t>=</a:t>
            </a:r>
            <a:r>
              <a:rPr lang="en-US" dirty="0"/>
              <a:t> </a:t>
            </a:r>
            <a:r>
              <a:rPr lang="en-US" dirty="0">
                <a:latin typeface="Symbol" pitchFamily="18" charset="2"/>
              </a:rPr>
              <a:t>-1</a:t>
            </a:r>
            <a:r>
              <a:rPr lang="en-US" dirty="0"/>
              <a:t>, as we mentioned above, 		           			so it is a point of discontinuity </a:t>
            </a:r>
          </a:p>
          <a:p>
            <a:r>
              <a:rPr lang="en-US" dirty="0"/>
              <a:t>(criterion 3 fails). </a:t>
            </a:r>
          </a:p>
        </p:txBody>
      </p:sp>
      <p:graphicFrame>
        <p:nvGraphicFramePr>
          <p:cNvPr id="131074" name="Object 2"/>
          <p:cNvGraphicFramePr>
            <a:graphicFrameLocks noChangeAspect="1"/>
          </p:cNvGraphicFramePr>
          <p:nvPr/>
        </p:nvGraphicFramePr>
        <p:xfrm>
          <a:off x="538163" y="3863975"/>
          <a:ext cx="2565400" cy="571500"/>
        </p:xfrm>
        <a:graphic>
          <a:graphicData uri="http://schemas.openxmlformats.org/presentationml/2006/ole">
            <mc:AlternateContent xmlns:mc="http://schemas.openxmlformats.org/markup-compatibility/2006">
              <mc:Choice xmlns:v="urn:schemas-microsoft-com:vml" Requires="v">
                <p:oleObj spid="_x0000_s131088" name="Equation" r:id="rId3" imgW="2565360" imgH="571320" progId="Equation.DSMT4">
                  <p:embed/>
                </p:oleObj>
              </mc:Choice>
              <mc:Fallback>
                <p:oleObj name="Equation" r:id="rId3" imgW="256536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3863975"/>
                        <a:ext cx="2565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1902059"/>
          </a:xfrm>
          <a:noFill/>
          <a:ln w="28575">
            <a:solidFill>
              <a:srgbClr val="FF0000"/>
            </a:solidFill>
          </a:ln>
        </p:spPr>
        <p:txBody>
          <a:bodyPr wrap="square">
            <a:spAutoFit/>
          </a:bodyPr>
          <a:lstStyle/>
          <a:p>
            <a:pPr algn="ctr"/>
            <a:r>
              <a:rPr lang="en-US" b="1" dirty="0">
                <a:solidFill>
                  <a:srgbClr val="000000"/>
                </a:solidFill>
              </a:rPr>
              <a:t>Technology Note (cont.)</a:t>
            </a:r>
          </a:p>
          <a:p>
            <a:r>
              <a:rPr lang="en-US" dirty="0">
                <a:solidFill>
                  <a:srgbClr val="000000"/>
                </a:solidFill>
              </a:rPr>
              <a:t>Note that it is also possible to estimate the root by appropriately zooming in on the graph using a graphing calculator (see Figure 15).</a:t>
            </a:r>
            <a:endParaRPr lang="en-US" b="1" dirty="0">
              <a:solidFill>
                <a:srgbClr val="000000"/>
              </a:solidFill>
            </a:endParaRPr>
          </a:p>
        </p:txBody>
      </p:sp>
      <p:graphicFrame>
        <p:nvGraphicFramePr>
          <p:cNvPr id="7" name="Object 6"/>
          <p:cNvGraphicFramePr>
            <a:graphicFrameLocks noChangeAspect="1"/>
          </p:cNvGraphicFramePr>
          <p:nvPr/>
        </p:nvGraphicFramePr>
        <p:xfrm>
          <a:off x="4114800" y="1790700"/>
          <a:ext cx="914400" cy="336550"/>
        </p:xfrm>
        <a:graphic>
          <a:graphicData uri="http://schemas.openxmlformats.org/presentationml/2006/ole">
            <mc:AlternateContent xmlns:mc="http://schemas.openxmlformats.org/markup-compatibility/2006">
              <mc:Choice xmlns:v="urn:schemas-microsoft-com:vml" Requires="v">
                <p:oleObj spid="_x0000_s287760" name="Equation" r:id="rId3" imgW="914400" imgH="336960" progId="Equation.DSMT4">
                  <p:embed/>
                </p:oleObj>
              </mc:Choice>
              <mc:Fallback>
                <p:oleObj name="Equation" r:id="rId3" imgW="914400" imgH="336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659737"/>
          </a:xfrm>
          <a:noFill/>
          <a:ln w="28575">
            <a:solidFill>
              <a:srgbClr val="FF0000"/>
            </a:solidFill>
          </a:ln>
        </p:spPr>
        <p:txBody>
          <a:bodyPr wrap="square">
            <a:spAutoFit/>
          </a:bodyPr>
          <a:lstStyle/>
          <a:p>
            <a:pPr algn="ctr"/>
            <a:r>
              <a:rPr lang="en-US" b="1" dirty="0">
                <a:solidFill>
                  <a:srgbClr val="000000"/>
                </a:solidFill>
              </a:rPr>
              <a:t>Technology Note (cont.)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4" name="Picture 2"/>
          <p:cNvPicPr>
            <a:picLocks noChangeAspect="1" noChangeArrowheads="1"/>
          </p:cNvPicPr>
          <p:nvPr/>
        </p:nvPicPr>
        <p:blipFill>
          <a:blip r:embed="rId3" cstate="print"/>
          <a:srcRect b="30108"/>
          <a:stretch>
            <a:fillRect/>
          </a:stretch>
        </p:blipFill>
        <p:spPr bwMode="auto">
          <a:xfrm>
            <a:off x="1052019" y="1905000"/>
            <a:ext cx="2582263" cy="182880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l="7285" r="7717" b="47154"/>
          <a:stretch>
            <a:fillRect/>
          </a:stretch>
        </p:blipFill>
        <p:spPr bwMode="auto">
          <a:xfrm>
            <a:off x="5384800" y="1905000"/>
            <a:ext cx="2667000" cy="1828800"/>
          </a:xfrm>
          <a:prstGeom prst="rect">
            <a:avLst/>
          </a:prstGeom>
          <a:noFill/>
          <a:ln w="9525">
            <a:noFill/>
            <a:miter lim="800000"/>
            <a:headEnd/>
            <a:tailEnd/>
          </a:ln>
        </p:spPr>
      </p:pic>
      <p:graphicFrame>
        <p:nvGraphicFramePr>
          <p:cNvPr id="7" name="Object 6"/>
          <p:cNvGraphicFramePr>
            <a:graphicFrameLocks noChangeAspect="1"/>
          </p:cNvGraphicFramePr>
          <p:nvPr/>
        </p:nvGraphicFramePr>
        <p:xfrm>
          <a:off x="4114800" y="1790700"/>
          <a:ext cx="914400" cy="336550"/>
        </p:xfrm>
        <a:graphic>
          <a:graphicData uri="http://schemas.openxmlformats.org/presentationml/2006/ole">
            <mc:AlternateContent xmlns:mc="http://schemas.openxmlformats.org/markup-compatibility/2006">
              <mc:Choice xmlns:v="urn:schemas-microsoft-com:vml" Requires="v">
                <p:oleObj spid="_x0000_s289836" name="Equation" r:id="rId5" imgW="914400" imgH="336960" progId="Equation.DSMT4">
                  <p:embed/>
                </p:oleObj>
              </mc:Choice>
              <mc:Fallback>
                <p:oleObj name="Equation" r:id="rId5" imgW="914400" imgH="33696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57200" y="5029200"/>
            <a:ext cx="8229600" cy="954107"/>
          </a:xfrm>
          <a:prstGeom prst="rect">
            <a:avLst/>
          </a:prstGeom>
        </p:spPr>
        <p:txBody>
          <a:bodyPr>
            <a:spAutoFit/>
          </a:bodyPr>
          <a:lstStyle/>
          <a:p>
            <a:pPr algn="ctr"/>
            <a:r>
              <a:rPr lang="en-US" sz="2800" b="1" dirty="0"/>
              <a:t>Figure 15 </a:t>
            </a:r>
            <a:r>
              <a:rPr lang="en-US" sz="2800" dirty="0"/>
              <a:t>Zooming In on a Root with a Graphing Calculator</a:t>
            </a:r>
          </a:p>
        </p:txBody>
      </p:sp>
      <p:graphicFrame>
        <p:nvGraphicFramePr>
          <p:cNvPr id="289795" name="Object 3"/>
          <p:cNvGraphicFramePr>
            <a:graphicFrameLocks noChangeAspect="1"/>
          </p:cNvGraphicFramePr>
          <p:nvPr/>
        </p:nvGraphicFramePr>
        <p:xfrm>
          <a:off x="533400" y="3873500"/>
          <a:ext cx="3619500" cy="1079500"/>
        </p:xfrm>
        <a:graphic>
          <a:graphicData uri="http://schemas.openxmlformats.org/presentationml/2006/ole">
            <mc:AlternateContent xmlns:mc="http://schemas.openxmlformats.org/markup-compatibility/2006">
              <mc:Choice xmlns:v="urn:schemas-microsoft-com:vml" Requires="v">
                <p:oleObj spid="_x0000_s289837" name="Equation" r:id="rId7" imgW="3619440" imgH="1079280" progId="Equation.DSMT4">
                  <p:embed/>
                </p:oleObj>
              </mc:Choice>
              <mc:Fallback>
                <p:oleObj name="Equation" r:id="rId7" imgW="3619440" imgH="107928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873500"/>
                        <a:ext cx="361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6" name="Object 4"/>
          <p:cNvGraphicFramePr>
            <a:graphicFrameLocks noChangeAspect="1"/>
          </p:cNvGraphicFramePr>
          <p:nvPr/>
        </p:nvGraphicFramePr>
        <p:xfrm>
          <a:off x="4826000" y="3873500"/>
          <a:ext cx="3784600" cy="1079500"/>
        </p:xfrm>
        <a:graphic>
          <a:graphicData uri="http://schemas.openxmlformats.org/presentationml/2006/ole">
            <mc:AlternateContent xmlns:mc="http://schemas.openxmlformats.org/markup-compatibility/2006">
              <mc:Choice xmlns:v="urn:schemas-microsoft-com:vml" Requires="v">
                <p:oleObj spid="_x0000_s289838" name="Equation" r:id="rId9" imgW="3784320" imgH="1079280" progId="Equation.DSMT4">
                  <p:embed/>
                </p:oleObj>
              </mc:Choice>
              <mc:Fallback>
                <p:oleObj name="Equation" r:id="rId9" imgW="3784320" imgH="107928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6000" y="3873500"/>
                        <a:ext cx="3784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3625608"/>
          </a:xfrm>
          <a:noFill/>
          <a:ln w="28575">
            <a:solidFill>
              <a:srgbClr val="FF0000"/>
            </a:solidFill>
          </a:ln>
        </p:spPr>
        <p:txBody>
          <a:bodyPr wrap="square">
            <a:spAutoFit/>
          </a:bodyPr>
          <a:lstStyle/>
          <a:p>
            <a:pPr algn="ctr"/>
            <a:r>
              <a:rPr lang="en-US" b="1" dirty="0">
                <a:solidFill>
                  <a:srgbClr val="000000"/>
                </a:solidFill>
              </a:rPr>
              <a:t>Technology Note (cont.)</a:t>
            </a:r>
          </a:p>
          <a:p>
            <a:r>
              <a:rPr lang="en-US" dirty="0">
                <a:solidFill>
                  <a:srgbClr val="000000"/>
                </a:solidFill>
              </a:rPr>
              <a:t>Finally, we use the </a:t>
            </a:r>
            <a:r>
              <a:rPr lang="en-US" dirty="0">
                <a:solidFill>
                  <a:srgbClr val="000000"/>
                </a:solidFill>
                <a:latin typeface="Ti86pc" pitchFamily="49" charset="0"/>
              </a:rPr>
              <a:t>NSolve</a:t>
            </a:r>
            <a:r>
              <a:rPr lang="en-US" dirty="0">
                <a:solidFill>
                  <a:srgbClr val="000000"/>
                </a:solidFill>
              </a:rPr>
              <a:t> command of </a:t>
            </a:r>
            <a:r>
              <a:rPr lang="en-US" i="1" dirty="0">
                <a:solidFill>
                  <a:srgbClr val="000000"/>
                </a:solidFill>
              </a:rPr>
              <a:t>Mathematica</a:t>
            </a:r>
            <a:r>
              <a:rPr lang="en-US" dirty="0">
                <a:solidFill>
                  <a:srgbClr val="000000"/>
                </a:solidFill>
              </a:rPr>
              <a:t> to approximate the solution of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0. The screenshot in Figure 16 shows the feedback we receive from the software. The appearance of complex roots shows the power of the software, but we can ignore them for now and focus on the sole real root. </a:t>
            </a:r>
            <a:r>
              <a:rPr lang="en-US" i="1" dirty="0">
                <a:solidFill>
                  <a:srgbClr val="000000"/>
                </a:solidFill>
              </a:rPr>
              <a:t>Mathematica</a:t>
            </a:r>
            <a:r>
              <a:rPr lang="en-US" dirty="0">
                <a:solidFill>
                  <a:srgbClr val="000000"/>
                </a:solidFill>
              </a:rPr>
              <a:t> approximates it as </a:t>
            </a:r>
            <a:r>
              <a:rPr lang="en-US" i="1" dirty="0">
                <a:solidFill>
                  <a:srgbClr val="000000"/>
                </a:solidFill>
              </a:rPr>
              <a:t>c</a:t>
            </a:r>
            <a:r>
              <a:rPr lang="en-US" dirty="0">
                <a:solidFill>
                  <a:srgbClr val="000000"/>
                </a:solidFill>
              </a:rPr>
              <a:t> ≈ 0.442558. </a:t>
            </a:r>
            <a:endParaRPr lang="en-US" b="1" dirty="0">
              <a:solidFill>
                <a:srgbClr val="0000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3108543"/>
          </a:xfrm>
          <a:noFill/>
          <a:ln w="28575">
            <a:solidFill>
              <a:srgbClr val="FF0000"/>
            </a:solidFill>
          </a:ln>
        </p:spPr>
        <p:txBody>
          <a:bodyPr wrap="square">
            <a:spAutoFit/>
          </a:bodyPr>
          <a:lstStyle/>
          <a:p>
            <a:pPr algn="ctr"/>
            <a:r>
              <a:rPr lang="en-US" b="1" dirty="0">
                <a:solidFill>
                  <a:srgbClr val="000000"/>
                </a:solidFill>
              </a:rPr>
              <a:t>Technology Note (cont.)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21739"/>
          <a:stretch>
            <a:fillRect/>
          </a:stretch>
        </p:blipFill>
        <p:spPr bwMode="auto">
          <a:xfrm>
            <a:off x="533398" y="2011680"/>
            <a:ext cx="7974989" cy="1645920"/>
          </a:xfrm>
          <a:prstGeom prst="rect">
            <a:avLst/>
          </a:prstGeom>
          <a:noFill/>
          <a:ln w="9525">
            <a:noFill/>
            <a:miter lim="800000"/>
            <a:headEnd/>
            <a:tailEnd/>
          </a:ln>
        </p:spPr>
      </p:pic>
      <p:sp>
        <p:nvSpPr>
          <p:cNvPr id="5" name="Rectangle 4"/>
          <p:cNvSpPr/>
          <p:nvPr/>
        </p:nvSpPr>
        <p:spPr>
          <a:xfrm>
            <a:off x="3795602" y="3733800"/>
            <a:ext cx="1552797" cy="523220"/>
          </a:xfrm>
          <a:prstGeom prst="rect">
            <a:avLst/>
          </a:prstGeom>
        </p:spPr>
        <p:txBody>
          <a:bodyPr wrap="none">
            <a:spAutoFit/>
          </a:bodyPr>
          <a:lstStyle/>
          <a:p>
            <a:r>
              <a:rPr lang="en-US" sz="2800" b="1" dirty="0">
                <a:solidFill>
                  <a:srgbClr val="000000"/>
                </a:solidFill>
              </a:rPr>
              <a:t>Figure 16</a:t>
            </a:r>
            <a:endParaRPr 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3024</TotalTime>
  <Words>3850</Words>
  <Application>Microsoft Office PowerPoint</Application>
  <PresentationFormat>On-screen Show (4:3)</PresentationFormat>
  <Paragraphs>367</Paragraphs>
  <Slides>93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93</vt:i4>
      </vt:variant>
    </vt:vector>
  </HeadingPairs>
  <TitlesOfParts>
    <vt:vector size="102" baseType="lpstr">
      <vt:lpstr>Arial</vt:lpstr>
      <vt:lpstr>Cambria Math</vt:lpstr>
      <vt:lpstr>Symbol</vt:lpstr>
      <vt:lpstr>MT Extra</vt:lpstr>
      <vt:lpstr>Ti86pc</vt:lpstr>
      <vt:lpstr>Calibri</vt:lpstr>
      <vt:lpstr>Office Theme</vt:lpstr>
      <vt:lpstr>Equation</vt:lpstr>
      <vt:lpstr>MathType 6.0 Equation</vt:lpstr>
      <vt:lpstr>Section 2.5</vt:lpstr>
      <vt:lpstr>TOPICS</vt:lpstr>
      <vt:lpstr>Definition: Continuity at a Point</vt:lpstr>
      <vt:lpstr>Continuity and Discontinuity at a Point</vt:lpstr>
      <vt:lpstr>Continuity and Discontinuity at a Point</vt:lpstr>
      <vt:lpstr>Example 1</vt:lpstr>
      <vt:lpstr>Example 1 (cont.)</vt:lpstr>
      <vt:lpstr>Example 1 (cont.)</vt:lpstr>
      <vt:lpstr>Example 1 (cont.)</vt:lpstr>
      <vt:lpstr>Example 1 (cont.)</vt:lpstr>
      <vt:lpstr>Example 1 (cont.)</vt:lpstr>
      <vt:lpstr>Example 2</vt:lpstr>
      <vt:lpstr>Example 2a (cont.)</vt:lpstr>
      <vt:lpstr>Example 2a (cont.)</vt:lpstr>
      <vt:lpstr>Example 2 (cont.)</vt:lpstr>
      <vt:lpstr>Example 2b (cont.)</vt:lpstr>
      <vt:lpstr>Example 2 (cont.)</vt:lpstr>
      <vt:lpstr>Example 2c (cont.)</vt:lpstr>
      <vt:lpstr>Definition: Removable Discontinuity</vt:lpstr>
      <vt:lpstr>Example 3</vt:lpstr>
      <vt:lpstr>Example 3 (cont.)</vt:lpstr>
      <vt:lpstr>Definition: Epsilon-Delta Continuity at a Point</vt:lpstr>
      <vt:lpstr>Continuous Functions</vt:lpstr>
      <vt:lpstr>Definition: Continuity of a Function</vt:lpstr>
      <vt:lpstr>Continuous Functions</vt:lpstr>
      <vt:lpstr>Continuous Functions</vt:lpstr>
      <vt:lpstr>Example 4</vt:lpstr>
      <vt:lpstr>Example 4 (cont.)</vt:lpstr>
      <vt:lpstr>Example 5</vt:lpstr>
      <vt:lpstr>Example 5 (cont.)</vt:lpstr>
      <vt:lpstr>Example 5 (cont.)</vt:lpstr>
      <vt:lpstr>Example 5 (cont.)</vt:lpstr>
      <vt:lpstr>Example 5 (cont.)</vt:lpstr>
      <vt:lpstr>Example 5 (cont.)</vt:lpstr>
      <vt:lpstr>Example 5 (cont.)</vt:lpstr>
      <vt:lpstr>Theorem: Properties of Continuous Functions</vt:lpstr>
      <vt:lpstr>Theorem: Properties of Continuous Functions</vt:lpstr>
      <vt:lpstr>Theorem: Properties of Continuous Functions</vt:lpstr>
      <vt:lpstr>Properties of Continuity</vt:lpstr>
      <vt:lpstr>Example 6</vt:lpstr>
      <vt:lpstr>Example 6 (cont.)</vt:lpstr>
      <vt:lpstr>Example 6 (cont.)</vt:lpstr>
      <vt:lpstr>Example 6 (cont.)</vt:lpstr>
      <vt:lpstr>Theorem: “Limits Pass Through a Continuous Function”</vt:lpstr>
      <vt:lpstr>Theorem: “A Composition of Continuous Functions Is Continuous”</vt:lpstr>
      <vt:lpstr>Theorem: “A Composition of Continuous Functions Is Continuous”</vt:lpstr>
      <vt:lpstr>Theorem: “The Inverse of a Continuous Function Is Continuous”</vt:lpstr>
      <vt:lpstr>Example 7</vt:lpstr>
      <vt:lpstr>Example 7 (cont.)</vt:lpstr>
      <vt:lpstr>Example 7a (cont.)</vt:lpstr>
      <vt:lpstr>Example 7 (cont.)</vt:lpstr>
      <vt:lpstr>Example 7b (cont.)</vt:lpstr>
      <vt:lpstr>Example 7b (cont.)</vt:lpstr>
      <vt:lpstr>Example 7b (cont.)</vt:lpstr>
      <vt:lpstr>Example 7b (cont.)</vt:lpstr>
      <vt:lpstr>Example 7b (cont.)</vt:lpstr>
      <vt:lpstr>Example 7 (cont.)</vt:lpstr>
      <vt:lpstr>Example 7 (cont.)</vt:lpstr>
      <vt:lpstr>Properties of Continuity</vt:lpstr>
      <vt:lpstr>Example 8</vt:lpstr>
      <vt:lpstr>Example 8 (cont.)</vt:lpstr>
      <vt:lpstr>Example 8 (cont.)</vt:lpstr>
      <vt:lpstr>Example 8 (cont.)</vt:lpstr>
      <vt:lpstr>Properties of Continuity</vt:lpstr>
      <vt:lpstr>Example 9</vt:lpstr>
      <vt:lpstr>Example 9 (cont.)</vt:lpstr>
      <vt:lpstr>Example 9 (cont.)</vt:lpstr>
      <vt:lpstr>Example 9b (cont.)</vt:lpstr>
      <vt:lpstr>Example 9b (cont.)</vt:lpstr>
      <vt:lpstr>Example 9 (cont.)</vt:lpstr>
      <vt:lpstr>Properties of Continuity</vt:lpstr>
      <vt:lpstr>Example 10</vt:lpstr>
      <vt:lpstr>Example 10 (cont.)</vt:lpstr>
      <vt:lpstr>Example 10 (cont.)</vt:lpstr>
      <vt:lpstr>Example 10 (cont.)</vt:lpstr>
      <vt:lpstr>Theorem: The Intermediate Value Theorem</vt:lpstr>
      <vt:lpstr>Properties of Continuity</vt:lpstr>
      <vt:lpstr>Properties of Continuity</vt:lpstr>
      <vt:lpstr>Example 11</vt:lpstr>
      <vt:lpstr>Example 11 (cont.)</vt:lpstr>
      <vt:lpstr>Example 11 (cont.)</vt:lpstr>
      <vt:lpstr>Example 11 (cont.)</vt:lpstr>
      <vt:lpstr>Example 11 (cont.)</vt:lpstr>
      <vt:lpstr>Technology Note</vt:lpstr>
      <vt:lpstr>Technology Note</vt:lpstr>
      <vt:lpstr>Technology Note</vt:lpstr>
      <vt:lpstr>Technology Note</vt:lpstr>
      <vt:lpstr>Technology Note</vt:lpstr>
      <vt:lpstr>Technology Note</vt:lpstr>
      <vt:lpstr>Technology Note</vt:lpstr>
      <vt:lpstr>Technology Note</vt:lpstr>
      <vt:lpstr>Technology Note</vt:lpstr>
      <vt:lpstr>Technology Note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kanthi</cp:lastModifiedBy>
  <cp:revision>409</cp:revision>
  <dcterms:created xsi:type="dcterms:W3CDTF">2013-04-26T14:43:13Z</dcterms:created>
  <dcterms:modified xsi:type="dcterms:W3CDTF">2018-09-21T11:42:54Z</dcterms:modified>
</cp:coreProperties>
</file>