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8" r:id="rId3"/>
    <p:sldId id="298" r:id="rId4"/>
    <p:sldId id="299" r:id="rId5"/>
    <p:sldId id="300" r:id="rId6"/>
    <p:sldId id="301" r:id="rId7"/>
    <p:sldId id="259" r:id="rId8"/>
    <p:sldId id="302" r:id="rId9"/>
    <p:sldId id="303" r:id="rId10"/>
    <p:sldId id="304" r:id="rId11"/>
    <p:sldId id="260" r:id="rId12"/>
    <p:sldId id="310" r:id="rId13"/>
    <p:sldId id="262" r:id="rId14"/>
    <p:sldId id="263" r:id="rId15"/>
    <p:sldId id="265" r:id="rId16"/>
    <p:sldId id="309" r:id="rId17"/>
    <p:sldId id="267" r:id="rId18"/>
    <p:sldId id="268" r:id="rId19"/>
    <p:sldId id="269" r:id="rId20"/>
    <p:sldId id="270" r:id="rId21"/>
    <p:sldId id="271" r:id="rId22"/>
    <p:sldId id="272" r:id="rId23"/>
    <p:sldId id="273" r:id="rId24"/>
    <p:sldId id="274" r:id="rId25"/>
    <p:sldId id="275" r:id="rId26"/>
    <p:sldId id="305" r:id="rId27"/>
    <p:sldId id="306"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 id="307" r:id="rId43"/>
    <p:sldId id="290" r:id="rId44"/>
    <p:sldId id="291" r:id="rId45"/>
    <p:sldId id="292" r:id="rId46"/>
    <p:sldId id="293" r:id="rId47"/>
    <p:sldId id="294" r:id="rId48"/>
    <p:sldId id="295" r:id="rId49"/>
    <p:sldId id="296" r:id="rId50"/>
    <p:sldId id="297" r:id="rId51"/>
  </p:sldIdLst>
  <p:sldSz cx="9144000" cy="6858000" type="screen4x3"/>
  <p:notesSz cx="6858000" cy="9144000"/>
  <p:embeddedFontLst>
    <p:embeddedFont>
      <p:font typeface="Calibri" panose="020F0502020204030204" pitchFamily="34" charset="0"/>
      <p:regular r:id="rId52"/>
      <p:bold r:id="rId53"/>
      <p:italic r:id="rId54"/>
      <p:boldItalic r:id="rId5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5F91"/>
    <a:srgbClr val="000000"/>
    <a:srgbClr val="FF00FF"/>
    <a:srgbClr val="0000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675" autoAdjust="0"/>
  </p:normalViewPr>
  <p:slideViewPr>
    <p:cSldViewPr>
      <p:cViewPr varScale="1">
        <p:scale>
          <a:sx n="65" d="100"/>
          <a:sy n="65" d="100"/>
        </p:scale>
        <p:origin x="1452" y="6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4.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2.fntdata"/><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1.fntdata"/></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27.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image" Target="../media/image30.wmf"/><Relationship Id="rId5" Type="http://schemas.openxmlformats.org/officeDocument/2006/relationships/image" Target="../media/image34.wmf"/><Relationship Id="rId4" Type="http://schemas.openxmlformats.org/officeDocument/2006/relationships/image" Target="../media/image33.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image" Target="../media/image35.wmf"/><Relationship Id="rId6" Type="http://schemas.openxmlformats.org/officeDocument/2006/relationships/image" Target="../media/image40.wmf"/><Relationship Id="rId5" Type="http://schemas.openxmlformats.org/officeDocument/2006/relationships/image" Target="../media/image39.wmf"/><Relationship Id="rId4" Type="http://schemas.openxmlformats.org/officeDocument/2006/relationships/image" Target="../media/image38.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image" Target="../media/image42.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image" Target="../media/image45.wmf"/><Relationship Id="rId1" Type="http://schemas.openxmlformats.org/officeDocument/2006/relationships/image" Target="../media/image44.wmf"/><Relationship Id="rId4" Type="http://schemas.openxmlformats.org/officeDocument/2006/relationships/image" Target="../media/image47.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8.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4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50.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image" Target="../media/image52.wmf"/><Relationship Id="rId1" Type="http://schemas.openxmlformats.org/officeDocument/2006/relationships/image" Target="../media/image51.wmf"/><Relationship Id="rId6" Type="http://schemas.openxmlformats.org/officeDocument/2006/relationships/image" Target="../media/image56.wmf"/><Relationship Id="rId5" Type="http://schemas.openxmlformats.org/officeDocument/2006/relationships/image" Target="../media/image55.wmf"/><Relationship Id="rId4" Type="http://schemas.openxmlformats.org/officeDocument/2006/relationships/image" Target="../media/image54.w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58.wmf"/><Relationship Id="rId1" Type="http://schemas.openxmlformats.org/officeDocument/2006/relationships/image" Target="../media/image57.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59.w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61.wmf"/><Relationship Id="rId1" Type="http://schemas.openxmlformats.org/officeDocument/2006/relationships/image" Target="../media/image60.w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63.wmf"/><Relationship Id="rId1" Type="http://schemas.openxmlformats.org/officeDocument/2006/relationships/image" Target="../media/image62.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64.wmf"/></Relationships>
</file>

<file path=ppt/drawings/_rels/vmlDrawing27.vml.rels><?xml version="1.0" encoding="UTF-8" standalone="yes"?>
<Relationships xmlns="http://schemas.openxmlformats.org/package/2006/relationships"><Relationship Id="rId3" Type="http://schemas.openxmlformats.org/officeDocument/2006/relationships/image" Target="../media/image67.wmf"/><Relationship Id="rId2" Type="http://schemas.openxmlformats.org/officeDocument/2006/relationships/image" Target="../media/image66.wmf"/><Relationship Id="rId1" Type="http://schemas.openxmlformats.org/officeDocument/2006/relationships/image" Target="../media/image65.wmf"/><Relationship Id="rId4" Type="http://schemas.openxmlformats.org/officeDocument/2006/relationships/image" Target="../media/image68.wmf"/></Relationships>
</file>

<file path=ppt/drawings/_rels/vmlDrawing28.vml.rels><?xml version="1.0" encoding="UTF-8" standalone="yes"?>
<Relationships xmlns="http://schemas.openxmlformats.org/package/2006/relationships"><Relationship Id="rId2" Type="http://schemas.openxmlformats.org/officeDocument/2006/relationships/image" Target="../media/image70.wmf"/><Relationship Id="rId1" Type="http://schemas.openxmlformats.org/officeDocument/2006/relationships/image" Target="../media/image69.wmf"/></Relationships>
</file>

<file path=ppt/drawings/_rels/vmlDrawing29.vml.rels><?xml version="1.0" encoding="UTF-8" standalone="yes"?>
<Relationships xmlns="http://schemas.openxmlformats.org/package/2006/relationships"><Relationship Id="rId8" Type="http://schemas.openxmlformats.org/officeDocument/2006/relationships/image" Target="../media/image78.wmf"/><Relationship Id="rId3" Type="http://schemas.openxmlformats.org/officeDocument/2006/relationships/image" Target="../media/image73.wmf"/><Relationship Id="rId7" Type="http://schemas.openxmlformats.org/officeDocument/2006/relationships/image" Target="../media/image77.wmf"/><Relationship Id="rId2" Type="http://schemas.openxmlformats.org/officeDocument/2006/relationships/image" Target="../media/image72.wmf"/><Relationship Id="rId1" Type="http://schemas.openxmlformats.org/officeDocument/2006/relationships/image" Target="../media/image71.wmf"/><Relationship Id="rId6" Type="http://schemas.openxmlformats.org/officeDocument/2006/relationships/image" Target="../media/image76.wmf"/><Relationship Id="rId5" Type="http://schemas.openxmlformats.org/officeDocument/2006/relationships/image" Target="../media/image75.wmf"/><Relationship Id="rId4" Type="http://schemas.openxmlformats.org/officeDocument/2006/relationships/image" Target="../media/image7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0.vml.rels><?xml version="1.0" encoding="UTF-8" standalone="yes"?>
<Relationships xmlns="http://schemas.openxmlformats.org/package/2006/relationships"><Relationship Id="rId3" Type="http://schemas.openxmlformats.org/officeDocument/2006/relationships/image" Target="../media/image81.wmf"/><Relationship Id="rId2" Type="http://schemas.openxmlformats.org/officeDocument/2006/relationships/image" Target="../media/image80.wmf"/><Relationship Id="rId1" Type="http://schemas.openxmlformats.org/officeDocument/2006/relationships/image" Target="../media/image79.wmf"/></Relationships>
</file>

<file path=ppt/drawings/_rels/vmlDrawing31.vml.rels><?xml version="1.0" encoding="UTF-8" standalone="yes"?>
<Relationships xmlns="http://schemas.openxmlformats.org/package/2006/relationships"><Relationship Id="rId3" Type="http://schemas.openxmlformats.org/officeDocument/2006/relationships/image" Target="../media/image84.wmf"/><Relationship Id="rId2" Type="http://schemas.openxmlformats.org/officeDocument/2006/relationships/image" Target="../media/image83.wmf"/><Relationship Id="rId1" Type="http://schemas.openxmlformats.org/officeDocument/2006/relationships/image" Target="../media/image82.wmf"/></Relationships>
</file>

<file path=ppt/drawings/_rels/vmlDrawing32.vml.rels><?xml version="1.0" encoding="UTF-8" standalone="yes"?>
<Relationships xmlns="http://schemas.openxmlformats.org/package/2006/relationships"><Relationship Id="rId2" Type="http://schemas.openxmlformats.org/officeDocument/2006/relationships/image" Target="../media/image86.wmf"/><Relationship Id="rId1" Type="http://schemas.openxmlformats.org/officeDocument/2006/relationships/image" Target="../media/image85.w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87.wmf"/></Relationships>
</file>

<file path=ppt/drawings/_rels/vmlDrawing34.vml.rels><?xml version="1.0" encoding="UTF-8" standalone="yes"?>
<Relationships xmlns="http://schemas.openxmlformats.org/package/2006/relationships"><Relationship Id="rId3" Type="http://schemas.openxmlformats.org/officeDocument/2006/relationships/image" Target="../media/image91.wmf"/><Relationship Id="rId2" Type="http://schemas.openxmlformats.org/officeDocument/2006/relationships/image" Target="../media/image90.wmf"/><Relationship Id="rId1" Type="http://schemas.openxmlformats.org/officeDocument/2006/relationships/image" Target="../media/image89.wmf"/><Relationship Id="rId4" Type="http://schemas.openxmlformats.org/officeDocument/2006/relationships/image" Target="../media/image92.wmf"/></Relationships>
</file>

<file path=ppt/drawings/_rels/vmlDrawing35.vml.rels><?xml version="1.0" encoding="UTF-8" standalone="yes"?>
<Relationships xmlns="http://schemas.openxmlformats.org/package/2006/relationships"><Relationship Id="rId2" Type="http://schemas.openxmlformats.org/officeDocument/2006/relationships/image" Target="../media/image94.wmf"/><Relationship Id="rId1" Type="http://schemas.openxmlformats.org/officeDocument/2006/relationships/image" Target="../media/image93.wmf"/></Relationships>
</file>

<file path=ppt/drawings/_rels/vmlDrawing36.vml.rels><?xml version="1.0" encoding="UTF-8" standalone="yes"?>
<Relationships xmlns="http://schemas.openxmlformats.org/package/2006/relationships"><Relationship Id="rId3" Type="http://schemas.openxmlformats.org/officeDocument/2006/relationships/image" Target="../media/image97.wmf"/><Relationship Id="rId2" Type="http://schemas.openxmlformats.org/officeDocument/2006/relationships/image" Target="../media/image96.wmf"/><Relationship Id="rId1" Type="http://schemas.openxmlformats.org/officeDocument/2006/relationships/image" Target="../media/image95.wmf"/></Relationships>
</file>

<file path=ppt/drawings/_rels/vmlDrawing37.vml.rels><?xml version="1.0" encoding="UTF-8" standalone="yes"?>
<Relationships xmlns="http://schemas.openxmlformats.org/package/2006/relationships"><Relationship Id="rId3" Type="http://schemas.openxmlformats.org/officeDocument/2006/relationships/image" Target="../media/image100.wmf"/><Relationship Id="rId2" Type="http://schemas.openxmlformats.org/officeDocument/2006/relationships/image" Target="../media/image99.wmf"/><Relationship Id="rId1" Type="http://schemas.openxmlformats.org/officeDocument/2006/relationships/image" Target="../media/image98.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8.v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image" Target="../media/image16.wmf"/><Relationship Id="rId7" Type="http://schemas.openxmlformats.org/officeDocument/2006/relationships/image" Target="../media/image20.wmf"/><Relationship Id="rId2" Type="http://schemas.openxmlformats.org/officeDocument/2006/relationships/image" Target="../media/image15.wmf"/><Relationship Id="rId1" Type="http://schemas.openxmlformats.org/officeDocument/2006/relationships/image" Target="../media/image14.wmf"/><Relationship Id="rId6" Type="http://schemas.openxmlformats.org/officeDocument/2006/relationships/image" Target="../media/image19.wmf"/><Relationship Id="rId5" Type="http://schemas.openxmlformats.org/officeDocument/2006/relationships/image" Target="../media/image18.wmf"/><Relationship Id="rId4" Type="http://schemas.openxmlformats.org/officeDocument/2006/relationships/image" Target="../media/image17.wmf"/><Relationship Id="rId9" Type="http://schemas.openxmlformats.org/officeDocument/2006/relationships/image" Target="../media/image22.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3.w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Title 1"/>
          <p:cNvSpPr>
            <a:spLocks noGrp="1"/>
          </p:cNvSpPr>
          <p:nvPr userDrawn="1">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X.X</a:t>
            </a:r>
          </a:p>
        </p:txBody>
      </p:sp>
      <p:sp>
        <p:nvSpPr>
          <p:cNvPr id="13" name="Subtitle 2"/>
          <p:cNvSpPr>
            <a:spLocks noGrp="1"/>
          </p:cNvSpPr>
          <p:nvPr userDrawn="1">
            <p:ph type="subTitle" idx="1"/>
          </p:nvPr>
        </p:nvSpPr>
        <p:spPr>
          <a:xfrm>
            <a:off x="1371600" y="3505200"/>
            <a:ext cx="6400800" cy="1752600"/>
          </a:xfrm>
          <a:prstGeom prst="rect">
            <a:avLst/>
          </a:prstGeom>
        </p:spPr>
        <p:txBody>
          <a:bodyPr rtlCol="0">
            <a:normAutofit/>
          </a:bodyPr>
          <a:lstStyle/>
          <a:p>
            <a:pPr eaLnBrk="1" fontAlgn="auto" hangingPunct="1">
              <a:spcAft>
                <a:spcPts val="0"/>
              </a:spcAft>
              <a:buFont typeface="Arial" pitchFamily="34" charset="0"/>
              <a:buNone/>
              <a:defRPr/>
            </a:pPr>
            <a:r>
              <a:rPr lang="en-US" b="1" i="1" dirty="0">
                <a:solidFill>
                  <a:srgbClr val="004786"/>
                </a:solidFill>
                <a:latin typeface="Arial" pitchFamily="34" charset="0"/>
                <a:cs typeface="Arial" pitchFamily="34" charset="0"/>
              </a:rPr>
              <a:t>Section Title</a:t>
            </a:r>
          </a:p>
          <a:p>
            <a:pPr eaLnBrk="1" fontAlgn="auto" hangingPunct="1">
              <a:spcAft>
                <a:spcPts val="0"/>
              </a:spcAft>
              <a:buFont typeface="Arial" pitchFamily="34" charset="0"/>
              <a:buNone/>
              <a:defRPr/>
            </a:pPr>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45683"/>
            <a:ext cx="1828649" cy="457162"/>
          </a:xfrm>
          <a:prstGeom prst="rect">
            <a:avLst/>
          </a:prstGeom>
        </p:spPr>
      </p:pic>
      <p:sp>
        <p:nvSpPr>
          <p:cNvPr id="15" name="TextBox 5"/>
          <p:cNvSpPr txBox="1">
            <a:spLocks noChangeArrowheads="1"/>
          </p:cNvSpPr>
          <p:nvPr userDrawn="1"/>
        </p:nvSpPr>
        <p:spPr bwMode="auto">
          <a:xfrm>
            <a:off x="6164283" y="5856514"/>
            <a:ext cx="2819400" cy="646331"/>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12" name="Straight Connector 11"/>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3"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4" name="Straight Connector 13"/>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6" name="TextBox 5"/>
          <p:cNvSpPr txBox="1">
            <a:spLocks noChangeArrowheads="1"/>
          </p:cNvSpPr>
          <p:nvPr userDrawn="1"/>
        </p:nvSpPr>
        <p:spPr bwMode="auto">
          <a:xfrm>
            <a:off x="6164283" y="5856514"/>
            <a:ext cx="2819400" cy="646331"/>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13.wmf"/></Relationships>
</file>

<file path=ppt/slides/_rels/slide12.xml.rels><?xml version="1.0" encoding="UTF-8" standalone="yes"?>
<Relationships xmlns="http://schemas.openxmlformats.org/package/2006/relationships"><Relationship Id="rId8" Type="http://schemas.openxmlformats.org/officeDocument/2006/relationships/image" Target="../media/image16.wmf"/><Relationship Id="rId13" Type="http://schemas.openxmlformats.org/officeDocument/2006/relationships/oleObject" Target="../embeddings/oleObject16.bin"/><Relationship Id="rId18" Type="http://schemas.openxmlformats.org/officeDocument/2006/relationships/image" Target="../media/image21.wmf"/><Relationship Id="rId3" Type="http://schemas.openxmlformats.org/officeDocument/2006/relationships/oleObject" Target="../embeddings/oleObject11.bin"/><Relationship Id="rId7" Type="http://schemas.openxmlformats.org/officeDocument/2006/relationships/oleObject" Target="../embeddings/oleObject13.bin"/><Relationship Id="rId12" Type="http://schemas.openxmlformats.org/officeDocument/2006/relationships/image" Target="../media/image18.wmf"/><Relationship Id="rId17" Type="http://schemas.openxmlformats.org/officeDocument/2006/relationships/oleObject" Target="../embeddings/oleObject18.bin"/><Relationship Id="rId2" Type="http://schemas.openxmlformats.org/officeDocument/2006/relationships/slideLayout" Target="../slideLayouts/slideLayout2.xml"/><Relationship Id="rId16" Type="http://schemas.openxmlformats.org/officeDocument/2006/relationships/image" Target="../media/image20.wmf"/><Relationship Id="rId20" Type="http://schemas.openxmlformats.org/officeDocument/2006/relationships/image" Target="../media/image22.wmf"/><Relationship Id="rId1" Type="http://schemas.openxmlformats.org/officeDocument/2006/relationships/vmlDrawing" Target="../drawings/vmlDrawing8.vml"/><Relationship Id="rId6" Type="http://schemas.openxmlformats.org/officeDocument/2006/relationships/image" Target="../media/image15.wmf"/><Relationship Id="rId11" Type="http://schemas.openxmlformats.org/officeDocument/2006/relationships/oleObject" Target="../embeddings/oleObject15.bin"/><Relationship Id="rId5" Type="http://schemas.openxmlformats.org/officeDocument/2006/relationships/oleObject" Target="../embeddings/oleObject12.bin"/><Relationship Id="rId15" Type="http://schemas.openxmlformats.org/officeDocument/2006/relationships/oleObject" Target="../embeddings/oleObject17.bin"/><Relationship Id="rId10" Type="http://schemas.openxmlformats.org/officeDocument/2006/relationships/image" Target="../media/image17.wmf"/><Relationship Id="rId19" Type="http://schemas.openxmlformats.org/officeDocument/2006/relationships/oleObject" Target="../embeddings/oleObject19.bin"/><Relationship Id="rId4" Type="http://schemas.openxmlformats.org/officeDocument/2006/relationships/image" Target="../media/image14.wmf"/><Relationship Id="rId9" Type="http://schemas.openxmlformats.org/officeDocument/2006/relationships/oleObject" Target="../embeddings/oleObject14.bin"/><Relationship Id="rId14" Type="http://schemas.openxmlformats.org/officeDocument/2006/relationships/image" Target="../media/image19.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23.w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25.png"/><Relationship Id="rId4" Type="http://schemas.openxmlformats.org/officeDocument/2006/relationships/image" Target="../media/image24.w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26.wmf"/></Relationships>
</file>

<file path=ppt/slides/_rels/slide16.xml.rels><?xml version="1.0" encoding="UTF-8" standalone="yes"?>
<Relationships xmlns="http://schemas.openxmlformats.org/package/2006/relationships"><Relationship Id="rId8" Type="http://schemas.openxmlformats.org/officeDocument/2006/relationships/image" Target="../media/image29.wmf"/><Relationship Id="rId3" Type="http://schemas.openxmlformats.org/officeDocument/2006/relationships/oleObject" Target="../embeddings/oleObject23.bin"/><Relationship Id="rId7"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28.wmf"/><Relationship Id="rId5" Type="http://schemas.openxmlformats.org/officeDocument/2006/relationships/oleObject" Target="../embeddings/oleObject24.bin"/><Relationship Id="rId4" Type="http://schemas.openxmlformats.org/officeDocument/2006/relationships/image" Target="../media/image27.wmf"/></Relationships>
</file>

<file path=ppt/slides/_rels/slide17.xml.rels><?xml version="1.0" encoding="UTF-8" standalone="yes"?>
<Relationships xmlns="http://schemas.openxmlformats.org/package/2006/relationships"><Relationship Id="rId8" Type="http://schemas.openxmlformats.org/officeDocument/2006/relationships/image" Target="../media/image32.wmf"/><Relationship Id="rId3" Type="http://schemas.openxmlformats.org/officeDocument/2006/relationships/oleObject" Target="../embeddings/oleObject26.bin"/><Relationship Id="rId7" Type="http://schemas.openxmlformats.org/officeDocument/2006/relationships/oleObject" Target="../embeddings/oleObject28.bin"/><Relationship Id="rId12" Type="http://schemas.openxmlformats.org/officeDocument/2006/relationships/image" Target="../media/image34.wmf"/><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31.wmf"/><Relationship Id="rId11" Type="http://schemas.openxmlformats.org/officeDocument/2006/relationships/oleObject" Target="../embeddings/oleObject30.bin"/><Relationship Id="rId5" Type="http://schemas.openxmlformats.org/officeDocument/2006/relationships/oleObject" Target="../embeddings/oleObject27.bin"/><Relationship Id="rId10" Type="http://schemas.openxmlformats.org/officeDocument/2006/relationships/image" Target="../media/image33.wmf"/><Relationship Id="rId4" Type="http://schemas.openxmlformats.org/officeDocument/2006/relationships/image" Target="../media/image30.wmf"/><Relationship Id="rId9" Type="http://schemas.openxmlformats.org/officeDocument/2006/relationships/oleObject" Target="../embeddings/oleObject29.bin"/></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37.wmf"/><Relationship Id="rId13" Type="http://schemas.openxmlformats.org/officeDocument/2006/relationships/oleObject" Target="../embeddings/oleObject36.bin"/><Relationship Id="rId3" Type="http://schemas.openxmlformats.org/officeDocument/2006/relationships/oleObject" Target="../embeddings/oleObject31.bin"/><Relationship Id="rId7" Type="http://schemas.openxmlformats.org/officeDocument/2006/relationships/oleObject" Target="../embeddings/oleObject33.bin"/><Relationship Id="rId12" Type="http://schemas.openxmlformats.org/officeDocument/2006/relationships/image" Target="../media/image39.wmf"/><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36.wmf"/><Relationship Id="rId11" Type="http://schemas.openxmlformats.org/officeDocument/2006/relationships/oleObject" Target="../embeddings/oleObject35.bin"/><Relationship Id="rId5" Type="http://schemas.openxmlformats.org/officeDocument/2006/relationships/oleObject" Target="../embeddings/oleObject32.bin"/><Relationship Id="rId10" Type="http://schemas.openxmlformats.org/officeDocument/2006/relationships/image" Target="../media/image38.wmf"/><Relationship Id="rId4" Type="http://schemas.openxmlformats.org/officeDocument/2006/relationships/image" Target="../media/image35.wmf"/><Relationship Id="rId9" Type="http://schemas.openxmlformats.org/officeDocument/2006/relationships/oleObject" Target="../embeddings/oleObject34.bin"/><Relationship Id="rId14" Type="http://schemas.openxmlformats.org/officeDocument/2006/relationships/image" Target="../media/image40.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image" Target="../media/image41.w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43.wmf"/><Relationship Id="rId5" Type="http://schemas.openxmlformats.org/officeDocument/2006/relationships/oleObject" Target="../embeddings/oleObject39.bin"/><Relationship Id="rId4" Type="http://schemas.openxmlformats.org/officeDocument/2006/relationships/image" Target="../media/image42.wmf"/></Relationships>
</file>

<file path=ppt/slides/_rels/slide22.xml.rels><?xml version="1.0" encoding="UTF-8" standalone="yes"?>
<Relationships xmlns="http://schemas.openxmlformats.org/package/2006/relationships"><Relationship Id="rId8" Type="http://schemas.openxmlformats.org/officeDocument/2006/relationships/image" Target="../media/image46.wmf"/><Relationship Id="rId3" Type="http://schemas.openxmlformats.org/officeDocument/2006/relationships/oleObject" Target="../embeddings/oleObject40.bin"/><Relationship Id="rId7" Type="http://schemas.openxmlformats.org/officeDocument/2006/relationships/oleObject" Target="../embeddings/oleObject42.bin"/><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45.wmf"/><Relationship Id="rId5" Type="http://schemas.openxmlformats.org/officeDocument/2006/relationships/oleObject" Target="../embeddings/oleObject41.bin"/><Relationship Id="rId10" Type="http://schemas.openxmlformats.org/officeDocument/2006/relationships/image" Target="../media/image47.wmf"/><Relationship Id="rId4" Type="http://schemas.openxmlformats.org/officeDocument/2006/relationships/image" Target="../media/image44.wmf"/><Relationship Id="rId9" Type="http://schemas.openxmlformats.org/officeDocument/2006/relationships/oleObject" Target="../embeddings/oleObject43.bin"/></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2.xml"/><Relationship Id="rId1" Type="http://schemas.openxmlformats.org/officeDocument/2006/relationships/vmlDrawing" Target="../drawings/vmlDrawing18.vml"/><Relationship Id="rId4" Type="http://schemas.openxmlformats.org/officeDocument/2006/relationships/image" Target="../media/image48.w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Layout" Target="../slideLayouts/slideLayout2.xml"/><Relationship Id="rId1" Type="http://schemas.openxmlformats.org/officeDocument/2006/relationships/vmlDrawing" Target="../drawings/vmlDrawing19.vml"/><Relationship Id="rId4" Type="http://schemas.openxmlformats.org/officeDocument/2006/relationships/image" Target="../media/image49.w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2.xml"/><Relationship Id="rId1" Type="http://schemas.openxmlformats.org/officeDocument/2006/relationships/vmlDrawing" Target="../drawings/vmlDrawing20.vml"/><Relationship Id="rId4" Type="http://schemas.openxmlformats.org/officeDocument/2006/relationships/image" Target="../media/image50.wmf"/></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53.wmf"/><Relationship Id="rId13" Type="http://schemas.openxmlformats.org/officeDocument/2006/relationships/oleObject" Target="../embeddings/oleObject52.bin"/><Relationship Id="rId3" Type="http://schemas.openxmlformats.org/officeDocument/2006/relationships/oleObject" Target="../embeddings/oleObject47.bin"/><Relationship Id="rId7" Type="http://schemas.openxmlformats.org/officeDocument/2006/relationships/oleObject" Target="../embeddings/oleObject49.bin"/><Relationship Id="rId12" Type="http://schemas.openxmlformats.org/officeDocument/2006/relationships/image" Target="../media/image55.wmf"/><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image" Target="../media/image52.wmf"/><Relationship Id="rId11" Type="http://schemas.openxmlformats.org/officeDocument/2006/relationships/oleObject" Target="../embeddings/oleObject51.bin"/><Relationship Id="rId5" Type="http://schemas.openxmlformats.org/officeDocument/2006/relationships/oleObject" Target="../embeddings/oleObject48.bin"/><Relationship Id="rId10" Type="http://schemas.openxmlformats.org/officeDocument/2006/relationships/image" Target="../media/image54.wmf"/><Relationship Id="rId4" Type="http://schemas.openxmlformats.org/officeDocument/2006/relationships/image" Target="../media/image51.wmf"/><Relationship Id="rId9" Type="http://schemas.openxmlformats.org/officeDocument/2006/relationships/oleObject" Target="../embeddings/oleObject50.bin"/><Relationship Id="rId14" Type="http://schemas.openxmlformats.org/officeDocument/2006/relationships/image" Target="../media/image56.w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Layout" Target="../slideLayouts/slideLayout2.xml"/><Relationship Id="rId1" Type="http://schemas.openxmlformats.org/officeDocument/2006/relationships/vmlDrawing" Target="../drawings/vmlDrawing22.vml"/><Relationship Id="rId6" Type="http://schemas.openxmlformats.org/officeDocument/2006/relationships/image" Target="../media/image58.wmf"/><Relationship Id="rId5" Type="http://schemas.openxmlformats.org/officeDocument/2006/relationships/oleObject" Target="../embeddings/oleObject54.bin"/><Relationship Id="rId4" Type="http://schemas.openxmlformats.org/officeDocument/2006/relationships/image" Target="../media/image57.w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Layout" Target="../slideLayouts/slideLayout2.xml"/><Relationship Id="rId1" Type="http://schemas.openxmlformats.org/officeDocument/2006/relationships/vmlDrawing" Target="../drawings/vmlDrawing23.vml"/><Relationship Id="rId4" Type="http://schemas.openxmlformats.org/officeDocument/2006/relationships/image" Target="../media/image59.w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Layout" Target="../slideLayouts/slideLayout2.xml"/><Relationship Id="rId1" Type="http://schemas.openxmlformats.org/officeDocument/2006/relationships/vmlDrawing" Target="../drawings/vmlDrawing24.vml"/><Relationship Id="rId6" Type="http://schemas.openxmlformats.org/officeDocument/2006/relationships/image" Target="../media/image61.wmf"/><Relationship Id="rId5" Type="http://schemas.openxmlformats.org/officeDocument/2006/relationships/oleObject" Target="../embeddings/oleObject57.bin"/><Relationship Id="rId4" Type="http://schemas.openxmlformats.org/officeDocument/2006/relationships/image" Target="../media/image60.wmf"/></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slideLayout" Target="../slideLayouts/slideLayout2.xml"/><Relationship Id="rId1" Type="http://schemas.openxmlformats.org/officeDocument/2006/relationships/vmlDrawing" Target="../drawings/vmlDrawing25.vml"/><Relationship Id="rId6" Type="http://schemas.openxmlformats.org/officeDocument/2006/relationships/image" Target="../media/image63.wmf"/><Relationship Id="rId5" Type="http://schemas.openxmlformats.org/officeDocument/2006/relationships/oleObject" Target="../embeddings/oleObject59.bin"/><Relationship Id="rId4" Type="http://schemas.openxmlformats.org/officeDocument/2006/relationships/image" Target="../media/image62.wmf"/></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60.bin"/><Relationship Id="rId2" Type="http://schemas.openxmlformats.org/officeDocument/2006/relationships/slideLayout" Target="../slideLayouts/slideLayout2.xml"/><Relationship Id="rId1" Type="http://schemas.openxmlformats.org/officeDocument/2006/relationships/vmlDrawing" Target="../drawings/vmlDrawing26.vml"/><Relationship Id="rId4" Type="http://schemas.openxmlformats.org/officeDocument/2006/relationships/image" Target="../media/image64.wmf"/></Relationships>
</file>

<file path=ppt/slides/_rels/slide37.xml.rels><?xml version="1.0" encoding="UTF-8" standalone="yes"?>
<Relationships xmlns="http://schemas.openxmlformats.org/package/2006/relationships"><Relationship Id="rId8" Type="http://schemas.openxmlformats.org/officeDocument/2006/relationships/image" Target="../media/image67.wmf"/><Relationship Id="rId3" Type="http://schemas.openxmlformats.org/officeDocument/2006/relationships/oleObject" Target="../embeddings/oleObject61.bin"/><Relationship Id="rId7" Type="http://schemas.openxmlformats.org/officeDocument/2006/relationships/oleObject" Target="../embeddings/oleObject63.bin"/><Relationship Id="rId2" Type="http://schemas.openxmlformats.org/officeDocument/2006/relationships/slideLayout" Target="../slideLayouts/slideLayout2.xml"/><Relationship Id="rId1" Type="http://schemas.openxmlformats.org/officeDocument/2006/relationships/vmlDrawing" Target="../drawings/vmlDrawing27.vml"/><Relationship Id="rId6" Type="http://schemas.openxmlformats.org/officeDocument/2006/relationships/image" Target="../media/image66.wmf"/><Relationship Id="rId5" Type="http://schemas.openxmlformats.org/officeDocument/2006/relationships/oleObject" Target="../embeddings/oleObject62.bin"/><Relationship Id="rId10" Type="http://schemas.openxmlformats.org/officeDocument/2006/relationships/image" Target="../media/image68.wmf"/><Relationship Id="rId4" Type="http://schemas.openxmlformats.org/officeDocument/2006/relationships/image" Target="../media/image65.wmf"/><Relationship Id="rId9" Type="http://schemas.openxmlformats.org/officeDocument/2006/relationships/oleObject" Target="../embeddings/oleObject64.bin"/></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65.bin"/><Relationship Id="rId2" Type="http://schemas.openxmlformats.org/officeDocument/2006/relationships/slideLayout" Target="../slideLayouts/slideLayout2.xml"/><Relationship Id="rId1" Type="http://schemas.openxmlformats.org/officeDocument/2006/relationships/vmlDrawing" Target="../drawings/vmlDrawing28.vml"/><Relationship Id="rId6" Type="http://schemas.openxmlformats.org/officeDocument/2006/relationships/image" Target="../media/image70.wmf"/><Relationship Id="rId5" Type="http://schemas.openxmlformats.org/officeDocument/2006/relationships/oleObject" Target="../embeddings/oleObject66.bin"/><Relationship Id="rId4" Type="http://schemas.openxmlformats.org/officeDocument/2006/relationships/image" Target="../media/image69.wmf"/></Relationships>
</file>

<file path=ppt/slides/_rels/slide39.xml.rels><?xml version="1.0" encoding="UTF-8" standalone="yes"?>
<Relationships xmlns="http://schemas.openxmlformats.org/package/2006/relationships"><Relationship Id="rId8" Type="http://schemas.openxmlformats.org/officeDocument/2006/relationships/image" Target="../media/image73.wmf"/><Relationship Id="rId13" Type="http://schemas.openxmlformats.org/officeDocument/2006/relationships/oleObject" Target="../embeddings/oleObject72.bin"/><Relationship Id="rId18" Type="http://schemas.openxmlformats.org/officeDocument/2006/relationships/image" Target="../media/image78.wmf"/><Relationship Id="rId3" Type="http://schemas.openxmlformats.org/officeDocument/2006/relationships/oleObject" Target="../embeddings/oleObject67.bin"/><Relationship Id="rId7" Type="http://schemas.openxmlformats.org/officeDocument/2006/relationships/oleObject" Target="../embeddings/oleObject69.bin"/><Relationship Id="rId12" Type="http://schemas.openxmlformats.org/officeDocument/2006/relationships/image" Target="../media/image75.wmf"/><Relationship Id="rId17" Type="http://schemas.openxmlformats.org/officeDocument/2006/relationships/oleObject" Target="../embeddings/oleObject74.bin"/><Relationship Id="rId2" Type="http://schemas.openxmlformats.org/officeDocument/2006/relationships/slideLayout" Target="../slideLayouts/slideLayout2.xml"/><Relationship Id="rId16" Type="http://schemas.openxmlformats.org/officeDocument/2006/relationships/image" Target="../media/image77.wmf"/><Relationship Id="rId1" Type="http://schemas.openxmlformats.org/officeDocument/2006/relationships/vmlDrawing" Target="../drawings/vmlDrawing29.vml"/><Relationship Id="rId6" Type="http://schemas.openxmlformats.org/officeDocument/2006/relationships/image" Target="../media/image72.wmf"/><Relationship Id="rId11" Type="http://schemas.openxmlformats.org/officeDocument/2006/relationships/oleObject" Target="../embeddings/oleObject71.bin"/><Relationship Id="rId5" Type="http://schemas.openxmlformats.org/officeDocument/2006/relationships/oleObject" Target="../embeddings/oleObject68.bin"/><Relationship Id="rId15" Type="http://schemas.openxmlformats.org/officeDocument/2006/relationships/oleObject" Target="../embeddings/oleObject73.bin"/><Relationship Id="rId10" Type="http://schemas.openxmlformats.org/officeDocument/2006/relationships/image" Target="../media/image74.wmf"/><Relationship Id="rId4" Type="http://schemas.openxmlformats.org/officeDocument/2006/relationships/image" Target="../media/image71.wmf"/><Relationship Id="rId9" Type="http://schemas.openxmlformats.org/officeDocument/2006/relationships/oleObject" Target="../embeddings/oleObject70.bin"/><Relationship Id="rId14" Type="http://schemas.openxmlformats.org/officeDocument/2006/relationships/image" Target="../media/image76.w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4.png"/><Relationship Id="rId4" Type="http://schemas.openxmlformats.org/officeDocument/2006/relationships/image" Target="../media/image3.wmf"/></Relationships>
</file>

<file path=ppt/slides/_rels/slide40.xml.rels><?xml version="1.0" encoding="UTF-8" standalone="yes"?>
<Relationships xmlns="http://schemas.openxmlformats.org/package/2006/relationships"><Relationship Id="rId8" Type="http://schemas.openxmlformats.org/officeDocument/2006/relationships/image" Target="../media/image81.wmf"/><Relationship Id="rId3" Type="http://schemas.openxmlformats.org/officeDocument/2006/relationships/oleObject" Target="../embeddings/oleObject75.bin"/><Relationship Id="rId7" Type="http://schemas.openxmlformats.org/officeDocument/2006/relationships/oleObject" Target="../embeddings/oleObject77.bin"/><Relationship Id="rId2" Type="http://schemas.openxmlformats.org/officeDocument/2006/relationships/slideLayout" Target="../slideLayouts/slideLayout2.xml"/><Relationship Id="rId1" Type="http://schemas.openxmlformats.org/officeDocument/2006/relationships/vmlDrawing" Target="../drawings/vmlDrawing30.vml"/><Relationship Id="rId6" Type="http://schemas.openxmlformats.org/officeDocument/2006/relationships/image" Target="../media/image80.wmf"/><Relationship Id="rId5" Type="http://schemas.openxmlformats.org/officeDocument/2006/relationships/oleObject" Target="../embeddings/oleObject76.bin"/><Relationship Id="rId4" Type="http://schemas.openxmlformats.org/officeDocument/2006/relationships/image" Target="../media/image79.wmf"/></Relationships>
</file>

<file path=ppt/slides/_rels/slide41.xml.rels><?xml version="1.0" encoding="UTF-8" standalone="yes"?>
<Relationships xmlns="http://schemas.openxmlformats.org/package/2006/relationships"><Relationship Id="rId8" Type="http://schemas.openxmlformats.org/officeDocument/2006/relationships/image" Target="../media/image84.wmf"/><Relationship Id="rId3" Type="http://schemas.openxmlformats.org/officeDocument/2006/relationships/oleObject" Target="../embeddings/oleObject78.bin"/><Relationship Id="rId7" Type="http://schemas.openxmlformats.org/officeDocument/2006/relationships/oleObject" Target="../embeddings/oleObject80.bin"/><Relationship Id="rId2" Type="http://schemas.openxmlformats.org/officeDocument/2006/relationships/slideLayout" Target="../slideLayouts/slideLayout2.xml"/><Relationship Id="rId1" Type="http://schemas.openxmlformats.org/officeDocument/2006/relationships/vmlDrawing" Target="../drawings/vmlDrawing31.vml"/><Relationship Id="rId6" Type="http://schemas.openxmlformats.org/officeDocument/2006/relationships/image" Target="../media/image83.wmf"/><Relationship Id="rId5" Type="http://schemas.openxmlformats.org/officeDocument/2006/relationships/oleObject" Target="../embeddings/oleObject79.bin"/><Relationship Id="rId4" Type="http://schemas.openxmlformats.org/officeDocument/2006/relationships/image" Target="../media/image82.w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81.bin"/><Relationship Id="rId2" Type="http://schemas.openxmlformats.org/officeDocument/2006/relationships/slideLayout" Target="../slideLayouts/slideLayout2.xml"/><Relationship Id="rId1" Type="http://schemas.openxmlformats.org/officeDocument/2006/relationships/vmlDrawing" Target="../drawings/vmlDrawing32.vml"/><Relationship Id="rId6" Type="http://schemas.openxmlformats.org/officeDocument/2006/relationships/image" Target="../media/image86.wmf"/><Relationship Id="rId5" Type="http://schemas.openxmlformats.org/officeDocument/2006/relationships/oleObject" Target="../embeddings/oleObject82.bin"/><Relationship Id="rId4" Type="http://schemas.openxmlformats.org/officeDocument/2006/relationships/image" Target="../media/image85.wmf"/></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83.bin"/><Relationship Id="rId2" Type="http://schemas.openxmlformats.org/officeDocument/2006/relationships/slideLayout" Target="../slideLayouts/slideLayout2.xml"/><Relationship Id="rId1" Type="http://schemas.openxmlformats.org/officeDocument/2006/relationships/vmlDrawing" Target="../drawings/vmlDrawing33.vml"/><Relationship Id="rId5" Type="http://schemas.openxmlformats.org/officeDocument/2006/relationships/image" Target="../media/image88.png"/><Relationship Id="rId4" Type="http://schemas.openxmlformats.org/officeDocument/2006/relationships/image" Target="../media/image87.wmf"/></Relationships>
</file>

<file path=ppt/slides/_rels/slide45.xml.rels><?xml version="1.0" encoding="UTF-8" standalone="yes"?>
<Relationships xmlns="http://schemas.openxmlformats.org/package/2006/relationships"><Relationship Id="rId8" Type="http://schemas.openxmlformats.org/officeDocument/2006/relationships/image" Target="../media/image91.wmf"/><Relationship Id="rId3" Type="http://schemas.openxmlformats.org/officeDocument/2006/relationships/oleObject" Target="../embeddings/oleObject84.bin"/><Relationship Id="rId7" Type="http://schemas.openxmlformats.org/officeDocument/2006/relationships/oleObject" Target="../embeddings/oleObject86.bin"/><Relationship Id="rId2" Type="http://schemas.openxmlformats.org/officeDocument/2006/relationships/slideLayout" Target="../slideLayouts/slideLayout2.xml"/><Relationship Id="rId1" Type="http://schemas.openxmlformats.org/officeDocument/2006/relationships/vmlDrawing" Target="../drawings/vmlDrawing34.vml"/><Relationship Id="rId6" Type="http://schemas.openxmlformats.org/officeDocument/2006/relationships/image" Target="../media/image90.wmf"/><Relationship Id="rId5" Type="http://schemas.openxmlformats.org/officeDocument/2006/relationships/oleObject" Target="../embeddings/oleObject85.bin"/><Relationship Id="rId10" Type="http://schemas.openxmlformats.org/officeDocument/2006/relationships/image" Target="../media/image92.wmf"/><Relationship Id="rId4" Type="http://schemas.openxmlformats.org/officeDocument/2006/relationships/image" Target="../media/image89.wmf"/><Relationship Id="rId9" Type="http://schemas.openxmlformats.org/officeDocument/2006/relationships/oleObject" Target="../embeddings/oleObject87.bin"/></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88.bin"/><Relationship Id="rId2" Type="http://schemas.openxmlformats.org/officeDocument/2006/relationships/slideLayout" Target="../slideLayouts/slideLayout2.xml"/><Relationship Id="rId1" Type="http://schemas.openxmlformats.org/officeDocument/2006/relationships/vmlDrawing" Target="../drawings/vmlDrawing35.vml"/><Relationship Id="rId6" Type="http://schemas.openxmlformats.org/officeDocument/2006/relationships/image" Target="../media/image94.wmf"/><Relationship Id="rId5" Type="http://schemas.openxmlformats.org/officeDocument/2006/relationships/oleObject" Target="../embeddings/oleObject89.bin"/><Relationship Id="rId4" Type="http://schemas.openxmlformats.org/officeDocument/2006/relationships/image" Target="../media/image93.wmf"/></Relationships>
</file>

<file path=ppt/slides/_rels/slide47.xml.rels><?xml version="1.0" encoding="UTF-8" standalone="yes"?>
<Relationships xmlns="http://schemas.openxmlformats.org/package/2006/relationships"><Relationship Id="rId8" Type="http://schemas.openxmlformats.org/officeDocument/2006/relationships/image" Target="../media/image97.wmf"/><Relationship Id="rId3" Type="http://schemas.openxmlformats.org/officeDocument/2006/relationships/oleObject" Target="../embeddings/oleObject90.bin"/><Relationship Id="rId7" Type="http://schemas.openxmlformats.org/officeDocument/2006/relationships/oleObject" Target="../embeddings/oleObject92.bin"/><Relationship Id="rId2" Type="http://schemas.openxmlformats.org/officeDocument/2006/relationships/slideLayout" Target="../slideLayouts/slideLayout2.xml"/><Relationship Id="rId1" Type="http://schemas.openxmlformats.org/officeDocument/2006/relationships/vmlDrawing" Target="../drawings/vmlDrawing36.vml"/><Relationship Id="rId6" Type="http://schemas.openxmlformats.org/officeDocument/2006/relationships/image" Target="../media/image96.wmf"/><Relationship Id="rId5" Type="http://schemas.openxmlformats.org/officeDocument/2006/relationships/oleObject" Target="../embeddings/oleObject91.bin"/><Relationship Id="rId4" Type="http://schemas.openxmlformats.org/officeDocument/2006/relationships/image" Target="../media/image95.wmf"/></Relationships>
</file>

<file path=ppt/slides/_rels/slide48.xml.rels><?xml version="1.0" encoding="UTF-8" standalone="yes"?>
<Relationships xmlns="http://schemas.openxmlformats.org/package/2006/relationships"><Relationship Id="rId8" Type="http://schemas.openxmlformats.org/officeDocument/2006/relationships/image" Target="../media/image100.wmf"/><Relationship Id="rId3" Type="http://schemas.openxmlformats.org/officeDocument/2006/relationships/oleObject" Target="../embeddings/oleObject93.bin"/><Relationship Id="rId7" Type="http://schemas.openxmlformats.org/officeDocument/2006/relationships/oleObject" Target="../embeddings/oleObject95.bin"/><Relationship Id="rId2" Type="http://schemas.openxmlformats.org/officeDocument/2006/relationships/slideLayout" Target="../slideLayouts/slideLayout2.xml"/><Relationship Id="rId1" Type="http://schemas.openxmlformats.org/officeDocument/2006/relationships/vmlDrawing" Target="../drawings/vmlDrawing37.vml"/><Relationship Id="rId6" Type="http://schemas.openxmlformats.org/officeDocument/2006/relationships/image" Target="../media/image99.wmf"/><Relationship Id="rId5" Type="http://schemas.openxmlformats.org/officeDocument/2006/relationships/oleObject" Target="../embeddings/oleObject94.bin"/><Relationship Id="rId4" Type="http://schemas.openxmlformats.org/officeDocument/2006/relationships/image" Target="../media/image98.wm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5.wm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oleObject" Target="../embeddings/oleObject4.bin"/><Relationship Id="rId7"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8.wmf"/><Relationship Id="rId5" Type="http://schemas.openxmlformats.org/officeDocument/2006/relationships/oleObject" Target="../embeddings/oleObject5.bin"/><Relationship Id="rId4" Type="http://schemas.openxmlformats.org/officeDocument/2006/relationships/image" Target="../media/image7.w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1.wmf"/><Relationship Id="rId5" Type="http://schemas.openxmlformats.org/officeDocument/2006/relationships/oleObject" Target="../embeddings/oleObject8.bin"/><Relationship Id="rId4" Type="http://schemas.openxmlformats.org/officeDocument/2006/relationships/image" Target="../media/image10.w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1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2.6</a:t>
            </a:r>
          </a:p>
        </p:txBody>
      </p:sp>
      <p:sp>
        <p:nvSpPr>
          <p:cNvPr id="10" name="Subtitle 2"/>
          <p:cNvSpPr>
            <a:spLocks noGrp="1"/>
          </p:cNvSpPr>
          <p:nvPr>
            <p:ph type="subTitle" idx="4294967295"/>
          </p:nvPr>
        </p:nvSpPr>
        <p:spPr>
          <a:xfrm>
            <a:off x="1371600" y="3505200"/>
            <a:ext cx="6400800" cy="1752600"/>
          </a:xfrm>
          <a:prstGeom prst="rect">
            <a:avLst/>
          </a:prstGeom>
        </p:spPr>
        <p:txBody>
          <a:bodyPr rtlCol="0">
            <a:normAutofit/>
          </a:bodyPr>
          <a:lstStyle/>
          <a:p>
            <a:pPr algn="ctr">
              <a:buNone/>
              <a:defRPr/>
            </a:pPr>
            <a:r>
              <a:rPr lang="en-US" b="1" i="1" dirty="0">
                <a:solidFill>
                  <a:schemeClr val="tx2"/>
                </a:solidFill>
              </a:rPr>
              <a:t>Rate of Change Revisited: </a:t>
            </a:r>
          </a:p>
          <a:p>
            <a:pPr algn="ctr">
              <a:buNone/>
              <a:defRPr/>
            </a:pPr>
            <a:r>
              <a:rPr lang="en-US" b="1" i="1" dirty="0">
                <a:solidFill>
                  <a:schemeClr val="tx2"/>
                </a:solidFill>
              </a:rPr>
              <a:t>The Derivative</a:t>
            </a:r>
            <a:endParaRPr lang="en-US" i="1" dirty="0">
              <a:solidFill>
                <a:schemeClr val="tx2"/>
              </a:solidFill>
            </a:endParaRPr>
          </a:p>
        </p:txBody>
      </p:sp>
    </p:spTree>
    <p:extLst>
      <p:ext uri="{BB962C8B-B14F-4D97-AF65-F5344CB8AC3E}">
        <p14:creationId xmlns:p14="http://schemas.microsoft.com/office/powerpoint/2010/main" val="3775062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Velocity and Tangent Recap</a:t>
            </a:r>
          </a:p>
        </p:txBody>
      </p:sp>
      <p:sp>
        <p:nvSpPr>
          <p:cNvPr id="3" name="Content Placeholder 2"/>
          <p:cNvSpPr>
            <a:spLocks noGrp="1"/>
          </p:cNvSpPr>
          <p:nvPr>
            <p:ph idx="1"/>
          </p:nvPr>
        </p:nvSpPr>
        <p:spPr/>
        <p:txBody>
          <a:bodyPr>
            <a:noAutofit/>
          </a:bodyPr>
          <a:lstStyle/>
          <a:p>
            <a:r>
              <a:rPr lang="en-US" dirty="0"/>
              <a:t>It is important to realize, however, that all these variations represent the same fundamental concept. Regardless of the difference quotient notation used, and regardless of whether we are seeking the instantaneous velocity of an object or the slope of a tangent line, </a:t>
            </a:r>
            <a:r>
              <a:rPr lang="en-US" i="1" dirty="0"/>
              <a:t>f </a:t>
            </a:r>
            <a:r>
              <a:rPr lang="en-US" dirty="0"/>
              <a:t>'(</a:t>
            </a:r>
            <a:r>
              <a:rPr lang="en-US" i="1" dirty="0"/>
              <a:t>c</a:t>
            </a:r>
            <a:r>
              <a:rPr lang="en-US" dirty="0"/>
              <a:t>) indicates the </a:t>
            </a:r>
            <a:r>
              <a:rPr lang="en-US" b="1" dirty="0"/>
              <a:t>rate of change of the function </a:t>
            </a:r>
            <a:r>
              <a:rPr lang="en-US" b="1" i="1" dirty="0"/>
              <a:t>f</a:t>
            </a:r>
            <a:r>
              <a:rPr lang="en-US" b="1" dirty="0"/>
              <a:t> at the point </a:t>
            </a:r>
            <a:r>
              <a:rPr lang="en-US" b="1" i="1" dirty="0"/>
              <a:t>c</a:t>
            </a:r>
            <a:r>
              <a:rPr lang="en-US" b="1" dirty="0"/>
              <a:t>.</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a:t>
            </a:r>
          </a:p>
        </p:txBody>
      </p:sp>
      <p:sp>
        <p:nvSpPr>
          <p:cNvPr id="3" name="Content Placeholder 2"/>
          <p:cNvSpPr>
            <a:spLocks noGrp="1"/>
          </p:cNvSpPr>
          <p:nvPr>
            <p:ph idx="1"/>
          </p:nvPr>
        </p:nvSpPr>
        <p:spPr/>
        <p:txBody>
          <a:bodyPr/>
          <a:lstStyle/>
          <a:p>
            <a:pPr>
              <a:lnSpc>
                <a:spcPts val="3200"/>
              </a:lnSpc>
              <a:spcBef>
                <a:spcPts val="0"/>
              </a:spcBef>
            </a:pPr>
            <a:r>
              <a:rPr lang="en-US" dirty="0"/>
              <a:t>Find the slope of the line tangent to the graph of </a:t>
            </a:r>
            <a:r>
              <a:rPr lang="en-US" i="1" dirty="0">
                <a:solidFill>
                  <a:srgbClr val="0000FF"/>
                </a:solidFill>
              </a:rPr>
              <a:t>f</a:t>
            </a:r>
            <a:r>
              <a:rPr lang="en-US" dirty="0">
                <a:solidFill>
                  <a:srgbClr val="0000FF"/>
                </a:solidFill>
              </a:rPr>
              <a:t>(</a:t>
            </a:r>
            <a:r>
              <a:rPr lang="en-US" i="1" dirty="0">
                <a:solidFill>
                  <a:srgbClr val="0000FF"/>
                </a:solidFill>
              </a:rPr>
              <a:t>x</a:t>
            </a:r>
            <a:r>
              <a:rPr lang="en-US" dirty="0">
                <a:solidFill>
                  <a:srgbClr val="0000FF"/>
                </a:solidFill>
              </a:rPr>
              <a:t>) = </a:t>
            </a:r>
            <a:r>
              <a:rPr lang="en-US" i="1" dirty="0">
                <a:solidFill>
                  <a:srgbClr val="0000FF"/>
                </a:solidFill>
              </a:rPr>
              <a:t>x</a:t>
            </a:r>
            <a:r>
              <a:rPr lang="en-US" baseline="30000" dirty="0">
                <a:solidFill>
                  <a:srgbClr val="0000FF"/>
                </a:solidFill>
              </a:rPr>
              <a:t>2</a:t>
            </a:r>
            <a:r>
              <a:rPr lang="en-US" dirty="0">
                <a:solidFill>
                  <a:srgbClr val="0000FF"/>
                </a:solidFill>
              </a:rPr>
              <a:t> − 1</a:t>
            </a:r>
            <a:r>
              <a:rPr lang="en-US" dirty="0"/>
              <a:t> at the point (2, 3). Then use this information to derive the equation of the tangent line. </a:t>
            </a:r>
          </a:p>
          <a:p>
            <a:pPr>
              <a:lnSpc>
                <a:spcPts val="3200"/>
              </a:lnSpc>
              <a:spcBef>
                <a:spcPts val="0"/>
              </a:spcBef>
            </a:pPr>
            <a:r>
              <a:rPr lang="en-US" b="1" dirty="0"/>
              <a:t>Solution</a:t>
            </a:r>
          </a:p>
          <a:p>
            <a:pPr>
              <a:lnSpc>
                <a:spcPts val="3200"/>
              </a:lnSpc>
              <a:spcBef>
                <a:spcPts val="0"/>
              </a:spcBef>
            </a:pPr>
            <a:r>
              <a:rPr lang="en-US" dirty="0"/>
              <a:t>As we have discussed above, the slope of the tangent line at the point (2, 3) will be the limit of the difference quotient at </a:t>
            </a:r>
            <a:r>
              <a:rPr lang="en-US" i="1" dirty="0"/>
              <a:t>c</a:t>
            </a:r>
            <a:r>
              <a:rPr lang="en-US" dirty="0"/>
              <a:t> = 2, or using our new terminology, the derivative of f at the point </a:t>
            </a:r>
            <a:r>
              <a:rPr lang="en-US" i="1" dirty="0"/>
              <a:t>c</a:t>
            </a:r>
            <a:r>
              <a:rPr lang="en-US" dirty="0"/>
              <a:t> = 2. Recall that we denote this number by </a:t>
            </a:r>
            <a:r>
              <a:rPr lang="en-US" i="1" dirty="0"/>
              <a:t>f </a:t>
            </a:r>
            <a:r>
              <a:rPr lang="en-US" dirty="0"/>
              <a:t>'(</a:t>
            </a:r>
            <a:r>
              <a:rPr lang="en-US" i="1" dirty="0"/>
              <a:t>c</a:t>
            </a:r>
            <a:r>
              <a:rPr lang="en-US" dirty="0"/>
              <a:t>), and it is calculated as</a:t>
            </a:r>
          </a:p>
        </p:txBody>
      </p:sp>
      <p:graphicFrame>
        <p:nvGraphicFramePr>
          <p:cNvPr id="2050" name="Object 2"/>
          <p:cNvGraphicFramePr>
            <a:graphicFrameLocks noChangeAspect="1"/>
          </p:cNvGraphicFramePr>
          <p:nvPr/>
        </p:nvGraphicFramePr>
        <p:xfrm>
          <a:off x="2679700" y="5067300"/>
          <a:ext cx="3784600" cy="876300"/>
        </p:xfrm>
        <a:graphic>
          <a:graphicData uri="http://schemas.openxmlformats.org/presentationml/2006/ole">
            <mc:AlternateContent xmlns:mc="http://schemas.openxmlformats.org/markup-compatibility/2006">
              <mc:Choice xmlns:v="urn:schemas-microsoft-com:vml" Requires="v">
                <p:oleObj spid="_x0000_s2064" name="Equation" r:id="rId3" imgW="3784320" imgH="876240" progId="Equation.DSMT4">
                  <p:embed/>
                </p:oleObj>
              </mc:Choice>
              <mc:Fallback>
                <p:oleObj name="Equation" r:id="rId3" imgW="3784320" imgH="87624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79700" y="5067300"/>
                        <a:ext cx="37846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(cont.)</a:t>
            </a:r>
          </a:p>
        </p:txBody>
      </p:sp>
      <p:sp>
        <p:nvSpPr>
          <p:cNvPr id="3" name="Content Placeholder 2"/>
          <p:cNvSpPr>
            <a:spLocks noGrp="1"/>
          </p:cNvSpPr>
          <p:nvPr>
            <p:ph idx="1"/>
          </p:nvPr>
        </p:nvSpPr>
        <p:spPr/>
        <p:txBody>
          <a:bodyPr/>
          <a:lstStyle/>
          <a:p>
            <a:r>
              <a:rPr lang="en-US" dirty="0"/>
              <a:t>We now proceed to evaluate the derivative for the given                         at </a:t>
            </a:r>
            <a:r>
              <a:rPr lang="en-US" i="1" dirty="0"/>
              <a:t>c </a:t>
            </a:r>
            <a:r>
              <a:rPr lang="en-US" dirty="0"/>
              <a:t>= 2: </a:t>
            </a:r>
          </a:p>
        </p:txBody>
      </p:sp>
      <p:graphicFrame>
        <p:nvGraphicFramePr>
          <p:cNvPr id="3074" name="Object 2"/>
          <p:cNvGraphicFramePr>
            <a:graphicFrameLocks noChangeAspect="1"/>
          </p:cNvGraphicFramePr>
          <p:nvPr>
            <p:extLst>
              <p:ext uri="{D42A27DB-BD31-4B8C-83A1-F6EECF244321}">
                <p14:modId xmlns:p14="http://schemas.microsoft.com/office/powerpoint/2010/main" val="1198930926"/>
              </p:ext>
            </p:extLst>
          </p:nvPr>
        </p:nvGraphicFramePr>
        <p:xfrm>
          <a:off x="1447800" y="1766248"/>
          <a:ext cx="1816100" cy="482600"/>
        </p:xfrm>
        <a:graphic>
          <a:graphicData uri="http://schemas.openxmlformats.org/presentationml/2006/ole">
            <mc:AlternateContent xmlns:mc="http://schemas.openxmlformats.org/markup-compatibility/2006">
              <mc:Choice xmlns:v="urn:schemas-microsoft-com:vml" Requires="v">
                <p:oleObj spid="_x0000_s74871" name="Equation" r:id="rId3" imgW="1815840" imgH="482400" progId="Equation.DSMT4">
                  <p:embed/>
                </p:oleObj>
              </mc:Choice>
              <mc:Fallback>
                <p:oleObj name="Equation" r:id="rId3" imgW="1815840" imgH="48240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1766248"/>
                        <a:ext cx="18161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5" name="Object 3"/>
          <p:cNvGraphicFramePr>
            <a:graphicFrameLocks noChangeAspect="1"/>
          </p:cNvGraphicFramePr>
          <p:nvPr/>
        </p:nvGraphicFramePr>
        <p:xfrm>
          <a:off x="762000" y="2438400"/>
          <a:ext cx="3708400" cy="876300"/>
        </p:xfrm>
        <a:graphic>
          <a:graphicData uri="http://schemas.openxmlformats.org/presentationml/2006/ole">
            <mc:AlternateContent xmlns:mc="http://schemas.openxmlformats.org/markup-compatibility/2006">
              <mc:Choice xmlns:v="urn:schemas-microsoft-com:vml" Requires="v">
                <p:oleObj spid="_x0000_s74872" name="Equation" r:id="rId5" imgW="3708360" imgH="876240" progId="Equation.DSMT4">
                  <p:embed/>
                </p:oleObj>
              </mc:Choice>
              <mc:Fallback>
                <p:oleObj name="Equation" r:id="rId5" imgW="3708360" imgH="87624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 y="2438400"/>
                        <a:ext cx="37084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6" name="Object 4"/>
          <p:cNvGraphicFramePr>
            <a:graphicFrameLocks noChangeAspect="1"/>
          </p:cNvGraphicFramePr>
          <p:nvPr/>
        </p:nvGraphicFramePr>
        <p:xfrm>
          <a:off x="4603230" y="2256020"/>
          <a:ext cx="3962400" cy="1066800"/>
        </p:xfrm>
        <a:graphic>
          <a:graphicData uri="http://schemas.openxmlformats.org/presentationml/2006/ole">
            <mc:AlternateContent xmlns:mc="http://schemas.openxmlformats.org/markup-compatibility/2006">
              <mc:Choice xmlns:v="urn:schemas-microsoft-com:vml" Requires="v">
                <p:oleObj spid="_x0000_s74873" name="Equation" r:id="rId7" imgW="3962160" imgH="1066680" progId="Equation.DSMT4">
                  <p:embed/>
                </p:oleObj>
              </mc:Choice>
              <mc:Fallback>
                <p:oleObj name="Equation" r:id="rId7" imgW="3962160" imgH="1066680" progId="Equation.DSMT4">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03230" y="2256020"/>
                        <a:ext cx="396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7" name="Object 5"/>
          <p:cNvGraphicFramePr>
            <a:graphicFrameLocks noChangeAspect="1"/>
          </p:cNvGraphicFramePr>
          <p:nvPr/>
        </p:nvGraphicFramePr>
        <p:xfrm>
          <a:off x="1551296" y="3302000"/>
          <a:ext cx="4787900" cy="1028700"/>
        </p:xfrm>
        <a:graphic>
          <a:graphicData uri="http://schemas.openxmlformats.org/presentationml/2006/ole">
            <mc:AlternateContent xmlns:mc="http://schemas.openxmlformats.org/markup-compatibility/2006">
              <mc:Choice xmlns:v="urn:schemas-microsoft-com:vml" Requires="v">
                <p:oleObj spid="_x0000_s74874" name="Equation" r:id="rId9" imgW="4787640" imgH="1028520" progId="Equation.DSMT4">
                  <p:embed/>
                </p:oleObj>
              </mc:Choice>
              <mc:Fallback>
                <p:oleObj name="Equation" r:id="rId9" imgW="4787640" imgH="1028520" progId="Equation.DSMT4">
                  <p:embed/>
                  <p:pic>
                    <p:nvPicPr>
                      <p:cNvPr id="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51296" y="3302000"/>
                        <a:ext cx="4787900"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4758" name="Object 6"/>
          <p:cNvGraphicFramePr>
            <a:graphicFrameLocks noChangeAspect="1"/>
          </p:cNvGraphicFramePr>
          <p:nvPr/>
        </p:nvGraphicFramePr>
        <p:xfrm>
          <a:off x="1551296" y="4318000"/>
          <a:ext cx="3771900" cy="876300"/>
        </p:xfrm>
        <a:graphic>
          <a:graphicData uri="http://schemas.openxmlformats.org/presentationml/2006/ole">
            <mc:AlternateContent xmlns:mc="http://schemas.openxmlformats.org/markup-compatibility/2006">
              <mc:Choice xmlns:v="urn:schemas-microsoft-com:vml" Requires="v">
                <p:oleObj spid="_x0000_s74875" name="Equation" r:id="rId11" imgW="3771720" imgH="876240" progId="Equation.DSMT4">
                  <p:embed/>
                </p:oleObj>
              </mc:Choice>
              <mc:Fallback>
                <p:oleObj name="Equation" r:id="rId11" imgW="3771720" imgH="876240" progId="Equation.DSMT4">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51296" y="4318000"/>
                        <a:ext cx="37719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4759" name="Object 7"/>
          <p:cNvGraphicFramePr>
            <a:graphicFrameLocks noChangeAspect="1"/>
          </p:cNvGraphicFramePr>
          <p:nvPr/>
        </p:nvGraphicFramePr>
        <p:xfrm>
          <a:off x="5455170" y="4328410"/>
          <a:ext cx="1828800" cy="876300"/>
        </p:xfrm>
        <a:graphic>
          <a:graphicData uri="http://schemas.openxmlformats.org/presentationml/2006/ole">
            <mc:AlternateContent xmlns:mc="http://schemas.openxmlformats.org/markup-compatibility/2006">
              <mc:Choice xmlns:v="urn:schemas-microsoft-com:vml" Requires="v">
                <p:oleObj spid="_x0000_s74876" name="Equation" r:id="rId13" imgW="1828800" imgH="876240" progId="Equation.DSMT4">
                  <p:embed/>
                </p:oleObj>
              </mc:Choice>
              <mc:Fallback>
                <p:oleObj name="Equation" r:id="rId13" imgW="1828800" imgH="876240" progId="Equation.DSMT4">
                  <p:embed/>
                  <p:pic>
                    <p:nvPicPr>
                      <p:cNvPr id="0"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455170" y="4328410"/>
                        <a:ext cx="18288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4760" name="Object 8"/>
          <p:cNvGraphicFramePr>
            <a:graphicFrameLocks noChangeAspect="1"/>
          </p:cNvGraphicFramePr>
          <p:nvPr/>
        </p:nvGraphicFramePr>
        <p:xfrm>
          <a:off x="1551296" y="5136630"/>
          <a:ext cx="1955800" cy="876300"/>
        </p:xfrm>
        <a:graphic>
          <a:graphicData uri="http://schemas.openxmlformats.org/presentationml/2006/ole">
            <mc:AlternateContent xmlns:mc="http://schemas.openxmlformats.org/markup-compatibility/2006">
              <mc:Choice xmlns:v="urn:schemas-microsoft-com:vml" Requires="v">
                <p:oleObj spid="_x0000_s74877" name="Equation" r:id="rId15" imgW="1955520" imgH="876240" progId="Equation.DSMT4">
                  <p:embed/>
                </p:oleObj>
              </mc:Choice>
              <mc:Fallback>
                <p:oleObj name="Equation" r:id="rId15" imgW="1955520" imgH="876240" progId="Equation.DSMT4">
                  <p:embed/>
                  <p:pic>
                    <p:nvPicPr>
                      <p:cNvPr id="0" name="Picture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551296" y="5136630"/>
                        <a:ext cx="19558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4761" name="Object 9"/>
          <p:cNvGraphicFramePr>
            <a:graphicFrameLocks noChangeAspect="1"/>
          </p:cNvGraphicFramePr>
          <p:nvPr/>
        </p:nvGraphicFramePr>
        <p:xfrm>
          <a:off x="3581400" y="5365230"/>
          <a:ext cx="1689100" cy="571500"/>
        </p:xfrm>
        <a:graphic>
          <a:graphicData uri="http://schemas.openxmlformats.org/presentationml/2006/ole">
            <mc:AlternateContent xmlns:mc="http://schemas.openxmlformats.org/markup-compatibility/2006">
              <mc:Choice xmlns:v="urn:schemas-microsoft-com:vml" Requires="v">
                <p:oleObj spid="_x0000_s74878" name="Equation" r:id="rId17" imgW="1688760" imgH="571320" progId="Equation.DSMT4">
                  <p:embed/>
                </p:oleObj>
              </mc:Choice>
              <mc:Fallback>
                <p:oleObj name="Equation" r:id="rId17" imgW="1688760" imgH="571320" progId="Equation.DSMT4">
                  <p:embed/>
                  <p:pic>
                    <p:nvPicPr>
                      <p:cNvPr id="0" name="Picture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581400" y="5365230"/>
                        <a:ext cx="16891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4762" name="Object 10"/>
          <p:cNvGraphicFramePr>
            <a:graphicFrameLocks noChangeAspect="1"/>
          </p:cNvGraphicFramePr>
          <p:nvPr/>
        </p:nvGraphicFramePr>
        <p:xfrm>
          <a:off x="5363980" y="5441430"/>
          <a:ext cx="495300" cy="279400"/>
        </p:xfrm>
        <a:graphic>
          <a:graphicData uri="http://schemas.openxmlformats.org/presentationml/2006/ole">
            <mc:AlternateContent xmlns:mc="http://schemas.openxmlformats.org/markup-compatibility/2006">
              <mc:Choice xmlns:v="urn:schemas-microsoft-com:vml" Requires="v">
                <p:oleObj spid="_x0000_s74879" name="Equation" r:id="rId19" imgW="495000" imgH="279360" progId="Equation.DSMT4">
                  <p:embed/>
                </p:oleObj>
              </mc:Choice>
              <mc:Fallback>
                <p:oleObj name="Equation" r:id="rId19" imgW="495000" imgH="279360" progId="Equation.DSMT4">
                  <p:embed/>
                  <p:pic>
                    <p:nvPicPr>
                      <p:cNvPr id="0" name="Picture 1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363980" y="5441430"/>
                        <a:ext cx="4953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475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475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476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476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47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(cont.)</a:t>
            </a:r>
          </a:p>
        </p:txBody>
      </p:sp>
      <p:sp>
        <p:nvSpPr>
          <p:cNvPr id="3" name="Content Placeholder 2"/>
          <p:cNvSpPr>
            <a:spLocks noGrp="1"/>
          </p:cNvSpPr>
          <p:nvPr>
            <p:ph idx="1"/>
          </p:nvPr>
        </p:nvSpPr>
        <p:spPr/>
        <p:txBody>
          <a:bodyPr/>
          <a:lstStyle/>
          <a:p>
            <a:r>
              <a:rPr lang="en-US" dirty="0"/>
              <a:t>So we conclude that the slope of the requested tangent is </a:t>
            </a:r>
            <a:r>
              <a:rPr lang="en-US" i="1" dirty="0"/>
              <a:t>m</a:t>
            </a:r>
            <a:r>
              <a:rPr lang="en-US" dirty="0"/>
              <a:t> = </a:t>
            </a:r>
            <a:r>
              <a:rPr lang="en-US" i="1" dirty="0"/>
              <a:t>f</a:t>
            </a:r>
            <a:r>
              <a:rPr lang="en-US" i="1" dirty="0">
                <a:sym typeface="Symbol"/>
              </a:rPr>
              <a:t> </a:t>
            </a:r>
            <a:r>
              <a:rPr lang="en-US" dirty="0"/>
              <a:t>'(2) = 4.</a:t>
            </a:r>
          </a:p>
          <a:p>
            <a:r>
              <a:rPr lang="en-US" dirty="0"/>
              <a:t>Notice that we now have all the information necessary to obtain the equation of the tangent line. It is a line with a slope of 4 that passes through the point (2, 3). Recall the point‑slope form of the equation of a line with slope </a:t>
            </a:r>
            <a:r>
              <a:rPr lang="en-US" i="1" dirty="0"/>
              <a:t>m</a:t>
            </a:r>
            <a:r>
              <a:rPr lang="en-US" dirty="0"/>
              <a:t> that passes through the point (</a:t>
            </a:r>
            <a:r>
              <a:rPr lang="en-US" i="1" dirty="0"/>
              <a:t>x</a:t>
            </a:r>
            <a:r>
              <a:rPr lang="en-US" baseline="-25000" dirty="0"/>
              <a:t>0</a:t>
            </a:r>
            <a:r>
              <a:rPr lang="en-US" dirty="0"/>
              <a:t>, </a:t>
            </a:r>
            <a:r>
              <a:rPr lang="en-US" i="1" dirty="0"/>
              <a:t>y</a:t>
            </a:r>
            <a:r>
              <a:rPr lang="en-US" baseline="-25000" dirty="0"/>
              <a:t>0</a:t>
            </a:r>
            <a:r>
              <a:rPr lang="en-US" dirty="0"/>
              <a:t>) is given by</a:t>
            </a:r>
          </a:p>
          <a:p>
            <a:endParaRPr lang="en-US" dirty="0"/>
          </a:p>
        </p:txBody>
      </p:sp>
      <p:graphicFrame>
        <p:nvGraphicFramePr>
          <p:cNvPr id="4103" name="Object 7"/>
          <p:cNvGraphicFramePr>
            <a:graphicFrameLocks noChangeAspect="1"/>
          </p:cNvGraphicFramePr>
          <p:nvPr/>
        </p:nvGraphicFramePr>
        <p:xfrm>
          <a:off x="3251200" y="4914900"/>
          <a:ext cx="2641600" cy="495300"/>
        </p:xfrm>
        <a:graphic>
          <a:graphicData uri="http://schemas.openxmlformats.org/presentationml/2006/ole">
            <mc:AlternateContent xmlns:mc="http://schemas.openxmlformats.org/markup-compatibility/2006">
              <mc:Choice xmlns:v="urn:schemas-microsoft-com:vml" Requires="v">
                <p:oleObj spid="_x0000_s4116" name="Equation" r:id="rId3" imgW="2641320" imgH="495000" progId="Equation.DSMT4">
                  <p:embed/>
                </p:oleObj>
              </mc:Choice>
              <mc:Fallback>
                <p:oleObj name="Equation" r:id="rId3" imgW="2641320" imgH="495000" progId="Equation.DSMT4">
                  <p:embed/>
                  <p:pic>
                    <p:nvPicPr>
                      <p:cNvPr id="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51200" y="4914900"/>
                        <a:ext cx="26416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(cont.)</a:t>
            </a:r>
          </a:p>
        </p:txBody>
      </p:sp>
      <p:sp>
        <p:nvSpPr>
          <p:cNvPr id="3" name="Content Placeholder 2"/>
          <p:cNvSpPr>
            <a:spLocks noGrp="1"/>
          </p:cNvSpPr>
          <p:nvPr>
            <p:ph idx="1"/>
          </p:nvPr>
        </p:nvSpPr>
        <p:spPr>
          <a:xfrm>
            <a:off x="457200" y="1280160"/>
            <a:ext cx="8229600" cy="4572000"/>
          </a:xfrm>
        </p:spPr>
        <p:txBody>
          <a:bodyPr/>
          <a:lstStyle/>
          <a:p>
            <a:r>
              <a:rPr lang="en-US" dirty="0"/>
              <a:t>Applying this formula to our situation at hand, we obtain the equation</a:t>
            </a:r>
          </a:p>
        </p:txBody>
      </p:sp>
      <p:graphicFrame>
        <p:nvGraphicFramePr>
          <p:cNvPr id="5123" name="Object 3"/>
          <p:cNvGraphicFramePr>
            <a:graphicFrameLocks noChangeAspect="1"/>
          </p:cNvGraphicFramePr>
          <p:nvPr/>
        </p:nvGraphicFramePr>
        <p:xfrm>
          <a:off x="1289050" y="2286000"/>
          <a:ext cx="6565900" cy="469900"/>
        </p:xfrm>
        <a:graphic>
          <a:graphicData uri="http://schemas.openxmlformats.org/presentationml/2006/ole">
            <mc:AlternateContent xmlns:mc="http://schemas.openxmlformats.org/markup-compatibility/2006">
              <mc:Choice xmlns:v="urn:schemas-microsoft-com:vml" Requires="v">
                <p:oleObj spid="_x0000_s5136" name="Equation" r:id="rId3" imgW="6565680" imgH="469800" progId="Equation.DSMT4">
                  <p:embed/>
                </p:oleObj>
              </mc:Choice>
              <mc:Fallback>
                <p:oleObj name="Equation" r:id="rId3" imgW="6565680" imgH="46980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9050" y="2286000"/>
                        <a:ext cx="65659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5"/>
          <p:cNvSpPr/>
          <p:nvPr/>
        </p:nvSpPr>
        <p:spPr>
          <a:xfrm>
            <a:off x="457200" y="2819400"/>
            <a:ext cx="4572000" cy="1384995"/>
          </a:xfrm>
          <a:prstGeom prst="rect">
            <a:avLst/>
          </a:prstGeom>
        </p:spPr>
        <p:txBody>
          <a:bodyPr>
            <a:spAutoFit/>
          </a:bodyPr>
          <a:lstStyle/>
          <a:p>
            <a:r>
              <a:rPr lang="en-US" sz="2800" dirty="0">
                <a:solidFill>
                  <a:srgbClr val="355F91"/>
                </a:solidFill>
              </a:rPr>
              <a:t>The graph of </a:t>
            </a:r>
            <a:r>
              <a:rPr lang="en-US" sz="2800" i="1" dirty="0">
                <a:solidFill>
                  <a:srgbClr val="355F91"/>
                </a:solidFill>
              </a:rPr>
              <a:t>f</a:t>
            </a:r>
            <a:r>
              <a:rPr lang="en-US" sz="2800" dirty="0">
                <a:solidFill>
                  <a:srgbClr val="355F91"/>
                </a:solidFill>
              </a:rPr>
              <a:t>(</a:t>
            </a:r>
            <a:r>
              <a:rPr lang="en-US" sz="2800" i="1" dirty="0">
                <a:solidFill>
                  <a:srgbClr val="355F91"/>
                </a:solidFill>
              </a:rPr>
              <a:t>x</a:t>
            </a:r>
            <a:r>
              <a:rPr lang="en-US" sz="2800" dirty="0">
                <a:solidFill>
                  <a:srgbClr val="355F91"/>
                </a:solidFill>
              </a:rPr>
              <a:t>) along with the tangent line are shown in Figure 3.</a:t>
            </a:r>
          </a:p>
        </p:txBody>
      </p:sp>
      <p:grpSp>
        <p:nvGrpSpPr>
          <p:cNvPr id="10" name="Group 9"/>
          <p:cNvGrpSpPr/>
          <p:nvPr/>
        </p:nvGrpSpPr>
        <p:grpSpPr>
          <a:xfrm>
            <a:off x="5044440" y="2652055"/>
            <a:ext cx="3566160" cy="3420795"/>
            <a:chOff x="5044440" y="2652055"/>
            <a:chExt cx="3566160" cy="3420795"/>
          </a:xfrm>
        </p:grpSpPr>
        <p:sp>
          <p:nvSpPr>
            <p:cNvPr id="8" name="Rectangle 7"/>
            <p:cNvSpPr/>
            <p:nvPr/>
          </p:nvSpPr>
          <p:spPr>
            <a:xfrm>
              <a:off x="6142493" y="5549630"/>
              <a:ext cx="1370055" cy="523220"/>
            </a:xfrm>
            <a:prstGeom prst="rect">
              <a:avLst/>
            </a:prstGeom>
          </p:spPr>
          <p:txBody>
            <a:bodyPr wrap="none">
              <a:spAutoFit/>
            </a:bodyPr>
            <a:lstStyle/>
            <a:p>
              <a:r>
                <a:rPr lang="en-US" sz="2800" b="1" dirty="0"/>
                <a:t>Figure 3</a:t>
              </a:r>
            </a:p>
          </p:txBody>
        </p:sp>
        <p:pic>
          <p:nvPicPr>
            <p:cNvPr id="9" name="Picture 1"/>
            <p:cNvPicPr>
              <a:picLocks noChangeAspect="1" noChangeArrowheads="1"/>
            </p:cNvPicPr>
            <p:nvPr/>
          </p:nvPicPr>
          <p:blipFill>
            <a:blip r:embed="rId5" cstate="print">
              <a:clrChange>
                <a:clrFrom>
                  <a:srgbClr val="FFFFFF"/>
                </a:clrFrom>
                <a:clrTo>
                  <a:srgbClr val="FFFFFF">
                    <a:alpha val="0"/>
                  </a:srgbClr>
                </a:clrTo>
              </a:clrChange>
              <a:lum bright="-10000"/>
            </a:blip>
            <a:srcRect/>
            <a:stretch>
              <a:fillRect/>
            </a:stretch>
          </p:blipFill>
          <p:spPr bwMode="auto">
            <a:xfrm>
              <a:off x="5044440" y="2652055"/>
              <a:ext cx="3566160" cy="2986016"/>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a:t>
            </a:r>
          </a:p>
        </p:txBody>
      </p:sp>
      <p:sp>
        <p:nvSpPr>
          <p:cNvPr id="3" name="Content Placeholder 2"/>
          <p:cNvSpPr>
            <a:spLocks noGrp="1"/>
          </p:cNvSpPr>
          <p:nvPr>
            <p:ph idx="1"/>
          </p:nvPr>
        </p:nvSpPr>
        <p:spPr/>
        <p:txBody>
          <a:bodyPr>
            <a:noAutofit/>
          </a:bodyPr>
          <a:lstStyle/>
          <a:p>
            <a:r>
              <a:rPr lang="en-US" dirty="0"/>
              <a:t>A particle is moving along a straight line so that its distance from the start is given by                            where </a:t>
            </a:r>
            <a:r>
              <a:rPr lang="en-US" i="1" dirty="0"/>
              <a:t>d</a:t>
            </a:r>
            <a:r>
              <a:rPr lang="en-US" dirty="0"/>
              <a:t> is measured in feet and </a:t>
            </a:r>
            <a:r>
              <a:rPr lang="en-US" i="1" dirty="0"/>
              <a:t>t</a:t>
            </a:r>
            <a:r>
              <a:rPr lang="en-US" dirty="0"/>
              <a:t> in seconds. What is the particle’s instantaneous velocity at </a:t>
            </a:r>
            <a:r>
              <a:rPr lang="en-US" i="1" dirty="0"/>
              <a:t>t</a:t>
            </a:r>
            <a:r>
              <a:rPr lang="en-US" dirty="0"/>
              <a:t> </a:t>
            </a:r>
            <a:r>
              <a:rPr lang="en-US" dirty="0">
                <a:latin typeface="Symbol" pitchFamily="18" charset="2"/>
              </a:rPr>
              <a:t>=</a:t>
            </a:r>
            <a:r>
              <a:rPr lang="en-US" dirty="0"/>
              <a:t> 2 seconds? </a:t>
            </a:r>
          </a:p>
          <a:p>
            <a:r>
              <a:rPr lang="en-US" b="1" dirty="0"/>
              <a:t>Solution</a:t>
            </a:r>
          </a:p>
          <a:p>
            <a:r>
              <a:rPr lang="en-US" dirty="0"/>
              <a:t>As we have seen, the instantaneous velocity at time </a:t>
            </a:r>
            <a:r>
              <a:rPr lang="en-US" i="1" dirty="0"/>
              <a:t>t</a:t>
            </a:r>
            <a:r>
              <a:rPr lang="en-US" dirty="0"/>
              <a:t> = </a:t>
            </a:r>
            <a:r>
              <a:rPr lang="en-US" i="1" dirty="0"/>
              <a:t>c</a:t>
            </a:r>
            <a:r>
              <a:rPr lang="en-US" dirty="0"/>
              <a:t> of an object moving along a straight line is the derivative of its position function at </a:t>
            </a:r>
            <a:r>
              <a:rPr lang="en-US" i="1" dirty="0"/>
              <a:t>t</a:t>
            </a:r>
            <a:r>
              <a:rPr lang="en-US" dirty="0"/>
              <a:t> = </a:t>
            </a:r>
            <a:r>
              <a:rPr lang="en-US" i="1" dirty="0"/>
              <a:t>c</a:t>
            </a:r>
            <a:r>
              <a:rPr lang="en-US" dirty="0"/>
              <a:t>. </a:t>
            </a:r>
          </a:p>
        </p:txBody>
      </p:sp>
      <p:graphicFrame>
        <p:nvGraphicFramePr>
          <p:cNvPr id="7170" name="Object 2"/>
          <p:cNvGraphicFramePr>
            <a:graphicFrameLocks noChangeAspect="1"/>
          </p:cNvGraphicFramePr>
          <p:nvPr/>
        </p:nvGraphicFramePr>
        <p:xfrm>
          <a:off x="5472752" y="1752600"/>
          <a:ext cx="2133600" cy="482600"/>
        </p:xfrm>
        <a:graphic>
          <a:graphicData uri="http://schemas.openxmlformats.org/presentationml/2006/ole">
            <mc:AlternateContent xmlns:mc="http://schemas.openxmlformats.org/markup-compatibility/2006">
              <mc:Choice xmlns:v="urn:schemas-microsoft-com:vml" Requires="v">
                <p:oleObj spid="_x0000_s7183" name="Equation" r:id="rId3" imgW="2133360" imgH="482400" progId="Equation.DSMT4">
                  <p:embed/>
                </p:oleObj>
              </mc:Choice>
              <mc:Fallback>
                <p:oleObj name="Equation" r:id="rId3" imgW="2133360" imgH="4824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72752" y="1752600"/>
                        <a:ext cx="21336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(cont.)</a:t>
            </a:r>
          </a:p>
        </p:txBody>
      </p:sp>
      <p:sp>
        <p:nvSpPr>
          <p:cNvPr id="3" name="Content Placeholder 2"/>
          <p:cNvSpPr>
            <a:spLocks noGrp="1"/>
          </p:cNvSpPr>
          <p:nvPr>
            <p:ph idx="1"/>
          </p:nvPr>
        </p:nvSpPr>
        <p:spPr/>
        <p:txBody>
          <a:bodyPr/>
          <a:lstStyle/>
          <a:p>
            <a:r>
              <a:rPr lang="en-US" dirty="0"/>
              <a:t>Using this observation with our given function </a:t>
            </a:r>
            <a:r>
              <a:rPr lang="en-US" i="1" dirty="0"/>
              <a:t>d</a:t>
            </a:r>
            <a:r>
              <a:rPr lang="en-US" dirty="0"/>
              <a:t> and </a:t>
            </a:r>
            <a:r>
              <a:rPr lang="en-US" i="1" dirty="0"/>
              <a:t>t</a:t>
            </a:r>
            <a:r>
              <a:rPr lang="en-US" dirty="0"/>
              <a:t> = </a:t>
            </a:r>
            <a:r>
              <a:rPr lang="en-US" i="1" dirty="0"/>
              <a:t>c</a:t>
            </a:r>
            <a:r>
              <a:rPr lang="en-US" dirty="0"/>
              <a:t> = 2 seconds, we obtain the following:</a:t>
            </a:r>
          </a:p>
          <a:p>
            <a:endParaRPr lang="en-US" dirty="0"/>
          </a:p>
        </p:txBody>
      </p:sp>
      <p:graphicFrame>
        <p:nvGraphicFramePr>
          <p:cNvPr id="65538" name="Object 2"/>
          <p:cNvGraphicFramePr>
            <a:graphicFrameLocks noChangeAspect="1"/>
          </p:cNvGraphicFramePr>
          <p:nvPr/>
        </p:nvGraphicFramePr>
        <p:xfrm>
          <a:off x="457200" y="2302622"/>
          <a:ext cx="4749800" cy="876300"/>
        </p:xfrm>
        <a:graphic>
          <a:graphicData uri="http://schemas.openxmlformats.org/presentationml/2006/ole">
            <mc:AlternateContent xmlns:mc="http://schemas.openxmlformats.org/markup-compatibility/2006">
              <mc:Choice xmlns:v="urn:schemas-microsoft-com:vml" Requires="v">
                <p:oleObj spid="_x0000_s65577" name="Equation" r:id="rId3" imgW="4749480" imgH="876240" progId="Equation.DSMT4">
                  <p:embed/>
                </p:oleObj>
              </mc:Choice>
              <mc:Fallback>
                <p:oleObj name="Equation" r:id="rId3" imgW="4749480" imgH="87624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302622"/>
                        <a:ext cx="47498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5539" name="Object 3"/>
          <p:cNvGraphicFramePr>
            <a:graphicFrameLocks noChangeAspect="1"/>
          </p:cNvGraphicFramePr>
          <p:nvPr/>
        </p:nvGraphicFramePr>
        <p:xfrm>
          <a:off x="2311400" y="3378947"/>
          <a:ext cx="6070600" cy="1066800"/>
        </p:xfrm>
        <a:graphic>
          <a:graphicData uri="http://schemas.openxmlformats.org/presentationml/2006/ole">
            <mc:AlternateContent xmlns:mc="http://schemas.openxmlformats.org/markup-compatibility/2006">
              <mc:Choice xmlns:v="urn:schemas-microsoft-com:vml" Requires="v">
                <p:oleObj spid="_x0000_s65578" name="Equation" r:id="rId5" imgW="6070320" imgH="1066680" progId="Equation.DSMT4">
                  <p:embed/>
                </p:oleObj>
              </mc:Choice>
              <mc:Fallback>
                <p:oleObj name="Equation" r:id="rId5" imgW="6070320" imgH="106668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11400" y="3378947"/>
                        <a:ext cx="6070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5540" name="Object 4"/>
          <p:cNvGraphicFramePr>
            <a:graphicFrameLocks noChangeAspect="1"/>
          </p:cNvGraphicFramePr>
          <p:nvPr/>
        </p:nvGraphicFramePr>
        <p:xfrm>
          <a:off x="2311400" y="4699747"/>
          <a:ext cx="5778500" cy="1028700"/>
        </p:xfrm>
        <a:graphic>
          <a:graphicData uri="http://schemas.openxmlformats.org/presentationml/2006/ole">
            <mc:AlternateContent xmlns:mc="http://schemas.openxmlformats.org/markup-compatibility/2006">
              <mc:Choice xmlns:v="urn:schemas-microsoft-com:vml" Requires="v">
                <p:oleObj spid="_x0000_s65579" name="Equation" r:id="rId7" imgW="5778360" imgH="1028520" progId="Equation.DSMT4">
                  <p:embed/>
                </p:oleObj>
              </mc:Choice>
              <mc:Fallback>
                <p:oleObj name="Equation" r:id="rId7" imgW="5778360" imgH="102852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11400" y="4699747"/>
                        <a:ext cx="5778500"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5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55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55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(cont.)</a:t>
            </a:r>
          </a:p>
        </p:txBody>
      </p:sp>
      <p:sp>
        <p:nvSpPr>
          <p:cNvPr id="3" name="Content Placeholder 2"/>
          <p:cNvSpPr>
            <a:spLocks noGrp="1"/>
          </p:cNvSpPr>
          <p:nvPr>
            <p:ph idx="1"/>
          </p:nvPr>
        </p:nvSpPr>
        <p:spPr/>
        <p:txBody>
          <a:bodyPr>
            <a:noAutofit/>
          </a:bodyPr>
          <a:lstStyle/>
          <a:p>
            <a:endParaRPr lang="en-US" dirty="0"/>
          </a:p>
          <a:p>
            <a:endParaRPr lang="en-US" dirty="0"/>
          </a:p>
          <a:p>
            <a:endParaRPr lang="en-US" dirty="0"/>
          </a:p>
          <a:p>
            <a:endParaRPr lang="en-US" dirty="0"/>
          </a:p>
          <a:p>
            <a:endParaRPr lang="en-US" dirty="0"/>
          </a:p>
          <a:p>
            <a:endParaRPr lang="en-US" dirty="0"/>
          </a:p>
          <a:p>
            <a:r>
              <a:rPr lang="en-US" dirty="0"/>
              <a:t>Thus we conclude that the instantaneous velocity of the particle at time 2 seconds is </a:t>
            </a:r>
            <a:r>
              <a:rPr lang="en-US" dirty="0">
                <a:solidFill>
                  <a:srgbClr val="FF0000"/>
                </a:solidFill>
              </a:rPr>
              <a:t>3 ft/s</a:t>
            </a:r>
            <a:r>
              <a:rPr lang="en-US" dirty="0"/>
              <a:t>.</a:t>
            </a:r>
          </a:p>
        </p:txBody>
      </p:sp>
      <p:graphicFrame>
        <p:nvGraphicFramePr>
          <p:cNvPr id="9219" name="Object 3"/>
          <p:cNvGraphicFramePr>
            <a:graphicFrameLocks noChangeAspect="1"/>
          </p:cNvGraphicFramePr>
          <p:nvPr/>
        </p:nvGraphicFramePr>
        <p:xfrm>
          <a:off x="1600200" y="2362200"/>
          <a:ext cx="2006600" cy="876300"/>
        </p:xfrm>
        <a:graphic>
          <a:graphicData uri="http://schemas.openxmlformats.org/presentationml/2006/ole">
            <mc:AlternateContent xmlns:mc="http://schemas.openxmlformats.org/markup-compatibility/2006">
              <mc:Choice xmlns:v="urn:schemas-microsoft-com:vml" Requires="v">
                <p:oleObj spid="_x0000_s9284" name="Equation" r:id="rId3" imgW="2006280" imgH="876240" progId="Equation.DSMT4">
                  <p:embed/>
                </p:oleObj>
              </mc:Choice>
              <mc:Fallback>
                <p:oleObj name="Equation" r:id="rId3" imgW="2006280" imgH="87624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2362200"/>
                        <a:ext cx="20066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20" name="Object 4"/>
          <p:cNvGraphicFramePr>
            <a:graphicFrameLocks noChangeAspect="1"/>
          </p:cNvGraphicFramePr>
          <p:nvPr/>
        </p:nvGraphicFramePr>
        <p:xfrm>
          <a:off x="3671794" y="2402541"/>
          <a:ext cx="2133600" cy="889000"/>
        </p:xfrm>
        <a:graphic>
          <a:graphicData uri="http://schemas.openxmlformats.org/presentationml/2006/ole">
            <mc:AlternateContent xmlns:mc="http://schemas.openxmlformats.org/markup-compatibility/2006">
              <mc:Choice xmlns:v="urn:schemas-microsoft-com:vml" Requires="v">
                <p:oleObj spid="_x0000_s9285" name="Equation" r:id="rId5" imgW="2133360" imgH="888840" progId="Equation.DSMT4">
                  <p:embed/>
                </p:oleObj>
              </mc:Choice>
              <mc:Fallback>
                <p:oleObj name="Equation" r:id="rId5" imgW="2133360" imgH="88884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71794" y="2402541"/>
                        <a:ext cx="21336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21" name="Object 5"/>
          <p:cNvGraphicFramePr>
            <a:graphicFrameLocks noChangeAspect="1"/>
          </p:cNvGraphicFramePr>
          <p:nvPr>
            <p:extLst>
              <p:ext uri="{D42A27DB-BD31-4B8C-83A1-F6EECF244321}">
                <p14:modId xmlns:p14="http://schemas.microsoft.com/office/powerpoint/2010/main" val="864897101"/>
              </p:ext>
            </p:extLst>
          </p:nvPr>
        </p:nvGraphicFramePr>
        <p:xfrm>
          <a:off x="3703638" y="3454400"/>
          <a:ext cx="1981200" cy="939800"/>
        </p:xfrm>
        <a:graphic>
          <a:graphicData uri="http://schemas.openxmlformats.org/presentationml/2006/ole">
            <mc:AlternateContent xmlns:mc="http://schemas.openxmlformats.org/markup-compatibility/2006">
              <mc:Choice xmlns:v="urn:schemas-microsoft-com:vml" Requires="v">
                <p:oleObj spid="_x0000_s9286" name="Equation" r:id="rId7" imgW="1981080" imgH="939600" progId="Equation.DSMT4">
                  <p:embed/>
                </p:oleObj>
              </mc:Choice>
              <mc:Fallback>
                <p:oleObj name="Equation" r:id="rId7" imgW="1981080" imgH="939600" progId="Equation.DSMT4">
                  <p:embed/>
                  <p:pic>
                    <p:nvPicPr>
                      <p:cNvPr id="0" name="Picture 5"/>
                      <p:cNvPicPr>
                        <a:picLocks noChangeAspect="1" noChangeArrowheads="1"/>
                      </p:cNvPicPr>
                      <p:nvPr/>
                    </p:nvPicPr>
                    <p:blipFill>
                      <a:blip r:embed="rId8"/>
                      <a:srcRect/>
                      <a:stretch>
                        <a:fillRect/>
                      </a:stretch>
                    </p:blipFill>
                    <p:spPr bwMode="auto">
                      <a:xfrm>
                        <a:off x="3703638" y="3454400"/>
                        <a:ext cx="19812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22" name="Object 6"/>
          <p:cNvGraphicFramePr>
            <a:graphicFrameLocks noChangeAspect="1"/>
          </p:cNvGraphicFramePr>
          <p:nvPr/>
        </p:nvGraphicFramePr>
        <p:xfrm>
          <a:off x="5791947" y="3759449"/>
          <a:ext cx="469900" cy="292100"/>
        </p:xfrm>
        <a:graphic>
          <a:graphicData uri="http://schemas.openxmlformats.org/presentationml/2006/ole">
            <mc:AlternateContent xmlns:mc="http://schemas.openxmlformats.org/markup-compatibility/2006">
              <mc:Choice xmlns:v="urn:schemas-microsoft-com:vml" Requires="v">
                <p:oleObj spid="_x0000_s9287" name="Equation" r:id="rId9" imgW="469800" imgH="291960" progId="Equation.DSMT4">
                  <p:embed/>
                </p:oleObj>
              </mc:Choice>
              <mc:Fallback>
                <p:oleObj name="Equation" r:id="rId9" imgW="469800" imgH="29196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91947" y="3759449"/>
                        <a:ext cx="4699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23" name="Object 7"/>
          <p:cNvGraphicFramePr>
            <a:graphicFrameLocks noChangeAspect="1"/>
          </p:cNvGraphicFramePr>
          <p:nvPr/>
        </p:nvGraphicFramePr>
        <p:xfrm>
          <a:off x="1600200" y="1219200"/>
          <a:ext cx="4533900" cy="977900"/>
        </p:xfrm>
        <a:graphic>
          <a:graphicData uri="http://schemas.openxmlformats.org/presentationml/2006/ole">
            <mc:AlternateContent xmlns:mc="http://schemas.openxmlformats.org/markup-compatibility/2006">
              <mc:Choice xmlns:v="urn:schemas-microsoft-com:vml" Requires="v">
                <p:oleObj spid="_x0000_s9288" name="Equation" r:id="rId11" imgW="4533840" imgH="977760" progId="Equation.DSMT4">
                  <p:embed/>
                </p:oleObj>
              </mc:Choice>
              <mc:Fallback>
                <p:oleObj name="Equation" r:id="rId11" imgW="4533840" imgH="97776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00200" y="1219200"/>
                        <a:ext cx="4533900" cy="97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2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a:t>
            </a:r>
          </a:p>
        </p:txBody>
      </p:sp>
      <p:sp>
        <p:nvSpPr>
          <p:cNvPr id="3" name="Content Placeholder 2"/>
          <p:cNvSpPr>
            <a:spLocks noGrp="1"/>
          </p:cNvSpPr>
          <p:nvPr>
            <p:ph idx="1"/>
          </p:nvPr>
        </p:nvSpPr>
        <p:spPr>
          <a:xfrm>
            <a:off x="457200" y="1280160"/>
            <a:ext cx="8229600" cy="4659737"/>
          </a:xfrm>
        </p:spPr>
        <p:txBody>
          <a:bodyPr>
            <a:spAutoFit/>
          </a:bodyPr>
          <a:lstStyle/>
          <a:p>
            <a:r>
              <a:rPr lang="en-US" dirty="0"/>
              <a:t>A piece of rock is dropped from a height of 196 feet, and its height above ground level is given by the function </a:t>
            </a:r>
            <a:r>
              <a:rPr lang="en-US" i="1" dirty="0">
                <a:solidFill>
                  <a:srgbClr val="0000FF"/>
                </a:solidFill>
              </a:rPr>
              <a:t>h</a:t>
            </a:r>
            <a:r>
              <a:rPr lang="en-US" dirty="0">
                <a:solidFill>
                  <a:srgbClr val="0000FF"/>
                </a:solidFill>
              </a:rPr>
              <a:t>(</a:t>
            </a:r>
            <a:r>
              <a:rPr lang="en-US" i="1" dirty="0">
                <a:solidFill>
                  <a:srgbClr val="0000FF"/>
                </a:solidFill>
              </a:rPr>
              <a:t>t</a:t>
            </a:r>
            <a:r>
              <a:rPr lang="en-US" dirty="0">
                <a:solidFill>
                  <a:srgbClr val="0000FF"/>
                </a:solidFill>
              </a:rPr>
              <a:t>) = 196 – 16</a:t>
            </a:r>
            <a:r>
              <a:rPr lang="en-US" i="1" dirty="0">
                <a:solidFill>
                  <a:srgbClr val="0000FF"/>
                </a:solidFill>
              </a:rPr>
              <a:t>t</a:t>
            </a:r>
            <a:r>
              <a:rPr lang="en-US" baseline="30000" dirty="0">
                <a:solidFill>
                  <a:srgbClr val="0000FF"/>
                </a:solidFill>
              </a:rPr>
              <a:t>2</a:t>
            </a:r>
            <a:r>
              <a:rPr lang="en-US" dirty="0"/>
              <a:t> feet, where </a:t>
            </a:r>
            <a:r>
              <a:rPr lang="en-US" i="1" dirty="0"/>
              <a:t>t</a:t>
            </a:r>
            <a:r>
              <a:rPr lang="en-US" dirty="0"/>
              <a:t> is measured in seconds. Find the instantaneous velocity of the rock at </a:t>
            </a:r>
            <a:r>
              <a:rPr lang="en-US" b="1" dirty="0"/>
              <a:t>a.</a:t>
            </a:r>
            <a:r>
              <a:rPr lang="en-US" dirty="0"/>
              <a:t> </a:t>
            </a:r>
            <a:r>
              <a:rPr lang="en-US" i="1" dirty="0"/>
              <a:t>t</a:t>
            </a:r>
            <a:r>
              <a:rPr lang="en-US" dirty="0"/>
              <a:t> = 1 second, </a:t>
            </a:r>
            <a:r>
              <a:rPr lang="en-US" b="1" dirty="0"/>
              <a:t>b.</a:t>
            </a:r>
            <a:r>
              <a:rPr lang="en-US" dirty="0"/>
              <a:t> </a:t>
            </a:r>
            <a:r>
              <a:rPr lang="en-US" i="1" dirty="0"/>
              <a:t>t</a:t>
            </a:r>
            <a:r>
              <a:rPr lang="en-US" dirty="0"/>
              <a:t> = 2 seconds, and </a:t>
            </a:r>
            <a:r>
              <a:rPr lang="en-US" b="1" dirty="0"/>
              <a:t>c.</a:t>
            </a:r>
            <a:r>
              <a:rPr lang="en-US" dirty="0"/>
              <a:t> </a:t>
            </a:r>
            <a:r>
              <a:rPr lang="en-US" i="1" dirty="0"/>
              <a:t>t</a:t>
            </a:r>
            <a:r>
              <a:rPr lang="en-US" dirty="0"/>
              <a:t> = 2.5 seconds. </a:t>
            </a:r>
          </a:p>
          <a:p>
            <a:r>
              <a:rPr lang="en-US" dirty="0"/>
              <a:t>What is the velocity of impact? </a:t>
            </a:r>
          </a:p>
          <a:p>
            <a:r>
              <a:rPr lang="en-US" b="1" dirty="0"/>
              <a:t>Solution</a:t>
            </a:r>
          </a:p>
          <a:p>
            <a:pPr marL="463550" indent="-463550"/>
            <a:r>
              <a:rPr lang="en-US" b="1" dirty="0"/>
              <a:t>a.	</a:t>
            </a:r>
            <a:r>
              <a:rPr lang="en-US" dirty="0"/>
              <a:t>As before, the instantaneous velocity at time </a:t>
            </a:r>
            <a:r>
              <a:rPr lang="en-US" i="1" dirty="0"/>
              <a:t>t</a:t>
            </a:r>
            <a:r>
              <a:rPr lang="en-US" dirty="0"/>
              <a:t> = </a:t>
            </a:r>
            <a:r>
              <a:rPr lang="en-US" i="1" dirty="0"/>
              <a:t>c</a:t>
            </a:r>
            <a:r>
              <a:rPr lang="en-US" dirty="0"/>
              <a:t> can be found by finding the derivative of the position function at </a:t>
            </a:r>
            <a:r>
              <a:rPr lang="en-US" i="1" dirty="0"/>
              <a:t>c</a:t>
            </a:r>
            <a:r>
              <a:rPr lang="en-US"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3a (cont.)</a:t>
            </a:r>
          </a:p>
        </p:txBody>
      </p:sp>
      <p:graphicFrame>
        <p:nvGraphicFramePr>
          <p:cNvPr id="10243" name="Object 3"/>
          <p:cNvGraphicFramePr>
            <a:graphicFrameLocks noChangeAspect="1"/>
          </p:cNvGraphicFramePr>
          <p:nvPr/>
        </p:nvGraphicFramePr>
        <p:xfrm>
          <a:off x="1227160" y="1371600"/>
          <a:ext cx="6184900" cy="1066800"/>
        </p:xfrm>
        <a:graphic>
          <a:graphicData uri="http://schemas.openxmlformats.org/presentationml/2006/ole">
            <mc:AlternateContent xmlns:mc="http://schemas.openxmlformats.org/markup-compatibility/2006">
              <mc:Choice xmlns:v="urn:schemas-microsoft-com:vml" Requires="v">
                <p:oleObj spid="_x0000_s10321" name="Equation" r:id="rId3" imgW="6184800" imgH="1066680" progId="Equation.DSMT4">
                  <p:embed/>
                </p:oleObj>
              </mc:Choice>
              <mc:Fallback>
                <p:oleObj name="Equation" r:id="rId3" imgW="6184800" imgH="106668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7160" y="1371600"/>
                        <a:ext cx="61849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4" name="Object 4"/>
          <p:cNvGraphicFramePr>
            <a:graphicFrameLocks noChangeAspect="1"/>
          </p:cNvGraphicFramePr>
          <p:nvPr/>
        </p:nvGraphicFramePr>
        <p:xfrm>
          <a:off x="1981200" y="2743200"/>
          <a:ext cx="5803900" cy="977900"/>
        </p:xfrm>
        <a:graphic>
          <a:graphicData uri="http://schemas.openxmlformats.org/presentationml/2006/ole">
            <mc:AlternateContent xmlns:mc="http://schemas.openxmlformats.org/markup-compatibility/2006">
              <mc:Choice xmlns:v="urn:schemas-microsoft-com:vml" Requires="v">
                <p:oleObj spid="_x0000_s10322" name="Equation" r:id="rId5" imgW="5803560" imgH="977760" progId="Equation.DSMT4">
                  <p:embed/>
                </p:oleObj>
              </mc:Choice>
              <mc:Fallback>
                <p:oleObj name="Equation" r:id="rId5" imgW="5803560" imgH="97776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81200" y="2743200"/>
                        <a:ext cx="5803900" cy="97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5" name="Object 5"/>
          <p:cNvGraphicFramePr>
            <a:graphicFrameLocks noChangeAspect="1"/>
          </p:cNvGraphicFramePr>
          <p:nvPr/>
        </p:nvGraphicFramePr>
        <p:xfrm>
          <a:off x="1981200" y="3848100"/>
          <a:ext cx="2692400" cy="876300"/>
        </p:xfrm>
        <a:graphic>
          <a:graphicData uri="http://schemas.openxmlformats.org/presentationml/2006/ole">
            <mc:AlternateContent xmlns:mc="http://schemas.openxmlformats.org/markup-compatibility/2006">
              <mc:Choice xmlns:v="urn:schemas-microsoft-com:vml" Requires="v">
                <p:oleObj spid="_x0000_s10323" name="Equation" r:id="rId7" imgW="2692080" imgH="876240" progId="Equation.DSMT4">
                  <p:embed/>
                </p:oleObj>
              </mc:Choice>
              <mc:Fallback>
                <p:oleObj name="Equation" r:id="rId7" imgW="2692080" imgH="87624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81200" y="3848100"/>
                        <a:ext cx="26924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6" name="Object 6"/>
          <p:cNvGraphicFramePr>
            <a:graphicFrameLocks noChangeAspect="1"/>
          </p:cNvGraphicFramePr>
          <p:nvPr/>
        </p:nvGraphicFramePr>
        <p:xfrm>
          <a:off x="4876800" y="3848100"/>
          <a:ext cx="2832100" cy="876300"/>
        </p:xfrm>
        <a:graphic>
          <a:graphicData uri="http://schemas.openxmlformats.org/presentationml/2006/ole">
            <mc:AlternateContent xmlns:mc="http://schemas.openxmlformats.org/markup-compatibility/2006">
              <mc:Choice xmlns:v="urn:schemas-microsoft-com:vml" Requires="v">
                <p:oleObj spid="_x0000_s10324" name="Equation" r:id="rId9" imgW="2831760" imgH="876240" progId="Equation.DSMT4">
                  <p:embed/>
                </p:oleObj>
              </mc:Choice>
              <mc:Fallback>
                <p:oleObj name="Equation" r:id="rId9" imgW="2831760" imgH="87624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76800" y="3848100"/>
                        <a:ext cx="28321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7" name="Object 7"/>
          <p:cNvGraphicFramePr>
            <a:graphicFrameLocks noChangeAspect="1"/>
          </p:cNvGraphicFramePr>
          <p:nvPr/>
        </p:nvGraphicFramePr>
        <p:xfrm>
          <a:off x="1981200" y="4914900"/>
          <a:ext cx="2565400" cy="571500"/>
        </p:xfrm>
        <a:graphic>
          <a:graphicData uri="http://schemas.openxmlformats.org/presentationml/2006/ole">
            <mc:AlternateContent xmlns:mc="http://schemas.openxmlformats.org/markup-compatibility/2006">
              <mc:Choice xmlns:v="urn:schemas-microsoft-com:vml" Requires="v">
                <p:oleObj spid="_x0000_s10325" name="Equation" r:id="rId11" imgW="2565360" imgH="571320" progId="Equation.DSMT4">
                  <p:embed/>
                </p:oleObj>
              </mc:Choice>
              <mc:Fallback>
                <p:oleObj name="Equation" r:id="rId11" imgW="2565360" imgH="57132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981200" y="4914900"/>
                        <a:ext cx="25654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8" name="Object 8"/>
          <p:cNvGraphicFramePr>
            <a:graphicFrameLocks noChangeAspect="1"/>
          </p:cNvGraphicFramePr>
          <p:nvPr/>
        </p:nvGraphicFramePr>
        <p:xfrm>
          <a:off x="4730750" y="5054600"/>
          <a:ext cx="1016000" cy="292100"/>
        </p:xfrm>
        <a:graphic>
          <a:graphicData uri="http://schemas.openxmlformats.org/presentationml/2006/ole">
            <mc:AlternateContent xmlns:mc="http://schemas.openxmlformats.org/markup-compatibility/2006">
              <mc:Choice xmlns:v="urn:schemas-microsoft-com:vml" Requires="v">
                <p:oleObj spid="_x0000_s10326" name="Equation" r:id="rId13" imgW="1015920" imgH="291960" progId="Equation.DSMT4">
                  <p:embed/>
                </p:oleObj>
              </mc:Choice>
              <mc:Fallback>
                <p:oleObj name="Equation" r:id="rId13" imgW="1015920" imgH="291960" progId="Equation.DSMT4">
                  <p:embed/>
                  <p:pic>
                    <p:nvPicPr>
                      <p:cNvPr id="0"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730750" y="5054600"/>
                        <a:ext cx="10160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4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4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TOPICS</a:t>
            </a:r>
          </a:p>
        </p:txBody>
      </p:sp>
      <p:sp>
        <p:nvSpPr>
          <p:cNvPr id="3" name="Content Placeholder 2"/>
          <p:cNvSpPr>
            <a:spLocks noGrp="1"/>
          </p:cNvSpPr>
          <p:nvPr>
            <p:ph idx="1"/>
          </p:nvPr>
        </p:nvSpPr>
        <p:spPr/>
        <p:txBody>
          <a:bodyPr/>
          <a:lstStyle/>
          <a:p>
            <a:pPr marL="514350" indent="-514350">
              <a:buFont typeface="+mj-lt"/>
              <a:buAutoNum type="arabicPeriod"/>
            </a:pPr>
            <a:r>
              <a:rPr lang="en-US" dirty="0"/>
              <a:t>Velocity and Tangent Recap</a:t>
            </a:r>
          </a:p>
          <a:p>
            <a:pPr marL="514350" indent="-514350">
              <a:buFont typeface="+mj-lt"/>
              <a:buAutoNum type="arabicPeriod"/>
            </a:pPr>
            <a:r>
              <a:rPr lang="en-US" dirty="0"/>
              <a:t>The Derivative as a Function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3a (cont.)</a:t>
            </a:r>
          </a:p>
        </p:txBody>
      </p:sp>
      <p:sp>
        <p:nvSpPr>
          <p:cNvPr id="3" name="Content Placeholder 2"/>
          <p:cNvSpPr>
            <a:spLocks noGrp="1"/>
          </p:cNvSpPr>
          <p:nvPr>
            <p:ph idx="1"/>
          </p:nvPr>
        </p:nvSpPr>
        <p:spPr/>
        <p:txBody>
          <a:bodyPr/>
          <a:lstStyle/>
          <a:p>
            <a:r>
              <a:rPr lang="en-US" dirty="0"/>
              <a:t>We now obtain the instantaneous velocity at </a:t>
            </a:r>
            <a:r>
              <a:rPr lang="en-US" i="1" dirty="0"/>
              <a:t>t</a:t>
            </a:r>
            <a:r>
              <a:rPr lang="en-US" dirty="0"/>
              <a:t> = </a:t>
            </a:r>
            <a:r>
              <a:rPr lang="en-US" i="1" dirty="0"/>
              <a:t>c</a:t>
            </a:r>
            <a:r>
              <a:rPr lang="en-US" dirty="0"/>
              <a:t> = 1 by a simple substitution. </a:t>
            </a:r>
          </a:p>
          <a:p>
            <a:endParaRPr lang="en-US" dirty="0"/>
          </a:p>
          <a:p>
            <a:r>
              <a:rPr lang="en-US" dirty="0"/>
              <a:t>Notice that unlike in our solution of the previous example, rather than substituting </a:t>
            </a:r>
            <a:r>
              <a:rPr lang="en-US" i="1" dirty="0"/>
              <a:t>c</a:t>
            </a:r>
            <a:r>
              <a:rPr lang="en-US" dirty="0"/>
              <a:t> = 1 at the outset, we carried </a:t>
            </a:r>
            <a:r>
              <a:rPr lang="en-US" i="1" dirty="0"/>
              <a:t>c</a:t>
            </a:r>
            <a:r>
              <a:rPr lang="en-US" dirty="0"/>
              <a:t> through the computation to obtain a formula for the instantaneous velocity, which we subsequently evaluated at </a:t>
            </a:r>
            <a:r>
              <a:rPr lang="en-US" i="1" dirty="0"/>
              <a:t>c</a:t>
            </a:r>
            <a:r>
              <a:rPr lang="en-US" dirty="0"/>
              <a:t> = 1. The advantage of this method lies in the fact that now we can use the formula to easily answer both questions b. and c. </a:t>
            </a:r>
          </a:p>
        </p:txBody>
      </p:sp>
      <p:graphicFrame>
        <p:nvGraphicFramePr>
          <p:cNvPr id="11266" name="Object 2"/>
          <p:cNvGraphicFramePr>
            <a:graphicFrameLocks noChangeAspect="1"/>
          </p:cNvGraphicFramePr>
          <p:nvPr/>
        </p:nvGraphicFramePr>
        <p:xfrm>
          <a:off x="2813050" y="2273300"/>
          <a:ext cx="3517900" cy="469900"/>
        </p:xfrm>
        <a:graphic>
          <a:graphicData uri="http://schemas.openxmlformats.org/presentationml/2006/ole">
            <mc:AlternateContent xmlns:mc="http://schemas.openxmlformats.org/markup-compatibility/2006">
              <mc:Choice xmlns:v="urn:schemas-microsoft-com:vml" Requires="v">
                <p:oleObj spid="_x0000_s11280" name="Equation" r:id="rId3" imgW="3517560" imgH="469800" progId="Equation.DSMT4">
                  <p:embed/>
                </p:oleObj>
              </mc:Choice>
              <mc:Fallback>
                <p:oleObj name="Equation" r:id="rId3" imgW="3517560" imgH="4698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3050" y="2273300"/>
                        <a:ext cx="35179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(cont.)</a:t>
            </a:r>
          </a:p>
        </p:txBody>
      </p:sp>
      <p:sp>
        <p:nvSpPr>
          <p:cNvPr id="3" name="Content Placeholder 2"/>
          <p:cNvSpPr>
            <a:spLocks noGrp="1"/>
          </p:cNvSpPr>
          <p:nvPr>
            <p:ph idx="1"/>
          </p:nvPr>
        </p:nvSpPr>
        <p:spPr/>
        <p:txBody>
          <a:bodyPr/>
          <a:lstStyle/>
          <a:p>
            <a:endParaRPr lang="en-US" dirty="0"/>
          </a:p>
          <a:p>
            <a:endParaRPr lang="en-US" dirty="0"/>
          </a:p>
          <a:p>
            <a:endParaRPr lang="en-US" dirty="0"/>
          </a:p>
          <a:p>
            <a:pPr marL="461963" indent="-461963"/>
            <a:r>
              <a:rPr lang="en-US" dirty="0"/>
              <a:t>	Finally, we proceed to find the velocity of impact. The fundamental observation is that impact happens precisely when the position of the rock becomes 0. This helps us determine exactly how many seconds after being dropped the rock hits the ground. Thus we solve the equation </a:t>
            </a:r>
            <a:r>
              <a:rPr lang="en-US" i="1" dirty="0"/>
              <a:t>h</a:t>
            </a:r>
            <a:r>
              <a:rPr lang="en-US" dirty="0"/>
              <a:t>(</a:t>
            </a:r>
            <a:r>
              <a:rPr lang="en-US" i="1" dirty="0"/>
              <a:t>t</a:t>
            </a:r>
            <a:r>
              <a:rPr lang="en-US" dirty="0"/>
              <a:t>) = 0.</a:t>
            </a:r>
          </a:p>
        </p:txBody>
      </p:sp>
      <p:graphicFrame>
        <p:nvGraphicFramePr>
          <p:cNvPr id="12290" name="Object 2"/>
          <p:cNvGraphicFramePr>
            <a:graphicFrameLocks noChangeAspect="1"/>
          </p:cNvGraphicFramePr>
          <p:nvPr/>
        </p:nvGraphicFramePr>
        <p:xfrm>
          <a:off x="548640" y="1371600"/>
          <a:ext cx="4038600" cy="469900"/>
        </p:xfrm>
        <a:graphic>
          <a:graphicData uri="http://schemas.openxmlformats.org/presentationml/2006/ole">
            <mc:AlternateContent xmlns:mc="http://schemas.openxmlformats.org/markup-compatibility/2006">
              <mc:Choice xmlns:v="urn:schemas-microsoft-com:vml" Requires="v">
                <p:oleObj spid="_x0000_s12316" name="Equation" r:id="rId3" imgW="4038480" imgH="469800" progId="Equation.DSMT4">
                  <p:embed/>
                </p:oleObj>
              </mc:Choice>
              <mc:Fallback>
                <p:oleObj name="Equation" r:id="rId3" imgW="4038480" imgH="4698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 y="1371600"/>
                        <a:ext cx="40386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291" name="Object 3"/>
          <p:cNvGraphicFramePr>
            <a:graphicFrameLocks noChangeAspect="1"/>
          </p:cNvGraphicFramePr>
          <p:nvPr/>
        </p:nvGraphicFramePr>
        <p:xfrm>
          <a:off x="548640" y="2133600"/>
          <a:ext cx="4546600" cy="469900"/>
        </p:xfrm>
        <a:graphic>
          <a:graphicData uri="http://schemas.openxmlformats.org/presentationml/2006/ole">
            <mc:AlternateContent xmlns:mc="http://schemas.openxmlformats.org/markup-compatibility/2006">
              <mc:Choice xmlns:v="urn:schemas-microsoft-com:vml" Requires="v">
                <p:oleObj spid="_x0000_s12317" name="Equation" r:id="rId5" imgW="4546440" imgH="469800" progId="Equation.DSMT4">
                  <p:embed/>
                </p:oleObj>
              </mc:Choice>
              <mc:Fallback>
                <p:oleObj name="Equation" r:id="rId5" imgW="4546440" imgH="4698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640" y="2133600"/>
                        <a:ext cx="45466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3c (cont.)</a:t>
            </a:r>
          </a:p>
        </p:txBody>
      </p:sp>
      <p:sp>
        <p:nvSpPr>
          <p:cNvPr id="3" name="Content Placeholder 2"/>
          <p:cNvSpPr>
            <a:spLocks noGrp="1"/>
          </p:cNvSpPr>
          <p:nvPr>
            <p:ph idx="1"/>
          </p:nvPr>
        </p:nvSpPr>
        <p:spPr/>
        <p:txBody>
          <a:bodyPr/>
          <a:lstStyle/>
          <a:p>
            <a:endParaRPr lang="en-US" dirty="0"/>
          </a:p>
          <a:p>
            <a:endParaRPr lang="en-US" dirty="0"/>
          </a:p>
          <a:p>
            <a:endParaRPr lang="en-US" dirty="0"/>
          </a:p>
          <a:p>
            <a:endParaRPr lang="en-US" dirty="0"/>
          </a:p>
          <a:p>
            <a:endParaRPr lang="en-US" dirty="0"/>
          </a:p>
          <a:p>
            <a:r>
              <a:rPr lang="en-US" dirty="0"/>
              <a:t>Since time is always positive, we will only consider the solution </a:t>
            </a:r>
            <a:r>
              <a:rPr lang="en-US" i="1" dirty="0">
                <a:solidFill>
                  <a:srgbClr val="FF00FF"/>
                </a:solidFill>
              </a:rPr>
              <a:t>t</a:t>
            </a:r>
            <a:r>
              <a:rPr lang="en-US" dirty="0">
                <a:solidFill>
                  <a:srgbClr val="FF00FF"/>
                </a:solidFill>
              </a:rPr>
              <a:t> = 3.5 s</a:t>
            </a:r>
            <a:r>
              <a:rPr lang="en-US" dirty="0"/>
              <a:t>. </a:t>
            </a:r>
          </a:p>
        </p:txBody>
      </p:sp>
      <p:graphicFrame>
        <p:nvGraphicFramePr>
          <p:cNvPr id="13315" name="Object 3"/>
          <p:cNvGraphicFramePr>
            <a:graphicFrameLocks noChangeAspect="1"/>
          </p:cNvGraphicFramePr>
          <p:nvPr/>
        </p:nvGraphicFramePr>
        <p:xfrm>
          <a:off x="3276600" y="1393208"/>
          <a:ext cx="1993900" cy="381000"/>
        </p:xfrm>
        <a:graphic>
          <a:graphicData uri="http://schemas.openxmlformats.org/presentationml/2006/ole">
            <mc:AlternateContent xmlns:mc="http://schemas.openxmlformats.org/markup-compatibility/2006">
              <mc:Choice xmlns:v="urn:schemas-microsoft-com:vml" Requires="v">
                <p:oleObj spid="_x0000_s13367" name="Equation" r:id="rId3" imgW="1993680" imgH="380880" progId="Equation.DSMT4">
                  <p:embed/>
                </p:oleObj>
              </mc:Choice>
              <mc:Fallback>
                <p:oleObj name="Equation" r:id="rId3" imgW="1993680" imgH="38088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1393208"/>
                        <a:ext cx="19939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16" name="Object 4"/>
          <p:cNvGraphicFramePr>
            <a:graphicFrameLocks noChangeAspect="1"/>
          </p:cNvGraphicFramePr>
          <p:nvPr/>
        </p:nvGraphicFramePr>
        <p:xfrm>
          <a:off x="4110632" y="1967552"/>
          <a:ext cx="1498600" cy="381000"/>
        </p:xfrm>
        <a:graphic>
          <a:graphicData uri="http://schemas.openxmlformats.org/presentationml/2006/ole">
            <mc:AlternateContent xmlns:mc="http://schemas.openxmlformats.org/markup-compatibility/2006">
              <mc:Choice xmlns:v="urn:schemas-microsoft-com:vml" Requires="v">
                <p:oleObj spid="_x0000_s13368" name="Equation" r:id="rId5" imgW="1498320" imgH="380880" progId="Equation.DSMT4">
                  <p:embed/>
                </p:oleObj>
              </mc:Choice>
              <mc:Fallback>
                <p:oleObj name="Equation" r:id="rId5" imgW="1498320" imgH="38088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10632" y="1967552"/>
                        <a:ext cx="1498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17" name="Object 5"/>
          <p:cNvGraphicFramePr>
            <a:graphicFrameLocks noChangeAspect="1"/>
          </p:cNvGraphicFramePr>
          <p:nvPr/>
        </p:nvGraphicFramePr>
        <p:xfrm>
          <a:off x="4444052" y="2536208"/>
          <a:ext cx="1409700" cy="381000"/>
        </p:xfrm>
        <a:graphic>
          <a:graphicData uri="http://schemas.openxmlformats.org/presentationml/2006/ole">
            <mc:AlternateContent xmlns:mc="http://schemas.openxmlformats.org/markup-compatibility/2006">
              <mc:Choice xmlns:v="urn:schemas-microsoft-com:vml" Requires="v">
                <p:oleObj spid="_x0000_s13369" name="Equation" r:id="rId7" imgW="1409400" imgH="380880" progId="Equation.DSMT4">
                  <p:embed/>
                </p:oleObj>
              </mc:Choice>
              <mc:Fallback>
                <p:oleObj name="Equation" r:id="rId7" imgW="1409400" imgH="38088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44052" y="2536208"/>
                        <a:ext cx="14097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18" name="Object 6"/>
          <p:cNvGraphicFramePr>
            <a:graphicFrameLocks noChangeAspect="1"/>
          </p:cNvGraphicFramePr>
          <p:nvPr/>
        </p:nvGraphicFramePr>
        <p:xfrm>
          <a:off x="4599296" y="3165144"/>
          <a:ext cx="1130300" cy="292100"/>
        </p:xfrm>
        <a:graphic>
          <a:graphicData uri="http://schemas.openxmlformats.org/presentationml/2006/ole">
            <mc:AlternateContent xmlns:mc="http://schemas.openxmlformats.org/markup-compatibility/2006">
              <mc:Choice xmlns:v="urn:schemas-microsoft-com:vml" Requires="v">
                <p:oleObj spid="_x0000_s13370" name="Equation" r:id="rId9" imgW="1130040" imgH="291960" progId="Equation.DSMT4">
                  <p:embed/>
                </p:oleObj>
              </mc:Choice>
              <mc:Fallback>
                <p:oleObj name="Equation" r:id="rId9" imgW="1130040" imgH="29196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99296" y="3165144"/>
                        <a:ext cx="11303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3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3c (cont.)</a:t>
            </a:r>
          </a:p>
        </p:txBody>
      </p:sp>
      <p:sp>
        <p:nvSpPr>
          <p:cNvPr id="3" name="Content Placeholder 2"/>
          <p:cNvSpPr>
            <a:spLocks noGrp="1"/>
          </p:cNvSpPr>
          <p:nvPr>
            <p:ph idx="1"/>
          </p:nvPr>
        </p:nvSpPr>
        <p:spPr/>
        <p:txBody>
          <a:bodyPr/>
          <a:lstStyle/>
          <a:p>
            <a:r>
              <a:rPr lang="en-US" dirty="0"/>
              <a:t>Now we can determine the velocity of impact, which is precisely the instantaneous velocity at the time of impact, by evaluating </a:t>
            </a:r>
            <a:r>
              <a:rPr lang="en-US" i="1" dirty="0"/>
              <a:t>h</a:t>
            </a:r>
            <a:r>
              <a:rPr lang="en-US" dirty="0"/>
              <a:t>′ at </a:t>
            </a:r>
            <a:r>
              <a:rPr lang="en-US" i="1" dirty="0"/>
              <a:t>c</a:t>
            </a:r>
            <a:r>
              <a:rPr lang="en-US" dirty="0"/>
              <a:t> = 3.5. Notice that we can once again use the formula we derived before:</a:t>
            </a:r>
          </a:p>
          <a:p>
            <a:endParaRPr lang="en-US" dirty="0"/>
          </a:p>
          <a:p>
            <a:endParaRPr lang="en-US" dirty="0"/>
          </a:p>
          <a:p>
            <a:r>
              <a:rPr lang="en-US" dirty="0"/>
              <a:t>and we conclude that the rock hits the ground with a velocity of </a:t>
            </a:r>
            <a:r>
              <a:rPr lang="en-US" dirty="0">
                <a:solidFill>
                  <a:srgbClr val="FF0000"/>
                </a:solidFill>
                <a:latin typeface="Symbol" pitchFamily="18" charset="2"/>
              </a:rPr>
              <a:t>-</a:t>
            </a:r>
            <a:r>
              <a:rPr lang="en-US" dirty="0">
                <a:solidFill>
                  <a:srgbClr val="FF0000"/>
                </a:solidFill>
              </a:rPr>
              <a:t>112 ft/s</a:t>
            </a:r>
            <a:r>
              <a:rPr lang="en-US" dirty="0"/>
              <a:t>. </a:t>
            </a:r>
          </a:p>
        </p:txBody>
      </p:sp>
      <p:graphicFrame>
        <p:nvGraphicFramePr>
          <p:cNvPr id="14338" name="Object 2"/>
          <p:cNvGraphicFramePr>
            <a:graphicFrameLocks noChangeAspect="1"/>
          </p:cNvGraphicFramePr>
          <p:nvPr/>
        </p:nvGraphicFramePr>
        <p:xfrm>
          <a:off x="2387600" y="3340100"/>
          <a:ext cx="4368800" cy="469900"/>
        </p:xfrm>
        <a:graphic>
          <a:graphicData uri="http://schemas.openxmlformats.org/presentationml/2006/ole">
            <mc:AlternateContent xmlns:mc="http://schemas.openxmlformats.org/markup-compatibility/2006">
              <mc:Choice xmlns:v="urn:schemas-microsoft-com:vml" Requires="v">
                <p:oleObj spid="_x0000_s14351" name="Equation" r:id="rId3" imgW="4368600" imgH="469800" progId="Equation.DSMT4">
                  <p:embed/>
                </p:oleObj>
              </mc:Choice>
              <mc:Fallback>
                <p:oleObj name="Equation" r:id="rId3" imgW="4368600" imgH="4698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7600" y="3340100"/>
                        <a:ext cx="43688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3c (cont.)</a:t>
            </a:r>
          </a:p>
        </p:txBody>
      </p:sp>
      <p:sp>
        <p:nvSpPr>
          <p:cNvPr id="3" name="Content Placeholder 2"/>
          <p:cNvSpPr>
            <a:spLocks noGrp="1"/>
          </p:cNvSpPr>
          <p:nvPr>
            <p:ph idx="1"/>
          </p:nvPr>
        </p:nvSpPr>
        <p:spPr/>
        <p:txBody>
          <a:bodyPr/>
          <a:lstStyle/>
          <a:p>
            <a:r>
              <a:rPr lang="en-US" dirty="0"/>
              <a:t>In conclusion, we note that the negative signs in the above answers mean that the direction of velocity is pointing downward throughout the motion. Also, while our answer is close to what we would measure in an actual experiment, it is important to remember that we ignored air resistance in this problem.</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The Derivative of a Function</a:t>
            </a:r>
          </a:p>
        </p:txBody>
      </p:sp>
      <p:sp>
        <p:nvSpPr>
          <p:cNvPr id="3" name="Content Placeholder 2"/>
          <p:cNvSpPr>
            <a:spLocks noGrp="1"/>
          </p:cNvSpPr>
          <p:nvPr>
            <p:ph idx="1"/>
          </p:nvPr>
        </p:nvSpPr>
        <p:spPr>
          <a:xfrm>
            <a:off x="457200" y="1280160"/>
            <a:ext cx="8229600" cy="3022366"/>
          </a:xfrm>
          <a:solidFill>
            <a:srgbClr val="FFFFCC"/>
          </a:solidFill>
          <a:ln w="28575">
            <a:solidFill>
              <a:srgbClr val="000000"/>
            </a:solidFill>
          </a:ln>
        </p:spPr>
        <p:txBody>
          <a:bodyPr>
            <a:spAutoFit/>
          </a:bodyPr>
          <a:lstStyle/>
          <a:p>
            <a:pPr algn="ctr"/>
            <a:r>
              <a:rPr lang="en-US" b="1" dirty="0">
                <a:solidFill>
                  <a:srgbClr val="000000"/>
                </a:solidFill>
              </a:rPr>
              <a:t>The Derivative of a Function</a:t>
            </a:r>
          </a:p>
          <a:p>
            <a:r>
              <a:rPr lang="en-US" dirty="0">
                <a:solidFill>
                  <a:srgbClr val="000000"/>
                </a:solidFill>
              </a:rPr>
              <a:t>The </a:t>
            </a:r>
            <a:r>
              <a:rPr lang="en-US" b="1" dirty="0">
                <a:solidFill>
                  <a:srgbClr val="C00000"/>
                </a:solidFill>
              </a:rPr>
              <a:t>derivative of </a:t>
            </a:r>
            <a:r>
              <a:rPr lang="en-US" b="1" i="1" dirty="0">
                <a:solidFill>
                  <a:srgbClr val="C00000"/>
                </a:solidFill>
              </a:rPr>
              <a:t>f</a:t>
            </a:r>
            <a:r>
              <a:rPr lang="en-US" dirty="0">
                <a:solidFill>
                  <a:srgbClr val="000000"/>
                </a:solidFill>
              </a:rPr>
              <a:t>, denoted </a:t>
            </a:r>
            <a:r>
              <a:rPr lang="en-US" i="1" dirty="0">
                <a:solidFill>
                  <a:srgbClr val="000000"/>
                </a:solidFill>
              </a:rPr>
              <a:t>f </a:t>
            </a:r>
            <a:r>
              <a:rPr lang="en-US" dirty="0">
                <a:solidFill>
                  <a:srgbClr val="000000"/>
                </a:solidFill>
              </a:rPr>
              <a:t>′, is the function whose value at the point </a:t>
            </a:r>
            <a:r>
              <a:rPr lang="en-US" i="1" dirty="0">
                <a:solidFill>
                  <a:srgbClr val="000000"/>
                </a:solidFill>
              </a:rPr>
              <a:t>x</a:t>
            </a:r>
            <a:r>
              <a:rPr lang="en-US" dirty="0">
                <a:solidFill>
                  <a:srgbClr val="000000"/>
                </a:solidFill>
              </a:rPr>
              <a:t> is</a:t>
            </a:r>
          </a:p>
          <a:p>
            <a:endParaRPr lang="en-US" dirty="0">
              <a:solidFill>
                <a:srgbClr val="000000"/>
              </a:solidFill>
            </a:endParaRPr>
          </a:p>
          <a:p>
            <a:endParaRPr lang="en-US" dirty="0">
              <a:solidFill>
                <a:srgbClr val="000000"/>
              </a:solidFill>
            </a:endParaRPr>
          </a:p>
          <a:p>
            <a:r>
              <a:rPr lang="en-US" dirty="0">
                <a:solidFill>
                  <a:srgbClr val="000000"/>
                </a:solidFill>
              </a:rPr>
              <a:t>provided the limit exists.</a:t>
            </a:r>
          </a:p>
        </p:txBody>
      </p:sp>
      <p:graphicFrame>
        <p:nvGraphicFramePr>
          <p:cNvPr id="15362" name="Object 2"/>
          <p:cNvGraphicFramePr>
            <a:graphicFrameLocks noChangeAspect="1"/>
          </p:cNvGraphicFramePr>
          <p:nvPr/>
        </p:nvGraphicFramePr>
        <p:xfrm>
          <a:off x="2622550" y="2817159"/>
          <a:ext cx="3898900" cy="876300"/>
        </p:xfrm>
        <a:graphic>
          <a:graphicData uri="http://schemas.openxmlformats.org/presentationml/2006/ole">
            <mc:AlternateContent xmlns:mc="http://schemas.openxmlformats.org/markup-compatibility/2006">
              <mc:Choice xmlns:v="urn:schemas-microsoft-com:vml" Requires="v">
                <p:oleObj spid="_x0000_s15375" name="Equation" r:id="rId3" imgW="3898800" imgH="876240" progId="Equation.DSMT4">
                  <p:embed/>
                </p:oleObj>
              </mc:Choice>
              <mc:Fallback>
                <p:oleObj name="Equation" r:id="rId3" imgW="3898800" imgH="87624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2550" y="2817159"/>
                        <a:ext cx="38989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Derivative as a Function</a:t>
            </a:r>
          </a:p>
        </p:txBody>
      </p:sp>
      <p:sp>
        <p:nvSpPr>
          <p:cNvPr id="3" name="Content Placeholder 2"/>
          <p:cNvSpPr>
            <a:spLocks noGrp="1"/>
          </p:cNvSpPr>
          <p:nvPr>
            <p:ph idx="1"/>
          </p:nvPr>
        </p:nvSpPr>
        <p:spPr>
          <a:xfrm>
            <a:off x="457200" y="1219200"/>
            <a:ext cx="8229600" cy="4572000"/>
          </a:xfrm>
        </p:spPr>
        <p:txBody>
          <a:bodyPr>
            <a:noAutofit/>
          </a:bodyPr>
          <a:lstStyle/>
          <a:p>
            <a:r>
              <a:rPr lang="en-US" dirty="0"/>
              <a:t>In usage, names other than </a:t>
            </a:r>
            <a:r>
              <a:rPr lang="en-US" i="1" dirty="0"/>
              <a:t>f</a:t>
            </a:r>
            <a:r>
              <a:rPr lang="en-US" dirty="0"/>
              <a:t> and </a:t>
            </a:r>
            <a:r>
              <a:rPr lang="en-US" i="1" dirty="0"/>
              <a:t>f </a:t>
            </a:r>
            <a:r>
              <a:rPr lang="en-US" dirty="0"/>
              <a:t>' may be more appropriate for the functions under consideration. For instance, in a problem describing the position of an object, labels such as </a:t>
            </a:r>
            <a:r>
              <a:rPr lang="en-US" i="1" dirty="0"/>
              <a:t>x</a:t>
            </a:r>
            <a:r>
              <a:rPr lang="en-US" dirty="0"/>
              <a:t>(</a:t>
            </a:r>
            <a:r>
              <a:rPr lang="en-US" i="1" dirty="0"/>
              <a:t>t</a:t>
            </a:r>
            <a:r>
              <a:rPr lang="en-US" dirty="0"/>
              <a:t>) (if the object is moving along a horizontal line) or </a:t>
            </a:r>
            <a:r>
              <a:rPr lang="en-US" i="1" dirty="0"/>
              <a:t>h</a:t>
            </a:r>
            <a:r>
              <a:rPr lang="en-US" dirty="0"/>
              <a:t>(</a:t>
            </a:r>
            <a:r>
              <a:rPr lang="en-US" i="1" dirty="0"/>
              <a:t>t</a:t>
            </a:r>
            <a:r>
              <a:rPr lang="en-US" dirty="0"/>
              <a:t>) (if the height of a thrown object is being discussed) may be used for the position function. In such cases, it is common to name the derivative of the position function </a:t>
            </a:r>
            <a:r>
              <a:rPr lang="en-US" i="1" dirty="0"/>
              <a:t>v</a:t>
            </a:r>
            <a:r>
              <a:rPr lang="en-US" dirty="0"/>
              <a:t>(</a:t>
            </a:r>
            <a:r>
              <a:rPr lang="en-US" i="1" dirty="0"/>
              <a:t>t</a:t>
            </a:r>
            <a:r>
              <a:rPr lang="en-US" dirty="0"/>
              <a:t>) for velocity. In other words, </a:t>
            </a:r>
            <a:r>
              <a:rPr lang="en-US" i="1" dirty="0"/>
              <a:t>v</a:t>
            </a:r>
            <a:r>
              <a:rPr lang="en-US" dirty="0"/>
              <a:t>(</a:t>
            </a:r>
            <a:r>
              <a:rPr lang="en-US" i="1" dirty="0"/>
              <a:t>t</a:t>
            </a:r>
            <a:r>
              <a:rPr lang="en-US" dirty="0"/>
              <a:t>) represents the instantaneous velocity of the object at time </a:t>
            </a:r>
            <a:r>
              <a:rPr lang="en-US" i="1" dirty="0"/>
              <a:t>t.</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Derivative as a Function</a:t>
            </a:r>
          </a:p>
        </p:txBody>
      </p:sp>
      <p:sp>
        <p:nvSpPr>
          <p:cNvPr id="3" name="Content Placeholder 2"/>
          <p:cNvSpPr>
            <a:spLocks noGrp="1"/>
          </p:cNvSpPr>
          <p:nvPr>
            <p:ph idx="1"/>
          </p:nvPr>
        </p:nvSpPr>
        <p:spPr/>
        <p:txBody>
          <a:bodyPr/>
          <a:lstStyle/>
          <a:p>
            <a:r>
              <a:rPr lang="en-US" dirty="0"/>
              <a:t>It is now appropriate to make a distinction between the ideas of </a:t>
            </a:r>
            <a:r>
              <a:rPr lang="en-US" i="1" dirty="0"/>
              <a:t>velocity</a:t>
            </a:r>
            <a:r>
              <a:rPr lang="en-US" dirty="0"/>
              <a:t> and </a:t>
            </a:r>
            <a:r>
              <a:rPr lang="en-US" i="1" dirty="0"/>
              <a:t>speed</a:t>
            </a:r>
            <a:r>
              <a:rPr lang="en-US" dirty="0"/>
              <a:t>: if </a:t>
            </a:r>
            <a:r>
              <a:rPr lang="en-US" i="1" dirty="0"/>
              <a:t>v</a:t>
            </a:r>
            <a:r>
              <a:rPr lang="en-US" dirty="0"/>
              <a:t>(</a:t>
            </a:r>
            <a:r>
              <a:rPr lang="en-US" i="1" dirty="0"/>
              <a:t>t</a:t>
            </a:r>
            <a:r>
              <a:rPr lang="en-US" dirty="0"/>
              <a:t>) represents the velocity of an object at time </a:t>
            </a:r>
            <a:r>
              <a:rPr lang="en-US" i="1" dirty="0"/>
              <a:t>t</a:t>
            </a:r>
            <a:r>
              <a:rPr lang="en-US" dirty="0"/>
              <a:t>, </a:t>
            </a:r>
            <a:r>
              <a:rPr lang="en-US" i="1" dirty="0"/>
              <a:t>s</a:t>
            </a:r>
            <a:r>
              <a:rPr lang="en-US" dirty="0"/>
              <a:t>(</a:t>
            </a:r>
            <a:r>
              <a:rPr lang="en-US" i="1" dirty="0"/>
              <a:t>t</a:t>
            </a:r>
            <a:r>
              <a:rPr lang="en-US" dirty="0"/>
              <a:t>) </a:t>
            </a:r>
            <a:r>
              <a:rPr lang="en-US" dirty="0">
                <a:latin typeface="Symbol" pitchFamily="18" charset="2"/>
              </a:rPr>
              <a:t>=</a:t>
            </a:r>
            <a:r>
              <a:rPr lang="en-US" dirty="0"/>
              <a:t> |v(</a:t>
            </a:r>
            <a:r>
              <a:rPr lang="en-US" i="1" dirty="0"/>
              <a:t>t</a:t>
            </a:r>
            <a:r>
              <a:rPr lang="en-US" dirty="0"/>
              <a:t>)| represents its </a:t>
            </a:r>
            <a:r>
              <a:rPr lang="en-US" b="1" dirty="0"/>
              <a:t>speed </a:t>
            </a:r>
            <a:r>
              <a:rPr lang="en-US" dirty="0"/>
              <a:t>at time </a:t>
            </a:r>
            <a:r>
              <a:rPr lang="en-US" i="1" dirty="0"/>
              <a:t>t</a:t>
            </a:r>
            <a:r>
              <a:rPr lang="en-US" b="1" dirty="0"/>
              <a:t>.</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a:t>
            </a:r>
          </a:p>
        </p:txBody>
      </p:sp>
      <p:sp>
        <p:nvSpPr>
          <p:cNvPr id="3" name="Content Placeholder 2"/>
          <p:cNvSpPr>
            <a:spLocks noGrp="1"/>
          </p:cNvSpPr>
          <p:nvPr>
            <p:ph idx="1"/>
          </p:nvPr>
        </p:nvSpPr>
        <p:spPr/>
        <p:txBody>
          <a:bodyPr/>
          <a:lstStyle/>
          <a:p>
            <a:r>
              <a:rPr lang="en-US" dirty="0"/>
              <a:t>A soccer player kicks a ball vertically upward so that its position</a:t>
            </a:r>
            <a:r>
              <a:rPr lang="en-US" sz="1500" dirty="0"/>
              <a:t> </a:t>
            </a:r>
            <a:r>
              <a:rPr lang="en-US" dirty="0"/>
              <a:t>relative to ground level is </a:t>
            </a:r>
            <a:r>
              <a:rPr lang="en-US" i="1" dirty="0">
                <a:solidFill>
                  <a:srgbClr val="0000FF"/>
                </a:solidFill>
              </a:rPr>
              <a:t>h</a:t>
            </a:r>
            <a:r>
              <a:rPr lang="en-US" dirty="0">
                <a:solidFill>
                  <a:srgbClr val="0000FF"/>
                </a:solidFill>
              </a:rPr>
              <a:t>(</a:t>
            </a:r>
            <a:r>
              <a:rPr lang="en-US" i="1" dirty="0">
                <a:solidFill>
                  <a:srgbClr val="0000FF"/>
                </a:solidFill>
              </a:rPr>
              <a:t>t</a:t>
            </a:r>
            <a:r>
              <a:rPr lang="en-US" dirty="0">
                <a:solidFill>
                  <a:srgbClr val="0000FF"/>
                </a:solidFill>
              </a:rPr>
              <a:t>)</a:t>
            </a:r>
            <a:r>
              <a:rPr lang="en-US" dirty="0"/>
              <a:t> </a:t>
            </a:r>
            <a:r>
              <a:rPr lang="en-US" dirty="0">
                <a:solidFill>
                  <a:srgbClr val="0000FF"/>
                </a:solidFill>
              </a:rPr>
              <a:t>=</a:t>
            </a:r>
            <a:r>
              <a:rPr lang="en-US" dirty="0"/>
              <a:t> </a:t>
            </a:r>
            <a:r>
              <a:rPr lang="en-US" dirty="0">
                <a:solidFill>
                  <a:srgbClr val="0000FF"/>
                </a:solidFill>
                <a:latin typeface="Symbol" pitchFamily="18" charset="2"/>
              </a:rPr>
              <a:t>-</a:t>
            </a:r>
            <a:r>
              <a:rPr lang="en-US" dirty="0">
                <a:solidFill>
                  <a:srgbClr val="0000FF"/>
                </a:solidFill>
              </a:rPr>
              <a:t>4.9</a:t>
            </a:r>
            <a:r>
              <a:rPr lang="en-US" i="1" dirty="0">
                <a:solidFill>
                  <a:srgbClr val="0000FF"/>
                </a:solidFill>
              </a:rPr>
              <a:t>t</a:t>
            </a:r>
            <a:r>
              <a:rPr lang="en-US" baseline="30000" dirty="0">
                <a:solidFill>
                  <a:srgbClr val="0000FF"/>
                </a:solidFill>
              </a:rPr>
              <a:t>2</a:t>
            </a:r>
            <a:r>
              <a:rPr lang="en-US" dirty="0">
                <a:solidFill>
                  <a:srgbClr val="0000FF"/>
                </a:solidFill>
                <a:latin typeface="Symbol" pitchFamily="18" charset="2"/>
              </a:rPr>
              <a:t>+</a:t>
            </a:r>
            <a:r>
              <a:rPr lang="en-US" dirty="0">
                <a:solidFill>
                  <a:srgbClr val="0000FF"/>
                </a:solidFill>
              </a:rPr>
              <a:t>19.6</a:t>
            </a:r>
            <a:r>
              <a:rPr lang="en-US" i="1" dirty="0">
                <a:solidFill>
                  <a:srgbClr val="0000FF"/>
                </a:solidFill>
              </a:rPr>
              <a:t>t</a:t>
            </a:r>
            <a:r>
              <a:rPr lang="en-US" dirty="0">
                <a:solidFill>
                  <a:srgbClr val="0000FF"/>
                </a:solidFill>
                <a:latin typeface="Symbol" pitchFamily="18" charset="2"/>
              </a:rPr>
              <a:t>+</a:t>
            </a:r>
            <a:r>
              <a:rPr lang="en-US" dirty="0">
                <a:solidFill>
                  <a:srgbClr val="0000FF"/>
                </a:solidFill>
              </a:rPr>
              <a:t>1</a:t>
            </a:r>
            <a:r>
              <a:rPr lang="en-US" dirty="0"/>
              <a:t> meters, where </a:t>
            </a:r>
            <a:r>
              <a:rPr lang="en-US" i="1" dirty="0"/>
              <a:t>t</a:t>
            </a:r>
            <a:r>
              <a:rPr lang="en-US" dirty="0"/>
              <a:t> is measured in seconds. Find the velocity and speed of the soccer ball at </a:t>
            </a:r>
            <a:r>
              <a:rPr lang="en-US" b="1" dirty="0"/>
              <a:t>a.</a:t>
            </a:r>
            <a:r>
              <a:rPr lang="en-US" dirty="0"/>
              <a:t> </a:t>
            </a:r>
            <a:r>
              <a:rPr lang="en-US" i="1" dirty="0"/>
              <a:t>t</a:t>
            </a:r>
            <a:r>
              <a:rPr lang="en-US" dirty="0"/>
              <a:t> = 1 second, </a:t>
            </a:r>
            <a:r>
              <a:rPr lang="en-US" b="1" dirty="0"/>
              <a:t>b.</a:t>
            </a:r>
            <a:r>
              <a:rPr lang="en-US" dirty="0"/>
              <a:t> </a:t>
            </a:r>
            <a:r>
              <a:rPr lang="en-US" i="1" dirty="0"/>
              <a:t>t</a:t>
            </a:r>
            <a:r>
              <a:rPr lang="en-US" dirty="0"/>
              <a:t> = 2.5 seconds, and </a:t>
            </a:r>
            <a:r>
              <a:rPr lang="en-US" b="1" dirty="0"/>
              <a:t>c.</a:t>
            </a:r>
            <a:r>
              <a:rPr lang="en-US" dirty="0"/>
              <a:t> </a:t>
            </a:r>
            <a:r>
              <a:rPr lang="en-US" i="1" dirty="0"/>
              <a:t>t</a:t>
            </a:r>
            <a:r>
              <a:rPr lang="en-US" dirty="0"/>
              <a:t> = 3.5 seconds.</a:t>
            </a:r>
          </a:p>
          <a:p>
            <a:r>
              <a:rPr lang="en-US" dirty="0"/>
              <a:t>What is this ball’s speed of impact upon its return? (Ignore air resistance.)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(cont.)</a:t>
            </a:r>
          </a:p>
        </p:txBody>
      </p:sp>
      <p:sp>
        <p:nvSpPr>
          <p:cNvPr id="3" name="Content Placeholder 2"/>
          <p:cNvSpPr>
            <a:spLocks noGrp="1"/>
          </p:cNvSpPr>
          <p:nvPr>
            <p:ph idx="1"/>
          </p:nvPr>
        </p:nvSpPr>
        <p:spPr/>
        <p:txBody>
          <a:bodyPr/>
          <a:lstStyle/>
          <a:p>
            <a:r>
              <a:rPr lang="en-US" b="1" dirty="0"/>
              <a:t>Solution</a:t>
            </a:r>
          </a:p>
          <a:p>
            <a:pPr marL="463550" indent="-463550"/>
            <a:r>
              <a:rPr lang="en-US" b="1" dirty="0"/>
              <a:t>a.	</a:t>
            </a:r>
            <a:r>
              <a:rPr lang="en-US" dirty="0"/>
              <a:t>Note first of all that the position function realistically reflects the fact that the ball does not start from ground level. Its initial height can be found by substituting </a:t>
            </a:r>
            <a:r>
              <a:rPr lang="en-US" i="1" dirty="0"/>
              <a:t>t</a:t>
            </a:r>
            <a:r>
              <a:rPr lang="en-US" dirty="0"/>
              <a:t> = 0 into the position function. </a:t>
            </a:r>
          </a:p>
        </p:txBody>
      </p:sp>
      <p:graphicFrame>
        <p:nvGraphicFramePr>
          <p:cNvPr id="16386" name="Object 2"/>
          <p:cNvGraphicFramePr>
            <a:graphicFrameLocks noChangeAspect="1"/>
          </p:cNvGraphicFramePr>
          <p:nvPr/>
        </p:nvGraphicFramePr>
        <p:xfrm>
          <a:off x="1822450" y="4114800"/>
          <a:ext cx="5499100" cy="533400"/>
        </p:xfrm>
        <a:graphic>
          <a:graphicData uri="http://schemas.openxmlformats.org/presentationml/2006/ole">
            <mc:AlternateContent xmlns:mc="http://schemas.openxmlformats.org/markup-compatibility/2006">
              <mc:Choice xmlns:v="urn:schemas-microsoft-com:vml" Requires="v">
                <p:oleObj spid="_x0000_s16400" name="Equation" r:id="rId3" imgW="5499000" imgH="533160" progId="Equation.DSMT4">
                  <p:embed/>
                </p:oleObj>
              </mc:Choice>
              <mc:Fallback>
                <p:oleObj name="Equation" r:id="rId3" imgW="5499000" imgH="53316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2450" y="4114800"/>
                        <a:ext cx="54991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Velocity and Tangent Recap</a:t>
            </a:r>
          </a:p>
        </p:txBody>
      </p:sp>
      <p:sp>
        <p:nvSpPr>
          <p:cNvPr id="3" name="Content Placeholder 2"/>
          <p:cNvSpPr>
            <a:spLocks noGrp="1"/>
          </p:cNvSpPr>
          <p:nvPr>
            <p:ph idx="1"/>
          </p:nvPr>
        </p:nvSpPr>
        <p:spPr/>
        <p:txBody>
          <a:bodyPr>
            <a:noAutofit/>
          </a:bodyPr>
          <a:lstStyle/>
          <a:p>
            <a:r>
              <a:rPr lang="en-US" dirty="0"/>
              <a:t>Previously, we developed a method for determining instantaneous velocity at a particular point </a:t>
            </a:r>
            <a:r>
              <a:rPr lang="en-US" i="1" dirty="0"/>
              <a:t>c</a:t>
            </a:r>
            <a:r>
              <a:rPr lang="en-US" dirty="0"/>
              <a:t> in time by considering the behavior of the fraction </a:t>
            </a:r>
          </a:p>
          <a:p>
            <a:endParaRPr lang="en-US" dirty="0"/>
          </a:p>
          <a:p>
            <a:endParaRPr lang="en-US" dirty="0"/>
          </a:p>
          <a:p>
            <a:r>
              <a:rPr lang="en-US" dirty="0"/>
              <a:t>for smaller and smaller values of </a:t>
            </a:r>
            <a:r>
              <a:rPr lang="en-US" i="1" dirty="0"/>
              <a:t>h</a:t>
            </a:r>
            <a:r>
              <a:rPr lang="en-US" dirty="0"/>
              <a:t>. The function </a:t>
            </a:r>
            <a:r>
              <a:rPr lang="en-US" i="1" dirty="0"/>
              <a:t>f</a:t>
            </a:r>
            <a:r>
              <a:rPr lang="en-US" dirty="0"/>
              <a:t>(</a:t>
            </a:r>
            <a:r>
              <a:rPr lang="en-US" i="1" dirty="0"/>
              <a:t>t</a:t>
            </a:r>
            <a:r>
              <a:rPr lang="en-US" dirty="0"/>
              <a:t>) in this setting describes the position of an object at time </a:t>
            </a:r>
            <a:r>
              <a:rPr lang="en-US" i="1" dirty="0"/>
              <a:t>t</a:t>
            </a:r>
            <a:r>
              <a:rPr lang="en-US" dirty="0"/>
              <a:t> moving along a straight line, and the fraction was defined to be the </a:t>
            </a:r>
            <a:r>
              <a:rPr lang="en-US" b="1" dirty="0"/>
              <a:t>difference quotient of </a:t>
            </a:r>
            <a:r>
              <a:rPr lang="en-US" b="1" i="1" dirty="0"/>
              <a:t>f</a:t>
            </a:r>
            <a:r>
              <a:rPr lang="en-US" b="1" dirty="0"/>
              <a:t> at </a:t>
            </a:r>
            <a:r>
              <a:rPr lang="en-US" b="1" i="1" dirty="0"/>
              <a:t>c</a:t>
            </a:r>
            <a:r>
              <a:rPr lang="en-US" b="1" dirty="0"/>
              <a:t> with increment </a:t>
            </a:r>
            <a:r>
              <a:rPr lang="en-US" b="1" i="1" dirty="0"/>
              <a:t>h</a:t>
            </a:r>
            <a:r>
              <a:rPr lang="en-US" dirty="0"/>
              <a:t>. </a:t>
            </a:r>
          </a:p>
        </p:txBody>
      </p:sp>
      <p:graphicFrame>
        <p:nvGraphicFramePr>
          <p:cNvPr id="44034" name="Object 2"/>
          <p:cNvGraphicFramePr>
            <a:graphicFrameLocks noChangeAspect="1"/>
          </p:cNvGraphicFramePr>
          <p:nvPr/>
        </p:nvGraphicFramePr>
        <p:xfrm>
          <a:off x="3352800" y="2744788"/>
          <a:ext cx="2159000" cy="876300"/>
        </p:xfrm>
        <a:graphic>
          <a:graphicData uri="http://schemas.openxmlformats.org/presentationml/2006/ole">
            <mc:AlternateContent xmlns:mc="http://schemas.openxmlformats.org/markup-compatibility/2006">
              <mc:Choice xmlns:v="urn:schemas-microsoft-com:vml" Requires="v">
                <p:oleObj spid="_x0000_s44047" name="Equation" r:id="rId3" imgW="2158920" imgH="876240" progId="Equation.DSMT4">
                  <p:embed/>
                </p:oleObj>
              </mc:Choice>
              <mc:Fallback>
                <p:oleObj name="Equation" r:id="rId3" imgW="2158920" imgH="87624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2744788"/>
                        <a:ext cx="21590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0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4a (cont.)</a:t>
            </a:r>
          </a:p>
        </p:txBody>
      </p:sp>
      <p:sp>
        <p:nvSpPr>
          <p:cNvPr id="3" name="Content Placeholder 2"/>
          <p:cNvSpPr>
            <a:spLocks noGrp="1"/>
          </p:cNvSpPr>
          <p:nvPr>
            <p:ph idx="1"/>
          </p:nvPr>
        </p:nvSpPr>
        <p:spPr/>
        <p:txBody>
          <a:bodyPr/>
          <a:lstStyle/>
          <a:p>
            <a:r>
              <a:rPr lang="en-US" dirty="0"/>
              <a:t>In order to answer the questions, next we proceed to find </a:t>
            </a:r>
            <a:r>
              <a:rPr lang="en-US" i="1" dirty="0"/>
              <a:t>v</a:t>
            </a:r>
            <a:r>
              <a:rPr lang="en-US" dirty="0"/>
              <a:t>(</a:t>
            </a:r>
            <a:r>
              <a:rPr lang="en-US" i="1" dirty="0"/>
              <a:t>t</a:t>
            </a:r>
            <a:r>
              <a:rPr lang="en-US" dirty="0"/>
              <a:t>), the velocity function of the ball, which is the derivative of </a:t>
            </a:r>
            <a:r>
              <a:rPr lang="en-US" i="1" dirty="0"/>
              <a:t>h</a:t>
            </a:r>
            <a:r>
              <a:rPr lang="en-US" dirty="0"/>
              <a:t>(</a:t>
            </a:r>
            <a:r>
              <a:rPr lang="en-US" i="1" dirty="0"/>
              <a:t>t</a:t>
            </a:r>
            <a:r>
              <a:rPr lang="en-US" dirty="0"/>
              <a:t>). Notice that we are using the alternate notation of </a:t>
            </a:r>
            <a:r>
              <a:rPr lang="en-US" dirty="0">
                <a:sym typeface="Symbol"/>
              </a:rPr>
              <a:t></a:t>
            </a:r>
            <a:r>
              <a:rPr lang="en-US" i="1" dirty="0"/>
              <a:t>t</a:t>
            </a:r>
            <a:r>
              <a:rPr lang="en-US" dirty="0"/>
              <a:t> instead of </a:t>
            </a:r>
            <a:r>
              <a:rPr lang="en-US" i="1" dirty="0"/>
              <a:t>h</a:t>
            </a:r>
            <a:r>
              <a:rPr lang="en-US" dirty="0"/>
              <a:t> for the increment, so as not to cause confusion with the name of the position function.</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4a (cont.)</a:t>
            </a:r>
          </a:p>
        </p:txBody>
      </p:sp>
      <p:graphicFrame>
        <p:nvGraphicFramePr>
          <p:cNvPr id="17412" name="Object 4"/>
          <p:cNvGraphicFramePr>
            <a:graphicFrameLocks noChangeAspect="1"/>
          </p:cNvGraphicFramePr>
          <p:nvPr/>
        </p:nvGraphicFramePr>
        <p:xfrm>
          <a:off x="381000" y="1371600"/>
          <a:ext cx="4737100" cy="876300"/>
        </p:xfrm>
        <a:graphic>
          <a:graphicData uri="http://schemas.openxmlformats.org/presentationml/2006/ole">
            <mc:AlternateContent xmlns:mc="http://schemas.openxmlformats.org/markup-compatibility/2006">
              <mc:Choice xmlns:v="urn:schemas-microsoft-com:vml" Requires="v">
                <p:oleObj spid="_x0000_s17492" name="Equation" r:id="rId3" imgW="4736880" imgH="876240" progId="Equation.DSMT4">
                  <p:embed/>
                </p:oleObj>
              </mc:Choice>
              <mc:Fallback>
                <p:oleObj name="Equation" r:id="rId3" imgW="4736880" imgH="876240" progId="Equation.DSMT4">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371600"/>
                        <a:ext cx="47371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13" name="Object 5"/>
          <p:cNvGraphicFramePr>
            <a:graphicFrameLocks noChangeAspect="1"/>
          </p:cNvGraphicFramePr>
          <p:nvPr/>
        </p:nvGraphicFramePr>
        <p:xfrm>
          <a:off x="381000" y="2308225"/>
          <a:ext cx="8293100" cy="990600"/>
        </p:xfrm>
        <a:graphic>
          <a:graphicData uri="http://schemas.openxmlformats.org/presentationml/2006/ole">
            <mc:AlternateContent xmlns:mc="http://schemas.openxmlformats.org/markup-compatibility/2006">
              <mc:Choice xmlns:v="urn:schemas-microsoft-com:vml" Requires="v">
                <p:oleObj spid="_x0000_s17493" name="Equation" r:id="rId5" imgW="8292960" imgH="990360" progId="Equation.DSMT4">
                  <p:embed/>
                </p:oleObj>
              </mc:Choice>
              <mc:Fallback>
                <p:oleObj name="Equation" r:id="rId5" imgW="8292960" imgH="990360" progId="Equation.DSMT4">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2308225"/>
                        <a:ext cx="82931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15" name="Object 7"/>
          <p:cNvGraphicFramePr>
            <a:graphicFrameLocks noChangeAspect="1"/>
          </p:cNvGraphicFramePr>
          <p:nvPr/>
        </p:nvGraphicFramePr>
        <p:xfrm>
          <a:off x="381000" y="4244975"/>
          <a:ext cx="4419600" cy="876300"/>
        </p:xfrm>
        <a:graphic>
          <a:graphicData uri="http://schemas.openxmlformats.org/presentationml/2006/ole">
            <mc:AlternateContent xmlns:mc="http://schemas.openxmlformats.org/markup-compatibility/2006">
              <mc:Choice xmlns:v="urn:schemas-microsoft-com:vml" Requires="v">
                <p:oleObj spid="_x0000_s17494" name="Equation" r:id="rId7" imgW="4419360" imgH="876240" progId="Equation.DSMT4">
                  <p:embed/>
                </p:oleObj>
              </mc:Choice>
              <mc:Fallback>
                <p:oleObj name="Equation" r:id="rId7" imgW="4419360" imgH="876240" progId="Equation.DSMT4">
                  <p:embed/>
                  <p:pic>
                    <p:nvPicPr>
                      <p:cNvPr id="0"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1000" y="4244975"/>
                        <a:ext cx="44196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16" name="Object 8"/>
          <p:cNvGraphicFramePr>
            <a:graphicFrameLocks noChangeAspect="1"/>
          </p:cNvGraphicFramePr>
          <p:nvPr/>
        </p:nvGraphicFramePr>
        <p:xfrm>
          <a:off x="381000" y="5181600"/>
          <a:ext cx="3962400" cy="571500"/>
        </p:xfrm>
        <a:graphic>
          <a:graphicData uri="http://schemas.openxmlformats.org/presentationml/2006/ole">
            <mc:AlternateContent xmlns:mc="http://schemas.openxmlformats.org/markup-compatibility/2006">
              <mc:Choice xmlns:v="urn:schemas-microsoft-com:vml" Requires="v">
                <p:oleObj spid="_x0000_s17495" name="Equation" r:id="rId9" imgW="3962160" imgH="571320" progId="Equation.DSMT4">
                  <p:embed/>
                </p:oleObj>
              </mc:Choice>
              <mc:Fallback>
                <p:oleObj name="Equation" r:id="rId9" imgW="3962160" imgH="571320" progId="Equation.DSMT4">
                  <p:embed/>
                  <p:pic>
                    <p:nvPicPr>
                      <p:cNvPr id="0"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1000" y="5181600"/>
                        <a:ext cx="39624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17" name="Object 9"/>
          <p:cNvGraphicFramePr>
            <a:graphicFrameLocks noChangeAspect="1"/>
          </p:cNvGraphicFramePr>
          <p:nvPr/>
        </p:nvGraphicFramePr>
        <p:xfrm>
          <a:off x="4591050" y="5284788"/>
          <a:ext cx="1993900" cy="292100"/>
        </p:xfrm>
        <a:graphic>
          <a:graphicData uri="http://schemas.openxmlformats.org/presentationml/2006/ole">
            <mc:AlternateContent xmlns:mc="http://schemas.openxmlformats.org/markup-compatibility/2006">
              <mc:Choice xmlns:v="urn:schemas-microsoft-com:vml" Requires="v">
                <p:oleObj spid="_x0000_s17496" name="Equation" r:id="rId11" imgW="1993680" imgH="291960" progId="Equation.DSMT4">
                  <p:embed/>
                </p:oleObj>
              </mc:Choice>
              <mc:Fallback>
                <p:oleObj name="Equation" r:id="rId11" imgW="1993680" imgH="291960" progId="Equation.DSMT4">
                  <p:embed/>
                  <p:pic>
                    <p:nvPicPr>
                      <p:cNvPr id="0" name="Picture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91050" y="5284788"/>
                        <a:ext cx="19939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19" name="Object 11"/>
          <p:cNvGraphicFramePr>
            <a:graphicFrameLocks noChangeAspect="1"/>
          </p:cNvGraphicFramePr>
          <p:nvPr/>
        </p:nvGraphicFramePr>
        <p:xfrm>
          <a:off x="381000" y="3327400"/>
          <a:ext cx="8674100" cy="889000"/>
        </p:xfrm>
        <a:graphic>
          <a:graphicData uri="http://schemas.openxmlformats.org/presentationml/2006/ole">
            <mc:AlternateContent xmlns:mc="http://schemas.openxmlformats.org/markup-compatibility/2006">
              <mc:Choice xmlns:v="urn:schemas-microsoft-com:vml" Requires="v">
                <p:oleObj spid="_x0000_s17497" name="Equation" r:id="rId13" imgW="8673840" imgH="888840" progId="Equation.DSMT4">
                  <p:embed/>
                </p:oleObj>
              </mc:Choice>
              <mc:Fallback>
                <p:oleObj name="Equation" r:id="rId13" imgW="8673840" imgH="888840" progId="Equation.DSMT4">
                  <p:embed/>
                  <p:pic>
                    <p:nvPicPr>
                      <p:cNvPr id="0" name="Picture 1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81000" y="3327400"/>
                        <a:ext cx="86741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4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4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4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4a (cont.)</a:t>
            </a:r>
          </a:p>
        </p:txBody>
      </p:sp>
      <p:sp>
        <p:nvSpPr>
          <p:cNvPr id="3" name="Content Placeholder 2"/>
          <p:cNvSpPr>
            <a:spLocks noGrp="1"/>
          </p:cNvSpPr>
          <p:nvPr>
            <p:ph idx="1"/>
          </p:nvPr>
        </p:nvSpPr>
        <p:spPr/>
        <p:txBody>
          <a:bodyPr/>
          <a:lstStyle/>
          <a:p>
            <a:r>
              <a:rPr lang="en-US" dirty="0"/>
              <a:t>Already in possession of the velocity function, it is now easy to find the ball’s instantaneous velocity at </a:t>
            </a:r>
            <a:r>
              <a:rPr lang="en-US" i="1" dirty="0"/>
              <a:t>t </a:t>
            </a:r>
            <a:r>
              <a:rPr lang="en-US" dirty="0"/>
              <a:t>= 1.</a:t>
            </a:r>
          </a:p>
          <a:p>
            <a:pPr>
              <a:lnSpc>
                <a:spcPct val="150000"/>
              </a:lnSpc>
            </a:pPr>
            <a:endParaRPr lang="en-US" dirty="0"/>
          </a:p>
          <a:p>
            <a:r>
              <a:rPr lang="en-US" dirty="0"/>
              <a:t>Note that the speed equals the velocity this time, since the latter is positive.</a:t>
            </a:r>
          </a:p>
        </p:txBody>
      </p:sp>
      <p:graphicFrame>
        <p:nvGraphicFramePr>
          <p:cNvPr id="18434" name="Object 2"/>
          <p:cNvGraphicFramePr>
            <a:graphicFrameLocks noChangeAspect="1"/>
          </p:cNvGraphicFramePr>
          <p:nvPr/>
        </p:nvGraphicFramePr>
        <p:xfrm>
          <a:off x="2413000" y="2362200"/>
          <a:ext cx="4318000" cy="469900"/>
        </p:xfrm>
        <a:graphic>
          <a:graphicData uri="http://schemas.openxmlformats.org/presentationml/2006/ole">
            <mc:AlternateContent xmlns:mc="http://schemas.openxmlformats.org/markup-compatibility/2006">
              <mc:Choice xmlns:v="urn:schemas-microsoft-com:vml" Requires="v">
                <p:oleObj spid="_x0000_s18460" name="Equation" r:id="rId3" imgW="4317840" imgH="469800" progId="Equation.DSMT4">
                  <p:embed/>
                </p:oleObj>
              </mc:Choice>
              <mc:Fallback>
                <p:oleObj name="Equation" r:id="rId3" imgW="4317840" imgH="4698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3000" y="2362200"/>
                        <a:ext cx="43180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35" name="Object 3"/>
          <p:cNvGraphicFramePr>
            <a:graphicFrameLocks noChangeAspect="1"/>
          </p:cNvGraphicFramePr>
          <p:nvPr/>
        </p:nvGraphicFramePr>
        <p:xfrm>
          <a:off x="2628900" y="4051300"/>
          <a:ext cx="3886200" cy="520700"/>
        </p:xfrm>
        <a:graphic>
          <a:graphicData uri="http://schemas.openxmlformats.org/presentationml/2006/ole">
            <mc:AlternateContent xmlns:mc="http://schemas.openxmlformats.org/markup-compatibility/2006">
              <mc:Choice xmlns:v="urn:schemas-microsoft-com:vml" Requires="v">
                <p:oleObj spid="_x0000_s18461" name="Equation" r:id="rId5" imgW="3886200" imgH="520560" progId="Equation.DSMT4">
                  <p:embed/>
                </p:oleObj>
              </mc:Choice>
              <mc:Fallback>
                <p:oleObj name="Equation" r:id="rId5" imgW="3886200" imgH="52056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28900" y="4051300"/>
                        <a:ext cx="388620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4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4a (cont.)</a:t>
            </a:r>
          </a:p>
        </p:txBody>
      </p:sp>
      <p:sp>
        <p:nvSpPr>
          <p:cNvPr id="3" name="Content Placeholder 2"/>
          <p:cNvSpPr>
            <a:spLocks noGrp="1"/>
          </p:cNvSpPr>
          <p:nvPr>
            <p:ph idx="1"/>
          </p:nvPr>
        </p:nvSpPr>
        <p:spPr/>
        <p:txBody>
          <a:bodyPr/>
          <a:lstStyle/>
          <a:p>
            <a:r>
              <a:rPr lang="en-US" dirty="0"/>
              <a:t>Notice also that, as one would expect, our function indicates that the ball is slowing down significantly from its initial velocity, which can be found by evaluating</a:t>
            </a:r>
          </a:p>
        </p:txBody>
      </p:sp>
      <p:graphicFrame>
        <p:nvGraphicFramePr>
          <p:cNvPr id="19458" name="Object 2"/>
          <p:cNvGraphicFramePr>
            <a:graphicFrameLocks noChangeAspect="1"/>
          </p:cNvGraphicFramePr>
          <p:nvPr/>
        </p:nvGraphicFramePr>
        <p:xfrm>
          <a:off x="2254250" y="3194050"/>
          <a:ext cx="4635500" cy="469900"/>
        </p:xfrm>
        <a:graphic>
          <a:graphicData uri="http://schemas.openxmlformats.org/presentationml/2006/ole">
            <mc:AlternateContent xmlns:mc="http://schemas.openxmlformats.org/markup-compatibility/2006">
              <mc:Choice xmlns:v="urn:schemas-microsoft-com:vml" Requires="v">
                <p:oleObj spid="_x0000_s19471" name="Equation" r:id="rId3" imgW="4635360" imgH="469800" progId="Equation.DSMT4">
                  <p:embed/>
                </p:oleObj>
              </mc:Choice>
              <mc:Fallback>
                <p:oleObj name="Equation" r:id="rId3" imgW="4635360" imgH="4698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54250" y="3194050"/>
                        <a:ext cx="46355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(cont.)</a:t>
            </a:r>
          </a:p>
        </p:txBody>
      </p:sp>
      <p:sp>
        <p:nvSpPr>
          <p:cNvPr id="3" name="Content Placeholder 2"/>
          <p:cNvSpPr>
            <a:spLocks noGrp="1"/>
          </p:cNvSpPr>
          <p:nvPr>
            <p:ph idx="1"/>
          </p:nvPr>
        </p:nvSpPr>
        <p:spPr/>
        <p:txBody>
          <a:bodyPr/>
          <a:lstStyle/>
          <a:p>
            <a:pPr marL="463550" indent="-463550"/>
            <a:r>
              <a:rPr lang="en-US" b="1" dirty="0"/>
              <a:t>b.</a:t>
            </a:r>
            <a:r>
              <a:rPr lang="en-US" dirty="0"/>
              <a:t>	Substituting again in the velocity function, we find</a:t>
            </a:r>
          </a:p>
          <a:p>
            <a:pPr marL="463550" indent="-463550"/>
            <a:endParaRPr lang="en-US" dirty="0"/>
          </a:p>
          <a:p>
            <a:pPr marL="463550" indent="-463550"/>
            <a:endParaRPr lang="en-US" dirty="0"/>
          </a:p>
          <a:p>
            <a:pPr marL="463550" indent="-463550"/>
            <a:r>
              <a:rPr lang="en-US" dirty="0"/>
              <a:t>	The negative sign shows that the ball turned back and is now traveling downward. Its speed, however, being independent of direction, is still positive.</a:t>
            </a:r>
          </a:p>
        </p:txBody>
      </p:sp>
      <p:graphicFrame>
        <p:nvGraphicFramePr>
          <p:cNvPr id="20482" name="Object 2"/>
          <p:cNvGraphicFramePr>
            <a:graphicFrameLocks noChangeAspect="1"/>
          </p:cNvGraphicFramePr>
          <p:nvPr/>
        </p:nvGraphicFramePr>
        <p:xfrm>
          <a:off x="1987550" y="2044700"/>
          <a:ext cx="5168900" cy="469900"/>
        </p:xfrm>
        <a:graphic>
          <a:graphicData uri="http://schemas.openxmlformats.org/presentationml/2006/ole">
            <mc:AlternateContent xmlns:mc="http://schemas.openxmlformats.org/markup-compatibility/2006">
              <mc:Choice xmlns:v="urn:schemas-microsoft-com:vml" Requires="v">
                <p:oleObj spid="_x0000_s20508" name="Equation" r:id="rId3" imgW="5168880" imgH="469800" progId="Equation.DSMT4">
                  <p:embed/>
                </p:oleObj>
              </mc:Choice>
              <mc:Fallback>
                <p:oleObj name="Equation" r:id="rId3" imgW="5168880" imgH="4698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7550" y="2044700"/>
                        <a:ext cx="51689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83" name="Object 3"/>
          <p:cNvGraphicFramePr>
            <a:graphicFrameLocks noChangeAspect="1"/>
          </p:cNvGraphicFramePr>
          <p:nvPr/>
        </p:nvGraphicFramePr>
        <p:xfrm>
          <a:off x="2247900" y="4356100"/>
          <a:ext cx="4648200" cy="520700"/>
        </p:xfrm>
        <a:graphic>
          <a:graphicData uri="http://schemas.openxmlformats.org/presentationml/2006/ole">
            <mc:AlternateContent xmlns:mc="http://schemas.openxmlformats.org/markup-compatibility/2006">
              <mc:Choice xmlns:v="urn:schemas-microsoft-com:vml" Requires="v">
                <p:oleObj spid="_x0000_s20509" name="Equation" r:id="rId5" imgW="4647960" imgH="520560" progId="Equation.DSMT4">
                  <p:embed/>
                </p:oleObj>
              </mc:Choice>
              <mc:Fallback>
                <p:oleObj name="Equation" r:id="rId5" imgW="4647960" imgH="52056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47900" y="4356100"/>
                        <a:ext cx="464820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4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(cont.)</a:t>
            </a:r>
          </a:p>
        </p:txBody>
      </p:sp>
      <p:sp>
        <p:nvSpPr>
          <p:cNvPr id="3" name="Content Placeholder 2"/>
          <p:cNvSpPr>
            <a:spLocks noGrp="1"/>
          </p:cNvSpPr>
          <p:nvPr>
            <p:ph idx="1"/>
          </p:nvPr>
        </p:nvSpPr>
        <p:spPr/>
        <p:txBody>
          <a:bodyPr/>
          <a:lstStyle/>
          <a:p>
            <a:pPr marL="463550" indent="-463550"/>
            <a:r>
              <a:rPr lang="en-US" b="1" dirty="0"/>
              <a:t>c.	</a:t>
            </a:r>
            <a:r>
              <a:rPr lang="en-US" dirty="0"/>
              <a:t>We expect the ball to accelerate as it falls, and that is exactly what we find upon substituting </a:t>
            </a:r>
            <a:r>
              <a:rPr lang="en-US" i="1" dirty="0"/>
              <a:t>t</a:t>
            </a:r>
            <a:r>
              <a:rPr lang="en-US" dirty="0"/>
              <a:t> = 3.5 into the velocity function.</a:t>
            </a:r>
          </a:p>
          <a:p>
            <a:pPr marL="463550" indent="-463550">
              <a:lnSpc>
                <a:spcPct val="150000"/>
              </a:lnSpc>
            </a:pPr>
            <a:endParaRPr lang="en-US" dirty="0"/>
          </a:p>
          <a:p>
            <a:pPr marL="463550" indent="-463550"/>
            <a:r>
              <a:rPr lang="en-US" dirty="0"/>
              <a:t>	The negative sign shows that the direction of velocity is still downward, but its absolute value, the ball’s speed, has increased. </a:t>
            </a:r>
          </a:p>
        </p:txBody>
      </p:sp>
      <p:graphicFrame>
        <p:nvGraphicFramePr>
          <p:cNvPr id="21506" name="Object 2"/>
          <p:cNvGraphicFramePr>
            <a:graphicFrameLocks noChangeAspect="1"/>
          </p:cNvGraphicFramePr>
          <p:nvPr/>
        </p:nvGraphicFramePr>
        <p:xfrm>
          <a:off x="1943100" y="2819400"/>
          <a:ext cx="5257800" cy="469900"/>
        </p:xfrm>
        <a:graphic>
          <a:graphicData uri="http://schemas.openxmlformats.org/presentationml/2006/ole">
            <mc:AlternateContent xmlns:mc="http://schemas.openxmlformats.org/markup-compatibility/2006">
              <mc:Choice xmlns:v="urn:schemas-microsoft-com:vml" Requires="v">
                <p:oleObj spid="_x0000_s21532" name="Equation" r:id="rId3" imgW="5257800" imgH="469800" progId="Equation.DSMT4">
                  <p:embed/>
                </p:oleObj>
              </mc:Choice>
              <mc:Fallback>
                <p:oleObj name="Equation" r:id="rId3" imgW="5257800" imgH="4698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3100" y="2819400"/>
                        <a:ext cx="52578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507" name="Object 3"/>
          <p:cNvGraphicFramePr>
            <a:graphicFrameLocks noChangeAspect="1"/>
          </p:cNvGraphicFramePr>
          <p:nvPr/>
        </p:nvGraphicFramePr>
        <p:xfrm>
          <a:off x="2076450" y="4953000"/>
          <a:ext cx="4991100" cy="520700"/>
        </p:xfrm>
        <a:graphic>
          <a:graphicData uri="http://schemas.openxmlformats.org/presentationml/2006/ole">
            <mc:AlternateContent xmlns:mc="http://schemas.openxmlformats.org/markup-compatibility/2006">
              <mc:Choice xmlns:v="urn:schemas-microsoft-com:vml" Requires="v">
                <p:oleObj spid="_x0000_s21533" name="Equation" r:id="rId5" imgW="4991040" imgH="520560" progId="Equation.DSMT4">
                  <p:embed/>
                </p:oleObj>
              </mc:Choice>
              <mc:Fallback>
                <p:oleObj name="Equation" r:id="rId5" imgW="4991040" imgH="52056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76450" y="4953000"/>
                        <a:ext cx="499110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5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4c (cont.)</a:t>
            </a:r>
          </a:p>
        </p:txBody>
      </p:sp>
      <p:sp>
        <p:nvSpPr>
          <p:cNvPr id="3" name="Content Placeholder 2"/>
          <p:cNvSpPr>
            <a:spLocks noGrp="1"/>
          </p:cNvSpPr>
          <p:nvPr>
            <p:ph idx="1"/>
          </p:nvPr>
        </p:nvSpPr>
        <p:spPr/>
        <p:txBody>
          <a:bodyPr/>
          <a:lstStyle/>
          <a:p>
            <a:r>
              <a:rPr lang="en-US" dirty="0"/>
              <a:t>In fact, as it is with any free‑falling body when air resistance is negligible, gravity increases the ball’s speed by approximately 9.8 m/s every second. (Can you see this from our results?) </a:t>
            </a:r>
          </a:p>
          <a:p>
            <a:r>
              <a:rPr lang="en-US" dirty="0"/>
              <a:t>To answer the final question regarding the speed of impact, we first need to know when it happens, and then we substitute the appropriate </a:t>
            </a:r>
            <a:r>
              <a:rPr lang="en-US" i="1" dirty="0"/>
              <a:t>t</a:t>
            </a:r>
            <a:r>
              <a:rPr lang="en-US" dirty="0"/>
              <a:t>‑value into the velocity function. Since height is 0 upon impact, we can find </a:t>
            </a:r>
            <a:r>
              <a:rPr lang="en-US" i="1" dirty="0"/>
              <a:t>t</a:t>
            </a:r>
            <a:r>
              <a:rPr lang="en-US" dirty="0"/>
              <a:t> by solving </a:t>
            </a:r>
            <a:r>
              <a:rPr lang="en-US" i="1" dirty="0"/>
              <a:t>h</a:t>
            </a:r>
            <a:r>
              <a:rPr lang="en-US" dirty="0"/>
              <a:t>(</a:t>
            </a:r>
            <a:r>
              <a:rPr lang="en-US" i="1" dirty="0"/>
              <a:t>t</a:t>
            </a:r>
            <a:r>
              <a:rPr lang="en-US" dirty="0"/>
              <a:t>) = 0, that is,</a:t>
            </a:r>
          </a:p>
        </p:txBody>
      </p:sp>
      <p:graphicFrame>
        <p:nvGraphicFramePr>
          <p:cNvPr id="22530" name="Object 2"/>
          <p:cNvGraphicFramePr>
            <a:graphicFrameLocks noChangeAspect="1"/>
          </p:cNvGraphicFramePr>
          <p:nvPr/>
        </p:nvGraphicFramePr>
        <p:xfrm>
          <a:off x="3035300" y="5410200"/>
          <a:ext cx="3073400" cy="381000"/>
        </p:xfrm>
        <a:graphic>
          <a:graphicData uri="http://schemas.openxmlformats.org/presentationml/2006/ole">
            <mc:AlternateContent xmlns:mc="http://schemas.openxmlformats.org/markup-compatibility/2006">
              <mc:Choice xmlns:v="urn:schemas-microsoft-com:vml" Requires="v">
                <p:oleObj spid="_x0000_s22543" name="Equation" r:id="rId3" imgW="3073320" imgH="380880" progId="Equation.DSMT4">
                  <p:embed/>
                </p:oleObj>
              </mc:Choice>
              <mc:Fallback>
                <p:oleObj name="Equation" r:id="rId3" imgW="3073320" imgH="38088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35300" y="5410200"/>
                        <a:ext cx="3073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5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4c (cont.)</a:t>
            </a:r>
          </a:p>
        </p:txBody>
      </p:sp>
      <p:sp>
        <p:nvSpPr>
          <p:cNvPr id="3" name="Content Placeholder 2"/>
          <p:cNvSpPr>
            <a:spLocks noGrp="1"/>
          </p:cNvSpPr>
          <p:nvPr>
            <p:ph idx="1"/>
          </p:nvPr>
        </p:nvSpPr>
        <p:spPr/>
        <p:txBody>
          <a:bodyPr/>
          <a:lstStyle/>
          <a:p>
            <a:r>
              <a:rPr lang="en-US" dirty="0"/>
              <a:t>An application of the quadratic formula yields the positive solution </a:t>
            </a:r>
            <a:r>
              <a:rPr lang="en-US" i="1" dirty="0">
                <a:solidFill>
                  <a:srgbClr val="FF00FF"/>
                </a:solidFill>
              </a:rPr>
              <a:t>t</a:t>
            </a:r>
            <a:r>
              <a:rPr lang="en-US" dirty="0">
                <a:solidFill>
                  <a:srgbClr val="FF00FF"/>
                </a:solidFill>
              </a:rPr>
              <a:t> </a:t>
            </a:r>
            <a:r>
              <a:rPr lang="en-US" dirty="0">
                <a:solidFill>
                  <a:srgbClr val="FF00FF"/>
                </a:solidFill>
                <a:sym typeface="Symbol"/>
              </a:rPr>
              <a:t></a:t>
            </a:r>
            <a:r>
              <a:rPr lang="en-US" dirty="0">
                <a:solidFill>
                  <a:srgbClr val="FF00FF"/>
                </a:solidFill>
              </a:rPr>
              <a:t> 4.05 seconds</a:t>
            </a:r>
            <a:r>
              <a:rPr lang="en-US" dirty="0"/>
              <a:t>. Therefore, the speed of impact is approximately</a:t>
            </a:r>
          </a:p>
        </p:txBody>
      </p:sp>
      <p:graphicFrame>
        <p:nvGraphicFramePr>
          <p:cNvPr id="23555" name="Object 3"/>
          <p:cNvGraphicFramePr>
            <a:graphicFrameLocks noChangeAspect="1"/>
          </p:cNvGraphicFramePr>
          <p:nvPr/>
        </p:nvGraphicFramePr>
        <p:xfrm>
          <a:off x="2487304" y="2984500"/>
          <a:ext cx="2565400" cy="520700"/>
        </p:xfrm>
        <a:graphic>
          <a:graphicData uri="http://schemas.openxmlformats.org/presentationml/2006/ole">
            <mc:AlternateContent xmlns:mc="http://schemas.openxmlformats.org/markup-compatibility/2006">
              <mc:Choice xmlns:v="urn:schemas-microsoft-com:vml" Requires="v">
                <p:oleObj spid="_x0000_s23607" name="Equation" r:id="rId3" imgW="2565360" imgH="520560" progId="Equation.DSMT4">
                  <p:embed/>
                </p:oleObj>
              </mc:Choice>
              <mc:Fallback>
                <p:oleObj name="Equation" r:id="rId3" imgW="2565360" imgH="52056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7304" y="2984500"/>
                        <a:ext cx="256540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56" name="Object 4"/>
          <p:cNvGraphicFramePr>
            <a:graphicFrameLocks noChangeAspect="1"/>
          </p:cNvGraphicFramePr>
          <p:nvPr/>
        </p:nvGraphicFramePr>
        <p:xfrm>
          <a:off x="3581400" y="3657600"/>
          <a:ext cx="2870200" cy="520700"/>
        </p:xfrm>
        <a:graphic>
          <a:graphicData uri="http://schemas.openxmlformats.org/presentationml/2006/ole">
            <mc:AlternateContent xmlns:mc="http://schemas.openxmlformats.org/markup-compatibility/2006">
              <mc:Choice xmlns:v="urn:schemas-microsoft-com:vml" Requires="v">
                <p:oleObj spid="_x0000_s23608" name="Equation" r:id="rId5" imgW="2869920" imgH="520560" progId="Equation.DSMT4">
                  <p:embed/>
                </p:oleObj>
              </mc:Choice>
              <mc:Fallback>
                <p:oleObj name="Equation" r:id="rId5" imgW="2869920" imgH="52056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81400" y="3657600"/>
                        <a:ext cx="287020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57" name="Object 5"/>
          <p:cNvGraphicFramePr>
            <a:graphicFrameLocks noChangeAspect="1"/>
          </p:cNvGraphicFramePr>
          <p:nvPr/>
        </p:nvGraphicFramePr>
        <p:xfrm>
          <a:off x="3581400" y="4267200"/>
          <a:ext cx="1422400" cy="469900"/>
        </p:xfrm>
        <a:graphic>
          <a:graphicData uri="http://schemas.openxmlformats.org/presentationml/2006/ole">
            <mc:AlternateContent xmlns:mc="http://schemas.openxmlformats.org/markup-compatibility/2006">
              <mc:Choice xmlns:v="urn:schemas-microsoft-com:vml" Requires="v">
                <p:oleObj spid="_x0000_s23609" name="Equation" r:id="rId7" imgW="1422360" imgH="469800" progId="Equation.DSMT4">
                  <p:embed/>
                </p:oleObj>
              </mc:Choice>
              <mc:Fallback>
                <p:oleObj name="Equation" r:id="rId7" imgW="1422360" imgH="46980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81400" y="4267200"/>
                        <a:ext cx="14224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58" name="Object 6"/>
          <p:cNvGraphicFramePr>
            <a:graphicFrameLocks noChangeAspect="1"/>
          </p:cNvGraphicFramePr>
          <p:nvPr/>
        </p:nvGraphicFramePr>
        <p:xfrm>
          <a:off x="3581400" y="4876800"/>
          <a:ext cx="1790700" cy="431800"/>
        </p:xfrm>
        <a:graphic>
          <a:graphicData uri="http://schemas.openxmlformats.org/presentationml/2006/ole">
            <mc:AlternateContent xmlns:mc="http://schemas.openxmlformats.org/markup-compatibility/2006">
              <mc:Choice xmlns:v="urn:schemas-microsoft-com:vml" Requires="v">
                <p:oleObj spid="_x0000_s23610" name="Equation" r:id="rId9" imgW="1790640" imgH="431640" progId="Equation.DSMT4">
                  <p:embed/>
                </p:oleObj>
              </mc:Choice>
              <mc:Fallback>
                <p:oleObj name="Equation" r:id="rId9" imgW="1790640" imgH="43164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81400" y="4876800"/>
                        <a:ext cx="17907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55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55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5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a:t>
            </a:r>
          </a:p>
        </p:txBody>
      </p:sp>
      <p:sp>
        <p:nvSpPr>
          <p:cNvPr id="3" name="Content Placeholder 2"/>
          <p:cNvSpPr>
            <a:spLocks noGrp="1"/>
          </p:cNvSpPr>
          <p:nvPr>
            <p:ph idx="1"/>
          </p:nvPr>
        </p:nvSpPr>
        <p:spPr/>
        <p:txBody>
          <a:bodyPr/>
          <a:lstStyle/>
          <a:p>
            <a:r>
              <a:rPr lang="en-US" dirty="0"/>
              <a:t>Find the derivative of                      and use it to determine equations of the tangent lines to the graph </a:t>
            </a:r>
          </a:p>
          <a:p>
            <a:r>
              <a:rPr lang="en-US" dirty="0"/>
              <a:t>of </a:t>
            </a:r>
            <a:r>
              <a:rPr lang="en-US" i="1" dirty="0"/>
              <a:t>f</a:t>
            </a:r>
            <a:r>
              <a:rPr lang="en-US" dirty="0"/>
              <a:t> at the points (1, 1) and</a:t>
            </a:r>
          </a:p>
          <a:p>
            <a:r>
              <a:rPr lang="en-US" b="1" dirty="0"/>
              <a:t>Solution</a:t>
            </a:r>
          </a:p>
          <a:p>
            <a:r>
              <a:rPr lang="en-US" dirty="0"/>
              <a:t>We will start with the definition of the derivative, and make use of some of the limit‑determination techniques </a:t>
            </a:r>
            <a:r>
              <a:rPr lang="en-US"/>
              <a:t>previously learned.</a:t>
            </a:r>
            <a:endParaRPr lang="en-US" dirty="0"/>
          </a:p>
        </p:txBody>
      </p:sp>
      <p:graphicFrame>
        <p:nvGraphicFramePr>
          <p:cNvPr id="33794" name="Object 2"/>
          <p:cNvGraphicFramePr>
            <a:graphicFrameLocks noChangeAspect="1"/>
          </p:cNvGraphicFramePr>
          <p:nvPr/>
        </p:nvGraphicFramePr>
        <p:xfrm>
          <a:off x="3684896" y="1259196"/>
          <a:ext cx="1574800" cy="520700"/>
        </p:xfrm>
        <a:graphic>
          <a:graphicData uri="http://schemas.openxmlformats.org/presentationml/2006/ole">
            <mc:AlternateContent xmlns:mc="http://schemas.openxmlformats.org/markup-compatibility/2006">
              <mc:Choice xmlns:v="urn:schemas-microsoft-com:vml" Requires="v">
                <p:oleObj spid="_x0000_s33822" name="Equation" r:id="rId3" imgW="1574640" imgH="520560" progId="Equation.DSMT4">
                  <p:embed/>
                </p:oleObj>
              </mc:Choice>
              <mc:Fallback>
                <p:oleObj name="Equation" r:id="rId3" imgW="1574640" imgH="52056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4896" y="1259196"/>
                        <a:ext cx="157480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795" name="Object 3"/>
          <p:cNvGraphicFramePr>
            <a:graphicFrameLocks noChangeAspect="1"/>
          </p:cNvGraphicFramePr>
          <p:nvPr/>
        </p:nvGraphicFramePr>
        <p:xfrm>
          <a:off x="4434196" y="2188192"/>
          <a:ext cx="1079500" cy="622300"/>
        </p:xfrm>
        <a:graphic>
          <a:graphicData uri="http://schemas.openxmlformats.org/presentationml/2006/ole">
            <mc:AlternateContent xmlns:mc="http://schemas.openxmlformats.org/markup-compatibility/2006">
              <mc:Choice xmlns:v="urn:schemas-microsoft-com:vml" Requires="v">
                <p:oleObj spid="_x0000_s33823" name="Equation" r:id="rId5" imgW="1079280" imgH="622080" progId="Equation.DSMT4">
                  <p:embed/>
                </p:oleObj>
              </mc:Choice>
              <mc:Fallback>
                <p:oleObj name="Equation" r:id="rId5" imgW="1079280" imgH="62208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34196" y="2188192"/>
                        <a:ext cx="1079500"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(cont.)</a:t>
            </a:r>
          </a:p>
        </p:txBody>
      </p:sp>
      <p:graphicFrame>
        <p:nvGraphicFramePr>
          <p:cNvPr id="34818" name="Object 2"/>
          <p:cNvGraphicFramePr>
            <a:graphicFrameLocks noChangeAspect="1"/>
          </p:cNvGraphicFramePr>
          <p:nvPr/>
        </p:nvGraphicFramePr>
        <p:xfrm>
          <a:off x="4344650" y="1189220"/>
          <a:ext cx="2552700" cy="914400"/>
        </p:xfrm>
        <a:graphic>
          <a:graphicData uri="http://schemas.openxmlformats.org/presentationml/2006/ole">
            <mc:AlternateContent xmlns:mc="http://schemas.openxmlformats.org/markup-compatibility/2006">
              <mc:Choice xmlns:v="urn:schemas-microsoft-com:vml" Requires="v">
                <p:oleObj spid="_x0000_s34922" name="Equation" r:id="rId3" imgW="2552400" imgH="914400" progId="Equation.DSMT4">
                  <p:embed/>
                </p:oleObj>
              </mc:Choice>
              <mc:Fallback>
                <p:oleObj name="Equation" r:id="rId3" imgW="2552400" imgH="9144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4650" y="1189220"/>
                        <a:ext cx="25527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819" name="Object 3"/>
          <p:cNvGraphicFramePr>
            <a:graphicFrameLocks noChangeAspect="1"/>
          </p:cNvGraphicFramePr>
          <p:nvPr/>
        </p:nvGraphicFramePr>
        <p:xfrm>
          <a:off x="1219200" y="2349500"/>
          <a:ext cx="4787900" cy="1282700"/>
        </p:xfrm>
        <a:graphic>
          <a:graphicData uri="http://schemas.openxmlformats.org/presentationml/2006/ole">
            <mc:AlternateContent xmlns:mc="http://schemas.openxmlformats.org/markup-compatibility/2006">
              <mc:Choice xmlns:v="urn:schemas-microsoft-com:vml" Requires="v">
                <p:oleObj spid="_x0000_s34923" name="Equation" r:id="rId5" imgW="4787640" imgH="1282680" progId="Equation.DSMT4">
                  <p:embed/>
                </p:oleObj>
              </mc:Choice>
              <mc:Fallback>
                <p:oleObj name="Equation" r:id="rId5" imgW="4787640" imgH="128268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9200" y="2349500"/>
                        <a:ext cx="4787900" cy="128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820" name="Object 4"/>
          <p:cNvGraphicFramePr>
            <a:graphicFrameLocks noChangeAspect="1"/>
          </p:cNvGraphicFramePr>
          <p:nvPr/>
        </p:nvGraphicFramePr>
        <p:xfrm>
          <a:off x="1219200" y="3771900"/>
          <a:ext cx="2997200" cy="1117600"/>
        </p:xfrm>
        <a:graphic>
          <a:graphicData uri="http://schemas.openxmlformats.org/presentationml/2006/ole">
            <mc:AlternateContent xmlns:mc="http://schemas.openxmlformats.org/markup-compatibility/2006">
              <mc:Choice xmlns:v="urn:schemas-microsoft-com:vml" Requires="v">
                <p:oleObj spid="_x0000_s34924" name="Equation" r:id="rId7" imgW="2997000" imgH="1117440" progId="Equation.DSMT4">
                  <p:embed/>
                </p:oleObj>
              </mc:Choice>
              <mc:Fallback>
                <p:oleObj name="Equation" r:id="rId7" imgW="2997000" imgH="111744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19200" y="3771900"/>
                        <a:ext cx="2997200" cy="111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821" name="Object 5"/>
          <p:cNvGraphicFramePr>
            <a:graphicFrameLocks noChangeAspect="1"/>
          </p:cNvGraphicFramePr>
          <p:nvPr/>
        </p:nvGraphicFramePr>
        <p:xfrm>
          <a:off x="1219200" y="5029200"/>
          <a:ext cx="2552700" cy="889000"/>
        </p:xfrm>
        <a:graphic>
          <a:graphicData uri="http://schemas.openxmlformats.org/presentationml/2006/ole">
            <mc:AlternateContent xmlns:mc="http://schemas.openxmlformats.org/markup-compatibility/2006">
              <mc:Choice xmlns:v="urn:schemas-microsoft-com:vml" Requires="v">
                <p:oleObj spid="_x0000_s34925" name="Equation" r:id="rId9" imgW="2552400" imgH="888840" progId="Equation.DSMT4">
                  <p:embed/>
                </p:oleObj>
              </mc:Choice>
              <mc:Fallback>
                <p:oleObj name="Equation" r:id="rId9" imgW="2552400" imgH="88884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19200" y="5029200"/>
                        <a:ext cx="25527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822" name="Object 6"/>
          <p:cNvGraphicFramePr>
            <a:graphicFrameLocks noChangeAspect="1"/>
          </p:cNvGraphicFramePr>
          <p:nvPr/>
        </p:nvGraphicFramePr>
        <p:xfrm>
          <a:off x="4318000" y="3810000"/>
          <a:ext cx="2997200" cy="1079500"/>
        </p:xfrm>
        <a:graphic>
          <a:graphicData uri="http://schemas.openxmlformats.org/presentationml/2006/ole">
            <mc:AlternateContent xmlns:mc="http://schemas.openxmlformats.org/markup-compatibility/2006">
              <mc:Choice xmlns:v="urn:schemas-microsoft-com:vml" Requires="v">
                <p:oleObj spid="_x0000_s34926" name="Equation" r:id="rId11" imgW="2997000" imgH="1079280" progId="Equation.DSMT4">
                  <p:embed/>
                </p:oleObj>
              </mc:Choice>
              <mc:Fallback>
                <p:oleObj name="Equation" r:id="rId11" imgW="2997000" imgH="1079280" progId="Equation.DSMT4">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318000" y="3810000"/>
                        <a:ext cx="299720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823" name="Object 7"/>
          <p:cNvGraphicFramePr>
            <a:graphicFrameLocks noChangeAspect="1"/>
          </p:cNvGraphicFramePr>
          <p:nvPr/>
        </p:nvGraphicFramePr>
        <p:xfrm>
          <a:off x="3886200" y="5029200"/>
          <a:ext cx="1587500" cy="889000"/>
        </p:xfrm>
        <a:graphic>
          <a:graphicData uri="http://schemas.openxmlformats.org/presentationml/2006/ole">
            <mc:AlternateContent xmlns:mc="http://schemas.openxmlformats.org/markup-compatibility/2006">
              <mc:Choice xmlns:v="urn:schemas-microsoft-com:vml" Requires="v">
                <p:oleObj spid="_x0000_s34927" name="Equation" r:id="rId13" imgW="1587240" imgH="888840" progId="Equation.DSMT4">
                  <p:embed/>
                </p:oleObj>
              </mc:Choice>
              <mc:Fallback>
                <p:oleObj name="Equation" r:id="rId13" imgW="1587240" imgH="888840" progId="Equation.DSMT4">
                  <p:embed/>
                  <p:pic>
                    <p:nvPicPr>
                      <p:cNvPr id="0"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886200" y="5029200"/>
                        <a:ext cx="15875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824" name="Object 8"/>
          <p:cNvGraphicFramePr>
            <a:graphicFrameLocks noChangeAspect="1"/>
          </p:cNvGraphicFramePr>
          <p:nvPr/>
        </p:nvGraphicFramePr>
        <p:xfrm>
          <a:off x="5645150" y="5035550"/>
          <a:ext cx="977900" cy="876300"/>
        </p:xfrm>
        <a:graphic>
          <a:graphicData uri="http://schemas.openxmlformats.org/presentationml/2006/ole">
            <mc:AlternateContent xmlns:mc="http://schemas.openxmlformats.org/markup-compatibility/2006">
              <mc:Choice xmlns:v="urn:schemas-microsoft-com:vml" Requires="v">
                <p:oleObj spid="_x0000_s34928" name="Equation" r:id="rId15" imgW="977760" imgH="876240" progId="Equation.DSMT4">
                  <p:embed/>
                </p:oleObj>
              </mc:Choice>
              <mc:Fallback>
                <p:oleObj name="Equation" r:id="rId15" imgW="977760" imgH="876240" progId="Equation.DSMT4">
                  <p:embed/>
                  <p:pic>
                    <p:nvPicPr>
                      <p:cNvPr id="0" name="Picture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645150" y="5035550"/>
                        <a:ext cx="9779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825" name="Object 9"/>
          <p:cNvGraphicFramePr>
            <a:graphicFrameLocks noChangeAspect="1"/>
          </p:cNvGraphicFramePr>
          <p:nvPr/>
        </p:nvGraphicFramePr>
        <p:xfrm>
          <a:off x="429720" y="1219200"/>
          <a:ext cx="3771900" cy="876300"/>
        </p:xfrm>
        <a:graphic>
          <a:graphicData uri="http://schemas.openxmlformats.org/presentationml/2006/ole">
            <mc:AlternateContent xmlns:mc="http://schemas.openxmlformats.org/markup-compatibility/2006">
              <mc:Choice xmlns:v="urn:schemas-microsoft-com:vml" Requires="v">
                <p:oleObj spid="_x0000_s34929" name="Equation" r:id="rId17" imgW="3771720" imgH="876240" progId="Equation.DSMT4">
                  <p:embed/>
                </p:oleObj>
              </mc:Choice>
              <mc:Fallback>
                <p:oleObj name="Equation" r:id="rId17" imgW="3771720" imgH="876240" progId="Equation.DSMT4">
                  <p:embed/>
                  <p:pic>
                    <p:nvPicPr>
                      <p:cNvPr id="0" name="Picture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29720" y="1219200"/>
                        <a:ext cx="37719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8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8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8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8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48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48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48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Velocity and Tangent Recap</a:t>
            </a:r>
          </a:p>
        </p:txBody>
      </p:sp>
      <p:sp>
        <p:nvSpPr>
          <p:cNvPr id="3" name="Content Placeholder 2"/>
          <p:cNvSpPr>
            <a:spLocks noGrp="1"/>
          </p:cNvSpPr>
          <p:nvPr>
            <p:ph idx="1"/>
          </p:nvPr>
        </p:nvSpPr>
        <p:spPr/>
        <p:txBody>
          <a:bodyPr/>
          <a:lstStyle/>
          <a:p>
            <a:r>
              <a:rPr lang="en-US" dirty="0"/>
              <a:t>Although we lacked the terminology and notation at the time, we can now succinctly define the </a:t>
            </a:r>
            <a:r>
              <a:rPr lang="en-US" b="1" dirty="0"/>
              <a:t>(instantaneous) velocity of the object at time </a:t>
            </a:r>
            <a:r>
              <a:rPr lang="en-US" b="1" i="1" dirty="0"/>
              <a:t>c</a:t>
            </a:r>
            <a:r>
              <a:rPr lang="en-US" dirty="0"/>
              <a:t> to be</a:t>
            </a:r>
          </a:p>
        </p:txBody>
      </p:sp>
      <p:graphicFrame>
        <p:nvGraphicFramePr>
          <p:cNvPr id="45059" name="Object 3"/>
          <p:cNvGraphicFramePr>
            <a:graphicFrameLocks noChangeAspect="1"/>
          </p:cNvGraphicFramePr>
          <p:nvPr/>
        </p:nvGraphicFramePr>
        <p:xfrm>
          <a:off x="965200" y="2895600"/>
          <a:ext cx="2768600" cy="889000"/>
        </p:xfrm>
        <a:graphic>
          <a:graphicData uri="http://schemas.openxmlformats.org/presentationml/2006/ole">
            <mc:AlternateContent xmlns:mc="http://schemas.openxmlformats.org/markup-compatibility/2006">
              <mc:Choice xmlns:v="urn:schemas-microsoft-com:vml" Requires="v">
                <p:oleObj spid="_x0000_s45072" name="Equation" r:id="rId3" imgW="2768400" imgH="888840" progId="Equation.DSMT4">
                  <p:embed/>
                </p:oleObj>
              </mc:Choice>
              <mc:Fallback>
                <p:oleObj name="Equation" r:id="rId3" imgW="2768400" imgH="88884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5200" y="2895600"/>
                        <a:ext cx="27686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8" name="Group 7"/>
          <p:cNvGrpSpPr/>
          <p:nvPr/>
        </p:nvGrpSpPr>
        <p:grpSpPr>
          <a:xfrm>
            <a:off x="4188980" y="2667000"/>
            <a:ext cx="4726420" cy="3429000"/>
            <a:chOff x="4188980" y="2667000"/>
            <a:chExt cx="4726420" cy="3429000"/>
          </a:xfrm>
        </p:grpSpPr>
        <p:sp>
          <p:nvSpPr>
            <p:cNvPr id="6" name="Rectangle 5"/>
            <p:cNvSpPr/>
            <p:nvPr/>
          </p:nvSpPr>
          <p:spPr>
            <a:xfrm>
              <a:off x="5867163" y="5572780"/>
              <a:ext cx="1370055" cy="523220"/>
            </a:xfrm>
            <a:prstGeom prst="rect">
              <a:avLst/>
            </a:prstGeom>
          </p:spPr>
          <p:txBody>
            <a:bodyPr wrap="none">
              <a:spAutoFit/>
            </a:bodyPr>
            <a:lstStyle/>
            <a:p>
              <a:r>
                <a:rPr lang="en-US" sz="2800" b="1" dirty="0"/>
                <a:t>Figure 1</a:t>
              </a:r>
            </a:p>
          </p:txBody>
        </p:sp>
        <p:pic>
          <p:nvPicPr>
            <p:cNvPr id="45060" name="Picture 4"/>
            <p:cNvPicPr>
              <a:picLocks noChangeAspect="1" noChangeArrowheads="1"/>
            </p:cNvPicPr>
            <p:nvPr/>
          </p:nvPicPr>
          <p:blipFill>
            <a:blip r:embed="rId5" cstate="print">
              <a:clrChange>
                <a:clrFrom>
                  <a:srgbClr val="FFFFFF"/>
                </a:clrFrom>
                <a:clrTo>
                  <a:srgbClr val="FFFFFF">
                    <a:alpha val="0"/>
                  </a:srgbClr>
                </a:clrTo>
              </a:clrChange>
              <a:lum bright="-10000"/>
            </a:blip>
            <a:srcRect/>
            <a:stretch>
              <a:fillRect/>
            </a:stretch>
          </p:blipFill>
          <p:spPr bwMode="auto">
            <a:xfrm>
              <a:off x="4188980" y="2667000"/>
              <a:ext cx="4726420" cy="2926080"/>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05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(cont.)</a:t>
            </a:r>
          </a:p>
        </p:txBody>
      </p:sp>
      <p:sp>
        <p:nvSpPr>
          <p:cNvPr id="3" name="Content Placeholder 2"/>
          <p:cNvSpPr>
            <a:spLocks noGrp="1"/>
          </p:cNvSpPr>
          <p:nvPr>
            <p:ph idx="1"/>
          </p:nvPr>
        </p:nvSpPr>
        <p:spPr/>
        <p:txBody>
          <a:bodyPr/>
          <a:lstStyle/>
          <a:p>
            <a:r>
              <a:rPr lang="en-US" dirty="0"/>
              <a:t>To find the equation of the tangent line at (1, 1) we first determine its slope by evaluating the derivative </a:t>
            </a:r>
          </a:p>
          <a:p>
            <a:r>
              <a:rPr lang="en-US" dirty="0"/>
              <a:t>                              at </a:t>
            </a:r>
            <a:r>
              <a:rPr lang="en-US" i="1" dirty="0"/>
              <a:t>x</a:t>
            </a:r>
            <a:r>
              <a:rPr lang="en-US" dirty="0"/>
              <a:t> = 1.</a:t>
            </a:r>
          </a:p>
          <a:p>
            <a:endParaRPr lang="en-US" dirty="0"/>
          </a:p>
          <a:p>
            <a:endParaRPr lang="en-US" dirty="0"/>
          </a:p>
          <a:p>
            <a:r>
              <a:rPr lang="en-US" dirty="0"/>
              <a:t>Now the point-slope equation comes to bear, and we obtain </a:t>
            </a:r>
          </a:p>
        </p:txBody>
      </p:sp>
      <p:graphicFrame>
        <p:nvGraphicFramePr>
          <p:cNvPr id="35842" name="Object 2"/>
          <p:cNvGraphicFramePr>
            <a:graphicFrameLocks noChangeAspect="1"/>
          </p:cNvGraphicFramePr>
          <p:nvPr/>
        </p:nvGraphicFramePr>
        <p:xfrm>
          <a:off x="548640" y="2196152"/>
          <a:ext cx="2311400" cy="622300"/>
        </p:xfrm>
        <a:graphic>
          <a:graphicData uri="http://schemas.openxmlformats.org/presentationml/2006/ole">
            <mc:AlternateContent xmlns:mc="http://schemas.openxmlformats.org/markup-compatibility/2006">
              <mc:Choice xmlns:v="urn:schemas-microsoft-com:vml" Requires="v">
                <p:oleObj spid="_x0000_s35881" name="Equation" r:id="rId3" imgW="2311200" imgH="622080" progId="Equation.DSMT4">
                  <p:embed/>
                </p:oleObj>
              </mc:Choice>
              <mc:Fallback>
                <p:oleObj name="Equation" r:id="rId3" imgW="2311200" imgH="62208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 y="2196152"/>
                        <a:ext cx="2311400"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843" name="Object 3"/>
          <p:cNvGraphicFramePr>
            <a:graphicFrameLocks noChangeAspect="1"/>
          </p:cNvGraphicFramePr>
          <p:nvPr/>
        </p:nvGraphicFramePr>
        <p:xfrm>
          <a:off x="3117850" y="2743200"/>
          <a:ext cx="2908300" cy="889000"/>
        </p:xfrm>
        <a:graphic>
          <a:graphicData uri="http://schemas.openxmlformats.org/presentationml/2006/ole">
            <mc:AlternateContent xmlns:mc="http://schemas.openxmlformats.org/markup-compatibility/2006">
              <mc:Choice xmlns:v="urn:schemas-microsoft-com:vml" Requires="v">
                <p:oleObj spid="_x0000_s35882" name="Equation" r:id="rId5" imgW="2908080" imgH="888840" progId="Equation.DSMT4">
                  <p:embed/>
                </p:oleObj>
              </mc:Choice>
              <mc:Fallback>
                <p:oleObj name="Equation" r:id="rId5" imgW="2908080" imgH="88884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17850" y="2743200"/>
                        <a:ext cx="29083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844" name="Object 4"/>
          <p:cNvGraphicFramePr>
            <a:graphicFrameLocks noChangeAspect="1"/>
          </p:cNvGraphicFramePr>
          <p:nvPr/>
        </p:nvGraphicFramePr>
        <p:xfrm>
          <a:off x="2190750" y="4648200"/>
          <a:ext cx="4762500" cy="838200"/>
        </p:xfrm>
        <a:graphic>
          <a:graphicData uri="http://schemas.openxmlformats.org/presentationml/2006/ole">
            <mc:AlternateContent xmlns:mc="http://schemas.openxmlformats.org/markup-compatibility/2006">
              <mc:Choice xmlns:v="urn:schemas-microsoft-com:vml" Requires="v">
                <p:oleObj spid="_x0000_s35883" name="Equation" r:id="rId7" imgW="4762440" imgH="838080" progId="Equation.DSMT4">
                  <p:embed/>
                </p:oleObj>
              </mc:Choice>
              <mc:Fallback>
                <p:oleObj name="Equation" r:id="rId7" imgW="4762440" imgH="83808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90750" y="4648200"/>
                        <a:ext cx="47625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8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8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(cont.)</a:t>
            </a:r>
          </a:p>
        </p:txBody>
      </p:sp>
      <p:sp>
        <p:nvSpPr>
          <p:cNvPr id="3" name="Content Placeholder 2"/>
          <p:cNvSpPr>
            <a:spLocks noGrp="1"/>
          </p:cNvSpPr>
          <p:nvPr>
            <p:ph idx="1"/>
          </p:nvPr>
        </p:nvSpPr>
        <p:spPr/>
        <p:txBody>
          <a:bodyPr>
            <a:noAutofit/>
          </a:bodyPr>
          <a:lstStyle/>
          <a:p>
            <a:r>
              <a:rPr lang="en-US" dirty="0"/>
              <a:t>We deal with the equation of the tangent line at</a:t>
            </a:r>
          </a:p>
          <a:p>
            <a:pPr>
              <a:spcBef>
                <a:spcPts val="0"/>
              </a:spcBef>
            </a:pPr>
            <a:r>
              <a:rPr lang="en-US" dirty="0"/>
              <a:t>in a similar manner. Since</a:t>
            </a:r>
          </a:p>
          <a:p>
            <a:pPr>
              <a:spcBef>
                <a:spcPts val="0"/>
              </a:spcBef>
            </a:pPr>
            <a:endParaRPr lang="en-US" dirty="0"/>
          </a:p>
          <a:p>
            <a:pPr>
              <a:spcBef>
                <a:spcPts val="0"/>
              </a:spcBef>
            </a:pPr>
            <a:endParaRPr lang="en-US" dirty="0"/>
          </a:p>
          <a:p>
            <a:pPr>
              <a:spcBef>
                <a:spcPts val="0"/>
              </a:spcBef>
            </a:pPr>
            <a:r>
              <a:rPr lang="en-US" dirty="0"/>
              <a:t>the requested equation is</a:t>
            </a:r>
          </a:p>
          <a:p>
            <a:pPr>
              <a:spcBef>
                <a:spcPts val="0"/>
              </a:spcBef>
            </a:pPr>
            <a:endParaRPr lang="en-US" dirty="0"/>
          </a:p>
          <a:p>
            <a:pPr>
              <a:lnSpc>
                <a:spcPct val="150000"/>
              </a:lnSpc>
              <a:spcBef>
                <a:spcPts val="0"/>
              </a:spcBef>
            </a:pPr>
            <a:endParaRPr lang="en-US" dirty="0"/>
          </a:p>
          <a:p>
            <a:pPr>
              <a:spcBef>
                <a:spcPts val="0"/>
              </a:spcBef>
            </a:pPr>
            <a:r>
              <a:rPr lang="en-US" dirty="0"/>
              <a:t>Notice that we can use </a:t>
            </a:r>
            <a:r>
              <a:rPr lang="en-US" i="1" dirty="0"/>
              <a:t>f </a:t>
            </a:r>
            <a:r>
              <a:rPr lang="en-US" dirty="0"/>
              <a:t>′ to find the slope of the tangent at </a:t>
            </a:r>
            <a:r>
              <a:rPr lang="en-US" i="1" dirty="0"/>
              <a:t>any</a:t>
            </a:r>
            <a:r>
              <a:rPr lang="en-US" dirty="0"/>
              <a:t> given point </a:t>
            </a:r>
            <a:r>
              <a:rPr lang="en-US" i="1" dirty="0"/>
              <a:t>x</a:t>
            </a:r>
            <a:r>
              <a:rPr lang="en-US" dirty="0"/>
              <a:t> = </a:t>
            </a:r>
            <a:r>
              <a:rPr lang="en-US" i="1" dirty="0"/>
              <a:t>c</a:t>
            </a:r>
            <a:r>
              <a:rPr lang="en-US" dirty="0"/>
              <a:t>, if it exists, by simply evaluating </a:t>
            </a:r>
            <a:r>
              <a:rPr lang="en-US" i="1" dirty="0"/>
              <a:t>f </a:t>
            </a:r>
            <a:r>
              <a:rPr lang="en-US" dirty="0">
                <a:sym typeface="Symbol"/>
              </a:rPr>
              <a:t>(</a:t>
            </a:r>
            <a:r>
              <a:rPr lang="en-US" i="1" dirty="0"/>
              <a:t>c</a:t>
            </a:r>
            <a:r>
              <a:rPr lang="en-US" dirty="0"/>
              <a:t>). </a:t>
            </a:r>
          </a:p>
        </p:txBody>
      </p:sp>
      <p:graphicFrame>
        <p:nvGraphicFramePr>
          <p:cNvPr id="36866" name="Object 2"/>
          <p:cNvGraphicFramePr>
            <a:graphicFrameLocks noChangeAspect="1"/>
          </p:cNvGraphicFramePr>
          <p:nvPr>
            <p:extLst>
              <p:ext uri="{D42A27DB-BD31-4B8C-83A1-F6EECF244321}">
                <p14:modId xmlns:p14="http://schemas.microsoft.com/office/powerpoint/2010/main" val="1814940507"/>
              </p:ext>
            </p:extLst>
          </p:nvPr>
        </p:nvGraphicFramePr>
        <p:xfrm>
          <a:off x="7543800" y="1259818"/>
          <a:ext cx="990600" cy="622300"/>
        </p:xfrm>
        <a:graphic>
          <a:graphicData uri="http://schemas.openxmlformats.org/presentationml/2006/ole">
            <mc:AlternateContent xmlns:mc="http://schemas.openxmlformats.org/markup-compatibility/2006">
              <mc:Choice xmlns:v="urn:schemas-microsoft-com:vml" Requires="v">
                <p:oleObj spid="_x0000_s36908" name="Equation" r:id="rId3" imgW="990360" imgH="622080" progId="Equation.DSMT4">
                  <p:embed/>
                </p:oleObj>
              </mc:Choice>
              <mc:Fallback>
                <p:oleObj name="Equation" r:id="rId3" imgW="990360" imgH="62208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3800" y="1259818"/>
                        <a:ext cx="990600"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867" name="Object 3"/>
          <p:cNvGraphicFramePr>
            <a:graphicFrameLocks noChangeAspect="1"/>
          </p:cNvGraphicFramePr>
          <p:nvPr/>
        </p:nvGraphicFramePr>
        <p:xfrm>
          <a:off x="3219450" y="2082800"/>
          <a:ext cx="2705100" cy="965200"/>
        </p:xfrm>
        <a:graphic>
          <a:graphicData uri="http://schemas.openxmlformats.org/presentationml/2006/ole">
            <mc:AlternateContent xmlns:mc="http://schemas.openxmlformats.org/markup-compatibility/2006">
              <mc:Choice xmlns:v="urn:schemas-microsoft-com:vml" Requires="v">
                <p:oleObj spid="_x0000_s36909" name="Equation" r:id="rId5" imgW="2705040" imgH="965160" progId="Equation.DSMT4">
                  <p:embed/>
                </p:oleObj>
              </mc:Choice>
              <mc:Fallback>
                <p:oleObj name="Equation" r:id="rId5" imgW="2705040" imgH="96516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19450" y="2082800"/>
                        <a:ext cx="2705100" cy="96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868" name="Object 4"/>
          <p:cNvGraphicFramePr>
            <a:graphicFrameLocks noChangeAspect="1"/>
          </p:cNvGraphicFramePr>
          <p:nvPr/>
        </p:nvGraphicFramePr>
        <p:xfrm>
          <a:off x="1644650" y="3540456"/>
          <a:ext cx="5854700" cy="914400"/>
        </p:xfrm>
        <a:graphic>
          <a:graphicData uri="http://schemas.openxmlformats.org/presentationml/2006/ole">
            <mc:AlternateContent xmlns:mc="http://schemas.openxmlformats.org/markup-compatibility/2006">
              <mc:Choice xmlns:v="urn:schemas-microsoft-com:vml" Requires="v">
                <p:oleObj spid="_x0000_s36910" name="Equation" r:id="rId7" imgW="5854680" imgH="914400" progId="Equation.DSMT4">
                  <p:embed/>
                </p:oleObj>
              </mc:Choice>
              <mc:Fallback>
                <p:oleObj name="Equation" r:id="rId7" imgW="5854680" imgH="91440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44650" y="3540456"/>
                        <a:ext cx="58547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86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86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Derivative as a Function</a:t>
            </a:r>
          </a:p>
        </p:txBody>
      </p:sp>
      <p:sp>
        <p:nvSpPr>
          <p:cNvPr id="3" name="Content Placeholder 2"/>
          <p:cNvSpPr>
            <a:spLocks noGrp="1"/>
          </p:cNvSpPr>
          <p:nvPr>
            <p:ph idx="1"/>
          </p:nvPr>
        </p:nvSpPr>
        <p:spPr/>
        <p:txBody>
          <a:bodyPr>
            <a:noAutofit/>
          </a:bodyPr>
          <a:lstStyle/>
          <a:p>
            <a:r>
              <a:rPr lang="en-US" sz="2700" dirty="0"/>
              <a:t>In business, </a:t>
            </a:r>
            <a:r>
              <a:rPr lang="en-US" sz="2700" i="1" dirty="0"/>
              <a:t>C</a:t>
            </a:r>
            <a:r>
              <a:rPr lang="en-US" sz="2700" dirty="0"/>
              <a:t>(</a:t>
            </a:r>
            <a:r>
              <a:rPr lang="en-US" sz="2700" i="1" dirty="0"/>
              <a:t>x</a:t>
            </a:r>
            <a:r>
              <a:rPr lang="en-US" sz="2700" dirty="0"/>
              <a:t>) is often used to represent the total cost of producing </a:t>
            </a:r>
            <a:r>
              <a:rPr lang="en-US" sz="2700" i="1" dirty="0"/>
              <a:t>x</a:t>
            </a:r>
            <a:r>
              <a:rPr lang="en-US" sz="2700" dirty="0"/>
              <a:t> items of a certain product, and is referred to as the </a:t>
            </a:r>
            <a:r>
              <a:rPr lang="en-US" sz="2700" i="1" dirty="0"/>
              <a:t>cost function</a:t>
            </a:r>
            <a:r>
              <a:rPr lang="en-US" sz="2700" dirty="0"/>
              <a:t>. Similarly, </a:t>
            </a:r>
            <a:r>
              <a:rPr lang="en-US" sz="2700" i="1" dirty="0"/>
              <a:t>R</a:t>
            </a:r>
            <a:r>
              <a:rPr lang="en-US" sz="2700" dirty="0"/>
              <a:t>(</a:t>
            </a:r>
            <a:r>
              <a:rPr lang="en-US" sz="2700" i="1" dirty="0"/>
              <a:t>x</a:t>
            </a:r>
            <a:r>
              <a:rPr lang="en-US" sz="2700" dirty="0"/>
              <a:t>) stands for the total revenue when </a:t>
            </a:r>
            <a:r>
              <a:rPr lang="en-US" sz="2700" i="1" dirty="0"/>
              <a:t>x</a:t>
            </a:r>
            <a:r>
              <a:rPr lang="en-US" sz="2700" dirty="0"/>
              <a:t> items are sold, this latter being called the </a:t>
            </a:r>
            <a:r>
              <a:rPr lang="en-US" sz="2700" i="1" dirty="0"/>
              <a:t>revenue function</a:t>
            </a:r>
            <a:r>
              <a:rPr lang="en-US" sz="2700" dirty="0"/>
              <a:t>. Consequently, the </a:t>
            </a:r>
            <a:r>
              <a:rPr lang="en-US" sz="2700" i="1" dirty="0"/>
              <a:t>profit</a:t>
            </a:r>
            <a:r>
              <a:rPr lang="en-US" sz="2700" dirty="0"/>
              <a:t> </a:t>
            </a:r>
            <a:r>
              <a:rPr lang="en-US" sz="2700" i="1" dirty="0"/>
              <a:t>function</a:t>
            </a:r>
            <a:r>
              <a:rPr lang="en-US" sz="2700" dirty="0"/>
              <a:t> </a:t>
            </a:r>
            <a:r>
              <a:rPr lang="en-US" sz="2700" i="1" dirty="0"/>
              <a:t>P</a:t>
            </a:r>
            <a:r>
              <a:rPr lang="en-US" sz="2700" dirty="0"/>
              <a:t>(</a:t>
            </a:r>
            <a:r>
              <a:rPr lang="en-US" sz="2700" i="1" dirty="0"/>
              <a:t>x</a:t>
            </a:r>
            <a:r>
              <a:rPr lang="en-US" sz="2700" dirty="0"/>
              <a:t>) satisfies </a:t>
            </a:r>
            <a:r>
              <a:rPr lang="en-US" sz="2700" i="1" dirty="0"/>
              <a:t>P</a:t>
            </a:r>
            <a:r>
              <a:rPr lang="en-US" sz="2700" dirty="0"/>
              <a:t>(</a:t>
            </a:r>
            <a:r>
              <a:rPr lang="en-US" sz="2700" i="1" dirty="0"/>
              <a:t>x</a:t>
            </a:r>
            <a:r>
              <a:rPr lang="en-US" sz="2700" dirty="0"/>
              <a:t>) = </a:t>
            </a:r>
            <a:r>
              <a:rPr lang="en-US" sz="2700" i="1" dirty="0"/>
              <a:t>R</a:t>
            </a:r>
            <a:r>
              <a:rPr lang="en-US" sz="2700" dirty="0"/>
              <a:t>(</a:t>
            </a:r>
            <a:r>
              <a:rPr lang="en-US" sz="2700" i="1" dirty="0"/>
              <a:t>x</a:t>
            </a:r>
            <a:r>
              <a:rPr lang="en-US" sz="2700" dirty="0"/>
              <a:t>) – </a:t>
            </a:r>
            <a:r>
              <a:rPr lang="en-US" sz="2700" i="1" dirty="0"/>
              <a:t>C</a:t>
            </a:r>
            <a:r>
              <a:rPr lang="en-US" sz="2700" dirty="0"/>
              <a:t>(</a:t>
            </a:r>
            <a:r>
              <a:rPr lang="en-US" sz="2700" i="1" dirty="0"/>
              <a:t>x</a:t>
            </a:r>
            <a:r>
              <a:rPr lang="en-US" sz="2700" dirty="0"/>
              <a:t>); or in words, profit equals total revenue minus total cost. The corresponding derivatives, or rates of change, the functions </a:t>
            </a:r>
            <a:r>
              <a:rPr lang="en-US" sz="2700" i="1" dirty="0"/>
              <a:t>C </a:t>
            </a:r>
            <a:r>
              <a:rPr lang="en-US" sz="2400" dirty="0"/>
              <a:t>'</a:t>
            </a:r>
            <a:r>
              <a:rPr lang="en-US" sz="2700" dirty="0"/>
              <a:t>(</a:t>
            </a:r>
            <a:r>
              <a:rPr lang="en-US" sz="2700" i="1" dirty="0"/>
              <a:t>x</a:t>
            </a:r>
            <a:r>
              <a:rPr lang="en-US" sz="2700" dirty="0"/>
              <a:t>), </a:t>
            </a:r>
            <a:r>
              <a:rPr lang="en-US" sz="2700" i="1" dirty="0"/>
              <a:t>R </a:t>
            </a:r>
            <a:r>
              <a:rPr lang="en-US" sz="2400" dirty="0"/>
              <a:t>'</a:t>
            </a:r>
            <a:r>
              <a:rPr lang="en-US" sz="2700" dirty="0"/>
              <a:t>(</a:t>
            </a:r>
            <a:r>
              <a:rPr lang="en-US" sz="2700" i="1" dirty="0"/>
              <a:t>x</a:t>
            </a:r>
            <a:r>
              <a:rPr lang="en-US" sz="2700" dirty="0"/>
              <a:t>), and </a:t>
            </a:r>
            <a:r>
              <a:rPr lang="en-US" sz="2700" i="1" dirty="0"/>
              <a:t>P </a:t>
            </a:r>
            <a:r>
              <a:rPr lang="en-US" sz="2400" dirty="0"/>
              <a:t>'</a:t>
            </a:r>
            <a:r>
              <a:rPr lang="en-US" sz="2700" dirty="0"/>
              <a:t>(</a:t>
            </a:r>
            <a:r>
              <a:rPr lang="en-US" sz="2700" i="1" dirty="0"/>
              <a:t>x</a:t>
            </a:r>
            <a:r>
              <a:rPr lang="en-US" sz="2700" dirty="0"/>
              <a:t>), are called </a:t>
            </a:r>
            <a:r>
              <a:rPr lang="en-US" sz="2700" i="1" dirty="0"/>
              <a:t>marginal cost</a:t>
            </a:r>
            <a:r>
              <a:rPr lang="en-US" sz="2700" dirty="0"/>
              <a:t>, </a:t>
            </a:r>
            <a:r>
              <a:rPr lang="en-US" sz="2700" i="1" dirty="0"/>
              <a:t>marginal revenue</a:t>
            </a:r>
            <a:r>
              <a:rPr lang="en-US" sz="2700" dirty="0"/>
              <a:t>, and </a:t>
            </a:r>
            <a:r>
              <a:rPr lang="en-US" sz="2700" i="1" dirty="0"/>
              <a:t>marginal profit</a:t>
            </a:r>
            <a:r>
              <a:rPr lang="en-US" sz="2700" dirty="0"/>
              <a:t>, respectively.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a:t>
            </a:r>
          </a:p>
        </p:txBody>
      </p:sp>
      <p:sp>
        <p:nvSpPr>
          <p:cNvPr id="3" name="Content Placeholder 2"/>
          <p:cNvSpPr>
            <a:spLocks noGrp="1"/>
          </p:cNvSpPr>
          <p:nvPr>
            <p:ph idx="1"/>
          </p:nvPr>
        </p:nvSpPr>
        <p:spPr/>
        <p:txBody>
          <a:bodyPr/>
          <a:lstStyle/>
          <a:p>
            <a:r>
              <a:rPr lang="en-US" dirty="0"/>
              <a:t>If a table manufacturer has a cost function of </a:t>
            </a:r>
            <a:r>
              <a:rPr lang="en-US" i="1" dirty="0">
                <a:solidFill>
                  <a:srgbClr val="0000FF"/>
                </a:solidFill>
              </a:rPr>
              <a:t>C</a:t>
            </a:r>
            <a:r>
              <a:rPr lang="en-US" dirty="0">
                <a:solidFill>
                  <a:srgbClr val="0000FF"/>
                </a:solidFill>
              </a:rPr>
              <a:t>(</a:t>
            </a:r>
            <a:r>
              <a:rPr lang="en-US" i="1" dirty="0">
                <a:solidFill>
                  <a:srgbClr val="0000FF"/>
                </a:solidFill>
              </a:rPr>
              <a:t>x</a:t>
            </a:r>
            <a:r>
              <a:rPr lang="en-US" dirty="0">
                <a:solidFill>
                  <a:srgbClr val="0000FF"/>
                </a:solidFill>
              </a:rPr>
              <a:t>) </a:t>
            </a:r>
            <a:r>
              <a:rPr lang="en-US" dirty="0">
                <a:solidFill>
                  <a:srgbClr val="0000FF"/>
                </a:solidFill>
                <a:latin typeface="Symbol" pitchFamily="18" charset="2"/>
              </a:rPr>
              <a:t>=</a:t>
            </a:r>
            <a:r>
              <a:rPr lang="en-US" dirty="0">
                <a:solidFill>
                  <a:srgbClr val="0000FF"/>
                </a:solidFill>
              </a:rPr>
              <a:t> 225 </a:t>
            </a:r>
            <a:r>
              <a:rPr lang="en-US" dirty="0">
                <a:solidFill>
                  <a:srgbClr val="0000FF"/>
                </a:solidFill>
                <a:latin typeface="Symbol" pitchFamily="18" charset="2"/>
              </a:rPr>
              <a:t>+</a:t>
            </a:r>
            <a:r>
              <a:rPr lang="en-US" dirty="0">
                <a:solidFill>
                  <a:srgbClr val="0000FF"/>
                </a:solidFill>
              </a:rPr>
              <a:t> 2</a:t>
            </a:r>
            <a:r>
              <a:rPr lang="en-US" i="1" dirty="0">
                <a:solidFill>
                  <a:srgbClr val="0000FF"/>
                </a:solidFill>
              </a:rPr>
              <a:t>x</a:t>
            </a:r>
            <a:r>
              <a:rPr lang="en-US" baseline="30000" dirty="0">
                <a:solidFill>
                  <a:srgbClr val="0000FF"/>
                </a:solidFill>
              </a:rPr>
              <a:t>2</a:t>
            </a:r>
            <a:r>
              <a:rPr lang="en-US" dirty="0"/>
              <a:t> along with its revenue function of 	                     	                       find </a:t>
            </a:r>
            <a:r>
              <a:rPr lang="en-US" b="1" dirty="0"/>
              <a:t>a.</a:t>
            </a:r>
            <a:r>
              <a:rPr lang="en-US" dirty="0"/>
              <a:t> all break‑even points and </a:t>
            </a:r>
            <a:r>
              <a:rPr lang="en-US" b="1" dirty="0"/>
              <a:t>b.</a:t>
            </a:r>
            <a:r>
              <a:rPr lang="en-US" dirty="0"/>
              <a:t> the marginal profit when </a:t>
            </a:r>
            <a:r>
              <a:rPr lang="en-US" i="1" dirty="0"/>
              <a:t>x</a:t>
            </a:r>
            <a:r>
              <a:rPr lang="en-US" dirty="0"/>
              <a:t> = 10, </a:t>
            </a:r>
            <a:r>
              <a:rPr lang="en-US" i="1" dirty="0"/>
              <a:t>x</a:t>
            </a:r>
            <a:r>
              <a:rPr lang="en-US" dirty="0"/>
              <a:t> = 20, and </a:t>
            </a:r>
            <a:r>
              <a:rPr lang="en-US" i="1" dirty="0"/>
              <a:t>x</a:t>
            </a:r>
            <a:r>
              <a:rPr lang="en-US" dirty="0"/>
              <a:t> = 30.</a:t>
            </a:r>
          </a:p>
          <a:p>
            <a:r>
              <a:rPr lang="en-US" b="1" dirty="0"/>
              <a:t>Solution</a:t>
            </a:r>
          </a:p>
          <a:p>
            <a:pPr marL="463550" indent="-463550"/>
            <a:r>
              <a:rPr lang="en-US" b="1" dirty="0"/>
              <a:t>a.	</a:t>
            </a:r>
            <a:r>
              <a:rPr lang="en-US" dirty="0"/>
              <a:t>Break‑even points occur when </a:t>
            </a:r>
            <a:r>
              <a:rPr lang="en-US" i="1" dirty="0"/>
              <a:t>C</a:t>
            </a:r>
            <a:r>
              <a:rPr lang="en-US" dirty="0"/>
              <a:t>(</a:t>
            </a:r>
            <a:r>
              <a:rPr lang="en-US" i="1" dirty="0"/>
              <a:t>x</a:t>
            </a:r>
            <a:r>
              <a:rPr lang="en-US" dirty="0"/>
              <a:t>) = </a:t>
            </a:r>
            <a:r>
              <a:rPr lang="en-US" i="1" dirty="0"/>
              <a:t>R</a:t>
            </a:r>
            <a:r>
              <a:rPr lang="en-US" dirty="0"/>
              <a:t>(</a:t>
            </a:r>
            <a:r>
              <a:rPr lang="en-US" i="1" dirty="0"/>
              <a:t>x</a:t>
            </a:r>
            <a:r>
              <a:rPr lang="en-US" dirty="0"/>
              <a:t>), in other words, when revenue levels equal the total cost invested. This leads to the equation </a:t>
            </a:r>
          </a:p>
        </p:txBody>
      </p:sp>
      <p:graphicFrame>
        <p:nvGraphicFramePr>
          <p:cNvPr id="37890" name="Object 2"/>
          <p:cNvGraphicFramePr>
            <a:graphicFrameLocks noChangeAspect="1"/>
          </p:cNvGraphicFramePr>
          <p:nvPr/>
        </p:nvGraphicFramePr>
        <p:xfrm>
          <a:off x="548640" y="2160896"/>
          <a:ext cx="2654300" cy="482600"/>
        </p:xfrm>
        <a:graphic>
          <a:graphicData uri="http://schemas.openxmlformats.org/presentationml/2006/ole">
            <mc:AlternateContent xmlns:mc="http://schemas.openxmlformats.org/markup-compatibility/2006">
              <mc:Choice xmlns:v="urn:schemas-microsoft-com:vml" Requires="v">
                <p:oleObj spid="_x0000_s37918" name="Equation" r:id="rId3" imgW="2654280" imgH="482400" progId="Equation.DSMT4">
                  <p:embed/>
                </p:oleObj>
              </mc:Choice>
              <mc:Fallback>
                <p:oleObj name="Equation" r:id="rId3" imgW="2654280" imgH="4824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 y="2160896"/>
                        <a:ext cx="26543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7891" name="Object 3"/>
          <p:cNvGraphicFramePr>
            <a:graphicFrameLocks noChangeAspect="1"/>
          </p:cNvGraphicFramePr>
          <p:nvPr/>
        </p:nvGraphicFramePr>
        <p:xfrm>
          <a:off x="2882900" y="4953000"/>
          <a:ext cx="3378200" cy="838200"/>
        </p:xfrm>
        <a:graphic>
          <a:graphicData uri="http://schemas.openxmlformats.org/presentationml/2006/ole">
            <mc:AlternateContent xmlns:mc="http://schemas.openxmlformats.org/markup-compatibility/2006">
              <mc:Choice xmlns:v="urn:schemas-microsoft-com:vml" Requires="v">
                <p:oleObj spid="_x0000_s37919" name="Equation" r:id="rId5" imgW="3377880" imgH="838080" progId="Equation.DSMT4">
                  <p:embed/>
                </p:oleObj>
              </mc:Choice>
              <mc:Fallback>
                <p:oleObj name="Equation" r:id="rId5" imgW="3377880" imgH="83808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82900" y="4953000"/>
                        <a:ext cx="3378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78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6a (cont.)</a:t>
            </a:r>
          </a:p>
        </p:txBody>
      </p:sp>
      <p:sp>
        <p:nvSpPr>
          <p:cNvPr id="3" name="Content Placeholder 2"/>
          <p:cNvSpPr>
            <a:spLocks noGrp="1"/>
          </p:cNvSpPr>
          <p:nvPr>
            <p:ph idx="1"/>
          </p:nvPr>
        </p:nvSpPr>
        <p:spPr>
          <a:xfrm>
            <a:off x="457200" y="1280160"/>
            <a:ext cx="4480560" cy="4572000"/>
          </a:xfrm>
        </p:spPr>
        <p:txBody>
          <a:bodyPr/>
          <a:lstStyle/>
          <a:p>
            <a:r>
              <a:rPr lang="en-US" dirty="0"/>
              <a:t>After rearranging terms and factoring, this leads to</a:t>
            </a:r>
          </a:p>
          <a:p>
            <a:endParaRPr lang="en-US" dirty="0"/>
          </a:p>
          <a:p>
            <a:endParaRPr lang="en-US" dirty="0"/>
          </a:p>
          <a:p>
            <a:pPr>
              <a:spcBef>
                <a:spcPts val="0"/>
              </a:spcBef>
            </a:pPr>
            <a:r>
              <a:rPr lang="en-US" dirty="0"/>
              <a:t>thus we conclude that break‑even points occur when </a:t>
            </a:r>
            <a:r>
              <a:rPr lang="en-US" i="1" dirty="0">
                <a:solidFill>
                  <a:srgbClr val="FF0000"/>
                </a:solidFill>
              </a:rPr>
              <a:t>x </a:t>
            </a:r>
            <a:r>
              <a:rPr lang="en-US" dirty="0">
                <a:solidFill>
                  <a:srgbClr val="FF0000"/>
                </a:solidFill>
              </a:rPr>
              <a:t>= 2 </a:t>
            </a:r>
            <a:r>
              <a:rPr lang="en-US" dirty="0">
                <a:solidFill>
                  <a:srgbClr val="355F91"/>
                </a:solidFill>
              </a:rPr>
              <a:t>and</a:t>
            </a:r>
            <a:r>
              <a:rPr lang="en-US" dirty="0">
                <a:solidFill>
                  <a:srgbClr val="FF0000"/>
                </a:solidFill>
              </a:rPr>
              <a:t> </a:t>
            </a:r>
            <a:r>
              <a:rPr lang="en-US" i="1" dirty="0">
                <a:solidFill>
                  <a:srgbClr val="FF0000"/>
                </a:solidFill>
              </a:rPr>
              <a:t>x</a:t>
            </a:r>
            <a:r>
              <a:rPr lang="en-US" dirty="0">
                <a:solidFill>
                  <a:srgbClr val="FF0000"/>
                </a:solidFill>
              </a:rPr>
              <a:t> = 50 </a:t>
            </a:r>
            <a:r>
              <a:rPr lang="en-US" dirty="0"/>
              <a:t>(see Figure 4).</a:t>
            </a:r>
          </a:p>
        </p:txBody>
      </p:sp>
      <p:graphicFrame>
        <p:nvGraphicFramePr>
          <p:cNvPr id="38914" name="Object 2"/>
          <p:cNvGraphicFramePr>
            <a:graphicFrameLocks noChangeAspect="1"/>
          </p:cNvGraphicFramePr>
          <p:nvPr/>
        </p:nvGraphicFramePr>
        <p:xfrm>
          <a:off x="990600" y="2321859"/>
          <a:ext cx="2946400" cy="838200"/>
        </p:xfrm>
        <a:graphic>
          <a:graphicData uri="http://schemas.openxmlformats.org/presentationml/2006/ole">
            <mc:AlternateContent xmlns:mc="http://schemas.openxmlformats.org/markup-compatibility/2006">
              <mc:Choice xmlns:v="urn:schemas-microsoft-com:vml" Requires="v">
                <p:oleObj spid="_x0000_s38927" name="Equation" r:id="rId3" imgW="2946240" imgH="838080" progId="Equation.DSMT4">
                  <p:embed/>
                </p:oleObj>
              </mc:Choice>
              <mc:Fallback>
                <p:oleObj name="Equation" r:id="rId3" imgW="2946240" imgH="83808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2321859"/>
                        <a:ext cx="2946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5"/>
          <p:cNvSpPr/>
          <p:nvPr/>
        </p:nvSpPr>
        <p:spPr>
          <a:xfrm>
            <a:off x="6019800" y="5538055"/>
            <a:ext cx="1370055" cy="523220"/>
          </a:xfrm>
          <a:prstGeom prst="rect">
            <a:avLst/>
          </a:prstGeom>
        </p:spPr>
        <p:txBody>
          <a:bodyPr wrap="none">
            <a:spAutoFit/>
          </a:bodyPr>
          <a:lstStyle/>
          <a:p>
            <a:r>
              <a:rPr lang="en-US" sz="2800" b="1" dirty="0"/>
              <a:t>Figure 4</a:t>
            </a:r>
          </a:p>
        </p:txBody>
      </p:sp>
      <p:pic>
        <p:nvPicPr>
          <p:cNvPr id="4" name="Picture 3"/>
          <p:cNvPicPr>
            <a:picLocks noChangeAspect="1" noChangeArrowheads="1"/>
          </p:cNvPicPr>
          <p:nvPr/>
        </p:nvPicPr>
        <p:blipFill>
          <a:blip r:embed="rId5" cstate="print"/>
          <a:srcRect/>
          <a:stretch>
            <a:fillRect/>
          </a:stretch>
        </p:blipFill>
        <p:spPr bwMode="auto">
          <a:xfrm>
            <a:off x="4666162" y="1364850"/>
            <a:ext cx="4272388" cy="411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9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(cont.)</a:t>
            </a:r>
          </a:p>
        </p:txBody>
      </p:sp>
      <p:sp>
        <p:nvSpPr>
          <p:cNvPr id="3" name="Content Placeholder 2"/>
          <p:cNvSpPr>
            <a:spLocks noGrp="1"/>
          </p:cNvSpPr>
          <p:nvPr>
            <p:ph idx="1"/>
          </p:nvPr>
        </p:nvSpPr>
        <p:spPr/>
        <p:txBody>
          <a:bodyPr/>
          <a:lstStyle/>
          <a:p>
            <a:pPr marL="463550" indent="-463550"/>
            <a:r>
              <a:rPr lang="en-US" b="1" dirty="0"/>
              <a:t>b.	</a:t>
            </a:r>
            <a:r>
              <a:rPr lang="en-US" dirty="0"/>
              <a:t>Since marginal profit is the rate of change of profit, we must first find the profit function and then calculate its derivative. </a:t>
            </a:r>
          </a:p>
        </p:txBody>
      </p:sp>
      <p:graphicFrame>
        <p:nvGraphicFramePr>
          <p:cNvPr id="39938" name="Object 2"/>
          <p:cNvGraphicFramePr>
            <a:graphicFrameLocks noChangeAspect="1"/>
          </p:cNvGraphicFramePr>
          <p:nvPr/>
        </p:nvGraphicFramePr>
        <p:xfrm>
          <a:off x="2380964" y="2743200"/>
          <a:ext cx="2641600" cy="469900"/>
        </p:xfrm>
        <a:graphic>
          <a:graphicData uri="http://schemas.openxmlformats.org/presentationml/2006/ole">
            <mc:AlternateContent xmlns:mc="http://schemas.openxmlformats.org/markup-compatibility/2006">
              <mc:Choice xmlns:v="urn:schemas-microsoft-com:vml" Requires="v">
                <p:oleObj spid="_x0000_s39990" name="Equation" r:id="rId3" imgW="2641320" imgH="469800" progId="Equation.DSMT4">
                  <p:embed/>
                </p:oleObj>
              </mc:Choice>
              <mc:Fallback>
                <p:oleObj name="Equation" r:id="rId3" imgW="2641320" imgH="4698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0964" y="2743200"/>
                        <a:ext cx="26416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939" name="Object 3"/>
          <p:cNvGraphicFramePr>
            <a:graphicFrameLocks noChangeAspect="1"/>
          </p:cNvGraphicFramePr>
          <p:nvPr>
            <p:extLst>
              <p:ext uri="{D42A27DB-BD31-4B8C-83A1-F6EECF244321}">
                <p14:modId xmlns:p14="http://schemas.microsoft.com/office/powerpoint/2010/main" val="2766312324"/>
              </p:ext>
            </p:extLst>
          </p:nvPr>
        </p:nvGraphicFramePr>
        <p:xfrm>
          <a:off x="3079750" y="3249613"/>
          <a:ext cx="4165600" cy="939800"/>
        </p:xfrm>
        <a:graphic>
          <a:graphicData uri="http://schemas.openxmlformats.org/presentationml/2006/ole">
            <mc:AlternateContent xmlns:mc="http://schemas.openxmlformats.org/markup-compatibility/2006">
              <mc:Choice xmlns:v="urn:schemas-microsoft-com:vml" Requires="v">
                <p:oleObj spid="_x0000_s39991" name="Equation" r:id="rId5" imgW="4165560" imgH="939600" progId="Equation.DSMT4">
                  <p:embed/>
                </p:oleObj>
              </mc:Choice>
              <mc:Fallback>
                <p:oleObj name="Equation" r:id="rId5" imgW="4165560" imgH="939600" progId="Equation.DSMT4">
                  <p:embed/>
                  <p:pic>
                    <p:nvPicPr>
                      <p:cNvPr id="0" name="Picture 3"/>
                      <p:cNvPicPr>
                        <a:picLocks noChangeAspect="1" noChangeArrowheads="1"/>
                      </p:cNvPicPr>
                      <p:nvPr/>
                    </p:nvPicPr>
                    <p:blipFill>
                      <a:blip r:embed="rId6"/>
                      <a:srcRect/>
                      <a:stretch>
                        <a:fillRect/>
                      </a:stretch>
                    </p:blipFill>
                    <p:spPr bwMode="auto">
                      <a:xfrm>
                        <a:off x="3079750" y="3249613"/>
                        <a:ext cx="41656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940" name="Object 4"/>
          <p:cNvGraphicFramePr>
            <a:graphicFrameLocks noChangeAspect="1"/>
          </p:cNvGraphicFramePr>
          <p:nvPr/>
        </p:nvGraphicFramePr>
        <p:xfrm>
          <a:off x="3086100" y="4224866"/>
          <a:ext cx="3530600" cy="838200"/>
        </p:xfrm>
        <a:graphic>
          <a:graphicData uri="http://schemas.openxmlformats.org/presentationml/2006/ole">
            <mc:AlternateContent xmlns:mc="http://schemas.openxmlformats.org/markup-compatibility/2006">
              <mc:Choice xmlns:v="urn:schemas-microsoft-com:vml" Requires="v">
                <p:oleObj spid="_x0000_s39992" name="Equation" r:id="rId7" imgW="3530520" imgH="838080" progId="Equation.DSMT4">
                  <p:embed/>
                </p:oleObj>
              </mc:Choice>
              <mc:Fallback>
                <p:oleObj name="Equation" r:id="rId7" imgW="3530520" imgH="83808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86100" y="4224866"/>
                        <a:ext cx="3530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941" name="Object 5"/>
          <p:cNvGraphicFramePr>
            <a:graphicFrameLocks noChangeAspect="1"/>
          </p:cNvGraphicFramePr>
          <p:nvPr/>
        </p:nvGraphicFramePr>
        <p:xfrm>
          <a:off x="3086100" y="5105400"/>
          <a:ext cx="2997200" cy="838200"/>
        </p:xfrm>
        <a:graphic>
          <a:graphicData uri="http://schemas.openxmlformats.org/presentationml/2006/ole">
            <mc:AlternateContent xmlns:mc="http://schemas.openxmlformats.org/markup-compatibility/2006">
              <mc:Choice xmlns:v="urn:schemas-microsoft-com:vml" Requires="v">
                <p:oleObj spid="_x0000_s39993" name="Equation" r:id="rId9" imgW="2997000" imgH="838080" progId="Equation.DSMT4">
                  <p:embed/>
                </p:oleObj>
              </mc:Choice>
              <mc:Fallback>
                <p:oleObj name="Equation" r:id="rId9" imgW="2997000" imgH="83808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86100" y="5105400"/>
                        <a:ext cx="2997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9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9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994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99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6b (cont.)</a:t>
            </a:r>
          </a:p>
        </p:txBody>
      </p:sp>
      <p:sp>
        <p:nvSpPr>
          <p:cNvPr id="3" name="Content Placeholder 2"/>
          <p:cNvSpPr>
            <a:spLocks noGrp="1"/>
          </p:cNvSpPr>
          <p:nvPr>
            <p:ph idx="1"/>
          </p:nvPr>
        </p:nvSpPr>
        <p:spPr/>
        <p:txBody>
          <a:bodyPr/>
          <a:lstStyle/>
          <a:p>
            <a:r>
              <a:rPr lang="en-US" dirty="0"/>
              <a:t>Next, we will use the definition of the derivative to obtain the marginal profit function.</a:t>
            </a:r>
          </a:p>
        </p:txBody>
      </p:sp>
      <p:graphicFrame>
        <p:nvGraphicFramePr>
          <p:cNvPr id="40962" name="Object 2"/>
          <p:cNvGraphicFramePr>
            <a:graphicFrameLocks noChangeAspect="1"/>
          </p:cNvGraphicFramePr>
          <p:nvPr/>
        </p:nvGraphicFramePr>
        <p:xfrm>
          <a:off x="548640" y="2362200"/>
          <a:ext cx="3746500" cy="876300"/>
        </p:xfrm>
        <a:graphic>
          <a:graphicData uri="http://schemas.openxmlformats.org/presentationml/2006/ole">
            <mc:AlternateContent xmlns:mc="http://schemas.openxmlformats.org/markup-compatibility/2006">
              <mc:Choice xmlns:v="urn:schemas-microsoft-com:vml" Requires="v">
                <p:oleObj spid="_x0000_s40988" name="Equation" r:id="rId3" imgW="3746160" imgH="876240" progId="Equation.DSMT4">
                  <p:embed/>
                </p:oleObj>
              </mc:Choice>
              <mc:Fallback>
                <p:oleObj name="Equation" r:id="rId3" imgW="3746160" imgH="87624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 y="2362200"/>
                        <a:ext cx="37465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963" name="Object 3"/>
          <p:cNvGraphicFramePr>
            <a:graphicFrameLocks noChangeAspect="1"/>
          </p:cNvGraphicFramePr>
          <p:nvPr/>
        </p:nvGraphicFramePr>
        <p:xfrm>
          <a:off x="548640" y="3429000"/>
          <a:ext cx="8128000" cy="990600"/>
        </p:xfrm>
        <a:graphic>
          <a:graphicData uri="http://schemas.openxmlformats.org/presentationml/2006/ole">
            <mc:AlternateContent xmlns:mc="http://schemas.openxmlformats.org/markup-compatibility/2006">
              <mc:Choice xmlns:v="urn:schemas-microsoft-com:vml" Requires="v">
                <p:oleObj spid="_x0000_s40989" name="Equation" r:id="rId5" imgW="8127720" imgH="990360" progId="Equation.DSMT4">
                  <p:embed/>
                </p:oleObj>
              </mc:Choice>
              <mc:Fallback>
                <p:oleObj name="Equation" r:id="rId5" imgW="8127720" imgH="99036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640" y="3429000"/>
                        <a:ext cx="81280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6b (cont.)</a:t>
            </a:r>
          </a:p>
        </p:txBody>
      </p:sp>
      <p:sp>
        <p:nvSpPr>
          <p:cNvPr id="3" name="Content Placeholder 2"/>
          <p:cNvSpPr>
            <a:spLocks noGrp="1"/>
          </p:cNvSpPr>
          <p:nvPr>
            <p:ph idx="1"/>
          </p:nvPr>
        </p:nvSpPr>
        <p:spPr/>
        <p:txBody>
          <a:bodyPr/>
          <a:lstStyle/>
          <a:p>
            <a:r>
              <a:rPr lang="en-US" dirty="0"/>
              <a:t>After expanding, rearranging terms, and canceling, this reduces to </a:t>
            </a:r>
          </a:p>
        </p:txBody>
      </p:sp>
      <p:graphicFrame>
        <p:nvGraphicFramePr>
          <p:cNvPr id="41986" name="Object 2"/>
          <p:cNvGraphicFramePr>
            <a:graphicFrameLocks noChangeAspect="1"/>
          </p:cNvGraphicFramePr>
          <p:nvPr/>
        </p:nvGraphicFramePr>
        <p:xfrm>
          <a:off x="2444750" y="2286000"/>
          <a:ext cx="4254500" cy="901700"/>
        </p:xfrm>
        <a:graphic>
          <a:graphicData uri="http://schemas.openxmlformats.org/presentationml/2006/ole">
            <mc:AlternateContent xmlns:mc="http://schemas.openxmlformats.org/markup-compatibility/2006">
              <mc:Choice xmlns:v="urn:schemas-microsoft-com:vml" Requires="v">
                <p:oleObj spid="_x0000_s42025" name="Equation" r:id="rId3" imgW="4254480" imgH="901440" progId="Equation.DSMT4">
                  <p:embed/>
                </p:oleObj>
              </mc:Choice>
              <mc:Fallback>
                <p:oleObj name="Equation" r:id="rId3" imgW="4254480" imgH="90144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44750" y="2286000"/>
                        <a:ext cx="42545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987" name="Object 3"/>
          <p:cNvGraphicFramePr>
            <a:graphicFrameLocks noChangeAspect="1"/>
          </p:cNvGraphicFramePr>
          <p:nvPr>
            <p:extLst>
              <p:ext uri="{D42A27DB-BD31-4B8C-83A1-F6EECF244321}">
                <p14:modId xmlns:p14="http://schemas.microsoft.com/office/powerpoint/2010/main" val="2342737750"/>
              </p:ext>
            </p:extLst>
          </p:nvPr>
        </p:nvGraphicFramePr>
        <p:xfrm>
          <a:off x="3295650" y="3276600"/>
          <a:ext cx="3390900" cy="939800"/>
        </p:xfrm>
        <a:graphic>
          <a:graphicData uri="http://schemas.openxmlformats.org/presentationml/2006/ole">
            <mc:AlternateContent xmlns:mc="http://schemas.openxmlformats.org/markup-compatibility/2006">
              <mc:Choice xmlns:v="urn:schemas-microsoft-com:vml" Requires="v">
                <p:oleObj spid="_x0000_s42026" name="Equation" r:id="rId5" imgW="3390840" imgH="939600" progId="Equation.DSMT4">
                  <p:embed/>
                </p:oleObj>
              </mc:Choice>
              <mc:Fallback>
                <p:oleObj name="Equation" r:id="rId5" imgW="3390840" imgH="939600" progId="Equation.DSMT4">
                  <p:embed/>
                  <p:pic>
                    <p:nvPicPr>
                      <p:cNvPr id="0" name="Picture 3"/>
                      <p:cNvPicPr>
                        <a:picLocks noChangeAspect="1" noChangeArrowheads="1"/>
                      </p:cNvPicPr>
                      <p:nvPr/>
                    </p:nvPicPr>
                    <p:blipFill>
                      <a:blip r:embed="rId6"/>
                      <a:srcRect/>
                      <a:stretch>
                        <a:fillRect/>
                      </a:stretch>
                    </p:blipFill>
                    <p:spPr bwMode="auto">
                      <a:xfrm>
                        <a:off x="3295650" y="3276600"/>
                        <a:ext cx="33909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988" name="Object 4"/>
          <p:cNvGraphicFramePr>
            <a:graphicFrameLocks noChangeAspect="1"/>
          </p:cNvGraphicFramePr>
          <p:nvPr/>
        </p:nvGraphicFramePr>
        <p:xfrm>
          <a:off x="3276600" y="4495800"/>
          <a:ext cx="1917700" cy="838200"/>
        </p:xfrm>
        <a:graphic>
          <a:graphicData uri="http://schemas.openxmlformats.org/presentationml/2006/ole">
            <mc:AlternateContent xmlns:mc="http://schemas.openxmlformats.org/markup-compatibility/2006">
              <mc:Choice xmlns:v="urn:schemas-microsoft-com:vml" Requires="v">
                <p:oleObj spid="_x0000_s42027" name="Equation" r:id="rId7" imgW="1917360" imgH="838080" progId="Equation.DSMT4">
                  <p:embed/>
                </p:oleObj>
              </mc:Choice>
              <mc:Fallback>
                <p:oleObj name="Equation" r:id="rId7" imgW="1917360" imgH="83808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76600" y="4495800"/>
                        <a:ext cx="19177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98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98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9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6b (cont.)</a:t>
            </a:r>
          </a:p>
        </p:txBody>
      </p:sp>
      <p:sp>
        <p:nvSpPr>
          <p:cNvPr id="3" name="Content Placeholder 2"/>
          <p:cNvSpPr>
            <a:spLocks noGrp="1"/>
          </p:cNvSpPr>
          <p:nvPr>
            <p:ph idx="1"/>
          </p:nvPr>
        </p:nvSpPr>
        <p:spPr/>
        <p:txBody>
          <a:bodyPr/>
          <a:lstStyle/>
          <a:p>
            <a:r>
              <a:rPr lang="en-US" dirty="0"/>
              <a:t>Now we can calculate the various marginal profits.</a:t>
            </a:r>
          </a:p>
        </p:txBody>
      </p:sp>
      <p:graphicFrame>
        <p:nvGraphicFramePr>
          <p:cNvPr id="43010" name="Object 2"/>
          <p:cNvGraphicFramePr>
            <a:graphicFrameLocks noChangeAspect="1"/>
          </p:cNvGraphicFramePr>
          <p:nvPr/>
        </p:nvGraphicFramePr>
        <p:xfrm>
          <a:off x="1676400" y="2057400"/>
          <a:ext cx="5765800" cy="838200"/>
        </p:xfrm>
        <a:graphic>
          <a:graphicData uri="http://schemas.openxmlformats.org/presentationml/2006/ole">
            <mc:AlternateContent xmlns:mc="http://schemas.openxmlformats.org/markup-compatibility/2006">
              <mc:Choice xmlns:v="urn:schemas-microsoft-com:vml" Requires="v">
                <p:oleObj spid="_x0000_s43049" name="Equation" r:id="rId3" imgW="5765760" imgH="838080" progId="Equation.DSMT4">
                  <p:embed/>
                </p:oleObj>
              </mc:Choice>
              <mc:Fallback>
                <p:oleObj name="Equation" r:id="rId3" imgW="5765760" imgH="83808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2057400"/>
                        <a:ext cx="5765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3011" name="Object 3"/>
          <p:cNvGraphicFramePr>
            <a:graphicFrameLocks noChangeAspect="1"/>
          </p:cNvGraphicFramePr>
          <p:nvPr/>
        </p:nvGraphicFramePr>
        <p:xfrm>
          <a:off x="1676400" y="3276600"/>
          <a:ext cx="5791200" cy="838200"/>
        </p:xfrm>
        <a:graphic>
          <a:graphicData uri="http://schemas.openxmlformats.org/presentationml/2006/ole">
            <mc:AlternateContent xmlns:mc="http://schemas.openxmlformats.org/markup-compatibility/2006">
              <mc:Choice xmlns:v="urn:schemas-microsoft-com:vml" Requires="v">
                <p:oleObj spid="_x0000_s43050" name="Equation" r:id="rId5" imgW="5790960" imgH="838080" progId="Equation.DSMT4">
                  <p:embed/>
                </p:oleObj>
              </mc:Choice>
              <mc:Fallback>
                <p:oleObj name="Equation" r:id="rId5" imgW="5790960" imgH="83808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76400" y="3276600"/>
                        <a:ext cx="5791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3012" name="Object 4"/>
          <p:cNvGraphicFramePr>
            <a:graphicFrameLocks noChangeAspect="1"/>
          </p:cNvGraphicFramePr>
          <p:nvPr/>
        </p:nvGraphicFramePr>
        <p:xfrm>
          <a:off x="1676400" y="4495800"/>
          <a:ext cx="6184900" cy="838200"/>
        </p:xfrm>
        <a:graphic>
          <a:graphicData uri="http://schemas.openxmlformats.org/presentationml/2006/ole">
            <mc:AlternateContent xmlns:mc="http://schemas.openxmlformats.org/markup-compatibility/2006">
              <mc:Choice xmlns:v="urn:schemas-microsoft-com:vml" Requires="v">
                <p:oleObj spid="_x0000_s43051" name="Equation" r:id="rId7" imgW="6184800" imgH="838080" progId="Equation.DSMT4">
                  <p:embed/>
                </p:oleObj>
              </mc:Choice>
              <mc:Fallback>
                <p:oleObj name="Equation" r:id="rId7" imgW="6184800" imgH="83808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76400" y="4495800"/>
                        <a:ext cx="61849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0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0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30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6b (cont.)</a:t>
            </a:r>
          </a:p>
        </p:txBody>
      </p:sp>
      <p:sp>
        <p:nvSpPr>
          <p:cNvPr id="3" name="Content Placeholder 2"/>
          <p:cNvSpPr>
            <a:spLocks noGrp="1"/>
          </p:cNvSpPr>
          <p:nvPr>
            <p:ph idx="1"/>
          </p:nvPr>
        </p:nvSpPr>
        <p:spPr/>
        <p:txBody>
          <a:bodyPr>
            <a:noAutofit/>
          </a:bodyPr>
          <a:lstStyle/>
          <a:p>
            <a:r>
              <a:rPr lang="en-US" dirty="0"/>
              <a:t>In conclusion, an important remark is in order. Since the number of tables produced is always an integer, the increment </a:t>
            </a:r>
            <a:r>
              <a:rPr lang="en-US" i="1" dirty="0"/>
              <a:t>h</a:t>
            </a:r>
            <a:r>
              <a:rPr lang="en-US" dirty="0"/>
              <a:t> in any difference quotient should be thought of as an integer, so the smallest nonzero </a:t>
            </a:r>
            <a:r>
              <a:rPr lang="en-US" i="1" dirty="0"/>
              <a:t>h</a:t>
            </a:r>
            <a:r>
              <a:rPr lang="en-US" dirty="0"/>
              <a:t> possible is </a:t>
            </a:r>
            <a:r>
              <a:rPr lang="en-US" i="1" dirty="0"/>
              <a:t>h</a:t>
            </a:r>
            <a:r>
              <a:rPr lang="en-US" dirty="0"/>
              <a:t> = 1. This explains the following interpretation of marginal profit: </a:t>
            </a:r>
            <a:r>
              <a:rPr lang="en-US" i="1" dirty="0"/>
              <a:t>P</a:t>
            </a:r>
            <a:r>
              <a:rPr lang="en-US" i="1" dirty="0">
                <a:latin typeface="Calibri"/>
              </a:rPr>
              <a:t>‘</a:t>
            </a:r>
            <a:r>
              <a:rPr lang="en-US" dirty="0">
                <a:latin typeface="Calibri"/>
              </a:rPr>
              <a:t>(</a:t>
            </a:r>
            <a:r>
              <a:rPr lang="en-US" i="1" dirty="0"/>
              <a:t>x</a:t>
            </a:r>
            <a:r>
              <a:rPr lang="en-US" dirty="0"/>
              <a:t>) is an estimate for the increase in </a:t>
            </a:r>
            <a:r>
              <a:rPr lang="en-US" i="1" dirty="0"/>
              <a:t>P</a:t>
            </a:r>
            <a:r>
              <a:rPr lang="en-US" dirty="0"/>
              <a:t>(</a:t>
            </a:r>
            <a:r>
              <a:rPr lang="en-US" i="1" dirty="0"/>
              <a:t>x</a:t>
            </a:r>
            <a:r>
              <a:rPr lang="en-US" dirty="0"/>
              <a:t>) if </a:t>
            </a:r>
            <a:r>
              <a:rPr lang="en-US" i="1" dirty="0"/>
              <a:t>x</a:t>
            </a:r>
            <a:r>
              <a:rPr lang="en-US" dirty="0"/>
              <a:t> is increased by 1. Note also that in this example, </a:t>
            </a:r>
            <a:r>
              <a:rPr lang="en-US" i="1" dirty="0"/>
              <a:t>P</a:t>
            </a:r>
            <a:r>
              <a:rPr lang="en-US" dirty="0"/>
              <a:t>‘(</a:t>
            </a:r>
            <a:r>
              <a:rPr lang="en-US" i="1" dirty="0"/>
              <a:t>x</a:t>
            </a:r>
            <a:r>
              <a:rPr lang="en-US" dirty="0"/>
              <a:t>) is actually getting smaller as </a:t>
            </a:r>
            <a:r>
              <a:rPr lang="en-US" i="1" dirty="0"/>
              <a:t>x</a:t>
            </a:r>
            <a:r>
              <a:rPr lang="en-US" dirty="0"/>
              <a:t> gets larger.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Velocity and Tangent Recap</a:t>
            </a:r>
          </a:p>
        </p:txBody>
      </p:sp>
      <p:sp>
        <p:nvSpPr>
          <p:cNvPr id="3" name="Content Placeholder 2"/>
          <p:cNvSpPr>
            <a:spLocks noGrp="1"/>
          </p:cNvSpPr>
          <p:nvPr>
            <p:ph idx="1"/>
          </p:nvPr>
        </p:nvSpPr>
        <p:spPr/>
        <p:txBody>
          <a:bodyPr/>
          <a:lstStyle/>
          <a:p>
            <a:r>
              <a:rPr lang="en-US" dirty="0"/>
              <a:t>Similarly, we developed a way to arrive at the slope of the line tangent to the function </a:t>
            </a:r>
            <a:r>
              <a:rPr lang="en-US" i="1" dirty="0"/>
              <a:t>f</a:t>
            </a:r>
            <a:r>
              <a:rPr lang="en-US" dirty="0"/>
              <a:t>(</a:t>
            </a:r>
            <a:r>
              <a:rPr lang="en-US" i="1" dirty="0"/>
              <a:t>x</a:t>
            </a:r>
            <a:r>
              <a:rPr lang="en-US" dirty="0"/>
              <a:t>) at the point </a:t>
            </a:r>
            <a:r>
              <a:rPr lang="en-US" i="1" dirty="0"/>
              <a:t>c</a:t>
            </a:r>
            <a:r>
              <a:rPr lang="en-US" dirty="0"/>
              <a:t> by considering the slopes of secant lines that approached the tangent line. Ultimately, we saw that the tangent line slope (if the tangent line exists) is also the limiting behavior of the difference quotient at </a:t>
            </a:r>
            <a:r>
              <a:rPr lang="en-US" i="1" dirty="0"/>
              <a:t>c</a:t>
            </a:r>
            <a:r>
              <a:rPr lang="en-US" dirty="0"/>
              <a:t>, so we can define the </a:t>
            </a:r>
            <a:r>
              <a:rPr lang="en-US" b="1" dirty="0"/>
              <a:t>slope of the line tangent to </a:t>
            </a:r>
            <a:r>
              <a:rPr lang="en-US" b="1" i="1" dirty="0"/>
              <a:t>f</a:t>
            </a:r>
            <a:r>
              <a:rPr lang="en-US" b="1" dirty="0"/>
              <a:t> at </a:t>
            </a:r>
            <a:r>
              <a:rPr lang="en-US" b="1" i="1" dirty="0"/>
              <a:t>c</a:t>
            </a:r>
            <a:r>
              <a:rPr lang="en-US" b="1" dirty="0"/>
              <a:t> </a:t>
            </a:r>
            <a:r>
              <a:rPr lang="en-US" dirty="0"/>
              <a:t>to also be</a:t>
            </a:r>
          </a:p>
        </p:txBody>
      </p:sp>
      <p:graphicFrame>
        <p:nvGraphicFramePr>
          <p:cNvPr id="46082" name="Object 2"/>
          <p:cNvGraphicFramePr>
            <a:graphicFrameLocks noChangeAspect="1"/>
          </p:cNvGraphicFramePr>
          <p:nvPr/>
        </p:nvGraphicFramePr>
        <p:xfrm>
          <a:off x="3244850" y="4572000"/>
          <a:ext cx="2768600" cy="889000"/>
        </p:xfrm>
        <a:graphic>
          <a:graphicData uri="http://schemas.openxmlformats.org/presentationml/2006/ole">
            <mc:AlternateContent xmlns:mc="http://schemas.openxmlformats.org/markup-compatibility/2006">
              <mc:Choice xmlns:v="urn:schemas-microsoft-com:vml" Requires="v">
                <p:oleObj spid="_x0000_s46095" name="Equation" r:id="rId3" imgW="2768400" imgH="888840" progId="Equation.DSMT4">
                  <p:embed/>
                </p:oleObj>
              </mc:Choice>
              <mc:Fallback>
                <p:oleObj name="Equation" r:id="rId3" imgW="2768400" imgH="88884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44850" y="4572000"/>
                        <a:ext cx="27686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0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6b (cont.)</a:t>
            </a:r>
          </a:p>
        </p:txBody>
      </p:sp>
      <p:sp>
        <p:nvSpPr>
          <p:cNvPr id="3" name="Content Placeholder 2"/>
          <p:cNvSpPr>
            <a:spLocks noGrp="1"/>
          </p:cNvSpPr>
          <p:nvPr>
            <p:ph idx="1"/>
          </p:nvPr>
        </p:nvSpPr>
        <p:spPr/>
        <p:txBody>
          <a:bodyPr>
            <a:noAutofit/>
          </a:bodyPr>
          <a:lstStyle/>
          <a:p>
            <a:r>
              <a:rPr lang="en-US" dirty="0"/>
              <a:t>This shows that the rate of growth of profit per table is actually decreasing at a rate of $18 per table when 30 tables are manufactured and sold. This does not necessarily mean there is a loss, but as production increases, the profit per table is growing less because costs are increasing faster than revenue.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Velocity and Tangent Recap</a:t>
            </a:r>
          </a:p>
        </p:txBody>
      </p:sp>
      <p:sp>
        <p:nvSpPr>
          <p:cNvPr id="3" name="Content Placeholder 2"/>
          <p:cNvSpPr>
            <a:spLocks noGrp="1"/>
          </p:cNvSpPr>
          <p:nvPr>
            <p:ph idx="1"/>
          </p:nvPr>
        </p:nvSpPr>
        <p:spPr>
          <a:xfrm>
            <a:off x="457200" y="1280160"/>
            <a:ext cx="4648200" cy="4572000"/>
          </a:xfrm>
        </p:spPr>
        <p:txBody>
          <a:bodyPr/>
          <a:lstStyle/>
          <a:p>
            <a:r>
              <a:rPr lang="en-US" dirty="0"/>
              <a:t>Given this concurrence, it likely comes as no surprise that limits of difference quotients will occupy our attention for some time, and it is appropriate to now introduce some additional notation.</a:t>
            </a:r>
          </a:p>
        </p:txBody>
      </p:sp>
      <p:grpSp>
        <p:nvGrpSpPr>
          <p:cNvPr id="6" name="Group 5"/>
          <p:cNvGrpSpPr/>
          <p:nvPr/>
        </p:nvGrpSpPr>
        <p:grpSpPr>
          <a:xfrm>
            <a:off x="5029201" y="1143000"/>
            <a:ext cx="3883495" cy="4790420"/>
            <a:chOff x="5029201" y="1143000"/>
            <a:chExt cx="3883495" cy="4790420"/>
          </a:xfrm>
        </p:grpSpPr>
        <p:sp>
          <p:nvSpPr>
            <p:cNvPr id="5" name="Rectangle 4"/>
            <p:cNvSpPr/>
            <p:nvPr/>
          </p:nvSpPr>
          <p:spPr>
            <a:xfrm>
              <a:off x="6173745" y="5410200"/>
              <a:ext cx="1370055" cy="523220"/>
            </a:xfrm>
            <a:prstGeom prst="rect">
              <a:avLst/>
            </a:prstGeom>
          </p:spPr>
          <p:txBody>
            <a:bodyPr wrap="none">
              <a:spAutoFit/>
            </a:bodyPr>
            <a:lstStyle/>
            <a:p>
              <a:r>
                <a:rPr lang="en-US" sz="2800" b="1" dirty="0"/>
                <a:t>Figure 2</a:t>
              </a:r>
            </a:p>
          </p:txBody>
        </p:sp>
        <p:pic>
          <p:nvPicPr>
            <p:cNvPr id="52225" name="Picture 1"/>
            <p:cNvPicPr>
              <a:picLocks noChangeAspect="1" noChangeArrowheads="1"/>
            </p:cNvPicPr>
            <p:nvPr/>
          </p:nvPicPr>
          <p:blipFill>
            <a:blip r:embed="rId2" cstate="print">
              <a:clrChange>
                <a:clrFrom>
                  <a:srgbClr val="FFFFFF"/>
                </a:clrFrom>
                <a:clrTo>
                  <a:srgbClr val="FFFFFF">
                    <a:alpha val="0"/>
                  </a:srgbClr>
                </a:clrTo>
              </a:clrChange>
              <a:lum bright="-10000"/>
            </a:blip>
            <a:srcRect/>
            <a:stretch>
              <a:fillRect/>
            </a:stretch>
          </p:blipFill>
          <p:spPr bwMode="auto">
            <a:xfrm>
              <a:off x="5029201" y="1143000"/>
              <a:ext cx="3883495" cy="4114800"/>
            </a:xfrm>
            <a:prstGeom prst="rect">
              <a:avLst/>
            </a:prstGeom>
            <a:noFill/>
            <a:ln w="9525">
              <a:noFill/>
              <a:miter lim="800000"/>
              <a:headEnd/>
              <a:tailEnd/>
            </a:ln>
          </p:spPr>
        </p:pic>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The Derivative at a Point</a:t>
            </a:r>
          </a:p>
        </p:txBody>
      </p:sp>
      <p:sp>
        <p:nvSpPr>
          <p:cNvPr id="3" name="Content Placeholder 2"/>
          <p:cNvSpPr>
            <a:spLocks noGrp="1"/>
          </p:cNvSpPr>
          <p:nvPr>
            <p:ph idx="1"/>
          </p:nvPr>
        </p:nvSpPr>
        <p:spPr>
          <a:xfrm>
            <a:off x="457200" y="1280160"/>
            <a:ext cx="8229600" cy="3453253"/>
          </a:xfrm>
          <a:solidFill>
            <a:srgbClr val="FFFFCC"/>
          </a:solidFill>
          <a:ln w="28575">
            <a:solidFill>
              <a:srgbClr val="000000"/>
            </a:solidFill>
          </a:ln>
        </p:spPr>
        <p:txBody>
          <a:bodyPr>
            <a:spAutoFit/>
          </a:bodyPr>
          <a:lstStyle/>
          <a:p>
            <a:pPr algn="ctr"/>
            <a:r>
              <a:rPr lang="en-US" b="1" dirty="0">
                <a:solidFill>
                  <a:srgbClr val="000000"/>
                </a:solidFill>
              </a:rPr>
              <a:t>The Derivative at a Point</a:t>
            </a:r>
          </a:p>
          <a:p>
            <a:r>
              <a:rPr lang="en-US" dirty="0">
                <a:solidFill>
                  <a:srgbClr val="000000"/>
                </a:solidFill>
              </a:rPr>
              <a:t>The </a:t>
            </a:r>
            <a:r>
              <a:rPr lang="en-US" b="1" dirty="0">
                <a:solidFill>
                  <a:srgbClr val="C00000"/>
                </a:solidFill>
              </a:rPr>
              <a:t>derivative of the function </a:t>
            </a:r>
            <a:r>
              <a:rPr lang="en-US" b="1" i="1" dirty="0">
                <a:solidFill>
                  <a:srgbClr val="C00000"/>
                </a:solidFill>
              </a:rPr>
              <a:t>f</a:t>
            </a:r>
            <a:r>
              <a:rPr lang="en-US" b="1" dirty="0">
                <a:solidFill>
                  <a:srgbClr val="C00000"/>
                </a:solidFill>
              </a:rPr>
              <a:t> at the point </a:t>
            </a:r>
            <a:r>
              <a:rPr lang="en-US" b="1" i="1" dirty="0">
                <a:solidFill>
                  <a:srgbClr val="C00000"/>
                </a:solidFill>
              </a:rPr>
              <a:t>c</a:t>
            </a:r>
            <a:r>
              <a:rPr lang="en-US" dirty="0">
                <a:solidFill>
                  <a:srgbClr val="000000"/>
                </a:solidFill>
              </a:rPr>
              <a:t>, denoted  	 is</a:t>
            </a:r>
          </a:p>
          <a:p>
            <a:endParaRPr lang="en-US" dirty="0">
              <a:solidFill>
                <a:srgbClr val="000000"/>
              </a:solidFill>
            </a:endParaRPr>
          </a:p>
          <a:p>
            <a:endParaRPr lang="en-US" dirty="0">
              <a:solidFill>
                <a:srgbClr val="000000"/>
              </a:solidFill>
            </a:endParaRPr>
          </a:p>
          <a:p>
            <a:r>
              <a:rPr lang="en-US" dirty="0">
                <a:solidFill>
                  <a:srgbClr val="000000"/>
                </a:solidFill>
              </a:rPr>
              <a:t>provided the limit exists. (Note that            is read “ </a:t>
            </a:r>
            <a:r>
              <a:rPr lang="en-US" i="1" dirty="0">
                <a:solidFill>
                  <a:srgbClr val="000000"/>
                </a:solidFill>
              </a:rPr>
              <a:t>f</a:t>
            </a:r>
            <a:r>
              <a:rPr lang="en-US" dirty="0">
                <a:solidFill>
                  <a:srgbClr val="000000"/>
                </a:solidFill>
              </a:rPr>
              <a:t> prime of </a:t>
            </a:r>
            <a:r>
              <a:rPr lang="en-US" i="1" dirty="0">
                <a:solidFill>
                  <a:srgbClr val="000000"/>
                </a:solidFill>
              </a:rPr>
              <a:t>c</a:t>
            </a:r>
            <a:r>
              <a:rPr lang="en-US" dirty="0">
                <a:solidFill>
                  <a:srgbClr val="000000"/>
                </a:solidFill>
              </a:rPr>
              <a:t>.”)</a:t>
            </a:r>
          </a:p>
        </p:txBody>
      </p:sp>
      <p:graphicFrame>
        <p:nvGraphicFramePr>
          <p:cNvPr id="1027" name="Object 3"/>
          <p:cNvGraphicFramePr>
            <a:graphicFrameLocks noChangeAspect="1"/>
          </p:cNvGraphicFramePr>
          <p:nvPr/>
        </p:nvGraphicFramePr>
        <p:xfrm>
          <a:off x="560696" y="2247546"/>
          <a:ext cx="876300" cy="469900"/>
        </p:xfrm>
        <a:graphic>
          <a:graphicData uri="http://schemas.openxmlformats.org/presentationml/2006/ole">
            <mc:AlternateContent xmlns:mc="http://schemas.openxmlformats.org/markup-compatibility/2006">
              <mc:Choice xmlns:v="urn:schemas-microsoft-com:vml" Requires="v">
                <p:oleObj spid="_x0000_s1069" name="Equation" r:id="rId3" imgW="876240" imgH="469800" progId="Equation.DSMT4">
                  <p:embed/>
                </p:oleObj>
              </mc:Choice>
              <mc:Fallback>
                <p:oleObj name="Equation" r:id="rId3" imgW="876240" imgH="46980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0696" y="2247546"/>
                        <a:ext cx="8763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8" name="Object 4"/>
          <p:cNvGraphicFramePr>
            <a:graphicFrameLocks noChangeAspect="1"/>
          </p:cNvGraphicFramePr>
          <p:nvPr/>
        </p:nvGraphicFramePr>
        <p:xfrm>
          <a:off x="2667000" y="2654300"/>
          <a:ext cx="3810000" cy="876300"/>
        </p:xfrm>
        <a:graphic>
          <a:graphicData uri="http://schemas.openxmlformats.org/presentationml/2006/ole">
            <mc:AlternateContent xmlns:mc="http://schemas.openxmlformats.org/markup-compatibility/2006">
              <mc:Choice xmlns:v="urn:schemas-microsoft-com:vml" Requires="v">
                <p:oleObj spid="_x0000_s1070" name="Equation" r:id="rId5" imgW="3809880" imgH="876240" progId="Equation.DSMT4">
                  <p:embed/>
                </p:oleObj>
              </mc:Choice>
              <mc:Fallback>
                <p:oleObj name="Equation" r:id="rId5" imgW="3809880" imgH="87624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7000" y="2654300"/>
                        <a:ext cx="38100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9" name="Object 5"/>
          <p:cNvGraphicFramePr>
            <a:graphicFrameLocks noChangeAspect="1"/>
          </p:cNvGraphicFramePr>
          <p:nvPr/>
        </p:nvGraphicFramePr>
        <p:xfrm>
          <a:off x="5772150" y="3797300"/>
          <a:ext cx="762000" cy="469900"/>
        </p:xfrm>
        <a:graphic>
          <a:graphicData uri="http://schemas.openxmlformats.org/presentationml/2006/ole">
            <mc:AlternateContent xmlns:mc="http://schemas.openxmlformats.org/markup-compatibility/2006">
              <mc:Choice xmlns:v="urn:schemas-microsoft-com:vml" Requires="v">
                <p:oleObj spid="_x0000_s1071" name="Equation" r:id="rId7" imgW="761760" imgH="469800" progId="Equation.DSMT4">
                  <p:embed/>
                </p:oleObj>
              </mc:Choice>
              <mc:Fallback>
                <p:oleObj name="Equation" r:id="rId7" imgW="761760" imgH="46980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72150" y="3797300"/>
                        <a:ext cx="7620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Velocity and Tangent Recap</a:t>
            </a:r>
          </a:p>
        </p:txBody>
      </p:sp>
      <p:sp>
        <p:nvSpPr>
          <p:cNvPr id="3" name="Content Placeholder 2"/>
          <p:cNvSpPr>
            <a:spLocks noGrp="1"/>
          </p:cNvSpPr>
          <p:nvPr>
            <p:ph idx="1"/>
          </p:nvPr>
        </p:nvSpPr>
        <p:spPr/>
        <p:txBody>
          <a:bodyPr/>
          <a:lstStyle/>
          <a:p>
            <a:r>
              <a:rPr lang="en-US" dirty="0"/>
              <a:t>In some contexts, it may be more natural to refer to the point </a:t>
            </a:r>
            <a:r>
              <a:rPr lang="en-US" i="1" dirty="0"/>
              <a:t>c</a:t>
            </a:r>
            <a:r>
              <a:rPr lang="en-US" dirty="0"/>
              <a:t> + </a:t>
            </a:r>
            <a:r>
              <a:rPr lang="en-US" i="1" dirty="0"/>
              <a:t>h</a:t>
            </a:r>
            <a:r>
              <a:rPr lang="en-US" dirty="0"/>
              <a:t> as </a:t>
            </a:r>
            <a:r>
              <a:rPr lang="en-US" i="1" dirty="0"/>
              <a:t>x</a:t>
            </a:r>
            <a:r>
              <a:rPr lang="en-US" dirty="0"/>
              <a:t>, and to express the difference quotient as follows:</a:t>
            </a:r>
          </a:p>
          <a:p>
            <a:endParaRPr lang="en-US" dirty="0"/>
          </a:p>
          <a:p>
            <a:endParaRPr lang="en-US" dirty="0"/>
          </a:p>
          <a:p>
            <a:r>
              <a:rPr lang="en-US" dirty="0"/>
              <a:t>In this case, the derivative of </a:t>
            </a:r>
            <a:r>
              <a:rPr lang="en-US" i="1" dirty="0"/>
              <a:t>f</a:t>
            </a:r>
            <a:r>
              <a:rPr lang="en-US" dirty="0"/>
              <a:t> at </a:t>
            </a:r>
            <a:r>
              <a:rPr lang="en-US" i="1" dirty="0"/>
              <a:t>c</a:t>
            </a:r>
            <a:r>
              <a:rPr lang="en-US" dirty="0"/>
              <a:t> is obtained by letting </a:t>
            </a:r>
            <a:r>
              <a:rPr lang="en-US" i="1" dirty="0"/>
              <a:t>x</a:t>
            </a:r>
            <a:r>
              <a:rPr lang="en-US" dirty="0"/>
              <a:t> approach </a:t>
            </a:r>
            <a:r>
              <a:rPr lang="en-US" i="1" dirty="0"/>
              <a:t>c</a:t>
            </a:r>
            <a:r>
              <a:rPr lang="en-US" dirty="0"/>
              <a:t>, so an alternate definition of the derivative is</a:t>
            </a:r>
          </a:p>
        </p:txBody>
      </p:sp>
      <p:graphicFrame>
        <p:nvGraphicFramePr>
          <p:cNvPr id="48130" name="Object 2"/>
          <p:cNvGraphicFramePr>
            <a:graphicFrameLocks noChangeAspect="1"/>
          </p:cNvGraphicFramePr>
          <p:nvPr/>
        </p:nvGraphicFramePr>
        <p:xfrm>
          <a:off x="2438400" y="2708275"/>
          <a:ext cx="4165600" cy="876300"/>
        </p:xfrm>
        <a:graphic>
          <a:graphicData uri="http://schemas.openxmlformats.org/presentationml/2006/ole">
            <mc:AlternateContent xmlns:mc="http://schemas.openxmlformats.org/markup-compatibility/2006">
              <mc:Choice xmlns:v="urn:schemas-microsoft-com:vml" Requires="v">
                <p:oleObj spid="_x0000_s48156" name="Equation" r:id="rId3" imgW="4165560" imgH="876240" progId="Equation.DSMT4">
                  <p:embed/>
                </p:oleObj>
              </mc:Choice>
              <mc:Fallback>
                <p:oleObj name="Equation" r:id="rId3" imgW="4165560" imgH="87624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2708275"/>
                        <a:ext cx="41656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8131" name="Object 3"/>
          <p:cNvGraphicFramePr>
            <a:graphicFrameLocks noChangeAspect="1"/>
          </p:cNvGraphicFramePr>
          <p:nvPr/>
        </p:nvGraphicFramePr>
        <p:xfrm>
          <a:off x="2971800" y="5035550"/>
          <a:ext cx="3314700" cy="876300"/>
        </p:xfrm>
        <a:graphic>
          <a:graphicData uri="http://schemas.openxmlformats.org/presentationml/2006/ole">
            <mc:AlternateContent xmlns:mc="http://schemas.openxmlformats.org/markup-compatibility/2006">
              <mc:Choice xmlns:v="urn:schemas-microsoft-com:vml" Requires="v">
                <p:oleObj spid="_x0000_s48157" name="Equation" r:id="rId5" imgW="3314520" imgH="876240" progId="Equation.DSMT4">
                  <p:embed/>
                </p:oleObj>
              </mc:Choice>
              <mc:Fallback>
                <p:oleObj name="Equation" r:id="rId5" imgW="3314520" imgH="87624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71800" y="5035550"/>
                        <a:ext cx="33147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1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81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Velocity and Tangent Recap</a:t>
            </a:r>
          </a:p>
        </p:txBody>
      </p:sp>
      <p:sp>
        <p:nvSpPr>
          <p:cNvPr id="3" name="Content Placeholder 2"/>
          <p:cNvSpPr>
            <a:spLocks noGrp="1"/>
          </p:cNvSpPr>
          <p:nvPr>
            <p:ph idx="1"/>
          </p:nvPr>
        </p:nvSpPr>
        <p:spPr>
          <a:xfrm>
            <a:off x="457200" y="1131425"/>
            <a:ext cx="8229600" cy="4745915"/>
          </a:xfrm>
        </p:spPr>
        <p:txBody>
          <a:bodyPr>
            <a:spAutoFit/>
          </a:bodyPr>
          <a:lstStyle/>
          <a:p>
            <a:r>
              <a:rPr lang="en-US" sz="2700" dirty="0"/>
              <a:t>One last variation of this idea comes from referring to </a:t>
            </a:r>
            <a:br>
              <a:rPr lang="en-US" sz="2700" dirty="0"/>
            </a:br>
            <a:r>
              <a:rPr lang="en-US" sz="2700" i="1" dirty="0"/>
              <a:t>f</a:t>
            </a:r>
            <a:r>
              <a:rPr lang="en-US" sz="2700" dirty="0"/>
              <a:t>(</a:t>
            </a:r>
            <a:r>
              <a:rPr lang="en-US" sz="2700" i="1" dirty="0"/>
              <a:t>x</a:t>
            </a:r>
            <a:r>
              <a:rPr lang="en-US" sz="2700" dirty="0"/>
              <a:t>) </a:t>
            </a:r>
            <a:r>
              <a:rPr lang="en-US" sz="2700" dirty="0">
                <a:latin typeface="Symbol" pitchFamily="18" charset="2"/>
              </a:rPr>
              <a:t>-</a:t>
            </a:r>
            <a:r>
              <a:rPr lang="en-US" sz="2700" dirty="0"/>
              <a:t> </a:t>
            </a:r>
            <a:r>
              <a:rPr lang="en-US" sz="2700" i="1" dirty="0"/>
              <a:t>f</a:t>
            </a:r>
            <a:r>
              <a:rPr lang="en-US" sz="2700" dirty="0"/>
              <a:t>(</a:t>
            </a:r>
            <a:r>
              <a:rPr lang="en-US" sz="2700" i="1" dirty="0"/>
              <a:t>c</a:t>
            </a:r>
            <a:r>
              <a:rPr lang="en-US" sz="2700" dirty="0"/>
              <a:t>) as the “change in </a:t>
            </a:r>
            <a:r>
              <a:rPr lang="en-US" sz="2700" i="1" dirty="0"/>
              <a:t>f</a:t>
            </a:r>
            <a:r>
              <a:rPr lang="en-US" sz="2700" dirty="0"/>
              <a:t> ” or “change in </a:t>
            </a:r>
            <a:r>
              <a:rPr lang="en-US" sz="2700" i="1" dirty="0"/>
              <a:t>y</a:t>
            </a:r>
            <a:r>
              <a:rPr lang="en-US" sz="2700" dirty="0"/>
              <a:t>” (denoted </a:t>
            </a:r>
            <a:r>
              <a:rPr lang="en-US" sz="2700" dirty="0">
                <a:sym typeface="Symbol"/>
              </a:rPr>
              <a:t></a:t>
            </a:r>
            <a:r>
              <a:rPr lang="en-US" sz="2700" i="1" dirty="0"/>
              <a:t>f</a:t>
            </a:r>
            <a:r>
              <a:rPr lang="en-US" sz="2700" dirty="0"/>
              <a:t> or </a:t>
            </a:r>
            <a:r>
              <a:rPr lang="en-US" sz="2700" dirty="0">
                <a:sym typeface="Symbol"/>
              </a:rPr>
              <a:t></a:t>
            </a:r>
            <a:r>
              <a:rPr lang="en-US" sz="2700" i="1" dirty="0"/>
              <a:t>y</a:t>
            </a:r>
            <a:r>
              <a:rPr lang="en-US" sz="2700" dirty="0"/>
              <a:t>) and to </a:t>
            </a:r>
            <a:r>
              <a:rPr lang="en-US" sz="2700" i="1" dirty="0"/>
              <a:t>x</a:t>
            </a:r>
            <a:r>
              <a:rPr lang="en-US" sz="2700" dirty="0"/>
              <a:t> </a:t>
            </a:r>
            <a:r>
              <a:rPr lang="en-US" sz="2700" dirty="0">
                <a:latin typeface="Symbol" pitchFamily="18" charset="2"/>
              </a:rPr>
              <a:t>-</a:t>
            </a:r>
            <a:r>
              <a:rPr lang="en-US" sz="2700" dirty="0"/>
              <a:t> </a:t>
            </a:r>
            <a:r>
              <a:rPr lang="en-US" sz="2700" i="1" dirty="0"/>
              <a:t>c</a:t>
            </a:r>
            <a:r>
              <a:rPr lang="en-US" sz="2700" dirty="0"/>
              <a:t> as the “change in </a:t>
            </a:r>
            <a:r>
              <a:rPr lang="en-US" sz="2700" i="1" dirty="0"/>
              <a:t>x</a:t>
            </a:r>
            <a:r>
              <a:rPr lang="en-US" sz="2700" dirty="0"/>
              <a:t>” (denoted </a:t>
            </a:r>
            <a:r>
              <a:rPr lang="en-US" sz="2700" dirty="0">
                <a:sym typeface="Symbol"/>
              </a:rPr>
              <a:t></a:t>
            </a:r>
            <a:r>
              <a:rPr lang="en-US" sz="2700" i="1" dirty="0"/>
              <a:t>x</a:t>
            </a:r>
            <a:r>
              <a:rPr lang="en-US" sz="2700" dirty="0"/>
              <a:t>). This is commonly seen when the context makes it natural to refer to the equation </a:t>
            </a:r>
            <a:r>
              <a:rPr lang="en-US" sz="2700" i="1" dirty="0"/>
              <a:t>y</a:t>
            </a:r>
            <a:r>
              <a:rPr lang="en-US" sz="2700" dirty="0"/>
              <a:t> </a:t>
            </a:r>
            <a:r>
              <a:rPr lang="en-US" sz="2700" dirty="0">
                <a:latin typeface="Symbol" pitchFamily="18" charset="2"/>
              </a:rPr>
              <a:t>=</a:t>
            </a:r>
            <a:r>
              <a:rPr lang="en-US" sz="2700" dirty="0"/>
              <a:t> </a:t>
            </a:r>
            <a:r>
              <a:rPr lang="en-US" sz="2700" i="1" dirty="0"/>
              <a:t>f</a:t>
            </a:r>
            <a:r>
              <a:rPr lang="en-US" sz="2700" dirty="0"/>
              <a:t>(</a:t>
            </a:r>
            <a:r>
              <a:rPr lang="en-US" sz="2700" i="1" dirty="0"/>
              <a:t>x</a:t>
            </a:r>
            <a:r>
              <a:rPr lang="en-US" sz="2700" dirty="0"/>
              <a:t>) and to emphasize the fact that the numerator of the difference quotient represents a vertical difference while the denominator represents a horizontal difference. Using this notation, and with the implicit understanding that </a:t>
            </a:r>
            <a:r>
              <a:rPr lang="en-US" sz="2700" i="1" dirty="0"/>
              <a:t>c</a:t>
            </a:r>
            <a:r>
              <a:rPr lang="en-US" sz="2700" dirty="0"/>
              <a:t> is fixed, the derivative would be denoted as</a:t>
            </a:r>
          </a:p>
          <a:p>
            <a:endParaRPr lang="en-US" sz="2700" dirty="0"/>
          </a:p>
        </p:txBody>
      </p:sp>
      <p:graphicFrame>
        <p:nvGraphicFramePr>
          <p:cNvPr id="49155" name="Object 3"/>
          <p:cNvGraphicFramePr>
            <a:graphicFrameLocks noChangeAspect="1"/>
          </p:cNvGraphicFramePr>
          <p:nvPr>
            <p:extLst>
              <p:ext uri="{D42A27DB-BD31-4B8C-83A1-F6EECF244321}">
                <p14:modId xmlns:p14="http://schemas.microsoft.com/office/powerpoint/2010/main" val="594069809"/>
              </p:ext>
            </p:extLst>
          </p:nvPr>
        </p:nvGraphicFramePr>
        <p:xfrm>
          <a:off x="2736850" y="5094288"/>
          <a:ext cx="3619500" cy="838200"/>
        </p:xfrm>
        <a:graphic>
          <a:graphicData uri="http://schemas.openxmlformats.org/presentationml/2006/ole">
            <mc:AlternateContent xmlns:mc="http://schemas.openxmlformats.org/markup-compatibility/2006">
              <mc:Choice xmlns:v="urn:schemas-microsoft-com:vml" Requires="v">
                <p:oleObj spid="_x0000_s49168" name="Equation" r:id="rId3" imgW="3619440" imgH="838080" progId="Equation.DSMT4">
                  <p:embed/>
                </p:oleObj>
              </mc:Choice>
              <mc:Fallback>
                <p:oleObj name="Equation" r:id="rId3" imgW="3619440" imgH="83808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6850" y="5094288"/>
                        <a:ext cx="36195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1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562</TotalTime>
  <Words>2206</Words>
  <Application>Microsoft Office PowerPoint</Application>
  <PresentationFormat>On-screen Show (4:3)</PresentationFormat>
  <Paragraphs>174</Paragraphs>
  <Slides>50</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50</vt:i4>
      </vt:variant>
    </vt:vector>
  </HeadingPairs>
  <TitlesOfParts>
    <vt:vector size="55" baseType="lpstr">
      <vt:lpstr>Symbol</vt:lpstr>
      <vt:lpstr>Arial</vt:lpstr>
      <vt:lpstr>Calibri</vt:lpstr>
      <vt:lpstr>Office Theme</vt:lpstr>
      <vt:lpstr>Equation</vt:lpstr>
      <vt:lpstr>Section 2.6</vt:lpstr>
      <vt:lpstr>TOPICS</vt:lpstr>
      <vt:lpstr>Velocity and Tangent Recap</vt:lpstr>
      <vt:lpstr>Velocity and Tangent Recap</vt:lpstr>
      <vt:lpstr>Velocity and Tangent Recap</vt:lpstr>
      <vt:lpstr>Velocity and Tangent Recap</vt:lpstr>
      <vt:lpstr>Definition: The Derivative at a Point</vt:lpstr>
      <vt:lpstr>Velocity and Tangent Recap</vt:lpstr>
      <vt:lpstr>Velocity and Tangent Recap</vt:lpstr>
      <vt:lpstr>Velocity and Tangent Recap</vt:lpstr>
      <vt:lpstr>Example 1 </vt:lpstr>
      <vt:lpstr>Example 1 (cont.)</vt:lpstr>
      <vt:lpstr>Example 1 (cont.)</vt:lpstr>
      <vt:lpstr>Example 1 (cont.)</vt:lpstr>
      <vt:lpstr>Example 2</vt:lpstr>
      <vt:lpstr>Example 2 (cont.)</vt:lpstr>
      <vt:lpstr>Example 2 (cont.)</vt:lpstr>
      <vt:lpstr>Example 3 </vt:lpstr>
      <vt:lpstr>Example 3a (cont.)</vt:lpstr>
      <vt:lpstr>Example 3a (cont.)</vt:lpstr>
      <vt:lpstr>Example 3 (cont.)</vt:lpstr>
      <vt:lpstr>Example 3c (cont.)</vt:lpstr>
      <vt:lpstr>Example 3c (cont.)</vt:lpstr>
      <vt:lpstr>Example 3c (cont.)</vt:lpstr>
      <vt:lpstr>Definition: The Derivative of a Function</vt:lpstr>
      <vt:lpstr>The Derivative as a Function</vt:lpstr>
      <vt:lpstr>The Derivative as a Function</vt:lpstr>
      <vt:lpstr>Example 4 </vt:lpstr>
      <vt:lpstr>Example 4 (cont.)</vt:lpstr>
      <vt:lpstr>Example 4a (cont.)</vt:lpstr>
      <vt:lpstr>Example 4a (cont.)</vt:lpstr>
      <vt:lpstr>Example 4a (cont.)</vt:lpstr>
      <vt:lpstr>Example 4a (cont.)</vt:lpstr>
      <vt:lpstr>Example 4 (cont.)</vt:lpstr>
      <vt:lpstr>Example 4 (cont.)</vt:lpstr>
      <vt:lpstr>Example 4c (cont.)</vt:lpstr>
      <vt:lpstr>Example 4c (cont.)</vt:lpstr>
      <vt:lpstr>Example 5 </vt:lpstr>
      <vt:lpstr>Example 5 (cont.)</vt:lpstr>
      <vt:lpstr>Example 5 (cont.)</vt:lpstr>
      <vt:lpstr>Example 5 (cont.)</vt:lpstr>
      <vt:lpstr>The Derivative as a Function</vt:lpstr>
      <vt:lpstr>Example 6 </vt:lpstr>
      <vt:lpstr>Example 6a (cont.)</vt:lpstr>
      <vt:lpstr>Example 6 (cont.)</vt:lpstr>
      <vt:lpstr>Example 6b (cont.)</vt:lpstr>
      <vt:lpstr>Example 6b (cont.)</vt:lpstr>
      <vt:lpstr>Example 6b (cont.)</vt:lpstr>
      <vt:lpstr>Example 6b (cont.)</vt:lpstr>
      <vt:lpstr>Example 6b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Calculus</dc:title>
  <dc:creator>Hawkes Learning</dc:creator>
  <cp:lastModifiedBy>Daniel Breuer</cp:lastModifiedBy>
  <cp:revision>67</cp:revision>
  <dcterms:created xsi:type="dcterms:W3CDTF">2013-04-26T14:43:13Z</dcterms:created>
  <dcterms:modified xsi:type="dcterms:W3CDTF">2018-09-13T14:29:21Z</dcterms:modified>
</cp:coreProperties>
</file>