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9"/>
  </p:notesMasterIdLst>
  <p:sldIdLst>
    <p:sldId id="256" r:id="rId2"/>
    <p:sldId id="27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6" r:id="rId28"/>
    <p:sldId id="287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7" r:id="rId37"/>
    <p:sldId id="298" r:id="rId38"/>
    <p:sldId id="299" r:id="rId39"/>
    <p:sldId id="300" r:id="rId40"/>
    <p:sldId id="301" r:id="rId41"/>
    <p:sldId id="303" r:id="rId42"/>
    <p:sldId id="304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7" r:id="rId54"/>
    <p:sldId id="318" r:id="rId55"/>
    <p:sldId id="319" r:id="rId56"/>
    <p:sldId id="320" r:id="rId57"/>
    <p:sldId id="322" r:id="rId58"/>
    <p:sldId id="324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346" r:id="rId67"/>
    <p:sldId id="332" r:id="rId68"/>
    <p:sldId id="335" r:id="rId69"/>
    <p:sldId id="336" r:id="rId70"/>
    <p:sldId id="337" r:id="rId71"/>
    <p:sldId id="338" r:id="rId72"/>
    <p:sldId id="339" r:id="rId73"/>
    <p:sldId id="340" r:id="rId74"/>
    <p:sldId id="341" r:id="rId75"/>
    <p:sldId id="343" r:id="rId76"/>
    <p:sldId id="344" r:id="rId77"/>
    <p:sldId id="345" r:id="rId7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0"/>
      <p:bold r:id="rId81"/>
      <p:italic r:id="rId82"/>
      <p:boldItalic r:id="rId83"/>
    </p:embeddedFont>
    <p:embeddedFont>
      <p:font typeface="Cambria Math" panose="02040503050406030204" pitchFamily="18" charset="0"/>
      <p:regular r:id="rId8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62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5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1.fntdata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4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font" Target="fonts/font2.fntdata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font" Target="fonts/font3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4" Type="http://schemas.openxmlformats.org/officeDocument/2006/relationships/image" Target="../media/image77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image" Target="../media/image86.wmf"/><Relationship Id="rId7" Type="http://schemas.openxmlformats.org/officeDocument/2006/relationships/image" Target="../media/image90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4" Type="http://schemas.openxmlformats.org/officeDocument/2006/relationships/image" Target="../media/image97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7" Type="http://schemas.openxmlformats.org/officeDocument/2006/relationships/image" Target="../media/image109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6" Type="http://schemas.openxmlformats.org/officeDocument/2006/relationships/image" Target="../media/image108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6" Type="http://schemas.openxmlformats.org/officeDocument/2006/relationships/image" Target="../media/image115.wmf"/><Relationship Id="rId5" Type="http://schemas.openxmlformats.org/officeDocument/2006/relationships/image" Target="../media/image114.wmf"/><Relationship Id="rId4" Type="http://schemas.openxmlformats.org/officeDocument/2006/relationships/image" Target="../media/image113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wmf"/><Relationship Id="rId1" Type="http://schemas.openxmlformats.org/officeDocument/2006/relationships/image" Target="../media/image116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wmf"/><Relationship Id="rId1" Type="http://schemas.openxmlformats.org/officeDocument/2006/relationships/image" Target="../media/image122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4" Type="http://schemas.openxmlformats.org/officeDocument/2006/relationships/image" Target="../media/image127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wmf"/><Relationship Id="rId3" Type="http://schemas.openxmlformats.org/officeDocument/2006/relationships/image" Target="../media/image130.wmf"/><Relationship Id="rId7" Type="http://schemas.openxmlformats.org/officeDocument/2006/relationships/image" Target="../media/image134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6" Type="http://schemas.openxmlformats.org/officeDocument/2006/relationships/image" Target="../media/image133.wmf"/><Relationship Id="rId5" Type="http://schemas.openxmlformats.org/officeDocument/2006/relationships/image" Target="../media/image132.wmf"/><Relationship Id="rId4" Type="http://schemas.openxmlformats.org/officeDocument/2006/relationships/image" Target="../media/image131.wmf"/><Relationship Id="rId9" Type="http://schemas.openxmlformats.org/officeDocument/2006/relationships/image" Target="../media/image136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wmf"/><Relationship Id="rId1" Type="http://schemas.openxmlformats.org/officeDocument/2006/relationships/image" Target="../media/image13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wmf"/><Relationship Id="rId1" Type="http://schemas.openxmlformats.org/officeDocument/2006/relationships/image" Target="../media/image140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4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wmf"/><Relationship Id="rId2" Type="http://schemas.openxmlformats.org/officeDocument/2006/relationships/image" Target="../media/image147.wmf"/><Relationship Id="rId1" Type="http://schemas.openxmlformats.org/officeDocument/2006/relationships/image" Target="../media/image146.wmf"/><Relationship Id="rId5" Type="http://schemas.openxmlformats.org/officeDocument/2006/relationships/image" Target="../media/image150.wmf"/><Relationship Id="rId4" Type="http://schemas.openxmlformats.org/officeDocument/2006/relationships/image" Target="../media/image149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2.wmf"/><Relationship Id="rId1" Type="http://schemas.openxmlformats.org/officeDocument/2006/relationships/image" Target="../media/image151.wmf"/><Relationship Id="rId5" Type="http://schemas.openxmlformats.org/officeDocument/2006/relationships/image" Target="../media/image155.wmf"/><Relationship Id="rId4" Type="http://schemas.openxmlformats.org/officeDocument/2006/relationships/image" Target="../media/image154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2" Type="http://schemas.openxmlformats.org/officeDocument/2006/relationships/image" Target="../media/image157.wmf"/><Relationship Id="rId1" Type="http://schemas.openxmlformats.org/officeDocument/2006/relationships/image" Target="../media/image156.wmf"/><Relationship Id="rId4" Type="http://schemas.openxmlformats.org/officeDocument/2006/relationships/image" Target="../media/image159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wmf"/><Relationship Id="rId2" Type="http://schemas.openxmlformats.org/officeDocument/2006/relationships/image" Target="../media/image161.wmf"/><Relationship Id="rId1" Type="http://schemas.openxmlformats.org/officeDocument/2006/relationships/image" Target="../media/image160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wmf"/><Relationship Id="rId2" Type="http://schemas.openxmlformats.org/officeDocument/2006/relationships/image" Target="../media/image164.wmf"/><Relationship Id="rId1" Type="http://schemas.openxmlformats.org/officeDocument/2006/relationships/image" Target="../media/image163.wmf"/><Relationship Id="rId6" Type="http://schemas.openxmlformats.org/officeDocument/2006/relationships/image" Target="../media/image168.wmf"/><Relationship Id="rId5" Type="http://schemas.openxmlformats.org/officeDocument/2006/relationships/image" Target="../media/image167.wmf"/><Relationship Id="rId4" Type="http://schemas.openxmlformats.org/officeDocument/2006/relationships/image" Target="../media/image16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wmf"/><Relationship Id="rId2" Type="http://schemas.openxmlformats.org/officeDocument/2006/relationships/image" Target="../media/image170.wmf"/><Relationship Id="rId1" Type="http://schemas.openxmlformats.org/officeDocument/2006/relationships/image" Target="../media/image169.wmf"/><Relationship Id="rId4" Type="http://schemas.openxmlformats.org/officeDocument/2006/relationships/image" Target="../media/image172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wmf"/><Relationship Id="rId2" Type="http://schemas.openxmlformats.org/officeDocument/2006/relationships/image" Target="../media/image174.wmf"/><Relationship Id="rId1" Type="http://schemas.openxmlformats.org/officeDocument/2006/relationships/image" Target="../media/image173.wmf"/><Relationship Id="rId4" Type="http://schemas.openxmlformats.org/officeDocument/2006/relationships/image" Target="../media/image176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wmf"/><Relationship Id="rId2" Type="http://schemas.openxmlformats.org/officeDocument/2006/relationships/image" Target="../media/image178.wmf"/><Relationship Id="rId1" Type="http://schemas.openxmlformats.org/officeDocument/2006/relationships/image" Target="../media/image177.wmf"/><Relationship Id="rId4" Type="http://schemas.openxmlformats.org/officeDocument/2006/relationships/image" Target="../media/image180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wmf"/><Relationship Id="rId2" Type="http://schemas.openxmlformats.org/officeDocument/2006/relationships/image" Target="../media/image182.wmf"/><Relationship Id="rId1" Type="http://schemas.openxmlformats.org/officeDocument/2006/relationships/image" Target="../media/image181.wmf"/><Relationship Id="rId4" Type="http://schemas.openxmlformats.org/officeDocument/2006/relationships/image" Target="../media/image184.w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wmf"/><Relationship Id="rId1" Type="http://schemas.openxmlformats.org/officeDocument/2006/relationships/image" Target="../media/image185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wmf"/><Relationship Id="rId2" Type="http://schemas.openxmlformats.org/officeDocument/2006/relationships/image" Target="../media/image188.wmf"/><Relationship Id="rId1" Type="http://schemas.openxmlformats.org/officeDocument/2006/relationships/image" Target="../media/image187.wmf"/><Relationship Id="rId4" Type="http://schemas.openxmlformats.org/officeDocument/2006/relationships/image" Target="../media/image190.wmf"/></Relationships>
</file>

<file path=ppt/drawings/_rels/vmlDrawing5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wmf"/><Relationship Id="rId1" Type="http://schemas.openxmlformats.org/officeDocument/2006/relationships/image" Target="../media/image191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3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4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wmf"/><Relationship Id="rId2" Type="http://schemas.openxmlformats.org/officeDocument/2006/relationships/image" Target="../media/image196.wmf"/><Relationship Id="rId1" Type="http://schemas.openxmlformats.org/officeDocument/2006/relationships/image" Target="../media/image195.wmf"/><Relationship Id="rId5" Type="http://schemas.openxmlformats.org/officeDocument/2006/relationships/image" Target="../media/image199.wmf"/><Relationship Id="rId4" Type="http://schemas.openxmlformats.org/officeDocument/2006/relationships/image" Target="../media/image19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wmf"/><Relationship Id="rId2" Type="http://schemas.openxmlformats.org/officeDocument/2006/relationships/image" Target="../media/image201.wmf"/><Relationship Id="rId1" Type="http://schemas.openxmlformats.org/officeDocument/2006/relationships/image" Target="../media/image200.wmf"/><Relationship Id="rId6" Type="http://schemas.openxmlformats.org/officeDocument/2006/relationships/image" Target="../media/image205.wmf"/><Relationship Id="rId5" Type="http://schemas.openxmlformats.org/officeDocument/2006/relationships/image" Target="../media/image204.wmf"/><Relationship Id="rId4" Type="http://schemas.openxmlformats.org/officeDocument/2006/relationships/image" Target="../media/image203.wmf"/></Relationships>
</file>

<file path=ppt/drawings/_rels/vmlDrawing6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wmf"/><Relationship Id="rId1" Type="http://schemas.openxmlformats.org/officeDocument/2006/relationships/image" Target="../media/image206.wmf"/></Relationships>
</file>

<file path=ppt/drawings/_rels/vmlDrawing6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9.wmf"/><Relationship Id="rId1" Type="http://schemas.openxmlformats.org/officeDocument/2006/relationships/image" Target="../media/image208.w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wmf"/><Relationship Id="rId2" Type="http://schemas.openxmlformats.org/officeDocument/2006/relationships/image" Target="../media/image211.wmf"/><Relationship Id="rId1" Type="http://schemas.openxmlformats.org/officeDocument/2006/relationships/image" Target="../media/image210.w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wmf"/><Relationship Id="rId2" Type="http://schemas.openxmlformats.org/officeDocument/2006/relationships/image" Target="../media/image214.wmf"/><Relationship Id="rId1" Type="http://schemas.openxmlformats.org/officeDocument/2006/relationships/image" Target="../media/image213.wmf"/><Relationship Id="rId4" Type="http://schemas.openxmlformats.org/officeDocument/2006/relationships/image" Target="../media/image216.wmf"/></Relationships>
</file>

<file path=ppt/drawings/_rels/vmlDrawing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wmf"/><Relationship Id="rId2" Type="http://schemas.openxmlformats.org/officeDocument/2006/relationships/image" Target="../media/image218.wmf"/><Relationship Id="rId1" Type="http://schemas.openxmlformats.org/officeDocument/2006/relationships/image" Target="../media/image217.w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0.wmf"/></Relationships>
</file>

<file path=ppt/drawings/_rels/vmlDrawing6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wmf"/><Relationship Id="rId2" Type="http://schemas.openxmlformats.org/officeDocument/2006/relationships/image" Target="../media/image222.wmf"/><Relationship Id="rId1" Type="http://schemas.openxmlformats.org/officeDocument/2006/relationships/image" Target="../media/image221.wmf"/><Relationship Id="rId5" Type="http://schemas.openxmlformats.org/officeDocument/2006/relationships/image" Target="../media/image225.wmf"/><Relationship Id="rId4" Type="http://schemas.openxmlformats.org/officeDocument/2006/relationships/image" Target="../media/image224.wmf"/></Relationships>
</file>

<file path=ppt/drawings/_rels/vmlDrawing6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wmf"/><Relationship Id="rId2" Type="http://schemas.openxmlformats.org/officeDocument/2006/relationships/image" Target="../media/image227.wmf"/><Relationship Id="rId1" Type="http://schemas.openxmlformats.org/officeDocument/2006/relationships/image" Target="../media/image226.wmf"/><Relationship Id="rId6" Type="http://schemas.openxmlformats.org/officeDocument/2006/relationships/image" Target="../media/image231.wmf"/><Relationship Id="rId5" Type="http://schemas.openxmlformats.org/officeDocument/2006/relationships/image" Target="../media/image230.wmf"/><Relationship Id="rId4" Type="http://schemas.openxmlformats.org/officeDocument/2006/relationships/image" Target="../media/image229.wmf"/></Relationships>
</file>

<file path=ppt/drawings/_rels/vmlDrawing6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wmf"/><Relationship Id="rId2" Type="http://schemas.openxmlformats.org/officeDocument/2006/relationships/image" Target="../media/image233.wmf"/><Relationship Id="rId1" Type="http://schemas.openxmlformats.org/officeDocument/2006/relationships/image" Target="../media/image232.wmf"/><Relationship Id="rId5" Type="http://schemas.openxmlformats.org/officeDocument/2006/relationships/image" Target="../media/image236.wmf"/><Relationship Id="rId4" Type="http://schemas.openxmlformats.org/officeDocument/2006/relationships/image" Target="../media/image2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223F9-5619-4A22-9E92-8D013DF4D730}" type="datetimeFigureOut">
              <a:rPr lang="en-US" smtClean="0"/>
              <a:pPr/>
              <a:t>9/21/2018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3CC52-34CF-4E20-A4B7-BC33B79D88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850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3CC52-34CF-4E20-A4B7-BC33B79D88ED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633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 userDrawn="1"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4786"/>
                </a:solidFill>
                <a:latin typeface="Arial" charset="0"/>
                <a:cs typeface="Arial" charset="0"/>
              </a:rPr>
              <a:t>Section X.X</a:t>
            </a: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 smtClean="0">
                <a:solidFill>
                  <a:srgbClr val="004786"/>
                </a:solidFill>
                <a:latin typeface="Arial" pitchFamily="34" charset="0"/>
                <a:cs typeface="Arial" pitchFamily="34" charset="0"/>
              </a:rPr>
              <a:t>Section Title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</a:t>
            </a:r>
            <a:r>
              <a:rPr lang="en-US" baseline="-25000" dirty="0" smtClean="0">
                <a:solidFill>
                  <a:srgbClr val="2D7D9F"/>
                </a:solidFill>
              </a:rPr>
              <a:t>by Hawkes Learning  </a:t>
            </a:r>
            <a:endParaRPr lang="en-US" baseline="-25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</a:t>
            </a:r>
            <a:r>
              <a:rPr lang="en-US" baseline="-25000" dirty="0" smtClean="0">
                <a:solidFill>
                  <a:srgbClr val="2D7D9F"/>
                </a:solidFill>
              </a:rPr>
              <a:t>by Hawkes Learning  </a:t>
            </a:r>
            <a:endParaRPr lang="en-US" baseline="-25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4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48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5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5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57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5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61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64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oleObject" Target="../embeddings/oleObject71.bin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3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8.w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5" Type="http://schemas.openxmlformats.org/officeDocument/2006/relationships/oleObject" Target="../embeddings/oleObject72.bin"/><Relationship Id="rId10" Type="http://schemas.openxmlformats.org/officeDocument/2006/relationships/image" Target="../media/image70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72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74.bin"/><Relationship Id="rId10" Type="http://schemas.openxmlformats.org/officeDocument/2006/relationships/image" Target="../media/image77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76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oleObject" Target="../embeddings/oleObject82.bin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8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8.bin"/><Relationship Id="rId10" Type="http://schemas.openxmlformats.org/officeDocument/2006/relationships/image" Target="../media/image81.wmf"/><Relationship Id="rId4" Type="http://schemas.openxmlformats.org/officeDocument/2006/relationships/image" Target="../media/image78.wmf"/><Relationship Id="rId9" Type="http://schemas.openxmlformats.org/officeDocument/2006/relationships/oleObject" Target="../embeddings/oleObject80.bin"/><Relationship Id="rId14" Type="http://schemas.openxmlformats.org/officeDocument/2006/relationships/image" Target="../media/image83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oleObject" Target="../embeddings/oleObject88.bin"/><Relationship Id="rId18" Type="http://schemas.openxmlformats.org/officeDocument/2006/relationships/image" Target="../media/image91.w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12" Type="http://schemas.openxmlformats.org/officeDocument/2006/relationships/image" Target="../media/image88.wmf"/><Relationship Id="rId17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0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85.wmf"/><Relationship Id="rId11" Type="http://schemas.openxmlformats.org/officeDocument/2006/relationships/oleObject" Target="../embeddings/oleObject87.bin"/><Relationship Id="rId5" Type="http://schemas.openxmlformats.org/officeDocument/2006/relationships/oleObject" Target="../embeddings/oleObject84.bin"/><Relationship Id="rId15" Type="http://schemas.openxmlformats.org/officeDocument/2006/relationships/oleObject" Target="../embeddings/oleObject89.bin"/><Relationship Id="rId10" Type="http://schemas.openxmlformats.org/officeDocument/2006/relationships/image" Target="../media/image87.wmf"/><Relationship Id="rId4" Type="http://schemas.openxmlformats.org/officeDocument/2006/relationships/image" Target="../media/image84.wmf"/><Relationship Id="rId9" Type="http://schemas.openxmlformats.org/officeDocument/2006/relationships/oleObject" Target="../embeddings/oleObject86.bin"/><Relationship Id="rId14" Type="http://schemas.openxmlformats.org/officeDocument/2006/relationships/image" Target="../media/image89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92.bin"/><Relationship Id="rId4" Type="http://schemas.openxmlformats.org/officeDocument/2006/relationships/image" Target="../media/image92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94.bin"/><Relationship Id="rId10" Type="http://schemas.openxmlformats.org/officeDocument/2006/relationships/image" Target="../media/image97.wmf"/><Relationship Id="rId4" Type="http://schemas.openxmlformats.org/officeDocument/2006/relationships/image" Target="../media/image94.wmf"/><Relationship Id="rId9" Type="http://schemas.openxmlformats.org/officeDocument/2006/relationships/oleObject" Target="../embeddings/oleObject96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9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99.wmf"/><Relationship Id="rId5" Type="http://schemas.openxmlformats.org/officeDocument/2006/relationships/oleObject" Target="../embeddings/oleObject98.bin"/><Relationship Id="rId4" Type="http://schemas.openxmlformats.org/officeDocument/2006/relationships/image" Target="../media/image98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102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13" Type="http://schemas.openxmlformats.org/officeDocument/2006/relationships/oleObject" Target="../embeddings/oleObject106.bin"/><Relationship Id="rId3" Type="http://schemas.openxmlformats.org/officeDocument/2006/relationships/oleObject" Target="../embeddings/oleObject101.bin"/><Relationship Id="rId7" Type="http://schemas.openxmlformats.org/officeDocument/2006/relationships/oleObject" Target="../embeddings/oleObject103.bin"/><Relationship Id="rId12" Type="http://schemas.openxmlformats.org/officeDocument/2006/relationships/image" Target="../media/image10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9.wmf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04.wmf"/><Relationship Id="rId11" Type="http://schemas.openxmlformats.org/officeDocument/2006/relationships/oleObject" Target="../embeddings/oleObject105.bin"/><Relationship Id="rId5" Type="http://schemas.openxmlformats.org/officeDocument/2006/relationships/oleObject" Target="../embeddings/oleObject102.bin"/><Relationship Id="rId15" Type="http://schemas.openxmlformats.org/officeDocument/2006/relationships/oleObject" Target="../embeddings/oleObject107.bin"/><Relationship Id="rId10" Type="http://schemas.openxmlformats.org/officeDocument/2006/relationships/image" Target="../media/image106.wmf"/><Relationship Id="rId4" Type="http://schemas.openxmlformats.org/officeDocument/2006/relationships/image" Target="../media/image103.wmf"/><Relationship Id="rId9" Type="http://schemas.openxmlformats.org/officeDocument/2006/relationships/oleObject" Target="../embeddings/oleObject104.bin"/><Relationship Id="rId14" Type="http://schemas.openxmlformats.org/officeDocument/2006/relationships/image" Target="../media/image108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13" Type="http://schemas.openxmlformats.org/officeDocument/2006/relationships/oleObject" Target="../embeddings/oleObject113.bin"/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0.bin"/><Relationship Id="rId12" Type="http://schemas.openxmlformats.org/officeDocument/2006/relationships/image" Target="../media/image1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11.wmf"/><Relationship Id="rId11" Type="http://schemas.openxmlformats.org/officeDocument/2006/relationships/oleObject" Target="../embeddings/oleObject112.bin"/><Relationship Id="rId5" Type="http://schemas.openxmlformats.org/officeDocument/2006/relationships/oleObject" Target="../embeddings/oleObject109.bin"/><Relationship Id="rId10" Type="http://schemas.openxmlformats.org/officeDocument/2006/relationships/image" Target="../media/image113.wmf"/><Relationship Id="rId4" Type="http://schemas.openxmlformats.org/officeDocument/2006/relationships/image" Target="../media/image110.wmf"/><Relationship Id="rId9" Type="http://schemas.openxmlformats.org/officeDocument/2006/relationships/oleObject" Target="../embeddings/oleObject111.bin"/><Relationship Id="rId14" Type="http://schemas.openxmlformats.org/officeDocument/2006/relationships/image" Target="../media/image115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17.wmf"/><Relationship Id="rId5" Type="http://schemas.openxmlformats.org/officeDocument/2006/relationships/oleObject" Target="../embeddings/oleObject115.bin"/><Relationship Id="rId4" Type="http://schemas.openxmlformats.org/officeDocument/2006/relationships/image" Target="../media/image116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118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oleObject" Target="../embeddings/oleObject117.bin"/><Relationship Id="rId7" Type="http://schemas.openxmlformats.org/officeDocument/2006/relationships/oleObject" Target="../embeddings/oleObject1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20.wmf"/><Relationship Id="rId5" Type="http://schemas.openxmlformats.org/officeDocument/2006/relationships/oleObject" Target="../embeddings/oleObject118.bin"/><Relationship Id="rId4" Type="http://schemas.openxmlformats.org/officeDocument/2006/relationships/image" Target="../media/image11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23.wmf"/><Relationship Id="rId5" Type="http://schemas.openxmlformats.org/officeDocument/2006/relationships/oleObject" Target="../embeddings/oleObject121.bin"/><Relationship Id="rId4" Type="http://schemas.openxmlformats.org/officeDocument/2006/relationships/image" Target="../media/image122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3" Type="http://schemas.openxmlformats.org/officeDocument/2006/relationships/oleObject" Target="../embeddings/oleObject122.bin"/><Relationship Id="rId7" Type="http://schemas.openxmlformats.org/officeDocument/2006/relationships/oleObject" Target="../embeddings/oleObject1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25.wmf"/><Relationship Id="rId5" Type="http://schemas.openxmlformats.org/officeDocument/2006/relationships/oleObject" Target="../embeddings/oleObject123.bin"/><Relationship Id="rId10" Type="http://schemas.openxmlformats.org/officeDocument/2006/relationships/image" Target="../media/image127.wmf"/><Relationship Id="rId4" Type="http://schemas.openxmlformats.org/officeDocument/2006/relationships/image" Target="../media/image124.wmf"/><Relationship Id="rId9" Type="http://schemas.openxmlformats.org/officeDocument/2006/relationships/oleObject" Target="../embeddings/oleObject125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13" Type="http://schemas.openxmlformats.org/officeDocument/2006/relationships/oleObject" Target="../embeddings/oleObject131.bin"/><Relationship Id="rId18" Type="http://schemas.openxmlformats.org/officeDocument/2006/relationships/image" Target="../media/image135.wmf"/><Relationship Id="rId3" Type="http://schemas.openxmlformats.org/officeDocument/2006/relationships/oleObject" Target="../embeddings/oleObject126.bin"/><Relationship Id="rId7" Type="http://schemas.openxmlformats.org/officeDocument/2006/relationships/oleObject" Target="../embeddings/oleObject128.bin"/><Relationship Id="rId12" Type="http://schemas.openxmlformats.org/officeDocument/2006/relationships/image" Target="../media/image132.wmf"/><Relationship Id="rId17" Type="http://schemas.openxmlformats.org/officeDocument/2006/relationships/oleObject" Target="../embeddings/oleObject13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4.wmf"/><Relationship Id="rId20" Type="http://schemas.openxmlformats.org/officeDocument/2006/relationships/image" Target="../media/image136.wmf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29.wmf"/><Relationship Id="rId11" Type="http://schemas.openxmlformats.org/officeDocument/2006/relationships/oleObject" Target="../embeddings/oleObject130.bin"/><Relationship Id="rId5" Type="http://schemas.openxmlformats.org/officeDocument/2006/relationships/oleObject" Target="../embeddings/oleObject127.bin"/><Relationship Id="rId15" Type="http://schemas.openxmlformats.org/officeDocument/2006/relationships/oleObject" Target="../embeddings/oleObject132.bin"/><Relationship Id="rId10" Type="http://schemas.openxmlformats.org/officeDocument/2006/relationships/image" Target="../media/image131.wmf"/><Relationship Id="rId19" Type="http://schemas.openxmlformats.org/officeDocument/2006/relationships/oleObject" Target="../embeddings/oleObject134.bin"/><Relationship Id="rId4" Type="http://schemas.openxmlformats.org/officeDocument/2006/relationships/image" Target="../media/image128.wmf"/><Relationship Id="rId9" Type="http://schemas.openxmlformats.org/officeDocument/2006/relationships/oleObject" Target="../embeddings/oleObject129.bin"/><Relationship Id="rId14" Type="http://schemas.openxmlformats.org/officeDocument/2006/relationships/image" Target="../media/image133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137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39.wmf"/><Relationship Id="rId5" Type="http://schemas.openxmlformats.org/officeDocument/2006/relationships/oleObject" Target="../embeddings/oleObject137.bin"/><Relationship Id="rId4" Type="http://schemas.openxmlformats.org/officeDocument/2006/relationships/image" Target="../media/image138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41.wmf"/><Relationship Id="rId5" Type="http://schemas.openxmlformats.org/officeDocument/2006/relationships/oleObject" Target="../embeddings/oleObject139.bin"/><Relationship Id="rId4" Type="http://schemas.openxmlformats.org/officeDocument/2006/relationships/image" Target="../media/image140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142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143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14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145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3" Type="http://schemas.openxmlformats.org/officeDocument/2006/relationships/oleObject" Target="../embeddings/oleObject144.bin"/><Relationship Id="rId7" Type="http://schemas.openxmlformats.org/officeDocument/2006/relationships/oleObject" Target="../embeddings/oleObject146.bin"/><Relationship Id="rId12" Type="http://schemas.openxmlformats.org/officeDocument/2006/relationships/image" Target="../media/image1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47.wmf"/><Relationship Id="rId11" Type="http://schemas.openxmlformats.org/officeDocument/2006/relationships/oleObject" Target="../embeddings/oleObject148.bin"/><Relationship Id="rId5" Type="http://schemas.openxmlformats.org/officeDocument/2006/relationships/oleObject" Target="../embeddings/oleObject145.bin"/><Relationship Id="rId10" Type="http://schemas.openxmlformats.org/officeDocument/2006/relationships/image" Target="../media/image149.wmf"/><Relationship Id="rId4" Type="http://schemas.openxmlformats.org/officeDocument/2006/relationships/image" Target="../media/image146.wmf"/><Relationship Id="rId9" Type="http://schemas.openxmlformats.org/officeDocument/2006/relationships/oleObject" Target="../embeddings/oleObject147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3" Type="http://schemas.openxmlformats.org/officeDocument/2006/relationships/oleObject" Target="../embeddings/oleObject149.bin"/><Relationship Id="rId7" Type="http://schemas.openxmlformats.org/officeDocument/2006/relationships/oleObject" Target="../embeddings/oleObject151.bin"/><Relationship Id="rId12" Type="http://schemas.openxmlformats.org/officeDocument/2006/relationships/image" Target="../media/image1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52.wmf"/><Relationship Id="rId11" Type="http://schemas.openxmlformats.org/officeDocument/2006/relationships/oleObject" Target="../embeddings/oleObject153.bin"/><Relationship Id="rId5" Type="http://schemas.openxmlformats.org/officeDocument/2006/relationships/oleObject" Target="../embeddings/oleObject150.bin"/><Relationship Id="rId10" Type="http://schemas.openxmlformats.org/officeDocument/2006/relationships/image" Target="../media/image154.wmf"/><Relationship Id="rId4" Type="http://schemas.openxmlformats.org/officeDocument/2006/relationships/image" Target="../media/image151.wmf"/><Relationship Id="rId9" Type="http://schemas.openxmlformats.org/officeDocument/2006/relationships/oleObject" Target="../embeddings/oleObject152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wmf"/><Relationship Id="rId3" Type="http://schemas.openxmlformats.org/officeDocument/2006/relationships/oleObject" Target="../embeddings/oleObject154.bin"/><Relationship Id="rId7" Type="http://schemas.openxmlformats.org/officeDocument/2006/relationships/oleObject" Target="../embeddings/oleObject1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57.wmf"/><Relationship Id="rId5" Type="http://schemas.openxmlformats.org/officeDocument/2006/relationships/oleObject" Target="../embeddings/oleObject155.bin"/><Relationship Id="rId10" Type="http://schemas.openxmlformats.org/officeDocument/2006/relationships/image" Target="../media/image159.wmf"/><Relationship Id="rId4" Type="http://schemas.openxmlformats.org/officeDocument/2006/relationships/image" Target="../media/image156.wmf"/><Relationship Id="rId9" Type="http://schemas.openxmlformats.org/officeDocument/2006/relationships/oleObject" Target="../embeddings/oleObject157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wmf"/><Relationship Id="rId3" Type="http://schemas.openxmlformats.org/officeDocument/2006/relationships/oleObject" Target="../embeddings/oleObject158.bin"/><Relationship Id="rId7" Type="http://schemas.openxmlformats.org/officeDocument/2006/relationships/oleObject" Target="../embeddings/oleObject1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61.wmf"/><Relationship Id="rId5" Type="http://schemas.openxmlformats.org/officeDocument/2006/relationships/oleObject" Target="../embeddings/oleObject159.bin"/><Relationship Id="rId4" Type="http://schemas.openxmlformats.org/officeDocument/2006/relationships/image" Target="../media/image160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wmf"/><Relationship Id="rId13" Type="http://schemas.openxmlformats.org/officeDocument/2006/relationships/oleObject" Target="../embeddings/oleObject166.bin"/><Relationship Id="rId3" Type="http://schemas.openxmlformats.org/officeDocument/2006/relationships/oleObject" Target="../embeddings/oleObject161.bin"/><Relationship Id="rId7" Type="http://schemas.openxmlformats.org/officeDocument/2006/relationships/oleObject" Target="../embeddings/oleObject163.bin"/><Relationship Id="rId12" Type="http://schemas.openxmlformats.org/officeDocument/2006/relationships/image" Target="../media/image1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64.wmf"/><Relationship Id="rId11" Type="http://schemas.openxmlformats.org/officeDocument/2006/relationships/oleObject" Target="../embeddings/oleObject165.bin"/><Relationship Id="rId5" Type="http://schemas.openxmlformats.org/officeDocument/2006/relationships/oleObject" Target="../embeddings/oleObject162.bin"/><Relationship Id="rId10" Type="http://schemas.openxmlformats.org/officeDocument/2006/relationships/image" Target="../media/image166.wmf"/><Relationship Id="rId4" Type="http://schemas.openxmlformats.org/officeDocument/2006/relationships/image" Target="../media/image163.wmf"/><Relationship Id="rId9" Type="http://schemas.openxmlformats.org/officeDocument/2006/relationships/oleObject" Target="../embeddings/oleObject164.bin"/><Relationship Id="rId14" Type="http://schemas.openxmlformats.org/officeDocument/2006/relationships/image" Target="../media/image168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3" Type="http://schemas.openxmlformats.org/officeDocument/2006/relationships/oleObject" Target="../embeddings/oleObject167.bin"/><Relationship Id="rId7" Type="http://schemas.openxmlformats.org/officeDocument/2006/relationships/oleObject" Target="../embeddings/oleObject1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70.wmf"/><Relationship Id="rId5" Type="http://schemas.openxmlformats.org/officeDocument/2006/relationships/oleObject" Target="../embeddings/oleObject168.bin"/><Relationship Id="rId10" Type="http://schemas.openxmlformats.org/officeDocument/2006/relationships/image" Target="../media/image172.wmf"/><Relationship Id="rId4" Type="http://schemas.openxmlformats.org/officeDocument/2006/relationships/image" Target="../media/image169.wmf"/><Relationship Id="rId9" Type="http://schemas.openxmlformats.org/officeDocument/2006/relationships/oleObject" Target="../embeddings/oleObject170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wmf"/><Relationship Id="rId3" Type="http://schemas.openxmlformats.org/officeDocument/2006/relationships/oleObject" Target="../embeddings/oleObject171.bin"/><Relationship Id="rId7" Type="http://schemas.openxmlformats.org/officeDocument/2006/relationships/oleObject" Target="../embeddings/oleObject1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74.wmf"/><Relationship Id="rId5" Type="http://schemas.openxmlformats.org/officeDocument/2006/relationships/oleObject" Target="../embeddings/oleObject172.bin"/><Relationship Id="rId10" Type="http://schemas.openxmlformats.org/officeDocument/2006/relationships/image" Target="../media/image176.wmf"/><Relationship Id="rId4" Type="http://schemas.openxmlformats.org/officeDocument/2006/relationships/image" Target="../media/image173.wmf"/><Relationship Id="rId9" Type="http://schemas.openxmlformats.org/officeDocument/2006/relationships/oleObject" Target="../embeddings/oleObject174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wmf"/><Relationship Id="rId3" Type="http://schemas.openxmlformats.org/officeDocument/2006/relationships/oleObject" Target="../embeddings/oleObject175.bin"/><Relationship Id="rId7" Type="http://schemas.openxmlformats.org/officeDocument/2006/relationships/oleObject" Target="../embeddings/oleObject1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78.wmf"/><Relationship Id="rId5" Type="http://schemas.openxmlformats.org/officeDocument/2006/relationships/oleObject" Target="../embeddings/oleObject176.bin"/><Relationship Id="rId10" Type="http://schemas.openxmlformats.org/officeDocument/2006/relationships/image" Target="../media/image180.wmf"/><Relationship Id="rId4" Type="http://schemas.openxmlformats.org/officeDocument/2006/relationships/image" Target="../media/image177.wmf"/><Relationship Id="rId9" Type="http://schemas.openxmlformats.org/officeDocument/2006/relationships/oleObject" Target="../embeddings/oleObject178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wmf"/><Relationship Id="rId3" Type="http://schemas.openxmlformats.org/officeDocument/2006/relationships/oleObject" Target="../embeddings/oleObject179.bin"/><Relationship Id="rId7" Type="http://schemas.openxmlformats.org/officeDocument/2006/relationships/oleObject" Target="../embeddings/oleObject1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82.wmf"/><Relationship Id="rId5" Type="http://schemas.openxmlformats.org/officeDocument/2006/relationships/oleObject" Target="../embeddings/oleObject180.bin"/><Relationship Id="rId10" Type="http://schemas.openxmlformats.org/officeDocument/2006/relationships/image" Target="../media/image184.wmf"/><Relationship Id="rId4" Type="http://schemas.openxmlformats.org/officeDocument/2006/relationships/image" Target="../media/image181.wmf"/><Relationship Id="rId9" Type="http://schemas.openxmlformats.org/officeDocument/2006/relationships/oleObject" Target="../embeddings/oleObject18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86.wmf"/><Relationship Id="rId5" Type="http://schemas.openxmlformats.org/officeDocument/2006/relationships/oleObject" Target="../embeddings/oleObject184.bin"/><Relationship Id="rId4" Type="http://schemas.openxmlformats.org/officeDocument/2006/relationships/image" Target="../media/image185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wmf"/><Relationship Id="rId3" Type="http://schemas.openxmlformats.org/officeDocument/2006/relationships/oleObject" Target="../embeddings/oleObject185.bin"/><Relationship Id="rId7" Type="http://schemas.openxmlformats.org/officeDocument/2006/relationships/oleObject" Target="../embeddings/oleObject1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88.wmf"/><Relationship Id="rId5" Type="http://schemas.openxmlformats.org/officeDocument/2006/relationships/oleObject" Target="../embeddings/oleObject186.bin"/><Relationship Id="rId10" Type="http://schemas.openxmlformats.org/officeDocument/2006/relationships/image" Target="../media/image190.wmf"/><Relationship Id="rId4" Type="http://schemas.openxmlformats.org/officeDocument/2006/relationships/image" Target="../media/image187.wmf"/><Relationship Id="rId9" Type="http://schemas.openxmlformats.org/officeDocument/2006/relationships/oleObject" Target="../embeddings/oleObject188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92.wmf"/><Relationship Id="rId5" Type="http://schemas.openxmlformats.org/officeDocument/2006/relationships/oleObject" Target="../embeddings/oleObject190.bin"/><Relationship Id="rId4" Type="http://schemas.openxmlformats.org/officeDocument/2006/relationships/image" Target="../media/image191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4" Type="http://schemas.openxmlformats.org/officeDocument/2006/relationships/image" Target="../media/image193.w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4" Type="http://schemas.openxmlformats.org/officeDocument/2006/relationships/image" Target="../media/image194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wmf"/><Relationship Id="rId3" Type="http://schemas.openxmlformats.org/officeDocument/2006/relationships/oleObject" Target="../embeddings/oleObject193.bin"/><Relationship Id="rId7" Type="http://schemas.openxmlformats.org/officeDocument/2006/relationships/oleObject" Target="../embeddings/oleObject195.bin"/><Relationship Id="rId12" Type="http://schemas.openxmlformats.org/officeDocument/2006/relationships/image" Target="../media/image19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196.wmf"/><Relationship Id="rId11" Type="http://schemas.openxmlformats.org/officeDocument/2006/relationships/oleObject" Target="../embeddings/oleObject197.bin"/><Relationship Id="rId5" Type="http://schemas.openxmlformats.org/officeDocument/2006/relationships/oleObject" Target="../embeddings/oleObject194.bin"/><Relationship Id="rId10" Type="http://schemas.openxmlformats.org/officeDocument/2006/relationships/image" Target="../media/image198.wmf"/><Relationship Id="rId4" Type="http://schemas.openxmlformats.org/officeDocument/2006/relationships/image" Target="../media/image195.wmf"/><Relationship Id="rId9" Type="http://schemas.openxmlformats.org/officeDocument/2006/relationships/oleObject" Target="../embeddings/oleObject196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wmf"/><Relationship Id="rId13" Type="http://schemas.openxmlformats.org/officeDocument/2006/relationships/oleObject" Target="../embeddings/oleObject203.bin"/><Relationship Id="rId3" Type="http://schemas.openxmlformats.org/officeDocument/2006/relationships/oleObject" Target="../embeddings/oleObject198.bin"/><Relationship Id="rId7" Type="http://schemas.openxmlformats.org/officeDocument/2006/relationships/oleObject" Target="../embeddings/oleObject200.bin"/><Relationship Id="rId12" Type="http://schemas.openxmlformats.org/officeDocument/2006/relationships/image" Target="../media/image20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201.wmf"/><Relationship Id="rId11" Type="http://schemas.openxmlformats.org/officeDocument/2006/relationships/oleObject" Target="../embeddings/oleObject202.bin"/><Relationship Id="rId5" Type="http://schemas.openxmlformats.org/officeDocument/2006/relationships/oleObject" Target="../embeddings/oleObject199.bin"/><Relationship Id="rId10" Type="http://schemas.openxmlformats.org/officeDocument/2006/relationships/image" Target="../media/image203.wmf"/><Relationship Id="rId4" Type="http://schemas.openxmlformats.org/officeDocument/2006/relationships/image" Target="../media/image200.wmf"/><Relationship Id="rId9" Type="http://schemas.openxmlformats.org/officeDocument/2006/relationships/oleObject" Target="../embeddings/oleObject201.bin"/><Relationship Id="rId14" Type="http://schemas.openxmlformats.org/officeDocument/2006/relationships/image" Target="../media/image205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207.wmf"/><Relationship Id="rId5" Type="http://schemas.openxmlformats.org/officeDocument/2006/relationships/oleObject" Target="../embeddings/oleObject205.bin"/><Relationship Id="rId4" Type="http://schemas.openxmlformats.org/officeDocument/2006/relationships/image" Target="../media/image206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0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207.bin"/><Relationship Id="rId5" Type="http://schemas.openxmlformats.org/officeDocument/2006/relationships/image" Target="../media/image208.wmf"/><Relationship Id="rId4" Type="http://schemas.openxmlformats.org/officeDocument/2006/relationships/oleObject" Target="../embeddings/oleObject20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4.wmf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wmf"/><Relationship Id="rId3" Type="http://schemas.openxmlformats.org/officeDocument/2006/relationships/oleObject" Target="../embeddings/oleObject208.bin"/><Relationship Id="rId7" Type="http://schemas.openxmlformats.org/officeDocument/2006/relationships/oleObject" Target="../embeddings/oleObject2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211.wmf"/><Relationship Id="rId5" Type="http://schemas.openxmlformats.org/officeDocument/2006/relationships/oleObject" Target="../embeddings/oleObject209.bin"/><Relationship Id="rId4" Type="http://schemas.openxmlformats.org/officeDocument/2006/relationships/image" Target="../media/image210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wmf"/><Relationship Id="rId3" Type="http://schemas.openxmlformats.org/officeDocument/2006/relationships/oleObject" Target="../embeddings/oleObject211.bin"/><Relationship Id="rId7" Type="http://schemas.openxmlformats.org/officeDocument/2006/relationships/oleObject" Target="../embeddings/oleObject2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214.wmf"/><Relationship Id="rId5" Type="http://schemas.openxmlformats.org/officeDocument/2006/relationships/oleObject" Target="../embeddings/oleObject212.bin"/><Relationship Id="rId10" Type="http://schemas.openxmlformats.org/officeDocument/2006/relationships/image" Target="../media/image216.wmf"/><Relationship Id="rId4" Type="http://schemas.openxmlformats.org/officeDocument/2006/relationships/image" Target="../media/image213.wmf"/><Relationship Id="rId9" Type="http://schemas.openxmlformats.org/officeDocument/2006/relationships/oleObject" Target="../embeddings/oleObject214.bin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wmf"/><Relationship Id="rId3" Type="http://schemas.openxmlformats.org/officeDocument/2006/relationships/oleObject" Target="../embeddings/oleObject215.bin"/><Relationship Id="rId7" Type="http://schemas.openxmlformats.org/officeDocument/2006/relationships/oleObject" Target="../embeddings/oleObject2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218.wmf"/><Relationship Id="rId5" Type="http://schemas.openxmlformats.org/officeDocument/2006/relationships/oleObject" Target="../embeddings/oleObject216.bin"/><Relationship Id="rId4" Type="http://schemas.openxmlformats.org/officeDocument/2006/relationships/image" Target="../media/image217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6.vml"/><Relationship Id="rId4" Type="http://schemas.openxmlformats.org/officeDocument/2006/relationships/image" Target="../media/image220.w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wmf"/><Relationship Id="rId3" Type="http://schemas.openxmlformats.org/officeDocument/2006/relationships/oleObject" Target="../embeddings/oleObject219.bin"/><Relationship Id="rId7" Type="http://schemas.openxmlformats.org/officeDocument/2006/relationships/oleObject" Target="../embeddings/oleObject221.bin"/><Relationship Id="rId12" Type="http://schemas.openxmlformats.org/officeDocument/2006/relationships/image" Target="../media/image2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222.wmf"/><Relationship Id="rId11" Type="http://schemas.openxmlformats.org/officeDocument/2006/relationships/oleObject" Target="../embeddings/oleObject223.bin"/><Relationship Id="rId5" Type="http://schemas.openxmlformats.org/officeDocument/2006/relationships/oleObject" Target="../embeddings/oleObject220.bin"/><Relationship Id="rId10" Type="http://schemas.openxmlformats.org/officeDocument/2006/relationships/image" Target="../media/image224.wmf"/><Relationship Id="rId4" Type="http://schemas.openxmlformats.org/officeDocument/2006/relationships/image" Target="../media/image221.wmf"/><Relationship Id="rId9" Type="http://schemas.openxmlformats.org/officeDocument/2006/relationships/oleObject" Target="../embeddings/oleObject222.bin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wmf"/><Relationship Id="rId13" Type="http://schemas.openxmlformats.org/officeDocument/2006/relationships/oleObject" Target="../embeddings/oleObject229.bin"/><Relationship Id="rId3" Type="http://schemas.openxmlformats.org/officeDocument/2006/relationships/oleObject" Target="../embeddings/oleObject224.bin"/><Relationship Id="rId7" Type="http://schemas.openxmlformats.org/officeDocument/2006/relationships/oleObject" Target="../embeddings/oleObject226.bin"/><Relationship Id="rId12" Type="http://schemas.openxmlformats.org/officeDocument/2006/relationships/image" Target="../media/image2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227.wmf"/><Relationship Id="rId11" Type="http://schemas.openxmlformats.org/officeDocument/2006/relationships/oleObject" Target="../embeddings/oleObject228.bin"/><Relationship Id="rId5" Type="http://schemas.openxmlformats.org/officeDocument/2006/relationships/oleObject" Target="../embeddings/oleObject225.bin"/><Relationship Id="rId10" Type="http://schemas.openxmlformats.org/officeDocument/2006/relationships/image" Target="../media/image229.wmf"/><Relationship Id="rId4" Type="http://schemas.openxmlformats.org/officeDocument/2006/relationships/image" Target="../media/image226.wmf"/><Relationship Id="rId9" Type="http://schemas.openxmlformats.org/officeDocument/2006/relationships/oleObject" Target="../embeddings/oleObject227.bin"/><Relationship Id="rId14" Type="http://schemas.openxmlformats.org/officeDocument/2006/relationships/image" Target="../media/image231.w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wmf"/><Relationship Id="rId3" Type="http://schemas.openxmlformats.org/officeDocument/2006/relationships/oleObject" Target="../embeddings/oleObject230.bin"/><Relationship Id="rId7" Type="http://schemas.openxmlformats.org/officeDocument/2006/relationships/oleObject" Target="../embeddings/oleObject232.bin"/><Relationship Id="rId12" Type="http://schemas.openxmlformats.org/officeDocument/2006/relationships/image" Target="../media/image2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233.wmf"/><Relationship Id="rId11" Type="http://schemas.openxmlformats.org/officeDocument/2006/relationships/oleObject" Target="../embeddings/oleObject234.bin"/><Relationship Id="rId5" Type="http://schemas.openxmlformats.org/officeDocument/2006/relationships/oleObject" Target="../embeddings/oleObject231.bin"/><Relationship Id="rId10" Type="http://schemas.openxmlformats.org/officeDocument/2006/relationships/image" Target="../media/image235.wmf"/><Relationship Id="rId4" Type="http://schemas.openxmlformats.org/officeDocument/2006/relationships/image" Target="../media/image232.wmf"/><Relationship Id="rId9" Type="http://schemas.openxmlformats.org/officeDocument/2006/relationships/oleObject" Target="../embeddings/oleObject233.bin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4786"/>
                </a:solidFill>
                <a:latin typeface="Arial" charset="0"/>
                <a:cs typeface="Arial" charset="0"/>
              </a:rPr>
              <a:t>Section 3.2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>
              <a:buNone/>
              <a:defRPr/>
            </a:pPr>
            <a:r>
              <a:rPr lang="en-US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Derivatives of Polynomials, Exponentials, Products, and Quotients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06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Constant Rule and Positive Integer Power Rule to determine the derivative of the given function.</a:t>
            </a:r>
          </a:p>
          <a:p>
            <a:pPr>
              <a:tabLst>
                <a:tab pos="3995738" algn="l"/>
              </a:tabLst>
            </a:pPr>
            <a:r>
              <a:rPr lang="en-US" b="1" dirty="0" smtClean="0"/>
              <a:t>a.	b.</a:t>
            </a:r>
          </a:p>
          <a:p>
            <a:pPr>
              <a:tabLst>
                <a:tab pos="3995738" algn="l"/>
              </a:tabLst>
            </a:pPr>
            <a:endParaRPr lang="en-US" b="1" dirty="0" smtClean="0"/>
          </a:p>
          <a:p>
            <a:pPr>
              <a:tabLst>
                <a:tab pos="3995738" algn="l"/>
              </a:tabLst>
            </a:pPr>
            <a:r>
              <a:rPr lang="en-US" b="1" dirty="0" smtClean="0"/>
              <a:t>c.	d.</a:t>
            </a:r>
          </a:p>
          <a:p>
            <a:pPr>
              <a:tabLst>
                <a:tab pos="3995738" algn="l"/>
              </a:tabLst>
            </a:pPr>
            <a:endParaRPr lang="en-US" b="1" dirty="0" smtClean="0"/>
          </a:p>
          <a:p>
            <a:pPr>
              <a:tabLst>
                <a:tab pos="3995738" algn="l"/>
              </a:tabLst>
            </a:pPr>
            <a:r>
              <a:rPr lang="en-US" b="1" dirty="0" smtClean="0"/>
              <a:t>e.	f.</a:t>
            </a:r>
            <a:endParaRPr lang="en-US" b="1" dirty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965200" y="2274711"/>
          <a:ext cx="1397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6" name="Equation" r:id="rId3" imgW="1396800" imgH="469800" progId="Equation.DSMT4">
                  <p:embed/>
                </p:oleObj>
              </mc:Choice>
              <mc:Fallback>
                <p:oleObj name="Equation" r:id="rId3" imgW="139680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2274711"/>
                        <a:ext cx="1397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4978400" y="2274711"/>
          <a:ext cx="1193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7" name="Equation" r:id="rId5" imgW="1193760" imgH="469800" progId="Equation.DSMT4">
                  <p:embed/>
                </p:oleObj>
              </mc:Choice>
              <mc:Fallback>
                <p:oleObj name="Equation" r:id="rId5" imgW="119376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2274711"/>
                        <a:ext cx="1193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944015"/>
              </p:ext>
            </p:extLst>
          </p:nvPr>
        </p:nvGraphicFramePr>
        <p:xfrm>
          <a:off x="883591" y="3273719"/>
          <a:ext cx="1371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" name="Equation" r:id="rId7" imgW="1371600" imgH="495000" progId="Equation.DSMT4">
                  <p:embed/>
                </p:oleObj>
              </mc:Choice>
              <mc:Fallback>
                <p:oleObj name="Equation" r:id="rId7" imgW="1371600" imgH="495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591" y="3273719"/>
                        <a:ext cx="13716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4951589" y="3266723"/>
          <a:ext cx="1308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9" name="Equation" r:id="rId9" imgW="1307880" imgH="482400" progId="Equation.DSMT4">
                  <p:embed/>
                </p:oleObj>
              </mc:Choice>
              <mc:Fallback>
                <p:oleObj name="Equation" r:id="rId9" imgW="130788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1589" y="3266723"/>
                        <a:ext cx="13081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910167" y="4286956"/>
          <a:ext cx="1257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0" name="Equation" r:id="rId11" imgW="1257120" imgH="482400" progId="Equation.DSMT4">
                  <p:embed/>
                </p:oleObj>
              </mc:Choice>
              <mc:Fallback>
                <p:oleObj name="Equation" r:id="rId11" imgW="1257120" imgH="482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167" y="4286956"/>
                        <a:ext cx="12573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4965700" y="4117623"/>
          <a:ext cx="1282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1" name="Equation" r:id="rId13" imgW="1282680" imgH="838080" progId="Equation.DSMT4">
                  <p:embed/>
                </p:oleObj>
              </mc:Choice>
              <mc:Fallback>
                <p:oleObj name="Equation" r:id="rId13" imgW="128268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5700" y="4117623"/>
                        <a:ext cx="1282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(cont.)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Solution</a:t>
            </a:r>
          </a:p>
          <a:p>
            <a:pPr marL="463550" indent="-463550"/>
            <a:r>
              <a:rPr lang="en-US" b="1" dirty="0" smtClean="0"/>
              <a:t>a.	</a:t>
            </a:r>
            <a:r>
              <a:rPr lang="en-US" dirty="0" smtClean="0"/>
              <a:t>Since </a:t>
            </a:r>
            <a:r>
              <a:rPr lang="en-US" i="1" dirty="0" smtClean="0"/>
              <a:t>f</a:t>
            </a:r>
            <a:r>
              <a:rPr lang="en-US" dirty="0" smtClean="0"/>
              <a:t> is a constant function, the Constant Rule applies. Using the various notations, we obtain</a:t>
            </a:r>
          </a:p>
          <a:p>
            <a:pPr marL="463550" indent="-463550"/>
            <a:endParaRPr lang="en-US" dirty="0" smtClean="0"/>
          </a:p>
          <a:p>
            <a:pPr marL="463550" indent="-463550"/>
            <a:endParaRPr lang="en-US" dirty="0" smtClean="0"/>
          </a:p>
          <a:p>
            <a:pPr marL="463550" indent="-463550"/>
            <a:r>
              <a:rPr lang="en-US" dirty="0" smtClean="0"/>
              <a:t>	Recall that there are even more ways to express our answer. For example, </a:t>
            </a:r>
            <a:r>
              <a:rPr lang="en-US" i="1" dirty="0" smtClean="0"/>
              <a:t>		    </a:t>
            </a:r>
            <a:r>
              <a:rPr lang="en-US" dirty="0" smtClean="0"/>
              <a:t>or if </a:t>
            </a:r>
            <a:r>
              <a:rPr lang="en-US" i="1" dirty="0" smtClean="0"/>
              <a:t>f</a:t>
            </a:r>
            <a:r>
              <a:rPr lang="en-US" dirty="0" smtClean="0"/>
              <a:t> appears in the form of </a:t>
            </a:r>
            <a:r>
              <a:rPr lang="en-US" i="1" dirty="0" smtClean="0"/>
              <a:t>y</a:t>
            </a:r>
            <a:r>
              <a:rPr lang="en-US" dirty="0" smtClean="0"/>
              <a:t> = 5, we might write </a:t>
            </a:r>
            <a:r>
              <a:rPr lang="en-US" i="1" dirty="0" smtClean="0"/>
              <a:t>dy</a:t>
            </a:r>
            <a:r>
              <a:rPr lang="en-US" dirty="0" smtClean="0"/>
              <a:t>/</a:t>
            </a:r>
            <a:r>
              <a:rPr lang="en-US" i="1" dirty="0" smtClean="0"/>
              <a:t>dx </a:t>
            </a:r>
            <a:r>
              <a:rPr lang="en-US" dirty="0" smtClean="0"/>
              <a:t>= 0, etc.</a:t>
            </a:r>
            <a:endParaRPr lang="en-US" dirty="0"/>
          </a:p>
        </p:txBody>
      </p:sp>
      <p:graphicFrame>
        <p:nvGraphicFramePr>
          <p:cNvPr id="9225" name="Object 9"/>
          <p:cNvGraphicFramePr>
            <a:graphicFrameLocks noChangeAspect="1"/>
          </p:cNvGraphicFramePr>
          <p:nvPr/>
        </p:nvGraphicFramePr>
        <p:xfrm>
          <a:off x="4168775" y="4252913"/>
          <a:ext cx="1155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Equation" r:id="rId3" imgW="1155600" imgH="431640" progId="Equation.DSMT4">
                  <p:embed/>
                </p:oleObj>
              </mc:Choice>
              <mc:Fallback>
                <p:oleObj name="Equation" r:id="rId3" imgW="1155600" imgH="4316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775" y="4252913"/>
                        <a:ext cx="11557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2822223" y="2861733"/>
          <a:ext cx="152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name="Equation" r:id="rId5" imgW="1523880" imgH="838080" progId="Equation.DSMT4">
                  <p:embed/>
                </p:oleObj>
              </mc:Choice>
              <mc:Fallback>
                <p:oleObj name="Equation" r:id="rId5" imgW="1523880" imgH="8380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2223" y="2861733"/>
                        <a:ext cx="1524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11"/>
          <p:cNvGraphicFramePr>
            <a:graphicFrameLocks noChangeAspect="1"/>
          </p:cNvGraphicFramePr>
          <p:nvPr/>
        </p:nvGraphicFramePr>
        <p:xfrm>
          <a:off x="4378678" y="2853267"/>
          <a:ext cx="1358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5" name="Equation" r:id="rId7" imgW="1358640" imgH="838080" progId="Equation.DSMT4">
                  <p:embed/>
                </p:oleObj>
              </mc:Choice>
              <mc:Fallback>
                <p:oleObj name="Equation" r:id="rId7" imgW="1358640" imgH="8380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8678" y="2853267"/>
                        <a:ext cx="1358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8" name="Object 12"/>
          <p:cNvGraphicFramePr>
            <a:graphicFrameLocks noChangeAspect="1"/>
          </p:cNvGraphicFramePr>
          <p:nvPr/>
        </p:nvGraphicFramePr>
        <p:xfrm>
          <a:off x="5765800" y="3136900"/>
          <a:ext cx="558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" name="Equation" r:id="rId9" imgW="558720" imgH="291960" progId="Equation.DSMT4">
                  <p:embed/>
                </p:oleObj>
              </mc:Choice>
              <mc:Fallback>
                <p:oleObj name="Equation" r:id="rId9" imgW="558720" imgH="2919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3136900"/>
                        <a:ext cx="558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(cont.)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/>
            <a:r>
              <a:rPr lang="en-US" b="1" dirty="0" smtClean="0"/>
              <a:t>b.	</a:t>
            </a:r>
            <a:r>
              <a:rPr lang="en-US" dirty="0" smtClean="0"/>
              <a:t>Again, since </a:t>
            </a:r>
            <a:r>
              <a:rPr lang="en-US" i="1" dirty="0" smtClean="0"/>
              <a:t>g</a:t>
            </a:r>
            <a:r>
              <a:rPr lang="en-US" dirty="0" smtClean="0"/>
              <a:t> is constant, its derivative will be identically 0, just like that of any other constant function.</a:t>
            </a:r>
            <a:endParaRPr lang="en-US" dirty="0"/>
          </a:p>
        </p:txBody>
      </p:sp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2952045" y="2734734"/>
          <a:ext cx="1536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Equation" r:id="rId3" imgW="1536480" imgH="838080" progId="Equation.DSMT4">
                  <p:embed/>
                </p:oleObj>
              </mc:Choice>
              <mc:Fallback>
                <p:oleObj name="Equation" r:id="rId3" imgW="153648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045" y="2734734"/>
                        <a:ext cx="1536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4516967" y="2743200"/>
          <a:ext cx="1155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name="Equation" r:id="rId5" imgW="1155600" imgH="838080" progId="Equation.DSMT4">
                  <p:embed/>
                </p:oleObj>
              </mc:Choice>
              <mc:Fallback>
                <p:oleObj name="Equation" r:id="rId5" imgW="115560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967" y="2743200"/>
                        <a:ext cx="1155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5700889" y="3009194"/>
          <a:ext cx="48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name="Equation" r:id="rId7" imgW="482400" imgH="291960" progId="Equation.DSMT4">
                  <p:embed/>
                </p:oleObj>
              </mc:Choice>
              <mc:Fallback>
                <p:oleObj name="Equation" r:id="rId7" imgW="48240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0889" y="3009194"/>
                        <a:ext cx="482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(cont.)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/>
            <a:r>
              <a:rPr lang="en-US" b="1" dirty="0" smtClean="0"/>
              <a:t>c.	</a:t>
            </a:r>
            <a:r>
              <a:rPr lang="en-US" dirty="0" smtClean="0"/>
              <a:t>At first, it might be tempting to try to use the Positive Integer Power Rule on </a:t>
            </a:r>
            <a:r>
              <a:rPr lang="en-US" i="1" dirty="0" smtClean="0"/>
              <a:t>h</a:t>
            </a:r>
            <a:r>
              <a:rPr lang="en-US" dirty="0" smtClean="0"/>
              <a:t>, but we must be careful to avoid that mistake. Notice that</a:t>
            </a:r>
            <a:r>
              <a:rPr lang="en-US" i="1" dirty="0" smtClean="0"/>
              <a:t> </a:t>
            </a:r>
            <a:r>
              <a:rPr lang="el-GR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dirty="0" smtClean="0"/>
              <a:t>is a constant, so </a:t>
            </a:r>
            <a:r>
              <a:rPr lang="en-US" i="1" dirty="0" smtClean="0"/>
              <a:t>h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is a constant function and when differentiated it behaves like any other constant function.</a:t>
            </a:r>
            <a:endParaRPr lang="en-US" dirty="0"/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2884311" y="3962400"/>
          <a:ext cx="152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name="Equation" r:id="rId3" imgW="1523880" imgH="838080" progId="Equation.DSMT4">
                  <p:embed/>
                </p:oleObj>
              </mc:Choice>
              <mc:Fallback>
                <p:oleObj name="Equation" r:id="rId3" imgW="152388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311" y="3962400"/>
                        <a:ext cx="1524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346802"/>
              </p:ext>
            </p:extLst>
          </p:nvPr>
        </p:nvGraphicFramePr>
        <p:xfrm>
          <a:off x="4398963" y="3962400"/>
          <a:ext cx="1384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name="Equation" r:id="rId5" imgW="1384200" imgH="838080" progId="Equation.DSMT4">
                  <p:embed/>
                </p:oleObj>
              </mc:Choice>
              <mc:Fallback>
                <p:oleObj name="Equation" r:id="rId5" imgW="138420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8963" y="3962400"/>
                        <a:ext cx="1384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5779911" y="4229101"/>
          <a:ext cx="48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Equation" r:id="rId7" imgW="482400" imgH="291960" progId="Equation.DSMT4">
                  <p:embed/>
                </p:oleObj>
              </mc:Choice>
              <mc:Fallback>
                <p:oleObj name="Equation" r:id="rId7" imgW="48240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9911" y="4229101"/>
                        <a:ext cx="482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(cont.)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/>
            <a:r>
              <a:rPr lang="en-US" b="1" dirty="0" smtClean="0"/>
              <a:t>d.	</a:t>
            </a:r>
            <a:r>
              <a:rPr lang="en-US" dirty="0" smtClean="0"/>
              <a:t>Since </a:t>
            </a:r>
            <a:r>
              <a:rPr lang="en-US" i="1" dirty="0" smtClean="0"/>
              <a:t>k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is a positive integer power of the independent variable </a:t>
            </a:r>
            <a:r>
              <a:rPr lang="en-US" i="1" dirty="0" smtClean="0"/>
              <a:t>x</a:t>
            </a:r>
            <a:r>
              <a:rPr lang="en-US" dirty="0" smtClean="0"/>
              <a:t>, the Positive Integer Power Rule applies with </a:t>
            </a:r>
            <a:r>
              <a:rPr lang="en-US" i="1" dirty="0" smtClean="0"/>
              <a:t>n</a:t>
            </a:r>
            <a:r>
              <a:rPr lang="en-US" dirty="0" smtClean="0"/>
              <a:t> = 4.</a:t>
            </a:r>
            <a:endParaRPr lang="en-US" dirty="0"/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5624689" y="3006835"/>
          <a:ext cx="787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name="Equation" r:id="rId3" imgW="787320" imgH="368280" progId="Equation.DSMT4">
                  <p:embed/>
                </p:oleObj>
              </mc:Choice>
              <mc:Fallback>
                <p:oleObj name="Equation" r:id="rId3" imgW="787320" imgH="3682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4689" y="3006835"/>
                        <a:ext cx="787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4275667" y="2805752"/>
          <a:ext cx="1320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" name="Equation" r:id="rId5" imgW="1320480" imgH="838080" progId="Equation.DSMT4">
                  <p:embed/>
                </p:oleObj>
              </mc:Choice>
              <mc:Fallback>
                <p:oleObj name="Equation" r:id="rId5" imgW="132048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5667" y="2805752"/>
                        <a:ext cx="1320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2731911" y="2805752"/>
          <a:ext cx="1511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" name="Equation" r:id="rId7" imgW="1511280" imgH="838080" progId="Equation.DSMT4">
                  <p:embed/>
                </p:oleObj>
              </mc:Choice>
              <mc:Fallback>
                <p:oleObj name="Equation" r:id="rId7" imgW="151128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1911" y="2805752"/>
                        <a:ext cx="1511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(cont.)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/>
            <a:r>
              <a:rPr lang="en-US" b="1" dirty="0" smtClean="0"/>
              <a:t>e.	</a:t>
            </a:r>
            <a:r>
              <a:rPr lang="en-US" dirty="0" smtClean="0"/>
              <a:t>Notice that the independent variable of </a:t>
            </a:r>
            <a:r>
              <a:rPr lang="en-US" i="1" dirty="0" smtClean="0"/>
              <a:t>s</a:t>
            </a:r>
            <a:r>
              <a:rPr lang="en-US" dirty="0" smtClean="0"/>
              <a:t> is denoted by </a:t>
            </a:r>
            <a:r>
              <a:rPr lang="en-US" i="1" dirty="0" smtClean="0"/>
              <a:t>t</a:t>
            </a:r>
            <a:r>
              <a:rPr lang="en-US" dirty="0" smtClean="0"/>
              <a:t>, but the Positive Integer Power Rule applies, just like it would with the variable </a:t>
            </a:r>
            <a:r>
              <a:rPr lang="en-US" i="1" dirty="0" smtClean="0"/>
              <a:t>x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2698044" y="2819400"/>
          <a:ext cx="1397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2" name="Equation" r:id="rId3" imgW="1396800" imgH="838080" progId="Equation.DSMT4">
                  <p:embed/>
                </p:oleObj>
              </mc:Choice>
              <mc:Fallback>
                <p:oleObj name="Equation" r:id="rId3" imgW="139680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044" y="2819400"/>
                        <a:ext cx="1397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4123267" y="2819400"/>
          <a:ext cx="1320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3" name="Equation" r:id="rId5" imgW="1320480" imgH="838080" progId="Equation.DSMT4">
                  <p:embed/>
                </p:oleObj>
              </mc:Choice>
              <mc:Fallback>
                <p:oleObj name="Equation" r:id="rId5" imgW="132048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3267" y="2819400"/>
                        <a:ext cx="1320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5466645" y="3014133"/>
          <a:ext cx="990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4" name="Equation" r:id="rId7" imgW="990360" imgH="380880" progId="Equation.DSMT4">
                  <p:embed/>
                </p:oleObj>
              </mc:Choice>
              <mc:Fallback>
                <p:oleObj name="Equation" r:id="rId7" imgW="99036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6645" y="3014133"/>
                        <a:ext cx="990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(cont.)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/>
            <a:r>
              <a:rPr lang="en-US" b="1" dirty="0" smtClean="0"/>
              <a:t>f.	</a:t>
            </a:r>
            <a:r>
              <a:rPr lang="en-US" dirty="0" smtClean="0"/>
              <a:t>Since 		is not a positive integer power of </a:t>
            </a:r>
            <a:r>
              <a:rPr lang="en-US" i="1" dirty="0" smtClean="0"/>
              <a:t>z</a:t>
            </a:r>
            <a:r>
              <a:rPr lang="en-US" dirty="0" smtClean="0"/>
              <a:t>, we cannot apply the Positive Integer Power Rule for </a:t>
            </a:r>
            <a:r>
              <a:rPr lang="en-US" i="1" dirty="0" smtClean="0"/>
              <a:t>w</a:t>
            </a:r>
            <a:r>
              <a:rPr lang="en-US" dirty="0" smtClean="0"/>
              <a:t>, but will proceed using the definition of the derivative instead. Our conclusion will be pleasantly consistent.</a:t>
            </a:r>
            <a:endParaRPr lang="en-US" dirty="0"/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1947333" y="1295400"/>
          <a:ext cx="1219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3" name="Equation" r:id="rId3" imgW="1218960" imgH="469800" progId="Equation.DSMT4">
                  <p:embed/>
                </p:oleObj>
              </mc:Choice>
              <mc:Fallback>
                <p:oleObj name="Equation" r:id="rId3" imgW="121896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333" y="1295400"/>
                        <a:ext cx="1219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2034250" y="3477904"/>
          <a:ext cx="26416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4" name="Equation" r:id="rId5" imgW="2641320" imgH="1231560" progId="Equation.DSMT4">
                  <p:embed/>
                </p:oleObj>
              </mc:Choice>
              <mc:Fallback>
                <p:oleObj name="Equation" r:id="rId5" imgW="2641320" imgH="12315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4250" y="3477904"/>
                        <a:ext cx="2641600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4700125" y="3325504"/>
          <a:ext cx="23749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5" name="Equation" r:id="rId7" imgW="2374560" imgH="1384200" progId="Equation.DSMT4">
                  <p:embed/>
                </p:oleObj>
              </mc:Choice>
              <mc:Fallback>
                <p:oleObj name="Equation" r:id="rId7" imgW="2374560" imgH="1384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0125" y="3325504"/>
                        <a:ext cx="2374900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2602375" y="4824104"/>
          <a:ext cx="21336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6" name="Equation" r:id="rId9" imgW="2133360" imgH="952200" progId="Equation.DSMT4">
                  <p:embed/>
                </p:oleObj>
              </mc:Choice>
              <mc:Fallback>
                <p:oleObj name="Equation" r:id="rId9" imgW="2133360" imgH="952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2375" y="4824104"/>
                        <a:ext cx="21336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9"/>
          <p:cNvGraphicFramePr>
            <a:graphicFrameLocks noChangeAspect="1"/>
          </p:cNvGraphicFramePr>
          <p:nvPr/>
        </p:nvGraphicFramePr>
        <p:xfrm>
          <a:off x="4784200" y="4820729"/>
          <a:ext cx="19177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7" name="Equation" r:id="rId11" imgW="1917360" imgH="952200" progId="Equation.DSMT4">
                  <p:embed/>
                </p:oleObj>
              </mc:Choice>
              <mc:Fallback>
                <p:oleObj name="Equation" r:id="rId11" imgW="1917360" imgH="9522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4200" y="4820729"/>
                        <a:ext cx="19177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6705600" y="4822654"/>
          <a:ext cx="914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8" name="Equation" r:id="rId13" imgW="914400" imgH="838080" progId="Equation.DSMT4">
                  <p:embed/>
                </p:oleObj>
              </mc:Choice>
              <mc:Fallback>
                <p:oleObj name="Equation" r:id="rId13" imgW="914400" imgH="8380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822654"/>
                        <a:ext cx="914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1f (cont.)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Notice that if we had applied the Positive Integer Power Rule, we would have obtained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which is precisely the correct answer. In other words, the pattern of the rule still applies to the exponent of   </a:t>
            </a:r>
            <a:r>
              <a:rPr lang="en-US" dirty="0" smtClean="0">
                <a:latin typeface="Symbol" pitchFamily="18" charset="2"/>
              </a:rPr>
              <a:t>-</a:t>
            </a:r>
            <a:r>
              <a:rPr lang="en-US" dirty="0" smtClean="0"/>
              <a:t>1. As mentioned immediately preceding this example, the Power Rule actually holds true for any real exponent, a fact we will prove later.</a:t>
            </a:r>
          </a:p>
        </p:txBody>
      </p:sp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1549400" y="2272352"/>
          <a:ext cx="195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1" name="Equation" r:id="rId3" imgW="1955520" imgH="838080" progId="Equation.DSMT4">
                  <p:embed/>
                </p:oleObj>
              </mc:Choice>
              <mc:Fallback>
                <p:oleObj name="Equation" r:id="rId3" imgW="1955520" imgH="8380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2272352"/>
                        <a:ext cx="1955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3595048" y="2413463"/>
          <a:ext cx="1562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2" name="Equation" r:id="rId5" imgW="1562040" imgH="482400" progId="Equation.DSMT4">
                  <p:embed/>
                </p:oleObj>
              </mc:Choice>
              <mc:Fallback>
                <p:oleObj name="Equation" r:id="rId5" imgW="1562040" imgH="4824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048" y="2413463"/>
                        <a:ext cx="15621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5" name="Object 11"/>
          <p:cNvGraphicFramePr>
            <a:graphicFrameLocks noChangeAspect="1"/>
          </p:cNvGraphicFramePr>
          <p:nvPr/>
        </p:nvGraphicFramePr>
        <p:xfrm>
          <a:off x="5230504" y="2476015"/>
          <a:ext cx="927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3" name="Equation" r:id="rId7" imgW="927000" imgH="368280" progId="Equation.DSMT4">
                  <p:embed/>
                </p:oleObj>
              </mc:Choice>
              <mc:Fallback>
                <p:oleObj name="Equation" r:id="rId7" imgW="927000" imgH="3682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504" y="2476015"/>
                        <a:ext cx="9271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6" name="Object 12"/>
          <p:cNvGraphicFramePr>
            <a:graphicFrameLocks noChangeAspect="1"/>
          </p:cNvGraphicFramePr>
          <p:nvPr/>
        </p:nvGraphicFramePr>
        <p:xfrm>
          <a:off x="6259204" y="2309967"/>
          <a:ext cx="1028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4" name="Equation" r:id="rId9" imgW="1028520" imgH="838080" progId="Equation.DSMT4">
                  <p:embed/>
                </p:oleObj>
              </mc:Choice>
              <mc:Fallback>
                <p:oleObj name="Equation" r:id="rId9" imgW="1028520" imgH="8380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9204" y="2309967"/>
                        <a:ext cx="1028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Theorem: The Constant Multiple Rule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7584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Constant Multiple Rule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Given a constant </a:t>
            </a:r>
            <a:r>
              <a:rPr lang="en-US" i="1" dirty="0" smtClean="0">
                <a:solidFill>
                  <a:schemeClr val="tx1"/>
                </a:solidFill>
              </a:rPr>
              <a:t>k</a:t>
            </a:r>
            <a:r>
              <a:rPr lang="en-US" dirty="0" smtClean="0">
                <a:solidFill>
                  <a:schemeClr val="tx1"/>
                </a:solidFill>
              </a:rPr>
              <a:t> and a differentiable function</a:t>
            </a:r>
            <a:r>
              <a:rPr lang="en-US" i="1" dirty="0" smtClean="0">
                <a:solidFill>
                  <a:schemeClr val="tx1"/>
                </a:solidFill>
              </a:rPr>
              <a:t> f</a:t>
            </a:r>
            <a:r>
              <a:rPr lang="en-US" dirty="0" smtClean="0">
                <a:solidFill>
                  <a:schemeClr val="tx1"/>
                </a:solidFill>
              </a:rPr>
              <a:t>, the derivative of 	  is 	        In other notation,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2492022" y="2264834"/>
          <a:ext cx="838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1" name="Equation" r:id="rId3" imgW="838080" imgH="469800" progId="Equation.DSMT4">
                  <p:embed/>
                </p:oleObj>
              </mc:Choice>
              <mc:Fallback>
                <p:oleObj name="Equation" r:id="rId3" imgW="83808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022" y="2264834"/>
                        <a:ext cx="838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3739445" y="2266245"/>
          <a:ext cx="1041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2" name="Equation" r:id="rId5" imgW="1041120" imgH="469800" progId="Equation.DSMT4">
                  <p:embed/>
                </p:oleObj>
              </mc:Choice>
              <mc:Fallback>
                <p:oleObj name="Equation" r:id="rId5" imgW="104112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9445" y="2266245"/>
                        <a:ext cx="1041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2286000" y="2964744"/>
          <a:ext cx="4572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3" name="Equation" r:id="rId7" imgW="4572000" imgH="838080" progId="Equation.DSMT4">
                  <p:embed/>
                </p:oleObj>
              </mc:Choice>
              <mc:Fallback>
                <p:oleObj name="Equation" r:id="rId7" imgW="457200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964744"/>
                        <a:ext cx="4572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Theorem: The Sum and Difference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3586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Sum and Difference Rules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If </a:t>
            </a:r>
            <a:r>
              <a:rPr lang="en-US" i="1" dirty="0" smtClean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i="1" dirty="0" smtClean="0">
                <a:solidFill>
                  <a:schemeClr val="tx1"/>
                </a:solidFill>
              </a:rPr>
              <a:t>g</a:t>
            </a:r>
            <a:r>
              <a:rPr lang="en-US" dirty="0" smtClean="0">
                <a:solidFill>
                  <a:schemeClr val="tx1"/>
                </a:solidFill>
              </a:rPr>
              <a:t> are both differentiable at </a:t>
            </a:r>
            <a:r>
              <a:rPr lang="en-US" i="1" dirty="0" smtClean="0">
                <a:solidFill>
                  <a:schemeClr val="tx1"/>
                </a:solidFill>
              </a:rPr>
              <a:t>x</a:t>
            </a:r>
            <a:r>
              <a:rPr lang="en-US" dirty="0" smtClean="0">
                <a:solidFill>
                  <a:schemeClr val="tx1"/>
                </a:solidFill>
              </a:rPr>
              <a:t>, the sum </a:t>
            </a:r>
            <a:r>
              <a:rPr lang="en-US" i="1" dirty="0" smtClean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g</a:t>
            </a:r>
            <a:r>
              <a:rPr lang="en-US" dirty="0" smtClean="0">
                <a:solidFill>
                  <a:schemeClr val="tx1"/>
                </a:solidFill>
              </a:rPr>
              <a:t> is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also differentiable at </a:t>
            </a:r>
            <a:r>
              <a:rPr lang="en-US" i="1" dirty="0" smtClean="0">
                <a:solidFill>
                  <a:schemeClr val="tx1"/>
                </a:solidFill>
              </a:rPr>
              <a:t>x</a:t>
            </a:r>
            <a:r>
              <a:rPr lang="en-US" dirty="0" smtClean="0">
                <a:solidFill>
                  <a:schemeClr val="tx1"/>
                </a:solidFill>
              </a:rPr>
              <a:t> and 				      In other notation,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Similarly, </a:t>
            </a:r>
            <a:r>
              <a:rPr lang="en-US" i="1" dirty="0" smtClean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g</a:t>
            </a:r>
            <a:r>
              <a:rPr lang="en-US" dirty="0" smtClean="0">
                <a:solidFill>
                  <a:schemeClr val="tx1"/>
                </a:solidFill>
              </a:rPr>
              <a:t> is differentiable and 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4495800" y="2149122"/>
          <a:ext cx="3810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7" name="Equation" r:id="rId3" imgW="3809880" imgH="647640" progId="Equation.DSMT4">
                  <p:embed/>
                </p:oleObj>
              </mc:Choice>
              <mc:Fallback>
                <p:oleObj name="Equation" r:id="rId3" imgW="3809880" imgH="647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149122"/>
                        <a:ext cx="38100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1911350" y="3364089"/>
          <a:ext cx="5321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8" name="Equation" r:id="rId5" imgW="5321160" imgH="838080" progId="Equation.DSMT4">
                  <p:embed/>
                </p:oleObj>
              </mc:Choice>
              <mc:Fallback>
                <p:oleObj name="Equation" r:id="rId5" imgW="532116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350" y="3364089"/>
                        <a:ext cx="5321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578556" y="4816122"/>
          <a:ext cx="3810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9" name="Equation" r:id="rId7" imgW="3809880" imgH="647640" progId="Equation.DSMT4">
                  <p:embed/>
                </p:oleObj>
              </mc:Choice>
              <mc:Fallback>
                <p:oleObj name="Equation" r:id="rId7" imgW="3809880" imgH="6476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556" y="4816122"/>
                        <a:ext cx="38100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Elementary Differentiation Rules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Differentiation of Exponential Functions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Product and Quotient Rules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Theorem: The Sum and Difference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634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Proof</a:t>
            </a:r>
          </a:p>
          <a:p>
            <a:endParaRPr lang="en-US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908050" y="1784350"/>
          <a:ext cx="7327900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Equation" r:id="rId3" imgW="7327800" imgH="4140000" progId="Equation.DSMT4">
                  <p:embed/>
                </p:oleObj>
              </mc:Choice>
              <mc:Fallback>
                <p:oleObj name="Equation" r:id="rId3" imgW="7327800" imgH="4140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1784350"/>
                        <a:ext cx="7327900" cy="414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Theorem: The Sum and Difference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9014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Proof (cont.)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To prove the corresponding Difference Rule, we can make use of the Sum Rule and the Constant Multiple Rule.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2368550" y="3176588"/>
          <a:ext cx="4406900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Equation" r:id="rId3" imgW="4406760" imgH="1892160" progId="Equation.DSMT4">
                  <p:embed/>
                </p:oleObj>
              </mc:Choice>
              <mc:Fallback>
                <p:oleObj name="Equation" r:id="rId3" imgW="4406760" imgH="18921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3176588"/>
                        <a:ext cx="4406900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above rules to find the derivative of the given function.</a:t>
            </a:r>
          </a:p>
          <a:p>
            <a:r>
              <a:rPr lang="en-US" b="1" dirty="0" smtClean="0"/>
              <a:t>a.</a:t>
            </a:r>
          </a:p>
          <a:p>
            <a:endParaRPr lang="en-US" b="1" dirty="0" smtClean="0"/>
          </a:p>
          <a:p>
            <a:r>
              <a:rPr lang="en-US" b="1" dirty="0" smtClean="0"/>
              <a:t>b.</a:t>
            </a:r>
          </a:p>
          <a:p>
            <a:endParaRPr lang="en-US" b="1" dirty="0" smtClean="0"/>
          </a:p>
          <a:p>
            <a:r>
              <a:rPr lang="en-US" b="1" dirty="0" smtClean="0"/>
              <a:t>c.</a:t>
            </a:r>
            <a:endParaRPr lang="en-US" b="1" dirty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066800" y="2263422"/>
          <a:ext cx="2171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6" name="Equation" r:id="rId3" imgW="2171520" imgH="482400" progId="Equation.DSMT4">
                  <p:embed/>
                </p:oleObj>
              </mc:Choice>
              <mc:Fallback>
                <p:oleObj name="Equation" r:id="rId3" imgW="217152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63422"/>
                        <a:ext cx="21717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1028700" y="3081867"/>
          <a:ext cx="3390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7" name="Equation" r:id="rId5" imgW="3390840" imgH="838080" progId="Equation.DSMT4">
                  <p:embed/>
                </p:oleObj>
              </mc:Choice>
              <mc:Fallback>
                <p:oleObj name="Equation" r:id="rId5" imgW="339084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3081867"/>
                        <a:ext cx="3390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990600" y="4106334"/>
          <a:ext cx="2209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8" name="Equation" r:id="rId7" imgW="2209680" imgH="838080" progId="Equation.DSMT4">
                  <p:embed/>
                </p:oleObj>
              </mc:Choice>
              <mc:Fallback>
                <p:oleObj name="Equation" r:id="rId7" imgW="220968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106334"/>
                        <a:ext cx="2209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 (cont.)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Solution</a:t>
            </a:r>
          </a:p>
          <a:p>
            <a:pPr marL="463550" indent="-463550"/>
            <a:r>
              <a:rPr lang="en-US" b="1" dirty="0" smtClean="0"/>
              <a:t>a.	</a:t>
            </a:r>
            <a:r>
              <a:rPr lang="en-US" dirty="0" smtClean="0"/>
              <a:t>Since </a:t>
            </a:r>
            <a:r>
              <a:rPr lang="en-US" i="1" dirty="0" smtClean="0"/>
              <a:t>p</a:t>
            </a:r>
            <a:r>
              <a:rPr lang="en-US" dirty="0" smtClean="0"/>
              <a:t> is a polynomial of two terms, the Sum Rule immediately ensures that we can differentiate it </a:t>
            </a:r>
            <a:r>
              <a:rPr lang="en-US" i="1" dirty="0" smtClean="0"/>
              <a:t>termwise</a:t>
            </a:r>
            <a:r>
              <a:rPr lang="en-US" dirty="0" smtClean="0"/>
              <a:t>; that is, we can differentiate the terms separately and add up the results.</a:t>
            </a:r>
          </a:p>
          <a:p>
            <a:pPr marL="463550" indent="-463550"/>
            <a:endParaRPr lang="en-US" dirty="0" smtClean="0"/>
          </a:p>
          <a:p>
            <a:pPr marL="463550" indent="-463550"/>
            <a:endParaRPr lang="en-US" dirty="0" smtClean="0"/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1044223" y="3657600"/>
          <a:ext cx="7213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name="Equation" r:id="rId3" imgW="7213320" imgH="838080" progId="Equation.DSMT4">
                  <p:embed/>
                </p:oleObj>
              </mc:Choice>
              <mc:Fallback>
                <p:oleObj name="Equation" r:id="rId3" imgW="721332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223" y="3657600"/>
                        <a:ext cx="7213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2a (cont.)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745915"/>
          </a:xfrm>
        </p:spPr>
        <p:txBody>
          <a:bodyPr>
            <a:spAutoFit/>
          </a:bodyPr>
          <a:lstStyle/>
          <a:p>
            <a:r>
              <a:rPr lang="en-US" dirty="0" smtClean="0"/>
              <a:t>Next, the Constant Multiple Rule and the Power Rule come to bear, and we obtain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Thus we conclude that </a:t>
            </a:r>
            <a:r>
              <a:rPr lang="en-US" i="1" dirty="0" smtClean="0"/>
              <a:t>			 </a:t>
            </a:r>
            <a:r>
              <a:rPr lang="en-US" dirty="0" smtClean="0"/>
              <a:t>Notice what we found here is that the derivative of a quadratic polynomial is a linear polynomial. This is indeed the case in general; in fact it is not hard to see that if the degree of </a:t>
            </a:r>
            <a:r>
              <a:rPr lang="en-US" i="1" dirty="0" smtClean="0"/>
              <a:t>p</a:t>
            </a:r>
            <a:r>
              <a:rPr lang="en-US" dirty="0" smtClean="0"/>
              <a:t> is </a:t>
            </a:r>
            <a:r>
              <a:rPr lang="en-US" i="1" dirty="0" smtClean="0"/>
              <a:t>n</a:t>
            </a:r>
            <a:r>
              <a:rPr lang="en-US" dirty="0" smtClean="0"/>
              <a:t>, then its derivative has degree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-</a:t>
            </a:r>
            <a:r>
              <a:rPr lang="en-US" dirty="0" smtClean="0"/>
              <a:t> 1. </a:t>
            </a:r>
            <a:endParaRPr lang="en-US" dirty="0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3890412" y="3698544"/>
          <a:ext cx="2057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0" name="Equation" r:id="rId3" imgW="2057400" imgH="469800" progId="Equation.DSMT4">
                  <p:embed/>
                </p:oleObj>
              </mc:Choice>
              <mc:Fallback>
                <p:oleObj name="Equation" r:id="rId3" imgW="205740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0412" y="3698544"/>
                        <a:ext cx="2057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1676400" y="2218266"/>
          <a:ext cx="2540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1" name="Equation" r:id="rId5" imgW="2539800" imgH="838080" progId="Equation.DSMT4">
                  <p:embed/>
                </p:oleObj>
              </mc:Choice>
              <mc:Fallback>
                <p:oleObj name="Equation" r:id="rId5" imgW="253980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18266"/>
                        <a:ext cx="2540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4238978" y="2209800"/>
          <a:ext cx="2870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2" name="Equation" r:id="rId7" imgW="2869920" imgH="838080" progId="Equation.DSMT4">
                  <p:embed/>
                </p:oleObj>
              </mc:Choice>
              <mc:Fallback>
                <p:oleObj name="Equation" r:id="rId7" imgW="286992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978" y="2209800"/>
                        <a:ext cx="2870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4247445" y="3166533"/>
          <a:ext cx="1993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3" name="Equation" r:id="rId9" imgW="1993680" imgH="469800" progId="Equation.DSMT4">
                  <p:embed/>
                </p:oleObj>
              </mc:Choice>
              <mc:Fallback>
                <p:oleObj name="Equation" r:id="rId9" imgW="199368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7445" y="3166533"/>
                        <a:ext cx="1993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6276975" y="3233208"/>
          <a:ext cx="1231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4" name="Equation" r:id="rId11" imgW="1231560" imgH="291960" progId="Equation.DSMT4">
                  <p:embed/>
                </p:oleObj>
              </mc:Choice>
              <mc:Fallback>
                <p:oleObj name="Equation" r:id="rId11" imgW="123156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6975" y="3233208"/>
                        <a:ext cx="1231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 (cont.)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/>
            <a:r>
              <a:rPr lang="en-US" b="1" dirty="0" smtClean="0"/>
              <a:t>b.	</a:t>
            </a:r>
            <a:r>
              <a:rPr lang="en-US" dirty="0" smtClean="0"/>
              <a:t>Even though </a:t>
            </a:r>
            <a:r>
              <a:rPr lang="en-US" i="1" dirty="0" smtClean="0"/>
              <a:t>q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has more than two terms, a repeated use of the Sum Rule still enables us to differentiate termwise, as shown.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2b (cont.) </a:t>
            </a:r>
            <a:endParaRPr lang="en-US" dirty="0"/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6565900" y="3130550"/>
          <a:ext cx="2120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2" name="Equation" r:id="rId3" imgW="2120760" imgH="596880" progId="Equation.DSMT4">
                  <p:embed/>
                </p:oleObj>
              </mc:Choice>
              <mc:Fallback>
                <p:oleObj name="Equation" r:id="rId3" imgW="2120760" imgH="596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5900" y="3130550"/>
                        <a:ext cx="21209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6618288" y="4152900"/>
          <a:ext cx="2057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3" name="Equation" r:id="rId5" imgW="2057400" imgH="596880" progId="Equation.DSMT4">
                  <p:embed/>
                </p:oleObj>
              </mc:Choice>
              <mc:Fallback>
                <p:oleObj name="Equation" r:id="rId5" imgW="2057400" imgH="596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8288" y="4152900"/>
                        <a:ext cx="20574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457200" y="1219200"/>
          <a:ext cx="2184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4" name="Equation" r:id="rId7" imgW="2184120" imgH="838080" progId="Equation.DSMT4">
                  <p:embed/>
                </p:oleObj>
              </mc:Choice>
              <mc:Fallback>
                <p:oleObj name="Equation" r:id="rId7" imgW="218412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9200"/>
                        <a:ext cx="2184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28977"/>
              </p:ext>
            </p:extLst>
          </p:nvPr>
        </p:nvGraphicFramePr>
        <p:xfrm>
          <a:off x="1333500" y="2051050"/>
          <a:ext cx="3454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5" name="Equation" r:id="rId9" imgW="3454200" imgH="939600" progId="Equation.DSMT4">
                  <p:embed/>
                </p:oleObj>
              </mc:Choice>
              <mc:Fallback>
                <p:oleObj name="Equation" r:id="rId9" imgW="3454200" imgH="939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2051050"/>
                        <a:ext cx="34544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803230"/>
              </p:ext>
            </p:extLst>
          </p:nvPr>
        </p:nvGraphicFramePr>
        <p:xfrm>
          <a:off x="1308100" y="2981325"/>
          <a:ext cx="41529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6" name="Equation" r:id="rId11" imgW="4152600" imgH="939600" progId="Equation.DSMT4">
                  <p:embed/>
                </p:oleObj>
              </mc:Choice>
              <mc:Fallback>
                <p:oleObj name="Equation" r:id="rId11" imgW="4152600" imgH="939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2981325"/>
                        <a:ext cx="41529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240726"/>
              </p:ext>
            </p:extLst>
          </p:nvPr>
        </p:nvGraphicFramePr>
        <p:xfrm>
          <a:off x="1295400" y="3924300"/>
          <a:ext cx="5054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7" name="Equation" r:id="rId13" imgW="5054400" imgH="939600" progId="Equation.DSMT4">
                  <p:embed/>
                </p:oleObj>
              </mc:Choice>
              <mc:Fallback>
                <p:oleObj name="Equation" r:id="rId13" imgW="5054400" imgH="939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924300"/>
                        <a:ext cx="5054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587465"/>
              </p:ext>
            </p:extLst>
          </p:nvPr>
        </p:nvGraphicFramePr>
        <p:xfrm>
          <a:off x="1276350" y="4865688"/>
          <a:ext cx="5765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8" name="Equation" r:id="rId15" imgW="5765760" imgH="939600" progId="Equation.DSMT4">
                  <p:embed/>
                </p:oleObj>
              </mc:Choice>
              <mc:Fallback>
                <p:oleObj name="Equation" r:id="rId15" imgW="5765760" imgH="9396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4865688"/>
                        <a:ext cx="57658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2b (cont.) </a:t>
            </a:r>
            <a:endParaRPr lang="en-US" dirty="0"/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175007"/>
              </p:ext>
            </p:extLst>
          </p:nvPr>
        </p:nvGraphicFramePr>
        <p:xfrm>
          <a:off x="1028700" y="1392238"/>
          <a:ext cx="69215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3" name="Equation" r:id="rId3" imgW="6921360" imgH="939600" progId="Equation.DSMT4">
                  <p:embed/>
                </p:oleObj>
              </mc:Choice>
              <mc:Fallback>
                <p:oleObj name="Equation" r:id="rId3" imgW="6921360" imgH="939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1392238"/>
                        <a:ext cx="69215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2215445" y="2431829"/>
          <a:ext cx="5842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4" name="Equation" r:id="rId5" imgW="5841720" imgH="838080" progId="Equation.DSMT4">
                  <p:embed/>
                </p:oleObj>
              </mc:Choice>
              <mc:Fallback>
                <p:oleObj name="Equation" r:id="rId5" imgW="584172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5445" y="2431829"/>
                        <a:ext cx="5842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2209800" y="3380096"/>
          <a:ext cx="3810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5" name="Equation" r:id="rId7" imgW="3809880" imgH="838080" progId="Equation.DSMT4">
                  <p:embed/>
                </p:oleObj>
              </mc:Choice>
              <mc:Fallback>
                <p:oleObj name="Equation" r:id="rId7" imgW="380988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380096"/>
                        <a:ext cx="3810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2221089" y="4300142"/>
          <a:ext cx="1955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6" name="Equation" r:id="rId9" imgW="1955520" imgH="380880" progId="Equation.DSMT4">
                  <p:embed/>
                </p:oleObj>
              </mc:Choice>
              <mc:Fallback>
                <p:oleObj name="Equation" r:id="rId9" imgW="195552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1089" y="4300142"/>
                        <a:ext cx="1955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 (cont.)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/>
            <a:r>
              <a:rPr lang="en-US" b="1" dirty="0" smtClean="0"/>
              <a:t>c.	</a:t>
            </a:r>
            <a:r>
              <a:rPr lang="en-US" dirty="0" smtClean="0"/>
              <a:t>With regards to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), recall that from Example 1 we know the derivative of 1/</a:t>
            </a:r>
            <a:r>
              <a:rPr lang="en-US" i="1" dirty="0" smtClean="0"/>
              <a:t>x</a:t>
            </a:r>
            <a:r>
              <a:rPr lang="en-US" dirty="0" smtClean="0"/>
              <a:t> to be </a:t>
            </a:r>
            <a:r>
              <a:rPr lang="en-US" dirty="0" smtClean="0">
                <a:latin typeface="Symbol" pitchFamily="18" charset="2"/>
              </a:rPr>
              <a:t>-</a:t>
            </a:r>
            <a:r>
              <a:rPr lang="en-US" dirty="0" smtClean="0"/>
              <a:t>1/</a:t>
            </a:r>
            <a:r>
              <a:rPr lang="en-US" i="1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; and also </a:t>
            </a:r>
          </a:p>
          <a:p>
            <a:pPr marL="463550" indent="-463550"/>
            <a:endParaRPr lang="en-US" sz="1000" dirty="0" smtClean="0"/>
          </a:p>
          <a:p>
            <a:pPr marL="463550" indent="-463550"/>
            <a:r>
              <a:rPr lang="en-US" dirty="0" smtClean="0"/>
              <a:t>				 We previously calculated this latter </a:t>
            </a:r>
          </a:p>
          <a:p>
            <a:pPr marL="463550" indent="-463550"/>
            <a:r>
              <a:rPr lang="en-US" dirty="0" smtClean="0"/>
              <a:t>      derivative, or you might arrive at it by using the yet‑unproven Power Rule for a fractional exponent.</a:t>
            </a:r>
            <a:endParaRPr lang="en-US" dirty="0"/>
          </a:p>
        </p:txBody>
      </p:sp>
      <p:graphicFrame>
        <p:nvGraphicFramePr>
          <p:cNvPr id="297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630335"/>
              </p:ext>
            </p:extLst>
          </p:nvPr>
        </p:nvGraphicFramePr>
        <p:xfrm>
          <a:off x="1020763" y="2209800"/>
          <a:ext cx="22987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5" name="Equation" r:id="rId3" imgW="2298600" imgH="876240" progId="Equation.DSMT4">
                  <p:embed/>
                </p:oleObj>
              </mc:Choice>
              <mc:Fallback>
                <p:oleObj name="Equation" r:id="rId3" imgW="2298600" imgH="8762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2209800"/>
                        <a:ext cx="22987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866797"/>
              </p:ext>
            </p:extLst>
          </p:nvPr>
        </p:nvGraphicFramePr>
        <p:xfrm>
          <a:off x="1495779" y="4351866"/>
          <a:ext cx="1155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6" name="Equation" r:id="rId5" imgW="1155600" imgH="838080" progId="Equation.DSMT4">
                  <p:embed/>
                </p:oleObj>
              </mc:Choice>
              <mc:Fallback>
                <p:oleObj name="Equation" r:id="rId5" imgW="1155600" imgH="838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779" y="4351866"/>
                        <a:ext cx="1155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585726"/>
              </p:ext>
            </p:extLst>
          </p:nvPr>
        </p:nvGraphicFramePr>
        <p:xfrm>
          <a:off x="2681112" y="4343400"/>
          <a:ext cx="1473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7" name="Equation" r:id="rId7" imgW="1473120" imgH="838080" progId="Equation.DSMT4">
                  <p:embed/>
                </p:oleObj>
              </mc:Choice>
              <mc:Fallback>
                <p:oleObj name="Equation" r:id="rId7" imgW="1473120" imgH="8380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1112" y="4343400"/>
                        <a:ext cx="1473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416329"/>
              </p:ext>
            </p:extLst>
          </p:nvPr>
        </p:nvGraphicFramePr>
        <p:xfrm>
          <a:off x="4191000" y="4351866"/>
          <a:ext cx="1143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8" name="Equation" r:id="rId9" imgW="1143000" imgH="838080" progId="Equation.DSMT4">
                  <p:embed/>
                </p:oleObj>
              </mc:Choice>
              <mc:Fallback>
                <p:oleObj name="Equation" r:id="rId9" imgW="1143000" imgH="8380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351866"/>
                        <a:ext cx="1143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870223"/>
              </p:ext>
            </p:extLst>
          </p:nvPr>
        </p:nvGraphicFramePr>
        <p:xfrm>
          <a:off x="5400323" y="4351866"/>
          <a:ext cx="1231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9" name="Equation" r:id="rId11" imgW="1231560" imgH="838080" progId="Equation.DSMT4">
                  <p:embed/>
                </p:oleObj>
              </mc:Choice>
              <mc:Fallback>
                <p:oleObj name="Equation" r:id="rId11" imgW="1231560" imgH="8380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323" y="4351866"/>
                        <a:ext cx="1231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248468"/>
              </p:ext>
            </p:extLst>
          </p:nvPr>
        </p:nvGraphicFramePr>
        <p:xfrm>
          <a:off x="6651978" y="4346222"/>
          <a:ext cx="990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0" name="Equation" r:id="rId13" imgW="990360" imgH="888840" progId="Equation.DSMT4">
                  <p:embed/>
                </p:oleObj>
              </mc:Choice>
              <mc:Fallback>
                <p:oleObj name="Equation" r:id="rId13" imgW="990360" imgH="88884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978" y="4346222"/>
                        <a:ext cx="9906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2c (cont.) </a:t>
            </a:r>
            <a:endParaRPr lang="en-US" dirty="0"/>
          </a:p>
        </p:txBody>
      </p:sp>
      <p:graphicFrame>
        <p:nvGraphicFramePr>
          <p:cNvPr id="317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23777"/>
              </p:ext>
            </p:extLst>
          </p:nvPr>
        </p:nvGraphicFramePr>
        <p:xfrm>
          <a:off x="520700" y="1154113"/>
          <a:ext cx="4597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6" name="Equation" r:id="rId3" imgW="4597200" imgH="939600" progId="Equation.DSMT4">
                  <p:embed/>
                </p:oleObj>
              </mc:Choice>
              <mc:Fallback>
                <p:oleObj name="Equation" r:id="rId3" imgW="4597200" imgH="939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1154113"/>
                        <a:ext cx="45974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580646"/>
              </p:ext>
            </p:extLst>
          </p:nvPr>
        </p:nvGraphicFramePr>
        <p:xfrm>
          <a:off x="1381125" y="2082800"/>
          <a:ext cx="29845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7" name="Equation" r:id="rId5" imgW="2984400" imgH="939600" progId="Equation.DSMT4">
                  <p:embed/>
                </p:oleObj>
              </mc:Choice>
              <mc:Fallback>
                <p:oleObj name="Equation" r:id="rId5" imgW="2984400" imgH="939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25" y="2082800"/>
                        <a:ext cx="29845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937787"/>
              </p:ext>
            </p:extLst>
          </p:nvPr>
        </p:nvGraphicFramePr>
        <p:xfrm>
          <a:off x="1387475" y="2992438"/>
          <a:ext cx="3200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8" name="Equation" r:id="rId7" imgW="3200400" imgH="939600" progId="Equation.DSMT4">
                  <p:embed/>
                </p:oleObj>
              </mc:Choice>
              <mc:Fallback>
                <p:oleObj name="Equation" r:id="rId7" imgW="3200400" imgH="939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475" y="2992438"/>
                        <a:ext cx="32004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425443"/>
              </p:ext>
            </p:extLst>
          </p:nvPr>
        </p:nvGraphicFramePr>
        <p:xfrm>
          <a:off x="1406525" y="3930650"/>
          <a:ext cx="30099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9" name="Equation" r:id="rId9" imgW="3009600" imgH="939600" progId="Equation.DSMT4">
                  <p:embed/>
                </p:oleObj>
              </mc:Choice>
              <mc:Fallback>
                <p:oleObj name="Equation" r:id="rId9" imgW="3009600" imgH="939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3930650"/>
                        <a:ext cx="30099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4" name="Object 10"/>
          <p:cNvGraphicFramePr>
            <a:graphicFrameLocks noChangeAspect="1"/>
          </p:cNvGraphicFramePr>
          <p:nvPr/>
        </p:nvGraphicFramePr>
        <p:xfrm>
          <a:off x="1385712" y="4848578"/>
          <a:ext cx="1676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0" name="Equation" r:id="rId11" imgW="1676160" imgH="888840" progId="Equation.DSMT4">
                  <p:embed/>
                </p:oleObj>
              </mc:Choice>
              <mc:Fallback>
                <p:oleObj name="Equation" r:id="rId11" imgW="1676160" imgH="8888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712" y="4848578"/>
                        <a:ext cx="16764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5" name="Object 11"/>
          <p:cNvGraphicFramePr>
            <a:graphicFrameLocks noChangeAspect="1"/>
          </p:cNvGraphicFramePr>
          <p:nvPr/>
        </p:nvGraphicFramePr>
        <p:xfrm>
          <a:off x="3111500" y="4860925"/>
          <a:ext cx="2057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1" name="Equation" r:id="rId13" imgW="2057400" imgH="825480" progId="Equation.DSMT4">
                  <p:embed/>
                </p:oleObj>
              </mc:Choice>
              <mc:Fallback>
                <p:oleObj name="Equation" r:id="rId13" imgW="2057400" imgH="8254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0" y="4860925"/>
                        <a:ext cx="20574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6" name="Object 12"/>
          <p:cNvGraphicFramePr>
            <a:graphicFrameLocks noChangeAspect="1"/>
          </p:cNvGraphicFramePr>
          <p:nvPr/>
        </p:nvGraphicFramePr>
        <p:xfrm>
          <a:off x="5486400" y="2400300"/>
          <a:ext cx="1625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2" name="Equation" r:id="rId15" imgW="1625400" imgH="241200" progId="Equation.DSMT4">
                  <p:embed/>
                </p:oleObj>
              </mc:Choice>
              <mc:Fallback>
                <p:oleObj name="Equation" r:id="rId15" imgW="1625400" imgH="2412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400300"/>
                        <a:ext cx="16256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7" name="Object 13"/>
          <p:cNvGraphicFramePr>
            <a:graphicFrameLocks noChangeAspect="1"/>
          </p:cNvGraphicFramePr>
          <p:nvPr/>
        </p:nvGraphicFramePr>
        <p:xfrm>
          <a:off x="5486400" y="3333750"/>
          <a:ext cx="2413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3" name="Equation" r:id="rId17" imgW="2412720" imgH="279360" progId="Equation.DSMT4">
                  <p:embed/>
                </p:oleObj>
              </mc:Choice>
              <mc:Fallback>
                <p:oleObj name="Equation" r:id="rId17" imgW="2412720" imgH="27936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333750"/>
                        <a:ext cx="2413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Theorem:  The Constant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6822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Constant Rule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If </a:t>
            </a:r>
            <a:r>
              <a:rPr lang="en-US" i="1" dirty="0" smtClean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 is a constant function, say 		  then 		      In other notation, we write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800600" y="1828800"/>
          <a:ext cx="1295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3" imgW="1295280" imgH="469800" progId="Equation.DSMT4">
                  <p:embed/>
                </p:oleObj>
              </mc:Choice>
              <mc:Fallback>
                <p:oleObj name="Equation" r:id="rId3" imgW="129528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828800"/>
                        <a:ext cx="1295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997700" y="1828800"/>
          <a:ext cx="1384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5" imgW="1384200" imgH="469800" progId="Equation.DSMT4">
                  <p:embed/>
                </p:oleObj>
              </mc:Choice>
              <mc:Fallback>
                <p:oleObj name="Equation" r:id="rId5" imgW="138420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7700" y="1828800"/>
                        <a:ext cx="1384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467100" y="2971800"/>
          <a:ext cx="2209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7" imgW="2209680" imgH="838080" progId="Equation.DSMT4">
                  <p:embed/>
                </p:oleObj>
              </mc:Choice>
              <mc:Fallback>
                <p:oleObj name="Equation" r:id="rId7" imgW="220968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2971800"/>
                        <a:ext cx="2209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equation of the line tangent to the graph of</a:t>
            </a:r>
          </a:p>
          <a:p>
            <a:endParaRPr lang="en-US" dirty="0" smtClean="0"/>
          </a:p>
          <a:p>
            <a:r>
              <a:rPr lang="en-US" dirty="0" smtClean="0"/>
              <a:t>at the point </a:t>
            </a:r>
            <a:r>
              <a:rPr lang="en-US" dirty="0" smtClean="0">
                <a:solidFill>
                  <a:srgbClr val="0000FF"/>
                </a:solidFill>
              </a:rPr>
              <a:t>(1,3)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Solution</a:t>
            </a:r>
          </a:p>
          <a:p>
            <a:r>
              <a:rPr lang="en-US" dirty="0" smtClean="0"/>
              <a:t>Recall that the slope of the tangent is  	the derivative of </a:t>
            </a:r>
            <a:r>
              <a:rPr lang="en-US" i="1" dirty="0" smtClean="0"/>
              <a:t>p</a:t>
            </a:r>
            <a:r>
              <a:rPr lang="en-US" dirty="0" smtClean="0"/>
              <a:t> at </a:t>
            </a:r>
            <a:r>
              <a:rPr lang="en-US" i="1" dirty="0" smtClean="0"/>
              <a:t>x</a:t>
            </a:r>
            <a:r>
              <a:rPr lang="en-US" dirty="0" smtClean="0"/>
              <a:t> = 1.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435100" y="1844675"/>
          <a:ext cx="62738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4" name="Equation" r:id="rId3" imgW="6273720" imgH="495000" progId="Equation.DSMT4">
                  <p:embed/>
                </p:oleObj>
              </mc:Choice>
              <mc:Fallback>
                <p:oleObj name="Equation" r:id="rId3" imgW="6273720" imgH="495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1844675"/>
                        <a:ext cx="62738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5994400" y="3364089"/>
          <a:ext cx="863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" name="Equation" r:id="rId5" imgW="863280" imgH="469800" progId="Equation.DSMT4">
                  <p:embed/>
                </p:oleObj>
              </mc:Choice>
              <mc:Fallback>
                <p:oleObj name="Equation" r:id="rId5" imgW="86328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4400" y="3364089"/>
                        <a:ext cx="863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Termwise differentiation yields</a:t>
            </a:r>
          </a:p>
          <a:p>
            <a:endParaRPr lang="en-US" dirty="0"/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495300" y="1828800"/>
          <a:ext cx="59436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3" name="Equation" r:id="rId3" imgW="5943600" imgH="1676160" progId="Equation.DSMT4">
                  <p:embed/>
                </p:oleObj>
              </mc:Choice>
              <mc:Fallback>
                <p:oleObj name="Equation" r:id="rId3" imgW="5943600" imgH="16761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1828800"/>
                        <a:ext cx="59436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431800" y="3657600"/>
          <a:ext cx="8636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4" name="Equation" r:id="rId5" imgW="8635680" imgH="838080" progId="Equation.DSMT4">
                  <p:embed/>
                </p:oleObj>
              </mc:Choice>
              <mc:Fallback>
                <p:oleObj name="Equation" r:id="rId5" imgW="863568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3657600"/>
                        <a:ext cx="8636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431800" y="4648200"/>
          <a:ext cx="59817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5" name="Equation" r:id="rId7" imgW="5981400" imgH="571320" progId="Equation.DSMT4">
                  <p:embed/>
                </p:oleObj>
              </mc:Choice>
              <mc:Fallback>
                <p:oleObj name="Equation" r:id="rId7" imgW="5981400" imgH="5713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4648200"/>
                        <a:ext cx="59817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431800" y="5334000"/>
          <a:ext cx="4737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6" name="Equation" r:id="rId9" imgW="4736880" imgH="419040" progId="Equation.DSMT4">
                  <p:embed/>
                </p:oleObj>
              </mc:Choice>
              <mc:Fallback>
                <p:oleObj name="Equation" r:id="rId9" imgW="4736880" imgH="4190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5334000"/>
                        <a:ext cx="4737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thus the slope we are seeking is</a:t>
            </a:r>
          </a:p>
          <a:p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Now the point‑slope form of the equation of a line yields</a:t>
            </a:r>
          </a:p>
          <a:p>
            <a:endParaRPr lang="en-US" dirty="0" smtClean="0"/>
          </a:p>
          <a:p>
            <a:r>
              <a:rPr lang="en-US" dirty="0" smtClean="0"/>
              <a:t>or equivalently, the requested equation of the tangent is</a:t>
            </a:r>
          </a:p>
          <a:p>
            <a:endParaRPr lang="en-US" dirty="0" smtClean="0"/>
          </a:p>
        </p:txBody>
      </p:sp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1054100" y="1867848"/>
          <a:ext cx="7035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8" name="Equation" r:id="rId3" imgW="7035480" imgH="583920" progId="Equation.DSMT4">
                  <p:embed/>
                </p:oleObj>
              </mc:Choice>
              <mc:Fallback>
                <p:oleObj name="Equation" r:id="rId3" imgW="7035480" imgH="5839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1867848"/>
                        <a:ext cx="70358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3454400" y="3352800"/>
          <a:ext cx="2235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9" name="Equation" r:id="rId5" imgW="2234880" imgH="469800" progId="Equation.DSMT4">
                  <p:embed/>
                </p:oleObj>
              </mc:Choice>
              <mc:Fallback>
                <p:oleObj name="Equation" r:id="rId5" imgW="223488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3352800"/>
                        <a:ext cx="2235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4" name="Object 8"/>
          <p:cNvGraphicFramePr>
            <a:graphicFrameLocks noChangeAspect="1"/>
          </p:cNvGraphicFramePr>
          <p:nvPr/>
        </p:nvGraphicFramePr>
        <p:xfrm>
          <a:off x="3829050" y="4826000"/>
          <a:ext cx="1485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0" name="Equation" r:id="rId7" imgW="1485720" imgH="355320" progId="Equation.DSMT4">
                  <p:embed/>
                </p:oleObj>
              </mc:Choice>
              <mc:Fallback>
                <p:oleObj name="Equation" r:id="rId7" imgW="1485720" imgH="35532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50" y="4826000"/>
                        <a:ext cx="14859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curve and its tangent line are graphed in Figure 1.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788920" y="1807194"/>
            <a:ext cx="3566160" cy="4153522"/>
            <a:chOff x="2788920" y="1807194"/>
            <a:chExt cx="3566160" cy="4153522"/>
          </a:xfrm>
        </p:grpSpPr>
        <p:pic>
          <p:nvPicPr>
            <p:cNvPr id="35845" name="Picture 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-10000"/>
            </a:blip>
            <a:srcRect b="8442"/>
            <a:stretch>
              <a:fillRect/>
            </a:stretch>
          </p:blipFill>
          <p:spPr bwMode="auto">
            <a:xfrm>
              <a:off x="2788920" y="1807194"/>
              <a:ext cx="3566160" cy="3733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4024952" y="5437496"/>
              <a:ext cx="13700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/>
                <a:t>Figure 1</a:t>
              </a:r>
              <a:endParaRPr lang="en-US" sz="2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distance from the origin of a particle moving along the </a:t>
            </a:r>
            <a:r>
              <a:rPr lang="en-US" i="1" dirty="0" smtClean="0"/>
              <a:t>x</a:t>
            </a:r>
            <a:r>
              <a:rPr lang="en-US" dirty="0" smtClean="0"/>
              <a:t>‑axis is described by the function                             </a:t>
            </a:r>
          </a:p>
          <a:p>
            <a:r>
              <a:rPr lang="en-US" dirty="0" smtClean="0"/>
              <a:t>			    inches, where </a:t>
            </a:r>
            <a:r>
              <a:rPr lang="en-US" i="1" dirty="0" smtClean="0"/>
              <a:t>t</a:t>
            </a:r>
            <a:r>
              <a:rPr lang="en-US" dirty="0" smtClean="0"/>
              <a:t> is measured in seconds. Find the instantaneous velocity and acceleration of the particle at </a:t>
            </a:r>
            <a:r>
              <a:rPr lang="en-US" i="1" dirty="0" smtClean="0"/>
              <a:t>t</a:t>
            </a:r>
            <a:r>
              <a:rPr lang="en-US" dirty="0" smtClean="0"/>
              <a:t> = 2 seconds.</a:t>
            </a:r>
          </a:p>
          <a:p>
            <a:r>
              <a:rPr lang="en-US" b="1" dirty="0" smtClean="0"/>
              <a:t>Solution</a:t>
            </a:r>
          </a:p>
          <a:p>
            <a:r>
              <a:rPr lang="en-US" dirty="0" smtClean="0"/>
              <a:t>As we have seen before, velocity is the derivative of the position function. Note, however, that in this example </a:t>
            </a:r>
            <a:r>
              <a:rPr lang="en-US" i="1" dirty="0" smtClean="0"/>
              <a:t>x </a:t>
            </a:r>
            <a:r>
              <a:rPr lang="en-US" dirty="0" smtClean="0"/>
              <a:t>is actually the dependent variable, and differentiation takes place with respect to the independent variable </a:t>
            </a:r>
            <a:r>
              <a:rPr lang="en-US" i="1" dirty="0" smtClean="0"/>
              <a:t>t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533400" y="2249310"/>
          <a:ext cx="3035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8" name="Equation" r:id="rId3" imgW="3035160" imgH="482400" progId="Equation.DSMT4">
                  <p:embed/>
                </p:oleObj>
              </mc:Choice>
              <mc:Fallback>
                <p:oleObj name="Equation" r:id="rId3" imgW="303516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49310"/>
                        <a:ext cx="30353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spcBef>
                <a:spcPts val="3000"/>
              </a:spcBef>
            </a:pPr>
            <a:r>
              <a:rPr lang="en-US" dirty="0" smtClean="0"/>
              <a:t>Thus the instantaneous velocity of the particle at </a:t>
            </a:r>
            <a:r>
              <a:rPr lang="en-US" i="1" dirty="0" smtClean="0"/>
              <a:t>t</a:t>
            </a:r>
            <a:r>
              <a:rPr lang="en-US" dirty="0" smtClean="0"/>
              <a:t> = 2 seconds is</a:t>
            </a:r>
          </a:p>
          <a:p>
            <a:endParaRPr lang="en-US" dirty="0"/>
          </a:p>
        </p:txBody>
      </p:sp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2678289" y="2150532"/>
          <a:ext cx="4318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7" name="Equation" r:id="rId3" imgW="4317840" imgH="838080" progId="Equation.DSMT4">
                  <p:embed/>
                </p:oleObj>
              </mc:Choice>
              <mc:Fallback>
                <p:oleObj name="Equation" r:id="rId3" imgW="431784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289" y="2150532"/>
                        <a:ext cx="4318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2671234" y="3101622"/>
          <a:ext cx="4406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8" name="Equation" r:id="rId5" imgW="4406760" imgH="838080" progId="Equation.DSMT4">
                  <p:embed/>
                </p:oleObj>
              </mc:Choice>
              <mc:Fallback>
                <p:oleObj name="Equation" r:id="rId5" imgW="440676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234" y="3101622"/>
                        <a:ext cx="4406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2678289" y="4042833"/>
          <a:ext cx="3403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9" name="Equation" r:id="rId7" imgW="3403440" imgH="571320" progId="Equation.DSMT4">
                  <p:embed/>
                </p:oleObj>
              </mc:Choice>
              <mc:Fallback>
                <p:oleObj name="Equation" r:id="rId7" imgW="3403440" imgH="5713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289" y="4042833"/>
                        <a:ext cx="3403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6" name="Object 8"/>
          <p:cNvGraphicFramePr>
            <a:graphicFrameLocks noChangeAspect="1"/>
          </p:cNvGraphicFramePr>
          <p:nvPr/>
        </p:nvGraphicFramePr>
        <p:xfrm>
          <a:off x="6172200" y="4128448"/>
          <a:ext cx="1866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0" name="Equation" r:id="rId9" imgW="1866600" imgH="380880" progId="Equation.DSMT4">
                  <p:embed/>
                </p:oleObj>
              </mc:Choice>
              <mc:Fallback>
                <p:oleObj name="Equation" r:id="rId9" imgW="1866600" imgH="3808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128448"/>
                        <a:ext cx="1866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7" name="Object 9"/>
          <p:cNvGraphicFramePr>
            <a:graphicFrameLocks noChangeAspect="1"/>
          </p:cNvGraphicFramePr>
          <p:nvPr/>
        </p:nvGraphicFramePr>
        <p:xfrm>
          <a:off x="2054578" y="1219200"/>
          <a:ext cx="1930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1" name="Equation" r:id="rId11" imgW="1930320" imgH="838080" progId="Equation.DSMT4">
                  <p:embed/>
                </p:oleObj>
              </mc:Choice>
              <mc:Fallback>
                <p:oleObj name="Equation" r:id="rId11" imgW="1930320" imgH="8380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4578" y="1219200"/>
                        <a:ext cx="1930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8" name="Object 10"/>
          <p:cNvGraphicFramePr>
            <a:graphicFrameLocks noChangeAspect="1"/>
          </p:cNvGraphicFramePr>
          <p:nvPr/>
        </p:nvGraphicFramePr>
        <p:xfrm>
          <a:off x="4008967" y="1250244"/>
          <a:ext cx="3035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2" name="Equation" r:id="rId13" imgW="3035160" imgH="838080" progId="Equation.DSMT4">
                  <p:embed/>
                </p:oleObj>
              </mc:Choice>
              <mc:Fallback>
                <p:oleObj name="Equation" r:id="rId13" imgW="3035160" imgH="8380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967" y="1250244"/>
                        <a:ext cx="3035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9" name="Object 11"/>
          <p:cNvGraphicFramePr>
            <a:graphicFrameLocks noChangeAspect="1"/>
          </p:cNvGraphicFramePr>
          <p:nvPr/>
        </p:nvGraphicFramePr>
        <p:xfrm>
          <a:off x="2286000" y="5347648"/>
          <a:ext cx="4572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3" name="Equation" r:id="rId15" imgW="4572000" imgH="533160" progId="Equation.DSMT4">
                  <p:embed/>
                </p:oleObj>
              </mc:Choice>
              <mc:Fallback>
                <p:oleObj name="Equation" r:id="rId15" imgW="4572000" imgH="5331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347648"/>
                        <a:ext cx="4572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To find the acceleration, we differentiate the velocity function.</a:t>
            </a:r>
          </a:p>
          <a:p>
            <a:endParaRPr lang="en-US" dirty="0"/>
          </a:p>
        </p:txBody>
      </p:sp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2681112" y="3086079"/>
          <a:ext cx="3810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3" name="Equation" r:id="rId3" imgW="3809880" imgH="838080" progId="Equation.DSMT4">
                  <p:embed/>
                </p:oleObj>
              </mc:Choice>
              <mc:Fallback>
                <p:oleObj name="Equation" r:id="rId3" imgW="380988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1112" y="3086079"/>
                        <a:ext cx="3810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2694517" y="4034346"/>
          <a:ext cx="3213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4" name="Equation" r:id="rId5" imgW="3213000" imgH="838080" progId="Equation.DSMT4">
                  <p:embed/>
                </p:oleObj>
              </mc:Choice>
              <mc:Fallback>
                <p:oleObj name="Equation" r:id="rId5" imgW="321300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4517" y="4034346"/>
                        <a:ext cx="3213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2695223" y="4978379"/>
          <a:ext cx="1955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5" name="Equation" r:id="rId7" imgW="1955520" imgH="469800" progId="Equation.DSMT4">
                  <p:embed/>
                </p:oleObj>
              </mc:Choice>
              <mc:Fallback>
                <p:oleObj name="Equation" r:id="rId7" imgW="195552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223" y="4978379"/>
                        <a:ext cx="1955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4738048" y="5069638"/>
          <a:ext cx="1257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6" name="Equation" r:id="rId9" imgW="1257120" imgH="291960" progId="Equation.DSMT4">
                  <p:embed/>
                </p:oleObj>
              </mc:Choice>
              <mc:Fallback>
                <p:oleObj name="Equation" r:id="rId9" imgW="125712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048" y="5069638"/>
                        <a:ext cx="1257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5" name="Object 9"/>
          <p:cNvGraphicFramePr>
            <a:graphicFrameLocks noChangeAspect="1"/>
          </p:cNvGraphicFramePr>
          <p:nvPr/>
        </p:nvGraphicFramePr>
        <p:xfrm>
          <a:off x="2057400" y="2168856"/>
          <a:ext cx="1917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7" name="Equation" r:id="rId11" imgW="1917360" imgH="838080" progId="Equation.DSMT4">
                  <p:embed/>
                </p:oleObj>
              </mc:Choice>
              <mc:Fallback>
                <p:oleObj name="Equation" r:id="rId11" imgW="1917360" imgH="8380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168856"/>
                        <a:ext cx="1917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6" name="Object 10"/>
          <p:cNvGraphicFramePr>
            <a:graphicFrameLocks noChangeAspect="1"/>
          </p:cNvGraphicFramePr>
          <p:nvPr/>
        </p:nvGraphicFramePr>
        <p:xfrm>
          <a:off x="3996267" y="2194257"/>
          <a:ext cx="2514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8" name="Equation" r:id="rId13" imgW="2514600" imgH="838080" progId="Equation.DSMT4">
                  <p:embed/>
                </p:oleObj>
              </mc:Choice>
              <mc:Fallback>
                <p:oleObj name="Equation" r:id="rId13" imgW="2514600" imgH="8380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6267" y="2194257"/>
                        <a:ext cx="2514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Substituting </a:t>
            </a:r>
            <a:r>
              <a:rPr lang="en-US" i="1" dirty="0" smtClean="0"/>
              <a:t>t</a:t>
            </a:r>
            <a:r>
              <a:rPr lang="en-US" dirty="0" smtClean="0"/>
              <a:t> = 2 into the acceleration function gives the instantaneous acceleration of the particle at </a:t>
            </a:r>
            <a:r>
              <a:rPr lang="en-US" i="1" dirty="0" smtClean="0"/>
              <a:t>t</a:t>
            </a:r>
            <a:r>
              <a:rPr lang="en-US" dirty="0" smtClean="0"/>
              <a:t> = 2 seconds.</a:t>
            </a:r>
            <a:endParaRPr lang="en-US" dirty="0"/>
          </a:p>
        </p:txBody>
      </p:sp>
      <p:graphicFrame>
        <p:nvGraphicFramePr>
          <p:cNvPr id="40968" name="Object 8"/>
          <p:cNvGraphicFramePr>
            <a:graphicFrameLocks noChangeAspect="1"/>
          </p:cNvGraphicFramePr>
          <p:nvPr/>
        </p:nvGraphicFramePr>
        <p:xfrm>
          <a:off x="2712156" y="2830689"/>
          <a:ext cx="2235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2" name="Equation" r:id="rId3" imgW="2234880" imgH="469800" progId="Equation.DSMT4">
                  <p:embed/>
                </p:oleObj>
              </mc:Choice>
              <mc:Fallback>
                <p:oleObj name="Equation" r:id="rId3" imgW="2234880" imgH="469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2156" y="2830689"/>
                        <a:ext cx="2235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9" name="Object 9"/>
          <p:cNvGraphicFramePr>
            <a:graphicFrameLocks noChangeAspect="1"/>
          </p:cNvGraphicFramePr>
          <p:nvPr/>
        </p:nvGraphicFramePr>
        <p:xfrm>
          <a:off x="4972756" y="2819400"/>
          <a:ext cx="1473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3" name="Equation" r:id="rId5" imgW="1473120" imgH="469800" progId="Equation.DSMT4">
                  <p:embed/>
                </p:oleObj>
              </mc:Choice>
              <mc:Fallback>
                <p:oleObj name="Equation" r:id="rId5" imgW="1473120" imgH="469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756" y="2819400"/>
                        <a:ext cx="1473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Theorem: Derivative of </a:t>
            </a:r>
            <a:r>
              <a:rPr lang="en-US" i="1" dirty="0" smtClean="0"/>
              <a:t>e</a:t>
            </a:r>
            <a:r>
              <a:rPr lang="en-US" i="1" baseline="30000" dirty="0" smtClean="0"/>
              <a:t>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6916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Derivative of </a:t>
            </a:r>
            <a:r>
              <a:rPr lang="en-US" b="1" i="1" dirty="0" smtClean="0">
                <a:solidFill>
                  <a:schemeClr val="tx1"/>
                </a:solidFill>
              </a:rPr>
              <a:t>e</a:t>
            </a:r>
            <a:r>
              <a:rPr lang="en-US" b="1" i="1" baseline="30000" dirty="0" smtClean="0">
                <a:solidFill>
                  <a:schemeClr val="tx1"/>
                </a:solidFill>
              </a:rPr>
              <a:t>x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3740150" y="1905000"/>
          <a:ext cx="1663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8" name="Equation" r:id="rId3" imgW="1663560" imgH="838080" progId="Equation.DSMT4">
                  <p:embed/>
                </p:oleObj>
              </mc:Choice>
              <mc:Fallback>
                <p:oleObj name="Equation" r:id="rId3" imgW="1663560" imgH="838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0150" y="1905000"/>
                        <a:ext cx="1663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first three derivatives of the following functions.</a:t>
            </a:r>
          </a:p>
          <a:p>
            <a:r>
              <a:rPr lang="en-US" b="1" dirty="0" smtClean="0"/>
              <a:t>a.</a:t>
            </a:r>
          </a:p>
          <a:p>
            <a:pPr>
              <a:spcBef>
                <a:spcPts val="2400"/>
              </a:spcBef>
            </a:pPr>
            <a:r>
              <a:rPr lang="en-US" b="1" dirty="0" smtClean="0"/>
              <a:t>b.</a:t>
            </a:r>
          </a:p>
          <a:p>
            <a:pPr>
              <a:spcBef>
                <a:spcPts val="2400"/>
              </a:spcBef>
            </a:pPr>
            <a:r>
              <a:rPr lang="en-US" b="1" dirty="0" smtClean="0"/>
              <a:t>c.                       </a:t>
            </a:r>
            <a:r>
              <a:rPr lang="en-US" i="1" dirty="0" smtClean="0">
                <a:solidFill>
                  <a:srgbClr val="0000FF"/>
                </a:solidFill>
              </a:rPr>
              <a:t>a </a:t>
            </a:r>
            <a:r>
              <a:rPr lang="en-US" dirty="0" smtClean="0">
                <a:solidFill>
                  <a:srgbClr val="0000FF"/>
                </a:solidFill>
                <a:sym typeface="Symbol" panose="05050102010706020507" pitchFamily="18" charset="2"/>
              </a:rPr>
              <a:t> </a:t>
            </a:r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ℝ</a:t>
            </a:r>
            <a:endParaRPr lang="en-US" b="1" dirty="0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1041400" y="2263422"/>
          <a:ext cx="1701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6" name="Equation" r:id="rId3" imgW="1701720" imgH="482400" progId="Equation.DSMT4">
                  <p:embed/>
                </p:oleObj>
              </mc:Choice>
              <mc:Fallback>
                <p:oleObj name="Equation" r:id="rId3" imgW="170172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2263422"/>
                        <a:ext cx="1701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1016000" y="2958152"/>
          <a:ext cx="2032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7" name="Equation" r:id="rId5" imgW="2031840" imgH="482400" progId="Equation.DSMT4">
                  <p:embed/>
                </p:oleObj>
              </mc:Choice>
              <mc:Fallback>
                <p:oleObj name="Equation" r:id="rId5" imgW="203184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2958152"/>
                        <a:ext cx="2032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414546"/>
              </p:ext>
            </p:extLst>
          </p:nvPr>
        </p:nvGraphicFramePr>
        <p:xfrm>
          <a:off x="990600" y="3700463"/>
          <a:ext cx="16129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8" name="Equation" r:id="rId7" imgW="1612800" imgH="495000" progId="Equation.DSMT4">
                  <p:embed/>
                </p:oleObj>
              </mc:Choice>
              <mc:Fallback>
                <p:oleObj name="Equation" r:id="rId7" imgW="1612800" imgH="495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700463"/>
                        <a:ext cx="16129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Theorem: The Positive Integer Power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7584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Positive Integer Power Rule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If	           where </a:t>
            </a:r>
            <a:r>
              <a:rPr lang="en-US" i="1" dirty="0" smtClean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 is a positive integer, then 	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	   In other notation, we write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838200" y="1817511"/>
          <a:ext cx="1447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Equation" r:id="rId3" imgW="1447560" imgH="482400" progId="Equation.DSMT4">
                  <p:embed/>
                </p:oleObj>
              </mc:Choice>
              <mc:Fallback>
                <p:oleObj name="Equation" r:id="rId3" imgW="144756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817511"/>
                        <a:ext cx="1447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574322" y="2336800"/>
          <a:ext cx="1917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Equation" r:id="rId5" imgW="1917360" imgH="482400" progId="Equation.DSMT4">
                  <p:embed/>
                </p:oleObj>
              </mc:Choice>
              <mc:Fallback>
                <p:oleObj name="Equation" r:id="rId5" imgW="1917360" imgH="482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322" y="2336800"/>
                        <a:ext cx="19177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3117850" y="2971800"/>
          <a:ext cx="2908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Equation" r:id="rId7" imgW="2908080" imgH="838080" progId="Equation.DSMT4">
                  <p:embed/>
                </p:oleObj>
              </mc:Choice>
              <mc:Fallback>
                <p:oleObj name="Equation" r:id="rId7" imgW="290808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7850" y="2971800"/>
                        <a:ext cx="2908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Solution</a:t>
            </a:r>
          </a:p>
          <a:p>
            <a:pPr marL="463550" indent="-463550"/>
            <a:r>
              <a:rPr lang="en-US" b="1" dirty="0" smtClean="0"/>
              <a:t>a.	</a:t>
            </a:r>
            <a:r>
              <a:rPr lang="en-US" dirty="0" smtClean="0"/>
              <a:t>Using the Constant Multiple Rule along with the fact that </a:t>
            </a:r>
            <a:r>
              <a:rPr lang="en-US" i="1" dirty="0" smtClean="0"/>
              <a:t>e</a:t>
            </a:r>
            <a:r>
              <a:rPr lang="en-US" i="1" baseline="30000" dirty="0" smtClean="0"/>
              <a:t>x</a:t>
            </a:r>
            <a:r>
              <a:rPr lang="en-US" dirty="0" smtClean="0"/>
              <a:t> is its own derivative we have:</a:t>
            </a:r>
          </a:p>
          <a:p>
            <a:pPr marL="463550" indent="-463550"/>
            <a:endParaRPr lang="en-US" dirty="0" smtClean="0"/>
          </a:p>
          <a:p>
            <a:pPr marL="463550" indent="-463550">
              <a:spcBef>
                <a:spcPts val="0"/>
              </a:spcBef>
            </a:pPr>
            <a:endParaRPr lang="en-US" dirty="0" smtClean="0"/>
          </a:p>
          <a:p>
            <a:pPr marL="463550" indent="-463550">
              <a:spcBef>
                <a:spcPts val="0"/>
              </a:spcBef>
            </a:pPr>
            <a:r>
              <a:rPr lang="en-US" dirty="0" smtClean="0"/>
              <a:t>	In other words, we find that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is also the derivative of itself. Repeating the above calculation two more times, we conclude that the second and third derivatives of</a:t>
            </a:r>
            <a:r>
              <a:rPr lang="en-US" i="1" dirty="0" smtClean="0"/>
              <a:t> f</a:t>
            </a:r>
            <a:r>
              <a:rPr lang="en-US" dirty="0" smtClean="0"/>
              <a:t> are also equal to </a:t>
            </a:r>
            <a:r>
              <a:rPr lang="en-US" i="1" dirty="0" smtClean="0"/>
              <a:t>f</a:t>
            </a:r>
            <a:r>
              <a:rPr lang="en-US" dirty="0" smtClean="0"/>
              <a:t> , that is,</a:t>
            </a:r>
            <a:endParaRPr lang="en-US" dirty="0"/>
          </a:p>
        </p:txBody>
      </p:sp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1816100" y="2702256"/>
          <a:ext cx="5511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1" name="Equation" r:id="rId3" imgW="5511600" imgH="838080" progId="Equation.DSMT4">
                  <p:embed/>
                </p:oleObj>
              </mc:Choice>
              <mc:Fallback>
                <p:oleObj name="Equation" r:id="rId3" imgW="551160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2702256"/>
                        <a:ext cx="5511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Object 6"/>
          <p:cNvGraphicFramePr>
            <a:graphicFrameLocks noChangeAspect="1"/>
          </p:cNvGraphicFramePr>
          <p:nvPr/>
        </p:nvGraphicFramePr>
        <p:xfrm>
          <a:off x="2965450" y="5431808"/>
          <a:ext cx="3213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2" name="Equation" r:id="rId5" imgW="3213000" imgH="482400" progId="Equation.DSMT4">
                  <p:embed/>
                </p:oleObj>
              </mc:Choice>
              <mc:Fallback>
                <p:oleObj name="Equation" r:id="rId5" imgW="3213000" imgH="482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450" y="5431808"/>
                        <a:ext cx="32131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/>
            <a:r>
              <a:rPr lang="en-US" b="1" dirty="0" smtClean="0"/>
              <a:t>b.	</a:t>
            </a:r>
            <a:r>
              <a:rPr lang="en-US" dirty="0" smtClean="0"/>
              <a:t>In addition to the rules used in part a., to find the derivative of 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dirty="0" smtClean="0"/>
              <a:t>) we will also need the Sum Rule:</a:t>
            </a:r>
            <a:endParaRPr lang="en-US" dirty="0"/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2720622" y="2427111"/>
          <a:ext cx="2806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2" name="Equation" r:id="rId3" imgW="2806560" imgH="838080" progId="Equation.DSMT4">
                  <p:embed/>
                </p:oleObj>
              </mc:Choice>
              <mc:Fallback>
                <p:oleObj name="Equation" r:id="rId3" imgW="280656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622" y="2427111"/>
                        <a:ext cx="2806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3492500" y="3364089"/>
          <a:ext cx="2679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3" name="Equation" r:id="rId5" imgW="2679480" imgH="838080" progId="Equation.DSMT4">
                  <p:embed/>
                </p:oleObj>
              </mc:Choice>
              <mc:Fallback>
                <p:oleObj name="Equation" r:id="rId5" imgW="267948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3364089"/>
                        <a:ext cx="2679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3493911" y="4318000"/>
          <a:ext cx="165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4" name="Equation" r:id="rId7" imgW="1650960" imgH="482400" progId="Equation.DSMT4">
                  <p:embed/>
                </p:oleObj>
              </mc:Choice>
              <mc:Fallback>
                <p:oleObj name="Equation" r:id="rId7" imgW="1650960" imgH="482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3911" y="4318000"/>
                        <a:ext cx="1651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7" name="Object 7"/>
          <p:cNvGraphicFramePr>
            <a:graphicFrameLocks noChangeAspect="1"/>
          </p:cNvGraphicFramePr>
          <p:nvPr/>
        </p:nvGraphicFramePr>
        <p:xfrm>
          <a:off x="5191478" y="4312356"/>
          <a:ext cx="1231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5" name="Equation" r:id="rId9" imgW="1231560" imgH="380880" progId="Equation.DSMT4">
                  <p:embed/>
                </p:oleObj>
              </mc:Choice>
              <mc:Fallback>
                <p:oleObj name="Equation" r:id="rId9" imgW="1231560" imgH="3808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478" y="4312356"/>
                        <a:ext cx="1231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5b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similar calculation yields the second derivative.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You might already have figured out the third derivative by observing that differentiation only affects the first term. Here are the details.</a:t>
            </a:r>
            <a:endParaRPr lang="en-US" dirty="0"/>
          </a:p>
        </p:txBody>
      </p:sp>
      <p:graphicFrame>
        <p:nvGraphicFramePr>
          <p:cNvPr id="47111" name="Object 7"/>
          <p:cNvGraphicFramePr>
            <a:graphicFrameLocks noChangeAspect="1"/>
          </p:cNvGraphicFramePr>
          <p:nvPr/>
        </p:nvGraphicFramePr>
        <p:xfrm>
          <a:off x="635000" y="1905000"/>
          <a:ext cx="226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0" name="Equation" r:id="rId3" imgW="2260440" imgH="838080" progId="Equation.DSMT4">
                  <p:embed/>
                </p:oleObj>
              </mc:Choice>
              <mc:Fallback>
                <p:oleObj name="Equation" r:id="rId3" imgW="226044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1905000"/>
                        <a:ext cx="2260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2" name="Object 8"/>
          <p:cNvGraphicFramePr>
            <a:graphicFrameLocks noChangeAspect="1"/>
          </p:cNvGraphicFramePr>
          <p:nvPr/>
        </p:nvGraphicFramePr>
        <p:xfrm>
          <a:off x="2926644" y="1905000"/>
          <a:ext cx="1905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1" name="Equation" r:id="rId5" imgW="1904760" imgH="838080" progId="Equation.DSMT4">
                  <p:embed/>
                </p:oleObj>
              </mc:Choice>
              <mc:Fallback>
                <p:oleObj name="Equation" r:id="rId5" imgW="1904760" imgH="838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6644" y="1905000"/>
                        <a:ext cx="1905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3" name="Object 9"/>
          <p:cNvGraphicFramePr>
            <a:graphicFrameLocks noChangeAspect="1"/>
          </p:cNvGraphicFramePr>
          <p:nvPr/>
        </p:nvGraphicFramePr>
        <p:xfrm>
          <a:off x="4849989" y="1905000"/>
          <a:ext cx="2552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2" name="Equation" r:id="rId7" imgW="2552400" imgH="838080" progId="Equation.DSMT4">
                  <p:embed/>
                </p:oleObj>
              </mc:Choice>
              <mc:Fallback>
                <p:oleObj name="Equation" r:id="rId7" imgW="2552400" imgH="8380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9989" y="1905000"/>
                        <a:ext cx="2552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4" name="Object 10"/>
          <p:cNvGraphicFramePr>
            <a:graphicFrameLocks noChangeAspect="1"/>
          </p:cNvGraphicFramePr>
          <p:nvPr/>
        </p:nvGraphicFramePr>
        <p:xfrm>
          <a:off x="7435145" y="2096910"/>
          <a:ext cx="1079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3" name="Equation" r:id="rId9" imgW="1079280" imgH="380880" progId="Equation.DSMT4">
                  <p:embed/>
                </p:oleObj>
              </mc:Choice>
              <mc:Fallback>
                <p:oleObj name="Equation" r:id="rId9" imgW="1079280" imgH="3808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5145" y="2096910"/>
                        <a:ext cx="1079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6" name="Object 12"/>
          <p:cNvGraphicFramePr>
            <a:graphicFrameLocks noChangeAspect="1"/>
          </p:cNvGraphicFramePr>
          <p:nvPr/>
        </p:nvGraphicFramePr>
        <p:xfrm>
          <a:off x="784578" y="4264377"/>
          <a:ext cx="2413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4" name="Equation" r:id="rId11" imgW="2412720" imgH="838080" progId="Equation.DSMT4">
                  <p:embed/>
                </p:oleObj>
              </mc:Choice>
              <mc:Fallback>
                <p:oleObj name="Equation" r:id="rId11" imgW="2412720" imgH="8380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578" y="4264377"/>
                        <a:ext cx="2413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7" name="Object 13"/>
          <p:cNvGraphicFramePr>
            <a:graphicFrameLocks noChangeAspect="1"/>
          </p:cNvGraphicFramePr>
          <p:nvPr/>
        </p:nvGraphicFramePr>
        <p:xfrm>
          <a:off x="3222978" y="4267200"/>
          <a:ext cx="1752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5" name="Equation" r:id="rId13" imgW="1752480" imgH="838080" progId="Equation.DSMT4">
                  <p:embed/>
                </p:oleObj>
              </mc:Choice>
              <mc:Fallback>
                <p:oleObj name="Equation" r:id="rId13" imgW="1752480" imgH="8380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978" y="4267200"/>
                        <a:ext cx="1752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8" name="Object 14"/>
          <p:cNvGraphicFramePr>
            <a:graphicFrameLocks noChangeAspect="1"/>
          </p:cNvGraphicFramePr>
          <p:nvPr/>
        </p:nvGraphicFramePr>
        <p:xfrm>
          <a:off x="4991100" y="4267200"/>
          <a:ext cx="2400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6" name="Equation" r:id="rId15" imgW="2400120" imgH="838080" progId="Equation.DSMT4">
                  <p:embed/>
                </p:oleObj>
              </mc:Choice>
              <mc:Fallback>
                <p:oleObj name="Equation" r:id="rId15" imgW="2400120" imgH="8380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100" y="4267200"/>
                        <a:ext cx="2400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9" name="Object 15"/>
          <p:cNvGraphicFramePr>
            <a:graphicFrameLocks noChangeAspect="1"/>
          </p:cNvGraphicFramePr>
          <p:nvPr/>
        </p:nvGraphicFramePr>
        <p:xfrm>
          <a:off x="4962878" y="5300133"/>
          <a:ext cx="1079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7" name="Equation" r:id="rId17" imgW="1079280" imgH="380880" progId="Equation.DSMT4">
                  <p:embed/>
                </p:oleObj>
              </mc:Choice>
              <mc:Fallback>
                <p:oleObj name="Equation" r:id="rId17" imgW="1079280" imgH="3808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2878" y="5300133"/>
                        <a:ext cx="1079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0" name="Object 16"/>
          <p:cNvGraphicFramePr>
            <a:graphicFrameLocks noChangeAspect="1"/>
          </p:cNvGraphicFramePr>
          <p:nvPr/>
        </p:nvGraphicFramePr>
        <p:xfrm>
          <a:off x="6098822" y="5300133"/>
          <a:ext cx="584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8" name="Equation" r:id="rId19" imgW="583920" imgH="380880" progId="Equation.DSMT4">
                  <p:embed/>
                </p:oleObj>
              </mc:Choice>
              <mc:Fallback>
                <p:oleObj name="Equation" r:id="rId19" imgW="583920" imgH="38088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8822" y="5300133"/>
                        <a:ext cx="584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/>
            <a:r>
              <a:rPr lang="en-US" b="1" dirty="0" smtClean="0"/>
              <a:t>c.	</a:t>
            </a:r>
            <a:r>
              <a:rPr lang="en-US" dirty="0" smtClean="0"/>
              <a:t>Let us now investigate the derivatives of </a:t>
            </a:r>
            <a:r>
              <a:rPr lang="en-US" i="1" dirty="0" smtClean="0"/>
              <a:t>ae</a:t>
            </a:r>
            <a:r>
              <a:rPr lang="en-US" i="1" baseline="30000" dirty="0" smtClean="0"/>
              <a:t>x</a:t>
            </a:r>
            <a:r>
              <a:rPr lang="en-US" dirty="0" smtClean="0"/>
              <a:t>, where </a:t>
            </a:r>
            <a:r>
              <a:rPr lang="en-US" i="1" dirty="0" smtClean="0"/>
              <a:t>a</a:t>
            </a:r>
            <a:r>
              <a:rPr lang="en-US" dirty="0" smtClean="0"/>
              <a:t> is a real constant. We now use the prime notation along with the Constant Multiple Rule:</a:t>
            </a:r>
          </a:p>
          <a:p>
            <a:pPr marL="463550" indent="-463550"/>
            <a:endParaRPr lang="en-US" dirty="0" smtClean="0"/>
          </a:p>
          <a:p>
            <a:pPr marL="463550" indent="-463550"/>
            <a:endParaRPr lang="en-US" dirty="0" smtClean="0"/>
          </a:p>
          <a:p>
            <a:pPr marL="463550" indent="-463550"/>
            <a:r>
              <a:rPr lang="en-US" dirty="0" smtClean="0"/>
              <a:t>	In other words, the derivative of any constant multiple of </a:t>
            </a:r>
            <a:r>
              <a:rPr lang="en-US" i="1" dirty="0" smtClean="0"/>
              <a:t>e</a:t>
            </a:r>
            <a:r>
              <a:rPr lang="en-US" i="1" baseline="30000" dirty="0" smtClean="0"/>
              <a:t>x</a:t>
            </a:r>
            <a:r>
              <a:rPr lang="en-US" dirty="0" smtClean="0"/>
              <a:t> is itself.</a:t>
            </a:r>
            <a:endParaRPr lang="en-US" dirty="0"/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2559050" y="2819400"/>
          <a:ext cx="40259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6" name="Equation" r:id="rId3" imgW="4025880" imgH="736560" progId="Equation.DSMT4">
                  <p:embed/>
                </p:oleObj>
              </mc:Choice>
              <mc:Fallback>
                <p:oleObj name="Equation" r:id="rId3" imgW="4025880" imgH="7365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2819400"/>
                        <a:ext cx="40259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5c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Repeating the above procedure any number of times allows us to conclude that derivatives of all orders of the function </a:t>
            </a:r>
            <a:r>
              <a:rPr lang="en-US" i="1" dirty="0" smtClean="0"/>
              <a:t>h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</a:t>
            </a:r>
            <a:r>
              <a:rPr lang="en-US" dirty="0" smtClean="0">
                <a:latin typeface="Symbol" pitchFamily="18" charset="2"/>
              </a:rPr>
              <a:t>=</a:t>
            </a:r>
            <a:r>
              <a:rPr lang="en-US" dirty="0" smtClean="0"/>
              <a:t> </a:t>
            </a:r>
            <a:r>
              <a:rPr lang="en-US" i="1" dirty="0" smtClean="0"/>
              <a:t>ae</a:t>
            </a:r>
            <a:r>
              <a:rPr lang="en-US" i="1" baseline="30000" dirty="0" smtClean="0"/>
              <a:t>x</a:t>
            </a:r>
            <a:r>
              <a:rPr lang="en-US" dirty="0" smtClean="0"/>
              <a:t> are equal to </a:t>
            </a:r>
            <a:r>
              <a:rPr lang="en-US" i="1" dirty="0" smtClean="0"/>
              <a:t>h</a:t>
            </a:r>
            <a:r>
              <a:rPr lang="en-US" dirty="0" smtClean="0"/>
              <a:t> itself for all </a:t>
            </a:r>
            <a:r>
              <a:rPr lang="en-US" i="1" dirty="0" err="1" smtClean="0"/>
              <a:t>a</a:t>
            </a:r>
            <a:r>
              <a:rPr lang="en-US" dirty="0" err="1" smtClean="0">
                <a:sym typeface="Symbol" panose="05050102010706020507" pitchFamily="18" charset="2"/>
              </a:rPr>
              <a:t>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ℝ</a:t>
            </a:r>
            <a:r>
              <a:rPr lang="en-US" dirty="0" smtClean="0">
                <a:ea typeface="Cambria Math" panose="02040503050406030204" pitchFamily="18" charset="0"/>
                <a:sym typeface="Symbol" panose="05050102010706020507" pitchFamily="18" charset="2"/>
              </a:rPr>
              <a:t>.</a:t>
            </a:r>
            <a:r>
              <a:rPr lang="en-US" dirty="0" smtClean="0"/>
              <a:t>      This is a generalization of the observation we made in part a. of this example.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434840"/>
          </a:xfrm>
          <a:ln w="28575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Caution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derivative of a product is </a:t>
            </a:r>
            <a:r>
              <a:rPr lang="en-US" i="1" dirty="0" smtClean="0">
                <a:solidFill>
                  <a:schemeClr val="tx1"/>
                </a:solidFill>
              </a:rPr>
              <a:t>not</a:t>
            </a:r>
            <a:r>
              <a:rPr lang="en-US" dirty="0" smtClean="0">
                <a:solidFill>
                  <a:schemeClr val="tx1"/>
                </a:solidFill>
              </a:rPr>
              <a:t> the product of the derivatives.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sz="15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Similarly, the derivative of a quotient is </a:t>
            </a:r>
            <a:r>
              <a:rPr lang="en-US" i="1" dirty="0" smtClean="0">
                <a:solidFill>
                  <a:schemeClr val="tx1"/>
                </a:solidFill>
              </a:rPr>
              <a:t>not</a:t>
            </a:r>
            <a:r>
              <a:rPr lang="en-US" dirty="0" smtClean="0">
                <a:solidFill>
                  <a:schemeClr val="tx1"/>
                </a:solidFill>
              </a:rPr>
              <a:t> the quotient of the derivatives.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2578100" y="2655711"/>
          <a:ext cx="3987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6" name="Equation" r:id="rId3" imgW="3987720" imgH="838080" progId="Equation.DSMT4">
                  <p:embed/>
                </p:oleObj>
              </mc:Choice>
              <mc:Fallback>
                <p:oleObj name="Equation" r:id="rId3" imgW="3987720" imgH="838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2655711"/>
                        <a:ext cx="3987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3244850" y="4507089"/>
          <a:ext cx="26543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7" name="Equation" r:id="rId5" imgW="2654280" imgH="1079280" progId="Equation.DSMT4">
                  <p:embed/>
                </p:oleObj>
              </mc:Choice>
              <mc:Fallback>
                <p:oleObj name="Equation" r:id="rId5" imgW="2654280" imgH="10792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850" y="4507089"/>
                        <a:ext cx="26543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Theorem: The Product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5966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Product Rule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If </a:t>
            </a:r>
            <a:r>
              <a:rPr lang="en-US" i="1" dirty="0" smtClean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i="1" dirty="0" smtClean="0">
                <a:solidFill>
                  <a:schemeClr val="tx1"/>
                </a:solidFill>
              </a:rPr>
              <a:t>g</a:t>
            </a:r>
            <a:r>
              <a:rPr lang="en-US" dirty="0" smtClean="0">
                <a:solidFill>
                  <a:schemeClr val="tx1"/>
                </a:solidFill>
              </a:rPr>
              <a:t> are both differentiable at </a:t>
            </a:r>
            <a:r>
              <a:rPr lang="en-US" i="1" dirty="0" smtClean="0">
                <a:solidFill>
                  <a:schemeClr val="tx1"/>
                </a:solidFill>
              </a:rPr>
              <a:t>x</a:t>
            </a:r>
            <a:r>
              <a:rPr lang="en-US" dirty="0" smtClean="0">
                <a:solidFill>
                  <a:schemeClr val="tx1"/>
                </a:solidFill>
              </a:rPr>
              <a:t>, the product </a:t>
            </a:r>
            <a:r>
              <a:rPr lang="en-US" i="1" dirty="0" smtClean="0">
                <a:solidFill>
                  <a:schemeClr val="tx1"/>
                </a:solidFill>
              </a:rPr>
              <a:t>fg</a:t>
            </a:r>
            <a:r>
              <a:rPr lang="en-US" dirty="0" smtClean="0">
                <a:solidFill>
                  <a:schemeClr val="tx1"/>
                </a:solidFill>
              </a:rPr>
              <a:t> is also differentiable at </a:t>
            </a:r>
            <a:r>
              <a:rPr lang="en-US" i="1" dirty="0" smtClean="0">
                <a:solidFill>
                  <a:schemeClr val="tx1"/>
                </a:solidFill>
              </a:rPr>
              <a:t>x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In other notation,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2197100" y="2689578"/>
          <a:ext cx="48133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2" name="Equation" r:id="rId3" imgW="4813200" imgH="647640" progId="Equation.DSMT4">
                  <p:embed/>
                </p:oleObj>
              </mc:Choice>
              <mc:Fallback>
                <p:oleObj name="Equation" r:id="rId3" imgW="4813200" imgH="647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2689578"/>
                        <a:ext cx="48133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1060450" y="3797300"/>
          <a:ext cx="70231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3" name="Equation" r:id="rId5" imgW="7022880" imgH="927000" progId="Equation.DSMT4">
                  <p:embed/>
                </p:oleObj>
              </mc:Choice>
              <mc:Fallback>
                <p:oleObj name="Equation" r:id="rId5" imgW="7022880" imgH="927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3797300"/>
                        <a:ext cx="70231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Theorem: The Product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9776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Proof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558800" y="1854200"/>
          <a:ext cx="8128000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4" name="Equation" r:id="rId3" imgW="8127720" imgH="3174840" progId="Equation.DSMT4">
                  <p:embed/>
                </p:oleObj>
              </mc:Choice>
              <mc:Fallback>
                <p:oleObj name="Equation" r:id="rId3" imgW="8127720" imgH="31748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854200"/>
                        <a:ext cx="8128000" cy="317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Theorem: The Product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6728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Proof (cont.)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We begin above, unsurprisingly, with the limit of a difference quotient. In order to make the limit tractable, however, we need to rewrite the difference quotient in such a way that difference quotients for </a:t>
            </a:r>
            <a:r>
              <a:rPr lang="en-US" i="1" dirty="0" smtClean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i="1" dirty="0" smtClean="0">
                <a:solidFill>
                  <a:schemeClr val="tx1"/>
                </a:solidFill>
              </a:rPr>
              <a:t>g</a:t>
            </a:r>
            <a:r>
              <a:rPr lang="en-US" dirty="0" smtClean="0">
                <a:solidFill>
                  <a:schemeClr val="tx1"/>
                </a:solidFill>
              </a:rPr>
              <a:t> make an appearance, and the easiest way to do this is to add and subtract the expression 		      in the numerator, as shown in the second step.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6526213" y="3956050"/>
          <a:ext cx="1917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7" name="Equation" r:id="rId3" imgW="1917360" imgH="482400" progId="Equation.DSMT4">
                  <p:embed/>
                </p:oleObj>
              </mc:Choice>
              <mc:Fallback>
                <p:oleObj name="Equation" r:id="rId3" imgW="191736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6213" y="3956050"/>
                        <a:ext cx="19177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Theorem: The Product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872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Proof (cont.)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third step then splits the difference quotient into two fractions, and we proceed by applying additional limit properties.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650522" y="3186995"/>
          <a:ext cx="779780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4" name="Equation" r:id="rId3" imgW="7797600" imgH="2565360" progId="Equation.DSMT4">
                  <p:embed/>
                </p:oleObj>
              </mc:Choice>
              <mc:Fallback>
                <p:oleObj name="Equation" r:id="rId3" imgW="7797600" imgH="25653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522" y="3186995"/>
                        <a:ext cx="7797800" cy="256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Theorem: The Positive Integer Power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4348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Proof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There are actually several ways to prove this first Power Rule, and because they introduce useful techniques we will provide two common proofs here.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Proof 1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identity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can be verified by multiplying out the right‑hand side and canceling the common terms. 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69910"/>
              </p:ext>
            </p:extLst>
          </p:nvPr>
        </p:nvGraphicFramePr>
        <p:xfrm>
          <a:off x="1314450" y="4130675"/>
          <a:ext cx="65151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3" imgW="6514920" imgH="583920" progId="Equation.DSMT4">
                  <p:embed/>
                </p:oleObj>
              </mc:Choice>
              <mc:Fallback>
                <p:oleObj name="Equation" r:id="rId3" imgW="6514920" imgH="5839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4130675"/>
                        <a:ext cx="65151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Theorem: The Product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9964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Proof (cont.)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Note that we have used the fact that differentiability implies continuity in order to replace 			  with </a:t>
            </a:r>
            <a:r>
              <a:rPr lang="en-US" i="1" dirty="0" smtClean="0">
                <a:solidFill>
                  <a:schemeClr val="tx1"/>
                </a:solidFill>
              </a:rPr>
              <a:t>g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i="1" dirty="0" smtClean="0">
                <a:solidFill>
                  <a:schemeClr val="tx1"/>
                </a:solidFill>
              </a:rPr>
              <a:t>x</a:t>
            </a:r>
            <a:r>
              <a:rPr lang="en-US" dirty="0" smtClean="0">
                <a:solidFill>
                  <a:schemeClr val="tx1"/>
                </a:solidFill>
              </a:rPr>
              <a:t>) in the last step.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5971558" y="2281238"/>
          <a:ext cx="16637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7" name="Equation" r:id="rId3" imgW="1663560" imgH="571320" progId="Equation.DSMT4">
                  <p:embed/>
                </p:oleObj>
              </mc:Choice>
              <mc:Fallback>
                <p:oleObj name="Equation" r:id="rId3" imgW="1663560" imgH="5713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1558" y="2281238"/>
                        <a:ext cx="16637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Use the Product Rule to find the derivative of each function.</a:t>
            </a:r>
          </a:p>
          <a:p>
            <a:pPr>
              <a:tabLst>
                <a:tab pos="3940175" algn="l"/>
              </a:tabLst>
            </a:pPr>
            <a:r>
              <a:rPr lang="en-US" b="1" dirty="0" smtClean="0"/>
              <a:t>a.	b.</a:t>
            </a:r>
          </a:p>
          <a:p>
            <a:pPr>
              <a:tabLst>
                <a:tab pos="3940175" algn="l"/>
              </a:tabLst>
            </a:pPr>
            <a:endParaRPr lang="en-US" sz="1500" b="1" dirty="0" smtClean="0"/>
          </a:p>
          <a:p>
            <a:pPr>
              <a:tabLst>
                <a:tab pos="3940175" algn="l"/>
              </a:tabLst>
            </a:pPr>
            <a:r>
              <a:rPr lang="en-US" b="1" dirty="0" smtClean="0"/>
              <a:t>c.	d.</a:t>
            </a:r>
          </a:p>
          <a:p>
            <a:r>
              <a:rPr lang="en-US" b="1" dirty="0" smtClean="0"/>
              <a:t>Solution</a:t>
            </a:r>
          </a:p>
          <a:p>
            <a:pPr marL="463550" indent="-463550"/>
            <a:r>
              <a:rPr lang="en-US" b="1" dirty="0" smtClean="0"/>
              <a:t>a.	</a:t>
            </a:r>
            <a:r>
              <a:rPr lang="en-US" dirty="0" smtClean="0"/>
              <a:t>In order to differentiate </a:t>
            </a:r>
            <a:r>
              <a:rPr lang="en-US" i="1" dirty="0" smtClean="0"/>
              <a:t>F</a:t>
            </a:r>
            <a:r>
              <a:rPr lang="en-US" dirty="0" smtClean="0"/>
              <a:t>, we could certainly use the approach of Example 2 and, with the help of the Constant Multiple Rule, arrive at the answer of</a:t>
            </a:r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990600" y="2274711"/>
          <a:ext cx="1371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6" name="Equation" r:id="rId3" imgW="1371600" imgH="469800" progId="Equation.DSMT4">
                  <p:embed/>
                </p:oleObj>
              </mc:Choice>
              <mc:Fallback>
                <p:oleObj name="Equation" r:id="rId3" imgW="137160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74711"/>
                        <a:ext cx="1371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4936067" y="2254956"/>
          <a:ext cx="1346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7" name="Equation" r:id="rId5" imgW="1346040" imgH="482400" progId="Equation.DSMT4">
                  <p:embed/>
                </p:oleObj>
              </mc:Choice>
              <mc:Fallback>
                <p:oleObj name="Equation" r:id="rId5" imgW="134604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6067" y="2254956"/>
                        <a:ext cx="1346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927100" y="2983089"/>
          <a:ext cx="3340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8" name="Equation" r:id="rId7" imgW="3340080" imgH="571320" progId="Equation.DSMT4">
                  <p:embed/>
                </p:oleObj>
              </mc:Choice>
              <mc:Fallback>
                <p:oleObj name="Equation" r:id="rId7" imgW="3340080" imgH="5713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2983089"/>
                        <a:ext cx="33401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4927600" y="3025422"/>
          <a:ext cx="1625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9" name="Equation" r:id="rId9" imgW="1625400" imgH="482400" progId="Equation.DSMT4">
                  <p:embed/>
                </p:oleObj>
              </mc:Choice>
              <mc:Fallback>
                <p:oleObj name="Equation" r:id="rId9" imgW="162540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600" y="3025422"/>
                        <a:ext cx="1625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0" name="Object 6"/>
          <p:cNvGraphicFramePr>
            <a:graphicFrameLocks noChangeAspect="1"/>
          </p:cNvGraphicFramePr>
          <p:nvPr/>
        </p:nvGraphicFramePr>
        <p:xfrm>
          <a:off x="1020763" y="5408613"/>
          <a:ext cx="1371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0" name="Equation" r:id="rId11" imgW="1371600" imgH="469800" progId="Equation.DSMT4">
                  <p:embed/>
                </p:oleObj>
              </mc:Choice>
              <mc:Fallback>
                <p:oleObj name="Equation" r:id="rId11" imgW="137160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5408613"/>
                        <a:ext cx="1371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6a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However, our aim here is to demonstrate the truth of the Product Rule, so let’s think of </a:t>
            </a:r>
            <a:r>
              <a:rPr lang="en-US" i="1" dirty="0" smtClean="0"/>
              <a:t>F</a:t>
            </a:r>
            <a:r>
              <a:rPr lang="en-US" dirty="0" smtClean="0"/>
              <a:t> as the product of the constant function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</a:t>
            </a:r>
            <a:r>
              <a:rPr lang="en-US" dirty="0" smtClean="0">
                <a:latin typeface="Symbol" pitchFamily="18" charset="2"/>
              </a:rPr>
              <a:t>=</a:t>
            </a:r>
            <a:r>
              <a:rPr lang="en-US" dirty="0" smtClean="0"/>
              <a:t> 5 and the function 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</a:t>
            </a:r>
            <a:r>
              <a:rPr lang="en-US" dirty="0" smtClean="0">
                <a:latin typeface="Symbol" pitchFamily="18" charset="2"/>
              </a:rPr>
              <a:t>=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en-US" dirty="0" smtClean="0"/>
              <a:t> and apply the Product Rule:</a:t>
            </a:r>
          </a:p>
        </p:txBody>
      </p:sp>
      <p:graphicFrame>
        <p:nvGraphicFramePr>
          <p:cNvPr id="107521" name="Object 1"/>
          <p:cNvGraphicFramePr>
            <a:graphicFrameLocks noChangeAspect="1"/>
          </p:cNvGraphicFramePr>
          <p:nvPr/>
        </p:nvGraphicFramePr>
        <p:xfrm>
          <a:off x="1507794" y="3075296"/>
          <a:ext cx="3187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81" name="Equation" r:id="rId3" imgW="3187440" imgH="838080" progId="Equation.DSMT4">
                  <p:embed/>
                </p:oleObj>
              </mc:Choice>
              <mc:Fallback>
                <p:oleObj name="Equation" r:id="rId3" imgW="3187440" imgH="83808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7794" y="3075296"/>
                        <a:ext cx="3187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2" name="Object 2"/>
          <p:cNvGraphicFramePr>
            <a:graphicFrameLocks noChangeAspect="1"/>
          </p:cNvGraphicFramePr>
          <p:nvPr/>
        </p:nvGraphicFramePr>
        <p:xfrm>
          <a:off x="2306306" y="4026209"/>
          <a:ext cx="47879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82" name="Equation" r:id="rId5" imgW="4787640" imgH="927000" progId="Equation.DSMT4">
                  <p:embed/>
                </p:oleObj>
              </mc:Choice>
              <mc:Fallback>
                <p:oleObj name="Equation" r:id="rId5" imgW="4787640" imgH="927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6306" y="4026209"/>
                        <a:ext cx="47879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3" name="Object 3"/>
          <p:cNvGraphicFramePr>
            <a:graphicFrameLocks noChangeAspect="1"/>
          </p:cNvGraphicFramePr>
          <p:nvPr/>
        </p:nvGraphicFramePr>
        <p:xfrm>
          <a:off x="2301544" y="5051734"/>
          <a:ext cx="33782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83" name="Equation" r:id="rId7" imgW="3377880" imgH="927000" progId="Equation.DSMT4">
                  <p:embed/>
                </p:oleObj>
              </mc:Choice>
              <mc:Fallback>
                <p:oleObj name="Equation" r:id="rId7" imgW="3377880" imgH="927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544" y="5051734"/>
                        <a:ext cx="33782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4" name="Object 4"/>
          <p:cNvGraphicFramePr>
            <a:graphicFrameLocks noChangeAspect="1"/>
          </p:cNvGraphicFramePr>
          <p:nvPr/>
        </p:nvGraphicFramePr>
        <p:xfrm>
          <a:off x="5734050" y="5285096"/>
          <a:ext cx="1854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84" name="Equation" r:id="rId9" imgW="1854000" imgH="469800" progId="Equation.DSMT4">
                  <p:embed/>
                </p:oleObj>
              </mc:Choice>
              <mc:Fallback>
                <p:oleObj name="Equation" r:id="rId9" imgW="185400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4050" y="5285096"/>
                        <a:ext cx="1854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5" name="Object 5"/>
          <p:cNvGraphicFramePr>
            <a:graphicFrameLocks noChangeAspect="1"/>
          </p:cNvGraphicFramePr>
          <p:nvPr/>
        </p:nvGraphicFramePr>
        <p:xfrm>
          <a:off x="7607300" y="5354946"/>
          <a:ext cx="469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85" name="Equation" r:id="rId11" imgW="469800" imgH="291960" progId="Equation.DSMT4">
                  <p:embed/>
                </p:oleObj>
              </mc:Choice>
              <mc:Fallback>
                <p:oleObj name="Equation" r:id="rId11" imgW="46980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7300" y="5354946"/>
                        <a:ext cx="469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6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63550" indent="-463550"/>
            <a:r>
              <a:rPr lang="en-US" b="1" dirty="0" smtClean="0"/>
              <a:t>b.	</a:t>
            </a:r>
            <a:r>
              <a:rPr lang="en-US" dirty="0" smtClean="0"/>
              <a:t>Again, the Positive Integer Power Rule is perhaps the easiest way to determine </a:t>
            </a:r>
            <a:r>
              <a:rPr lang="en-US" i="1" dirty="0" smtClean="0"/>
              <a:t>G</a:t>
            </a:r>
            <a:r>
              <a:rPr lang="en-US" dirty="0" smtClean="0"/>
              <a:t>’, but let us see how the Product Rule gives us the same answer. Since     </a:t>
            </a:r>
            <a:r>
              <a:rPr lang="en-US" i="1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=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en-US" dirty="0" smtClean="0">
                <a:sym typeface="Symbol"/>
              </a:rPr>
              <a:t> </a:t>
            </a:r>
            <a:r>
              <a:rPr lang="en-US" i="1" dirty="0" smtClean="0"/>
              <a:t>x</a:t>
            </a:r>
            <a:r>
              <a:rPr lang="en-US" dirty="0" smtClean="0"/>
              <a:t>, we have</a:t>
            </a:r>
          </a:p>
          <a:p>
            <a:pPr marL="463550" indent="-463550"/>
            <a:endParaRPr lang="en-US" dirty="0" smtClean="0"/>
          </a:p>
          <a:p>
            <a:pPr marL="463550" indent="-463550"/>
            <a:endParaRPr lang="en-US" dirty="0" smtClean="0"/>
          </a:p>
          <a:p>
            <a:pPr marL="463550" indent="-463550"/>
            <a:endParaRPr lang="en-US" dirty="0" smtClean="0"/>
          </a:p>
          <a:p>
            <a:pPr marL="463550" indent="-463550"/>
            <a:r>
              <a:rPr lang="en-US" dirty="0" smtClean="0"/>
              <a:t>	which is exactly what the Positive Integer Power Rule would tell us. </a:t>
            </a:r>
          </a:p>
        </p:txBody>
      </p:sp>
      <p:graphicFrame>
        <p:nvGraphicFramePr>
          <p:cNvPr id="60425" name="Object 9"/>
          <p:cNvGraphicFramePr>
            <a:graphicFrameLocks noChangeAspect="1"/>
          </p:cNvGraphicFramePr>
          <p:nvPr/>
        </p:nvGraphicFramePr>
        <p:xfrm>
          <a:off x="1828800" y="3124200"/>
          <a:ext cx="2362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3" name="Equation" r:id="rId3" imgW="2361960" imgH="838080" progId="Equation.DSMT4">
                  <p:embed/>
                </p:oleObj>
              </mc:Choice>
              <mc:Fallback>
                <p:oleObj name="Equation" r:id="rId3" imgW="2361960" imgH="8380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124200"/>
                        <a:ext cx="2362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6" name="Object 10"/>
          <p:cNvGraphicFramePr>
            <a:graphicFrameLocks noChangeAspect="1"/>
          </p:cNvGraphicFramePr>
          <p:nvPr/>
        </p:nvGraphicFramePr>
        <p:xfrm>
          <a:off x="4214989" y="3124200"/>
          <a:ext cx="3035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4" name="Equation" r:id="rId5" imgW="3035160" imgH="838080" progId="Equation.DSMT4">
                  <p:embed/>
                </p:oleObj>
              </mc:Choice>
              <mc:Fallback>
                <p:oleObj name="Equation" r:id="rId5" imgW="3035160" imgH="8380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989" y="3124200"/>
                        <a:ext cx="3035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7" name="Object 11"/>
          <p:cNvGraphicFramePr>
            <a:graphicFrameLocks noChangeAspect="1"/>
          </p:cNvGraphicFramePr>
          <p:nvPr/>
        </p:nvGraphicFramePr>
        <p:xfrm>
          <a:off x="4233333" y="4128911"/>
          <a:ext cx="1625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5" name="Equation" r:id="rId7" imgW="1625400" imgH="279360" progId="Equation.DSMT4">
                  <p:embed/>
                </p:oleObj>
              </mc:Choice>
              <mc:Fallback>
                <p:oleObj name="Equation" r:id="rId7" imgW="1625400" imgH="2793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333" y="4128911"/>
                        <a:ext cx="1625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8" name="Object 12"/>
          <p:cNvGraphicFramePr>
            <a:graphicFrameLocks noChangeAspect="1"/>
          </p:cNvGraphicFramePr>
          <p:nvPr/>
        </p:nvGraphicFramePr>
        <p:xfrm>
          <a:off x="5880100" y="4123267"/>
          <a:ext cx="749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6" name="Equation" r:id="rId9" imgW="749160" imgH="330120" progId="Equation.DSMT4">
                  <p:embed/>
                </p:oleObj>
              </mc:Choice>
              <mc:Fallback>
                <p:oleObj name="Equation" r:id="rId9" imgW="749160" imgH="33012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4123267"/>
                        <a:ext cx="7493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6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/>
            <a:r>
              <a:rPr lang="en-US" b="1" dirty="0" smtClean="0"/>
              <a:t>c.	</a:t>
            </a:r>
            <a:r>
              <a:rPr lang="en-US" dirty="0" smtClean="0"/>
              <a:t>With the assignments 		    and 	    we see that 			    so we will apply the Product Rule. </a:t>
            </a:r>
            <a:endParaRPr lang="en-US" dirty="0"/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4264377" y="1295400"/>
          <a:ext cx="1981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1" name="Equation" r:id="rId3" imgW="1981080" imgH="482400" progId="Equation.DSMT4">
                  <p:embed/>
                </p:oleObj>
              </mc:Choice>
              <mc:Fallback>
                <p:oleObj name="Equation" r:id="rId3" imgW="198108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4377" y="1295400"/>
                        <a:ext cx="1981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6985000" y="1284111"/>
          <a:ext cx="1930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2" name="Equation" r:id="rId5" imgW="1930320" imgH="482400" progId="Equation.DSMT4">
                  <p:embed/>
                </p:oleObj>
              </mc:Choice>
              <mc:Fallback>
                <p:oleObj name="Equation" r:id="rId5" imgW="193032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0" y="1284111"/>
                        <a:ext cx="1930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4" name="Object 4"/>
          <p:cNvGraphicFramePr>
            <a:graphicFrameLocks noChangeAspect="1"/>
          </p:cNvGraphicFramePr>
          <p:nvPr/>
        </p:nvGraphicFramePr>
        <p:xfrm>
          <a:off x="2832100" y="1744134"/>
          <a:ext cx="2501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3" name="Equation" r:id="rId7" imgW="2501640" imgH="469800" progId="Equation.DSMT4">
                  <p:embed/>
                </p:oleObj>
              </mc:Choice>
              <mc:Fallback>
                <p:oleObj name="Equation" r:id="rId7" imgW="250164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1744134"/>
                        <a:ext cx="2501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6c (cont.)</a:t>
            </a:r>
            <a:endParaRPr lang="en-US" dirty="0"/>
          </a:p>
        </p:txBody>
      </p:sp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544689" y="1484487"/>
          <a:ext cx="3238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2" name="Equation" r:id="rId3" imgW="3238200" imgH="838080" progId="Equation.DSMT4">
                  <p:embed/>
                </p:oleObj>
              </mc:Choice>
              <mc:Fallback>
                <p:oleObj name="Equation" r:id="rId3" imgW="323820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89" y="1484487"/>
                        <a:ext cx="3238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1" name="Object 7"/>
          <p:cNvGraphicFramePr>
            <a:graphicFrameLocks noChangeAspect="1"/>
          </p:cNvGraphicFramePr>
          <p:nvPr/>
        </p:nvGraphicFramePr>
        <p:xfrm>
          <a:off x="3791656" y="1461912"/>
          <a:ext cx="47879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3" name="Equation" r:id="rId5" imgW="4787640" imgH="927000" progId="Equation.DSMT4">
                  <p:embed/>
                </p:oleObj>
              </mc:Choice>
              <mc:Fallback>
                <p:oleObj name="Equation" r:id="rId5" imgW="4787640" imgH="9270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1656" y="1461912"/>
                        <a:ext cx="47879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2" name="Object 8"/>
          <p:cNvGraphicFramePr>
            <a:graphicFrameLocks noChangeAspect="1"/>
          </p:cNvGraphicFramePr>
          <p:nvPr/>
        </p:nvGraphicFramePr>
        <p:xfrm>
          <a:off x="1382889" y="2537178"/>
          <a:ext cx="67056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4" name="Equation" r:id="rId7" imgW="6705360" imgH="927000" progId="Equation.DSMT4">
                  <p:embed/>
                </p:oleObj>
              </mc:Choice>
              <mc:Fallback>
                <p:oleObj name="Equation" r:id="rId7" imgW="6705360" imgH="9270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2889" y="2537178"/>
                        <a:ext cx="67056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3" name="Object 9"/>
          <p:cNvGraphicFramePr>
            <a:graphicFrameLocks noChangeAspect="1"/>
          </p:cNvGraphicFramePr>
          <p:nvPr/>
        </p:nvGraphicFramePr>
        <p:xfrm>
          <a:off x="1382889" y="3612444"/>
          <a:ext cx="4292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5" name="Equation" r:id="rId9" imgW="4292280" imgH="571320" progId="Equation.DSMT4">
                  <p:embed/>
                </p:oleObj>
              </mc:Choice>
              <mc:Fallback>
                <p:oleObj name="Equation" r:id="rId9" imgW="4292280" imgH="5713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2889" y="3612444"/>
                        <a:ext cx="4292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4" name="Object 10"/>
          <p:cNvGraphicFramePr>
            <a:graphicFrameLocks noChangeAspect="1"/>
          </p:cNvGraphicFramePr>
          <p:nvPr/>
        </p:nvGraphicFramePr>
        <p:xfrm>
          <a:off x="1382889" y="4316589"/>
          <a:ext cx="3797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6" name="Equation" r:id="rId11" imgW="3797280" imgH="571320" progId="Equation.DSMT4">
                  <p:embed/>
                </p:oleObj>
              </mc:Choice>
              <mc:Fallback>
                <p:oleObj name="Equation" r:id="rId11" imgW="3797280" imgH="57132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2889" y="4316589"/>
                        <a:ext cx="37973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5" name="Object 11"/>
          <p:cNvGraphicFramePr>
            <a:graphicFrameLocks noChangeAspect="1"/>
          </p:cNvGraphicFramePr>
          <p:nvPr/>
        </p:nvGraphicFramePr>
        <p:xfrm>
          <a:off x="1382889" y="5029200"/>
          <a:ext cx="2705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7" name="Equation" r:id="rId13" imgW="2705040" imgH="380880" progId="Equation.DSMT4">
                  <p:embed/>
                </p:oleObj>
              </mc:Choice>
              <mc:Fallback>
                <p:oleObj name="Equation" r:id="rId13" imgW="2705040" imgH="3808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2889" y="5029200"/>
                        <a:ext cx="2705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6c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Notice that we can check our answer by multiplying the two factors of </a:t>
            </a:r>
            <a:r>
              <a:rPr lang="en-US" i="1" dirty="0" smtClean="0"/>
              <a:t>H </a:t>
            </a:r>
            <a:r>
              <a:rPr lang="en-US" dirty="0" smtClean="0"/>
              <a:t>together and differentiating the resulting polynomial the usual way:</a:t>
            </a:r>
          </a:p>
          <a:p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so applying our rules,</a:t>
            </a:r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3000"/>
              </a:spcBef>
            </a:pPr>
            <a:r>
              <a:rPr lang="en-US" dirty="0" smtClean="0"/>
              <a:t>as we expected.</a:t>
            </a:r>
            <a:endParaRPr lang="en-US" dirty="0"/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1460500" y="2672643"/>
          <a:ext cx="6223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8" name="Equation" r:id="rId3" imgW="6222960" imgH="571320" progId="Equation.DSMT4">
                  <p:embed/>
                </p:oleObj>
              </mc:Choice>
              <mc:Fallback>
                <p:oleObj name="Equation" r:id="rId3" imgW="6222960" imgH="5713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2672643"/>
                        <a:ext cx="6223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1" name="Object 3"/>
          <p:cNvGraphicFramePr>
            <a:graphicFrameLocks noChangeAspect="1"/>
          </p:cNvGraphicFramePr>
          <p:nvPr/>
        </p:nvGraphicFramePr>
        <p:xfrm>
          <a:off x="1066800" y="3759200"/>
          <a:ext cx="47625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9" name="Equation" r:id="rId5" imgW="4762440" imgH="736560" progId="Equation.DSMT4">
                  <p:embed/>
                </p:oleObj>
              </mc:Choice>
              <mc:Fallback>
                <p:oleObj name="Equation" r:id="rId5" imgW="4762440" imgH="7365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759200"/>
                        <a:ext cx="47625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2" name="Object 4"/>
          <p:cNvGraphicFramePr>
            <a:graphicFrameLocks noChangeAspect="1"/>
          </p:cNvGraphicFramePr>
          <p:nvPr/>
        </p:nvGraphicFramePr>
        <p:xfrm>
          <a:off x="1916289" y="4581879"/>
          <a:ext cx="3403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0" name="Equation" r:id="rId7" imgW="3403440" imgH="571320" progId="Equation.DSMT4">
                  <p:embed/>
                </p:oleObj>
              </mc:Choice>
              <mc:Fallback>
                <p:oleObj name="Equation" r:id="rId7" imgW="3403440" imgH="5713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289" y="4581879"/>
                        <a:ext cx="3403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3" name="Object 5"/>
          <p:cNvGraphicFramePr>
            <a:graphicFrameLocks noChangeAspect="1"/>
          </p:cNvGraphicFramePr>
          <p:nvPr/>
        </p:nvGraphicFramePr>
        <p:xfrm>
          <a:off x="5422900" y="4623748"/>
          <a:ext cx="2730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1" name="Equation" r:id="rId9" imgW="2730240" imgH="419040" progId="Equation.DSMT4">
                  <p:embed/>
                </p:oleObj>
              </mc:Choice>
              <mc:Fallback>
                <p:oleObj name="Equation" r:id="rId9" imgW="2730240" imgH="419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900" y="4623748"/>
                        <a:ext cx="27305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6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832092"/>
          </a:xfrm>
        </p:spPr>
        <p:txBody>
          <a:bodyPr>
            <a:spAutoFit/>
          </a:bodyPr>
          <a:lstStyle/>
          <a:p>
            <a:pPr marL="463550" indent="-463550"/>
            <a:r>
              <a:rPr lang="en-US" b="1" dirty="0" smtClean="0"/>
              <a:t>d.	</a:t>
            </a:r>
            <a:r>
              <a:rPr lang="en-US" dirty="0" smtClean="0"/>
              <a:t>While all the previous derivatives could be handled in alternative ways, in the case of the function </a:t>
            </a:r>
            <a:r>
              <a:rPr lang="en-US" i="1" dirty="0" smtClean="0"/>
              <a:t>K</a:t>
            </a:r>
            <a:r>
              <a:rPr lang="en-US" dirty="0" smtClean="0"/>
              <a:t> there is no apparent way to avoid the Product Rule. Using the prime notation this time, we can write</a:t>
            </a:r>
          </a:p>
          <a:p>
            <a:pPr marL="463550" indent="-463550"/>
            <a:endParaRPr lang="en-US" dirty="0" smtClean="0"/>
          </a:p>
          <a:p>
            <a:pPr marL="463550" indent="-463550"/>
            <a:endParaRPr lang="en-US" dirty="0" smtClean="0"/>
          </a:p>
          <a:p>
            <a:pPr marL="463550" indent="-463550"/>
            <a:endParaRPr lang="en-US" dirty="0" smtClean="0"/>
          </a:p>
          <a:p>
            <a:pPr marL="463550" indent="-463550"/>
            <a:endParaRPr lang="en-US" dirty="0" smtClean="0"/>
          </a:p>
          <a:p>
            <a:pPr marL="463550" indent="-463550"/>
            <a:r>
              <a:rPr lang="en-US" dirty="0" smtClean="0"/>
              <a:t>	where we again used the fact that </a:t>
            </a:r>
            <a:r>
              <a:rPr lang="en-US" i="1" dirty="0" smtClean="0"/>
              <a:t>e</a:t>
            </a:r>
            <a:r>
              <a:rPr lang="en-US" i="1" baseline="30000" dirty="0" smtClean="0"/>
              <a:t>x</a:t>
            </a:r>
            <a:r>
              <a:rPr lang="en-US" dirty="0" smtClean="0"/>
              <a:t> is the derivative of itself.</a:t>
            </a:r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2590800" y="3048000"/>
          <a:ext cx="20955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3" name="Equation" r:id="rId3" imgW="2095200" imgH="736560" progId="Equation.DSMT4">
                  <p:embed/>
                </p:oleObj>
              </mc:Choice>
              <mc:Fallback>
                <p:oleObj name="Equation" r:id="rId3" imgW="2095200" imgH="7365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048000"/>
                        <a:ext cx="20955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6" name="Object 4"/>
          <p:cNvGraphicFramePr>
            <a:graphicFrameLocks noChangeAspect="1"/>
          </p:cNvGraphicFramePr>
          <p:nvPr/>
        </p:nvGraphicFramePr>
        <p:xfrm>
          <a:off x="3414889" y="3784601"/>
          <a:ext cx="26924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4" name="Equation" r:id="rId5" imgW="2692080" imgH="736560" progId="Equation.DSMT4">
                  <p:embed/>
                </p:oleObj>
              </mc:Choice>
              <mc:Fallback>
                <p:oleObj name="Equation" r:id="rId5" imgW="2692080" imgH="736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4889" y="3784601"/>
                        <a:ext cx="26924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7" name="Object 5"/>
          <p:cNvGraphicFramePr>
            <a:graphicFrameLocks noChangeAspect="1"/>
          </p:cNvGraphicFramePr>
          <p:nvPr/>
        </p:nvGraphicFramePr>
        <p:xfrm>
          <a:off x="3409244" y="4525434"/>
          <a:ext cx="2489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5" name="Equation" r:id="rId7" imgW="2489040" imgH="571320" progId="Equation.DSMT4">
                  <p:embed/>
                </p:oleObj>
              </mc:Choice>
              <mc:Fallback>
                <p:oleObj name="Equation" r:id="rId7" imgW="2489040" imgH="5713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244" y="4525434"/>
                        <a:ext cx="24892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8" name="Object 6"/>
          <p:cNvGraphicFramePr>
            <a:graphicFrameLocks noChangeAspect="1"/>
          </p:cNvGraphicFramePr>
          <p:nvPr/>
        </p:nvGraphicFramePr>
        <p:xfrm>
          <a:off x="5970896" y="4513660"/>
          <a:ext cx="1981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6" name="Equation" r:id="rId9" imgW="1981080" imgH="571320" progId="Equation.DSMT4">
                  <p:embed/>
                </p:oleObj>
              </mc:Choice>
              <mc:Fallback>
                <p:oleObj name="Equation" r:id="rId9" imgW="1981080" imgH="5713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896" y="4513660"/>
                        <a:ext cx="19812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</a:t>
            </a:r>
            <a:r>
              <a:rPr lang="en-US" i="1" dirty="0" smtClean="0"/>
              <a:t>F</a:t>
            </a:r>
            <a:r>
              <a:rPr lang="en-US" dirty="0" smtClean="0"/>
              <a:t>(1) if			     and	       and </a:t>
            </a:r>
          </a:p>
          <a:p>
            <a:r>
              <a:rPr lang="en-US" b="1" dirty="0" smtClean="0"/>
              <a:t>Solution</a:t>
            </a:r>
          </a:p>
          <a:p>
            <a:r>
              <a:rPr lang="en-US" dirty="0" smtClean="0"/>
              <a:t>First of all, since we know 				 finding </a:t>
            </a:r>
            <a:r>
              <a:rPr lang="en-US" i="1" dirty="0" smtClean="0"/>
              <a:t>F</a:t>
            </a:r>
            <a:r>
              <a:rPr lang="en-US" dirty="0" smtClean="0"/>
              <a:t>(1) or </a:t>
            </a:r>
            <a:r>
              <a:rPr lang="en-US" i="1" dirty="0" smtClean="0"/>
              <a:t>g</a:t>
            </a:r>
            <a:r>
              <a:rPr lang="en-US" dirty="0" smtClean="0"/>
              <a:t>(1) are equivalent problems. Keeping this in mind, it is not hard to see that the Product Rule provides us with an equation to determine </a:t>
            </a:r>
            <a:r>
              <a:rPr lang="en-US" i="1" dirty="0" smtClean="0"/>
              <a:t>g</a:t>
            </a:r>
            <a:r>
              <a:rPr lang="en-US" dirty="0" smtClean="0"/>
              <a:t>(1), as follows.</a:t>
            </a:r>
            <a:endParaRPr lang="en-US" dirty="0"/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2173111" y="1275645"/>
          <a:ext cx="2387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6" name="Equation" r:id="rId3" imgW="2387520" imgH="520560" progId="Equation.DSMT4">
                  <p:embed/>
                </p:oleObj>
              </mc:Choice>
              <mc:Fallback>
                <p:oleObj name="Equation" r:id="rId3" imgW="2387520" imgH="5205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111" y="1275645"/>
                        <a:ext cx="2387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5274733" y="1306689"/>
          <a:ext cx="1244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7" name="Equation" r:id="rId5" imgW="1244520" imgH="469800" progId="Equation.DSMT4">
                  <p:embed/>
                </p:oleObj>
              </mc:Choice>
              <mc:Fallback>
                <p:oleObj name="Equation" r:id="rId5" imgW="124452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4733" y="1306689"/>
                        <a:ext cx="1244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7277100" y="1326444"/>
          <a:ext cx="1333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8" name="Equation" r:id="rId7" imgW="1333440" imgH="469800" progId="Equation.DSMT4">
                  <p:embed/>
                </p:oleObj>
              </mc:Choice>
              <mc:Fallback>
                <p:oleObj name="Equation" r:id="rId7" imgW="133344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7100" y="1326444"/>
                        <a:ext cx="1333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1" name="Object 5"/>
          <p:cNvGraphicFramePr>
            <a:graphicFrameLocks noChangeAspect="1"/>
          </p:cNvGraphicFramePr>
          <p:nvPr/>
        </p:nvGraphicFramePr>
        <p:xfrm>
          <a:off x="4394200" y="2286000"/>
          <a:ext cx="32258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9" name="Equation" r:id="rId9" imgW="3225600" imgH="520560" progId="Equation.DSMT4">
                  <p:embed/>
                </p:oleObj>
              </mc:Choice>
              <mc:Fallback>
                <p:oleObj name="Equation" r:id="rId9" imgW="3225600" imgH="520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00" y="2286000"/>
                        <a:ext cx="32258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7 (cont.)</a:t>
            </a:r>
            <a:endParaRPr lang="en-US" dirty="0"/>
          </a:p>
        </p:txBody>
      </p:sp>
      <p:graphicFrame>
        <p:nvGraphicFramePr>
          <p:cNvPr id="73734" name="Object 6"/>
          <p:cNvGraphicFramePr>
            <a:graphicFrameLocks noChangeAspect="1"/>
          </p:cNvGraphicFramePr>
          <p:nvPr/>
        </p:nvGraphicFramePr>
        <p:xfrm>
          <a:off x="1157111" y="1447800"/>
          <a:ext cx="22733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2" name="Equation" r:id="rId3" imgW="2273040" imgH="520560" progId="Equation.DSMT4">
                  <p:embed/>
                </p:oleObj>
              </mc:Choice>
              <mc:Fallback>
                <p:oleObj name="Equation" r:id="rId3" imgW="2273040" imgH="5205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111" y="1447800"/>
                        <a:ext cx="22733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5" name="Object 7"/>
          <p:cNvGraphicFramePr>
            <a:graphicFrameLocks noChangeAspect="1"/>
          </p:cNvGraphicFramePr>
          <p:nvPr/>
        </p:nvGraphicFramePr>
        <p:xfrm>
          <a:off x="1003300" y="2057400"/>
          <a:ext cx="44069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3" name="Equation" r:id="rId5" imgW="4406760" imgH="799920" progId="Equation.DSMT4">
                  <p:embed/>
                </p:oleObj>
              </mc:Choice>
              <mc:Fallback>
                <p:oleObj name="Equation" r:id="rId5" imgW="4406760" imgH="7999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2057400"/>
                        <a:ext cx="44069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6" name="Object 8"/>
          <p:cNvGraphicFramePr>
            <a:graphicFrameLocks noChangeAspect="1"/>
          </p:cNvGraphicFramePr>
          <p:nvPr/>
        </p:nvGraphicFramePr>
        <p:xfrm>
          <a:off x="1814689" y="2921000"/>
          <a:ext cx="34671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4" name="Equation" r:id="rId7" imgW="3466800" imgH="888840" progId="Equation.DSMT4">
                  <p:embed/>
                </p:oleObj>
              </mc:Choice>
              <mc:Fallback>
                <p:oleObj name="Equation" r:id="rId7" imgW="3466800" imgH="8888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689" y="2921000"/>
                        <a:ext cx="34671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7" name="Object 9"/>
          <p:cNvGraphicFramePr>
            <a:graphicFrameLocks noChangeAspect="1"/>
          </p:cNvGraphicFramePr>
          <p:nvPr/>
        </p:nvGraphicFramePr>
        <p:xfrm>
          <a:off x="6311900" y="2145595"/>
          <a:ext cx="22987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5" name="Equation" r:id="rId9" imgW="2298600" imgH="901440" progId="Equation.DSMT4">
                  <p:embed/>
                </p:oleObj>
              </mc:Choice>
              <mc:Fallback>
                <p:oleObj name="Equation" r:id="rId9" imgW="2298600" imgH="9014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2145595"/>
                        <a:ext cx="22987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Theorem: The Positive Integer Power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9202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Proof (cont.)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With this identity in hand, we can use one of the alternative forms of the difference quotient to obtain the following.</a:t>
            </a:r>
            <a:endParaRPr lang="en-US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7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Substituting </a:t>
            </a:r>
            <a:r>
              <a:rPr lang="en-US" i="1" dirty="0" smtClean="0"/>
              <a:t>x</a:t>
            </a:r>
            <a:r>
              <a:rPr lang="en-US" dirty="0" smtClean="0"/>
              <a:t> = 1, we have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(Note that in general, if </a:t>
            </a:r>
            <a:r>
              <a:rPr lang="en-US" i="1" dirty="0" smtClean="0"/>
              <a:t>x</a:t>
            </a:r>
            <a:r>
              <a:rPr lang="en-US" dirty="0" smtClean="0"/>
              <a:t> = </a:t>
            </a:r>
            <a:r>
              <a:rPr lang="en-US" i="1" dirty="0" smtClean="0"/>
              <a:t>c</a:t>
            </a:r>
            <a:r>
              <a:rPr lang="en-US" dirty="0" smtClean="0"/>
              <a:t>, it follows from the Product Rule that</a:t>
            </a:r>
          </a:p>
          <a:p>
            <a:endParaRPr lang="en-US" dirty="0" smtClean="0"/>
          </a:p>
          <a:p>
            <a:endParaRPr lang="en-US" sz="1000" dirty="0" smtClean="0"/>
          </a:p>
          <a:p>
            <a:r>
              <a:rPr lang="en-US" dirty="0" smtClean="0"/>
              <a:t>We used this fact with </a:t>
            </a:r>
            <a:r>
              <a:rPr lang="en-US" i="1" dirty="0" smtClean="0"/>
              <a:t>c</a:t>
            </a:r>
            <a:r>
              <a:rPr lang="en-US" dirty="0" smtClean="0"/>
              <a:t> = 1 in our equation above.)</a:t>
            </a:r>
            <a:endParaRPr lang="en-US" dirty="0"/>
          </a:p>
        </p:txBody>
      </p:sp>
      <p:graphicFrame>
        <p:nvGraphicFramePr>
          <p:cNvPr id="74758" name="Object 6"/>
          <p:cNvGraphicFramePr>
            <a:graphicFrameLocks noChangeAspect="1"/>
          </p:cNvGraphicFramePr>
          <p:nvPr/>
        </p:nvGraphicFramePr>
        <p:xfrm>
          <a:off x="2476500" y="1873956"/>
          <a:ext cx="41910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2" name="Equation" r:id="rId3" imgW="4190760" imgH="888840" progId="Equation.DSMT4">
                  <p:embed/>
                </p:oleObj>
              </mc:Choice>
              <mc:Fallback>
                <p:oleObj name="Equation" r:id="rId3" imgW="4190760" imgH="8888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1873956"/>
                        <a:ext cx="41910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9" name="Object 7"/>
          <p:cNvGraphicFramePr>
            <a:graphicFrameLocks noChangeAspect="1"/>
          </p:cNvGraphicFramePr>
          <p:nvPr/>
        </p:nvGraphicFramePr>
        <p:xfrm>
          <a:off x="2235200" y="3728112"/>
          <a:ext cx="4673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3" name="Equation" r:id="rId5" imgW="4673520" imgH="647640" progId="Equation.DSMT4">
                  <p:embed/>
                </p:oleObj>
              </mc:Choice>
              <mc:Fallback>
                <p:oleObj name="Equation" r:id="rId5" imgW="4673520" imgH="6476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3728112"/>
                        <a:ext cx="46736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7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Next, substituting the known quantities of 		  and	      our equation becomes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Solving the above for </a:t>
            </a:r>
            <a:r>
              <a:rPr lang="en-US" i="1" dirty="0" smtClean="0"/>
              <a:t>g</a:t>
            </a:r>
            <a:r>
              <a:rPr lang="en-US" dirty="0" smtClean="0"/>
              <a:t>(1), we obtain</a:t>
            </a:r>
          </a:p>
          <a:p>
            <a:endParaRPr lang="en-US" dirty="0" smtClean="0"/>
          </a:p>
          <a:p>
            <a:r>
              <a:rPr lang="en-US" dirty="0" smtClean="0"/>
              <a:t>Finally, recalling that </a:t>
            </a:r>
            <a:r>
              <a:rPr lang="en-US" i="1" dirty="0" smtClean="0"/>
              <a:t>F</a:t>
            </a:r>
            <a:r>
              <a:rPr lang="en-US" dirty="0" smtClean="0"/>
              <a:t>(1) </a:t>
            </a:r>
            <a:r>
              <a:rPr lang="en-US" dirty="0" smtClean="0">
                <a:latin typeface="Symbol" pitchFamily="18" charset="2"/>
              </a:rPr>
              <a:t>=</a:t>
            </a:r>
            <a:r>
              <a:rPr lang="en-US" dirty="0" smtClean="0"/>
              <a:t> </a:t>
            </a:r>
            <a:r>
              <a:rPr lang="en-US" i="1" dirty="0" smtClean="0"/>
              <a:t>g</a:t>
            </a:r>
            <a:r>
              <a:rPr lang="en-US" dirty="0" smtClean="0"/>
              <a:t>(1), we conclude that    </a:t>
            </a:r>
            <a:r>
              <a:rPr lang="en-US" i="1" dirty="0" smtClean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(1)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=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6725356" y="1317978"/>
          <a:ext cx="1244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8" name="Equation" r:id="rId3" imgW="1244520" imgH="469800" progId="Equation.DSMT4">
                  <p:embed/>
                </p:oleObj>
              </mc:Choice>
              <mc:Fallback>
                <p:oleObj name="Equation" r:id="rId3" imgW="124452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5356" y="1317978"/>
                        <a:ext cx="1244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1" name="Object 5"/>
          <p:cNvGraphicFramePr>
            <a:graphicFrameLocks noChangeAspect="1"/>
          </p:cNvGraphicFramePr>
          <p:nvPr/>
        </p:nvGraphicFramePr>
        <p:xfrm>
          <a:off x="555978" y="1752600"/>
          <a:ext cx="1333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9" name="Equation" r:id="rId5" imgW="1333440" imgH="469800" progId="Equation.DSMT4">
                  <p:embed/>
                </p:oleObj>
              </mc:Choice>
              <mc:Fallback>
                <p:oleObj name="Equation" r:id="rId5" imgW="133344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78" y="1752600"/>
                        <a:ext cx="1333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2" name="Object 6"/>
          <p:cNvGraphicFramePr>
            <a:graphicFrameLocks noChangeAspect="1"/>
          </p:cNvGraphicFramePr>
          <p:nvPr/>
        </p:nvGraphicFramePr>
        <p:xfrm>
          <a:off x="3594100" y="2286000"/>
          <a:ext cx="195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0" name="Equation" r:id="rId7" imgW="1955520" imgH="838080" progId="Equation.DSMT4">
                  <p:embed/>
                </p:oleObj>
              </mc:Choice>
              <mc:Fallback>
                <p:oleObj name="Equation" r:id="rId7" imgW="195552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100" y="2286000"/>
                        <a:ext cx="1955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3" name="Object 7"/>
          <p:cNvGraphicFramePr>
            <a:graphicFrameLocks noChangeAspect="1"/>
          </p:cNvGraphicFramePr>
          <p:nvPr/>
        </p:nvGraphicFramePr>
        <p:xfrm>
          <a:off x="3854450" y="3839633"/>
          <a:ext cx="1435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1" name="Equation" r:id="rId9" imgW="1434960" imgH="469800" progId="Equation.DSMT4">
                  <p:embed/>
                </p:oleObj>
              </mc:Choice>
              <mc:Fallback>
                <p:oleObj name="Equation" r:id="rId9" imgW="143496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450" y="3839633"/>
                        <a:ext cx="1435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Theorem: The Reciprocal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8346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Reciprocal Rule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If </a:t>
            </a:r>
            <a:r>
              <a:rPr lang="en-US" i="1" dirty="0" smtClean="0">
                <a:solidFill>
                  <a:schemeClr val="tx1"/>
                </a:solidFill>
              </a:rPr>
              <a:t>g</a:t>
            </a:r>
            <a:r>
              <a:rPr lang="en-US" dirty="0" smtClean="0">
                <a:solidFill>
                  <a:schemeClr val="tx1"/>
                </a:solidFill>
              </a:rPr>
              <a:t> is differentiable at </a:t>
            </a:r>
            <a:r>
              <a:rPr lang="en-US" i="1" dirty="0" smtClean="0">
                <a:solidFill>
                  <a:schemeClr val="tx1"/>
                </a:solidFill>
              </a:rPr>
              <a:t>x</a:t>
            </a:r>
            <a:r>
              <a:rPr lang="en-US" dirty="0" smtClean="0">
                <a:solidFill>
                  <a:schemeClr val="tx1"/>
                </a:solidFill>
              </a:rPr>
              <a:t> and 		       is also differentiable at </a:t>
            </a:r>
            <a:r>
              <a:rPr lang="en-US" i="1" dirty="0" smtClean="0">
                <a:solidFill>
                  <a:schemeClr val="tx1"/>
                </a:solidFill>
              </a:rPr>
              <a:t>x</a:t>
            </a:r>
            <a:r>
              <a:rPr lang="en-US" dirty="0" smtClean="0">
                <a:solidFill>
                  <a:schemeClr val="tx1"/>
                </a:solidFill>
              </a:rPr>
              <a:t> and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4686300" y="1828800"/>
          <a:ext cx="1790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6" name="Equation" r:id="rId3" imgW="1790640" imgH="469800" progId="Equation.DSMT4">
                  <p:embed/>
                </p:oleObj>
              </mc:Choice>
              <mc:Fallback>
                <p:oleObj name="Equation" r:id="rId3" imgW="179064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6300" y="1828800"/>
                        <a:ext cx="1790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3041650" y="2857500"/>
          <a:ext cx="30607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7" name="Equation" r:id="rId5" imgW="3060360" imgH="1143000" progId="Equation.DSMT4">
                  <p:embed/>
                </p:oleObj>
              </mc:Choice>
              <mc:Fallback>
                <p:oleObj name="Equation" r:id="rId5" imgW="3060360" imgH="1143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650" y="2857500"/>
                        <a:ext cx="30607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Theorem: The Reciprocal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110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Proof</a:t>
            </a:r>
          </a:p>
          <a:p>
            <a:endParaRPr lang="en-US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77828" name="Object 4"/>
          <p:cNvGraphicFramePr>
            <a:graphicFrameLocks noChangeAspect="1"/>
          </p:cNvGraphicFramePr>
          <p:nvPr/>
        </p:nvGraphicFramePr>
        <p:xfrm>
          <a:off x="1822450" y="1784350"/>
          <a:ext cx="54991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0" name="Equation" r:id="rId3" imgW="5499000" imgH="3962160" progId="Equation.DSMT4">
                  <p:embed/>
                </p:oleObj>
              </mc:Choice>
              <mc:Fallback>
                <p:oleObj name="Equation" r:id="rId3" imgW="5499000" imgH="39621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450" y="1784350"/>
                        <a:ext cx="54991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Theorem: The Reciprocal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6728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Proof (cont.)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We are hoping to relate the derivative of 1/</a:t>
            </a:r>
            <a:r>
              <a:rPr lang="en-US" i="1" dirty="0" smtClean="0">
                <a:solidFill>
                  <a:schemeClr val="tx1"/>
                </a:solidFill>
              </a:rPr>
              <a:t>g</a:t>
            </a:r>
            <a:r>
              <a:rPr lang="en-US" dirty="0" smtClean="0">
                <a:solidFill>
                  <a:schemeClr val="tx1"/>
                </a:solidFill>
              </a:rPr>
              <a:t> to the derivative of </a:t>
            </a:r>
            <a:r>
              <a:rPr lang="en-US" i="1" dirty="0" smtClean="0">
                <a:solidFill>
                  <a:schemeClr val="tx1"/>
                </a:solidFill>
              </a:rPr>
              <a:t>g</a:t>
            </a:r>
            <a:r>
              <a:rPr lang="en-US" dirty="0" smtClean="0">
                <a:solidFill>
                  <a:schemeClr val="tx1"/>
                </a:solidFill>
              </a:rPr>
              <a:t> if possible, so we are again seeking a way to rewrite the difference quotient so that </a:t>
            </a:r>
            <a:r>
              <a:rPr lang="en-US" i="1" dirty="0" smtClean="0">
                <a:solidFill>
                  <a:schemeClr val="tx1"/>
                </a:solidFill>
              </a:rPr>
              <a:t>g</a:t>
            </a:r>
            <a:r>
              <a:rPr lang="en-US" dirty="0" smtClean="0">
                <a:solidFill>
                  <a:schemeClr val="tx1"/>
                </a:solidFill>
              </a:rPr>
              <a:t>′ will make an appearance. Using the fact that 1/</a:t>
            </a:r>
            <a:r>
              <a:rPr lang="en-US" i="1" dirty="0" smtClean="0">
                <a:solidFill>
                  <a:schemeClr val="tx1"/>
                </a:solidFill>
              </a:rPr>
              <a:t>g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i="1" dirty="0" smtClean="0">
                <a:solidFill>
                  <a:schemeClr val="tx1"/>
                </a:solidFill>
              </a:rPr>
              <a:t>x</a:t>
            </a:r>
            <a:r>
              <a:rPr lang="en-US" dirty="0" smtClean="0">
                <a:solidFill>
                  <a:schemeClr val="tx1"/>
                </a:solidFill>
              </a:rPr>
              <a:t>) is independent of </a:t>
            </a:r>
            <a:r>
              <a:rPr lang="en-US" i="1" dirty="0" smtClean="0">
                <a:solidFill>
                  <a:schemeClr val="tx1"/>
                </a:solidFill>
              </a:rPr>
              <a:t>h</a:t>
            </a:r>
            <a:r>
              <a:rPr lang="en-US" dirty="0" smtClean="0">
                <a:solidFill>
                  <a:schemeClr val="tx1"/>
                </a:solidFill>
              </a:rPr>
              <a:t> and can be pulled out of the above limit, and using the continuity of </a:t>
            </a:r>
            <a:r>
              <a:rPr lang="en-US" i="1" dirty="0" smtClean="0">
                <a:solidFill>
                  <a:schemeClr val="tx1"/>
                </a:solidFill>
              </a:rPr>
              <a:t>g</a:t>
            </a:r>
            <a:r>
              <a:rPr lang="en-US" dirty="0" smtClean="0">
                <a:solidFill>
                  <a:schemeClr val="tx1"/>
                </a:solidFill>
              </a:rPr>
              <a:t> at </a:t>
            </a:r>
            <a:r>
              <a:rPr lang="en-US" i="1" dirty="0" smtClean="0">
                <a:solidFill>
                  <a:schemeClr val="tx1"/>
                </a:solidFill>
              </a:rPr>
              <a:t>x</a:t>
            </a:r>
            <a:r>
              <a:rPr lang="en-US" dirty="0" smtClean="0">
                <a:solidFill>
                  <a:schemeClr val="tx1"/>
                </a:solidFill>
              </a:rPr>
              <a:t>, we can rearrange the quotient to obtain the following.</a:t>
            </a:r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Theorem: The Reciprocal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872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Proof (cont.)</a:t>
            </a:r>
          </a:p>
          <a:p>
            <a:endParaRPr lang="en-US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596900" y="1892300"/>
          <a:ext cx="7950200" cy="370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6" name="Equation" r:id="rId3" imgW="7949880" imgH="3708360" progId="Equation.DSMT4">
                  <p:embed/>
                </p:oleObj>
              </mc:Choice>
              <mc:Fallback>
                <p:oleObj name="Equation" r:id="rId3" imgW="7949880" imgH="37083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1892300"/>
                        <a:ext cx="7950200" cy="370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Product and Quotient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immediate application of the Reciprocal Rule is the extension of the Power Rule to negative integers. Given a positive integer </a:t>
            </a:r>
            <a:r>
              <a:rPr lang="en-US" i="1" dirty="0" smtClean="0"/>
              <a:t>n</a:t>
            </a:r>
            <a:r>
              <a:rPr lang="en-US" dirty="0" smtClean="0"/>
              <a:t>, note the following. </a:t>
            </a:r>
            <a:endParaRPr lang="en-US" dirty="0"/>
          </a:p>
        </p:txBody>
      </p:sp>
      <p:graphicFrame>
        <p:nvGraphicFramePr>
          <p:cNvPr id="1126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067431"/>
              </p:ext>
            </p:extLst>
          </p:nvPr>
        </p:nvGraphicFramePr>
        <p:xfrm>
          <a:off x="1165225" y="2813050"/>
          <a:ext cx="34036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3" name="Equation" r:id="rId3" imgW="3403440" imgH="1396800" progId="Equation.DSMT4">
                  <p:embed/>
                </p:oleObj>
              </mc:Choice>
              <mc:Fallback>
                <p:oleObj name="Equation" r:id="rId3" imgW="3403440" imgH="1396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2813050"/>
                        <a:ext cx="3403600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4" name="Object 4"/>
          <p:cNvGraphicFramePr>
            <a:graphicFrameLocks noChangeAspect="1"/>
          </p:cNvGraphicFramePr>
          <p:nvPr/>
        </p:nvGraphicFramePr>
        <p:xfrm>
          <a:off x="5181600" y="3352800"/>
          <a:ext cx="1625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4" name="Equation" r:id="rId5" imgW="1625400" imgH="279360" progId="Equation.DSMT4">
                  <p:embed/>
                </p:oleObj>
              </mc:Choice>
              <mc:Fallback>
                <p:oleObj name="Equation" r:id="rId5" imgW="1625400" imgH="2793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52800"/>
                        <a:ext cx="1625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5" name="Object 5"/>
          <p:cNvGraphicFramePr>
            <a:graphicFrameLocks noChangeAspect="1"/>
          </p:cNvGraphicFramePr>
          <p:nvPr/>
        </p:nvGraphicFramePr>
        <p:xfrm>
          <a:off x="3276600" y="4267200"/>
          <a:ext cx="12954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5" name="Equation" r:id="rId7" imgW="1295280" imgH="876240" progId="Equation.DSMT4">
                  <p:embed/>
                </p:oleObj>
              </mc:Choice>
              <mc:Fallback>
                <p:oleObj name="Equation" r:id="rId7" imgW="1295280" imgH="8762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267200"/>
                        <a:ext cx="12954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6" name="Object 6"/>
          <p:cNvGraphicFramePr>
            <a:graphicFrameLocks noChangeAspect="1"/>
          </p:cNvGraphicFramePr>
          <p:nvPr/>
        </p:nvGraphicFramePr>
        <p:xfrm>
          <a:off x="5181600" y="4572000"/>
          <a:ext cx="287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6" name="Equation" r:id="rId9" imgW="2869920" imgH="279360" progId="Equation.DSMT4">
                  <p:embed/>
                </p:oleObj>
              </mc:Choice>
              <mc:Fallback>
                <p:oleObj name="Equation" r:id="rId9" imgW="2869920" imgH="2793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572000"/>
                        <a:ext cx="2870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7" name="Object 7"/>
          <p:cNvGraphicFramePr>
            <a:graphicFrameLocks noChangeAspect="1"/>
          </p:cNvGraphicFramePr>
          <p:nvPr/>
        </p:nvGraphicFramePr>
        <p:xfrm>
          <a:off x="3276600" y="5334000"/>
          <a:ext cx="1358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7" name="Equation" r:id="rId11" imgW="1358640" imgH="368280" progId="Equation.DSMT4">
                  <p:embed/>
                </p:oleObj>
              </mc:Choice>
              <mc:Fallback>
                <p:oleObj name="Equation" r:id="rId11" imgW="1358640" imgH="3682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334000"/>
                        <a:ext cx="13589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8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Reciprocal Rule to find the derivative of</a:t>
            </a:r>
          </a:p>
          <a:p>
            <a:endParaRPr lang="en-US" b="1" dirty="0" smtClean="0"/>
          </a:p>
          <a:p>
            <a:r>
              <a:rPr lang="en-US" b="1" dirty="0" smtClean="0"/>
              <a:t>Solution</a:t>
            </a:r>
          </a:p>
          <a:p>
            <a:r>
              <a:rPr lang="en-US" dirty="0" smtClean="0"/>
              <a:t>Recall that	 		       Using this fact along with </a:t>
            </a:r>
          </a:p>
          <a:p>
            <a:r>
              <a:rPr lang="en-US" dirty="0" smtClean="0"/>
              <a:t>the Reciprocal Rule, we can write</a:t>
            </a:r>
            <a:endParaRPr lang="en-US" dirty="0"/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587022" y="1797756"/>
          <a:ext cx="18923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0" name="Equation" r:id="rId3" imgW="1892160" imgH="520560" progId="Equation.DSMT4">
                  <p:embed/>
                </p:oleObj>
              </mc:Choice>
              <mc:Fallback>
                <p:oleObj name="Equation" r:id="rId3" imgW="1892160" imgH="5205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022" y="1797756"/>
                        <a:ext cx="18923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2175933" y="2606322"/>
          <a:ext cx="24765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1" name="Equation" r:id="rId5" imgW="2476440" imgH="799920" progId="Equation.DSMT4">
                  <p:embed/>
                </p:oleObj>
              </mc:Choice>
              <mc:Fallback>
                <p:oleObj name="Equation" r:id="rId5" imgW="2476440" imgH="7999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5933" y="2606322"/>
                        <a:ext cx="24765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762000" y="4114800"/>
          <a:ext cx="279400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2" name="Equation" r:id="rId7" imgW="2793960" imgH="1511280" progId="Equation.DSMT4">
                  <p:embed/>
                </p:oleObj>
              </mc:Choice>
              <mc:Fallback>
                <p:oleObj name="Equation" r:id="rId7" imgW="2793960" imgH="15112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114800"/>
                        <a:ext cx="2794000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1" name="Object 5"/>
          <p:cNvGraphicFramePr>
            <a:graphicFrameLocks noChangeAspect="1"/>
          </p:cNvGraphicFramePr>
          <p:nvPr/>
        </p:nvGraphicFramePr>
        <p:xfrm>
          <a:off x="3594100" y="4047066"/>
          <a:ext cx="1282700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3" name="Equation" r:id="rId9" imgW="1282680" imgH="1587240" progId="Equation.DSMT4">
                  <p:embed/>
                </p:oleObj>
              </mc:Choice>
              <mc:Fallback>
                <p:oleObj name="Equation" r:id="rId9" imgW="1282680" imgH="15872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100" y="4047066"/>
                        <a:ext cx="1282700" cy="158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2" name="Object 6"/>
          <p:cNvGraphicFramePr>
            <a:graphicFrameLocks noChangeAspect="1"/>
          </p:cNvGraphicFramePr>
          <p:nvPr/>
        </p:nvGraphicFramePr>
        <p:xfrm>
          <a:off x="4914900" y="4476045"/>
          <a:ext cx="11811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4" name="Equation" r:id="rId11" imgW="1180800" imgH="888840" progId="Equation.DSMT4">
                  <p:embed/>
                </p:oleObj>
              </mc:Choice>
              <mc:Fallback>
                <p:oleObj name="Equation" r:id="rId11" imgW="1180800" imgH="8888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4476045"/>
                        <a:ext cx="11811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3" name="Object 7"/>
          <p:cNvGraphicFramePr>
            <a:graphicFrameLocks noChangeAspect="1"/>
          </p:cNvGraphicFramePr>
          <p:nvPr/>
        </p:nvGraphicFramePr>
        <p:xfrm>
          <a:off x="6175022" y="4484511"/>
          <a:ext cx="1498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5" name="Equation" r:id="rId13" imgW="1498320" imgH="838080" progId="Equation.DSMT4">
                  <p:embed/>
                </p:oleObj>
              </mc:Choice>
              <mc:Fallback>
                <p:oleObj name="Equation" r:id="rId13" imgW="149832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022" y="4484511"/>
                        <a:ext cx="1498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Theorem: The Quotient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9108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Quotient Rule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If </a:t>
            </a:r>
            <a:r>
              <a:rPr lang="en-US" i="1" dirty="0" smtClean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i="1" dirty="0" smtClean="0">
                <a:solidFill>
                  <a:schemeClr val="tx1"/>
                </a:solidFill>
              </a:rPr>
              <a:t>g</a:t>
            </a:r>
            <a:r>
              <a:rPr lang="en-US" dirty="0" smtClean="0">
                <a:solidFill>
                  <a:schemeClr val="tx1"/>
                </a:solidFill>
              </a:rPr>
              <a:t> are both differentiable at </a:t>
            </a:r>
            <a:r>
              <a:rPr lang="en-US" i="1" dirty="0" smtClean="0">
                <a:solidFill>
                  <a:schemeClr val="tx1"/>
                </a:solidFill>
              </a:rPr>
              <a:t>x</a:t>
            </a:r>
            <a:r>
              <a:rPr lang="en-US" dirty="0" smtClean="0">
                <a:solidFill>
                  <a:schemeClr val="tx1"/>
                </a:solidFill>
              </a:rPr>
              <a:t> and 		       is also differentiable at </a:t>
            </a:r>
            <a:r>
              <a:rPr lang="en-US" i="1" dirty="0" smtClean="0">
                <a:solidFill>
                  <a:schemeClr val="tx1"/>
                </a:solidFill>
              </a:rPr>
              <a:t>x</a:t>
            </a:r>
            <a:r>
              <a:rPr lang="en-US" dirty="0" smtClean="0">
                <a:solidFill>
                  <a:schemeClr val="tx1"/>
                </a:solidFill>
              </a:rPr>
              <a:t> and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1987550" y="2884311"/>
          <a:ext cx="51689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1" name="Equation" r:id="rId3" imgW="5168880" imgH="1143000" progId="Equation.DSMT4">
                  <p:embed/>
                </p:oleObj>
              </mc:Choice>
              <mc:Fallback>
                <p:oleObj name="Equation" r:id="rId3" imgW="5168880" imgH="1143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0" y="2884311"/>
                        <a:ext cx="51689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8" name="Object 4"/>
          <p:cNvGraphicFramePr>
            <a:graphicFrameLocks noChangeAspect="1"/>
          </p:cNvGraphicFramePr>
          <p:nvPr/>
        </p:nvGraphicFramePr>
        <p:xfrm>
          <a:off x="6430875" y="1818900"/>
          <a:ext cx="1854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2" name="Equation" r:id="rId5" imgW="1854000" imgH="469800" progId="Equation.DSMT4">
                  <p:embed/>
                </p:oleObj>
              </mc:Choice>
              <mc:Fallback>
                <p:oleObj name="Equation" r:id="rId5" imgW="185400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0875" y="1818900"/>
                        <a:ext cx="1854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Theorem: The Quotient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110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Proof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Product and Reciprocal Rules together allow us to quickly arrive at the Quotient Rule, as follows.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839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120503"/>
              </p:ext>
            </p:extLst>
          </p:nvPr>
        </p:nvGraphicFramePr>
        <p:xfrm>
          <a:off x="501650" y="2819400"/>
          <a:ext cx="7569200" cy="283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6" name="Equation" r:id="rId4" imgW="7569000" imgH="2831760" progId="Equation.DSMT4">
                  <p:embed/>
                </p:oleObj>
              </mc:Choice>
              <mc:Fallback>
                <p:oleObj name="Equation" r:id="rId4" imgW="7569000" imgH="28317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2819400"/>
                        <a:ext cx="7569200" cy="283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3" name="Object 5"/>
          <p:cNvGraphicFramePr>
            <a:graphicFrameLocks noChangeAspect="1"/>
          </p:cNvGraphicFramePr>
          <p:nvPr/>
        </p:nvGraphicFramePr>
        <p:xfrm>
          <a:off x="5499100" y="4064000"/>
          <a:ext cx="3035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7" name="Equation" r:id="rId6" imgW="3035160" imgH="279360" progId="Equation.DSMT4">
                  <p:embed/>
                </p:oleObj>
              </mc:Choice>
              <mc:Fallback>
                <p:oleObj name="Equation" r:id="rId6" imgW="3035160" imgH="2793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100" y="4064000"/>
                        <a:ext cx="3035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Theorem: The Positive Integer Power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872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Proof (cont.)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533400" y="1924050"/>
          <a:ext cx="50546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Equation" r:id="rId3" imgW="5054400" imgH="901440" progId="Equation.DSMT4">
                  <p:embed/>
                </p:oleObj>
              </mc:Choice>
              <mc:Fallback>
                <p:oleObj name="Equation" r:id="rId3" imgW="5054400" imgH="9014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24050"/>
                        <a:ext cx="50546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932538"/>
              </p:ext>
            </p:extLst>
          </p:nvPr>
        </p:nvGraphicFramePr>
        <p:xfrm>
          <a:off x="1350963" y="2911475"/>
          <a:ext cx="6019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6" name="Equation" r:id="rId5" imgW="6019560" imgH="990360" progId="Equation.DSMT4">
                  <p:embed/>
                </p:oleObj>
              </mc:Choice>
              <mc:Fallback>
                <p:oleObj name="Equation" r:id="rId5" imgW="6019560" imgH="9903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3" y="2911475"/>
                        <a:ext cx="6019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194162"/>
              </p:ext>
            </p:extLst>
          </p:nvPr>
        </p:nvGraphicFramePr>
        <p:xfrm>
          <a:off x="1357313" y="4019550"/>
          <a:ext cx="50165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Equation" r:id="rId7" imgW="5016240" imgH="622080" progId="Equation.DSMT4">
                  <p:embed/>
                </p:oleObj>
              </mc:Choice>
              <mc:Fallback>
                <p:oleObj name="Equation" r:id="rId7" imgW="5016240" imgH="622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4019550"/>
                        <a:ext cx="50165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040633"/>
              </p:ext>
            </p:extLst>
          </p:nvPr>
        </p:nvGraphicFramePr>
        <p:xfrm>
          <a:off x="1376363" y="4775200"/>
          <a:ext cx="4178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" name="Equation" r:id="rId9" imgW="4178160" imgH="380880" progId="Equation.DSMT4">
                  <p:embed/>
                </p:oleObj>
              </mc:Choice>
              <mc:Fallback>
                <p:oleObj name="Equation" r:id="rId9" imgW="417816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6363" y="4775200"/>
                        <a:ext cx="4178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1361127" y="5311775"/>
          <a:ext cx="965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" name="Equation" r:id="rId11" imgW="965160" imgH="380880" progId="Equation.DSMT4">
                  <p:embed/>
                </p:oleObj>
              </mc:Choice>
              <mc:Fallback>
                <p:oleObj name="Equation" r:id="rId11" imgW="965160" imgH="3808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1127" y="5311775"/>
                        <a:ext cx="965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5753100" y="4907844"/>
          <a:ext cx="2933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0" name="Equation" r:id="rId13" imgW="2933640" imgH="241200" progId="Equation.DSMT4">
                  <p:embed/>
                </p:oleObj>
              </mc:Choice>
              <mc:Fallback>
                <p:oleObj name="Equation" r:id="rId13" imgW="2933640" imgH="241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3100" y="4907844"/>
                        <a:ext cx="2933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9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Quotient Rule to find the following derivatives.</a:t>
            </a:r>
          </a:p>
          <a:p>
            <a:endParaRPr lang="en-US" b="1" dirty="0" smtClean="0"/>
          </a:p>
          <a:p>
            <a:pPr>
              <a:tabLst>
                <a:tab pos="3995738" algn="l"/>
              </a:tabLst>
            </a:pPr>
            <a:r>
              <a:rPr lang="en-US" b="1" dirty="0" smtClean="0"/>
              <a:t>a.	b.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c.</a:t>
            </a:r>
            <a:endParaRPr lang="en-US" b="1" dirty="0"/>
          </a:p>
        </p:txBody>
      </p:sp>
      <p:graphicFrame>
        <p:nvGraphicFramePr>
          <p:cNvPr id="849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404853"/>
              </p:ext>
            </p:extLst>
          </p:nvPr>
        </p:nvGraphicFramePr>
        <p:xfrm>
          <a:off x="1046163" y="2101850"/>
          <a:ext cx="1905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0" name="Equation" r:id="rId3" imgW="1904760" imgH="1015920" progId="Equation.DSMT4">
                  <p:embed/>
                </p:oleObj>
              </mc:Choice>
              <mc:Fallback>
                <p:oleObj name="Equation" r:id="rId3" imgW="1904760" imgH="10159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3" y="2101850"/>
                        <a:ext cx="19050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282679"/>
              </p:ext>
            </p:extLst>
          </p:nvPr>
        </p:nvGraphicFramePr>
        <p:xfrm>
          <a:off x="5067300" y="1746250"/>
          <a:ext cx="16510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1" name="Equation" r:id="rId5" imgW="1650960" imgH="1726920" progId="Equation.DSMT4">
                  <p:embed/>
                </p:oleObj>
              </mc:Choice>
              <mc:Fallback>
                <p:oleObj name="Equation" r:id="rId5" imgW="1650960" imgH="17269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00" y="1746250"/>
                        <a:ext cx="16510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284012"/>
              </p:ext>
            </p:extLst>
          </p:nvPr>
        </p:nvGraphicFramePr>
        <p:xfrm>
          <a:off x="1022350" y="3265488"/>
          <a:ext cx="21844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2" name="Equation" r:id="rId7" imgW="2184120" imgH="1384200" progId="Equation.DSMT4">
                  <p:embed/>
                </p:oleObj>
              </mc:Choice>
              <mc:Fallback>
                <p:oleObj name="Equation" r:id="rId7" imgW="2184120" imgH="1384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350" y="3265488"/>
                        <a:ext cx="2184400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9 (cont.)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Solution</a:t>
            </a:r>
          </a:p>
          <a:p>
            <a:pPr marL="463550" indent="-463550"/>
            <a:r>
              <a:rPr lang="en-US" b="1" dirty="0" smtClean="0"/>
              <a:t>a.	</a:t>
            </a:r>
            <a:r>
              <a:rPr lang="en-US" dirty="0" smtClean="0"/>
              <a:t>Using the Quotient Rule with 		      and 		         we obtain the following.</a:t>
            </a:r>
            <a:endParaRPr lang="en-US" dirty="0"/>
          </a:p>
        </p:txBody>
      </p:sp>
      <p:graphicFrame>
        <p:nvGraphicFramePr>
          <p:cNvPr id="86021" name="Object 5"/>
          <p:cNvGraphicFramePr>
            <a:graphicFrameLocks noChangeAspect="1"/>
          </p:cNvGraphicFramePr>
          <p:nvPr/>
        </p:nvGraphicFramePr>
        <p:xfrm>
          <a:off x="5295900" y="1820334"/>
          <a:ext cx="2019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9" name="Equation" r:id="rId3" imgW="2019240" imgH="482400" progId="Equation.DSMT4">
                  <p:embed/>
                </p:oleObj>
              </mc:Choice>
              <mc:Fallback>
                <p:oleObj name="Equation" r:id="rId3" imgW="201924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900" y="1820334"/>
                        <a:ext cx="20193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2" name="Object 6"/>
          <p:cNvGraphicFramePr>
            <a:graphicFrameLocks noChangeAspect="1"/>
          </p:cNvGraphicFramePr>
          <p:nvPr/>
        </p:nvGraphicFramePr>
        <p:xfrm>
          <a:off x="1066800" y="2243667"/>
          <a:ext cx="1905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0" name="Equation" r:id="rId5" imgW="1904760" imgH="482400" progId="Equation.DSMT4">
                  <p:embed/>
                </p:oleObj>
              </mc:Choice>
              <mc:Fallback>
                <p:oleObj name="Equation" r:id="rId5" imgW="1904760" imgH="482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43667"/>
                        <a:ext cx="1905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3" name="Object 7"/>
          <p:cNvGraphicFramePr>
            <a:graphicFrameLocks noChangeAspect="1"/>
          </p:cNvGraphicFramePr>
          <p:nvPr/>
        </p:nvGraphicFramePr>
        <p:xfrm>
          <a:off x="1103004" y="2873044"/>
          <a:ext cx="36703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1" name="Equation" r:id="rId7" imgW="3670200" imgH="1091880" progId="Equation.DSMT4">
                  <p:embed/>
                </p:oleObj>
              </mc:Choice>
              <mc:Fallback>
                <p:oleObj name="Equation" r:id="rId7" imgW="3670200" imgH="10918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004" y="2873044"/>
                        <a:ext cx="36703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4" name="Object 8"/>
          <p:cNvGraphicFramePr>
            <a:graphicFrameLocks noChangeAspect="1"/>
          </p:cNvGraphicFramePr>
          <p:nvPr/>
        </p:nvGraphicFramePr>
        <p:xfrm>
          <a:off x="2715904" y="4136408"/>
          <a:ext cx="55880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2" name="Equation" r:id="rId9" imgW="5587920" imgH="1396800" progId="Equation.DSMT4">
                  <p:embed/>
                </p:oleObj>
              </mc:Choice>
              <mc:Fallback>
                <p:oleObj name="Equation" r:id="rId9" imgW="5587920" imgH="1396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5904" y="4136408"/>
                        <a:ext cx="5588000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9a (cont.) </a:t>
            </a:r>
            <a:endParaRPr lang="en-US" dirty="0"/>
          </a:p>
        </p:txBody>
      </p:sp>
      <p:graphicFrame>
        <p:nvGraphicFramePr>
          <p:cNvPr id="87047" name="Object 7"/>
          <p:cNvGraphicFramePr>
            <a:graphicFrameLocks noChangeAspect="1"/>
          </p:cNvGraphicFramePr>
          <p:nvPr/>
        </p:nvGraphicFramePr>
        <p:xfrm>
          <a:off x="1514475" y="1371600"/>
          <a:ext cx="49403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3" name="Equation" r:id="rId3" imgW="4940280" imgH="1244520" progId="Equation.DSMT4">
                  <p:embed/>
                </p:oleObj>
              </mc:Choice>
              <mc:Fallback>
                <p:oleObj name="Equation" r:id="rId3" imgW="4940280" imgH="12445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475" y="1371600"/>
                        <a:ext cx="494030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8" name="Object 8"/>
          <p:cNvGraphicFramePr>
            <a:graphicFrameLocks noChangeAspect="1"/>
          </p:cNvGraphicFramePr>
          <p:nvPr/>
        </p:nvGraphicFramePr>
        <p:xfrm>
          <a:off x="1514475" y="2743200"/>
          <a:ext cx="52959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4" name="Equation" r:id="rId5" imgW="5295600" imgH="1244520" progId="Equation.DSMT4">
                  <p:embed/>
                </p:oleObj>
              </mc:Choice>
              <mc:Fallback>
                <p:oleObj name="Equation" r:id="rId5" imgW="5295600" imgH="124452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475" y="2743200"/>
                        <a:ext cx="529590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9" name="Object 9"/>
          <p:cNvGraphicFramePr>
            <a:graphicFrameLocks noChangeAspect="1"/>
          </p:cNvGraphicFramePr>
          <p:nvPr/>
        </p:nvGraphicFramePr>
        <p:xfrm>
          <a:off x="1514475" y="3962400"/>
          <a:ext cx="21971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5" name="Equation" r:id="rId7" imgW="2197080" imgH="1143000" progId="Equation.DSMT4">
                  <p:embed/>
                </p:oleObj>
              </mc:Choice>
              <mc:Fallback>
                <p:oleObj name="Equation" r:id="rId7" imgW="2197080" imgH="11430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475" y="3962400"/>
                        <a:ext cx="21971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9 (cont.)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/>
            <a:r>
              <a:rPr lang="en-US" b="1" dirty="0" smtClean="0"/>
              <a:t>b.	</a:t>
            </a:r>
            <a:r>
              <a:rPr lang="en-US" dirty="0" smtClean="0"/>
              <a:t>While we could certainly proceed with the Quotient Rule for this function, this is a situation when it pays to rewrite our quotient before differentiating. Notice that by multiplying both the numerator and denominator by </a:t>
            </a:r>
            <a:r>
              <a:rPr lang="en-US" i="1" dirty="0" smtClean="0"/>
              <a:t>x</a:t>
            </a:r>
            <a:r>
              <a:rPr lang="en-US" dirty="0" smtClean="0"/>
              <a:t>, we obtain an expression that is free of reciprocals and therefore is more convenient to handle. </a:t>
            </a:r>
            <a:endParaRPr lang="en-US" dirty="0"/>
          </a:p>
        </p:txBody>
      </p:sp>
      <p:graphicFrame>
        <p:nvGraphicFramePr>
          <p:cNvPr id="99329" name="Object 1"/>
          <p:cNvGraphicFramePr>
            <a:graphicFrameLocks noChangeAspect="1"/>
          </p:cNvGraphicFramePr>
          <p:nvPr/>
        </p:nvGraphicFramePr>
        <p:xfrm>
          <a:off x="3556000" y="4203700"/>
          <a:ext cx="2032000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1" name="Equation" r:id="rId3" imgW="2031840" imgH="1663560" progId="Equation.DSMT4">
                  <p:embed/>
                </p:oleObj>
              </mc:Choice>
              <mc:Fallback>
                <p:oleObj name="Equation" r:id="rId3" imgW="2031840" imgH="166356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4203700"/>
                        <a:ext cx="2032000" cy="166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9b (cont.) </a:t>
            </a:r>
            <a:endParaRPr lang="en-US" dirty="0"/>
          </a:p>
        </p:txBody>
      </p:sp>
      <p:graphicFrame>
        <p:nvGraphicFramePr>
          <p:cNvPr id="890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189836"/>
              </p:ext>
            </p:extLst>
          </p:nvPr>
        </p:nvGraphicFramePr>
        <p:xfrm>
          <a:off x="457200" y="1212850"/>
          <a:ext cx="34163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3" name="Equation" r:id="rId3" imgW="3416040" imgH="1726920" progId="Equation.DSMT4">
                  <p:embed/>
                </p:oleObj>
              </mc:Choice>
              <mc:Fallback>
                <p:oleObj name="Equation" r:id="rId3" imgW="3416040" imgH="17269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2850"/>
                        <a:ext cx="34163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4" name="Object 6"/>
          <p:cNvGraphicFramePr>
            <a:graphicFrameLocks noChangeAspect="1"/>
          </p:cNvGraphicFramePr>
          <p:nvPr/>
        </p:nvGraphicFramePr>
        <p:xfrm>
          <a:off x="3989696" y="1295400"/>
          <a:ext cx="47371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4" name="Equation" r:id="rId5" imgW="4736880" imgH="1396800" progId="Equation.DSMT4">
                  <p:embed/>
                </p:oleObj>
              </mc:Choice>
              <mc:Fallback>
                <p:oleObj name="Equation" r:id="rId5" imgW="4736880" imgH="1396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9696" y="1295400"/>
                        <a:ext cx="4737100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5" name="Object 7"/>
          <p:cNvGraphicFramePr>
            <a:graphicFrameLocks noChangeAspect="1"/>
          </p:cNvGraphicFramePr>
          <p:nvPr/>
        </p:nvGraphicFramePr>
        <p:xfrm>
          <a:off x="2209800" y="3078163"/>
          <a:ext cx="40005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5" name="Equation" r:id="rId7" imgW="4000320" imgH="1218960" progId="Equation.DSMT4">
                  <p:embed/>
                </p:oleObj>
              </mc:Choice>
              <mc:Fallback>
                <p:oleObj name="Equation" r:id="rId7" imgW="4000320" imgH="1218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078163"/>
                        <a:ext cx="40005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6" name="Object 8"/>
          <p:cNvGraphicFramePr>
            <a:graphicFrameLocks noChangeAspect="1"/>
          </p:cNvGraphicFramePr>
          <p:nvPr/>
        </p:nvGraphicFramePr>
        <p:xfrm>
          <a:off x="2209800" y="4419600"/>
          <a:ext cx="31369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6" name="Equation" r:id="rId9" imgW="3136680" imgH="1218960" progId="Equation.DSMT4">
                  <p:embed/>
                </p:oleObj>
              </mc:Choice>
              <mc:Fallback>
                <p:oleObj name="Equation" r:id="rId9" imgW="3136680" imgH="1218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419600"/>
                        <a:ext cx="31369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7" name="Object 9"/>
          <p:cNvGraphicFramePr>
            <a:graphicFrameLocks noChangeAspect="1"/>
          </p:cNvGraphicFramePr>
          <p:nvPr/>
        </p:nvGraphicFramePr>
        <p:xfrm>
          <a:off x="5486400" y="4495800"/>
          <a:ext cx="1524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7" name="Equation" r:id="rId11" imgW="1523880" imgH="1079280" progId="Equation.DSMT4">
                  <p:embed/>
                </p:oleObj>
              </mc:Choice>
              <mc:Fallback>
                <p:oleObj name="Equation" r:id="rId11" imgW="1523880" imgH="10792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495800"/>
                        <a:ext cx="15240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9 (cont.)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/>
            <a:r>
              <a:rPr lang="en-US" b="1" dirty="0" smtClean="0"/>
              <a:t>c.</a:t>
            </a:r>
            <a:r>
              <a:rPr lang="en-US" dirty="0" smtClean="0"/>
              <a:t>	Again, we can make the expression look simpler if we rewrite before differentiating. We will start by multiplying both the numerator and denominator </a:t>
            </a:r>
          </a:p>
          <a:p>
            <a:pPr marL="463550" indent="-463550"/>
            <a:r>
              <a:rPr lang="en-US" dirty="0" smtClean="0"/>
              <a:t>	by </a:t>
            </a:r>
            <a:endParaRPr lang="en-US" dirty="0"/>
          </a:p>
        </p:txBody>
      </p:sp>
      <p:graphicFrame>
        <p:nvGraphicFramePr>
          <p:cNvPr id="91141" name="Object 5"/>
          <p:cNvGraphicFramePr>
            <a:graphicFrameLocks noChangeAspect="1"/>
          </p:cNvGraphicFramePr>
          <p:nvPr/>
        </p:nvGraphicFramePr>
        <p:xfrm>
          <a:off x="1421894" y="2635956"/>
          <a:ext cx="558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14" name="Equation" r:id="rId3" imgW="558720" imgH="444240" progId="Equation.DSMT4">
                  <p:embed/>
                </p:oleObj>
              </mc:Choice>
              <mc:Fallback>
                <p:oleObj name="Equation" r:id="rId3" imgW="558720" imgH="4442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1894" y="2635956"/>
                        <a:ext cx="558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2" name="Object 6"/>
          <p:cNvGraphicFramePr>
            <a:graphicFrameLocks noChangeAspect="1"/>
          </p:cNvGraphicFramePr>
          <p:nvPr/>
        </p:nvGraphicFramePr>
        <p:xfrm>
          <a:off x="1066800" y="3581400"/>
          <a:ext cx="13716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15" name="Equation" r:id="rId5" imgW="1371600" imgH="1333440" progId="Equation.DSMT4">
                  <p:embed/>
                </p:oleObj>
              </mc:Choice>
              <mc:Fallback>
                <p:oleObj name="Equation" r:id="rId5" imgW="1371600" imgH="13334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581400"/>
                        <a:ext cx="1371600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4" name="Object 8"/>
          <p:cNvGraphicFramePr>
            <a:graphicFrameLocks noChangeAspect="1"/>
          </p:cNvGraphicFramePr>
          <p:nvPr/>
        </p:nvGraphicFramePr>
        <p:xfrm>
          <a:off x="2472267" y="3574344"/>
          <a:ext cx="23241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16" name="Equation" r:id="rId7" imgW="2323800" imgH="1333440" progId="Equation.DSMT4">
                  <p:embed/>
                </p:oleObj>
              </mc:Choice>
              <mc:Fallback>
                <p:oleObj name="Equation" r:id="rId7" imgW="2323800" imgH="13334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2267" y="3574344"/>
                        <a:ext cx="2324100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5" name="Object 9"/>
          <p:cNvGraphicFramePr>
            <a:graphicFrameLocks noChangeAspect="1"/>
          </p:cNvGraphicFramePr>
          <p:nvPr/>
        </p:nvGraphicFramePr>
        <p:xfrm>
          <a:off x="4816122" y="4030134"/>
          <a:ext cx="1028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17" name="Equation" r:id="rId9" imgW="1028520" imgH="838080" progId="Equation.DSMT4">
                  <p:embed/>
                </p:oleObj>
              </mc:Choice>
              <mc:Fallback>
                <p:oleObj name="Equation" r:id="rId9" imgW="1028520" imgH="8380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6122" y="4030134"/>
                        <a:ext cx="1028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6" name="Object 10"/>
          <p:cNvGraphicFramePr>
            <a:graphicFrameLocks noChangeAspect="1"/>
          </p:cNvGraphicFramePr>
          <p:nvPr/>
        </p:nvGraphicFramePr>
        <p:xfrm>
          <a:off x="5874456" y="4030134"/>
          <a:ext cx="1104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18" name="Equation" r:id="rId11" imgW="1104840" imgH="838080" progId="Equation.DSMT4">
                  <p:embed/>
                </p:oleObj>
              </mc:Choice>
              <mc:Fallback>
                <p:oleObj name="Equation" r:id="rId11" imgW="1104840" imgH="8380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4456" y="4030134"/>
                        <a:ext cx="1104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7" name="Object 11"/>
          <p:cNvGraphicFramePr>
            <a:graphicFrameLocks noChangeAspect="1"/>
          </p:cNvGraphicFramePr>
          <p:nvPr/>
        </p:nvGraphicFramePr>
        <p:xfrm>
          <a:off x="7004755" y="4027311"/>
          <a:ext cx="1016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19" name="Equation" r:id="rId13" imgW="1015920" imgH="838080" progId="Equation.DSMT4">
                  <p:embed/>
                </p:oleObj>
              </mc:Choice>
              <mc:Fallback>
                <p:oleObj name="Equation" r:id="rId13" imgW="1015920" imgH="8380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4755" y="4027311"/>
                        <a:ext cx="1016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9c (cont.) </a:t>
            </a:r>
            <a:endParaRPr lang="en-US" dirty="0"/>
          </a:p>
        </p:txBody>
      </p:sp>
      <p:graphicFrame>
        <p:nvGraphicFramePr>
          <p:cNvPr id="921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014599"/>
              </p:ext>
            </p:extLst>
          </p:nvPr>
        </p:nvGraphicFramePr>
        <p:xfrm>
          <a:off x="676275" y="1368425"/>
          <a:ext cx="39878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9" name="Equation" r:id="rId3" imgW="3987720" imgH="1384200" progId="Equation.DSMT4">
                  <p:embed/>
                </p:oleObj>
              </mc:Choice>
              <mc:Fallback>
                <p:oleObj name="Equation" r:id="rId3" imgW="3987720" imgH="13842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1368425"/>
                        <a:ext cx="3987800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7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501586"/>
              </p:ext>
            </p:extLst>
          </p:nvPr>
        </p:nvGraphicFramePr>
        <p:xfrm>
          <a:off x="2833688" y="2855913"/>
          <a:ext cx="2717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0" name="Equation" r:id="rId5" imgW="2717640" imgH="939600" progId="Equation.DSMT4">
                  <p:embed/>
                </p:oleObj>
              </mc:Choice>
              <mc:Fallback>
                <p:oleObj name="Equation" r:id="rId5" imgW="2717640" imgH="9396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688" y="2855913"/>
                        <a:ext cx="27178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71" name="Object 11"/>
          <p:cNvGraphicFramePr>
            <a:graphicFrameLocks noChangeAspect="1"/>
          </p:cNvGraphicFramePr>
          <p:nvPr/>
        </p:nvGraphicFramePr>
        <p:xfrm>
          <a:off x="5867400" y="3022600"/>
          <a:ext cx="28448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1" name="Equation" r:id="rId7" imgW="2844720" imgH="520560" progId="Equation.DSMT4">
                  <p:embed/>
                </p:oleObj>
              </mc:Choice>
              <mc:Fallback>
                <p:oleObj name="Equation" r:id="rId7" imgW="2844720" imgH="5205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022600"/>
                        <a:ext cx="28448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7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086060"/>
              </p:ext>
            </p:extLst>
          </p:nvPr>
        </p:nvGraphicFramePr>
        <p:xfrm>
          <a:off x="2852738" y="3898900"/>
          <a:ext cx="1981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2" name="Equation" r:id="rId9" imgW="1981080" imgH="939600" progId="Equation.DSMT4">
                  <p:embed/>
                </p:oleObj>
              </mc:Choice>
              <mc:Fallback>
                <p:oleObj name="Equation" r:id="rId9" imgW="1981080" imgH="9396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738" y="3898900"/>
                        <a:ext cx="19812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73" name="Object 13"/>
          <p:cNvGraphicFramePr>
            <a:graphicFrameLocks noChangeAspect="1"/>
          </p:cNvGraphicFramePr>
          <p:nvPr/>
        </p:nvGraphicFramePr>
        <p:xfrm>
          <a:off x="2853267" y="4930422"/>
          <a:ext cx="927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3" name="Equation" r:id="rId11" imgW="927000" imgH="838080" progId="Equation.DSMT4">
                  <p:embed/>
                </p:oleObj>
              </mc:Choice>
              <mc:Fallback>
                <p:oleObj name="Equation" r:id="rId11" imgW="927000" imgH="8380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3267" y="4930422"/>
                        <a:ext cx="927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9c (cont.)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you should remember from the last two differentiations is that it might not always be the best idea to proceed right away with the Quotient Rule whenever you see a quotient. While you can certainly obtain the correct answer that way, often you can save a lot of time just by rewriting the expression before differentiating.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Theorem: The Positive Integer Power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110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Proof (cont.)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Proof 2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Alternatively, we can use the Binomial Theorem to expand the term </a:t>
            </a:r>
            <a:r>
              <a:rPr lang="en-US" i="1" dirty="0" smtClean="0">
                <a:solidFill>
                  <a:schemeClr val="tx1"/>
                </a:solidFill>
              </a:rPr>
              <a:t>		</a:t>
            </a:r>
            <a:r>
              <a:rPr lang="en-US" dirty="0" smtClean="0">
                <a:solidFill>
                  <a:schemeClr val="tx1"/>
                </a:solidFill>
              </a:rPr>
              <a:t>as follows.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3037858" y="2708275"/>
          <a:ext cx="1092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Equation" r:id="rId3" imgW="1091880" imgH="558720" progId="Equation.DSMT4">
                  <p:embed/>
                </p:oleObj>
              </mc:Choice>
              <mc:Fallback>
                <p:oleObj name="Equation" r:id="rId3" imgW="1091880" imgH="55872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7858" y="2708275"/>
                        <a:ext cx="10922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580320"/>
              </p:ext>
            </p:extLst>
          </p:nvPr>
        </p:nvGraphicFramePr>
        <p:xfrm>
          <a:off x="539750" y="3416300"/>
          <a:ext cx="8064500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Equation" r:id="rId5" imgW="8064360" imgH="2298600" progId="Equation.DSMT4">
                  <p:embed/>
                </p:oleObj>
              </mc:Choice>
              <mc:Fallback>
                <p:oleObj name="Equation" r:id="rId5" imgW="8064360" imgH="2298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416300"/>
                        <a:ext cx="8064500" cy="229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Theorem: The Positive Integer Power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9776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Proof (cont.)</a:t>
            </a: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779255"/>
              </p:ext>
            </p:extLst>
          </p:nvPr>
        </p:nvGraphicFramePr>
        <p:xfrm>
          <a:off x="647700" y="2057400"/>
          <a:ext cx="69723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3" imgW="6972120" imgH="2971800" progId="Equation.DSMT4">
                  <p:embed/>
                </p:oleObj>
              </mc:Choice>
              <mc:Fallback>
                <p:oleObj name="Equation" r:id="rId3" imgW="6972120" imgH="2971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2057400"/>
                        <a:ext cx="69723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1436</TotalTime>
  <Words>1525</Words>
  <Application>Microsoft Office PowerPoint</Application>
  <PresentationFormat>On-screen Show (4:3)</PresentationFormat>
  <Paragraphs>280</Paragraphs>
  <Slides>77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77</vt:i4>
      </vt:variant>
    </vt:vector>
  </HeadingPairs>
  <TitlesOfParts>
    <vt:vector size="84" baseType="lpstr">
      <vt:lpstr>Calibri</vt:lpstr>
      <vt:lpstr>Arial</vt:lpstr>
      <vt:lpstr>Symbol</vt:lpstr>
      <vt:lpstr>Cambria Math</vt:lpstr>
      <vt:lpstr>Office Theme</vt:lpstr>
      <vt:lpstr>Equation</vt:lpstr>
      <vt:lpstr>MathType 6.0 Equation</vt:lpstr>
      <vt:lpstr>Section 3.2</vt:lpstr>
      <vt:lpstr>TOPICS</vt:lpstr>
      <vt:lpstr>Theorem:  The Constant Rule</vt:lpstr>
      <vt:lpstr>Theorem: The Positive Integer Power Rule</vt:lpstr>
      <vt:lpstr>Theorem: The Positive Integer Power Rule</vt:lpstr>
      <vt:lpstr>Theorem: The Positive Integer Power Rule</vt:lpstr>
      <vt:lpstr>Theorem: The Positive Integer Power Rule</vt:lpstr>
      <vt:lpstr>Theorem: The Positive Integer Power Rule</vt:lpstr>
      <vt:lpstr>Theorem: The Positive Integer Power Rule</vt:lpstr>
      <vt:lpstr>Example 1 </vt:lpstr>
      <vt:lpstr>Example 1 (cont.) </vt:lpstr>
      <vt:lpstr>Example 1 (cont.) </vt:lpstr>
      <vt:lpstr>Example 1 (cont.) </vt:lpstr>
      <vt:lpstr>Example 1 (cont.) </vt:lpstr>
      <vt:lpstr>Example 1 (cont.) </vt:lpstr>
      <vt:lpstr>Example 1 (cont.) </vt:lpstr>
      <vt:lpstr>Example 1f (cont.) </vt:lpstr>
      <vt:lpstr>Theorem: The Constant Multiple Rule </vt:lpstr>
      <vt:lpstr>Theorem: The Sum and Difference Rules</vt:lpstr>
      <vt:lpstr>Theorem: The Sum and Difference Rules</vt:lpstr>
      <vt:lpstr>Theorem: The Sum and Difference Rules</vt:lpstr>
      <vt:lpstr>Example 2 </vt:lpstr>
      <vt:lpstr>Example 2 (cont.) </vt:lpstr>
      <vt:lpstr>Example 2a (cont.) </vt:lpstr>
      <vt:lpstr>Example 2 (cont.) </vt:lpstr>
      <vt:lpstr>Example 2b (cont.) </vt:lpstr>
      <vt:lpstr>Example 2b (cont.) </vt:lpstr>
      <vt:lpstr>Example 2 (cont.) </vt:lpstr>
      <vt:lpstr>Example 2c (cont.) </vt:lpstr>
      <vt:lpstr>Example 3</vt:lpstr>
      <vt:lpstr>Example 3 (cont.)</vt:lpstr>
      <vt:lpstr>Example 3 (cont.)</vt:lpstr>
      <vt:lpstr>Example 3 (cont.)</vt:lpstr>
      <vt:lpstr>Example 4</vt:lpstr>
      <vt:lpstr>Example 4 (cont.)</vt:lpstr>
      <vt:lpstr>Example 4 (cont.)</vt:lpstr>
      <vt:lpstr>Example 4 (cont.)</vt:lpstr>
      <vt:lpstr>Theorem: Derivative of ex</vt:lpstr>
      <vt:lpstr>Example 5</vt:lpstr>
      <vt:lpstr>Example 5 (cont.)</vt:lpstr>
      <vt:lpstr>Example 5 (cont.)</vt:lpstr>
      <vt:lpstr>Example 5b (cont.)</vt:lpstr>
      <vt:lpstr>Example 5 (cont.)</vt:lpstr>
      <vt:lpstr>Example 5c (cont.)</vt:lpstr>
      <vt:lpstr>Caution</vt:lpstr>
      <vt:lpstr>Theorem: The Product Rule</vt:lpstr>
      <vt:lpstr>Theorem: The Product Rule</vt:lpstr>
      <vt:lpstr>Theorem: The Product Rule</vt:lpstr>
      <vt:lpstr>Theorem: The Product Rule</vt:lpstr>
      <vt:lpstr>Theorem: The Product Rule</vt:lpstr>
      <vt:lpstr>Example 6</vt:lpstr>
      <vt:lpstr>Example 6a (cont.)</vt:lpstr>
      <vt:lpstr>Example 6 (cont.)</vt:lpstr>
      <vt:lpstr>Example 6 (cont.)</vt:lpstr>
      <vt:lpstr>Example 6c (cont.)</vt:lpstr>
      <vt:lpstr>Example 6c (cont.)</vt:lpstr>
      <vt:lpstr>Example 6 (cont.)</vt:lpstr>
      <vt:lpstr>Example 7</vt:lpstr>
      <vt:lpstr>Example 7 (cont.)</vt:lpstr>
      <vt:lpstr>Example 7 (cont.)</vt:lpstr>
      <vt:lpstr>Example 7 (cont.)</vt:lpstr>
      <vt:lpstr>Theorem: The Reciprocal Rule</vt:lpstr>
      <vt:lpstr>Theorem: The Reciprocal Rule</vt:lpstr>
      <vt:lpstr>Theorem: The Reciprocal Rule</vt:lpstr>
      <vt:lpstr>Theorem: The Reciprocal Rule</vt:lpstr>
      <vt:lpstr>The Product and Quotient Rules</vt:lpstr>
      <vt:lpstr>Example 8 </vt:lpstr>
      <vt:lpstr>Theorem: The Quotient Rule</vt:lpstr>
      <vt:lpstr>Theorem: The Quotient Rule</vt:lpstr>
      <vt:lpstr>Example 9 </vt:lpstr>
      <vt:lpstr>Example 9 (cont.) </vt:lpstr>
      <vt:lpstr>Example 9a (cont.) </vt:lpstr>
      <vt:lpstr>Example 9 (cont.) </vt:lpstr>
      <vt:lpstr>Example 9b (cont.) </vt:lpstr>
      <vt:lpstr>Example 9 (cont.) </vt:lpstr>
      <vt:lpstr>Example 9c (cont.) </vt:lpstr>
      <vt:lpstr>Example 9c (cont.)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</dc:title>
  <dc:creator>Hawkes Learning</dc:creator>
  <cp:lastModifiedBy>kanthi</cp:lastModifiedBy>
  <cp:revision>353</cp:revision>
  <dcterms:created xsi:type="dcterms:W3CDTF">2013-04-26T14:43:13Z</dcterms:created>
  <dcterms:modified xsi:type="dcterms:W3CDTF">2018-09-21T12:07:02Z</dcterms:modified>
</cp:coreProperties>
</file>