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2"/>
  </p:notesMasterIdLst>
  <p:sldIdLst>
    <p:sldId id="256" r:id="rId2"/>
    <p:sldId id="258" r:id="rId3"/>
    <p:sldId id="320" r:id="rId4"/>
    <p:sldId id="321" r:id="rId5"/>
    <p:sldId id="380" r:id="rId6"/>
    <p:sldId id="322" r:id="rId7"/>
    <p:sldId id="323" r:id="rId8"/>
    <p:sldId id="324" r:id="rId9"/>
    <p:sldId id="325" r:id="rId10"/>
    <p:sldId id="326" r:id="rId11"/>
    <p:sldId id="327" r:id="rId12"/>
    <p:sldId id="328" r:id="rId13"/>
    <p:sldId id="329" r:id="rId14"/>
    <p:sldId id="330" r:id="rId15"/>
    <p:sldId id="331" r:id="rId16"/>
    <p:sldId id="381" r:id="rId17"/>
    <p:sldId id="332" r:id="rId18"/>
    <p:sldId id="333" r:id="rId19"/>
    <p:sldId id="334" r:id="rId20"/>
    <p:sldId id="335" r:id="rId21"/>
    <p:sldId id="336" r:id="rId22"/>
    <p:sldId id="337" r:id="rId23"/>
    <p:sldId id="338" r:id="rId24"/>
    <p:sldId id="379" r:id="rId25"/>
    <p:sldId id="339" r:id="rId26"/>
    <p:sldId id="340" r:id="rId27"/>
    <p:sldId id="341" r:id="rId28"/>
    <p:sldId id="343" r:id="rId29"/>
    <p:sldId id="344" r:id="rId30"/>
    <p:sldId id="345" r:id="rId31"/>
    <p:sldId id="346" r:id="rId32"/>
    <p:sldId id="360" r:id="rId33"/>
    <p:sldId id="347" r:id="rId34"/>
    <p:sldId id="348" r:id="rId35"/>
    <p:sldId id="349" r:id="rId36"/>
    <p:sldId id="350" r:id="rId37"/>
    <p:sldId id="351" r:id="rId38"/>
    <p:sldId id="352" r:id="rId39"/>
    <p:sldId id="353" r:id="rId40"/>
    <p:sldId id="354" r:id="rId41"/>
    <p:sldId id="356" r:id="rId42"/>
    <p:sldId id="357" r:id="rId43"/>
    <p:sldId id="358" r:id="rId44"/>
    <p:sldId id="359" r:id="rId45"/>
    <p:sldId id="361" r:id="rId46"/>
    <p:sldId id="362" r:id="rId47"/>
    <p:sldId id="363" r:id="rId48"/>
    <p:sldId id="364" r:id="rId49"/>
    <p:sldId id="365" r:id="rId50"/>
    <p:sldId id="366" r:id="rId51"/>
    <p:sldId id="367" r:id="rId52"/>
    <p:sldId id="368" r:id="rId53"/>
    <p:sldId id="370" r:id="rId54"/>
    <p:sldId id="371" r:id="rId55"/>
    <p:sldId id="372" r:id="rId56"/>
    <p:sldId id="373" r:id="rId57"/>
    <p:sldId id="374" r:id="rId58"/>
    <p:sldId id="375" r:id="rId59"/>
    <p:sldId id="376" r:id="rId60"/>
    <p:sldId id="377" r:id="rId61"/>
  </p:sldIdLst>
  <p:sldSz cx="9144000" cy="6858000" type="screen4x3"/>
  <p:notesSz cx="6858000" cy="9144000"/>
  <p:embeddedFontLst>
    <p:embeddedFont>
      <p:font typeface="Calibri" panose="020F0502020204030204" pitchFamily="34" charset="0"/>
      <p:regular r:id="rId63"/>
      <p:bold r:id="rId64"/>
      <p:italic r:id="rId65"/>
      <p:boldItalic r:id="rId66"/>
    </p:embeddedFont>
    <p:embeddedFont>
      <p:font typeface="Cambria Math" panose="02040503050406030204" pitchFamily="18" charset="0"/>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66092"/>
    <a:srgbClr val="004786"/>
    <a:srgbClr val="000000"/>
    <a:srgbClr val="FFFFCC"/>
    <a:srgbClr val="FF00FF"/>
    <a:srgbClr val="008080"/>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p:cViewPr varScale="1">
        <p:scale>
          <a:sx n="114" d="100"/>
          <a:sy n="114" d="100"/>
        </p:scale>
        <p:origin x="130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93.wmf"/><Relationship Id="rId7" Type="http://schemas.openxmlformats.org/officeDocument/2006/relationships/image" Target="../media/image97.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02.wmf"/><Relationship Id="rId7" Type="http://schemas.openxmlformats.org/officeDocument/2006/relationships/image" Target="../media/image106.w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105.wmf"/><Relationship Id="rId5" Type="http://schemas.openxmlformats.org/officeDocument/2006/relationships/image" Target="../media/image104.wmf"/><Relationship Id="rId4" Type="http://schemas.openxmlformats.org/officeDocument/2006/relationships/image" Target="../media/image103.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4" Type="http://schemas.openxmlformats.org/officeDocument/2006/relationships/image" Target="../media/image110.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4" Type="http://schemas.openxmlformats.org/officeDocument/2006/relationships/image" Target="../media/image114.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 Id="rId5" Type="http://schemas.openxmlformats.org/officeDocument/2006/relationships/image" Target="../media/image119.wmf"/><Relationship Id="rId4" Type="http://schemas.openxmlformats.org/officeDocument/2006/relationships/image" Target="../media/image118.w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image" Target="../media/image122.wmf"/><Relationship Id="rId7" Type="http://schemas.openxmlformats.org/officeDocument/2006/relationships/image" Target="../media/image126.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23.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 Id="rId5" Type="http://schemas.openxmlformats.org/officeDocument/2006/relationships/image" Target="../media/image132.wmf"/><Relationship Id="rId4" Type="http://schemas.openxmlformats.org/officeDocument/2006/relationships/image" Target="../media/image131.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35.wmf"/><Relationship Id="rId7" Type="http://schemas.openxmlformats.org/officeDocument/2006/relationships/image" Target="../media/image139.wmf"/><Relationship Id="rId2" Type="http://schemas.openxmlformats.org/officeDocument/2006/relationships/image" Target="../media/image134.wmf"/><Relationship Id="rId1" Type="http://schemas.openxmlformats.org/officeDocument/2006/relationships/image" Target="../media/image133.wmf"/><Relationship Id="rId6" Type="http://schemas.openxmlformats.org/officeDocument/2006/relationships/image" Target="../media/image138.wmf"/><Relationship Id="rId5" Type="http://schemas.openxmlformats.org/officeDocument/2006/relationships/image" Target="../media/image137.wmf"/><Relationship Id="rId4" Type="http://schemas.openxmlformats.org/officeDocument/2006/relationships/image" Target="../media/image136.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 Id="rId4" Type="http://schemas.openxmlformats.org/officeDocument/2006/relationships/image" Target="../media/image14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4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9/10/2018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33720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smtClean="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smtClean="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Hawkes Learning  </a:t>
            </a:r>
            <a:endParaRPr lang="en-US" baseline="-25000" dirty="0">
              <a:solidFill>
                <a:srgbClr val="2D7D9F"/>
              </a:solidFill>
            </a:endParaRP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smtClean="0"/>
              <a:t>Click to edit Master title style</a:t>
            </a:r>
            <a:endParaRPr lang="en-US" dirty="0"/>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smtClean="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Hawkes Learning  </a:t>
            </a:r>
            <a:endParaRPr lang="en-US" baseline="-25000" dirty="0">
              <a:solidFill>
                <a:srgbClr val="2D7D9F"/>
              </a:solidFill>
            </a:endParaRP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oleObject14.bin"/><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9.wmf"/><Relationship Id="rId5" Type="http://schemas.openxmlformats.org/officeDocument/2006/relationships/oleObject" Target="../embeddings/oleObject17.bin"/><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2.wmf"/><Relationship Id="rId5" Type="http://schemas.openxmlformats.org/officeDocument/2006/relationships/oleObject" Target="../embeddings/oleObject20.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6.wmf"/><Relationship Id="rId5" Type="http://schemas.openxmlformats.org/officeDocument/2006/relationships/oleObject" Target="../embeddings/oleObject24.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0.wmf"/><Relationship Id="rId5" Type="http://schemas.openxmlformats.org/officeDocument/2006/relationships/oleObject" Target="../embeddings/oleObject28.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30.bin"/></Relationships>
</file>

<file path=ppt/slides/_rels/slide19.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4.wmf"/><Relationship Id="rId5" Type="http://schemas.openxmlformats.org/officeDocument/2006/relationships/oleObject" Target="../embeddings/oleObject32.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3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7.wmf"/></Relationships>
</file>

<file path=ppt/slides/_rels/slide21.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9.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9.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4.wmf"/><Relationship Id="rId5" Type="http://schemas.openxmlformats.org/officeDocument/2006/relationships/oleObject" Target="../embeddings/oleObject42.bin"/><Relationship Id="rId4" Type="http://schemas.openxmlformats.org/officeDocument/2006/relationships/image" Target="../media/image43.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3.bin"/><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6.wmf"/><Relationship Id="rId5" Type="http://schemas.openxmlformats.org/officeDocument/2006/relationships/oleObject" Target="../embeddings/oleObject44.bin"/><Relationship Id="rId4" Type="http://schemas.openxmlformats.org/officeDocument/2006/relationships/image" Target="../media/image4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8.wmf"/></Relationships>
</file>

<file path=ppt/slides/_rels/slide26.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0.wmf"/><Relationship Id="rId5" Type="http://schemas.openxmlformats.org/officeDocument/2006/relationships/oleObject" Target="../embeddings/oleObject47.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49.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5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54.wmf"/></Relationships>
</file>

<file path=ppt/slides/_rels/slide29.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56.wmf"/><Relationship Id="rId5" Type="http://schemas.openxmlformats.org/officeDocument/2006/relationships/oleObject" Target="../embeddings/oleObject53.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55.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61.bin"/><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60.wmf"/><Relationship Id="rId11" Type="http://schemas.openxmlformats.org/officeDocument/2006/relationships/oleObject" Target="../embeddings/oleObject60.bin"/><Relationship Id="rId5" Type="http://schemas.openxmlformats.org/officeDocument/2006/relationships/oleObject" Target="../embeddings/oleObject57.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59.bin"/><Relationship Id="rId14" Type="http://schemas.openxmlformats.org/officeDocument/2006/relationships/image" Target="../media/image6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6.wmf"/><Relationship Id="rId5" Type="http://schemas.openxmlformats.org/officeDocument/2006/relationships/oleObject" Target="../embeddings/oleObject63.bin"/><Relationship Id="rId4" Type="http://schemas.openxmlformats.org/officeDocument/2006/relationships/image" Target="../media/image65.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67.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68.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71.bin"/><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70.wmf"/><Relationship Id="rId11" Type="http://schemas.openxmlformats.org/officeDocument/2006/relationships/oleObject" Target="../embeddings/oleObject70.bin"/><Relationship Id="rId5" Type="http://schemas.openxmlformats.org/officeDocument/2006/relationships/oleObject" Target="../embeddings/oleObject67.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69.bin"/><Relationship Id="rId14" Type="http://schemas.openxmlformats.org/officeDocument/2006/relationships/image" Target="../media/image7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76.wmf"/><Relationship Id="rId5" Type="http://schemas.openxmlformats.org/officeDocument/2006/relationships/oleObject" Target="../embeddings/oleObject73.bin"/><Relationship Id="rId4" Type="http://schemas.openxmlformats.org/officeDocument/2006/relationships/image" Target="../media/image75.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78.wmf"/><Relationship Id="rId5" Type="http://schemas.openxmlformats.org/officeDocument/2006/relationships/oleObject" Target="../embeddings/oleObject75.bin"/><Relationship Id="rId4" Type="http://schemas.openxmlformats.org/officeDocument/2006/relationships/image" Target="../media/image7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80.wmf"/><Relationship Id="rId5" Type="http://schemas.openxmlformats.org/officeDocument/2006/relationships/oleObject" Target="../embeddings/oleObject77.bin"/><Relationship Id="rId4" Type="http://schemas.openxmlformats.org/officeDocument/2006/relationships/image" Target="../media/image79.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8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8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85.wmf"/><Relationship Id="rId5" Type="http://schemas.openxmlformats.org/officeDocument/2006/relationships/oleObject" Target="../embeddings/oleObject82.bin"/><Relationship Id="rId4" Type="http://schemas.openxmlformats.org/officeDocument/2006/relationships/image" Target="../media/image84.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86.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87.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88.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89.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90.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93.bin"/><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95.wmf"/><Relationship Id="rId2" Type="http://schemas.openxmlformats.org/officeDocument/2006/relationships/slideLayout" Target="../slideLayouts/slideLayout2.xml"/><Relationship Id="rId16" Type="http://schemas.openxmlformats.org/officeDocument/2006/relationships/image" Target="../media/image97.wmf"/><Relationship Id="rId1" Type="http://schemas.openxmlformats.org/officeDocument/2006/relationships/vmlDrawing" Target="../drawings/vmlDrawing40.vml"/><Relationship Id="rId6" Type="http://schemas.openxmlformats.org/officeDocument/2006/relationships/image" Target="../media/image92.wmf"/><Relationship Id="rId11" Type="http://schemas.openxmlformats.org/officeDocument/2006/relationships/oleObject" Target="../embeddings/oleObject92.bin"/><Relationship Id="rId5" Type="http://schemas.openxmlformats.org/officeDocument/2006/relationships/oleObject" Target="../embeddings/oleObject89.bin"/><Relationship Id="rId15" Type="http://schemas.openxmlformats.org/officeDocument/2006/relationships/oleObject" Target="../embeddings/oleObject94.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91.bin"/><Relationship Id="rId14" Type="http://schemas.openxmlformats.org/officeDocument/2006/relationships/image" Target="../media/image96.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99.wmf"/><Relationship Id="rId5" Type="http://schemas.openxmlformats.org/officeDocument/2006/relationships/oleObject" Target="../embeddings/oleObject96.bin"/><Relationship Id="rId4" Type="http://schemas.openxmlformats.org/officeDocument/2006/relationships/image" Target="../media/image98.wmf"/></Relationships>
</file>

<file path=ppt/slides/_rels/slide52.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oleObject" Target="../embeddings/oleObject102.bin"/><Relationship Id="rId3" Type="http://schemas.openxmlformats.org/officeDocument/2006/relationships/oleObject" Target="../embeddings/oleObject97.bin"/><Relationship Id="rId7" Type="http://schemas.openxmlformats.org/officeDocument/2006/relationships/oleObject" Target="../embeddings/oleObject99.bin"/><Relationship Id="rId12" Type="http://schemas.openxmlformats.org/officeDocument/2006/relationships/image" Target="../media/image104.wmf"/><Relationship Id="rId2" Type="http://schemas.openxmlformats.org/officeDocument/2006/relationships/slideLayout" Target="../slideLayouts/slideLayout2.xml"/><Relationship Id="rId16" Type="http://schemas.openxmlformats.org/officeDocument/2006/relationships/image" Target="../media/image106.wmf"/><Relationship Id="rId1" Type="http://schemas.openxmlformats.org/officeDocument/2006/relationships/vmlDrawing" Target="../drawings/vmlDrawing42.vml"/><Relationship Id="rId6" Type="http://schemas.openxmlformats.org/officeDocument/2006/relationships/image" Target="../media/image101.wmf"/><Relationship Id="rId11" Type="http://schemas.openxmlformats.org/officeDocument/2006/relationships/oleObject" Target="../embeddings/oleObject101.bin"/><Relationship Id="rId5" Type="http://schemas.openxmlformats.org/officeDocument/2006/relationships/oleObject" Target="../embeddings/oleObject98.bin"/><Relationship Id="rId15" Type="http://schemas.openxmlformats.org/officeDocument/2006/relationships/oleObject" Target="../embeddings/oleObject103.bin"/><Relationship Id="rId10" Type="http://schemas.openxmlformats.org/officeDocument/2006/relationships/image" Target="../media/image103.wmf"/><Relationship Id="rId4" Type="http://schemas.openxmlformats.org/officeDocument/2006/relationships/image" Target="../media/image100.wmf"/><Relationship Id="rId9" Type="http://schemas.openxmlformats.org/officeDocument/2006/relationships/oleObject" Target="../embeddings/oleObject100.bin"/><Relationship Id="rId14" Type="http://schemas.openxmlformats.org/officeDocument/2006/relationships/image" Target="../media/image105.wmf"/></Relationships>
</file>

<file path=ppt/slides/_rels/slide53.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104.bin"/><Relationship Id="rId7"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108.wmf"/><Relationship Id="rId5" Type="http://schemas.openxmlformats.org/officeDocument/2006/relationships/oleObject" Target="../embeddings/oleObject105.bin"/><Relationship Id="rId10"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oleObject" Target="../embeddings/oleObject107.bin"/></Relationships>
</file>

<file path=ppt/slides/_rels/slide54.x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oleObject" Target="../embeddings/oleObject108.bin"/><Relationship Id="rId7"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112.wmf"/><Relationship Id="rId5" Type="http://schemas.openxmlformats.org/officeDocument/2006/relationships/oleObject" Target="../embeddings/oleObject109.bin"/><Relationship Id="rId10" Type="http://schemas.openxmlformats.org/officeDocument/2006/relationships/image" Target="../media/image114.wmf"/><Relationship Id="rId4" Type="http://schemas.openxmlformats.org/officeDocument/2006/relationships/image" Target="../media/image111.wmf"/><Relationship Id="rId9" Type="http://schemas.openxmlformats.org/officeDocument/2006/relationships/oleObject" Target="../embeddings/oleObject111.bin"/></Relationships>
</file>

<file path=ppt/slides/_rels/slide55.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119.wmf"/><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16.wmf"/><Relationship Id="rId11" Type="http://schemas.openxmlformats.org/officeDocument/2006/relationships/oleObject" Target="../embeddings/oleObject116.bin"/><Relationship Id="rId5" Type="http://schemas.openxmlformats.org/officeDocument/2006/relationships/oleObject" Target="../embeddings/oleObject113.bin"/><Relationship Id="rId10" Type="http://schemas.openxmlformats.org/officeDocument/2006/relationships/image" Target="../media/image118.wmf"/><Relationship Id="rId4" Type="http://schemas.openxmlformats.org/officeDocument/2006/relationships/image" Target="../media/image115.wmf"/><Relationship Id="rId9" Type="http://schemas.openxmlformats.org/officeDocument/2006/relationships/oleObject" Target="../embeddings/oleObject115.bin"/></Relationships>
</file>

<file path=ppt/slides/_rels/slide56.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oleObject" Target="../embeddings/oleObject122.bin"/><Relationship Id="rId18" Type="http://schemas.openxmlformats.org/officeDocument/2006/relationships/image" Target="../media/image127.wmf"/><Relationship Id="rId3" Type="http://schemas.openxmlformats.org/officeDocument/2006/relationships/oleObject" Target="../embeddings/oleObject117.bin"/><Relationship Id="rId7" Type="http://schemas.openxmlformats.org/officeDocument/2006/relationships/oleObject" Target="../embeddings/oleObject119.bin"/><Relationship Id="rId12" Type="http://schemas.openxmlformats.org/officeDocument/2006/relationships/image" Target="../media/image124.wmf"/><Relationship Id="rId17" Type="http://schemas.openxmlformats.org/officeDocument/2006/relationships/oleObject" Target="../embeddings/oleObject124.bin"/><Relationship Id="rId2" Type="http://schemas.openxmlformats.org/officeDocument/2006/relationships/slideLayout" Target="../slideLayouts/slideLayout2.xml"/><Relationship Id="rId16" Type="http://schemas.openxmlformats.org/officeDocument/2006/relationships/image" Target="../media/image126.wmf"/><Relationship Id="rId1" Type="http://schemas.openxmlformats.org/officeDocument/2006/relationships/vmlDrawing" Target="../drawings/vmlDrawing46.vml"/><Relationship Id="rId6" Type="http://schemas.openxmlformats.org/officeDocument/2006/relationships/image" Target="../media/image121.wmf"/><Relationship Id="rId11" Type="http://schemas.openxmlformats.org/officeDocument/2006/relationships/oleObject" Target="../embeddings/oleObject121.bin"/><Relationship Id="rId5" Type="http://schemas.openxmlformats.org/officeDocument/2006/relationships/oleObject" Target="../embeddings/oleObject118.bin"/><Relationship Id="rId15" Type="http://schemas.openxmlformats.org/officeDocument/2006/relationships/oleObject" Target="../embeddings/oleObject123.bin"/><Relationship Id="rId10" Type="http://schemas.openxmlformats.org/officeDocument/2006/relationships/image" Target="../media/image123.wmf"/><Relationship Id="rId4" Type="http://schemas.openxmlformats.org/officeDocument/2006/relationships/image" Target="../media/image120.wmf"/><Relationship Id="rId9" Type="http://schemas.openxmlformats.org/officeDocument/2006/relationships/oleObject" Target="../embeddings/oleObject120.bin"/><Relationship Id="rId14" Type="http://schemas.openxmlformats.org/officeDocument/2006/relationships/image" Target="../media/image125.wmf"/></Relationships>
</file>

<file path=ppt/slides/_rels/slide57.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oleObject" Target="../embeddings/oleObject125.bin"/><Relationship Id="rId7" Type="http://schemas.openxmlformats.org/officeDocument/2006/relationships/oleObject" Target="../embeddings/oleObject127.bin"/><Relationship Id="rId12" Type="http://schemas.openxmlformats.org/officeDocument/2006/relationships/image" Target="../media/image132.w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29.wmf"/><Relationship Id="rId11" Type="http://schemas.openxmlformats.org/officeDocument/2006/relationships/oleObject" Target="../embeddings/oleObject129.bin"/><Relationship Id="rId5" Type="http://schemas.openxmlformats.org/officeDocument/2006/relationships/oleObject" Target="../embeddings/oleObject126.bin"/><Relationship Id="rId10" Type="http://schemas.openxmlformats.org/officeDocument/2006/relationships/image" Target="../media/image131.wmf"/><Relationship Id="rId4" Type="http://schemas.openxmlformats.org/officeDocument/2006/relationships/image" Target="../media/image128.wmf"/><Relationship Id="rId9" Type="http://schemas.openxmlformats.org/officeDocument/2006/relationships/oleObject" Target="../embeddings/oleObject128.bin"/></Relationships>
</file>

<file path=ppt/slides/_rels/slide58.xml.rels><?xml version="1.0" encoding="UTF-8" standalone="yes"?>
<Relationships xmlns="http://schemas.openxmlformats.org/package/2006/relationships"><Relationship Id="rId8" Type="http://schemas.openxmlformats.org/officeDocument/2006/relationships/image" Target="../media/image135.wmf"/><Relationship Id="rId13" Type="http://schemas.openxmlformats.org/officeDocument/2006/relationships/oleObject" Target="../embeddings/oleObject135.bin"/><Relationship Id="rId3" Type="http://schemas.openxmlformats.org/officeDocument/2006/relationships/oleObject" Target="../embeddings/oleObject130.bin"/><Relationship Id="rId7" Type="http://schemas.openxmlformats.org/officeDocument/2006/relationships/oleObject" Target="../embeddings/oleObject132.bin"/><Relationship Id="rId12" Type="http://schemas.openxmlformats.org/officeDocument/2006/relationships/image" Target="../media/image137.wmf"/><Relationship Id="rId2" Type="http://schemas.openxmlformats.org/officeDocument/2006/relationships/slideLayout" Target="../slideLayouts/slideLayout2.xml"/><Relationship Id="rId16" Type="http://schemas.openxmlformats.org/officeDocument/2006/relationships/image" Target="../media/image139.wmf"/><Relationship Id="rId1" Type="http://schemas.openxmlformats.org/officeDocument/2006/relationships/vmlDrawing" Target="../drawings/vmlDrawing48.vml"/><Relationship Id="rId6" Type="http://schemas.openxmlformats.org/officeDocument/2006/relationships/image" Target="../media/image134.wmf"/><Relationship Id="rId11" Type="http://schemas.openxmlformats.org/officeDocument/2006/relationships/oleObject" Target="../embeddings/oleObject134.bin"/><Relationship Id="rId5" Type="http://schemas.openxmlformats.org/officeDocument/2006/relationships/oleObject" Target="../embeddings/oleObject131.bin"/><Relationship Id="rId15" Type="http://schemas.openxmlformats.org/officeDocument/2006/relationships/oleObject" Target="../embeddings/oleObject136.bin"/><Relationship Id="rId10" Type="http://schemas.openxmlformats.org/officeDocument/2006/relationships/image" Target="../media/image136.wmf"/><Relationship Id="rId4" Type="http://schemas.openxmlformats.org/officeDocument/2006/relationships/image" Target="../media/image133.wmf"/><Relationship Id="rId9" Type="http://schemas.openxmlformats.org/officeDocument/2006/relationships/oleObject" Target="../embeddings/oleObject133.bin"/><Relationship Id="rId14" Type="http://schemas.openxmlformats.org/officeDocument/2006/relationships/image" Target="../media/image138.wmf"/></Relationships>
</file>

<file path=ppt/slides/_rels/slide59.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oleObject" Target="../embeddings/oleObject137.bin"/><Relationship Id="rId7" Type="http://schemas.openxmlformats.org/officeDocument/2006/relationships/oleObject" Target="../embeddings/oleObject139.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141.wmf"/><Relationship Id="rId5" Type="http://schemas.openxmlformats.org/officeDocument/2006/relationships/oleObject" Target="../embeddings/oleObject138.bin"/><Relationship Id="rId10" Type="http://schemas.openxmlformats.org/officeDocument/2006/relationships/image" Target="../media/image143.wmf"/><Relationship Id="rId4" Type="http://schemas.openxmlformats.org/officeDocument/2006/relationships/image" Target="../media/image140.wmf"/><Relationship Id="rId9" Type="http://schemas.openxmlformats.org/officeDocument/2006/relationships/oleObject" Target="../embeddings/oleObject140.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image" Target="../media/image14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smtClean="0">
                <a:solidFill>
                  <a:srgbClr val="004786"/>
                </a:solidFill>
                <a:latin typeface="Arial" charset="0"/>
                <a:cs typeface="Arial" charset="0"/>
              </a:rPr>
              <a:t>Section 3.3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smtClean="0">
                <a:solidFill>
                  <a:srgbClr val="004786"/>
                </a:solidFill>
              </a:rPr>
              <a:t>Derivatives of Trigonometric Functions</a:t>
            </a:r>
            <a:endParaRPr lang="en-US" b="1" i="1" dirty="0" smtClean="0">
              <a:solidFill>
                <a:srgbClr val="004786"/>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Lemma</a:t>
            </a:r>
            <a:endParaRPr lang="en-US" dirty="0"/>
          </a:p>
        </p:txBody>
      </p:sp>
      <p:sp>
        <p:nvSpPr>
          <p:cNvPr id="3" name="Content Placeholder 2"/>
          <p:cNvSpPr>
            <a:spLocks noGrp="1"/>
          </p:cNvSpPr>
          <p:nvPr>
            <p:ph idx="1"/>
          </p:nvPr>
        </p:nvSpPr>
        <p:spPr>
          <a:xfrm>
            <a:off x="457200" y="1280160"/>
            <a:ext cx="8229600" cy="4142673"/>
          </a:xfrm>
          <a:solidFill>
            <a:srgbClr val="FFFFCC"/>
          </a:solidFill>
          <a:ln w="28575">
            <a:solidFill>
              <a:srgbClr val="000000"/>
            </a:solidFill>
          </a:ln>
        </p:spPr>
        <p:txBody>
          <a:bodyPr>
            <a:spAutoFit/>
          </a:bodyPr>
          <a:lstStyle/>
          <a:p>
            <a:pPr algn="ctr"/>
            <a:r>
              <a:rPr lang="en-US" b="1" dirty="0" smtClean="0">
                <a:solidFill>
                  <a:srgbClr val="000000"/>
                </a:solidFill>
              </a:rPr>
              <a:t>Proof (cont.)</a:t>
            </a:r>
          </a:p>
          <a:p>
            <a:r>
              <a:rPr lang="en-US" dirty="0" smtClean="0">
                <a:solidFill>
                  <a:srgbClr val="000000"/>
                </a:solidFill>
              </a:rPr>
              <a:t>Since              </a:t>
            </a:r>
            <a:r>
              <a:rPr lang="en-US" i="1" dirty="0" smtClean="0">
                <a:solidFill>
                  <a:srgbClr val="000000"/>
                </a:solidFill>
              </a:rPr>
              <a:t>   </a:t>
            </a:r>
            <a:r>
              <a:rPr lang="en-US" dirty="0" smtClean="0">
                <a:solidFill>
                  <a:srgbClr val="000000"/>
                </a:solidFill>
              </a:rPr>
              <a:t>is an even function,</a:t>
            </a:r>
          </a:p>
          <a:p>
            <a:endParaRPr lang="en-US" b="1" i="1" dirty="0" smtClean="0">
              <a:solidFill>
                <a:srgbClr val="000000"/>
              </a:solidFill>
            </a:endParaRPr>
          </a:p>
          <a:p>
            <a:endParaRPr lang="en-US" dirty="0" smtClean="0">
              <a:solidFill>
                <a:srgbClr val="000000"/>
              </a:solidFill>
            </a:endParaRPr>
          </a:p>
          <a:p>
            <a:r>
              <a:rPr lang="en-US" dirty="0" smtClean="0">
                <a:solidFill>
                  <a:srgbClr val="000000"/>
                </a:solidFill>
              </a:rPr>
              <a:t>and we also have</a:t>
            </a:r>
          </a:p>
          <a:p>
            <a:endParaRPr lang="en-US" b="1" dirty="0" smtClean="0">
              <a:solidFill>
                <a:srgbClr val="000000"/>
              </a:solidFill>
            </a:endParaRPr>
          </a:p>
          <a:p>
            <a:endParaRPr lang="en-US" dirty="0" smtClean="0">
              <a:solidFill>
                <a:srgbClr val="000000"/>
              </a:solidFill>
            </a:endParaRPr>
          </a:p>
          <a:p>
            <a:r>
              <a:rPr lang="en-US" dirty="0" smtClean="0">
                <a:solidFill>
                  <a:srgbClr val="000000"/>
                </a:solidFill>
              </a:rPr>
              <a:t>so the first limit is proved.</a:t>
            </a:r>
            <a:endParaRPr lang="en-US" b="1" dirty="0" smtClean="0">
              <a:solidFill>
                <a:srgbClr val="000000"/>
              </a:solidFill>
            </a:endParaRPr>
          </a:p>
        </p:txBody>
      </p:sp>
      <p:graphicFrame>
        <p:nvGraphicFramePr>
          <p:cNvPr id="146437" name="Object 5"/>
          <p:cNvGraphicFramePr>
            <a:graphicFrameLocks noChangeAspect="1"/>
          </p:cNvGraphicFramePr>
          <p:nvPr>
            <p:extLst>
              <p:ext uri="{D42A27DB-BD31-4B8C-83A1-F6EECF244321}">
                <p14:modId xmlns:p14="http://schemas.microsoft.com/office/powerpoint/2010/main" val="1307907593"/>
              </p:ext>
            </p:extLst>
          </p:nvPr>
        </p:nvGraphicFramePr>
        <p:xfrm>
          <a:off x="1328738" y="1855788"/>
          <a:ext cx="1320800" cy="482600"/>
        </p:xfrm>
        <a:graphic>
          <a:graphicData uri="http://schemas.openxmlformats.org/presentationml/2006/ole">
            <mc:AlternateContent xmlns:mc="http://schemas.openxmlformats.org/markup-compatibility/2006">
              <mc:Choice xmlns:v="urn:schemas-microsoft-com:vml" Requires="v">
                <p:oleObj spid="_x0000_s147512" name="Equation" r:id="rId3" imgW="1320480" imgH="482400" progId="Equation.DSMT4">
                  <p:embed/>
                </p:oleObj>
              </mc:Choice>
              <mc:Fallback>
                <p:oleObj name="Equation" r:id="rId3" imgW="1320480" imgH="482400" progId="Equation.DSMT4">
                  <p:embed/>
                  <p:pic>
                    <p:nvPicPr>
                      <p:cNvPr id="0" name="Object 5"/>
                      <p:cNvPicPr>
                        <a:picLocks noChangeAspect="1" noChangeArrowheads="1"/>
                      </p:cNvPicPr>
                      <p:nvPr/>
                    </p:nvPicPr>
                    <p:blipFill>
                      <a:blip r:embed="rId4"/>
                      <a:srcRect/>
                      <a:stretch>
                        <a:fillRect/>
                      </a:stretch>
                    </p:blipFill>
                    <p:spPr bwMode="auto">
                      <a:xfrm>
                        <a:off x="1328738" y="1855788"/>
                        <a:ext cx="1320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1" name="Object 5"/>
          <p:cNvGraphicFramePr>
            <a:graphicFrameLocks noChangeAspect="1"/>
          </p:cNvGraphicFramePr>
          <p:nvPr>
            <p:extLst>
              <p:ext uri="{D42A27DB-BD31-4B8C-83A1-F6EECF244321}">
                <p14:modId xmlns:p14="http://schemas.microsoft.com/office/powerpoint/2010/main" val="3890699139"/>
              </p:ext>
            </p:extLst>
          </p:nvPr>
        </p:nvGraphicFramePr>
        <p:xfrm>
          <a:off x="2781300" y="2382838"/>
          <a:ext cx="3581400" cy="901700"/>
        </p:xfrm>
        <a:graphic>
          <a:graphicData uri="http://schemas.openxmlformats.org/presentationml/2006/ole">
            <mc:AlternateContent xmlns:mc="http://schemas.openxmlformats.org/markup-compatibility/2006">
              <mc:Choice xmlns:v="urn:schemas-microsoft-com:vml" Requires="v">
                <p:oleObj spid="_x0000_s147513" name="Equation" r:id="rId5" imgW="3581280" imgH="901440" progId="Equation.DSMT4">
                  <p:embed/>
                </p:oleObj>
              </mc:Choice>
              <mc:Fallback>
                <p:oleObj name="Equation" r:id="rId5" imgW="3581280" imgH="901440" progId="Equation.DSMT4">
                  <p:embed/>
                  <p:pic>
                    <p:nvPicPr>
                      <p:cNvPr id="0" name="Picture 5"/>
                      <p:cNvPicPr>
                        <a:picLocks noChangeAspect="1" noChangeArrowheads="1"/>
                      </p:cNvPicPr>
                      <p:nvPr/>
                    </p:nvPicPr>
                    <p:blipFill>
                      <a:blip r:embed="rId6"/>
                      <a:srcRect/>
                      <a:stretch>
                        <a:fillRect/>
                      </a:stretch>
                    </p:blipFill>
                    <p:spPr bwMode="auto">
                      <a:xfrm>
                        <a:off x="2781300" y="2382838"/>
                        <a:ext cx="3581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3" name="Object 7"/>
          <p:cNvGraphicFramePr>
            <a:graphicFrameLocks noChangeAspect="1"/>
          </p:cNvGraphicFramePr>
          <p:nvPr>
            <p:extLst>
              <p:ext uri="{D42A27DB-BD31-4B8C-83A1-F6EECF244321}">
                <p14:modId xmlns:p14="http://schemas.microsoft.com/office/powerpoint/2010/main" val="2439010156"/>
              </p:ext>
            </p:extLst>
          </p:nvPr>
        </p:nvGraphicFramePr>
        <p:xfrm>
          <a:off x="3632200" y="3816350"/>
          <a:ext cx="1879600" cy="838200"/>
        </p:xfrm>
        <a:graphic>
          <a:graphicData uri="http://schemas.openxmlformats.org/presentationml/2006/ole">
            <mc:AlternateContent xmlns:mc="http://schemas.openxmlformats.org/markup-compatibility/2006">
              <mc:Choice xmlns:v="urn:schemas-microsoft-com:vml" Requires="v">
                <p:oleObj spid="_x0000_s147514" name="Equation" r:id="rId7" imgW="1879560" imgH="838080" progId="Equation.DSMT4">
                  <p:embed/>
                </p:oleObj>
              </mc:Choice>
              <mc:Fallback>
                <p:oleObj name="Equation" r:id="rId7" imgW="1879560" imgH="838080" progId="Equation.DSMT4">
                  <p:embed/>
                  <p:pic>
                    <p:nvPicPr>
                      <p:cNvPr id="0" name="Picture 7"/>
                      <p:cNvPicPr>
                        <a:picLocks noChangeAspect="1" noChangeArrowheads="1"/>
                      </p:cNvPicPr>
                      <p:nvPr/>
                    </p:nvPicPr>
                    <p:blipFill>
                      <a:blip r:embed="rId8"/>
                      <a:srcRect/>
                      <a:stretch>
                        <a:fillRect/>
                      </a:stretch>
                    </p:blipFill>
                    <p:spPr bwMode="auto">
                      <a:xfrm>
                        <a:off x="3632200" y="3816350"/>
                        <a:ext cx="187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Lemma</a:t>
            </a:r>
            <a:endParaRPr lang="en-US" dirty="0"/>
          </a:p>
        </p:txBody>
      </p:sp>
      <p:sp>
        <p:nvSpPr>
          <p:cNvPr id="3" name="Content Placeholder 2"/>
          <p:cNvSpPr>
            <a:spLocks noGrp="1"/>
          </p:cNvSpPr>
          <p:nvPr>
            <p:ph idx="1"/>
          </p:nvPr>
        </p:nvSpPr>
        <p:spPr>
          <a:xfrm>
            <a:off x="457200" y="1280160"/>
            <a:ext cx="8229600" cy="3367076"/>
          </a:xfrm>
          <a:solidFill>
            <a:srgbClr val="FFFFCC"/>
          </a:solidFill>
          <a:ln w="28575">
            <a:solidFill>
              <a:srgbClr val="000000"/>
            </a:solidFill>
          </a:ln>
        </p:spPr>
        <p:txBody>
          <a:bodyPr>
            <a:spAutoFit/>
          </a:bodyPr>
          <a:lstStyle/>
          <a:p>
            <a:pPr algn="ctr"/>
            <a:r>
              <a:rPr lang="en-US" b="1" dirty="0" smtClean="0">
                <a:solidFill>
                  <a:srgbClr val="000000"/>
                </a:solidFill>
              </a:rPr>
              <a:t>Proof (cont.)</a:t>
            </a:r>
          </a:p>
          <a:p>
            <a:r>
              <a:rPr lang="en-US" dirty="0" smtClean="0">
                <a:solidFill>
                  <a:srgbClr val="000000"/>
                </a:solidFill>
              </a:rPr>
              <a:t>We can now use this result to prove the second limit, making use of the trigonometric identity </a:t>
            </a:r>
          </a:p>
          <a:p>
            <a:pPr>
              <a:spcBef>
                <a:spcPts val="0"/>
              </a:spcBef>
            </a:pPr>
            <a:r>
              <a:rPr lang="en-US" i="1" dirty="0" smtClean="0">
                <a:solidFill>
                  <a:srgbClr val="000000"/>
                </a:solidFill>
              </a:rPr>
              <a:t>                                  </a:t>
            </a:r>
            <a:r>
              <a:rPr lang="en-US" dirty="0" smtClean="0">
                <a:solidFill>
                  <a:srgbClr val="000000"/>
                </a:solidFill>
              </a:rPr>
              <a:t>Replacing 2</a:t>
            </a:r>
            <a:r>
              <a:rPr lang="en-US" i="1" dirty="0" smtClean="0">
                <a:solidFill>
                  <a:srgbClr val="000000"/>
                </a:solidFill>
              </a:rPr>
              <a:t>x</a:t>
            </a:r>
            <a:r>
              <a:rPr lang="en-US" dirty="0" smtClean="0">
                <a:solidFill>
                  <a:srgbClr val="000000"/>
                </a:solidFill>
              </a:rPr>
              <a:t> with </a:t>
            </a:r>
            <a:r>
              <a:rPr lang="el-GR" i="1" dirty="0">
                <a:solidFill>
                  <a:srgbClr val="000000"/>
                </a:solidFill>
                <a:latin typeface="Cambria Math" panose="02040503050406030204" pitchFamily="18" charset="0"/>
                <a:ea typeface="Cambria Math" panose="02040503050406030204" pitchFamily="18" charset="0"/>
                <a:sym typeface="Symbol"/>
              </a:rPr>
              <a:t>θ</a:t>
            </a:r>
            <a:r>
              <a:rPr lang="en-US" dirty="0" smtClean="0">
                <a:solidFill>
                  <a:srgbClr val="000000"/>
                </a:solidFill>
              </a:rPr>
              <a:t> </a:t>
            </a:r>
            <a:r>
              <a:rPr lang="en-US" dirty="0" smtClean="0">
                <a:solidFill>
                  <a:srgbClr val="000000"/>
                </a:solidFill>
              </a:rPr>
              <a:t>and subtracting 1 from both sides of this identity, we have</a:t>
            </a:r>
          </a:p>
          <a:p>
            <a:endParaRPr lang="en-US" b="1" i="1" dirty="0" smtClean="0">
              <a:solidFill>
                <a:srgbClr val="000000"/>
              </a:solidFill>
            </a:endParaRPr>
          </a:p>
          <a:p>
            <a:endParaRPr lang="en-US" b="1" dirty="0" smtClean="0">
              <a:solidFill>
                <a:srgbClr val="000000"/>
              </a:solidFill>
            </a:endParaRPr>
          </a:p>
        </p:txBody>
      </p:sp>
      <p:graphicFrame>
        <p:nvGraphicFramePr>
          <p:cNvPr id="148485" name="Object 5"/>
          <p:cNvGraphicFramePr>
            <a:graphicFrameLocks noChangeAspect="1"/>
          </p:cNvGraphicFramePr>
          <p:nvPr/>
        </p:nvGraphicFramePr>
        <p:xfrm>
          <a:off x="533400" y="2667000"/>
          <a:ext cx="2679700" cy="381000"/>
        </p:xfrm>
        <a:graphic>
          <a:graphicData uri="http://schemas.openxmlformats.org/presentationml/2006/ole">
            <mc:AlternateContent xmlns:mc="http://schemas.openxmlformats.org/markup-compatibility/2006">
              <mc:Choice xmlns:v="urn:schemas-microsoft-com:vml" Requires="v">
                <p:oleObj spid="_x0000_s148520" name="Equation" r:id="rId3" imgW="2679480" imgH="380880" progId="Equation.DSMT4">
                  <p:embed/>
                </p:oleObj>
              </mc:Choice>
              <mc:Fallback>
                <p:oleObj name="Equation" r:id="rId3" imgW="2679480" imgH="3808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667000"/>
                        <a:ext cx="2679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6" name="Object 6"/>
          <p:cNvGraphicFramePr>
            <a:graphicFrameLocks noChangeAspect="1"/>
          </p:cNvGraphicFramePr>
          <p:nvPr>
            <p:extLst>
              <p:ext uri="{D42A27DB-BD31-4B8C-83A1-F6EECF244321}">
                <p14:modId xmlns:p14="http://schemas.microsoft.com/office/powerpoint/2010/main" val="1434603900"/>
              </p:ext>
            </p:extLst>
          </p:nvPr>
        </p:nvGraphicFramePr>
        <p:xfrm>
          <a:off x="2959100" y="3506788"/>
          <a:ext cx="3225800" cy="939800"/>
        </p:xfrm>
        <a:graphic>
          <a:graphicData uri="http://schemas.openxmlformats.org/presentationml/2006/ole">
            <mc:AlternateContent xmlns:mc="http://schemas.openxmlformats.org/markup-compatibility/2006">
              <mc:Choice xmlns:v="urn:schemas-microsoft-com:vml" Requires="v">
                <p:oleObj spid="_x0000_s148521" name="Equation" r:id="rId5" imgW="3225600" imgH="939600" progId="Equation.DSMT4">
                  <p:embed/>
                </p:oleObj>
              </mc:Choice>
              <mc:Fallback>
                <p:oleObj name="Equation" r:id="rId5" imgW="3225600" imgH="939600" progId="Equation.DSMT4">
                  <p:embed/>
                  <p:pic>
                    <p:nvPicPr>
                      <p:cNvPr id="0" name="Picture 6"/>
                      <p:cNvPicPr>
                        <a:picLocks noChangeAspect="1" noChangeArrowheads="1"/>
                      </p:cNvPicPr>
                      <p:nvPr/>
                    </p:nvPicPr>
                    <p:blipFill>
                      <a:blip r:embed="rId6"/>
                      <a:srcRect/>
                      <a:stretch>
                        <a:fillRect/>
                      </a:stretch>
                    </p:blipFill>
                    <p:spPr bwMode="auto">
                      <a:xfrm>
                        <a:off x="2959100" y="3506788"/>
                        <a:ext cx="3225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Lemma</a:t>
            </a:r>
            <a:endParaRPr lang="en-US" dirty="0"/>
          </a:p>
        </p:txBody>
      </p:sp>
      <p:sp>
        <p:nvSpPr>
          <p:cNvPr id="3" name="Content Placeholder 2"/>
          <p:cNvSpPr>
            <a:spLocks noGrp="1"/>
          </p:cNvSpPr>
          <p:nvPr>
            <p:ph idx="1"/>
          </p:nvPr>
        </p:nvSpPr>
        <p:spPr>
          <a:xfrm>
            <a:off x="457200" y="1280160"/>
            <a:ext cx="8229600" cy="2591479"/>
          </a:xfrm>
          <a:solidFill>
            <a:srgbClr val="FFFFCC"/>
          </a:solidFill>
          <a:ln w="28575">
            <a:solidFill>
              <a:srgbClr val="000000"/>
            </a:solidFill>
          </a:ln>
        </p:spPr>
        <p:txBody>
          <a:bodyPr>
            <a:spAutoFit/>
          </a:bodyPr>
          <a:lstStyle/>
          <a:p>
            <a:pPr algn="ctr"/>
            <a:r>
              <a:rPr lang="en-US" b="1" dirty="0" smtClean="0">
                <a:solidFill>
                  <a:srgbClr val="000000"/>
                </a:solidFill>
              </a:rPr>
              <a:t>Proof (cont.)</a:t>
            </a:r>
          </a:p>
          <a:p>
            <a:r>
              <a:rPr lang="en-US" dirty="0" smtClean="0">
                <a:solidFill>
                  <a:srgbClr val="000000"/>
                </a:solidFill>
              </a:rPr>
              <a:t>and dividing through by </a:t>
            </a:r>
            <a:r>
              <a:rPr lang="el-GR" i="1" dirty="0" smtClean="0">
                <a:solidFill>
                  <a:srgbClr val="000000"/>
                </a:solidFill>
                <a:latin typeface="Cambria Math" panose="02040503050406030204" pitchFamily="18" charset="0"/>
                <a:ea typeface="Cambria Math" panose="02040503050406030204" pitchFamily="18" charset="0"/>
              </a:rPr>
              <a:t>θ</a:t>
            </a:r>
            <a:r>
              <a:rPr lang="en-US" i="1" dirty="0" smtClean="0">
                <a:solidFill>
                  <a:srgbClr val="000000"/>
                </a:solidFill>
              </a:rPr>
              <a:t> </a:t>
            </a:r>
            <a:r>
              <a:rPr lang="en-US" dirty="0" smtClean="0">
                <a:solidFill>
                  <a:srgbClr val="000000"/>
                </a:solidFill>
              </a:rPr>
              <a:t>results in</a:t>
            </a:r>
          </a:p>
          <a:p>
            <a:endParaRPr lang="en-US" b="1" i="1" dirty="0" smtClean="0">
              <a:solidFill>
                <a:srgbClr val="000000"/>
              </a:solidFill>
            </a:endParaRPr>
          </a:p>
          <a:p>
            <a:endParaRPr lang="en-US" b="1" i="1" dirty="0" smtClean="0">
              <a:solidFill>
                <a:srgbClr val="000000"/>
              </a:solidFill>
            </a:endParaRPr>
          </a:p>
          <a:p>
            <a:r>
              <a:rPr lang="en-US" dirty="0" smtClean="0">
                <a:solidFill>
                  <a:srgbClr val="000000"/>
                </a:solidFill>
              </a:rPr>
              <a:t>So we calculate the limit as follows.</a:t>
            </a:r>
            <a:endParaRPr lang="en-US" b="1" dirty="0" smtClean="0">
              <a:solidFill>
                <a:srgbClr val="000000"/>
              </a:solidFill>
            </a:endParaRPr>
          </a:p>
        </p:txBody>
      </p:sp>
      <p:graphicFrame>
        <p:nvGraphicFramePr>
          <p:cNvPr id="149508" name="Object 4"/>
          <p:cNvGraphicFramePr>
            <a:graphicFrameLocks noChangeAspect="1"/>
          </p:cNvGraphicFramePr>
          <p:nvPr>
            <p:extLst>
              <p:ext uri="{D42A27DB-BD31-4B8C-83A1-F6EECF244321}">
                <p14:modId xmlns:p14="http://schemas.microsoft.com/office/powerpoint/2010/main" val="3162700061"/>
              </p:ext>
            </p:extLst>
          </p:nvPr>
        </p:nvGraphicFramePr>
        <p:xfrm>
          <a:off x="1847850" y="2438400"/>
          <a:ext cx="5448300" cy="1003300"/>
        </p:xfrm>
        <a:graphic>
          <a:graphicData uri="http://schemas.openxmlformats.org/presentationml/2006/ole">
            <mc:AlternateContent xmlns:mc="http://schemas.openxmlformats.org/markup-compatibility/2006">
              <mc:Choice xmlns:v="urn:schemas-microsoft-com:vml" Requires="v">
                <p:oleObj spid="_x0000_s149526" name="Equation" r:id="rId3" imgW="5448240" imgH="1002960" progId="Equation.DSMT4">
                  <p:embed/>
                </p:oleObj>
              </mc:Choice>
              <mc:Fallback>
                <p:oleObj name="Equation" r:id="rId3" imgW="5448240" imgH="1002960" progId="Equation.DSMT4">
                  <p:embed/>
                  <p:pic>
                    <p:nvPicPr>
                      <p:cNvPr id="0" name="Picture 4"/>
                      <p:cNvPicPr>
                        <a:picLocks noChangeAspect="1" noChangeArrowheads="1"/>
                      </p:cNvPicPr>
                      <p:nvPr/>
                    </p:nvPicPr>
                    <p:blipFill>
                      <a:blip r:embed="rId4"/>
                      <a:srcRect/>
                      <a:stretch>
                        <a:fillRect/>
                      </a:stretch>
                    </p:blipFill>
                    <p:spPr bwMode="auto">
                      <a:xfrm>
                        <a:off x="1847850" y="2438400"/>
                        <a:ext cx="54483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Lemma</a:t>
            </a:r>
            <a:endParaRPr lang="en-US" dirty="0"/>
          </a:p>
        </p:txBody>
      </p:sp>
      <p:sp>
        <p:nvSpPr>
          <p:cNvPr id="3" name="Content Placeholder 2"/>
          <p:cNvSpPr>
            <a:spLocks noGrp="1"/>
          </p:cNvSpPr>
          <p:nvPr>
            <p:ph idx="1"/>
          </p:nvPr>
        </p:nvSpPr>
        <p:spPr>
          <a:xfrm>
            <a:off x="457200" y="1280160"/>
            <a:ext cx="8229600" cy="4587240"/>
          </a:xfrm>
          <a:solidFill>
            <a:srgbClr val="FFFFCC"/>
          </a:solidFill>
          <a:ln w="28575">
            <a:solidFill>
              <a:srgbClr val="000000"/>
            </a:solidFill>
          </a:ln>
        </p:spPr>
        <p:txBody>
          <a:bodyPr>
            <a:noAutofit/>
          </a:bodyPr>
          <a:lstStyle/>
          <a:p>
            <a:pPr algn="ctr"/>
            <a:r>
              <a:rPr lang="en-US" b="1" dirty="0" smtClean="0">
                <a:solidFill>
                  <a:srgbClr val="000000"/>
                </a:solidFill>
              </a:rPr>
              <a:t>Proof (cont.)</a:t>
            </a:r>
          </a:p>
          <a:p>
            <a:endParaRPr lang="en-US" b="1" dirty="0" smtClean="0">
              <a:solidFill>
                <a:srgbClr val="000000"/>
              </a:solidFill>
            </a:endParaRPr>
          </a:p>
        </p:txBody>
      </p:sp>
      <p:graphicFrame>
        <p:nvGraphicFramePr>
          <p:cNvPr id="150532" name="Object 4"/>
          <p:cNvGraphicFramePr>
            <a:graphicFrameLocks noChangeAspect="1"/>
          </p:cNvGraphicFramePr>
          <p:nvPr>
            <p:extLst>
              <p:ext uri="{D42A27DB-BD31-4B8C-83A1-F6EECF244321}">
                <p14:modId xmlns:p14="http://schemas.microsoft.com/office/powerpoint/2010/main" val="1083464550"/>
              </p:ext>
            </p:extLst>
          </p:nvPr>
        </p:nvGraphicFramePr>
        <p:xfrm>
          <a:off x="565150" y="1852613"/>
          <a:ext cx="5651500" cy="3987800"/>
        </p:xfrm>
        <a:graphic>
          <a:graphicData uri="http://schemas.openxmlformats.org/presentationml/2006/ole">
            <mc:AlternateContent xmlns:mc="http://schemas.openxmlformats.org/markup-compatibility/2006">
              <mc:Choice xmlns:v="urn:schemas-microsoft-com:vml" Requires="v">
                <p:oleObj spid="_x0000_s150566" name="Equation" r:id="rId3" imgW="5651280" imgH="3987720" progId="Equation.DSMT4">
                  <p:embed/>
                </p:oleObj>
              </mc:Choice>
              <mc:Fallback>
                <p:oleObj name="Equation" r:id="rId3" imgW="5651280" imgH="3987720" progId="Equation.DSMT4">
                  <p:embed/>
                  <p:pic>
                    <p:nvPicPr>
                      <p:cNvPr id="0" name="Picture 4"/>
                      <p:cNvPicPr>
                        <a:picLocks noChangeAspect="1" noChangeArrowheads="1"/>
                      </p:cNvPicPr>
                      <p:nvPr/>
                    </p:nvPicPr>
                    <p:blipFill>
                      <a:blip r:embed="rId4"/>
                      <a:srcRect/>
                      <a:stretch>
                        <a:fillRect/>
                      </a:stretch>
                    </p:blipFill>
                    <p:spPr bwMode="auto">
                      <a:xfrm>
                        <a:off x="565150" y="1852613"/>
                        <a:ext cx="5651500"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33" name="Object 5"/>
          <p:cNvGraphicFramePr>
            <a:graphicFrameLocks noChangeAspect="1"/>
          </p:cNvGraphicFramePr>
          <p:nvPr>
            <p:extLst>
              <p:ext uri="{D42A27DB-BD31-4B8C-83A1-F6EECF244321}">
                <p14:modId xmlns:p14="http://schemas.microsoft.com/office/powerpoint/2010/main" val="1559773000"/>
              </p:ext>
            </p:extLst>
          </p:nvPr>
        </p:nvGraphicFramePr>
        <p:xfrm>
          <a:off x="5784850" y="4495800"/>
          <a:ext cx="2514600" cy="660400"/>
        </p:xfrm>
        <a:graphic>
          <a:graphicData uri="http://schemas.openxmlformats.org/presentationml/2006/ole">
            <mc:AlternateContent xmlns:mc="http://schemas.openxmlformats.org/markup-compatibility/2006">
              <mc:Choice xmlns:v="urn:schemas-microsoft-com:vml" Requires="v">
                <p:oleObj spid="_x0000_s150567" name="Equation" r:id="rId5" imgW="2514600" imgH="660240" progId="Equation.DSMT4">
                  <p:embed/>
                </p:oleObj>
              </mc:Choice>
              <mc:Fallback>
                <p:oleObj name="Equation" r:id="rId5" imgW="2514600" imgH="660240" progId="Equation.DSMT4">
                  <p:embed/>
                  <p:pic>
                    <p:nvPicPr>
                      <p:cNvPr id="0" name="Picture 5"/>
                      <p:cNvPicPr>
                        <a:picLocks noChangeAspect="1" noChangeArrowheads="1"/>
                      </p:cNvPicPr>
                      <p:nvPr/>
                    </p:nvPicPr>
                    <p:blipFill>
                      <a:blip r:embed="rId6"/>
                      <a:srcRect/>
                      <a:stretch>
                        <a:fillRect/>
                      </a:stretch>
                    </p:blipFill>
                    <p:spPr bwMode="auto">
                      <a:xfrm>
                        <a:off x="5784850" y="4495800"/>
                        <a:ext cx="2514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a:t>
            </a:r>
            <a:endParaRPr lang="en-US" dirty="0"/>
          </a:p>
        </p:txBody>
      </p:sp>
      <p:sp>
        <p:nvSpPr>
          <p:cNvPr id="3" name="Content Placeholder 2"/>
          <p:cNvSpPr>
            <a:spLocks noGrp="1"/>
          </p:cNvSpPr>
          <p:nvPr>
            <p:ph idx="1"/>
          </p:nvPr>
        </p:nvSpPr>
        <p:spPr>
          <a:xfrm>
            <a:off x="457200" y="1280160"/>
            <a:ext cx="8229600" cy="3194721"/>
          </a:xfrm>
          <a:noFill/>
          <a:ln w="28575">
            <a:solidFill>
              <a:srgbClr val="FF0000"/>
            </a:solidFill>
          </a:ln>
        </p:spPr>
        <p:txBody>
          <a:bodyPr>
            <a:spAutoFit/>
          </a:bodyPr>
          <a:lstStyle/>
          <a:p>
            <a:pPr algn="ctr"/>
            <a:r>
              <a:rPr lang="en-US" b="1" dirty="0" smtClean="0">
                <a:solidFill>
                  <a:srgbClr val="000000"/>
                </a:solidFill>
              </a:rPr>
              <a:t>Caution </a:t>
            </a:r>
          </a:p>
          <a:p>
            <a:r>
              <a:rPr lang="en-US" dirty="0" smtClean="0">
                <a:solidFill>
                  <a:srgbClr val="000000"/>
                </a:solidFill>
              </a:rPr>
              <a:t>The assumption that the angles in the preceding lemma are measured in radians is critical, as our formula for the area of a circular sector is based on radian measure. We will later learn how to find derivatives of trigonometric functions when using other angle measurements.</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a:t>
            </a:r>
            <a:endParaRPr lang="en-US" dirty="0"/>
          </a:p>
        </p:txBody>
      </p:sp>
      <p:sp>
        <p:nvSpPr>
          <p:cNvPr id="3" name="Content Placeholder 2"/>
          <p:cNvSpPr>
            <a:spLocks noGrp="1"/>
          </p:cNvSpPr>
          <p:nvPr>
            <p:ph idx="1"/>
          </p:nvPr>
        </p:nvSpPr>
        <p:spPr/>
        <p:txBody>
          <a:bodyPr/>
          <a:lstStyle/>
          <a:p>
            <a:r>
              <a:rPr lang="en-US" dirty="0" smtClean="0"/>
              <a:t>Use the lemma to find the following limits.</a:t>
            </a:r>
          </a:p>
          <a:p>
            <a:pPr>
              <a:spcBef>
                <a:spcPts val="0"/>
              </a:spcBef>
            </a:pPr>
            <a:endParaRPr lang="en-US" dirty="0" smtClean="0"/>
          </a:p>
          <a:p>
            <a:endParaRPr lang="en-US" dirty="0" smtClean="0"/>
          </a:p>
        </p:txBody>
      </p:sp>
      <p:graphicFrame>
        <p:nvGraphicFramePr>
          <p:cNvPr id="151554" name="Object 2"/>
          <p:cNvGraphicFramePr>
            <a:graphicFrameLocks noChangeAspect="1"/>
          </p:cNvGraphicFramePr>
          <p:nvPr/>
        </p:nvGraphicFramePr>
        <p:xfrm>
          <a:off x="549275" y="2006600"/>
          <a:ext cx="2159000" cy="1879600"/>
        </p:xfrm>
        <a:graphic>
          <a:graphicData uri="http://schemas.openxmlformats.org/presentationml/2006/ole">
            <mc:AlternateContent xmlns:mc="http://schemas.openxmlformats.org/markup-compatibility/2006">
              <mc:Choice xmlns:v="urn:schemas-microsoft-com:vml" Requires="v">
                <p:oleObj spid="_x0000_s151571" name="Equation" r:id="rId3" imgW="2158920" imgH="1879560" progId="Equation.DSMT4">
                  <p:embed/>
                </p:oleObj>
              </mc:Choice>
              <mc:Fallback>
                <p:oleObj name="Equation" r:id="rId3" imgW="2158920" imgH="1879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2006600"/>
                        <a:ext cx="21590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a:t>
            </a:r>
            <a:endParaRPr lang="en-US" dirty="0"/>
          </a:p>
        </p:txBody>
      </p:sp>
      <p:sp>
        <p:nvSpPr>
          <p:cNvPr id="3" name="Content Placeholder 2"/>
          <p:cNvSpPr>
            <a:spLocks noGrp="1"/>
          </p:cNvSpPr>
          <p:nvPr>
            <p:ph idx="1"/>
          </p:nvPr>
        </p:nvSpPr>
        <p:spPr/>
        <p:txBody>
          <a:bodyPr/>
          <a:lstStyle/>
          <a:p>
            <a:pPr>
              <a:spcBef>
                <a:spcPts val="0"/>
              </a:spcBef>
            </a:pPr>
            <a:r>
              <a:rPr lang="en-US" b="1" dirty="0" smtClean="0"/>
              <a:t>Solution</a:t>
            </a:r>
          </a:p>
          <a:p>
            <a:pPr marL="463550" indent="-463550"/>
            <a:r>
              <a:rPr lang="en-US" b="1" dirty="0" smtClean="0"/>
              <a:t>a. 	</a:t>
            </a:r>
            <a:r>
              <a:rPr lang="en-US" dirty="0" smtClean="0"/>
              <a:t>In order for us to be able to use the lemma, we first multiply and divide by 3:</a:t>
            </a:r>
          </a:p>
          <a:p>
            <a:pPr marL="463550" indent="-463550"/>
            <a:endParaRPr lang="en-US" dirty="0" smtClean="0"/>
          </a:p>
          <a:p>
            <a:pPr marL="463550" indent="-463550"/>
            <a:endParaRPr lang="en-US" dirty="0" smtClean="0"/>
          </a:p>
          <a:p>
            <a:pPr marL="463550" indent="-463550"/>
            <a:endParaRPr lang="en-US" dirty="0" smtClean="0"/>
          </a:p>
          <a:p>
            <a:pPr marL="463550" indent="-463550"/>
            <a:endParaRPr lang="en-US" dirty="0" smtClean="0"/>
          </a:p>
          <a:p>
            <a:pPr marL="463550" indent="-6350"/>
            <a:r>
              <a:rPr lang="en-US" dirty="0" smtClean="0"/>
              <a:t>where in the last step we used the fact that when </a:t>
            </a:r>
            <a:r>
              <a:rPr lang="en-US" i="1" dirty="0" smtClean="0"/>
              <a:t>x </a:t>
            </a:r>
            <a:r>
              <a:rPr lang="en-US" dirty="0" smtClean="0"/>
              <a:t>approaches 0, so does 3</a:t>
            </a:r>
            <a:r>
              <a:rPr lang="en-US" i="1" dirty="0" smtClean="0"/>
              <a:t>x</a:t>
            </a:r>
            <a:r>
              <a:rPr lang="en-US" dirty="0" smtClean="0"/>
              <a:t> and vice versa.</a:t>
            </a:r>
            <a:endParaRPr lang="en-US" dirty="0"/>
          </a:p>
        </p:txBody>
      </p:sp>
      <p:graphicFrame>
        <p:nvGraphicFramePr>
          <p:cNvPr id="151556" name="Object 4"/>
          <p:cNvGraphicFramePr>
            <a:graphicFrameLocks noChangeAspect="1"/>
          </p:cNvGraphicFramePr>
          <p:nvPr/>
        </p:nvGraphicFramePr>
        <p:xfrm>
          <a:off x="1665596" y="2825160"/>
          <a:ext cx="1333500" cy="825500"/>
        </p:xfrm>
        <a:graphic>
          <a:graphicData uri="http://schemas.openxmlformats.org/presentationml/2006/ole">
            <mc:AlternateContent xmlns:mc="http://schemas.openxmlformats.org/markup-compatibility/2006">
              <mc:Choice xmlns:v="urn:schemas-microsoft-com:vml" Requires="v">
                <p:oleObj spid="_x0000_s238667" name="Equation" r:id="rId3" imgW="1333440" imgH="825480" progId="Equation.DSMT4">
                  <p:embed/>
                </p:oleObj>
              </mc:Choice>
              <mc:Fallback>
                <p:oleObj name="Equation" r:id="rId3" imgW="1333440" imgH="8254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596" y="2825160"/>
                        <a:ext cx="1333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7" name="Object 5"/>
          <p:cNvGraphicFramePr>
            <a:graphicFrameLocks noChangeAspect="1"/>
          </p:cNvGraphicFramePr>
          <p:nvPr/>
        </p:nvGraphicFramePr>
        <p:xfrm>
          <a:off x="3048000" y="2789904"/>
          <a:ext cx="2324100" cy="939800"/>
        </p:xfrm>
        <a:graphic>
          <a:graphicData uri="http://schemas.openxmlformats.org/presentationml/2006/ole">
            <mc:AlternateContent xmlns:mc="http://schemas.openxmlformats.org/markup-compatibility/2006">
              <mc:Choice xmlns:v="urn:schemas-microsoft-com:vml" Requires="v">
                <p:oleObj spid="_x0000_s238668" name="Equation" r:id="rId5" imgW="2323800" imgH="939600" progId="Equation.DSMT4">
                  <p:embed/>
                </p:oleObj>
              </mc:Choice>
              <mc:Fallback>
                <p:oleObj name="Equation" r:id="rId5" imgW="2323800" imgH="9396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789904"/>
                        <a:ext cx="2324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8" name="Object 6"/>
          <p:cNvGraphicFramePr>
            <a:graphicFrameLocks noChangeAspect="1"/>
          </p:cNvGraphicFramePr>
          <p:nvPr/>
        </p:nvGraphicFramePr>
        <p:xfrm>
          <a:off x="3034352" y="3843056"/>
          <a:ext cx="2336800" cy="939800"/>
        </p:xfrm>
        <a:graphic>
          <a:graphicData uri="http://schemas.openxmlformats.org/presentationml/2006/ole">
            <mc:AlternateContent xmlns:mc="http://schemas.openxmlformats.org/markup-compatibility/2006">
              <mc:Choice xmlns:v="urn:schemas-microsoft-com:vml" Requires="v">
                <p:oleObj spid="_x0000_s238669" name="Equation" r:id="rId7" imgW="2336760" imgH="939600" progId="Equation.DSMT4">
                  <p:embed/>
                </p:oleObj>
              </mc:Choice>
              <mc:Fallback>
                <p:oleObj name="Equation" r:id="rId7" imgW="2336760" imgH="9396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4352" y="3843056"/>
                        <a:ext cx="2336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9" name="Object 7"/>
          <p:cNvGraphicFramePr>
            <a:graphicFrameLocks noChangeAspect="1"/>
          </p:cNvGraphicFramePr>
          <p:nvPr/>
        </p:nvGraphicFramePr>
        <p:xfrm>
          <a:off x="5410200" y="3870352"/>
          <a:ext cx="2082800" cy="838200"/>
        </p:xfrm>
        <a:graphic>
          <a:graphicData uri="http://schemas.openxmlformats.org/presentationml/2006/ole">
            <mc:AlternateContent xmlns:mc="http://schemas.openxmlformats.org/markup-compatibility/2006">
              <mc:Choice xmlns:v="urn:schemas-microsoft-com:vml" Requires="v">
                <p:oleObj spid="_x0000_s238670" name="Equation" r:id="rId9" imgW="2082600" imgH="838080" progId="Equation.DSMT4">
                  <p:embed/>
                </p:oleObj>
              </mc:Choice>
              <mc:Fallback>
                <p:oleObj name="Equation" r:id="rId9" imgW="2082600" imgH="83808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3870352"/>
                        <a:ext cx="208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1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 (cont.)</a:t>
            </a:r>
            <a:endParaRPr lang="en-US" dirty="0"/>
          </a:p>
        </p:txBody>
      </p:sp>
      <p:sp>
        <p:nvSpPr>
          <p:cNvPr id="3" name="Content Placeholder 2"/>
          <p:cNvSpPr>
            <a:spLocks noGrp="1"/>
          </p:cNvSpPr>
          <p:nvPr>
            <p:ph idx="1"/>
          </p:nvPr>
        </p:nvSpPr>
        <p:spPr/>
        <p:txBody>
          <a:bodyPr/>
          <a:lstStyle/>
          <a:p>
            <a:r>
              <a:rPr lang="en-US" dirty="0" smtClean="0"/>
              <a:t>Next, if we rename 3</a:t>
            </a:r>
            <a:r>
              <a:rPr lang="en-US" i="1" dirty="0" smtClean="0"/>
              <a:t>x</a:t>
            </a:r>
            <a:r>
              <a:rPr lang="en-US" dirty="0" smtClean="0"/>
              <a:t> by calling it </a:t>
            </a:r>
            <a:r>
              <a:rPr lang="el-GR" i="1" dirty="0" smtClean="0">
                <a:latin typeface="Cambria Math" panose="02040503050406030204" pitchFamily="18" charset="0"/>
                <a:ea typeface="Cambria Math" panose="02040503050406030204" pitchFamily="18" charset="0"/>
                <a:sym typeface="Symbol"/>
              </a:rPr>
              <a:t>θ</a:t>
            </a:r>
            <a:r>
              <a:rPr lang="en-US" dirty="0" smtClean="0"/>
              <a:t>, </a:t>
            </a:r>
            <a:r>
              <a:rPr lang="en-US" dirty="0" smtClean="0"/>
              <a:t>we can rewrite our limit as</a:t>
            </a:r>
          </a:p>
          <a:p>
            <a:endParaRPr lang="en-US" dirty="0" smtClean="0"/>
          </a:p>
          <a:p>
            <a:endParaRPr lang="en-US" dirty="0" smtClean="0"/>
          </a:p>
          <a:p>
            <a:r>
              <a:rPr lang="en-US" dirty="0" smtClean="0"/>
              <a:t>Now by a direct application of the lemma,</a:t>
            </a:r>
            <a:endParaRPr lang="en-US" dirty="0"/>
          </a:p>
        </p:txBody>
      </p:sp>
      <p:graphicFrame>
        <p:nvGraphicFramePr>
          <p:cNvPr id="152578" name="Object 2"/>
          <p:cNvGraphicFramePr>
            <a:graphicFrameLocks noChangeAspect="1"/>
          </p:cNvGraphicFramePr>
          <p:nvPr>
            <p:extLst>
              <p:ext uri="{D42A27DB-BD31-4B8C-83A1-F6EECF244321}">
                <p14:modId xmlns:p14="http://schemas.microsoft.com/office/powerpoint/2010/main" val="2882220678"/>
              </p:ext>
            </p:extLst>
          </p:nvPr>
        </p:nvGraphicFramePr>
        <p:xfrm>
          <a:off x="2800350" y="2209800"/>
          <a:ext cx="3543300" cy="838200"/>
        </p:xfrm>
        <a:graphic>
          <a:graphicData uri="http://schemas.openxmlformats.org/presentationml/2006/ole">
            <mc:AlternateContent xmlns:mc="http://schemas.openxmlformats.org/markup-compatibility/2006">
              <mc:Choice xmlns:v="urn:schemas-microsoft-com:vml" Requires="v">
                <p:oleObj spid="_x0000_s152647" name="Equation" r:id="rId3" imgW="3543120" imgH="838080" progId="Equation.DSMT4">
                  <p:embed/>
                </p:oleObj>
              </mc:Choice>
              <mc:Fallback>
                <p:oleObj name="Equation" r:id="rId3" imgW="3543120" imgH="838080" progId="Equation.DSMT4">
                  <p:embed/>
                  <p:pic>
                    <p:nvPicPr>
                      <p:cNvPr id="0" name="Picture 2"/>
                      <p:cNvPicPr>
                        <a:picLocks noChangeAspect="1" noChangeArrowheads="1"/>
                      </p:cNvPicPr>
                      <p:nvPr/>
                    </p:nvPicPr>
                    <p:blipFill>
                      <a:blip r:embed="rId4"/>
                      <a:srcRect/>
                      <a:stretch>
                        <a:fillRect/>
                      </a:stretch>
                    </p:blipFill>
                    <p:spPr bwMode="auto">
                      <a:xfrm>
                        <a:off x="2800350" y="2209800"/>
                        <a:ext cx="3543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0" name="Object 4"/>
          <p:cNvGraphicFramePr>
            <a:graphicFrameLocks noChangeAspect="1"/>
          </p:cNvGraphicFramePr>
          <p:nvPr>
            <p:extLst>
              <p:ext uri="{D42A27DB-BD31-4B8C-83A1-F6EECF244321}">
                <p14:modId xmlns:p14="http://schemas.microsoft.com/office/powerpoint/2010/main" val="3268834913"/>
              </p:ext>
            </p:extLst>
          </p:nvPr>
        </p:nvGraphicFramePr>
        <p:xfrm>
          <a:off x="3098800" y="3879850"/>
          <a:ext cx="1460500" cy="838200"/>
        </p:xfrm>
        <a:graphic>
          <a:graphicData uri="http://schemas.openxmlformats.org/presentationml/2006/ole">
            <mc:AlternateContent xmlns:mc="http://schemas.openxmlformats.org/markup-compatibility/2006">
              <mc:Choice xmlns:v="urn:schemas-microsoft-com:vml" Requires="v">
                <p:oleObj spid="_x0000_s152648" name="Equation" r:id="rId5" imgW="1460160" imgH="838080" progId="Equation.DSMT4">
                  <p:embed/>
                </p:oleObj>
              </mc:Choice>
              <mc:Fallback>
                <p:oleObj name="Equation" r:id="rId5" imgW="1460160" imgH="838080" progId="Equation.DSMT4">
                  <p:embed/>
                  <p:pic>
                    <p:nvPicPr>
                      <p:cNvPr id="0" name="Picture 4"/>
                      <p:cNvPicPr>
                        <a:picLocks noChangeAspect="1" noChangeArrowheads="1"/>
                      </p:cNvPicPr>
                      <p:nvPr/>
                    </p:nvPicPr>
                    <p:blipFill>
                      <a:blip r:embed="rId6"/>
                      <a:srcRect/>
                      <a:stretch>
                        <a:fillRect/>
                      </a:stretch>
                    </p:blipFill>
                    <p:spPr bwMode="auto">
                      <a:xfrm>
                        <a:off x="3098800" y="3879850"/>
                        <a:ext cx="1460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1" name="Object 5"/>
          <p:cNvGraphicFramePr>
            <a:graphicFrameLocks noChangeAspect="1"/>
          </p:cNvGraphicFramePr>
          <p:nvPr>
            <p:extLst>
              <p:ext uri="{D42A27DB-BD31-4B8C-83A1-F6EECF244321}">
                <p14:modId xmlns:p14="http://schemas.microsoft.com/office/powerpoint/2010/main" val="2557178170"/>
              </p:ext>
            </p:extLst>
          </p:nvPr>
        </p:nvGraphicFramePr>
        <p:xfrm>
          <a:off x="4558352" y="3872552"/>
          <a:ext cx="838200" cy="825500"/>
        </p:xfrm>
        <a:graphic>
          <a:graphicData uri="http://schemas.openxmlformats.org/presentationml/2006/ole">
            <mc:AlternateContent xmlns:mc="http://schemas.openxmlformats.org/markup-compatibility/2006">
              <mc:Choice xmlns:v="urn:schemas-microsoft-com:vml" Requires="v">
                <p:oleObj spid="_x0000_s152649" name="Equation" r:id="rId7" imgW="838080" imgH="825480" progId="Equation.DSMT4">
                  <p:embed/>
                </p:oleObj>
              </mc:Choice>
              <mc:Fallback>
                <p:oleObj name="Equation" r:id="rId7" imgW="838080" imgH="825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8352" y="3872552"/>
                        <a:ext cx="838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2" name="Object 6"/>
          <p:cNvGraphicFramePr>
            <a:graphicFrameLocks noChangeAspect="1"/>
          </p:cNvGraphicFramePr>
          <p:nvPr/>
        </p:nvGraphicFramePr>
        <p:xfrm>
          <a:off x="5459104" y="3872552"/>
          <a:ext cx="622300" cy="825500"/>
        </p:xfrm>
        <a:graphic>
          <a:graphicData uri="http://schemas.openxmlformats.org/presentationml/2006/ole">
            <mc:AlternateContent xmlns:mc="http://schemas.openxmlformats.org/markup-compatibility/2006">
              <mc:Choice xmlns:v="urn:schemas-microsoft-com:vml" Requires="v">
                <p:oleObj spid="_x0000_s152650" name="Equation" r:id="rId9" imgW="622080" imgH="825480" progId="Equation.DSMT4">
                  <p:embed/>
                </p:oleObj>
              </mc:Choice>
              <mc:Fallback>
                <p:oleObj name="Equation" r:id="rId9" imgW="622080" imgH="8254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9104" y="3872552"/>
                        <a:ext cx="622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5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5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a:t>
            </a:r>
            <a:endParaRPr lang="en-US" dirty="0"/>
          </a:p>
        </p:txBody>
      </p:sp>
      <p:sp>
        <p:nvSpPr>
          <p:cNvPr id="3" name="Content Placeholder 2"/>
          <p:cNvSpPr>
            <a:spLocks noGrp="1"/>
          </p:cNvSpPr>
          <p:nvPr>
            <p:ph idx="1"/>
          </p:nvPr>
        </p:nvSpPr>
        <p:spPr>
          <a:xfrm>
            <a:off x="457200" y="990600"/>
            <a:ext cx="8229600" cy="4572000"/>
          </a:xfrm>
        </p:spPr>
        <p:txBody>
          <a:bodyPr/>
          <a:lstStyle/>
          <a:p>
            <a:pPr marL="463550" indent="-463550"/>
            <a:r>
              <a:rPr lang="en-US" b="1" dirty="0" smtClean="0"/>
              <a:t>b. 	</a:t>
            </a:r>
            <a:r>
              <a:rPr lang="en-US" dirty="0" smtClean="0"/>
              <a:t>This limit does not directly resemble either of those in the lemma, but we can rewrite it as follows.</a:t>
            </a:r>
            <a:endParaRPr lang="en-US" dirty="0"/>
          </a:p>
        </p:txBody>
      </p:sp>
      <p:graphicFrame>
        <p:nvGraphicFramePr>
          <p:cNvPr id="153603" name="Object 3"/>
          <p:cNvGraphicFramePr>
            <a:graphicFrameLocks noChangeAspect="1"/>
          </p:cNvGraphicFramePr>
          <p:nvPr>
            <p:extLst>
              <p:ext uri="{D42A27DB-BD31-4B8C-83A1-F6EECF244321}">
                <p14:modId xmlns:p14="http://schemas.microsoft.com/office/powerpoint/2010/main" val="3100271143"/>
              </p:ext>
            </p:extLst>
          </p:nvPr>
        </p:nvGraphicFramePr>
        <p:xfrm>
          <a:off x="1004888" y="1941911"/>
          <a:ext cx="1714500" cy="838200"/>
        </p:xfrm>
        <a:graphic>
          <a:graphicData uri="http://schemas.openxmlformats.org/presentationml/2006/ole">
            <mc:AlternateContent xmlns:mc="http://schemas.openxmlformats.org/markup-compatibility/2006">
              <mc:Choice xmlns:v="urn:schemas-microsoft-com:vml" Requires="v">
                <p:oleObj spid="_x0000_s153671" name="Equation" r:id="rId3" imgW="1714320" imgH="838080" progId="Equation.DSMT4">
                  <p:embed/>
                </p:oleObj>
              </mc:Choice>
              <mc:Fallback>
                <p:oleObj name="Equation" r:id="rId3" imgW="171432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88" y="1941911"/>
                        <a:ext cx="171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4" name="Object 4"/>
          <p:cNvGraphicFramePr>
            <a:graphicFrameLocks noChangeAspect="1"/>
          </p:cNvGraphicFramePr>
          <p:nvPr>
            <p:extLst>
              <p:ext uri="{D42A27DB-BD31-4B8C-83A1-F6EECF244321}">
                <p14:modId xmlns:p14="http://schemas.microsoft.com/office/powerpoint/2010/main" val="484771417"/>
              </p:ext>
            </p:extLst>
          </p:nvPr>
        </p:nvGraphicFramePr>
        <p:xfrm>
          <a:off x="2743200" y="1927932"/>
          <a:ext cx="1981200" cy="1295400"/>
        </p:xfrm>
        <a:graphic>
          <a:graphicData uri="http://schemas.openxmlformats.org/presentationml/2006/ole">
            <mc:AlternateContent xmlns:mc="http://schemas.openxmlformats.org/markup-compatibility/2006">
              <mc:Choice xmlns:v="urn:schemas-microsoft-com:vml" Requires="v">
                <p:oleObj spid="_x0000_s153672" name="Equation" r:id="rId5" imgW="1981080" imgH="1295280" progId="Equation.DSMT4">
                  <p:embed/>
                </p:oleObj>
              </mc:Choice>
              <mc:Fallback>
                <p:oleObj name="Equation" r:id="rId5" imgW="1981080" imgH="12952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927932"/>
                        <a:ext cx="1981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5" name="Object 5"/>
          <p:cNvGraphicFramePr>
            <a:graphicFrameLocks noChangeAspect="1"/>
          </p:cNvGraphicFramePr>
          <p:nvPr>
            <p:extLst>
              <p:ext uri="{D42A27DB-BD31-4B8C-83A1-F6EECF244321}">
                <p14:modId xmlns:p14="http://schemas.microsoft.com/office/powerpoint/2010/main" val="686665867"/>
              </p:ext>
            </p:extLst>
          </p:nvPr>
        </p:nvGraphicFramePr>
        <p:xfrm>
          <a:off x="2743200" y="3322464"/>
          <a:ext cx="2984500" cy="914400"/>
        </p:xfrm>
        <a:graphic>
          <a:graphicData uri="http://schemas.openxmlformats.org/presentationml/2006/ole">
            <mc:AlternateContent xmlns:mc="http://schemas.openxmlformats.org/markup-compatibility/2006">
              <mc:Choice xmlns:v="urn:schemas-microsoft-com:vml" Requires="v">
                <p:oleObj spid="_x0000_s153673" name="Equation" r:id="rId7" imgW="2984400" imgH="914400" progId="Equation.DSMT4">
                  <p:embed/>
                </p:oleObj>
              </mc:Choice>
              <mc:Fallback>
                <p:oleObj name="Equation" r:id="rId7" imgW="2984400" imgH="914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3322464"/>
                        <a:ext cx="2984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6" name="Object 6"/>
          <p:cNvGraphicFramePr>
            <a:graphicFrameLocks noChangeAspect="1"/>
          </p:cNvGraphicFramePr>
          <p:nvPr>
            <p:extLst>
              <p:ext uri="{D42A27DB-BD31-4B8C-83A1-F6EECF244321}">
                <p14:modId xmlns:p14="http://schemas.microsoft.com/office/powerpoint/2010/main" val="2135938907"/>
              </p:ext>
            </p:extLst>
          </p:nvPr>
        </p:nvGraphicFramePr>
        <p:xfrm>
          <a:off x="2743200" y="4258322"/>
          <a:ext cx="2895600" cy="1701800"/>
        </p:xfrm>
        <a:graphic>
          <a:graphicData uri="http://schemas.openxmlformats.org/presentationml/2006/ole">
            <mc:AlternateContent xmlns:mc="http://schemas.openxmlformats.org/markup-compatibility/2006">
              <mc:Choice xmlns:v="urn:schemas-microsoft-com:vml" Requires="v">
                <p:oleObj spid="_x0000_s153674" name="Equation" r:id="rId9" imgW="2895480" imgH="1701720" progId="Equation.DSMT4">
                  <p:embed/>
                </p:oleObj>
              </mc:Choice>
              <mc:Fallback>
                <p:oleObj name="Equation" r:id="rId9" imgW="2895480" imgH="17017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4258322"/>
                        <a:ext cx="2895600"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1b (cont.)</a:t>
            </a:r>
            <a:endParaRPr lang="en-US" dirty="0"/>
          </a:p>
        </p:txBody>
      </p:sp>
      <p:sp>
        <p:nvSpPr>
          <p:cNvPr id="3" name="Content Placeholder 2"/>
          <p:cNvSpPr>
            <a:spLocks noGrp="1"/>
          </p:cNvSpPr>
          <p:nvPr>
            <p:ph idx="1"/>
          </p:nvPr>
        </p:nvSpPr>
        <p:spPr/>
        <p:txBody>
          <a:bodyPr/>
          <a:lstStyle/>
          <a:p>
            <a:r>
              <a:rPr lang="en-US" dirty="0" smtClean="0"/>
              <a:t>Applying the limit laws and both parts of the lemma, along with the fact that                        we now obtain</a:t>
            </a:r>
            <a:endParaRPr lang="en-US" dirty="0">
              <a:solidFill>
                <a:srgbClr val="004786"/>
              </a:solidFill>
            </a:endParaRPr>
          </a:p>
        </p:txBody>
      </p:sp>
      <p:graphicFrame>
        <p:nvGraphicFramePr>
          <p:cNvPr id="154626" name="Object 2"/>
          <p:cNvGraphicFramePr>
            <a:graphicFrameLocks noChangeAspect="1"/>
          </p:cNvGraphicFramePr>
          <p:nvPr/>
        </p:nvGraphicFramePr>
        <p:xfrm>
          <a:off x="3989696" y="1780844"/>
          <a:ext cx="1752600" cy="546100"/>
        </p:xfrm>
        <a:graphic>
          <a:graphicData uri="http://schemas.openxmlformats.org/presentationml/2006/ole">
            <mc:AlternateContent xmlns:mc="http://schemas.openxmlformats.org/markup-compatibility/2006">
              <mc:Choice xmlns:v="urn:schemas-microsoft-com:vml" Requires="v">
                <p:oleObj spid="_x0000_s154695" name="Equation" r:id="rId3" imgW="1752480" imgH="545760" progId="Equation.DSMT4">
                  <p:embed/>
                </p:oleObj>
              </mc:Choice>
              <mc:Fallback>
                <p:oleObj name="Equation" r:id="rId3" imgW="1752480" imgH="545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696" y="1780844"/>
                        <a:ext cx="1752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8" name="Object 4"/>
          <p:cNvGraphicFramePr>
            <a:graphicFrameLocks noChangeAspect="1"/>
          </p:cNvGraphicFramePr>
          <p:nvPr/>
        </p:nvGraphicFramePr>
        <p:xfrm>
          <a:off x="2438400" y="2618096"/>
          <a:ext cx="2616200" cy="1651000"/>
        </p:xfrm>
        <a:graphic>
          <a:graphicData uri="http://schemas.openxmlformats.org/presentationml/2006/ole">
            <mc:AlternateContent xmlns:mc="http://schemas.openxmlformats.org/markup-compatibility/2006">
              <mc:Choice xmlns:v="urn:schemas-microsoft-com:vml" Requires="v">
                <p:oleObj spid="_x0000_s154696" name="Equation" r:id="rId5" imgW="2616120" imgH="1650960" progId="Equation.DSMT4">
                  <p:embed/>
                </p:oleObj>
              </mc:Choice>
              <mc:Fallback>
                <p:oleObj name="Equation" r:id="rId5" imgW="2616120" imgH="1650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2618096"/>
                        <a:ext cx="26162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9" name="Object 5"/>
          <p:cNvGraphicFramePr>
            <a:graphicFrameLocks noChangeAspect="1"/>
          </p:cNvGraphicFramePr>
          <p:nvPr/>
        </p:nvGraphicFramePr>
        <p:xfrm>
          <a:off x="5091752" y="3007056"/>
          <a:ext cx="850900" cy="825500"/>
        </p:xfrm>
        <a:graphic>
          <a:graphicData uri="http://schemas.openxmlformats.org/presentationml/2006/ole">
            <mc:AlternateContent xmlns:mc="http://schemas.openxmlformats.org/markup-compatibility/2006">
              <mc:Choice xmlns:v="urn:schemas-microsoft-com:vml" Requires="v">
                <p:oleObj spid="_x0000_s154697" name="Equation" r:id="rId7" imgW="850680" imgH="825480" progId="Equation.DSMT4">
                  <p:embed/>
                </p:oleObj>
              </mc:Choice>
              <mc:Fallback>
                <p:oleObj name="Equation" r:id="rId7" imgW="850680" imgH="825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1752" y="3007056"/>
                        <a:ext cx="850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0" name="Object 6"/>
          <p:cNvGraphicFramePr>
            <a:graphicFrameLocks noChangeAspect="1"/>
          </p:cNvGraphicFramePr>
          <p:nvPr/>
        </p:nvGraphicFramePr>
        <p:xfrm>
          <a:off x="5943600" y="3276600"/>
          <a:ext cx="558800" cy="292100"/>
        </p:xfrm>
        <a:graphic>
          <a:graphicData uri="http://schemas.openxmlformats.org/presentationml/2006/ole">
            <mc:AlternateContent xmlns:mc="http://schemas.openxmlformats.org/markup-compatibility/2006">
              <mc:Choice xmlns:v="urn:schemas-microsoft-com:vml" Requires="v">
                <p:oleObj spid="_x0000_s154698" name="Equation" r:id="rId9" imgW="558720" imgH="291960" progId="Equation.DSMT4">
                  <p:embed/>
                </p:oleObj>
              </mc:Choice>
              <mc:Fallback>
                <p:oleObj name="Equation" r:id="rId9" imgW="55872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3276600"/>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Two Useful Limits</a:t>
            </a:r>
          </a:p>
          <a:p>
            <a:pPr marL="514350" indent="-514350">
              <a:buFont typeface="+mj-lt"/>
              <a:buAutoNum type="arabicPeriod"/>
            </a:pPr>
            <a:r>
              <a:rPr lang="en-US" dirty="0" smtClean="0"/>
              <a:t>Derivatives of Sine and Cosine</a:t>
            </a:r>
          </a:p>
          <a:p>
            <a:pPr marL="514350" indent="-514350">
              <a:buFont typeface="+mj-lt"/>
              <a:buAutoNum type="arabicPeriod"/>
            </a:pPr>
            <a:r>
              <a:rPr lang="en-US" dirty="0" smtClean="0"/>
              <a:t>Derivatives of Other Trigonometric Functions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Derivative of Sine</a:t>
            </a:r>
            <a:endParaRPr lang="en-US" dirty="0"/>
          </a:p>
        </p:txBody>
      </p:sp>
      <p:sp>
        <p:nvSpPr>
          <p:cNvPr id="3" name="Content Placeholder 2"/>
          <p:cNvSpPr>
            <a:spLocks noGrp="1"/>
          </p:cNvSpPr>
          <p:nvPr>
            <p:ph idx="1"/>
          </p:nvPr>
        </p:nvSpPr>
        <p:spPr>
          <a:xfrm>
            <a:off x="457200" y="1280160"/>
            <a:ext cx="8229600" cy="1920240"/>
          </a:xfrm>
          <a:solidFill>
            <a:srgbClr val="FFFFCC"/>
          </a:solidFill>
          <a:ln w="28575">
            <a:solidFill>
              <a:srgbClr val="000000"/>
            </a:solidFill>
          </a:ln>
        </p:spPr>
        <p:txBody>
          <a:bodyPr>
            <a:noAutofit/>
          </a:bodyPr>
          <a:lstStyle/>
          <a:p>
            <a:pPr algn="ctr"/>
            <a:r>
              <a:rPr lang="en-US" b="1" dirty="0" smtClean="0">
                <a:solidFill>
                  <a:srgbClr val="000000"/>
                </a:solidFill>
              </a:rPr>
              <a:t>Derivative of Sine</a:t>
            </a:r>
            <a:endParaRPr lang="en-US" b="1" dirty="0">
              <a:solidFill>
                <a:srgbClr val="000000"/>
              </a:solidFill>
            </a:endParaRPr>
          </a:p>
        </p:txBody>
      </p:sp>
      <p:graphicFrame>
        <p:nvGraphicFramePr>
          <p:cNvPr id="155650" name="Object 2"/>
          <p:cNvGraphicFramePr>
            <a:graphicFrameLocks noChangeAspect="1"/>
          </p:cNvGraphicFramePr>
          <p:nvPr/>
        </p:nvGraphicFramePr>
        <p:xfrm>
          <a:off x="3390900" y="2057400"/>
          <a:ext cx="2362200" cy="838200"/>
        </p:xfrm>
        <a:graphic>
          <a:graphicData uri="http://schemas.openxmlformats.org/presentationml/2006/ole">
            <mc:AlternateContent xmlns:mc="http://schemas.openxmlformats.org/markup-compatibility/2006">
              <mc:Choice xmlns:v="urn:schemas-microsoft-com:vml" Requires="v">
                <p:oleObj spid="_x0000_s155667" name="Equation" r:id="rId3" imgW="2361960" imgH="838080" progId="Equation.DSMT4">
                  <p:embed/>
                </p:oleObj>
              </mc:Choice>
              <mc:Fallback>
                <p:oleObj name="Equation" r:id="rId3" imgW="236196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2057400"/>
                        <a:ext cx="236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Derivative of Sine</a:t>
            </a:r>
            <a:endParaRPr lang="en-US" dirty="0"/>
          </a:p>
        </p:txBody>
      </p:sp>
      <p:sp>
        <p:nvSpPr>
          <p:cNvPr id="3" name="Content Placeholder 2"/>
          <p:cNvSpPr>
            <a:spLocks noGrp="1"/>
          </p:cNvSpPr>
          <p:nvPr>
            <p:ph idx="1"/>
          </p:nvPr>
        </p:nvSpPr>
        <p:spPr>
          <a:xfrm>
            <a:off x="457200" y="1280160"/>
            <a:ext cx="8229600" cy="4358640"/>
          </a:xfrm>
          <a:solidFill>
            <a:srgbClr val="FFFFCC"/>
          </a:solidFill>
          <a:ln w="28575">
            <a:solidFill>
              <a:srgbClr val="000000"/>
            </a:solidFill>
          </a:ln>
        </p:spPr>
        <p:txBody>
          <a:bodyPr>
            <a:noAutofit/>
          </a:bodyPr>
          <a:lstStyle/>
          <a:p>
            <a:pPr algn="ctr"/>
            <a:r>
              <a:rPr lang="en-US" b="1" dirty="0" smtClean="0">
                <a:solidFill>
                  <a:srgbClr val="000000"/>
                </a:solidFill>
              </a:rPr>
              <a:t>Proof </a:t>
            </a:r>
          </a:p>
          <a:p>
            <a:endParaRPr lang="en-US" dirty="0"/>
          </a:p>
        </p:txBody>
      </p:sp>
      <p:graphicFrame>
        <p:nvGraphicFramePr>
          <p:cNvPr id="156676" name="Object 4"/>
          <p:cNvGraphicFramePr>
            <a:graphicFrameLocks noChangeAspect="1"/>
          </p:cNvGraphicFramePr>
          <p:nvPr/>
        </p:nvGraphicFramePr>
        <p:xfrm>
          <a:off x="533400" y="2018352"/>
          <a:ext cx="1358900" cy="850900"/>
        </p:xfrm>
        <a:graphic>
          <a:graphicData uri="http://schemas.openxmlformats.org/presentationml/2006/ole">
            <mc:AlternateContent xmlns:mc="http://schemas.openxmlformats.org/markup-compatibility/2006">
              <mc:Choice xmlns:v="urn:schemas-microsoft-com:vml" Requires="v">
                <p:oleObj spid="_x0000_s156761" name="Equation" r:id="rId3" imgW="1358640" imgH="850680" progId="Equation.DSMT4">
                  <p:embed/>
                </p:oleObj>
              </mc:Choice>
              <mc:Fallback>
                <p:oleObj name="Equation" r:id="rId3" imgW="1358640" imgH="8506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18352"/>
                        <a:ext cx="13589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7" name="Object 5"/>
          <p:cNvGraphicFramePr>
            <a:graphicFrameLocks noChangeAspect="1"/>
          </p:cNvGraphicFramePr>
          <p:nvPr/>
        </p:nvGraphicFramePr>
        <p:xfrm>
          <a:off x="1918648" y="1942152"/>
          <a:ext cx="3111500" cy="901700"/>
        </p:xfrm>
        <a:graphic>
          <a:graphicData uri="http://schemas.openxmlformats.org/presentationml/2006/ole">
            <mc:AlternateContent xmlns:mc="http://schemas.openxmlformats.org/markup-compatibility/2006">
              <mc:Choice xmlns:v="urn:schemas-microsoft-com:vml" Requires="v">
                <p:oleObj spid="_x0000_s156762" name="Equation" r:id="rId5" imgW="3111480" imgH="901440" progId="Equation.DSMT4">
                  <p:embed/>
                </p:oleObj>
              </mc:Choice>
              <mc:Fallback>
                <p:oleObj name="Equation" r:id="rId5" imgW="3111480" imgH="9014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8648" y="1942152"/>
                        <a:ext cx="3111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8" name="Object 6"/>
          <p:cNvGraphicFramePr>
            <a:graphicFrameLocks noChangeAspect="1"/>
          </p:cNvGraphicFramePr>
          <p:nvPr/>
        </p:nvGraphicFramePr>
        <p:xfrm>
          <a:off x="1918648" y="2960048"/>
          <a:ext cx="4737100" cy="838200"/>
        </p:xfrm>
        <a:graphic>
          <a:graphicData uri="http://schemas.openxmlformats.org/presentationml/2006/ole">
            <mc:AlternateContent xmlns:mc="http://schemas.openxmlformats.org/markup-compatibility/2006">
              <mc:Choice xmlns:v="urn:schemas-microsoft-com:vml" Requires="v">
                <p:oleObj spid="_x0000_s156763" name="Equation" r:id="rId7" imgW="4736880" imgH="838080" progId="Equation.DSMT4">
                  <p:embed/>
                </p:oleObj>
              </mc:Choice>
              <mc:Fallback>
                <p:oleObj name="Equation" r:id="rId7" imgW="4736880" imgH="8380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8648" y="2960048"/>
                        <a:ext cx="4737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9" name="Object 7"/>
          <p:cNvGraphicFramePr>
            <a:graphicFrameLocks noChangeAspect="1"/>
          </p:cNvGraphicFramePr>
          <p:nvPr/>
        </p:nvGraphicFramePr>
        <p:xfrm>
          <a:off x="1905000" y="4532952"/>
          <a:ext cx="4927600" cy="939800"/>
        </p:xfrm>
        <a:graphic>
          <a:graphicData uri="http://schemas.openxmlformats.org/presentationml/2006/ole">
            <mc:AlternateContent xmlns:mc="http://schemas.openxmlformats.org/markup-compatibility/2006">
              <mc:Choice xmlns:v="urn:schemas-microsoft-com:vml" Requires="v">
                <p:oleObj spid="_x0000_s156764" name="Equation" r:id="rId9" imgW="4927320" imgH="939600" progId="Equation.DSMT4">
                  <p:embed/>
                </p:oleObj>
              </mc:Choice>
              <mc:Fallback>
                <p:oleObj name="Equation" r:id="rId9" imgW="4927320" imgH="9396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532952"/>
                        <a:ext cx="4927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80" name="Object 8"/>
          <p:cNvGraphicFramePr>
            <a:graphicFrameLocks noChangeAspect="1"/>
          </p:cNvGraphicFramePr>
          <p:nvPr>
            <p:extLst>
              <p:ext uri="{D42A27DB-BD31-4B8C-83A1-F6EECF244321}">
                <p14:modId xmlns:p14="http://schemas.microsoft.com/office/powerpoint/2010/main" val="711920877"/>
              </p:ext>
            </p:extLst>
          </p:nvPr>
        </p:nvGraphicFramePr>
        <p:xfrm>
          <a:off x="4876800" y="3860800"/>
          <a:ext cx="3556000" cy="406400"/>
        </p:xfrm>
        <a:graphic>
          <a:graphicData uri="http://schemas.openxmlformats.org/presentationml/2006/ole">
            <mc:AlternateContent xmlns:mc="http://schemas.openxmlformats.org/markup-compatibility/2006">
              <mc:Choice xmlns:v="urn:schemas-microsoft-com:vml" Requires="v">
                <p:oleObj spid="_x0000_s156765" name="Equation" r:id="rId11" imgW="3555720" imgH="406080" progId="Equation.DSMT4">
                  <p:embed/>
                </p:oleObj>
              </mc:Choice>
              <mc:Fallback>
                <p:oleObj name="Equation" r:id="rId11" imgW="3555720" imgH="4060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3860800"/>
                        <a:ext cx="3556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Derivative of Sine</a:t>
            </a:r>
            <a:endParaRPr lang="en-US" dirty="0"/>
          </a:p>
        </p:txBody>
      </p:sp>
      <p:sp>
        <p:nvSpPr>
          <p:cNvPr id="3" name="Content Placeholder 2"/>
          <p:cNvSpPr>
            <a:spLocks noGrp="1"/>
          </p:cNvSpPr>
          <p:nvPr>
            <p:ph idx="1"/>
          </p:nvPr>
        </p:nvSpPr>
        <p:spPr>
          <a:xfrm>
            <a:off x="457200" y="1280160"/>
            <a:ext cx="8229600" cy="3444240"/>
          </a:xfrm>
          <a:solidFill>
            <a:srgbClr val="FFFFCC"/>
          </a:solidFill>
          <a:ln w="28575">
            <a:solidFill>
              <a:srgbClr val="000000"/>
            </a:solidFill>
          </a:ln>
        </p:spPr>
        <p:txBody>
          <a:bodyPr>
            <a:noAutofit/>
          </a:bodyPr>
          <a:lstStyle/>
          <a:p>
            <a:pPr algn="ctr"/>
            <a:r>
              <a:rPr lang="en-US" b="1" dirty="0" smtClean="0">
                <a:solidFill>
                  <a:srgbClr val="000000"/>
                </a:solidFill>
              </a:rPr>
              <a:t>Proof (cont.) </a:t>
            </a:r>
          </a:p>
          <a:p>
            <a:endParaRPr lang="en-US" b="1" dirty="0" smtClean="0">
              <a:solidFill>
                <a:srgbClr val="000000"/>
              </a:solidFill>
            </a:endParaRPr>
          </a:p>
        </p:txBody>
      </p:sp>
      <p:graphicFrame>
        <p:nvGraphicFramePr>
          <p:cNvPr id="156674" name="Object 2"/>
          <p:cNvGraphicFramePr>
            <a:graphicFrameLocks noChangeAspect="1"/>
          </p:cNvGraphicFramePr>
          <p:nvPr/>
        </p:nvGraphicFramePr>
        <p:xfrm>
          <a:off x="574675" y="1970087"/>
          <a:ext cx="6029325" cy="2525713"/>
        </p:xfrm>
        <a:graphic>
          <a:graphicData uri="http://schemas.openxmlformats.org/presentationml/2006/ole">
            <mc:AlternateContent xmlns:mc="http://schemas.openxmlformats.org/markup-compatibility/2006">
              <mc:Choice xmlns:v="urn:schemas-microsoft-com:vml" Requires="v">
                <p:oleObj spid="_x0000_s157732" name="Equation" r:id="rId3" imgW="5994360" imgH="2514600" progId="Equation.DSMT4">
                  <p:embed/>
                </p:oleObj>
              </mc:Choice>
              <mc:Fallback>
                <p:oleObj name="Equation" r:id="rId3" imgW="5994360" imgH="2514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1970087"/>
                        <a:ext cx="6029325" cy="252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699" name="Object 3"/>
          <p:cNvGraphicFramePr>
            <a:graphicFrameLocks noChangeAspect="1"/>
          </p:cNvGraphicFramePr>
          <p:nvPr/>
        </p:nvGraphicFramePr>
        <p:xfrm>
          <a:off x="5245100" y="3048000"/>
          <a:ext cx="3365500" cy="1143000"/>
        </p:xfrm>
        <a:graphic>
          <a:graphicData uri="http://schemas.openxmlformats.org/presentationml/2006/ole">
            <mc:AlternateContent xmlns:mc="http://schemas.openxmlformats.org/markup-compatibility/2006">
              <mc:Choice xmlns:v="urn:schemas-microsoft-com:vml" Requires="v">
                <p:oleObj spid="_x0000_s157733" name="Equation" r:id="rId5" imgW="3365280" imgH="1143000" progId="Equation.DSMT4">
                  <p:embed/>
                </p:oleObj>
              </mc:Choice>
              <mc:Fallback>
                <p:oleObj name="Equation" r:id="rId5" imgW="3365280" imgH="1143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5100" y="3048000"/>
                        <a:ext cx="33655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a:t>
            </a:r>
            <a:endParaRPr lang="en-US" dirty="0"/>
          </a:p>
        </p:txBody>
      </p:sp>
      <p:sp>
        <p:nvSpPr>
          <p:cNvPr id="3" name="Content Placeholder 2"/>
          <p:cNvSpPr>
            <a:spLocks noGrp="1"/>
          </p:cNvSpPr>
          <p:nvPr>
            <p:ph idx="1"/>
          </p:nvPr>
        </p:nvSpPr>
        <p:spPr>
          <a:xfrm>
            <a:off x="457200" y="1143000"/>
            <a:ext cx="8229600" cy="1384995"/>
          </a:xfrm>
        </p:spPr>
        <p:txBody>
          <a:bodyPr>
            <a:spAutoFit/>
          </a:bodyPr>
          <a:lstStyle/>
          <a:p>
            <a:r>
              <a:rPr lang="en-US" dirty="0" smtClean="0"/>
              <a:t>If we follow the slopes of tangent lines to the graph of </a:t>
            </a:r>
          </a:p>
          <a:p>
            <a:pPr>
              <a:spcBef>
                <a:spcPts val="0"/>
              </a:spcBef>
            </a:pPr>
            <a:r>
              <a:rPr lang="en-US" i="1" dirty="0" smtClean="0"/>
              <a:t>y </a:t>
            </a:r>
            <a:r>
              <a:rPr lang="en-US" dirty="0" smtClean="0"/>
              <a:t>= sin </a:t>
            </a:r>
            <a:r>
              <a:rPr lang="en-US" i="1" dirty="0" smtClean="0"/>
              <a:t>x</a:t>
            </a:r>
            <a:r>
              <a:rPr lang="en-US" dirty="0" smtClean="0"/>
              <a:t> starting, say, at </a:t>
            </a:r>
            <a:r>
              <a:rPr lang="en-US" i="1" dirty="0" smtClean="0"/>
              <a:t>x</a:t>
            </a:r>
            <a:r>
              <a:rPr lang="en-US" dirty="0" smtClean="0"/>
              <a:t> </a:t>
            </a:r>
            <a:r>
              <a:rPr lang="en-US" dirty="0" smtClean="0">
                <a:latin typeface="Symbol" pitchFamily="18" charset="2"/>
              </a:rPr>
              <a:t>=</a:t>
            </a:r>
            <a:r>
              <a:rPr lang="en-US" dirty="0" smtClean="0"/>
              <a:t> 0, it is not difficult to discover an oscillating “sinusoidal” pattern.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a:t>
            </a:r>
            <a:endParaRPr lang="en-US" dirty="0"/>
          </a:p>
        </p:txBody>
      </p:sp>
      <p:sp>
        <p:nvSpPr>
          <p:cNvPr id="3" name="Content Placeholder 2"/>
          <p:cNvSpPr>
            <a:spLocks noGrp="1"/>
          </p:cNvSpPr>
          <p:nvPr>
            <p:ph idx="1"/>
          </p:nvPr>
        </p:nvSpPr>
        <p:spPr>
          <a:xfrm>
            <a:off x="457200" y="1280160"/>
            <a:ext cx="4206240" cy="4572000"/>
          </a:xfrm>
        </p:spPr>
        <p:txBody>
          <a:bodyPr>
            <a:normAutofit lnSpcReduction="10000"/>
          </a:bodyPr>
          <a:lstStyle/>
          <a:p>
            <a:pPr lvl="0"/>
            <a:r>
              <a:rPr lang="en-US" dirty="0" smtClean="0"/>
              <a:t>As shown in Figure 2, when </a:t>
            </a:r>
            <a:r>
              <a:rPr lang="en-US" i="1" dirty="0" smtClean="0"/>
              <a:t>x</a:t>
            </a:r>
            <a:r>
              <a:rPr lang="en-US" dirty="0" smtClean="0"/>
              <a:t> </a:t>
            </a:r>
            <a:r>
              <a:rPr lang="en-US" dirty="0" smtClean="0">
                <a:latin typeface="Symbol" pitchFamily="18" charset="2"/>
              </a:rPr>
              <a:t>=</a:t>
            </a:r>
            <a:r>
              <a:rPr lang="en-US" dirty="0" smtClean="0"/>
              <a:t> 0 the corresponding tangent is a line through the origin, which appears to have a slope of 1. As </a:t>
            </a:r>
            <a:r>
              <a:rPr lang="en-US" i="1" dirty="0" smtClean="0"/>
              <a:t>x</a:t>
            </a:r>
            <a:r>
              <a:rPr lang="en-US" dirty="0" smtClean="0"/>
              <a:t> increases, the slopes of the tangent lines decrease, reaching 0 when                  The slopes then become negative as </a:t>
            </a:r>
            <a:r>
              <a:rPr lang="en-US" i="1" dirty="0" smtClean="0"/>
              <a:t>x</a:t>
            </a:r>
            <a:r>
              <a:rPr lang="en-US" dirty="0" smtClean="0"/>
              <a:t> continues to increase from </a:t>
            </a:r>
          </a:p>
          <a:p>
            <a:endParaRPr lang="en-US" dirty="0"/>
          </a:p>
        </p:txBody>
      </p:sp>
      <p:graphicFrame>
        <p:nvGraphicFramePr>
          <p:cNvPr id="207874" name="Object 2"/>
          <p:cNvGraphicFramePr>
            <a:graphicFrameLocks noChangeAspect="1"/>
          </p:cNvGraphicFramePr>
          <p:nvPr>
            <p:extLst>
              <p:ext uri="{D42A27DB-BD31-4B8C-83A1-F6EECF244321}">
                <p14:modId xmlns:p14="http://schemas.microsoft.com/office/powerpoint/2010/main" val="3024138359"/>
              </p:ext>
            </p:extLst>
          </p:nvPr>
        </p:nvGraphicFramePr>
        <p:xfrm>
          <a:off x="3035300" y="4006850"/>
          <a:ext cx="1181100" cy="431800"/>
        </p:xfrm>
        <a:graphic>
          <a:graphicData uri="http://schemas.openxmlformats.org/presentationml/2006/ole">
            <mc:AlternateContent xmlns:mc="http://schemas.openxmlformats.org/markup-compatibility/2006">
              <mc:Choice xmlns:v="urn:schemas-microsoft-com:vml" Requires="v">
                <p:oleObj spid="_x0000_s207908" name="Equation" r:id="rId3" imgW="1180800" imgH="431640" progId="Equation.DSMT4">
                  <p:embed/>
                </p:oleObj>
              </mc:Choice>
              <mc:Fallback>
                <p:oleObj name="Equation" r:id="rId3" imgW="1180800" imgH="431640" progId="Equation.DSMT4">
                  <p:embed/>
                  <p:pic>
                    <p:nvPicPr>
                      <p:cNvPr id="0" name="Picture 2"/>
                      <p:cNvPicPr>
                        <a:picLocks noChangeAspect="1" noChangeArrowheads="1"/>
                      </p:cNvPicPr>
                      <p:nvPr/>
                    </p:nvPicPr>
                    <p:blipFill>
                      <a:blip r:embed="rId4"/>
                      <a:srcRect/>
                      <a:stretch>
                        <a:fillRect/>
                      </a:stretch>
                    </p:blipFill>
                    <p:spPr bwMode="auto">
                      <a:xfrm>
                        <a:off x="3035300" y="4006850"/>
                        <a:ext cx="1181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5" name="Object 3"/>
          <p:cNvGraphicFramePr>
            <a:graphicFrameLocks noChangeAspect="1"/>
          </p:cNvGraphicFramePr>
          <p:nvPr>
            <p:extLst>
              <p:ext uri="{D42A27DB-BD31-4B8C-83A1-F6EECF244321}">
                <p14:modId xmlns:p14="http://schemas.microsoft.com/office/powerpoint/2010/main" val="1786543047"/>
              </p:ext>
            </p:extLst>
          </p:nvPr>
        </p:nvGraphicFramePr>
        <p:xfrm>
          <a:off x="2578100" y="5149850"/>
          <a:ext cx="673100" cy="431800"/>
        </p:xfrm>
        <a:graphic>
          <a:graphicData uri="http://schemas.openxmlformats.org/presentationml/2006/ole">
            <mc:AlternateContent xmlns:mc="http://schemas.openxmlformats.org/markup-compatibility/2006">
              <mc:Choice xmlns:v="urn:schemas-microsoft-com:vml" Requires="v">
                <p:oleObj spid="_x0000_s207909" name="Equation" r:id="rId5" imgW="672840" imgH="431640" progId="Equation.DSMT4">
                  <p:embed/>
                </p:oleObj>
              </mc:Choice>
              <mc:Fallback>
                <p:oleObj name="Equation" r:id="rId5" imgW="672840" imgH="431640" progId="Equation.DSMT4">
                  <p:embed/>
                  <p:pic>
                    <p:nvPicPr>
                      <p:cNvPr id="0" name="Picture 3"/>
                      <p:cNvPicPr>
                        <a:picLocks noChangeAspect="1" noChangeArrowheads="1"/>
                      </p:cNvPicPr>
                      <p:nvPr/>
                    </p:nvPicPr>
                    <p:blipFill>
                      <a:blip r:embed="rId6"/>
                      <a:srcRect/>
                      <a:stretch>
                        <a:fillRect/>
                      </a:stretch>
                    </p:blipFill>
                    <p:spPr bwMode="auto">
                      <a:xfrm>
                        <a:off x="2578100" y="5149850"/>
                        <a:ext cx="673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4"/>
          <p:cNvPicPr>
            <a:picLocks noChangeAspect="1" noChangeArrowheads="1"/>
          </p:cNvPicPr>
          <p:nvPr/>
        </p:nvPicPr>
        <p:blipFill>
          <a:blip r:embed="rId7" cstate="print">
            <a:clrChange>
              <a:clrFrom>
                <a:srgbClr val="FFFFFF"/>
              </a:clrFrom>
              <a:clrTo>
                <a:srgbClr val="FFFFFF">
                  <a:alpha val="0"/>
                </a:srgbClr>
              </a:clrTo>
            </a:clrChange>
            <a:lum bright="-20000"/>
          </a:blip>
          <a:srcRect/>
          <a:stretch>
            <a:fillRect/>
          </a:stretch>
        </p:blipFill>
        <p:spPr bwMode="auto">
          <a:xfrm>
            <a:off x="4648200" y="1295400"/>
            <a:ext cx="4114800" cy="3180036"/>
          </a:xfrm>
          <a:prstGeom prst="rect">
            <a:avLst/>
          </a:prstGeom>
          <a:noFill/>
          <a:ln w="9525">
            <a:noFill/>
            <a:miter lim="800000"/>
            <a:headEnd/>
            <a:tailEnd/>
          </a:ln>
        </p:spPr>
      </p:pic>
      <p:sp>
        <p:nvSpPr>
          <p:cNvPr id="7" name="Rectangle 6"/>
          <p:cNvSpPr/>
          <p:nvPr/>
        </p:nvSpPr>
        <p:spPr>
          <a:xfrm>
            <a:off x="6020573" y="4495800"/>
            <a:ext cx="1370055" cy="523220"/>
          </a:xfrm>
          <a:prstGeom prst="rect">
            <a:avLst/>
          </a:prstGeom>
        </p:spPr>
        <p:txBody>
          <a:bodyPr wrap="none">
            <a:spAutoFit/>
          </a:bodyPr>
          <a:lstStyle/>
          <a:p>
            <a:r>
              <a:rPr lang="en-US" sz="2800" b="1" dirty="0" smtClean="0"/>
              <a:t>Figure 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 </a:t>
            </a:r>
            <a:endParaRPr lang="en-US" dirty="0"/>
          </a:p>
        </p:txBody>
      </p:sp>
      <p:sp>
        <p:nvSpPr>
          <p:cNvPr id="3" name="Content Placeholder 2"/>
          <p:cNvSpPr>
            <a:spLocks noGrp="1"/>
          </p:cNvSpPr>
          <p:nvPr>
            <p:ph idx="1"/>
          </p:nvPr>
        </p:nvSpPr>
        <p:spPr>
          <a:xfrm>
            <a:off x="457200" y="1280160"/>
            <a:ext cx="8229600" cy="4401205"/>
          </a:xfrm>
        </p:spPr>
        <p:txBody>
          <a:bodyPr>
            <a:spAutoFit/>
          </a:bodyPr>
          <a:lstStyle/>
          <a:p>
            <a:r>
              <a:rPr lang="en-US" dirty="0" smtClean="0"/>
              <a:t>When </a:t>
            </a:r>
            <a:r>
              <a:rPr lang="en-US" i="1" dirty="0" smtClean="0"/>
              <a:t>x</a:t>
            </a:r>
            <a:r>
              <a:rPr lang="en-US" dirty="0" smtClean="0"/>
              <a:t> reaches the value of </a:t>
            </a:r>
            <a:r>
              <a:rPr lang="el-GR" i="1" dirty="0" smtClean="0">
                <a:latin typeface="Cambria Math" panose="02040503050406030204" pitchFamily="18" charset="0"/>
                <a:ea typeface="Cambria Math" panose="02040503050406030204" pitchFamily="18" charset="0"/>
                <a:sym typeface="Symbol"/>
              </a:rPr>
              <a:t>π</a:t>
            </a:r>
            <a:r>
              <a:rPr lang="en-US" dirty="0" smtClean="0"/>
              <a:t>, </a:t>
            </a:r>
            <a:r>
              <a:rPr lang="en-US" dirty="0" smtClean="0"/>
              <a:t>the slope of the corresponding tangent of the sine function is </a:t>
            </a:r>
            <a:r>
              <a:rPr lang="en-US" dirty="0" smtClean="0">
                <a:latin typeface="Symbol" pitchFamily="18" charset="2"/>
              </a:rPr>
              <a:t>-</a:t>
            </a:r>
            <a:r>
              <a:rPr lang="en-US" dirty="0" smtClean="0"/>
              <a:t>1. The slopes then start to increase, reaching the value of 0 again at                  as a close examination of the sine graph reveals. Notice that this is exactly the behavior of the function values of </a:t>
            </a:r>
            <a:r>
              <a:rPr lang="en-US" i="1" dirty="0" smtClean="0"/>
              <a:t>y</a:t>
            </a:r>
            <a:r>
              <a:rPr lang="en-US" dirty="0" smtClean="0"/>
              <a:t> = cos </a:t>
            </a:r>
            <a:r>
              <a:rPr lang="en-US" i="1" dirty="0" smtClean="0"/>
              <a:t>x</a:t>
            </a:r>
            <a:r>
              <a:rPr lang="en-US" dirty="0" smtClean="0"/>
              <a:t>, that is, the slope of the tangent to the sine graph at any given </a:t>
            </a:r>
            <a:r>
              <a:rPr lang="en-US" i="1" dirty="0" smtClean="0"/>
              <a:t>x</a:t>
            </a:r>
            <a:r>
              <a:rPr lang="en-US" dirty="0" smtClean="0"/>
              <a:t>‑value appears to equal the corresponding function value of the cosine function, which is exactly what we proved in the previous theorem.</a:t>
            </a:r>
            <a:endParaRPr lang="en-US" dirty="0"/>
          </a:p>
        </p:txBody>
      </p:sp>
      <p:graphicFrame>
        <p:nvGraphicFramePr>
          <p:cNvPr id="159746" name="Object 2"/>
          <p:cNvGraphicFramePr>
            <a:graphicFrameLocks noChangeAspect="1"/>
          </p:cNvGraphicFramePr>
          <p:nvPr>
            <p:extLst>
              <p:ext uri="{D42A27DB-BD31-4B8C-83A1-F6EECF244321}">
                <p14:modId xmlns:p14="http://schemas.microsoft.com/office/powerpoint/2010/main" val="428148714"/>
              </p:ext>
            </p:extLst>
          </p:nvPr>
        </p:nvGraphicFramePr>
        <p:xfrm>
          <a:off x="1704975" y="2630488"/>
          <a:ext cx="1371600" cy="431800"/>
        </p:xfrm>
        <a:graphic>
          <a:graphicData uri="http://schemas.openxmlformats.org/presentationml/2006/ole">
            <mc:AlternateContent xmlns:mc="http://schemas.openxmlformats.org/markup-compatibility/2006">
              <mc:Choice xmlns:v="urn:schemas-microsoft-com:vml" Requires="v">
                <p:oleObj spid="_x0000_s159763" name="Equation" r:id="rId3" imgW="1371600" imgH="431640" progId="Equation.DSMT4">
                  <p:embed/>
                </p:oleObj>
              </mc:Choice>
              <mc:Fallback>
                <p:oleObj name="Equation" r:id="rId3" imgW="1371600" imgH="431640" progId="Equation.DSMT4">
                  <p:embed/>
                  <p:pic>
                    <p:nvPicPr>
                      <p:cNvPr id="0" name="Picture 2"/>
                      <p:cNvPicPr>
                        <a:picLocks noChangeAspect="1" noChangeArrowheads="1"/>
                      </p:cNvPicPr>
                      <p:nvPr/>
                    </p:nvPicPr>
                    <p:blipFill>
                      <a:blip r:embed="rId4"/>
                      <a:srcRect/>
                      <a:stretch>
                        <a:fillRect/>
                      </a:stretch>
                    </p:blipFill>
                    <p:spPr bwMode="auto">
                      <a:xfrm>
                        <a:off x="1704975" y="2630488"/>
                        <a:ext cx="1371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a:t>
            </a:r>
            <a:endParaRPr lang="en-US" dirty="0"/>
          </a:p>
        </p:txBody>
      </p:sp>
      <p:sp>
        <p:nvSpPr>
          <p:cNvPr id="3" name="Content Placeholder 2"/>
          <p:cNvSpPr>
            <a:spLocks noGrp="1"/>
          </p:cNvSpPr>
          <p:nvPr>
            <p:ph idx="1"/>
          </p:nvPr>
        </p:nvSpPr>
        <p:spPr/>
        <p:txBody>
          <a:bodyPr/>
          <a:lstStyle/>
          <a:p>
            <a:r>
              <a:rPr lang="en-US" dirty="0" smtClean="0"/>
              <a:t>Use differentiation rules to find the derivative of</a:t>
            </a:r>
          </a:p>
          <a:p>
            <a:r>
              <a:rPr lang="en-US" dirty="0" smtClean="0"/>
              <a:t> </a:t>
            </a:r>
          </a:p>
          <a:p>
            <a:r>
              <a:rPr lang="en-US" b="1" dirty="0" smtClean="0"/>
              <a:t>Solution</a:t>
            </a:r>
          </a:p>
          <a:p>
            <a:r>
              <a:rPr lang="en-US" dirty="0" smtClean="0"/>
              <a:t>The Product Rule along with the previous theorem yields</a:t>
            </a:r>
            <a:endParaRPr lang="en-US" dirty="0"/>
          </a:p>
        </p:txBody>
      </p:sp>
      <p:graphicFrame>
        <p:nvGraphicFramePr>
          <p:cNvPr id="160770" name="Object 2"/>
          <p:cNvGraphicFramePr>
            <a:graphicFrameLocks noChangeAspect="1"/>
          </p:cNvGraphicFramePr>
          <p:nvPr/>
        </p:nvGraphicFramePr>
        <p:xfrm>
          <a:off x="548640" y="1752600"/>
          <a:ext cx="3009900" cy="584200"/>
        </p:xfrm>
        <a:graphic>
          <a:graphicData uri="http://schemas.openxmlformats.org/presentationml/2006/ole">
            <mc:AlternateContent xmlns:mc="http://schemas.openxmlformats.org/markup-compatibility/2006">
              <mc:Choice xmlns:v="urn:schemas-microsoft-com:vml" Requires="v">
                <p:oleObj spid="_x0000_s160843" name="Equation" r:id="rId3" imgW="3009600" imgH="583920" progId="Equation.DSMT4">
                  <p:embed/>
                </p:oleObj>
              </mc:Choice>
              <mc:Fallback>
                <p:oleObj name="Equation" r:id="rId3" imgW="3009600" imgH="583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752600"/>
                        <a:ext cx="3009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2" name="Object 4"/>
          <p:cNvGraphicFramePr>
            <a:graphicFrameLocks noChangeAspect="1"/>
          </p:cNvGraphicFramePr>
          <p:nvPr/>
        </p:nvGraphicFramePr>
        <p:xfrm>
          <a:off x="1510352" y="3962400"/>
          <a:ext cx="431800" cy="838200"/>
        </p:xfrm>
        <a:graphic>
          <a:graphicData uri="http://schemas.openxmlformats.org/presentationml/2006/ole">
            <mc:AlternateContent xmlns:mc="http://schemas.openxmlformats.org/markup-compatibility/2006">
              <mc:Choice xmlns:v="urn:schemas-microsoft-com:vml" Requires="v">
                <p:oleObj spid="_x0000_s160844" name="Equation" r:id="rId5" imgW="431640" imgH="838080" progId="Equation.DSMT4">
                  <p:embed/>
                </p:oleObj>
              </mc:Choice>
              <mc:Fallback>
                <p:oleObj name="Equation" r:id="rId5" imgW="43164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0352" y="3962400"/>
                        <a:ext cx="43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3" name="Object 5"/>
          <p:cNvGraphicFramePr>
            <a:graphicFrameLocks noChangeAspect="1"/>
          </p:cNvGraphicFramePr>
          <p:nvPr/>
        </p:nvGraphicFramePr>
        <p:xfrm>
          <a:off x="1981200" y="3962400"/>
          <a:ext cx="5676900" cy="838200"/>
        </p:xfrm>
        <a:graphic>
          <a:graphicData uri="http://schemas.openxmlformats.org/presentationml/2006/ole">
            <mc:AlternateContent xmlns:mc="http://schemas.openxmlformats.org/markup-compatibility/2006">
              <mc:Choice xmlns:v="urn:schemas-microsoft-com:vml" Requires="v">
                <p:oleObj spid="_x0000_s160845" name="Equation" r:id="rId7" imgW="5676840" imgH="838080" progId="Equation.DSMT4">
                  <p:embed/>
                </p:oleObj>
              </mc:Choice>
              <mc:Fallback>
                <p:oleObj name="Equation" r:id="rId7" imgW="567684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962400"/>
                        <a:ext cx="5676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4" name="Object 6"/>
          <p:cNvGraphicFramePr>
            <a:graphicFrameLocks noChangeAspect="1"/>
          </p:cNvGraphicFramePr>
          <p:nvPr/>
        </p:nvGraphicFramePr>
        <p:xfrm>
          <a:off x="1981200" y="4912056"/>
          <a:ext cx="4381500" cy="584200"/>
        </p:xfrm>
        <a:graphic>
          <a:graphicData uri="http://schemas.openxmlformats.org/presentationml/2006/ole">
            <mc:AlternateContent xmlns:mc="http://schemas.openxmlformats.org/markup-compatibility/2006">
              <mc:Choice xmlns:v="urn:schemas-microsoft-com:vml" Requires="v">
                <p:oleObj spid="_x0000_s160846" name="Equation" r:id="rId9" imgW="4381200" imgH="583920" progId="Equation.DSMT4">
                  <p:embed/>
                </p:oleObj>
              </mc:Choice>
              <mc:Fallback>
                <p:oleObj name="Equation" r:id="rId9" imgW="4381200" imgH="5839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4912056"/>
                        <a:ext cx="4381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07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07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0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Derivative of Cosine</a:t>
            </a:r>
            <a:endParaRPr lang="en-US" dirty="0"/>
          </a:p>
        </p:txBody>
      </p:sp>
      <p:sp>
        <p:nvSpPr>
          <p:cNvPr id="3" name="Content Placeholder 2"/>
          <p:cNvSpPr>
            <a:spLocks noGrp="1"/>
          </p:cNvSpPr>
          <p:nvPr>
            <p:ph idx="1"/>
          </p:nvPr>
        </p:nvSpPr>
        <p:spPr>
          <a:xfrm>
            <a:off x="457200" y="1280160"/>
            <a:ext cx="8229600" cy="1844040"/>
          </a:xfrm>
          <a:solidFill>
            <a:srgbClr val="FFFFCC"/>
          </a:solidFill>
          <a:ln w="28575">
            <a:solidFill>
              <a:srgbClr val="000000"/>
            </a:solidFill>
          </a:ln>
        </p:spPr>
        <p:txBody>
          <a:bodyPr>
            <a:noAutofit/>
          </a:bodyPr>
          <a:lstStyle/>
          <a:p>
            <a:pPr algn="ctr"/>
            <a:r>
              <a:rPr lang="en-US" b="1" dirty="0" smtClean="0">
                <a:solidFill>
                  <a:srgbClr val="000000"/>
                </a:solidFill>
              </a:rPr>
              <a:t>Derivative of Cosine</a:t>
            </a:r>
          </a:p>
          <a:p>
            <a:endParaRPr lang="en-US" b="1" dirty="0" smtClean="0">
              <a:solidFill>
                <a:srgbClr val="000000"/>
              </a:solidFill>
            </a:endParaRPr>
          </a:p>
        </p:txBody>
      </p:sp>
      <p:graphicFrame>
        <p:nvGraphicFramePr>
          <p:cNvPr id="161794" name="Object 2"/>
          <p:cNvGraphicFramePr>
            <a:graphicFrameLocks noChangeAspect="1"/>
          </p:cNvGraphicFramePr>
          <p:nvPr/>
        </p:nvGraphicFramePr>
        <p:xfrm>
          <a:off x="3270250" y="1981200"/>
          <a:ext cx="2603500" cy="838200"/>
        </p:xfrm>
        <a:graphic>
          <a:graphicData uri="http://schemas.openxmlformats.org/presentationml/2006/ole">
            <mc:AlternateContent xmlns:mc="http://schemas.openxmlformats.org/markup-compatibility/2006">
              <mc:Choice xmlns:v="urn:schemas-microsoft-com:vml" Requires="v">
                <p:oleObj spid="_x0000_s161811" name="Equation" r:id="rId3" imgW="2603160" imgH="838080" progId="Equation.DSMT4">
                  <p:embed/>
                </p:oleObj>
              </mc:Choice>
              <mc:Fallback>
                <p:oleObj name="Equation" r:id="rId3" imgW="260316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0" y="1981200"/>
                        <a:ext cx="260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ontent Placeholder 2"/>
          <p:cNvSpPr txBox="1">
            <a:spLocks/>
          </p:cNvSpPr>
          <p:nvPr/>
        </p:nvSpPr>
        <p:spPr>
          <a:xfrm>
            <a:off x="457200" y="3581400"/>
            <a:ext cx="8229600" cy="1471172"/>
          </a:xfrm>
          <a:prstGeom prst="rect">
            <a:avLst/>
          </a:prstGeom>
          <a:solidFill>
            <a:srgbClr val="FFFFCC"/>
          </a:solidFill>
          <a:ln w="28575">
            <a:solidFill>
              <a:srgbClr val="00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smtClean="0">
                <a:solidFill>
                  <a:srgbClr val="000000"/>
                </a:solidFill>
              </a:rPr>
              <a:t>Proof </a:t>
            </a:r>
          </a:p>
          <a:p>
            <a:r>
              <a:rPr lang="en-US" dirty="0" smtClean="0">
                <a:solidFill>
                  <a:srgbClr val="000000"/>
                </a:solidFill>
              </a:rPr>
              <a:t>This can be proven using the methods used to show that the derivative of the sine function is cosine. </a:t>
            </a:r>
            <a:endParaRPr lang="en-US" b="1" dirty="0" smtClean="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a:t>
            </a:r>
            <a:endParaRPr lang="en-US" dirty="0"/>
          </a:p>
        </p:txBody>
      </p:sp>
      <p:sp>
        <p:nvSpPr>
          <p:cNvPr id="3" name="Content Placeholder 2"/>
          <p:cNvSpPr>
            <a:spLocks noGrp="1"/>
          </p:cNvSpPr>
          <p:nvPr>
            <p:ph idx="1"/>
          </p:nvPr>
        </p:nvSpPr>
        <p:spPr/>
        <p:txBody>
          <a:bodyPr/>
          <a:lstStyle/>
          <a:p>
            <a:r>
              <a:rPr lang="en-US" dirty="0" smtClean="0"/>
              <a:t>Use differentiation rules to find the following derivatives. </a:t>
            </a:r>
          </a:p>
          <a:p>
            <a:endParaRPr lang="en-US" dirty="0" smtClean="0"/>
          </a:p>
          <a:p>
            <a:endParaRPr lang="en-US" dirty="0" smtClean="0"/>
          </a:p>
        </p:txBody>
      </p:sp>
      <p:graphicFrame>
        <p:nvGraphicFramePr>
          <p:cNvPr id="163842" name="Object 2"/>
          <p:cNvGraphicFramePr>
            <a:graphicFrameLocks noChangeAspect="1"/>
          </p:cNvGraphicFramePr>
          <p:nvPr/>
        </p:nvGraphicFramePr>
        <p:xfrm>
          <a:off x="548640" y="2362200"/>
          <a:ext cx="2895600" cy="1981200"/>
        </p:xfrm>
        <a:graphic>
          <a:graphicData uri="http://schemas.openxmlformats.org/presentationml/2006/ole">
            <mc:AlternateContent xmlns:mc="http://schemas.openxmlformats.org/markup-compatibility/2006">
              <mc:Choice xmlns:v="urn:schemas-microsoft-com:vml" Requires="v">
                <p:oleObj spid="_x0000_s163859" name="Equation" r:id="rId3" imgW="2895480" imgH="1981080" progId="Equation.DSMT4">
                  <p:embed/>
                </p:oleObj>
              </mc:Choice>
              <mc:Fallback>
                <p:oleObj name="Equation" r:id="rId3" imgW="2895480" imgH="1981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362200"/>
                        <a:ext cx="2895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(cont.)</a:t>
            </a:r>
            <a:endParaRPr lang="en-US" dirty="0"/>
          </a:p>
        </p:txBody>
      </p:sp>
      <p:sp>
        <p:nvSpPr>
          <p:cNvPr id="3" name="Content Placeholder 2"/>
          <p:cNvSpPr>
            <a:spLocks noGrp="1"/>
          </p:cNvSpPr>
          <p:nvPr>
            <p:ph idx="1"/>
          </p:nvPr>
        </p:nvSpPr>
        <p:spPr/>
        <p:txBody>
          <a:bodyPr/>
          <a:lstStyle/>
          <a:p>
            <a:r>
              <a:rPr lang="en-US" b="1" dirty="0" smtClean="0"/>
              <a:t>Solution</a:t>
            </a:r>
          </a:p>
          <a:p>
            <a:r>
              <a:rPr lang="en-US" dirty="0" smtClean="0"/>
              <a:t>We will need the differentiation rules of the previous section along with the derivatives of sine and cosine, as follows.</a:t>
            </a:r>
          </a:p>
          <a:p>
            <a:endParaRPr lang="en-US" dirty="0"/>
          </a:p>
        </p:txBody>
      </p:sp>
      <p:graphicFrame>
        <p:nvGraphicFramePr>
          <p:cNvPr id="164867" name="Object 3"/>
          <p:cNvGraphicFramePr>
            <a:graphicFrameLocks noChangeAspect="1"/>
          </p:cNvGraphicFramePr>
          <p:nvPr/>
        </p:nvGraphicFramePr>
        <p:xfrm>
          <a:off x="547048" y="3352800"/>
          <a:ext cx="2921000" cy="838200"/>
        </p:xfrm>
        <a:graphic>
          <a:graphicData uri="http://schemas.openxmlformats.org/presentationml/2006/ole">
            <mc:AlternateContent xmlns:mc="http://schemas.openxmlformats.org/markup-compatibility/2006">
              <mc:Choice xmlns:v="urn:schemas-microsoft-com:vml" Requires="v">
                <p:oleObj spid="_x0000_s164939" name="Equation" r:id="rId3" imgW="2920680" imgH="838080" progId="Equation.DSMT4">
                  <p:embed/>
                </p:oleObj>
              </mc:Choice>
              <mc:Fallback>
                <p:oleObj name="Equation" r:id="rId3" imgW="292068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48" y="3352800"/>
                        <a:ext cx="292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8" name="Object 4"/>
          <p:cNvGraphicFramePr>
            <a:graphicFrameLocks noChangeAspect="1"/>
          </p:cNvGraphicFramePr>
          <p:nvPr/>
        </p:nvGraphicFramePr>
        <p:xfrm>
          <a:off x="3505200" y="3352800"/>
          <a:ext cx="3441700" cy="838200"/>
        </p:xfrm>
        <a:graphic>
          <a:graphicData uri="http://schemas.openxmlformats.org/presentationml/2006/ole">
            <mc:AlternateContent xmlns:mc="http://schemas.openxmlformats.org/markup-compatibility/2006">
              <mc:Choice xmlns:v="urn:schemas-microsoft-com:vml" Requires="v">
                <p:oleObj spid="_x0000_s164940" name="Equation" r:id="rId5" imgW="3441600" imgH="838080" progId="Equation.DSMT4">
                  <p:embed/>
                </p:oleObj>
              </mc:Choice>
              <mc:Fallback>
                <p:oleObj name="Equation" r:id="rId5" imgW="344160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352800"/>
                        <a:ext cx="344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9" name="Object 5"/>
          <p:cNvGraphicFramePr>
            <a:graphicFrameLocks noChangeAspect="1"/>
          </p:cNvGraphicFramePr>
          <p:nvPr/>
        </p:nvGraphicFramePr>
        <p:xfrm>
          <a:off x="3505200" y="4316104"/>
          <a:ext cx="2413000" cy="495300"/>
        </p:xfrm>
        <a:graphic>
          <a:graphicData uri="http://schemas.openxmlformats.org/presentationml/2006/ole">
            <mc:AlternateContent xmlns:mc="http://schemas.openxmlformats.org/markup-compatibility/2006">
              <mc:Choice xmlns:v="urn:schemas-microsoft-com:vml" Requires="v">
                <p:oleObj spid="_x0000_s164941" name="Equation" r:id="rId7" imgW="2412720" imgH="495000" progId="Equation.DSMT4">
                  <p:embed/>
                </p:oleObj>
              </mc:Choice>
              <mc:Fallback>
                <p:oleObj name="Equation" r:id="rId7" imgW="2412720" imgH="495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4316104"/>
                        <a:ext cx="2413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70" name="Object 6"/>
          <p:cNvGraphicFramePr>
            <a:graphicFrameLocks noChangeAspect="1"/>
          </p:cNvGraphicFramePr>
          <p:nvPr/>
        </p:nvGraphicFramePr>
        <p:xfrm>
          <a:off x="3505200" y="4917744"/>
          <a:ext cx="1905000" cy="381000"/>
        </p:xfrm>
        <a:graphic>
          <a:graphicData uri="http://schemas.openxmlformats.org/presentationml/2006/ole">
            <mc:AlternateContent xmlns:mc="http://schemas.openxmlformats.org/markup-compatibility/2006">
              <mc:Choice xmlns:v="urn:schemas-microsoft-com:vml" Requires="v">
                <p:oleObj spid="_x0000_s164942" name="Equation" r:id="rId9" imgW="1904760" imgH="380880" progId="Equation.DSMT4">
                  <p:embed/>
                </p:oleObj>
              </mc:Choice>
              <mc:Fallback>
                <p:oleObj name="Equation" r:id="rId9" imgW="1904760" imgH="380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4917744"/>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8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8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Lemma</a:t>
            </a:r>
            <a:endParaRPr lang="en-US" dirty="0"/>
          </a:p>
        </p:txBody>
      </p:sp>
      <p:sp>
        <p:nvSpPr>
          <p:cNvPr id="3" name="Content Placeholder 2"/>
          <p:cNvSpPr>
            <a:spLocks noGrp="1"/>
          </p:cNvSpPr>
          <p:nvPr>
            <p:ph idx="1"/>
          </p:nvPr>
        </p:nvSpPr>
        <p:spPr>
          <a:xfrm>
            <a:off x="457200" y="1280160"/>
            <a:ext cx="8229600" cy="2377440"/>
          </a:xfrm>
          <a:solidFill>
            <a:srgbClr val="FFFFCC"/>
          </a:solidFill>
          <a:ln w="28575">
            <a:solidFill>
              <a:srgbClr val="000000"/>
            </a:solidFill>
          </a:ln>
        </p:spPr>
        <p:txBody>
          <a:bodyPr>
            <a:noAutofit/>
          </a:bodyPr>
          <a:lstStyle/>
          <a:p>
            <a:pPr algn="ctr"/>
            <a:r>
              <a:rPr lang="en-US" b="1" dirty="0" smtClean="0">
                <a:solidFill>
                  <a:srgbClr val="000000"/>
                </a:solidFill>
              </a:rPr>
              <a:t>Lemma </a:t>
            </a:r>
          </a:p>
          <a:p>
            <a:r>
              <a:rPr lang="en-US" dirty="0" smtClean="0">
                <a:solidFill>
                  <a:srgbClr val="000000"/>
                </a:solidFill>
              </a:rPr>
              <a:t>Measuring </a:t>
            </a:r>
            <a:r>
              <a:rPr lang="el-GR" i="1" dirty="0" smtClean="0">
                <a:solidFill>
                  <a:srgbClr val="000000"/>
                </a:solidFill>
                <a:latin typeface="Cambria Math" panose="02040503050406030204" pitchFamily="18" charset="0"/>
                <a:ea typeface="Cambria Math" panose="02040503050406030204" pitchFamily="18" charset="0"/>
                <a:sym typeface="Symbol"/>
              </a:rPr>
              <a:t>θ</a:t>
            </a:r>
            <a:r>
              <a:rPr lang="en-US" i="1" dirty="0" smtClean="0">
                <a:solidFill>
                  <a:srgbClr val="000000"/>
                </a:solidFill>
              </a:rPr>
              <a:t> </a:t>
            </a:r>
            <a:r>
              <a:rPr lang="en-US" dirty="0" smtClean="0">
                <a:solidFill>
                  <a:srgbClr val="000000"/>
                </a:solidFill>
              </a:rPr>
              <a:t>in radians (as is customary),</a:t>
            </a:r>
            <a:endParaRPr lang="en-US" dirty="0">
              <a:solidFill>
                <a:srgbClr val="000000"/>
              </a:solidFill>
            </a:endParaRPr>
          </a:p>
        </p:txBody>
      </p:sp>
      <p:graphicFrame>
        <p:nvGraphicFramePr>
          <p:cNvPr id="142338" name="Object 2"/>
          <p:cNvGraphicFramePr>
            <a:graphicFrameLocks noChangeAspect="1"/>
          </p:cNvGraphicFramePr>
          <p:nvPr>
            <p:extLst>
              <p:ext uri="{D42A27DB-BD31-4B8C-83A1-F6EECF244321}">
                <p14:modId xmlns:p14="http://schemas.microsoft.com/office/powerpoint/2010/main" val="3304432451"/>
              </p:ext>
            </p:extLst>
          </p:nvPr>
        </p:nvGraphicFramePr>
        <p:xfrm>
          <a:off x="1720850" y="2597150"/>
          <a:ext cx="5702300" cy="838200"/>
        </p:xfrm>
        <a:graphic>
          <a:graphicData uri="http://schemas.openxmlformats.org/presentationml/2006/ole">
            <mc:AlternateContent xmlns:mc="http://schemas.openxmlformats.org/markup-compatibility/2006">
              <mc:Choice xmlns:v="urn:schemas-microsoft-com:vml" Requires="v">
                <p:oleObj spid="_x0000_s142355" name="Equation" r:id="rId3" imgW="5702040" imgH="838080" progId="Equation.DSMT4">
                  <p:embed/>
                </p:oleObj>
              </mc:Choice>
              <mc:Fallback>
                <p:oleObj name="Equation" r:id="rId3" imgW="5702040" imgH="838080" progId="Equation.DSMT4">
                  <p:embed/>
                  <p:pic>
                    <p:nvPicPr>
                      <p:cNvPr id="0" name="Picture 2"/>
                      <p:cNvPicPr>
                        <a:picLocks noChangeAspect="1" noChangeArrowheads="1"/>
                      </p:cNvPicPr>
                      <p:nvPr/>
                    </p:nvPicPr>
                    <p:blipFill>
                      <a:blip r:embed="rId4"/>
                      <a:srcRect/>
                      <a:stretch>
                        <a:fillRect/>
                      </a:stretch>
                    </p:blipFill>
                    <p:spPr bwMode="auto">
                      <a:xfrm>
                        <a:off x="1720850" y="2597150"/>
                        <a:ext cx="570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(cont.)</a:t>
            </a:r>
            <a:endParaRPr lang="en-US" dirty="0"/>
          </a:p>
        </p:txBody>
      </p:sp>
      <p:sp>
        <p:nvSpPr>
          <p:cNvPr id="3" name="Content Placeholder 2"/>
          <p:cNvSpPr>
            <a:spLocks noGrp="1"/>
          </p:cNvSpPr>
          <p:nvPr>
            <p:ph idx="1"/>
          </p:nvPr>
        </p:nvSpPr>
        <p:spPr/>
        <p:txBody>
          <a:bodyPr/>
          <a:lstStyle/>
          <a:p>
            <a:pPr marL="463550" indent="-463550"/>
            <a:r>
              <a:rPr lang="en-US" b="1" dirty="0" smtClean="0"/>
              <a:t>b. 	</a:t>
            </a:r>
            <a:r>
              <a:rPr lang="en-US" dirty="0" smtClean="0"/>
              <a:t>Note that we need to start with the Quotient Rule:</a:t>
            </a:r>
            <a:endParaRPr lang="en-US" dirty="0"/>
          </a:p>
        </p:txBody>
      </p:sp>
      <p:graphicFrame>
        <p:nvGraphicFramePr>
          <p:cNvPr id="165891" name="Object 3"/>
          <p:cNvGraphicFramePr>
            <a:graphicFrameLocks noChangeAspect="1"/>
          </p:cNvGraphicFramePr>
          <p:nvPr/>
        </p:nvGraphicFramePr>
        <p:xfrm>
          <a:off x="421944" y="1905000"/>
          <a:ext cx="1993900" cy="876300"/>
        </p:xfrm>
        <a:graphic>
          <a:graphicData uri="http://schemas.openxmlformats.org/presentationml/2006/ole">
            <mc:AlternateContent xmlns:mc="http://schemas.openxmlformats.org/markup-compatibility/2006">
              <mc:Choice xmlns:v="urn:schemas-microsoft-com:vml" Requires="v">
                <p:oleObj spid="_x0000_s165993" name="Equation" r:id="rId3" imgW="1993680" imgH="876240" progId="Equation.DSMT4">
                  <p:embed/>
                </p:oleObj>
              </mc:Choice>
              <mc:Fallback>
                <p:oleObj name="Equation" r:id="rId3" imgW="1993680" imgH="876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44" y="1905000"/>
                        <a:ext cx="1993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2" name="Object 4"/>
          <p:cNvGraphicFramePr>
            <a:graphicFrameLocks noChangeAspect="1"/>
          </p:cNvGraphicFramePr>
          <p:nvPr/>
        </p:nvGraphicFramePr>
        <p:xfrm>
          <a:off x="2458684" y="1738952"/>
          <a:ext cx="5956300" cy="1130300"/>
        </p:xfrm>
        <a:graphic>
          <a:graphicData uri="http://schemas.openxmlformats.org/presentationml/2006/ole">
            <mc:AlternateContent xmlns:mc="http://schemas.openxmlformats.org/markup-compatibility/2006">
              <mc:Choice xmlns:v="urn:schemas-microsoft-com:vml" Requires="v">
                <p:oleObj spid="_x0000_s165994" name="Equation" r:id="rId5" imgW="5956200" imgH="1130040" progId="Equation.DSMT4">
                  <p:embed/>
                </p:oleObj>
              </mc:Choice>
              <mc:Fallback>
                <p:oleObj name="Equation" r:id="rId5" imgW="5956200" imgH="11300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8684" y="1738952"/>
                        <a:ext cx="59563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3" name="Object 5"/>
          <p:cNvGraphicFramePr>
            <a:graphicFrameLocks noChangeAspect="1"/>
          </p:cNvGraphicFramePr>
          <p:nvPr/>
        </p:nvGraphicFramePr>
        <p:xfrm>
          <a:off x="2457736" y="2960996"/>
          <a:ext cx="4914900" cy="990600"/>
        </p:xfrm>
        <a:graphic>
          <a:graphicData uri="http://schemas.openxmlformats.org/presentationml/2006/ole">
            <mc:AlternateContent xmlns:mc="http://schemas.openxmlformats.org/markup-compatibility/2006">
              <mc:Choice xmlns:v="urn:schemas-microsoft-com:vml" Requires="v">
                <p:oleObj spid="_x0000_s165995" name="Equation" r:id="rId7" imgW="4914720" imgH="990360" progId="Equation.DSMT4">
                  <p:embed/>
                </p:oleObj>
              </mc:Choice>
              <mc:Fallback>
                <p:oleObj name="Equation" r:id="rId7" imgW="4914720" imgH="9903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7736" y="2960996"/>
                        <a:ext cx="4914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4" name="Object 6"/>
          <p:cNvGraphicFramePr>
            <a:graphicFrameLocks noChangeAspect="1"/>
          </p:cNvGraphicFramePr>
          <p:nvPr/>
        </p:nvGraphicFramePr>
        <p:xfrm>
          <a:off x="2471384" y="4038600"/>
          <a:ext cx="4000500" cy="977900"/>
        </p:xfrm>
        <a:graphic>
          <a:graphicData uri="http://schemas.openxmlformats.org/presentationml/2006/ole">
            <mc:AlternateContent xmlns:mc="http://schemas.openxmlformats.org/markup-compatibility/2006">
              <mc:Choice xmlns:v="urn:schemas-microsoft-com:vml" Requires="v">
                <p:oleObj spid="_x0000_s165996" name="Equation" r:id="rId9" imgW="4000320" imgH="977760" progId="Equation.DSMT4">
                  <p:embed/>
                </p:oleObj>
              </mc:Choice>
              <mc:Fallback>
                <p:oleObj name="Equation" r:id="rId9" imgW="4000320" imgH="9777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1384" y="4038600"/>
                        <a:ext cx="40005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5" name="Object 7"/>
          <p:cNvGraphicFramePr>
            <a:graphicFrameLocks noChangeAspect="1"/>
          </p:cNvGraphicFramePr>
          <p:nvPr/>
        </p:nvGraphicFramePr>
        <p:xfrm>
          <a:off x="2444088" y="5105400"/>
          <a:ext cx="2400300" cy="939800"/>
        </p:xfrm>
        <a:graphic>
          <a:graphicData uri="http://schemas.openxmlformats.org/presentationml/2006/ole">
            <mc:AlternateContent xmlns:mc="http://schemas.openxmlformats.org/markup-compatibility/2006">
              <mc:Choice xmlns:v="urn:schemas-microsoft-com:vml" Requires="v">
                <p:oleObj spid="_x0000_s165997" name="Equation" r:id="rId11" imgW="2400120" imgH="939600" progId="Equation.DSMT4">
                  <p:embed/>
                </p:oleObj>
              </mc:Choice>
              <mc:Fallback>
                <p:oleObj name="Equation" r:id="rId11" imgW="2400120" imgH="9396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44088" y="5105400"/>
                        <a:ext cx="2400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6" name="Object 8"/>
          <p:cNvGraphicFramePr>
            <a:graphicFrameLocks noChangeAspect="1"/>
          </p:cNvGraphicFramePr>
          <p:nvPr/>
        </p:nvGraphicFramePr>
        <p:xfrm>
          <a:off x="6838664" y="4267200"/>
          <a:ext cx="1905000" cy="355600"/>
        </p:xfrm>
        <a:graphic>
          <a:graphicData uri="http://schemas.openxmlformats.org/presentationml/2006/ole">
            <mc:AlternateContent xmlns:mc="http://schemas.openxmlformats.org/markup-compatibility/2006">
              <mc:Choice xmlns:v="urn:schemas-microsoft-com:vml" Requires="v">
                <p:oleObj spid="_x0000_s165998" name="Equation" r:id="rId13" imgW="1904760" imgH="355320" progId="Equation.DSMT4">
                  <p:embed/>
                </p:oleObj>
              </mc:Choice>
              <mc:Fallback>
                <p:oleObj name="Equation" r:id="rId13" imgW="1904760" imgH="35532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38664" y="4267200"/>
                        <a:ext cx="1905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8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8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8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8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58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5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a:t>
            </a:r>
            <a:endParaRPr lang="en-US" dirty="0"/>
          </a:p>
        </p:txBody>
      </p:sp>
      <p:sp>
        <p:nvSpPr>
          <p:cNvPr id="3" name="Content Placeholder 2"/>
          <p:cNvSpPr>
            <a:spLocks noGrp="1"/>
          </p:cNvSpPr>
          <p:nvPr>
            <p:ph idx="1"/>
          </p:nvPr>
        </p:nvSpPr>
        <p:spPr>
          <a:xfrm>
            <a:off x="457200" y="1280160"/>
            <a:ext cx="8229600" cy="3108543"/>
          </a:xfrm>
        </p:spPr>
        <p:txBody>
          <a:bodyPr>
            <a:spAutoFit/>
          </a:bodyPr>
          <a:lstStyle/>
          <a:p>
            <a:r>
              <a:rPr lang="en-US" dirty="0" smtClean="0"/>
              <a:t>If an object is oscillating so that the so-called </a:t>
            </a:r>
            <a:r>
              <a:rPr lang="en-US" i="1" dirty="0" smtClean="0"/>
              <a:t>restoring force </a:t>
            </a:r>
            <a:r>
              <a:rPr lang="en-US" dirty="0" smtClean="0"/>
              <a:t>acting on the object is directly proportional to the negative of its displacement at any time, the resulting motion is called </a:t>
            </a:r>
            <a:r>
              <a:rPr lang="en-US" i="1" dirty="0" smtClean="0"/>
              <a:t>simple harmonic motion</a:t>
            </a:r>
            <a:r>
              <a:rPr lang="en-US" dirty="0" smtClean="0"/>
              <a:t>. This happens, for example, when an object is attached to a spring, pulled or pushed, and then let go. (We are ignoring air resistance, friction, and all other forces here.)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(cont.)</a:t>
            </a:r>
            <a:endParaRPr lang="en-US" dirty="0"/>
          </a:p>
        </p:txBody>
      </p:sp>
      <p:sp>
        <p:nvSpPr>
          <p:cNvPr id="3" name="Content Placeholder 2"/>
          <p:cNvSpPr>
            <a:spLocks noGrp="1"/>
          </p:cNvSpPr>
          <p:nvPr>
            <p:ph idx="1"/>
          </p:nvPr>
        </p:nvSpPr>
        <p:spPr>
          <a:xfrm>
            <a:off x="457200" y="1280160"/>
            <a:ext cx="8229600" cy="2677656"/>
          </a:xfrm>
        </p:spPr>
        <p:txBody>
          <a:bodyPr>
            <a:spAutoFit/>
          </a:bodyPr>
          <a:lstStyle/>
          <a:p>
            <a:r>
              <a:rPr lang="en-US" dirty="0" smtClean="0"/>
              <a:t>Recall that the equation of this motion, or the position function of the object, can be either                              or                                </a:t>
            </a:r>
          </a:p>
          <a:p>
            <a:pPr>
              <a:spcBef>
                <a:spcPts val="0"/>
              </a:spcBef>
            </a:pPr>
            <a:r>
              <a:rPr lang="en-US" dirty="0" smtClean="0"/>
              <a:t>			depending on initial conditions </a:t>
            </a:r>
            <a:r>
              <a:rPr lang="en-US" dirty="0" smtClean="0"/>
              <a:t>(</a:t>
            </a:r>
            <a:r>
              <a:rPr lang="el-GR" i="1" dirty="0" smtClean="0">
                <a:latin typeface="Cambria Math" panose="02040503050406030204" pitchFamily="18" charset="0"/>
                <a:ea typeface="Cambria Math" panose="02040503050406030204" pitchFamily="18" charset="0"/>
                <a:sym typeface="Symbol"/>
              </a:rPr>
              <a:t>ω</a:t>
            </a:r>
            <a:r>
              <a:rPr lang="en-US" dirty="0" smtClean="0"/>
              <a:t> </a:t>
            </a:r>
            <a:r>
              <a:rPr lang="en-US" dirty="0" smtClean="0"/>
              <a:t>is a constant related to the spring, </a:t>
            </a:r>
            <a:r>
              <a:rPr lang="en-US" i="1" dirty="0" smtClean="0"/>
              <a:t>A</a:t>
            </a:r>
            <a:r>
              <a:rPr lang="en-US" dirty="0" smtClean="0"/>
              <a:t> is the amplitude).</a:t>
            </a:r>
          </a:p>
          <a:p>
            <a:pPr>
              <a:spcBef>
                <a:spcPts val="0"/>
              </a:spcBef>
            </a:pPr>
            <a:r>
              <a:rPr lang="en-US" dirty="0" smtClean="0"/>
              <a:t>Suppose an object of mass </a:t>
            </a:r>
            <a:r>
              <a:rPr lang="en-US" i="1" dirty="0" smtClean="0"/>
              <a:t>m</a:t>
            </a:r>
            <a:r>
              <a:rPr lang="en-US" dirty="0" smtClean="0"/>
              <a:t> is hanging on a spring and is at equilibrium.</a:t>
            </a:r>
            <a:endParaRPr lang="en-US" dirty="0"/>
          </a:p>
        </p:txBody>
      </p:sp>
      <p:graphicFrame>
        <p:nvGraphicFramePr>
          <p:cNvPr id="175106" name="Object 2"/>
          <p:cNvGraphicFramePr>
            <a:graphicFrameLocks noChangeAspect="1"/>
          </p:cNvGraphicFramePr>
          <p:nvPr>
            <p:extLst>
              <p:ext uri="{D42A27DB-BD31-4B8C-83A1-F6EECF244321}">
                <p14:modId xmlns:p14="http://schemas.microsoft.com/office/powerpoint/2010/main" val="3062323382"/>
              </p:ext>
            </p:extLst>
          </p:nvPr>
        </p:nvGraphicFramePr>
        <p:xfrm>
          <a:off x="5778500" y="1752600"/>
          <a:ext cx="2324100" cy="482600"/>
        </p:xfrm>
        <a:graphic>
          <a:graphicData uri="http://schemas.openxmlformats.org/presentationml/2006/ole">
            <mc:AlternateContent xmlns:mc="http://schemas.openxmlformats.org/markup-compatibility/2006">
              <mc:Choice xmlns:v="urn:schemas-microsoft-com:vml" Requires="v">
                <p:oleObj spid="_x0000_s176164" name="Equation" r:id="rId3" imgW="2323800" imgH="482400" progId="Equation.DSMT4">
                  <p:embed/>
                </p:oleObj>
              </mc:Choice>
              <mc:Fallback>
                <p:oleObj name="Equation" r:id="rId3" imgW="2323800" imgH="482400" progId="Equation.DSMT4">
                  <p:embed/>
                  <p:pic>
                    <p:nvPicPr>
                      <p:cNvPr id="0" name="Object 2"/>
                      <p:cNvPicPr>
                        <a:picLocks noChangeAspect="1" noChangeArrowheads="1"/>
                      </p:cNvPicPr>
                      <p:nvPr/>
                    </p:nvPicPr>
                    <p:blipFill>
                      <a:blip r:embed="rId4"/>
                      <a:srcRect/>
                      <a:stretch>
                        <a:fillRect/>
                      </a:stretch>
                    </p:blipFill>
                    <p:spPr bwMode="auto">
                      <a:xfrm>
                        <a:off x="5778500" y="1752600"/>
                        <a:ext cx="232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7" name="Object 3"/>
          <p:cNvGraphicFramePr>
            <a:graphicFrameLocks noChangeAspect="1"/>
          </p:cNvGraphicFramePr>
          <p:nvPr>
            <p:extLst>
              <p:ext uri="{D42A27DB-BD31-4B8C-83A1-F6EECF244321}">
                <p14:modId xmlns:p14="http://schemas.microsoft.com/office/powerpoint/2010/main" val="2473599372"/>
              </p:ext>
            </p:extLst>
          </p:nvPr>
        </p:nvGraphicFramePr>
        <p:xfrm>
          <a:off x="596900" y="2184400"/>
          <a:ext cx="2501900" cy="482600"/>
        </p:xfrm>
        <a:graphic>
          <a:graphicData uri="http://schemas.openxmlformats.org/presentationml/2006/ole">
            <mc:AlternateContent xmlns:mc="http://schemas.openxmlformats.org/markup-compatibility/2006">
              <mc:Choice xmlns:v="urn:schemas-microsoft-com:vml" Requires="v">
                <p:oleObj spid="_x0000_s176165" name="Equation" r:id="rId5" imgW="2501640" imgH="482400" progId="Equation.DSMT4">
                  <p:embed/>
                </p:oleObj>
              </mc:Choice>
              <mc:Fallback>
                <p:oleObj name="Equation" r:id="rId5" imgW="2501640" imgH="482400" progId="Equation.DSMT4">
                  <p:embed/>
                  <p:pic>
                    <p:nvPicPr>
                      <p:cNvPr id="0" name="Object 3"/>
                      <p:cNvPicPr>
                        <a:picLocks noChangeAspect="1" noChangeArrowheads="1"/>
                      </p:cNvPicPr>
                      <p:nvPr/>
                    </p:nvPicPr>
                    <p:blipFill>
                      <a:blip r:embed="rId6"/>
                      <a:srcRect/>
                      <a:stretch>
                        <a:fillRect/>
                      </a:stretch>
                    </p:blipFill>
                    <p:spPr bwMode="auto">
                      <a:xfrm>
                        <a:off x="596900" y="2184400"/>
                        <a:ext cx="2501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(cont.) </a:t>
            </a:r>
            <a:endParaRPr lang="en-US" dirty="0"/>
          </a:p>
        </p:txBody>
      </p:sp>
      <p:sp>
        <p:nvSpPr>
          <p:cNvPr id="3" name="Content Placeholder 2"/>
          <p:cNvSpPr>
            <a:spLocks noGrp="1"/>
          </p:cNvSpPr>
          <p:nvPr>
            <p:ph idx="1"/>
          </p:nvPr>
        </p:nvSpPr>
        <p:spPr>
          <a:xfrm>
            <a:off x="457200" y="1280160"/>
            <a:ext cx="8229600" cy="2850011"/>
          </a:xfrm>
        </p:spPr>
        <p:txBody>
          <a:bodyPr>
            <a:spAutoFit/>
          </a:bodyPr>
          <a:lstStyle/>
          <a:p>
            <a:r>
              <a:rPr lang="en-US" dirty="0" smtClean="0"/>
              <a:t>If we pull it downward by 50 cm and release it, the equation of motion is given by</a:t>
            </a:r>
          </a:p>
          <a:p>
            <a:endParaRPr lang="en-US" i="1" dirty="0" smtClean="0"/>
          </a:p>
          <a:p>
            <a:r>
              <a:rPr lang="en-US" dirty="0" smtClean="0"/>
              <a:t>where </a:t>
            </a:r>
            <a:r>
              <a:rPr lang="en-US" i="1" dirty="0" smtClean="0"/>
              <a:t>y </a:t>
            </a:r>
            <a:r>
              <a:rPr lang="en-US" dirty="0" smtClean="0"/>
              <a:t>is the vertical distance from equilibrium, measured in meters with upward displacement considered positive, and </a:t>
            </a:r>
            <a:r>
              <a:rPr lang="en-US" i="1" dirty="0" smtClean="0"/>
              <a:t>t</a:t>
            </a:r>
            <a:r>
              <a:rPr lang="en-US" dirty="0" smtClean="0"/>
              <a:t> is measured in seconds. </a:t>
            </a:r>
          </a:p>
        </p:txBody>
      </p:sp>
      <p:graphicFrame>
        <p:nvGraphicFramePr>
          <p:cNvPr id="177154" name="Object 2"/>
          <p:cNvGraphicFramePr>
            <a:graphicFrameLocks noChangeAspect="1"/>
          </p:cNvGraphicFramePr>
          <p:nvPr/>
        </p:nvGraphicFramePr>
        <p:xfrm>
          <a:off x="3397250" y="2292350"/>
          <a:ext cx="2349500" cy="469900"/>
        </p:xfrm>
        <a:graphic>
          <a:graphicData uri="http://schemas.openxmlformats.org/presentationml/2006/ole">
            <mc:AlternateContent xmlns:mc="http://schemas.openxmlformats.org/markup-compatibility/2006">
              <mc:Choice xmlns:v="urn:schemas-microsoft-com:vml" Requires="v">
                <p:oleObj spid="_x0000_s177171" name="Equation" r:id="rId3" imgW="2349360" imgH="469800" progId="Equation.DSMT4">
                  <p:embed/>
                </p:oleObj>
              </mc:Choice>
              <mc:Fallback>
                <p:oleObj name="Equation" r:id="rId3" imgW="23493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0" y="2292350"/>
                        <a:ext cx="2349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(cont.) </a:t>
            </a:r>
            <a:endParaRPr lang="en-US" dirty="0"/>
          </a:p>
        </p:txBody>
      </p:sp>
      <p:sp>
        <p:nvSpPr>
          <p:cNvPr id="3" name="Content Placeholder 2"/>
          <p:cNvSpPr>
            <a:spLocks noGrp="1"/>
          </p:cNvSpPr>
          <p:nvPr>
            <p:ph idx="1"/>
          </p:nvPr>
        </p:nvSpPr>
        <p:spPr>
          <a:xfrm>
            <a:off x="457200" y="1280160"/>
            <a:ext cx="8229600" cy="3367076"/>
          </a:xfrm>
        </p:spPr>
        <p:txBody>
          <a:bodyPr>
            <a:spAutoFit/>
          </a:bodyPr>
          <a:lstStyle/>
          <a:p>
            <a:pPr marL="463550" indent="-463550"/>
            <a:r>
              <a:rPr lang="en-US" b="1" dirty="0" smtClean="0"/>
              <a:t>a. 	</a:t>
            </a:r>
            <a:r>
              <a:rPr lang="en-US" dirty="0" smtClean="0"/>
              <a:t>Find the position at </a:t>
            </a:r>
            <a:r>
              <a:rPr lang="en-US" i="1" dirty="0" smtClean="0"/>
              <a:t>t </a:t>
            </a:r>
            <a:r>
              <a:rPr lang="en-US" dirty="0" smtClean="0"/>
              <a:t>= 10 seconds</a:t>
            </a:r>
            <a:r>
              <a:rPr lang="en-US" i="1" dirty="0" smtClean="0"/>
              <a:t>.</a:t>
            </a:r>
          </a:p>
          <a:p>
            <a:pPr marL="463550" indent="-463550"/>
            <a:r>
              <a:rPr lang="en-US" b="1" dirty="0" smtClean="0"/>
              <a:t>b. 	</a:t>
            </a:r>
            <a:r>
              <a:rPr lang="en-US" dirty="0" smtClean="0"/>
              <a:t>What is the maximum displacement of the object and when does it occur?</a:t>
            </a:r>
          </a:p>
          <a:p>
            <a:pPr marL="463550" indent="-463550"/>
            <a:r>
              <a:rPr lang="en-US" b="1" dirty="0" smtClean="0"/>
              <a:t>c. 	</a:t>
            </a:r>
            <a:r>
              <a:rPr lang="en-US" dirty="0" smtClean="0"/>
              <a:t>Find the maximum velocity and the position where it occurs.</a:t>
            </a:r>
          </a:p>
          <a:p>
            <a:pPr marL="463550" indent="-463550"/>
            <a:r>
              <a:rPr lang="en-US" b="1" dirty="0" smtClean="0"/>
              <a:t>d. 	</a:t>
            </a:r>
            <a:r>
              <a:rPr lang="en-US" dirty="0" smtClean="0"/>
              <a:t>Find the maximum acceleration value. When does it occur?</a:t>
            </a:r>
            <a:r>
              <a:rPr lang="en-US" b="1" dirty="0" smtClean="0"/>
              <a:t>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(cont.) </a:t>
            </a:r>
            <a:endParaRPr lang="en-US" dirty="0"/>
          </a:p>
        </p:txBody>
      </p:sp>
      <p:sp>
        <p:nvSpPr>
          <p:cNvPr id="3" name="Content Placeholder 2"/>
          <p:cNvSpPr>
            <a:spLocks noGrp="1"/>
          </p:cNvSpPr>
          <p:nvPr>
            <p:ph idx="1"/>
          </p:nvPr>
        </p:nvSpPr>
        <p:spPr/>
        <p:txBody>
          <a:bodyPr/>
          <a:lstStyle/>
          <a:p>
            <a:r>
              <a:rPr lang="en-US" b="1" dirty="0" smtClean="0"/>
              <a:t>Solution</a:t>
            </a:r>
          </a:p>
          <a:p>
            <a:pPr marL="463550" indent="-463550"/>
            <a:r>
              <a:rPr lang="en-US" b="1" dirty="0" smtClean="0"/>
              <a:t>a. 	</a:t>
            </a:r>
            <a:r>
              <a:rPr lang="en-US" dirty="0" smtClean="0"/>
              <a:t>The position at </a:t>
            </a:r>
            <a:r>
              <a:rPr lang="en-US" i="1" dirty="0" smtClean="0"/>
              <a:t>t </a:t>
            </a:r>
            <a:r>
              <a:rPr lang="en-US" dirty="0" smtClean="0"/>
              <a:t>= 10 seconds is quickly found by evaluating the position function.</a:t>
            </a:r>
          </a:p>
          <a:p>
            <a:endParaRPr lang="en-US" i="1" dirty="0" smtClean="0"/>
          </a:p>
          <a:p>
            <a:pPr marL="463550"/>
            <a:r>
              <a:rPr lang="en-US" dirty="0" smtClean="0"/>
              <a:t>The positive sign means that the object is found approximately 41.95 cm above equilibrium at </a:t>
            </a:r>
            <a:r>
              <a:rPr lang="en-US" i="1" dirty="0" smtClean="0"/>
              <a:t>t </a:t>
            </a:r>
            <a:r>
              <a:rPr lang="en-US" dirty="0" smtClean="0"/>
              <a:t>= 10 seconds.</a:t>
            </a:r>
            <a:r>
              <a:rPr lang="en-US" i="1" dirty="0" smtClean="0"/>
              <a:t> </a:t>
            </a:r>
            <a:endParaRPr lang="en-US" dirty="0"/>
          </a:p>
        </p:txBody>
      </p:sp>
      <p:graphicFrame>
        <p:nvGraphicFramePr>
          <p:cNvPr id="178178" name="Object 2"/>
          <p:cNvGraphicFramePr>
            <a:graphicFrameLocks noChangeAspect="1"/>
          </p:cNvGraphicFramePr>
          <p:nvPr/>
        </p:nvGraphicFramePr>
        <p:xfrm>
          <a:off x="1619250" y="2743200"/>
          <a:ext cx="5905500" cy="482600"/>
        </p:xfrm>
        <a:graphic>
          <a:graphicData uri="http://schemas.openxmlformats.org/presentationml/2006/ole">
            <mc:AlternateContent xmlns:mc="http://schemas.openxmlformats.org/markup-compatibility/2006">
              <mc:Choice xmlns:v="urn:schemas-microsoft-com:vml" Requires="v">
                <p:oleObj spid="_x0000_s178196" name="Equation" r:id="rId3" imgW="5905440" imgH="482400" progId="Equation.DSMT4">
                  <p:embed/>
                </p:oleObj>
              </mc:Choice>
              <mc:Fallback>
                <p:oleObj name="Equation" r:id="rId3" imgW="590544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743200"/>
                        <a:ext cx="5905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(cont.) </a:t>
            </a:r>
            <a:endParaRPr lang="en-US" dirty="0"/>
          </a:p>
        </p:txBody>
      </p:sp>
      <p:sp>
        <p:nvSpPr>
          <p:cNvPr id="3" name="Content Placeholder 2"/>
          <p:cNvSpPr>
            <a:spLocks noGrp="1"/>
          </p:cNvSpPr>
          <p:nvPr>
            <p:ph idx="1"/>
          </p:nvPr>
        </p:nvSpPr>
        <p:spPr>
          <a:xfrm>
            <a:off x="457200" y="1280160"/>
            <a:ext cx="8229600" cy="4832092"/>
          </a:xfrm>
        </p:spPr>
        <p:txBody>
          <a:bodyPr>
            <a:spAutoFit/>
          </a:bodyPr>
          <a:lstStyle/>
          <a:p>
            <a:pPr marL="463550" indent="-463550"/>
            <a:r>
              <a:rPr lang="en-US" b="1" dirty="0" smtClean="0"/>
              <a:t>b. 	</a:t>
            </a:r>
            <a:r>
              <a:rPr lang="en-US" dirty="0" smtClean="0"/>
              <a:t>Since displacement is “signed distance” from equilibrium, maximum displacement will occur precisely when the position function assumes its maximum value (positive or negative). Stated more precisely, this happens when the absolute value of the position is maximum. Since the cosine function oscillates between </a:t>
            </a:r>
            <a:r>
              <a:rPr lang="en-US" dirty="0" smtClean="0">
                <a:latin typeface="Symbol" pitchFamily="18" charset="2"/>
              </a:rPr>
              <a:t>+</a:t>
            </a:r>
            <a:r>
              <a:rPr lang="en-US" dirty="0" smtClean="0"/>
              <a:t>1 and </a:t>
            </a:r>
            <a:r>
              <a:rPr lang="en-US" dirty="0" smtClean="0">
                <a:latin typeface="Symbol" pitchFamily="18" charset="2"/>
              </a:rPr>
              <a:t>-</a:t>
            </a:r>
            <a:r>
              <a:rPr lang="en-US" dirty="0" smtClean="0"/>
              <a:t>1 reaching these maximum absolute values at </a:t>
            </a:r>
            <a:r>
              <a:rPr lang="en-US" i="1" dirty="0" smtClean="0"/>
              <a:t>k</a:t>
            </a:r>
            <a:r>
              <a:rPr lang="el-GR" i="1" dirty="0" smtClean="0">
                <a:latin typeface="Cambria Math" panose="02040503050406030204" pitchFamily="18" charset="0"/>
                <a:ea typeface="Cambria Math" panose="02040503050406030204" pitchFamily="18" charset="0"/>
                <a:sym typeface="Symbol"/>
              </a:rPr>
              <a:t>π</a:t>
            </a:r>
            <a:r>
              <a:rPr lang="en-US" dirty="0" smtClean="0"/>
              <a:t>, </a:t>
            </a:r>
            <a:r>
              <a:rPr lang="en-US" i="1" dirty="0" smtClean="0"/>
              <a:t>k</a:t>
            </a:r>
            <a:r>
              <a:rPr lang="en-US" dirty="0" smtClean="0"/>
              <a:t> </a:t>
            </a:r>
            <a:r>
              <a:rPr lang="en-US" dirty="0" smtClean="0">
                <a:sym typeface="Symbol"/>
              </a:rPr>
              <a:t></a:t>
            </a:r>
            <a:r>
              <a:rPr lang="en-US" dirty="0" smtClean="0"/>
              <a:t> </a:t>
            </a:r>
            <a:r>
              <a:rPr lang="en-US" dirty="0" smtClean="0">
                <a:latin typeface="Cambria Math" panose="02040503050406030204" pitchFamily="18" charset="0"/>
                <a:ea typeface="Cambria Math" panose="02040503050406030204" pitchFamily="18" charset="0"/>
              </a:rPr>
              <a:t>ℤ</a:t>
            </a:r>
            <a:r>
              <a:rPr lang="en-US" dirty="0" smtClean="0"/>
              <a:t>, we conclude that the absolute value of the position function given in this example is greatest when </a:t>
            </a:r>
            <a:r>
              <a:rPr lang="en-US" i="1" dirty="0" smtClean="0"/>
              <a:t>t</a:t>
            </a:r>
            <a:r>
              <a:rPr lang="en-US" dirty="0" smtClean="0"/>
              <a:t> = </a:t>
            </a:r>
            <a:r>
              <a:rPr lang="en-US" i="1" dirty="0" smtClean="0"/>
              <a:t>k</a:t>
            </a:r>
            <a:r>
              <a:rPr lang="el-GR" i="1" dirty="0" smtClean="0">
                <a:latin typeface="Cambria Math" panose="02040503050406030204" pitchFamily="18" charset="0"/>
                <a:ea typeface="Cambria Math" panose="02040503050406030204" pitchFamily="18" charset="0"/>
                <a:sym typeface="Symbol"/>
              </a:rPr>
              <a:t>π</a:t>
            </a:r>
            <a:r>
              <a:rPr lang="en-US" dirty="0" smtClean="0"/>
              <a:t> </a:t>
            </a:r>
            <a:r>
              <a:rPr lang="en-US" dirty="0" smtClean="0"/>
              <a:t>seconds, for </a:t>
            </a:r>
            <a:r>
              <a:rPr lang="en-US" i="1" dirty="0" smtClean="0"/>
              <a:t>k</a:t>
            </a:r>
            <a:r>
              <a:rPr lang="en-US" dirty="0" smtClean="0"/>
              <a:t> </a:t>
            </a:r>
            <a:r>
              <a:rPr lang="en-US" dirty="0" smtClean="0">
                <a:sym typeface="Symbol"/>
              </a:rPr>
              <a:t></a:t>
            </a:r>
            <a:r>
              <a:rPr lang="en-US" dirty="0" smtClean="0"/>
              <a:t> </a:t>
            </a:r>
            <a:r>
              <a:rPr lang="en-US" dirty="0">
                <a:latin typeface="Cambria Math" panose="02040503050406030204" pitchFamily="18" charset="0"/>
                <a:ea typeface="Cambria Math" panose="02040503050406030204" pitchFamily="18" charset="0"/>
              </a:rPr>
              <a:t>ℤ</a:t>
            </a:r>
            <a:r>
              <a:rPr lang="en-US" dirty="0" smtClean="0"/>
              <a:t>, </a:t>
            </a:r>
            <a:r>
              <a:rPr lang="en-US" i="1" dirty="0" smtClean="0"/>
              <a:t>k</a:t>
            </a:r>
            <a:r>
              <a:rPr lang="en-US" dirty="0" smtClean="0"/>
              <a:t> ≥ 0.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5b (cont.) </a:t>
            </a:r>
            <a:endParaRPr lang="en-US" dirty="0"/>
          </a:p>
        </p:txBody>
      </p:sp>
      <p:sp>
        <p:nvSpPr>
          <p:cNvPr id="3" name="Content Placeholder 2"/>
          <p:cNvSpPr>
            <a:spLocks noGrp="1"/>
          </p:cNvSpPr>
          <p:nvPr>
            <p:ph idx="1"/>
          </p:nvPr>
        </p:nvSpPr>
        <p:spPr>
          <a:xfrm>
            <a:off x="457200" y="1280160"/>
            <a:ext cx="8229600" cy="4659737"/>
          </a:xfrm>
        </p:spPr>
        <p:txBody>
          <a:bodyPr>
            <a:spAutoFit/>
          </a:bodyPr>
          <a:lstStyle/>
          <a:p>
            <a:r>
              <a:rPr lang="en-US" dirty="0" smtClean="0"/>
              <a:t>The greatest displacement value is</a:t>
            </a:r>
          </a:p>
          <a:p>
            <a:endParaRPr lang="en-US" dirty="0" smtClean="0"/>
          </a:p>
          <a:p>
            <a:endParaRPr lang="en-US" dirty="0" smtClean="0"/>
          </a:p>
          <a:p>
            <a:r>
              <a:rPr lang="en-US" dirty="0" smtClean="0"/>
              <a:t>Note that this is consistent with our everyday experience. Since there was no initial velocity (no initial “push” or “shove” at the start of motion), we expect the initial displacement of </a:t>
            </a:r>
            <a:r>
              <a:rPr lang="en-US" dirty="0" smtClean="0">
                <a:solidFill>
                  <a:srgbClr val="FF00FF"/>
                </a:solidFill>
              </a:rPr>
              <a:t>50 cm </a:t>
            </a:r>
            <a:r>
              <a:rPr lang="en-US" dirty="0" smtClean="0"/>
              <a:t>to remain maximal throughout the motion. (As we have stated already, we are ignoring all other forces and therefore the fact that the motion actually “dies down” over the long term.)</a:t>
            </a:r>
            <a:endParaRPr lang="en-US" dirty="0"/>
          </a:p>
        </p:txBody>
      </p:sp>
      <p:graphicFrame>
        <p:nvGraphicFramePr>
          <p:cNvPr id="179203" name="Object 3"/>
          <p:cNvGraphicFramePr>
            <a:graphicFrameLocks noChangeAspect="1"/>
          </p:cNvGraphicFramePr>
          <p:nvPr>
            <p:extLst>
              <p:ext uri="{D42A27DB-BD31-4B8C-83A1-F6EECF244321}">
                <p14:modId xmlns:p14="http://schemas.microsoft.com/office/powerpoint/2010/main" val="2349041118"/>
              </p:ext>
            </p:extLst>
          </p:nvPr>
        </p:nvGraphicFramePr>
        <p:xfrm>
          <a:off x="1677988" y="1779588"/>
          <a:ext cx="1028700" cy="558800"/>
        </p:xfrm>
        <a:graphic>
          <a:graphicData uri="http://schemas.openxmlformats.org/presentationml/2006/ole">
            <mc:AlternateContent xmlns:mc="http://schemas.openxmlformats.org/markup-compatibility/2006">
              <mc:Choice xmlns:v="urn:schemas-microsoft-com:vml" Requires="v">
                <p:oleObj spid="_x0000_s179305" name="Equation" r:id="rId3" imgW="1028520" imgH="558720" progId="Equation.DSMT4">
                  <p:embed/>
                </p:oleObj>
              </mc:Choice>
              <mc:Fallback>
                <p:oleObj name="Equation" r:id="rId3" imgW="1028520" imgH="558720" progId="Equation.DSMT4">
                  <p:embed/>
                  <p:pic>
                    <p:nvPicPr>
                      <p:cNvPr id="0" name="Picture 3"/>
                      <p:cNvPicPr>
                        <a:picLocks noChangeAspect="1" noChangeArrowheads="1"/>
                      </p:cNvPicPr>
                      <p:nvPr/>
                    </p:nvPicPr>
                    <p:blipFill>
                      <a:blip r:embed="rId4"/>
                      <a:srcRect/>
                      <a:stretch>
                        <a:fillRect/>
                      </a:stretch>
                    </p:blipFill>
                    <p:spPr bwMode="auto">
                      <a:xfrm>
                        <a:off x="1677988" y="1779588"/>
                        <a:ext cx="10287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4" name="Object 4"/>
          <p:cNvGraphicFramePr>
            <a:graphicFrameLocks noChangeAspect="1"/>
          </p:cNvGraphicFramePr>
          <p:nvPr>
            <p:extLst>
              <p:ext uri="{D42A27DB-BD31-4B8C-83A1-F6EECF244321}">
                <p14:modId xmlns:p14="http://schemas.microsoft.com/office/powerpoint/2010/main" val="1156629350"/>
              </p:ext>
            </p:extLst>
          </p:nvPr>
        </p:nvGraphicFramePr>
        <p:xfrm>
          <a:off x="2697163" y="1779588"/>
          <a:ext cx="2260600" cy="558800"/>
        </p:xfrm>
        <a:graphic>
          <a:graphicData uri="http://schemas.openxmlformats.org/presentationml/2006/ole">
            <mc:AlternateContent xmlns:mc="http://schemas.openxmlformats.org/markup-compatibility/2006">
              <mc:Choice xmlns:v="urn:schemas-microsoft-com:vml" Requires="v">
                <p:oleObj spid="_x0000_s179306" name="Equation" r:id="rId5" imgW="2260440" imgH="558720" progId="Equation.DSMT4">
                  <p:embed/>
                </p:oleObj>
              </mc:Choice>
              <mc:Fallback>
                <p:oleObj name="Equation" r:id="rId5" imgW="2260440" imgH="558720" progId="Equation.DSMT4">
                  <p:embed/>
                  <p:pic>
                    <p:nvPicPr>
                      <p:cNvPr id="0" name="Picture 4"/>
                      <p:cNvPicPr>
                        <a:picLocks noChangeAspect="1" noChangeArrowheads="1"/>
                      </p:cNvPicPr>
                      <p:nvPr/>
                    </p:nvPicPr>
                    <p:blipFill>
                      <a:blip r:embed="rId6"/>
                      <a:srcRect/>
                      <a:stretch>
                        <a:fillRect/>
                      </a:stretch>
                    </p:blipFill>
                    <p:spPr bwMode="auto">
                      <a:xfrm>
                        <a:off x="2697163" y="1779588"/>
                        <a:ext cx="2260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5" name="Object 5"/>
          <p:cNvGraphicFramePr>
            <a:graphicFrameLocks noChangeAspect="1"/>
          </p:cNvGraphicFramePr>
          <p:nvPr>
            <p:extLst>
              <p:ext uri="{D42A27DB-BD31-4B8C-83A1-F6EECF244321}">
                <p14:modId xmlns:p14="http://schemas.microsoft.com/office/powerpoint/2010/main" val="2800582481"/>
              </p:ext>
            </p:extLst>
          </p:nvPr>
        </p:nvGraphicFramePr>
        <p:xfrm>
          <a:off x="4967288" y="1779588"/>
          <a:ext cx="2501900" cy="558800"/>
        </p:xfrm>
        <a:graphic>
          <a:graphicData uri="http://schemas.openxmlformats.org/presentationml/2006/ole">
            <mc:AlternateContent xmlns:mc="http://schemas.openxmlformats.org/markup-compatibility/2006">
              <mc:Choice xmlns:v="urn:schemas-microsoft-com:vml" Requires="v">
                <p:oleObj spid="_x0000_s179307" name="Equation" r:id="rId7" imgW="2501640" imgH="558720" progId="Equation.DSMT4">
                  <p:embed/>
                </p:oleObj>
              </mc:Choice>
              <mc:Fallback>
                <p:oleObj name="Equation" r:id="rId7" imgW="2501640" imgH="558720" progId="Equation.DSMT4">
                  <p:embed/>
                  <p:pic>
                    <p:nvPicPr>
                      <p:cNvPr id="0" name="Picture 5"/>
                      <p:cNvPicPr>
                        <a:picLocks noChangeAspect="1" noChangeArrowheads="1"/>
                      </p:cNvPicPr>
                      <p:nvPr/>
                    </p:nvPicPr>
                    <p:blipFill>
                      <a:blip r:embed="rId8"/>
                      <a:srcRect/>
                      <a:stretch>
                        <a:fillRect/>
                      </a:stretch>
                    </p:blipFill>
                    <p:spPr bwMode="auto">
                      <a:xfrm>
                        <a:off x="4967288" y="1779588"/>
                        <a:ext cx="2501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6" name="Object 6"/>
          <p:cNvGraphicFramePr>
            <a:graphicFrameLocks noChangeAspect="1"/>
          </p:cNvGraphicFramePr>
          <p:nvPr/>
        </p:nvGraphicFramePr>
        <p:xfrm>
          <a:off x="2727158" y="2424752"/>
          <a:ext cx="1181100" cy="482600"/>
        </p:xfrm>
        <a:graphic>
          <a:graphicData uri="http://schemas.openxmlformats.org/presentationml/2006/ole">
            <mc:AlternateContent xmlns:mc="http://schemas.openxmlformats.org/markup-compatibility/2006">
              <mc:Choice xmlns:v="urn:schemas-microsoft-com:vml" Requires="v">
                <p:oleObj spid="_x0000_s179308" name="Equation" r:id="rId9" imgW="1180800" imgH="482400" progId="Equation.DSMT4">
                  <p:embed/>
                </p:oleObj>
              </mc:Choice>
              <mc:Fallback>
                <p:oleObj name="Equation" r:id="rId9" imgW="1180800" imgH="482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7158" y="2424752"/>
                        <a:ext cx="118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7" name="Object 7"/>
          <p:cNvGraphicFramePr>
            <a:graphicFrameLocks noChangeAspect="1"/>
          </p:cNvGraphicFramePr>
          <p:nvPr/>
        </p:nvGraphicFramePr>
        <p:xfrm>
          <a:off x="3962400" y="2487304"/>
          <a:ext cx="1054100" cy="381000"/>
        </p:xfrm>
        <a:graphic>
          <a:graphicData uri="http://schemas.openxmlformats.org/presentationml/2006/ole">
            <mc:AlternateContent xmlns:mc="http://schemas.openxmlformats.org/markup-compatibility/2006">
              <mc:Choice xmlns:v="urn:schemas-microsoft-com:vml" Requires="v">
                <p:oleObj spid="_x0000_s179309" name="Equation" r:id="rId11" imgW="1054080" imgH="380880" progId="Equation.DSMT4">
                  <p:embed/>
                </p:oleObj>
              </mc:Choice>
              <mc:Fallback>
                <p:oleObj name="Equation" r:id="rId11" imgW="1054080" imgH="380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2487304"/>
                        <a:ext cx="1054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8" name="Object 8"/>
          <p:cNvGraphicFramePr>
            <a:graphicFrameLocks noChangeAspect="1"/>
          </p:cNvGraphicFramePr>
          <p:nvPr/>
        </p:nvGraphicFramePr>
        <p:xfrm>
          <a:off x="5029200" y="2487304"/>
          <a:ext cx="1206500" cy="381000"/>
        </p:xfrm>
        <a:graphic>
          <a:graphicData uri="http://schemas.openxmlformats.org/presentationml/2006/ole">
            <mc:AlternateContent xmlns:mc="http://schemas.openxmlformats.org/markup-compatibility/2006">
              <mc:Choice xmlns:v="urn:schemas-microsoft-com:vml" Requires="v">
                <p:oleObj spid="_x0000_s179310" name="Equation" r:id="rId13" imgW="1206360" imgH="380880" progId="Equation.DSMT4">
                  <p:embed/>
                </p:oleObj>
              </mc:Choice>
              <mc:Fallback>
                <p:oleObj name="Equation" r:id="rId13" imgW="1206360" imgH="3808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2487304"/>
                        <a:ext cx="1206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9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92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92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2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5b (cont.) </a:t>
            </a:r>
            <a:endParaRPr lang="en-US" dirty="0"/>
          </a:p>
        </p:txBody>
      </p:sp>
      <p:sp>
        <p:nvSpPr>
          <p:cNvPr id="3" name="Content Placeholder 2"/>
          <p:cNvSpPr>
            <a:spLocks noGrp="1"/>
          </p:cNvSpPr>
          <p:nvPr>
            <p:ph idx="1"/>
          </p:nvPr>
        </p:nvSpPr>
        <p:spPr>
          <a:xfrm>
            <a:off x="457200" y="1280160"/>
            <a:ext cx="8229600" cy="3194721"/>
          </a:xfrm>
        </p:spPr>
        <p:txBody>
          <a:bodyPr>
            <a:spAutoFit/>
          </a:bodyPr>
          <a:lstStyle/>
          <a:p>
            <a:r>
              <a:rPr lang="en-US" dirty="0" smtClean="0"/>
              <a:t>Also, recalling that                       if </a:t>
            </a:r>
            <a:r>
              <a:rPr lang="en-US" i="1" dirty="0" smtClean="0"/>
              <a:t>k</a:t>
            </a:r>
            <a:r>
              <a:rPr lang="en-US" dirty="0" smtClean="0"/>
              <a:t> is even and </a:t>
            </a:r>
          </a:p>
          <a:p>
            <a:pPr>
              <a:spcBef>
                <a:spcPts val="0"/>
              </a:spcBef>
            </a:pPr>
            <a:r>
              <a:rPr lang="en-US" dirty="0" smtClean="0"/>
              <a:t>                        for an odd </a:t>
            </a:r>
            <a:r>
              <a:rPr lang="en-US" i="1" dirty="0" smtClean="0"/>
              <a:t>k</a:t>
            </a:r>
            <a:r>
              <a:rPr lang="en-US" dirty="0" smtClean="0"/>
              <a:t>, in light of the position function we conclude that the object reaches its maximum displacement of </a:t>
            </a:r>
            <a:r>
              <a:rPr lang="en-US" dirty="0" smtClean="0">
                <a:solidFill>
                  <a:srgbClr val="FF0000"/>
                </a:solidFill>
              </a:rPr>
              <a:t>50 cm </a:t>
            </a:r>
            <a:r>
              <a:rPr lang="en-US" i="1" dirty="0" smtClean="0">
                <a:solidFill>
                  <a:srgbClr val="FF0000"/>
                </a:solidFill>
              </a:rPr>
              <a:t>below</a:t>
            </a:r>
            <a:r>
              <a:rPr lang="en-US" dirty="0" smtClean="0">
                <a:solidFill>
                  <a:srgbClr val="FF0000"/>
                </a:solidFill>
              </a:rPr>
              <a:t> </a:t>
            </a:r>
            <a:r>
              <a:rPr lang="en-US" dirty="0" smtClean="0"/>
              <a:t>equilibrium when </a:t>
            </a:r>
            <a:r>
              <a:rPr lang="en-US" i="1" dirty="0" smtClean="0"/>
              <a:t>t</a:t>
            </a:r>
            <a:r>
              <a:rPr lang="en-US" dirty="0" smtClean="0"/>
              <a:t> </a:t>
            </a:r>
            <a:r>
              <a:rPr lang="en-US" dirty="0" smtClean="0">
                <a:latin typeface="Symbol" pitchFamily="18" charset="2"/>
              </a:rPr>
              <a:t>=</a:t>
            </a:r>
            <a:r>
              <a:rPr lang="en-US" dirty="0" smtClean="0"/>
              <a:t> </a:t>
            </a:r>
            <a:r>
              <a:rPr lang="en-US" i="1" dirty="0" smtClean="0"/>
              <a:t>k</a:t>
            </a:r>
            <a:r>
              <a:rPr lang="el-GR" i="1" dirty="0" smtClean="0">
                <a:latin typeface="Cambria Math" panose="02040503050406030204" pitchFamily="18" charset="0"/>
                <a:ea typeface="Cambria Math" panose="02040503050406030204" pitchFamily="18" charset="0"/>
                <a:sym typeface="Symbol"/>
              </a:rPr>
              <a:t>π</a:t>
            </a:r>
            <a:r>
              <a:rPr lang="en-US" dirty="0" smtClean="0"/>
              <a:t> </a:t>
            </a:r>
            <a:r>
              <a:rPr lang="en-US" dirty="0" smtClean="0"/>
              <a:t>and </a:t>
            </a:r>
            <a:r>
              <a:rPr lang="en-US" i="1" dirty="0" smtClean="0"/>
              <a:t>k</a:t>
            </a:r>
            <a:r>
              <a:rPr lang="en-US" dirty="0" smtClean="0"/>
              <a:t> is a nonnegative even integer. If </a:t>
            </a:r>
            <a:r>
              <a:rPr lang="en-US" i="1" dirty="0" smtClean="0"/>
              <a:t>k</a:t>
            </a:r>
            <a:r>
              <a:rPr lang="en-US" dirty="0" smtClean="0"/>
              <a:t> is odd, on the other hand, the object is </a:t>
            </a:r>
            <a:r>
              <a:rPr lang="en-US" dirty="0" smtClean="0">
                <a:solidFill>
                  <a:srgbClr val="FF0000"/>
                </a:solidFill>
              </a:rPr>
              <a:t>50 cm </a:t>
            </a:r>
            <a:r>
              <a:rPr lang="en-US" i="1" dirty="0" smtClean="0">
                <a:solidFill>
                  <a:srgbClr val="FF0000"/>
                </a:solidFill>
              </a:rPr>
              <a:t>above</a:t>
            </a:r>
            <a:r>
              <a:rPr lang="en-US" dirty="0" smtClean="0">
                <a:solidFill>
                  <a:srgbClr val="FF0000"/>
                </a:solidFill>
              </a:rPr>
              <a:t> </a:t>
            </a:r>
            <a:r>
              <a:rPr lang="en-US" dirty="0" smtClean="0"/>
              <a:t>equilibrium at </a:t>
            </a:r>
            <a:r>
              <a:rPr lang="en-US" i="1" dirty="0" smtClean="0"/>
              <a:t>t</a:t>
            </a:r>
            <a:r>
              <a:rPr lang="en-US" dirty="0" smtClean="0"/>
              <a:t> </a:t>
            </a:r>
            <a:r>
              <a:rPr lang="en-US" dirty="0" smtClean="0">
                <a:latin typeface="Symbol" pitchFamily="18" charset="2"/>
              </a:rPr>
              <a:t>=</a:t>
            </a:r>
            <a:r>
              <a:rPr lang="en-US" dirty="0" smtClean="0"/>
              <a:t> </a:t>
            </a:r>
            <a:r>
              <a:rPr lang="en-US" i="1" dirty="0" smtClean="0"/>
              <a:t>k</a:t>
            </a:r>
            <a:r>
              <a:rPr lang="el-GR" i="1" dirty="0" smtClean="0">
                <a:latin typeface="Cambria Math" panose="02040503050406030204" pitchFamily="18" charset="0"/>
                <a:ea typeface="Cambria Math" panose="02040503050406030204" pitchFamily="18" charset="0"/>
                <a:sym typeface="Symbol"/>
              </a:rPr>
              <a:t>π</a:t>
            </a:r>
            <a:r>
              <a:rPr lang="en-US" dirty="0" smtClean="0"/>
              <a:t> </a:t>
            </a:r>
            <a:r>
              <a:rPr lang="en-US" dirty="0" smtClean="0"/>
              <a:t>seconds.</a:t>
            </a:r>
            <a:endParaRPr lang="en-US" dirty="0"/>
          </a:p>
        </p:txBody>
      </p:sp>
      <p:graphicFrame>
        <p:nvGraphicFramePr>
          <p:cNvPr id="180226" name="Object 2"/>
          <p:cNvGraphicFramePr>
            <a:graphicFrameLocks noChangeAspect="1"/>
          </p:cNvGraphicFramePr>
          <p:nvPr>
            <p:extLst>
              <p:ext uri="{D42A27DB-BD31-4B8C-83A1-F6EECF244321}">
                <p14:modId xmlns:p14="http://schemas.microsoft.com/office/powerpoint/2010/main" val="1595292286"/>
              </p:ext>
            </p:extLst>
          </p:nvPr>
        </p:nvGraphicFramePr>
        <p:xfrm>
          <a:off x="3263900" y="1309688"/>
          <a:ext cx="1689100" cy="482600"/>
        </p:xfrm>
        <a:graphic>
          <a:graphicData uri="http://schemas.openxmlformats.org/presentationml/2006/ole">
            <mc:AlternateContent xmlns:mc="http://schemas.openxmlformats.org/markup-compatibility/2006">
              <mc:Choice xmlns:v="urn:schemas-microsoft-com:vml" Requires="v">
                <p:oleObj spid="_x0000_s180262" name="Equation" r:id="rId3" imgW="1688760" imgH="482400" progId="Equation.DSMT4">
                  <p:embed/>
                </p:oleObj>
              </mc:Choice>
              <mc:Fallback>
                <p:oleObj name="Equation" r:id="rId3" imgW="1688760" imgH="482400" progId="Equation.DSMT4">
                  <p:embed/>
                  <p:pic>
                    <p:nvPicPr>
                      <p:cNvPr id="0" name="Picture 2"/>
                      <p:cNvPicPr>
                        <a:picLocks noChangeAspect="1" noChangeArrowheads="1"/>
                      </p:cNvPicPr>
                      <p:nvPr/>
                    </p:nvPicPr>
                    <p:blipFill>
                      <a:blip r:embed="rId4"/>
                      <a:srcRect/>
                      <a:stretch>
                        <a:fillRect/>
                      </a:stretch>
                    </p:blipFill>
                    <p:spPr bwMode="auto">
                      <a:xfrm>
                        <a:off x="3263900" y="1309688"/>
                        <a:ext cx="1689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7" name="Object 3"/>
          <p:cNvGraphicFramePr>
            <a:graphicFrameLocks noChangeAspect="1"/>
          </p:cNvGraphicFramePr>
          <p:nvPr>
            <p:extLst>
              <p:ext uri="{D42A27DB-BD31-4B8C-83A1-F6EECF244321}">
                <p14:modId xmlns:p14="http://schemas.microsoft.com/office/powerpoint/2010/main" val="1536871988"/>
              </p:ext>
            </p:extLst>
          </p:nvPr>
        </p:nvGraphicFramePr>
        <p:xfrm>
          <a:off x="520700" y="1752600"/>
          <a:ext cx="1905000" cy="482600"/>
        </p:xfrm>
        <a:graphic>
          <a:graphicData uri="http://schemas.openxmlformats.org/presentationml/2006/ole">
            <mc:AlternateContent xmlns:mc="http://schemas.openxmlformats.org/markup-compatibility/2006">
              <mc:Choice xmlns:v="urn:schemas-microsoft-com:vml" Requires="v">
                <p:oleObj spid="_x0000_s180263" name="Equation" r:id="rId5" imgW="1904760" imgH="482400" progId="Equation.DSMT4">
                  <p:embed/>
                </p:oleObj>
              </mc:Choice>
              <mc:Fallback>
                <p:oleObj name="Equation" r:id="rId5" imgW="1904760" imgH="482400" progId="Equation.DSMT4">
                  <p:embed/>
                  <p:pic>
                    <p:nvPicPr>
                      <p:cNvPr id="0" name="Picture 3"/>
                      <p:cNvPicPr>
                        <a:picLocks noChangeAspect="1" noChangeArrowheads="1"/>
                      </p:cNvPicPr>
                      <p:nvPr/>
                    </p:nvPicPr>
                    <p:blipFill>
                      <a:blip r:embed="rId6"/>
                      <a:srcRect/>
                      <a:stretch>
                        <a:fillRect/>
                      </a:stretch>
                    </p:blipFill>
                    <p:spPr bwMode="auto">
                      <a:xfrm>
                        <a:off x="520700" y="1752600"/>
                        <a:ext cx="1905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(cont.) </a:t>
            </a:r>
            <a:endParaRPr lang="en-US" dirty="0"/>
          </a:p>
        </p:txBody>
      </p:sp>
      <p:sp>
        <p:nvSpPr>
          <p:cNvPr id="3" name="Content Placeholder 2"/>
          <p:cNvSpPr>
            <a:spLocks noGrp="1"/>
          </p:cNvSpPr>
          <p:nvPr>
            <p:ph idx="1"/>
          </p:nvPr>
        </p:nvSpPr>
        <p:spPr/>
        <p:txBody>
          <a:bodyPr/>
          <a:lstStyle/>
          <a:p>
            <a:pPr marL="463550" indent="-463550"/>
            <a:r>
              <a:rPr lang="en-US" b="1" dirty="0" smtClean="0"/>
              <a:t>c. 	</a:t>
            </a:r>
            <a:r>
              <a:rPr lang="en-US" dirty="0" smtClean="0"/>
              <a:t>The velocity function is the derivative of the position function.</a:t>
            </a:r>
          </a:p>
          <a:p>
            <a:pPr marL="463550" indent="-463550"/>
            <a:endParaRPr lang="en-US" dirty="0" smtClean="0"/>
          </a:p>
          <a:p>
            <a:pPr marL="463550" indent="-463550">
              <a:spcBef>
                <a:spcPts val="2400"/>
              </a:spcBef>
            </a:pPr>
            <a:r>
              <a:rPr lang="en-US" dirty="0" smtClean="0"/>
              <a:t>	By an argument similar to the one given in part b., and keeping the graph of the sine function in mind, we see that velocity is greatest when the absolute value of the sine function is 1, that is, when </a:t>
            </a:r>
            <a:br>
              <a:rPr lang="en-US" dirty="0" smtClean="0"/>
            </a:br>
            <a:r>
              <a:rPr lang="en-US" dirty="0" smtClean="0"/>
              <a:t>                                 </a:t>
            </a:r>
            <a:r>
              <a:rPr lang="en-US" i="1" dirty="0" smtClean="0"/>
              <a:t>k</a:t>
            </a:r>
            <a:r>
              <a:rPr lang="en-US" dirty="0" smtClean="0"/>
              <a:t> </a:t>
            </a:r>
            <a:r>
              <a:rPr lang="en-US" dirty="0">
                <a:sym typeface="Symbol"/>
              </a:rPr>
              <a:t></a:t>
            </a:r>
            <a:r>
              <a:rPr lang="en-US" dirty="0"/>
              <a:t> </a:t>
            </a:r>
            <a:r>
              <a:rPr lang="en-US" dirty="0" smtClean="0">
                <a:latin typeface="Cambria Math" panose="02040503050406030204" pitchFamily="18" charset="0"/>
                <a:ea typeface="Cambria Math" panose="02040503050406030204" pitchFamily="18" charset="0"/>
              </a:rPr>
              <a:t>ℤ</a:t>
            </a:r>
            <a:r>
              <a:rPr lang="en-US" dirty="0" smtClean="0">
                <a:ea typeface="Cambria Math" panose="02040503050406030204" pitchFamily="18" charset="0"/>
              </a:rPr>
              <a:t>.</a:t>
            </a:r>
            <a:endParaRPr lang="en-US" dirty="0" smtClean="0"/>
          </a:p>
          <a:p>
            <a:pPr marL="463550" indent="-463550"/>
            <a:r>
              <a:rPr lang="en-US" b="1" dirty="0" smtClean="0"/>
              <a:t>	</a:t>
            </a:r>
          </a:p>
          <a:p>
            <a:pPr marL="463550" indent="-463550"/>
            <a:endParaRPr lang="en-US" b="1" dirty="0" smtClean="0"/>
          </a:p>
          <a:p>
            <a:pPr marL="463550" indent="-463550"/>
            <a:endParaRPr lang="en-US" dirty="0"/>
          </a:p>
        </p:txBody>
      </p:sp>
      <p:graphicFrame>
        <p:nvGraphicFramePr>
          <p:cNvPr id="181251" name="Object 3"/>
          <p:cNvGraphicFramePr>
            <a:graphicFrameLocks noChangeAspect="1"/>
          </p:cNvGraphicFramePr>
          <p:nvPr/>
        </p:nvGraphicFramePr>
        <p:xfrm>
          <a:off x="1047750" y="2233304"/>
          <a:ext cx="7048500" cy="635000"/>
        </p:xfrm>
        <a:graphic>
          <a:graphicData uri="http://schemas.openxmlformats.org/presentationml/2006/ole">
            <mc:AlternateContent xmlns:mc="http://schemas.openxmlformats.org/markup-compatibility/2006">
              <mc:Choice xmlns:v="urn:schemas-microsoft-com:vml" Requires="v">
                <p:oleObj spid="_x0000_s181285" name="Equation" r:id="rId3" imgW="7048440" imgH="634680" progId="Equation.DSMT4">
                  <p:embed/>
                </p:oleObj>
              </mc:Choice>
              <mc:Fallback>
                <p:oleObj name="Equation" r:id="rId3" imgW="7048440" imgH="6346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0" y="2233304"/>
                        <a:ext cx="70485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2" name="Object 4"/>
          <p:cNvGraphicFramePr>
            <a:graphicFrameLocks noChangeAspect="1"/>
          </p:cNvGraphicFramePr>
          <p:nvPr>
            <p:extLst>
              <p:ext uri="{D42A27DB-BD31-4B8C-83A1-F6EECF244321}">
                <p14:modId xmlns:p14="http://schemas.microsoft.com/office/powerpoint/2010/main" val="4219104030"/>
              </p:ext>
            </p:extLst>
          </p:nvPr>
        </p:nvGraphicFramePr>
        <p:xfrm>
          <a:off x="1041400" y="4682455"/>
          <a:ext cx="2616200" cy="482600"/>
        </p:xfrm>
        <a:graphic>
          <a:graphicData uri="http://schemas.openxmlformats.org/presentationml/2006/ole">
            <mc:AlternateContent xmlns:mc="http://schemas.openxmlformats.org/markup-compatibility/2006">
              <mc:Choice xmlns:v="urn:schemas-microsoft-com:vml" Requires="v">
                <p:oleObj spid="_x0000_s181286" name="Equation" r:id="rId5" imgW="2616120" imgH="482400" progId="Equation.DSMT4">
                  <p:embed/>
                </p:oleObj>
              </mc:Choice>
              <mc:Fallback>
                <p:oleObj name="Equation" r:id="rId5" imgW="2616120" imgH="482400" progId="Equation.DSMT4">
                  <p:embed/>
                  <p:pic>
                    <p:nvPicPr>
                      <p:cNvPr id="0" name="Picture 4"/>
                      <p:cNvPicPr>
                        <a:picLocks noChangeAspect="1" noChangeArrowheads="1"/>
                      </p:cNvPicPr>
                      <p:nvPr/>
                    </p:nvPicPr>
                    <p:blipFill>
                      <a:blip r:embed="rId6"/>
                      <a:srcRect/>
                      <a:stretch>
                        <a:fillRect/>
                      </a:stretch>
                    </p:blipFill>
                    <p:spPr bwMode="auto">
                      <a:xfrm>
                        <a:off x="1041400" y="4682455"/>
                        <a:ext cx="2616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1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Lemma</a:t>
            </a:r>
            <a:endParaRPr lang="en-US" dirty="0"/>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pPr algn="ctr"/>
            <a:r>
              <a:rPr lang="en-US" b="1" dirty="0" smtClean="0">
                <a:solidFill>
                  <a:srgbClr val="000000"/>
                </a:solidFill>
              </a:rPr>
              <a:t>Proof </a:t>
            </a:r>
          </a:p>
          <a:p>
            <a:r>
              <a:rPr lang="en-US" dirty="0" smtClean="0">
                <a:solidFill>
                  <a:srgbClr val="000000"/>
                </a:solidFill>
              </a:rPr>
              <a:t>Neither limit is trivial, as the numerator and denominator approach 0 in both cases—the key to the evaluation is determining the relative </a:t>
            </a:r>
            <a:r>
              <a:rPr lang="en-US" i="1" dirty="0" smtClean="0">
                <a:solidFill>
                  <a:srgbClr val="000000"/>
                </a:solidFill>
              </a:rPr>
              <a:t>rate </a:t>
            </a:r>
            <a:r>
              <a:rPr lang="en-US" dirty="0" smtClean="0">
                <a:solidFill>
                  <a:srgbClr val="000000"/>
                </a:solidFill>
              </a:rPr>
              <a:t>at which this happens.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5c (cont.) </a:t>
            </a:r>
            <a:endParaRPr lang="en-US" dirty="0"/>
          </a:p>
        </p:txBody>
      </p:sp>
      <p:sp>
        <p:nvSpPr>
          <p:cNvPr id="3" name="Content Placeholder 2"/>
          <p:cNvSpPr>
            <a:spLocks noGrp="1"/>
          </p:cNvSpPr>
          <p:nvPr>
            <p:ph idx="1"/>
          </p:nvPr>
        </p:nvSpPr>
        <p:spPr/>
        <p:txBody>
          <a:bodyPr/>
          <a:lstStyle/>
          <a:p>
            <a:r>
              <a:rPr lang="en-US" dirty="0" smtClean="0"/>
              <a:t>Moreover, since</a:t>
            </a:r>
          </a:p>
          <a:p>
            <a:endParaRPr lang="en-US" dirty="0" smtClean="0"/>
          </a:p>
          <a:p>
            <a:endParaRPr lang="en-US" dirty="0" smtClean="0"/>
          </a:p>
          <a:p>
            <a:pPr>
              <a:spcBef>
                <a:spcPts val="1800"/>
              </a:spcBef>
            </a:pPr>
            <a:r>
              <a:rPr lang="en-US" dirty="0" smtClean="0"/>
              <a:t>we conclude that velocity is maximal and pointing upward when                                               for a nonnegative even </a:t>
            </a:r>
            <a:r>
              <a:rPr lang="en-US" i="1" dirty="0" smtClean="0"/>
              <a:t>k</a:t>
            </a:r>
            <a:r>
              <a:rPr lang="en-US" dirty="0" smtClean="0"/>
              <a:t>.</a:t>
            </a:r>
          </a:p>
          <a:p>
            <a:endParaRPr lang="en-US" dirty="0"/>
          </a:p>
        </p:txBody>
      </p:sp>
      <p:graphicFrame>
        <p:nvGraphicFramePr>
          <p:cNvPr id="182274" name="Object 2"/>
          <p:cNvGraphicFramePr>
            <a:graphicFrameLocks noChangeAspect="1"/>
          </p:cNvGraphicFramePr>
          <p:nvPr>
            <p:extLst>
              <p:ext uri="{D42A27DB-BD31-4B8C-83A1-F6EECF244321}">
                <p14:modId xmlns:p14="http://schemas.microsoft.com/office/powerpoint/2010/main" val="4150200907"/>
              </p:ext>
            </p:extLst>
          </p:nvPr>
        </p:nvGraphicFramePr>
        <p:xfrm>
          <a:off x="1981200" y="1801813"/>
          <a:ext cx="5181600" cy="1016000"/>
        </p:xfrm>
        <a:graphic>
          <a:graphicData uri="http://schemas.openxmlformats.org/presentationml/2006/ole">
            <mc:AlternateContent xmlns:mc="http://schemas.openxmlformats.org/markup-compatibility/2006">
              <mc:Choice xmlns:v="urn:schemas-microsoft-com:vml" Requires="v">
                <p:oleObj spid="_x0000_s182328" name="Equation" r:id="rId3" imgW="5181480" imgH="1015920" progId="Equation.DSMT4">
                  <p:embed/>
                </p:oleObj>
              </mc:Choice>
              <mc:Fallback>
                <p:oleObj name="Equation" r:id="rId3" imgW="5181480" imgH="1015920" progId="Equation.DSMT4">
                  <p:embed/>
                  <p:pic>
                    <p:nvPicPr>
                      <p:cNvPr id="0" name="Picture 2"/>
                      <p:cNvPicPr>
                        <a:picLocks noChangeAspect="1" noChangeArrowheads="1"/>
                      </p:cNvPicPr>
                      <p:nvPr/>
                    </p:nvPicPr>
                    <p:blipFill>
                      <a:blip r:embed="rId4"/>
                      <a:srcRect/>
                      <a:stretch>
                        <a:fillRect/>
                      </a:stretch>
                    </p:blipFill>
                    <p:spPr bwMode="auto">
                      <a:xfrm>
                        <a:off x="1981200" y="1801813"/>
                        <a:ext cx="5181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5" name="Object 3"/>
          <p:cNvGraphicFramePr>
            <a:graphicFrameLocks noChangeAspect="1"/>
          </p:cNvGraphicFramePr>
          <p:nvPr>
            <p:extLst>
              <p:ext uri="{D42A27DB-BD31-4B8C-83A1-F6EECF244321}">
                <p14:modId xmlns:p14="http://schemas.microsoft.com/office/powerpoint/2010/main" val="527409286"/>
              </p:ext>
            </p:extLst>
          </p:nvPr>
        </p:nvGraphicFramePr>
        <p:xfrm>
          <a:off x="2595563" y="3429000"/>
          <a:ext cx="3644900" cy="482600"/>
        </p:xfrm>
        <a:graphic>
          <a:graphicData uri="http://schemas.openxmlformats.org/presentationml/2006/ole">
            <mc:AlternateContent xmlns:mc="http://schemas.openxmlformats.org/markup-compatibility/2006">
              <mc:Choice xmlns:v="urn:schemas-microsoft-com:vml" Requires="v">
                <p:oleObj spid="_x0000_s182329" name="Equation" r:id="rId5" imgW="3644640" imgH="482400" progId="Equation.DSMT4">
                  <p:embed/>
                </p:oleObj>
              </mc:Choice>
              <mc:Fallback>
                <p:oleObj name="Equation" r:id="rId5" imgW="3644640" imgH="482400" progId="Equation.DSMT4">
                  <p:embed/>
                  <p:pic>
                    <p:nvPicPr>
                      <p:cNvPr id="0" name="Picture 3"/>
                      <p:cNvPicPr>
                        <a:picLocks noChangeAspect="1" noChangeArrowheads="1"/>
                      </p:cNvPicPr>
                      <p:nvPr/>
                    </p:nvPicPr>
                    <p:blipFill>
                      <a:blip r:embed="rId6"/>
                      <a:srcRect/>
                      <a:stretch>
                        <a:fillRect/>
                      </a:stretch>
                    </p:blipFill>
                    <p:spPr bwMode="auto">
                      <a:xfrm>
                        <a:off x="2595563" y="3429000"/>
                        <a:ext cx="3644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6" name="Object 4"/>
          <p:cNvGraphicFramePr>
            <a:graphicFrameLocks noChangeAspect="1"/>
          </p:cNvGraphicFramePr>
          <p:nvPr>
            <p:extLst>
              <p:ext uri="{D42A27DB-BD31-4B8C-83A1-F6EECF244321}">
                <p14:modId xmlns:p14="http://schemas.microsoft.com/office/powerpoint/2010/main" val="2025071179"/>
              </p:ext>
            </p:extLst>
          </p:nvPr>
        </p:nvGraphicFramePr>
        <p:xfrm>
          <a:off x="812800" y="4456113"/>
          <a:ext cx="7518400" cy="939800"/>
        </p:xfrm>
        <a:graphic>
          <a:graphicData uri="http://schemas.openxmlformats.org/presentationml/2006/ole">
            <mc:AlternateContent xmlns:mc="http://schemas.openxmlformats.org/markup-compatibility/2006">
              <mc:Choice xmlns:v="urn:schemas-microsoft-com:vml" Requires="v">
                <p:oleObj spid="_x0000_s182330" name="Equation" r:id="rId7" imgW="7518240" imgH="939600" progId="Equation.DSMT4">
                  <p:embed/>
                </p:oleObj>
              </mc:Choice>
              <mc:Fallback>
                <p:oleObj name="Equation" r:id="rId7" imgW="7518240" imgH="939600" progId="Equation.DSMT4">
                  <p:embed/>
                  <p:pic>
                    <p:nvPicPr>
                      <p:cNvPr id="0" name="Picture 4"/>
                      <p:cNvPicPr>
                        <a:picLocks noChangeAspect="1" noChangeArrowheads="1"/>
                      </p:cNvPicPr>
                      <p:nvPr/>
                    </p:nvPicPr>
                    <p:blipFill>
                      <a:blip r:embed="rId8"/>
                      <a:srcRect/>
                      <a:stretch>
                        <a:fillRect/>
                      </a:stretch>
                    </p:blipFill>
                    <p:spPr bwMode="auto">
                      <a:xfrm>
                        <a:off x="812800" y="4456113"/>
                        <a:ext cx="7518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22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2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5c (cont.) </a:t>
            </a:r>
            <a:endParaRPr lang="en-US" dirty="0"/>
          </a:p>
        </p:txBody>
      </p:sp>
      <p:sp>
        <p:nvSpPr>
          <p:cNvPr id="3" name="Content Placeholder 2"/>
          <p:cNvSpPr>
            <a:spLocks noGrp="1"/>
          </p:cNvSpPr>
          <p:nvPr>
            <p:ph idx="1"/>
          </p:nvPr>
        </p:nvSpPr>
        <p:spPr/>
        <p:txBody>
          <a:bodyPr/>
          <a:lstStyle/>
          <a:p>
            <a:r>
              <a:rPr lang="en-US" dirty="0" smtClean="0"/>
              <a:t>On the other hand, if </a:t>
            </a:r>
            <a:r>
              <a:rPr lang="en-US" i="1" dirty="0" smtClean="0"/>
              <a:t>k </a:t>
            </a:r>
            <a:r>
              <a:rPr lang="en-US" dirty="0" smtClean="0"/>
              <a:t>is odd and positive,</a:t>
            </a:r>
          </a:p>
          <a:p>
            <a:endParaRPr lang="en-US" dirty="0" smtClean="0"/>
          </a:p>
          <a:p>
            <a:endParaRPr lang="en-US" dirty="0" smtClean="0"/>
          </a:p>
          <a:p>
            <a:r>
              <a:rPr lang="en-US" dirty="0" smtClean="0"/>
              <a:t>that is, velocity is maximal and is pointing downward in this case. Note that for the above </a:t>
            </a:r>
            <a:r>
              <a:rPr lang="en-US" i="1" dirty="0" smtClean="0"/>
              <a:t>t</a:t>
            </a:r>
            <a:r>
              <a:rPr lang="en-US" dirty="0" smtClean="0"/>
              <a:t>‑values the cosine function is 0, so maximum velocity (or speed) occurs each time the object is passing through the equilibrium position.</a:t>
            </a:r>
            <a:r>
              <a:rPr lang="en-US" i="1" dirty="0" smtClean="0"/>
              <a:t> </a:t>
            </a:r>
            <a:endParaRPr lang="en-US" dirty="0"/>
          </a:p>
        </p:txBody>
      </p:sp>
      <p:graphicFrame>
        <p:nvGraphicFramePr>
          <p:cNvPr id="183298" name="Object 2"/>
          <p:cNvGraphicFramePr>
            <a:graphicFrameLocks noChangeAspect="1"/>
          </p:cNvGraphicFramePr>
          <p:nvPr>
            <p:extLst>
              <p:ext uri="{D42A27DB-BD31-4B8C-83A1-F6EECF244321}">
                <p14:modId xmlns:p14="http://schemas.microsoft.com/office/powerpoint/2010/main" val="4145326622"/>
              </p:ext>
            </p:extLst>
          </p:nvPr>
        </p:nvGraphicFramePr>
        <p:xfrm>
          <a:off x="546100" y="1843088"/>
          <a:ext cx="8051800" cy="939800"/>
        </p:xfrm>
        <a:graphic>
          <a:graphicData uri="http://schemas.openxmlformats.org/presentationml/2006/ole">
            <mc:AlternateContent xmlns:mc="http://schemas.openxmlformats.org/markup-compatibility/2006">
              <mc:Choice xmlns:v="urn:schemas-microsoft-com:vml" Requires="v">
                <p:oleObj spid="_x0000_s183317" name="Equation" r:id="rId3" imgW="8051760" imgH="939600" progId="Equation.DSMT4">
                  <p:embed/>
                </p:oleObj>
              </mc:Choice>
              <mc:Fallback>
                <p:oleObj name="Equation" r:id="rId3" imgW="8051760" imgH="939600" progId="Equation.DSMT4">
                  <p:embed/>
                  <p:pic>
                    <p:nvPicPr>
                      <p:cNvPr id="0" name="Picture 2"/>
                      <p:cNvPicPr>
                        <a:picLocks noChangeAspect="1" noChangeArrowheads="1"/>
                      </p:cNvPicPr>
                      <p:nvPr/>
                    </p:nvPicPr>
                    <p:blipFill>
                      <a:blip r:embed="rId4"/>
                      <a:srcRect/>
                      <a:stretch>
                        <a:fillRect/>
                      </a:stretch>
                    </p:blipFill>
                    <p:spPr bwMode="auto">
                      <a:xfrm>
                        <a:off x="546100" y="1843088"/>
                        <a:ext cx="8051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(cont.) </a:t>
            </a:r>
            <a:endParaRPr lang="en-US" dirty="0"/>
          </a:p>
        </p:txBody>
      </p:sp>
      <p:sp>
        <p:nvSpPr>
          <p:cNvPr id="3" name="Content Placeholder 2"/>
          <p:cNvSpPr>
            <a:spLocks noGrp="1"/>
          </p:cNvSpPr>
          <p:nvPr>
            <p:ph idx="1"/>
          </p:nvPr>
        </p:nvSpPr>
        <p:spPr/>
        <p:txBody>
          <a:bodyPr/>
          <a:lstStyle/>
          <a:p>
            <a:pPr marL="463550" indent="-463550"/>
            <a:r>
              <a:rPr lang="en-US" b="1" dirty="0" smtClean="0"/>
              <a:t>d. 	</a:t>
            </a:r>
            <a:r>
              <a:rPr lang="en-US" dirty="0" smtClean="0"/>
              <a:t>Since acceleration is the derivative of velocity, we will obtain the acceleration function by differentiating.</a:t>
            </a:r>
          </a:p>
          <a:p>
            <a:pPr marL="463550" indent="-463550"/>
            <a:endParaRPr lang="en-US" b="1" dirty="0" smtClean="0"/>
          </a:p>
          <a:p>
            <a:pPr marL="463550" indent="-463550"/>
            <a:endParaRPr lang="en-US" dirty="0"/>
          </a:p>
        </p:txBody>
      </p:sp>
      <p:graphicFrame>
        <p:nvGraphicFramePr>
          <p:cNvPr id="184322" name="Object 2"/>
          <p:cNvGraphicFramePr>
            <a:graphicFrameLocks noChangeAspect="1"/>
          </p:cNvGraphicFramePr>
          <p:nvPr/>
        </p:nvGraphicFramePr>
        <p:xfrm>
          <a:off x="2184400" y="2736850"/>
          <a:ext cx="4775200" cy="647700"/>
        </p:xfrm>
        <a:graphic>
          <a:graphicData uri="http://schemas.openxmlformats.org/presentationml/2006/ole">
            <mc:AlternateContent xmlns:mc="http://schemas.openxmlformats.org/markup-compatibility/2006">
              <mc:Choice xmlns:v="urn:schemas-microsoft-com:vml" Requires="v">
                <p:oleObj spid="_x0000_s184339" name="Equation" r:id="rId3" imgW="4775040" imgH="647640" progId="Equation.DSMT4">
                  <p:embed/>
                </p:oleObj>
              </mc:Choice>
              <mc:Fallback>
                <p:oleObj name="Equation" r:id="rId3" imgW="4775040" imgH="647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4400" y="2736850"/>
                        <a:ext cx="4775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5d (cont.) </a:t>
            </a:r>
            <a:endParaRPr lang="en-US" dirty="0"/>
          </a:p>
        </p:txBody>
      </p:sp>
      <p:sp>
        <p:nvSpPr>
          <p:cNvPr id="3" name="Content Placeholder 2"/>
          <p:cNvSpPr>
            <a:spLocks noGrp="1"/>
          </p:cNvSpPr>
          <p:nvPr>
            <p:ph idx="1"/>
          </p:nvPr>
        </p:nvSpPr>
        <p:spPr/>
        <p:txBody>
          <a:bodyPr/>
          <a:lstStyle/>
          <a:p>
            <a:r>
              <a:rPr lang="en-US" dirty="0" smtClean="0"/>
              <a:t>Since this is precisely the negative of the position function, we can use our observations made in part b. and conclude that the acceleration values are greatest when the object is in its extreme positions, but acceleration is </a:t>
            </a:r>
            <a:r>
              <a:rPr lang="en-US" i="1" dirty="0" smtClean="0"/>
              <a:t>positive </a:t>
            </a:r>
            <a:r>
              <a:rPr lang="en-US" dirty="0" smtClean="0"/>
              <a:t>when the object’s position is negative, that is, the object is accelerating downward when above the equilibrium position and vice versa.</a:t>
            </a:r>
            <a:r>
              <a:rPr lang="en-US" i="1" dirty="0" smtClean="0"/>
              <a:t>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5d (cont.) </a:t>
            </a:r>
            <a:endParaRPr lang="en-US" dirty="0"/>
          </a:p>
        </p:txBody>
      </p:sp>
      <p:sp>
        <p:nvSpPr>
          <p:cNvPr id="3" name="Content Placeholder 2"/>
          <p:cNvSpPr>
            <a:spLocks noGrp="1"/>
          </p:cNvSpPr>
          <p:nvPr>
            <p:ph idx="1"/>
          </p:nvPr>
        </p:nvSpPr>
        <p:spPr/>
        <p:txBody>
          <a:bodyPr/>
          <a:lstStyle/>
          <a:p>
            <a:r>
              <a:rPr lang="en-US" dirty="0" smtClean="0"/>
              <a:t>The maximum acceleration values are</a:t>
            </a:r>
          </a:p>
          <a:p>
            <a:endParaRPr lang="en-US" dirty="0" smtClean="0"/>
          </a:p>
          <a:p>
            <a:pPr>
              <a:spcBef>
                <a:spcPts val="2400"/>
              </a:spcBef>
            </a:pPr>
            <a:r>
              <a:rPr lang="en-US" dirty="0" smtClean="0"/>
              <a:t>when </a:t>
            </a:r>
            <a:r>
              <a:rPr lang="en-US" i="1" dirty="0" smtClean="0"/>
              <a:t>k</a:t>
            </a:r>
            <a:r>
              <a:rPr lang="en-US" dirty="0" smtClean="0"/>
              <a:t> is an even nonnegative integer and </a:t>
            </a:r>
          </a:p>
          <a:p>
            <a:endParaRPr lang="en-US" dirty="0" smtClean="0"/>
          </a:p>
          <a:p>
            <a:endParaRPr lang="en-US" dirty="0" smtClean="0"/>
          </a:p>
          <a:p>
            <a:r>
              <a:rPr lang="en-US" dirty="0" smtClean="0"/>
              <a:t>when </a:t>
            </a:r>
            <a:r>
              <a:rPr lang="en-US" i="1" dirty="0" smtClean="0"/>
              <a:t>k</a:t>
            </a:r>
            <a:r>
              <a:rPr lang="en-US" dirty="0" smtClean="0"/>
              <a:t> is odd.</a:t>
            </a:r>
            <a:endParaRPr lang="en-US" dirty="0"/>
          </a:p>
        </p:txBody>
      </p:sp>
      <p:graphicFrame>
        <p:nvGraphicFramePr>
          <p:cNvPr id="185346" name="Object 2"/>
          <p:cNvGraphicFramePr>
            <a:graphicFrameLocks noChangeAspect="1"/>
          </p:cNvGraphicFramePr>
          <p:nvPr>
            <p:extLst>
              <p:ext uri="{D42A27DB-BD31-4B8C-83A1-F6EECF244321}">
                <p14:modId xmlns:p14="http://schemas.microsoft.com/office/powerpoint/2010/main" val="2471249283"/>
              </p:ext>
            </p:extLst>
          </p:nvPr>
        </p:nvGraphicFramePr>
        <p:xfrm>
          <a:off x="1765300" y="1905000"/>
          <a:ext cx="5613400" cy="495300"/>
        </p:xfrm>
        <a:graphic>
          <a:graphicData uri="http://schemas.openxmlformats.org/presentationml/2006/ole">
            <mc:AlternateContent xmlns:mc="http://schemas.openxmlformats.org/markup-compatibility/2006">
              <mc:Choice xmlns:v="urn:schemas-microsoft-com:vml" Requires="v">
                <p:oleObj spid="_x0000_s185384" name="Equation" r:id="rId3" imgW="5613120" imgH="495000" progId="Equation.DSMT4">
                  <p:embed/>
                </p:oleObj>
              </mc:Choice>
              <mc:Fallback>
                <p:oleObj name="Equation" r:id="rId3" imgW="5613120" imgH="495000" progId="Equation.DSMT4">
                  <p:embed/>
                  <p:pic>
                    <p:nvPicPr>
                      <p:cNvPr id="0" name="Picture 2"/>
                      <p:cNvPicPr>
                        <a:picLocks noChangeAspect="1" noChangeArrowheads="1"/>
                      </p:cNvPicPr>
                      <p:nvPr/>
                    </p:nvPicPr>
                    <p:blipFill>
                      <a:blip r:embed="rId4"/>
                      <a:srcRect/>
                      <a:stretch>
                        <a:fillRect/>
                      </a:stretch>
                    </p:blipFill>
                    <p:spPr bwMode="auto">
                      <a:xfrm>
                        <a:off x="1765300" y="1905000"/>
                        <a:ext cx="5613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47" name="Object 3"/>
          <p:cNvGraphicFramePr>
            <a:graphicFrameLocks noChangeAspect="1"/>
          </p:cNvGraphicFramePr>
          <p:nvPr>
            <p:extLst>
              <p:ext uri="{D42A27DB-BD31-4B8C-83A1-F6EECF244321}">
                <p14:modId xmlns:p14="http://schemas.microsoft.com/office/powerpoint/2010/main" val="2916954588"/>
              </p:ext>
            </p:extLst>
          </p:nvPr>
        </p:nvGraphicFramePr>
        <p:xfrm>
          <a:off x="1555750" y="3238500"/>
          <a:ext cx="6032500" cy="495300"/>
        </p:xfrm>
        <a:graphic>
          <a:graphicData uri="http://schemas.openxmlformats.org/presentationml/2006/ole">
            <mc:AlternateContent xmlns:mc="http://schemas.openxmlformats.org/markup-compatibility/2006">
              <mc:Choice xmlns:v="urn:schemas-microsoft-com:vml" Requires="v">
                <p:oleObj spid="_x0000_s185385" name="Equation" r:id="rId5" imgW="6032160" imgH="495000" progId="Equation.DSMT4">
                  <p:embed/>
                </p:oleObj>
              </mc:Choice>
              <mc:Fallback>
                <p:oleObj name="Equation" r:id="rId5" imgW="6032160" imgH="495000" progId="Equation.DSMT4">
                  <p:embed/>
                  <p:pic>
                    <p:nvPicPr>
                      <p:cNvPr id="0" name="Picture 3"/>
                      <p:cNvPicPr>
                        <a:picLocks noChangeAspect="1" noChangeArrowheads="1"/>
                      </p:cNvPicPr>
                      <p:nvPr/>
                    </p:nvPicPr>
                    <p:blipFill>
                      <a:blip r:embed="rId6"/>
                      <a:srcRect/>
                      <a:stretch>
                        <a:fillRect/>
                      </a:stretch>
                    </p:blipFill>
                    <p:spPr bwMode="auto">
                      <a:xfrm>
                        <a:off x="1555750" y="3238500"/>
                        <a:ext cx="6032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3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53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Theorem: </a:t>
            </a:r>
            <a:r>
              <a:rPr lang="en-US" dirty="0" smtClean="0">
                <a:solidFill>
                  <a:srgbClr val="004786"/>
                </a:solidFill>
              </a:rPr>
              <a:t>Derivatives of Tangent, Cotangent, Secant, and Cosecant</a:t>
            </a:r>
            <a:endParaRPr lang="en-US" dirty="0"/>
          </a:p>
        </p:txBody>
      </p:sp>
      <p:sp>
        <p:nvSpPr>
          <p:cNvPr id="3" name="Content Placeholder 2"/>
          <p:cNvSpPr>
            <a:spLocks noGrp="1"/>
          </p:cNvSpPr>
          <p:nvPr>
            <p:ph idx="1"/>
          </p:nvPr>
        </p:nvSpPr>
        <p:spPr>
          <a:xfrm>
            <a:off x="457200" y="1280160"/>
            <a:ext cx="8229600" cy="3022366"/>
          </a:xfrm>
          <a:solidFill>
            <a:srgbClr val="FFFFCC"/>
          </a:solidFill>
          <a:ln w="28575">
            <a:solidFill>
              <a:schemeClr val="tx1"/>
            </a:solidFill>
          </a:ln>
        </p:spPr>
        <p:txBody>
          <a:bodyPr>
            <a:spAutoFit/>
          </a:bodyPr>
          <a:lstStyle/>
          <a:p>
            <a:pPr algn="ctr"/>
            <a:r>
              <a:rPr lang="en-US" b="1" dirty="0" smtClean="0">
                <a:solidFill>
                  <a:srgbClr val="000000"/>
                </a:solidFill>
              </a:rPr>
              <a:t>Derivatives of Tangent, Cotangent, Secant, and Cosecant</a:t>
            </a:r>
          </a:p>
          <a:p>
            <a:endParaRPr lang="en-US" b="1" dirty="0" smtClean="0">
              <a:solidFill>
                <a:srgbClr val="000000"/>
              </a:solidFill>
            </a:endParaRPr>
          </a:p>
          <a:p>
            <a:endParaRPr lang="en-US" b="1" dirty="0" smtClean="0">
              <a:solidFill>
                <a:srgbClr val="000000"/>
              </a:solidFill>
            </a:endParaRPr>
          </a:p>
          <a:p>
            <a:endParaRPr lang="en-US" b="1" dirty="0" smtClean="0">
              <a:solidFill>
                <a:srgbClr val="000000"/>
              </a:solidFill>
            </a:endParaRPr>
          </a:p>
          <a:p>
            <a:endParaRPr lang="en-US" dirty="0">
              <a:solidFill>
                <a:srgbClr val="000000"/>
              </a:solidFill>
            </a:endParaRPr>
          </a:p>
        </p:txBody>
      </p:sp>
      <p:graphicFrame>
        <p:nvGraphicFramePr>
          <p:cNvPr id="186370" name="Object 2"/>
          <p:cNvGraphicFramePr>
            <a:graphicFrameLocks noChangeAspect="1"/>
          </p:cNvGraphicFramePr>
          <p:nvPr/>
        </p:nvGraphicFramePr>
        <p:xfrm>
          <a:off x="584200" y="2286000"/>
          <a:ext cx="7975600" cy="1905000"/>
        </p:xfrm>
        <a:graphic>
          <a:graphicData uri="http://schemas.openxmlformats.org/presentationml/2006/ole">
            <mc:AlternateContent xmlns:mc="http://schemas.openxmlformats.org/markup-compatibility/2006">
              <mc:Choice xmlns:v="urn:schemas-microsoft-com:vml" Requires="v">
                <p:oleObj spid="_x0000_s186387" name="Equation" r:id="rId3" imgW="7975440" imgH="1904760" progId="Equation.DSMT4">
                  <p:embed/>
                </p:oleObj>
              </mc:Choice>
              <mc:Fallback>
                <p:oleObj name="Equation" r:id="rId3" imgW="7975440" imgH="1904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 y="2286000"/>
                        <a:ext cx="7975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Theorem: </a:t>
            </a:r>
            <a:r>
              <a:rPr lang="en-US" dirty="0" smtClean="0">
                <a:solidFill>
                  <a:srgbClr val="004786"/>
                </a:solidFill>
              </a:rPr>
              <a:t>Derivatives of Tangent, Cotangent, Secant, and Cosecant</a:t>
            </a:r>
            <a:endParaRPr lang="en-US" dirty="0"/>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pPr algn="ctr"/>
            <a:r>
              <a:rPr lang="en-US" b="1" dirty="0" smtClean="0">
                <a:solidFill>
                  <a:srgbClr val="000000"/>
                </a:solidFill>
              </a:rPr>
              <a:t>Proof </a:t>
            </a:r>
          </a:p>
          <a:p>
            <a:r>
              <a:rPr lang="en-US" dirty="0" smtClean="0">
                <a:solidFill>
                  <a:srgbClr val="000000"/>
                </a:solidFill>
              </a:rPr>
              <a:t>We will prove two of the above statements, and leave the remaining two as exercises.</a:t>
            </a:r>
            <a:endParaRPr lang="en-US" dirty="0">
              <a:solidFill>
                <a:srgbClr val="000000"/>
              </a:solidFill>
            </a:endParaRPr>
          </a:p>
        </p:txBody>
      </p:sp>
      <p:graphicFrame>
        <p:nvGraphicFramePr>
          <p:cNvPr id="187395" name="Object 3"/>
          <p:cNvGraphicFramePr>
            <a:graphicFrameLocks noChangeAspect="1"/>
          </p:cNvGraphicFramePr>
          <p:nvPr>
            <p:extLst>
              <p:ext uri="{D42A27DB-BD31-4B8C-83A1-F6EECF244321}">
                <p14:modId xmlns:p14="http://schemas.microsoft.com/office/powerpoint/2010/main" val="185065208"/>
              </p:ext>
            </p:extLst>
          </p:nvPr>
        </p:nvGraphicFramePr>
        <p:xfrm>
          <a:off x="863600" y="2732088"/>
          <a:ext cx="7416800" cy="3098800"/>
        </p:xfrm>
        <a:graphic>
          <a:graphicData uri="http://schemas.openxmlformats.org/presentationml/2006/ole">
            <mc:AlternateContent xmlns:mc="http://schemas.openxmlformats.org/markup-compatibility/2006">
              <mc:Choice xmlns:v="urn:schemas-microsoft-com:vml" Requires="v">
                <p:oleObj spid="_x0000_s187412" name="Equation" r:id="rId3" imgW="7416720" imgH="3098520" progId="Equation.DSMT4">
                  <p:embed/>
                </p:oleObj>
              </mc:Choice>
              <mc:Fallback>
                <p:oleObj name="Equation" r:id="rId3" imgW="7416720" imgH="3098520" progId="Equation.DSMT4">
                  <p:embed/>
                  <p:pic>
                    <p:nvPicPr>
                      <p:cNvPr id="0" name="Picture 3"/>
                      <p:cNvPicPr>
                        <a:picLocks noChangeAspect="1" noChangeArrowheads="1"/>
                      </p:cNvPicPr>
                      <p:nvPr/>
                    </p:nvPicPr>
                    <p:blipFill>
                      <a:blip r:embed="rId4"/>
                      <a:srcRect/>
                      <a:stretch>
                        <a:fillRect/>
                      </a:stretch>
                    </p:blipFill>
                    <p:spPr bwMode="auto">
                      <a:xfrm>
                        <a:off x="863600" y="2732088"/>
                        <a:ext cx="741680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a:t>
            </a:r>
            <a:r>
              <a:rPr lang="en-US" dirty="0" smtClean="0">
                <a:solidFill>
                  <a:srgbClr val="004786"/>
                </a:solidFill>
              </a:rPr>
              <a:t>Derivatives of Tangent, Cotangent, Secant, and Cosecant</a:t>
            </a:r>
            <a:endParaRPr lang="en-US" dirty="0"/>
          </a:p>
        </p:txBody>
      </p:sp>
      <p:sp>
        <p:nvSpPr>
          <p:cNvPr id="3" name="Content Placeholder 2"/>
          <p:cNvSpPr>
            <a:spLocks noGrp="1"/>
          </p:cNvSpPr>
          <p:nvPr>
            <p:ph idx="1"/>
          </p:nvPr>
        </p:nvSpPr>
        <p:spPr>
          <a:xfrm>
            <a:off x="457200" y="1280160"/>
            <a:ext cx="8229600" cy="3453253"/>
          </a:xfrm>
          <a:solidFill>
            <a:srgbClr val="FFFFCC"/>
          </a:solidFill>
          <a:ln w="28575">
            <a:solidFill>
              <a:schemeClr val="tx1"/>
            </a:solidFill>
          </a:ln>
        </p:spPr>
        <p:txBody>
          <a:bodyPr>
            <a:spAutoFit/>
          </a:bodyPr>
          <a:lstStyle/>
          <a:p>
            <a:pPr algn="ctr"/>
            <a:r>
              <a:rPr lang="en-US" b="1" dirty="0" smtClean="0">
                <a:solidFill>
                  <a:srgbClr val="000000"/>
                </a:solidFill>
              </a:rPr>
              <a:t>Proof (cont.)</a:t>
            </a:r>
          </a:p>
          <a:p>
            <a:endParaRPr lang="en-US" dirty="0" smtClean="0"/>
          </a:p>
          <a:p>
            <a:endParaRPr lang="en-US" dirty="0" smtClean="0"/>
          </a:p>
          <a:p>
            <a:endParaRPr lang="en-US" dirty="0" smtClean="0"/>
          </a:p>
          <a:p>
            <a:r>
              <a:rPr lang="en-US" dirty="0" smtClean="0">
                <a:solidFill>
                  <a:srgbClr val="000000"/>
                </a:solidFill>
              </a:rPr>
              <a:t>For the derivative of cosecant, we could either use the Quotient Rule or, more quickly, its specialized form as shown.</a:t>
            </a:r>
            <a:endParaRPr lang="en-US" dirty="0">
              <a:solidFill>
                <a:srgbClr val="000000"/>
              </a:solidFill>
            </a:endParaRPr>
          </a:p>
        </p:txBody>
      </p:sp>
      <p:graphicFrame>
        <p:nvGraphicFramePr>
          <p:cNvPr id="187395" name="Object 3"/>
          <p:cNvGraphicFramePr>
            <a:graphicFrameLocks noChangeAspect="1"/>
          </p:cNvGraphicFramePr>
          <p:nvPr/>
        </p:nvGraphicFramePr>
        <p:xfrm>
          <a:off x="1784350" y="1873250"/>
          <a:ext cx="5575300" cy="1409700"/>
        </p:xfrm>
        <a:graphic>
          <a:graphicData uri="http://schemas.openxmlformats.org/presentationml/2006/ole">
            <mc:AlternateContent xmlns:mc="http://schemas.openxmlformats.org/markup-compatibility/2006">
              <mc:Choice xmlns:v="urn:schemas-microsoft-com:vml" Requires="v">
                <p:oleObj spid="_x0000_s188435" name="Equation" r:id="rId3" imgW="5574960" imgH="1409400" progId="Equation.DSMT4">
                  <p:embed/>
                </p:oleObj>
              </mc:Choice>
              <mc:Fallback>
                <p:oleObj name="Equation" r:id="rId3" imgW="5574960" imgH="1409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350" y="1873250"/>
                        <a:ext cx="55753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a:t>
            </a:r>
            <a:r>
              <a:rPr lang="en-US" dirty="0" smtClean="0">
                <a:solidFill>
                  <a:srgbClr val="004786"/>
                </a:solidFill>
              </a:rPr>
              <a:t>Derivatives of Tangent, Cotangent, Secant, and Cosecant</a:t>
            </a:r>
            <a:endParaRPr lang="en-US" dirty="0"/>
          </a:p>
        </p:txBody>
      </p:sp>
      <p:sp>
        <p:nvSpPr>
          <p:cNvPr id="3" name="Content Placeholder 2"/>
          <p:cNvSpPr>
            <a:spLocks noGrp="1"/>
          </p:cNvSpPr>
          <p:nvPr>
            <p:ph idx="1"/>
          </p:nvPr>
        </p:nvSpPr>
        <p:spPr>
          <a:xfrm>
            <a:off x="457200" y="1280160"/>
            <a:ext cx="8229600" cy="4572000"/>
          </a:xfrm>
          <a:solidFill>
            <a:srgbClr val="FFFFCC"/>
          </a:solidFill>
          <a:ln w="28575">
            <a:solidFill>
              <a:schemeClr val="tx1"/>
            </a:solidFill>
          </a:ln>
        </p:spPr>
        <p:txBody>
          <a:bodyPr>
            <a:noAutofit/>
          </a:bodyPr>
          <a:lstStyle/>
          <a:p>
            <a:pPr algn="ctr"/>
            <a:r>
              <a:rPr lang="en-US" b="1" dirty="0" smtClean="0">
                <a:solidFill>
                  <a:srgbClr val="000000"/>
                </a:solidFill>
              </a:rPr>
              <a:t>Proof (cont.)</a:t>
            </a:r>
          </a:p>
          <a:p>
            <a:endParaRPr lang="en-US" dirty="0">
              <a:solidFill>
                <a:srgbClr val="000000"/>
              </a:solidFill>
            </a:endParaRPr>
          </a:p>
        </p:txBody>
      </p:sp>
      <p:graphicFrame>
        <p:nvGraphicFramePr>
          <p:cNvPr id="189443" name="Object 3"/>
          <p:cNvGraphicFramePr>
            <a:graphicFrameLocks noChangeAspect="1"/>
          </p:cNvGraphicFramePr>
          <p:nvPr/>
        </p:nvGraphicFramePr>
        <p:xfrm>
          <a:off x="1238250" y="1823112"/>
          <a:ext cx="5448300" cy="3962400"/>
        </p:xfrm>
        <a:graphic>
          <a:graphicData uri="http://schemas.openxmlformats.org/presentationml/2006/ole">
            <mc:AlternateContent xmlns:mc="http://schemas.openxmlformats.org/markup-compatibility/2006">
              <mc:Choice xmlns:v="urn:schemas-microsoft-com:vml" Requires="v">
                <p:oleObj spid="_x0000_s189460" name="Equation" r:id="rId3" imgW="5448240" imgH="3962160" progId="Equation.DSMT4">
                  <p:embed/>
                </p:oleObj>
              </mc:Choice>
              <mc:Fallback>
                <p:oleObj name="Equation" r:id="rId3" imgW="5448240" imgH="39621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0" y="1823112"/>
                        <a:ext cx="54483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a:t>
            </a:r>
            <a:endParaRPr lang="en-US" dirty="0"/>
          </a:p>
        </p:txBody>
      </p:sp>
      <p:sp>
        <p:nvSpPr>
          <p:cNvPr id="3" name="Content Placeholder 2"/>
          <p:cNvSpPr>
            <a:spLocks noGrp="1"/>
          </p:cNvSpPr>
          <p:nvPr>
            <p:ph idx="1"/>
          </p:nvPr>
        </p:nvSpPr>
        <p:spPr/>
        <p:txBody>
          <a:bodyPr/>
          <a:lstStyle/>
          <a:p>
            <a:r>
              <a:rPr lang="en-US" dirty="0" smtClean="0"/>
              <a:t>Use the above theorem to find the derivatives of the following functions.</a:t>
            </a:r>
          </a:p>
          <a:p>
            <a:endParaRPr lang="en-US" dirty="0" smtClean="0"/>
          </a:p>
          <a:p>
            <a:endParaRPr lang="en-US" dirty="0" smtClean="0"/>
          </a:p>
          <a:p>
            <a:r>
              <a:rPr lang="en-US" b="1" dirty="0" smtClean="0"/>
              <a:t>Solution</a:t>
            </a:r>
          </a:p>
          <a:p>
            <a:pPr marL="463550" indent="-463550"/>
            <a:r>
              <a:rPr lang="en-US" b="1" dirty="0" smtClean="0"/>
              <a:t>a. 	</a:t>
            </a:r>
            <a:r>
              <a:rPr lang="en-US" dirty="0" smtClean="0"/>
              <a:t>Using the Product Rule, we calculate the derivative as follows.</a:t>
            </a:r>
            <a:endParaRPr lang="en-US" dirty="0"/>
          </a:p>
        </p:txBody>
      </p:sp>
      <p:graphicFrame>
        <p:nvGraphicFramePr>
          <p:cNvPr id="190466" name="Object 2"/>
          <p:cNvGraphicFramePr>
            <a:graphicFrameLocks noChangeAspect="1"/>
          </p:cNvGraphicFramePr>
          <p:nvPr/>
        </p:nvGraphicFramePr>
        <p:xfrm>
          <a:off x="548640" y="2272352"/>
          <a:ext cx="6731000" cy="838200"/>
        </p:xfrm>
        <a:graphic>
          <a:graphicData uri="http://schemas.openxmlformats.org/presentationml/2006/ole">
            <mc:AlternateContent xmlns:mc="http://schemas.openxmlformats.org/markup-compatibility/2006">
              <mc:Choice xmlns:v="urn:schemas-microsoft-com:vml" Requires="v">
                <p:oleObj spid="_x0000_s190484" name="Equation" r:id="rId3" imgW="6730920" imgH="838080" progId="Equation.DSMT4">
                  <p:embed/>
                </p:oleObj>
              </mc:Choice>
              <mc:Fallback>
                <p:oleObj name="Equation" r:id="rId3" imgW="673092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272352"/>
                        <a:ext cx="673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Lemma</a:t>
            </a:r>
            <a:endParaRPr lang="en-US" dirty="0"/>
          </a:p>
        </p:txBody>
      </p:sp>
      <p:sp>
        <p:nvSpPr>
          <p:cNvPr id="3" name="Content Placeholder 2"/>
          <p:cNvSpPr>
            <a:spLocks noGrp="1"/>
          </p:cNvSpPr>
          <p:nvPr>
            <p:ph idx="1"/>
          </p:nvPr>
        </p:nvSpPr>
        <p:spPr>
          <a:xfrm>
            <a:off x="457200" y="1280160"/>
            <a:ext cx="8229600" cy="4659737"/>
          </a:xfrm>
          <a:solidFill>
            <a:srgbClr val="FFFFCC"/>
          </a:solidFill>
          <a:ln w="28575">
            <a:solidFill>
              <a:srgbClr val="000000"/>
            </a:solidFill>
          </a:ln>
        </p:spPr>
        <p:txBody>
          <a:bodyPr>
            <a:spAutoFit/>
          </a:bodyPr>
          <a:lstStyle/>
          <a:p>
            <a:pPr algn="ctr"/>
            <a:r>
              <a:rPr lang="en-US" b="1" dirty="0" smtClean="0">
                <a:solidFill>
                  <a:srgbClr val="000000"/>
                </a:solidFill>
              </a:rPr>
              <a:t>Proof (cont.)</a:t>
            </a:r>
          </a:p>
          <a:p>
            <a:pPr algn="ctr"/>
            <a:endParaRPr lang="en-US" b="1" dirty="0" smtClean="0">
              <a:solidFill>
                <a:srgbClr val="000000"/>
              </a:solidFill>
            </a:endParaRPr>
          </a:p>
          <a:p>
            <a:pPr algn="ctr"/>
            <a:endParaRPr lang="en-US" b="1" dirty="0" smtClean="0">
              <a:solidFill>
                <a:srgbClr val="000000"/>
              </a:solidFill>
            </a:endParaRPr>
          </a:p>
          <a:p>
            <a:pPr algn="ctr"/>
            <a:endParaRPr lang="en-US" b="1" dirty="0" smtClean="0">
              <a:solidFill>
                <a:srgbClr val="000000"/>
              </a:solidFill>
            </a:endParaRPr>
          </a:p>
          <a:p>
            <a:pPr algn="ctr"/>
            <a:endParaRPr lang="en-US" b="1" dirty="0" smtClean="0">
              <a:solidFill>
                <a:srgbClr val="000000"/>
              </a:solidFill>
            </a:endParaRPr>
          </a:p>
          <a:p>
            <a:pPr algn="ctr"/>
            <a:endParaRPr lang="en-US" b="1" dirty="0" smtClean="0">
              <a:solidFill>
                <a:srgbClr val="000000"/>
              </a:solidFill>
            </a:endParaRPr>
          </a:p>
          <a:p>
            <a:pPr algn="ctr"/>
            <a:endParaRPr lang="en-US" b="1" dirty="0" smtClean="0">
              <a:solidFill>
                <a:srgbClr val="000000"/>
              </a:solidFill>
            </a:endParaRPr>
          </a:p>
          <a:p>
            <a:pPr algn="ctr"/>
            <a:endParaRPr lang="en-US" b="1" dirty="0" smtClean="0">
              <a:solidFill>
                <a:srgbClr val="000000"/>
              </a:solidFill>
            </a:endParaRPr>
          </a:p>
          <a:p>
            <a:pPr algn="ctr"/>
            <a:endParaRPr lang="en-US" b="1" dirty="0" smtClean="0">
              <a:solidFill>
                <a:srgbClr val="000000"/>
              </a:solidFill>
            </a:endParaRPr>
          </a:p>
        </p:txBody>
      </p:sp>
      <p:pic>
        <p:nvPicPr>
          <p:cNvPr id="4" name="Picture 2"/>
          <p:cNvPicPr>
            <a:picLocks noChangeAspect="1" noChangeArrowheads="1"/>
          </p:cNvPicPr>
          <p:nvPr/>
        </p:nvPicPr>
        <p:blipFill>
          <a:blip r:embed="rId3" cstate="print">
            <a:clrChange>
              <a:clrFrom>
                <a:srgbClr val="FFFFFF"/>
              </a:clrFrom>
              <a:clrTo>
                <a:srgbClr val="FFFFFF">
                  <a:alpha val="0"/>
                </a:srgbClr>
              </a:clrTo>
            </a:clrChange>
            <a:lum bright="-20000"/>
          </a:blip>
          <a:srcRect b="18073"/>
          <a:stretch>
            <a:fillRect/>
          </a:stretch>
        </p:blipFill>
        <p:spPr bwMode="auto">
          <a:xfrm>
            <a:off x="4942840" y="1727273"/>
            <a:ext cx="3474720" cy="3454327"/>
          </a:xfrm>
          <a:prstGeom prst="rect">
            <a:avLst/>
          </a:prstGeom>
          <a:noFill/>
          <a:ln w="9525">
            <a:noFill/>
            <a:miter lim="800000"/>
            <a:headEnd/>
            <a:tailEnd/>
          </a:ln>
        </p:spPr>
      </p:pic>
      <p:graphicFrame>
        <p:nvGraphicFramePr>
          <p:cNvPr id="5" name="Object 4"/>
          <p:cNvGraphicFramePr>
            <a:graphicFrameLocks noChangeAspect="1"/>
          </p:cNvGraphicFramePr>
          <p:nvPr>
            <p:extLst>
              <p:ext uri="{D42A27DB-BD31-4B8C-83A1-F6EECF244321}">
                <p14:modId xmlns:p14="http://schemas.microsoft.com/office/powerpoint/2010/main" val="3960346197"/>
              </p:ext>
            </p:extLst>
          </p:nvPr>
        </p:nvGraphicFramePr>
        <p:xfrm>
          <a:off x="4953000" y="5130800"/>
          <a:ext cx="3657600" cy="736600"/>
        </p:xfrm>
        <a:graphic>
          <a:graphicData uri="http://schemas.openxmlformats.org/presentationml/2006/ole">
            <mc:AlternateContent xmlns:mc="http://schemas.openxmlformats.org/markup-compatibility/2006">
              <mc:Choice xmlns:v="urn:schemas-microsoft-com:vml" Requires="v">
                <p:oleObj spid="_x0000_s222228" name="Equation" r:id="rId4" imgW="3657600" imgH="736560" progId="Equation.DSMT4">
                  <p:embed/>
                </p:oleObj>
              </mc:Choice>
              <mc:Fallback>
                <p:oleObj name="Equation" r:id="rId4" imgW="3657600" imgH="736560" progId="Equation.DSMT4">
                  <p:embed/>
                  <p:pic>
                    <p:nvPicPr>
                      <p:cNvPr id="0" name="Picture 2"/>
                      <p:cNvPicPr>
                        <a:picLocks noChangeAspect="1" noChangeArrowheads="1"/>
                      </p:cNvPicPr>
                      <p:nvPr/>
                    </p:nvPicPr>
                    <p:blipFill>
                      <a:blip r:embed="rId5"/>
                      <a:srcRect/>
                      <a:stretch>
                        <a:fillRect/>
                      </a:stretch>
                    </p:blipFill>
                    <p:spPr bwMode="auto">
                      <a:xfrm>
                        <a:off x="4953000" y="5130800"/>
                        <a:ext cx="36576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457200" y="1828800"/>
            <a:ext cx="4572000" cy="3970318"/>
          </a:xfrm>
          <a:prstGeom prst="rect">
            <a:avLst/>
          </a:prstGeom>
        </p:spPr>
        <p:txBody>
          <a:bodyPr>
            <a:spAutoFit/>
          </a:bodyPr>
          <a:lstStyle/>
          <a:p>
            <a:r>
              <a:rPr lang="en-US" sz="2800" dirty="0" smtClean="0">
                <a:solidFill>
                  <a:srgbClr val="000000"/>
                </a:solidFill>
              </a:rPr>
              <a:t>We can construct some bounds on the relative rate for the first limit by referring to Figure 1. For any angle </a:t>
            </a:r>
            <a:r>
              <a:rPr lang="el-GR" sz="2800" i="1" dirty="0" smtClean="0">
                <a:solidFill>
                  <a:srgbClr val="000000"/>
                </a:solidFill>
                <a:latin typeface="Cambria Math" panose="02040503050406030204" pitchFamily="18" charset="0"/>
                <a:ea typeface="Cambria Math" panose="02040503050406030204" pitchFamily="18" charset="0"/>
                <a:sym typeface="Symbol"/>
              </a:rPr>
              <a:t>θ</a:t>
            </a:r>
            <a:r>
              <a:rPr lang="en-US" sz="2800" i="1" dirty="0" smtClean="0">
                <a:solidFill>
                  <a:srgbClr val="000000"/>
                </a:solidFill>
              </a:rPr>
              <a:t> </a:t>
            </a:r>
            <a:r>
              <a:rPr lang="en-US" sz="2800" dirty="0" smtClean="0">
                <a:solidFill>
                  <a:srgbClr val="000000"/>
                </a:solidFill>
              </a:rPr>
              <a:t>between 0 and </a:t>
            </a:r>
            <a:r>
              <a:rPr lang="el-GR" sz="2800" i="1" dirty="0" smtClean="0">
                <a:solidFill>
                  <a:srgbClr val="000000"/>
                </a:solidFill>
                <a:latin typeface="Cambria Math" panose="02040503050406030204" pitchFamily="18" charset="0"/>
                <a:ea typeface="Cambria Math" panose="02040503050406030204" pitchFamily="18" charset="0"/>
              </a:rPr>
              <a:t>π</a:t>
            </a:r>
            <a:r>
              <a:rPr lang="en-US" sz="2800" dirty="0" smtClean="0">
                <a:solidFill>
                  <a:srgbClr val="000000"/>
                </a:solidFill>
              </a:rPr>
              <a:t>/2</a:t>
            </a:r>
            <a:r>
              <a:rPr lang="en-US" sz="2800" dirty="0" smtClean="0">
                <a:solidFill>
                  <a:srgbClr val="000000"/>
                </a:solidFill>
              </a:rPr>
              <a:t>, the area of triangle </a:t>
            </a:r>
            <a:r>
              <a:rPr lang="en-US" sz="2800" i="1" dirty="0" smtClean="0">
                <a:solidFill>
                  <a:srgbClr val="000000"/>
                </a:solidFill>
              </a:rPr>
              <a:t>OBD</a:t>
            </a:r>
            <a:r>
              <a:rPr lang="en-US" sz="2800" dirty="0" smtClean="0">
                <a:solidFill>
                  <a:srgbClr val="000000"/>
                </a:solidFill>
              </a:rPr>
              <a:t> is less than the area of the circle sector </a:t>
            </a:r>
            <a:r>
              <a:rPr lang="en-US" sz="2800" i="1" dirty="0" smtClean="0">
                <a:solidFill>
                  <a:srgbClr val="000000"/>
                </a:solidFill>
              </a:rPr>
              <a:t>OBD</a:t>
            </a:r>
            <a:r>
              <a:rPr lang="en-US" sz="2800" dirty="0" smtClean="0">
                <a:solidFill>
                  <a:srgbClr val="000000"/>
                </a:solidFill>
              </a:rPr>
              <a:t>, which in turn is less than the area of triangle </a:t>
            </a:r>
            <a:r>
              <a:rPr lang="en-US" sz="2800" i="1" dirty="0" smtClean="0">
                <a:solidFill>
                  <a:srgbClr val="000000"/>
                </a:solidFill>
              </a:rPr>
              <a:t>OBC</a:t>
            </a:r>
            <a:r>
              <a:rPr lang="en-US" sz="2800" dirty="0" smtClean="0">
                <a:solidFill>
                  <a:srgbClr val="000000"/>
                </a:solidFill>
              </a:rPr>
              <a:t>. </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6a (cont.)</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graphicFrame>
        <p:nvGraphicFramePr>
          <p:cNvPr id="191491" name="Object 3"/>
          <p:cNvGraphicFramePr>
            <a:graphicFrameLocks noChangeAspect="1"/>
          </p:cNvGraphicFramePr>
          <p:nvPr/>
        </p:nvGraphicFramePr>
        <p:xfrm>
          <a:off x="1752600" y="1336344"/>
          <a:ext cx="800100" cy="482600"/>
        </p:xfrm>
        <a:graphic>
          <a:graphicData uri="http://schemas.openxmlformats.org/presentationml/2006/ole">
            <mc:AlternateContent xmlns:mc="http://schemas.openxmlformats.org/markup-compatibility/2006">
              <mc:Choice xmlns:v="urn:schemas-microsoft-com:vml" Requires="v">
                <p:oleObj spid="_x0000_s191610" name="Equation" r:id="rId3" imgW="799920" imgH="482400" progId="Equation.DSMT4">
                  <p:embed/>
                </p:oleObj>
              </mc:Choice>
              <mc:Fallback>
                <p:oleObj name="Equation" r:id="rId3" imgW="79992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36344"/>
                        <a:ext cx="800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2" name="Object 4"/>
          <p:cNvGraphicFramePr>
            <a:graphicFrameLocks noChangeAspect="1"/>
          </p:cNvGraphicFramePr>
          <p:nvPr/>
        </p:nvGraphicFramePr>
        <p:xfrm>
          <a:off x="2590800" y="1191904"/>
          <a:ext cx="4064000" cy="635000"/>
        </p:xfrm>
        <a:graphic>
          <a:graphicData uri="http://schemas.openxmlformats.org/presentationml/2006/ole">
            <mc:AlternateContent xmlns:mc="http://schemas.openxmlformats.org/markup-compatibility/2006">
              <mc:Choice xmlns:v="urn:schemas-microsoft-com:vml" Requires="v">
                <p:oleObj spid="_x0000_s191611" name="Equation" r:id="rId5" imgW="4063680" imgH="634680" progId="Equation.DSMT4">
                  <p:embed/>
                </p:oleObj>
              </mc:Choice>
              <mc:Fallback>
                <p:oleObj name="Equation" r:id="rId5" imgW="4063680" imgH="6346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1191904"/>
                        <a:ext cx="4064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3" name="Object 5"/>
          <p:cNvGraphicFramePr>
            <a:graphicFrameLocks noChangeAspect="1"/>
          </p:cNvGraphicFramePr>
          <p:nvPr/>
        </p:nvGraphicFramePr>
        <p:xfrm>
          <a:off x="2590800" y="1981200"/>
          <a:ext cx="4699000" cy="495300"/>
        </p:xfrm>
        <a:graphic>
          <a:graphicData uri="http://schemas.openxmlformats.org/presentationml/2006/ole">
            <mc:AlternateContent xmlns:mc="http://schemas.openxmlformats.org/markup-compatibility/2006">
              <mc:Choice xmlns:v="urn:schemas-microsoft-com:vml" Requires="v">
                <p:oleObj spid="_x0000_s191612" name="Equation" r:id="rId7" imgW="4698720" imgH="495000" progId="Equation.DSMT4">
                  <p:embed/>
                </p:oleObj>
              </mc:Choice>
              <mc:Fallback>
                <p:oleObj name="Equation" r:id="rId7" imgW="4698720" imgH="495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1981200"/>
                        <a:ext cx="4699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4" name="Object 6"/>
          <p:cNvGraphicFramePr>
            <a:graphicFrameLocks noChangeAspect="1"/>
          </p:cNvGraphicFramePr>
          <p:nvPr/>
        </p:nvGraphicFramePr>
        <p:xfrm>
          <a:off x="2590800" y="2626056"/>
          <a:ext cx="4813300" cy="838200"/>
        </p:xfrm>
        <a:graphic>
          <a:graphicData uri="http://schemas.openxmlformats.org/presentationml/2006/ole">
            <mc:AlternateContent xmlns:mc="http://schemas.openxmlformats.org/markup-compatibility/2006">
              <mc:Choice xmlns:v="urn:schemas-microsoft-com:vml" Requires="v">
                <p:oleObj spid="_x0000_s191613" name="Equation" r:id="rId9" imgW="4813200" imgH="838080" progId="Equation.DSMT4">
                  <p:embed/>
                </p:oleObj>
              </mc:Choice>
              <mc:Fallback>
                <p:oleObj name="Equation" r:id="rId9" imgW="481320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2626056"/>
                        <a:ext cx="4813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5" name="Object 7"/>
          <p:cNvGraphicFramePr>
            <a:graphicFrameLocks noChangeAspect="1"/>
          </p:cNvGraphicFramePr>
          <p:nvPr/>
        </p:nvGraphicFramePr>
        <p:xfrm>
          <a:off x="2577152" y="3608696"/>
          <a:ext cx="2984500" cy="838200"/>
        </p:xfrm>
        <a:graphic>
          <a:graphicData uri="http://schemas.openxmlformats.org/presentationml/2006/ole">
            <mc:AlternateContent xmlns:mc="http://schemas.openxmlformats.org/markup-compatibility/2006">
              <mc:Choice xmlns:v="urn:schemas-microsoft-com:vml" Requires="v">
                <p:oleObj spid="_x0000_s191614" name="Equation" r:id="rId11" imgW="2984400" imgH="838080" progId="Equation.DSMT4">
                  <p:embed/>
                </p:oleObj>
              </mc:Choice>
              <mc:Fallback>
                <p:oleObj name="Equation" r:id="rId11" imgW="298440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77152" y="3608696"/>
                        <a:ext cx="298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6" name="Object 8"/>
          <p:cNvGraphicFramePr>
            <a:graphicFrameLocks noChangeAspect="1"/>
          </p:cNvGraphicFramePr>
          <p:nvPr/>
        </p:nvGraphicFramePr>
        <p:xfrm>
          <a:off x="2577152" y="4599296"/>
          <a:ext cx="2755900" cy="381000"/>
        </p:xfrm>
        <a:graphic>
          <a:graphicData uri="http://schemas.openxmlformats.org/presentationml/2006/ole">
            <mc:AlternateContent xmlns:mc="http://schemas.openxmlformats.org/markup-compatibility/2006">
              <mc:Choice xmlns:v="urn:schemas-microsoft-com:vml" Requires="v">
                <p:oleObj spid="_x0000_s191615" name="Equation" r:id="rId13" imgW="2755800" imgH="380880" progId="Equation.DSMT4">
                  <p:embed/>
                </p:oleObj>
              </mc:Choice>
              <mc:Fallback>
                <p:oleObj name="Equation" r:id="rId13" imgW="2755800" imgH="3808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77152" y="4599296"/>
                        <a:ext cx="2755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7" name="Object 9"/>
          <p:cNvGraphicFramePr>
            <a:graphicFrameLocks noChangeAspect="1"/>
          </p:cNvGraphicFramePr>
          <p:nvPr/>
        </p:nvGraphicFramePr>
        <p:xfrm>
          <a:off x="2577152" y="5208896"/>
          <a:ext cx="2527300" cy="584200"/>
        </p:xfrm>
        <a:graphic>
          <a:graphicData uri="http://schemas.openxmlformats.org/presentationml/2006/ole">
            <mc:AlternateContent xmlns:mc="http://schemas.openxmlformats.org/markup-compatibility/2006">
              <mc:Choice xmlns:v="urn:schemas-microsoft-com:vml" Requires="v">
                <p:oleObj spid="_x0000_s191616" name="Equation" r:id="rId15" imgW="2527200" imgH="583920" progId="Equation.DSMT4">
                  <p:embed/>
                </p:oleObj>
              </mc:Choice>
              <mc:Fallback>
                <p:oleObj name="Equation" r:id="rId15" imgW="2527200" imgH="58392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77152" y="5208896"/>
                        <a:ext cx="2527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4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4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4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1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6a (cont.)</a:t>
            </a:r>
            <a:endParaRPr lang="en-US" dirty="0"/>
          </a:p>
        </p:txBody>
      </p:sp>
      <p:sp>
        <p:nvSpPr>
          <p:cNvPr id="3" name="Content Placeholder 2"/>
          <p:cNvSpPr>
            <a:spLocks noGrp="1"/>
          </p:cNvSpPr>
          <p:nvPr>
            <p:ph idx="1"/>
          </p:nvPr>
        </p:nvSpPr>
        <p:spPr/>
        <p:txBody>
          <a:bodyPr/>
          <a:lstStyle/>
          <a:p>
            <a:r>
              <a:rPr lang="en-US" dirty="0" smtClean="0"/>
              <a:t>Notice, however, that differentiation will be much easier if we rewrite </a:t>
            </a:r>
            <a:r>
              <a:rPr lang="en-US" i="1" dirty="0" smtClean="0"/>
              <a:t>f </a:t>
            </a:r>
            <a:r>
              <a:rPr lang="en-US" dirty="0" smtClean="0"/>
              <a:t>before differentiating. Since</a:t>
            </a:r>
          </a:p>
          <a:p>
            <a:endParaRPr lang="en-US" dirty="0" smtClean="0"/>
          </a:p>
          <a:p>
            <a:endParaRPr lang="en-US" dirty="0" smtClean="0"/>
          </a:p>
          <a:p>
            <a:r>
              <a:rPr lang="en-US" dirty="0" smtClean="0"/>
              <a:t>our theorem tell us that</a:t>
            </a:r>
            <a:endParaRPr lang="en-US" dirty="0"/>
          </a:p>
        </p:txBody>
      </p:sp>
      <p:graphicFrame>
        <p:nvGraphicFramePr>
          <p:cNvPr id="199682" name="Object 2"/>
          <p:cNvGraphicFramePr>
            <a:graphicFrameLocks noChangeAspect="1"/>
          </p:cNvGraphicFramePr>
          <p:nvPr/>
        </p:nvGraphicFramePr>
        <p:xfrm>
          <a:off x="1320800" y="2326944"/>
          <a:ext cx="6502400" cy="838200"/>
        </p:xfrm>
        <a:graphic>
          <a:graphicData uri="http://schemas.openxmlformats.org/presentationml/2006/ole">
            <mc:AlternateContent xmlns:mc="http://schemas.openxmlformats.org/markup-compatibility/2006">
              <mc:Choice xmlns:v="urn:schemas-microsoft-com:vml" Requires="v">
                <p:oleObj spid="_x0000_s199718" name="Equation" r:id="rId3" imgW="6502320" imgH="838080" progId="Equation.DSMT4">
                  <p:embed/>
                </p:oleObj>
              </mc:Choice>
              <mc:Fallback>
                <p:oleObj name="Equation" r:id="rId3" imgW="650232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0" y="2326944"/>
                        <a:ext cx="650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83" name="Object 3"/>
          <p:cNvGraphicFramePr>
            <a:graphicFrameLocks noChangeAspect="1"/>
          </p:cNvGraphicFramePr>
          <p:nvPr/>
        </p:nvGraphicFramePr>
        <p:xfrm>
          <a:off x="2590800" y="3860800"/>
          <a:ext cx="3962400" cy="635000"/>
        </p:xfrm>
        <a:graphic>
          <a:graphicData uri="http://schemas.openxmlformats.org/presentationml/2006/ole">
            <mc:AlternateContent xmlns:mc="http://schemas.openxmlformats.org/markup-compatibility/2006">
              <mc:Choice xmlns:v="urn:schemas-microsoft-com:vml" Requires="v">
                <p:oleObj spid="_x0000_s199719" name="Equation" r:id="rId5" imgW="3962160" imgH="634680" progId="Equation.DSMT4">
                  <p:embed/>
                </p:oleObj>
              </mc:Choice>
              <mc:Fallback>
                <p:oleObj name="Equation" r:id="rId5" imgW="3962160" imgH="634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860800"/>
                        <a:ext cx="39624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6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9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6a (cont.)</a:t>
            </a:r>
            <a:endParaRPr lang="en-US" dirty="0"/>
          </a:p>
        </p:txBody>
      </p:sp>
      <p:sp>
        <p:nvSpPr>
          <p:cNvPr id="3" name="Content Placeholder 2"/>
          <p:cNvSpPr>
            <a:spLocks noGrp="1"/>
          </p:cNvSpPr>
          <p:nvPr>
            <p:ph idx="1"/>
          </p:nvPr>
        </p:nvSpPr>
        <p:spPr/>
        <p:txBody>
          <a:bodyPr/>
          <a:lstStyle/>
          <a:p>
            <a:r>
              <a:rPr lang="en-US" dirty="0" smtClean="0"/>
              <a:t>However, is this answer equivalent to the one we obtained above? The answer, reassuringly, is yes, which we can show by using the identity </a:t>
            </a:r>
            <a:endParaRPr lang="en-US" dirty="0"/>
          </a:p>
        </p:txBody>
      </p:sp>
      <p:graphicFrame>
        <p:nvGraphicFramePr>
          <p:cNvPr id="192515" name="Object 3"/>
          <p:cNvGraphicFramePr>
            <a:graphicFrameLocks noChangeAspect="1"/>
          </p:cNvGraphicFramePr>
          <p:nvPr/>
        </p:nvGraphicFramePr>
        <p:xfrm>
          <a:off x="1600200" y="2743200"/>
          <a:ext cx="2273300" cy="584200"/>
        </p:xfrm>
        <a:graphic>
          <a:graphicData uri="http://schemas.openxmlformats.org/presentationml/2006/ole">
            <mc:AlternateContent xmlns:mc="http://schemas.openxmlformats.org/markup-compatibility/2006">
              <mc:Choice xmlns:v="urn:schemas-microsoft-com:vml" Requires="v">
                <p:oleObj spid="_x0000_s192634" name="Equation" r:id="rId3" imgW="2273040" imgH="583920" progId="Equation.DSMT4">
                  <p:embed/>
                </p:oleObj>
              </mc:Choice>
              <mc:Fallback>
                <p:oleObj name="Equation" r:id="rId3" imgW="2273040" imgH="5839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743200"/>
                        <a:ext cx="2273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6" name="Object 4"/>
          <p:cNvGraphicFramePr>
            <a:graphicFrameLocks noChangeAspect="1"/>
          </p:cNvGraphicFramePr>
          <p:nvPr/>
        </p:nvGraphicFramePr>
        <p:xfrm>
          <a:off x="3935104" y="2778456"/>
          <a:ext cx="1803400" cy="381000"/>
        </p:xfrm>
        <a:graphic>
          <a:graphicData uri="http://schemas.openxmlformats.org/presentationml/2006/ole">
            <mc:AlternateContent xmlns:mc="http://schemas.openxmlformats.org/markup-compatibility/2006">
              <mc:Choice xmlns:v="urn:schemas-microsoft-com:vml" Requires="v">
                <p:oleObj spid="_x0000_s192635" name="Equation" r:id="rId5" imgW="1803240" imgH="380880" progId="Equation.DSMT4">
                  <p:embed/>
                </p:oleObj>
              </mc:Choice>
              <mc:Fallback>
                <p:oleObj name="Equation" r:id="rId5" imgW="180324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5104" y="2778456"/>
                        <a:ext cx="180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7" name="Object 5"/>
          <p:cNvGraphicFramePr>
            <a:graphicFrameLocks noChangeAspect="1"/>
          </p:cNvGraphicFramePr>
          <p:nvPr/>
        </p:nvGraphicFramePr>
        <p:xfrm>
          <a:off x="3921456" y="3532496"/>
          <a:ext cx="2387600" cy="279400"/>
        </p:xfrm>
        <a:graphic>
          <a:graphicData uri="http://schemas.openxmlformats.org/presentationml/2006/ole">
            <mc:AlternateContent xmlns:mc="http://schemas.openxmlformats.org/markup-compatibility/2006">
              <mc:Choice xmlns:v="urn:schemas-microsoft-com:vml" Requires="v">
                <p:oleObj spid="_x0000_s192636" name="Equation" r:id="rId7" imgW="2387520" imgH="279360" progId="Equation.DSMT4">
                  <p:embed/>
                </p:oleObj>
              </mc:Choice>
              <mc:Fallback>
                <p:oleObj name="Equation" r:id="rId7" imgW="2387520" imgH="2793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1456" y="3532496"/>
                        <a:ext cx="2387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8" name="Object 6"/>
          <p:cNvGraphicFramePr>
            <a:graphicFrameLocks noChangeAspect="1"/>
          </p:cNvGraphicFramePr>
          <p:nvPr/>
        </p:nvGraphicFramePr>
        <p:xfrm>
          <a:off x="3921456" y="4038600"/>
          <a:ext cx="2730500" cy="838200"/>
        </p:xfrm>
        <a:graphic>
          <a:graphicData uri="http://schemas.openxmlformats.org/presentationml/2006/ole">
            <mc:AlternateContent xmlns:mc="http://schemas.openxmlformats.org/markup-compatibility/2006">
              <mc:Choice xmlns:v="urn:schemas-microsoft-com:vml" Requires="v">
                <p:oleObj spid="_x0000_s192637" name="Equation" r:id="rId9" imgW="2730240" imgH="838080" progId="Equation.DSMT4">
                  <p:embed/>
                </p:oleObj>
              </mc:Choice>
              <mc:Fallback>
                <p:oleObj name="Equation" r:id="rId9" imgW="273024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1456" y="4038600"/>
                        <a:ext cx="2730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9" name="Object 7"/>
          <p:cNvGraphicFramePr>
            <a:graphicFrameLocks noChangeAspect="1"/>
          </p:cNvGraphicFramePr>
          <p:nvPr/>
        </p:nvGraphicFramePr>
        <p:xfrm>
          <a:off x="3907808" y="5029200"/>
          <a:ext cx="1905000" cy="838200"/>
        </p:xfrm>
        <a:graphic>
          <a:graphicData uri="http://schemas.openxmlformats.org/presentationml/2006/ole">
            <mc:AlternateContent xmlns:mc="http://schemas.openxmlformats.org/markup-compatibility/2006">
              <mc:Choice xmlns:v="urn:schemas-microsoft-com:vml" Requires="v">
                <p:oleObj spid="_x0000_s192638" name="Equation" r:id="rId11" imgW="1904760" imgH="838080" progId="Equation.DSMT4">
                  <p:embed/>
                </p:oleObj>
              </mc:Choice>
              <mc:Fallback>
                <p:oleObj name="Equation" r:id="rId11" imgW="190476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07808" y="5029200"/>
                        <a:ext cx="190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20" name="Object 8"/>
          <p:cNvGraphicFramePr>
            <a:graphicFrameLocks noChangeAspect="1"/>
          </p:cNvGraphicFramePr>
          <p:nvPr/>
        </p:nvGraphicFramePr>
        <p:xfrm>
          <a:off x="5840104" y="5320352"/>
          <a:ext cx="1701800" cy="279400"/>
        </p:xfrm>
        <a:graphic>
          <a:graphicData uri="http://schemas.openxmlformats.org/presentationml/2006/ole">
            <mc:AlternateContent xmlns:mc="http://schemas.openxmlformats.org/markup-compatibility/2006">
              <mc:Choice xmlns:v="urn:schemas-microsoft-com:vml" Requires="v">
                <p:oleObj spid="_x0000_s192639" name="Equation" r:id="rId13" imgW="1701720" imgH="279360" progId="Equation.DSMT4">
                  <p:embed/>
                </p:oleObj>
              </mc:Choice>
              <mc:Fallback>
                <p:oleObj name="Equation" r:id="rId13" imgW="1701720" imgH="2793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40104" y="5320352"/>
                        <a:ext cx="1701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21" name="Object 9"/>
          <p:cNvGraphicFramePr>
            <a:graphicFrameLocks noChangeAspect="1"/>
          </p:cNvGraphicFramePr>
          <p:nvPr/>
        </p:nvGraphicFramePr>
        <p:xfrm>
          <a:off x="5497912" y="2167467"/>
          <a:ext cx="2552700" cy="381000"/>
        </p:xfrm>
        <a:graphic>
          <a:graphicData uri="http://schemas.openxmlformats.org/presentationml/2006/ole">
            <mc:AlternateContent xmlns:mc="http://schemas.openxmlformats.org/markup-compatibility/2006">
              <mc:Choice xmlns:v="urn:schemas-microsoft-com:vml" Requires="v">
                <p:oleObj spid="_x0000_s192640" name="Equation" r:id="rId15" imgW="2552400" imgH="380880" progId="Equation.DSMT4">
                  <p:embed/>
                </p:oleObj>
              </mc:Choice>
              <mc:Fallback>
                <p:oleObj name="Equation" r:id="rId15" imgW="2552400" imgH="3808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7912" y="2167467"/>
                        <a:ext cx="2552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5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5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5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5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2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(cont.)</a:t>
            </a:r>
            <a:endParaRPr lang="en-US" dirty="0"/>
          </a:p>
        </p:txBody>
      </p:sp>
      <p:sp>
        <p:nvSpPr>
          <p:cNvPr id="3" name="Content Placeholder 2"/>
          <p:cNvSpPr>
            <a:spLocks noGrp="1"/>
          </p:cNvSpPr>
          <p:nvPr>
            <p:ph idx="1"/>
          </p:nvPr>
        </p:nvSpPr>
        <p:spPr/>
        <p:txBody>
          <a:bodyPr/>
          <a:lstStyle/>
          <a:p>
            <a:pPr marL="463550" indent="-463550"/>
            <a:r>
              <a:rPr lang="en-US" b="1" dirty="0" smtClean="0"/>
              <a:t>b. 	</a:t>
            </a:r>
            <a:r>
              <a:rPr lang="en-US" dirty="0" smtClean="0"/>
              <a:t>Using the Quotient Rule this time, we obtain the following.</a:t>
            </a:r>
            <a:endParaRPr lang="en-US" dirty="0"/>
          </a:p>
        </p:txBody>
      </p:sp>
      <p:graphicFrame>
        <p:nvGraphicFramePr>
          <p:cNvPr id="193539" name="Object 3"/>
          <p:cNvGraphicFramePr>
            <a:graphicFrameLocks noChangeAspect="1"/>
          </p:cNvGraphicFramePr>
          <p:nvPr/>
        </p:nvGraphicFramePr>
        <p:xfrm>
          <a:off x="1676400" y="2715904"/>
          <a:ext cx="774700" cy="482600"/>
        </p:xfrm>
        <a:graphic>
          <a:graphicData uri="http://schemas.openxmlformats.org/presentationml/2006/ole">
            <mc:AlternateContent xmlns:mc="http://schemas.openxmlformats.org/markup-compatibility/2006">
              <mc:Choice xmlns:v="urn:schemas-microsoft-com:vml" Requires="v">
                <p:oleObj spid="_x0000_s193611" name="Equation" r:id="rId3" imgW="774360" imgH="482400" progId="Equation.DSMT4">
                  <p:embed/>
                </p:oleObj>
              </mc:Choice>
              <mc:Fallback>
                <p:oleObj name="Equation" r:id="rId3" imgW="77436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715904"/>
                        <a:ext cx="774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0" name="Object 4"/>
          <p:cNvGraphicFramePr>
            <a:graphicFrameLocks noChangeAspect="1"/>
          </p:cNvGraphicFramePr>
          <p:nvPr/>
        </p:nvGraphicFramePr>
        <p:xfrm>
          <a:off x="2490148" y="2286000"/>
          <a:ext cx="5219700" cy="1054100"/>
        </p:xfrm>
        <a:graphic>
          <a:graphicData uri="http://schemas.openxmlformats.org/presentationml/2006/ole">
            <mc:AlternateContent xmlns:mc="http://schemas.openxmlformats.org/markup-compatibility/2006">
              <mc:Choice xmlns:v="urn:schemas-microsoft-com:vml" Requires="v">
                <p:oleObj spid="_x0000_s193612" name="Equation" r:id="rId5" imgW="5219640" imgH="1054080" progId="Equation.DSMT4">
                  <p:embed/>
                </p:oleObj>
              </mc:Choice>
              <mc:Fallback>
                <p:oleObj name="Equation" r:id="rId5" imgW="5219640" imgH="1054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0148" y="2286000"/>
                        <a:ext cx="52197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1" name="Object 5"/>
          <p:cNvGraphicFramePr>
            <a:graphicFrameLocks noChangeAspect="1"/>
          </p:cNvGraphicFramePr>
          <p:nvPr/>
        </p:nvGraphicFramePr>
        <p:xfrm>
          <a:off x="2500952" y="3518848"/>
          <a:ext cx="4953000" cy="990600"/>
        </p:xfrm>
        <a:graphic>
          <a:graphicData uri="http://schemas.openxmlformats.org/presentationml/2006/ole">
            <mc:AlternateContent xmlns:mc="http://schemas.openxmlformats.org/markup-compatibility/2006">
              <mc:Choice xmlns:v="urn:schemas-microsoft-com:vml" Requires="v">
                <p:oleObj spid="_x0000_s193613" name="Equation" r:id="rId7" imgW="4952880" imgH="990360" progId="Equation.DSMT4">
                  <p:embed/>
                </p:oleObj>
              </mc:Choice>
              <mc:Fallback>
                <p:oleObj name="Equation" r:id="rId7" imgW="4952880" imgH="9903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0952" y="3518848"/>
                        <a:ext cx="4953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2" name="Object 6"/>
          <p:cNvGraphicFramePr>
            <a:graphicFrameLocks noChangeAspect="1"/>
          </p:cNvGraphicFramePr>
          <p:nvPr/>
        </p:nvGraphicFramePr>
        <p:xfrm>
          <a:off x="2492992" y="4648200"/>
          <a:ext cx="4826000" cy="889000"/>
        </p:xfrm>
        <a:graphic>
          <a:graphicData uri="http://schemas.openxmlformats.org/presentationml/2006/ole">
            <mc:AlternateContent xmlns:mc="http://schemas.openxmlformats.org/markup-compatibility/2006">
              <mc:Choice xmlns:v="urn:schemas-microsoft-com:vml" Requires="v">
                <p:oleObj spid="_x0000_s193614" name="Equation" r:id="rId9" imgW="4825800" imgH="888840" progId="Equation.DSMT4">
                  <p:embed/>
                </p:oleObj>
              </mc:Choice>
              <mc:Fallback>
                <p:oleObj name="Equation" r:id="rId9" imgW="4825800" imgH="8888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2992" y="4648200"/>
                        <a:ext cx="4826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5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5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6b (cont.)</a:t>
            </a:r>
            <a:endParaRPr lang="en-US" dirty="0"/>
          </a:p>
        </p:txBody>
      </p:sp>
      <p:sp>
        <p:nvSpPr>
          <p:cNvPr id="3" name="Content Placeholder 2"/>
          <p:cNvSpPr>
            <a:spLocks noGrp="1"/>
          </p:cNvSpPr>
          <p:nvPr>
            <p:ph idx="1"/>
          </p:nvPr>
        </p:nvSpPr>
        <p:spPr/>
        <p:txBody>
          <a:bodyPr/>
          <a:lstStyle/>
          <a:p>
            <a:pPr marL="463550" indent="-463550"/>
            <a:endParaRPr lang="en-US" dirty="0" smtClean="0"/>
          </a:p>
          <a:p>
            <a:pPr marL="463550" indent="-463550"/>
            <a:endParaRPr lang="en-US" dirty="0"/>
          </a:p>
        </p:txBody>
      </p:sp>
      <p:graphicFrame>
        <p:nvGraphicFramePr>
          <p:cNvPr id="194563" name="Object 3"/>
          <p:cNvGraphicFramePr>
            <a:graphicFrameLocks noChangeAspect="1"/>
          </p:cNvGraphicFramePr>
          <p:nvPr/>
        </p:nvGraphicFramePr>
        <p:xfrm>
          <a:off x="1600200" y="1398896"/>
          <a:ext cx="5537200" cy="1714500"/>
        </p:xfrm>
        <a:graphic>
          <a:graphicData uri="http://schemas.openxmlformats.org/presentationml/2006/ole">
            <mc:AlternateContent xmlns:mc="http://schemas.openxmlformats.org/markup-compatibility/2006">
              <mc:Choice xmlns:v="urn:schemas-microsoft-com:vml" Requires="v">
                <p:oleObj spid="_x0000_s194631" name="Equation" r:id="rId3" imgW="5537160" imgH="1714320" progId="Equation.DSMT4">
                  <p:embed/>
                </p:oleObj>
              </mc:Choice>
              <mc:Fallback>
                <p:oleObj name="Equation" r:id="rId3" imgW="5537160" imgH="1714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398896"/>
                        <a:ext cx="55372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4" name="Object 4"/>
          <p:cNvGraphicFramePr>
            <a:graphicFrameLocks noChangeAspect="1"/>
          </p:cNvGraphicFramePr>
          <p:nvPr/>
        </p:nvGraphicFramePr>
        <p:xfrm>
          <a:off x="1600200" y="3290248"/>
          <a:ext cx="3441700" cy="889000"/>
        </p:xfrm>
        <a:graphic>
          <a:graphicData uri="http://schemas.openxmlformats.org/presentationml/2006/ole">
            <mc:AlternateContent xmlns:mc="http://schemas.openxmlformats.org/markup-compatibility/2006">
              <mc:Choice xmlns:v="urn:schemas-microsoft-com:vml" Requires="v">
                <p:oleObj spid="_x0000_s194632" name="Equation" r:id="rId5" imgW="3441600" imgH="888840" progId="Equation.DSMT4">
                  <p:embed/>
                </p:oleObj>
              </mc:Choice>
              <mc:Fallback>
                <p:oleObj name="Equation" r:id="rId5" imgW="3441600" imgH="8888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290248"/>
                        <a:ext cx="3441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5" name="Object 5"/>
          <p:cNvGraphicFramePr>
            <a:graphicFrameLocks noChangeAspect="1"/>
          </p:cNvGraphicFramePr>
          <p:nvPr/>
        </p:nvGraphicFramePr>
        <p:xfrm>
          <a:off x="1600200" y="4343400"/>
          <a:ext cx="3022600" cy="990600"/>
        </p:xfrm>
        <a:graphic>
          <a:graphicData uri="http://schemas.openxmlformats.org/presentationml/2006/ole">
            <mc:AlternateContent xmlns:mc="http://schemas.openxmlformats.org/markup-compatibility/2006">
              <mc:Choice xmlns:v="urn:schemas-microsoft-com:vml" Requires="v">
                <p:oleObj spid="_x0000_s194633" name="Equation" r:id="rId7" imgW="3022560" imgH="990360" progId="Equation.DSMT4">
                  <p:embed/>
                </p:oleObj>
              </mc:Choice>
              <mc:Fallback>
                <p:oleObj name="Equation" r:id="rId7" imgW="3022560" imgH="9903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4343400"/>
                        <a:ext cx="3022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6" name="Object 6"/>
          <p:cNvGraphicFramePr>
            <a:graphicFrameLocks noChangeAspect="1"/>
          </p:cNvGraphicFramePr>
          <p:nvPr/>
        </p:nvGraphicFramePr>
        <p:xfrm>
          <a:off x="5472113" y="3376613"/>
          <a:ext cx="2768600" cy="762000"/>
        </p:xfrm>
        <a:graphic>
          <a:graphicData uri="http://schemas.openxmlformats.org/presentationml/2006/ole">
            <mc:AlternateContent xmlns:mc="http://schemas.openxmlformats.org/markup-compatibility/2006">
              <mc:Choice xmlns:v="urn:schemas-microsoft-com:vml" Requires="v">
                <p:oleObj spid="_x0000_s194634" name="Equation" r:id="rId9" imgW="2768400" imgH="761760" progId="Equation.DSMT4">
                  <p:embed/>
                </p:oleObj>
              </mc:Choice>
              <mc:Fallback>
                <p:oleObj name="Equation" r:id="rId9" imgW="2768400" imgH="7617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2113" y="3376613"/>
                        <a:ext cx="276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a:t>
            </a:r>
            <a:endParaRPr lang="en-US" dirty="0"/>
          </a:p>
        </p:txBody>
      </p:sp>
      <p:sp>
        <p:nvSpPr>
          <p:cNvPr id="3" name="Content Placeholder 2"/>
          <p:cNvSpPr>
            <a:spLocks noGrp="1"/>
          </p:cNvSpPr>
          <p:nvPr>
            <p:ph idx="1"/>
          </p:nvPr>
        </p:nvSpPr>
        <p:spPr>
          <a:xfrm>
            <a:off x="457200" y="1280160"/>
            <a:ext cx="8229600" cy="4555093"/>
          </a:xfrm>
        </p:spPr>
        <p:txBody>
          <a:bodyPr>
            <a:spAutoFit/>
          </a:bodyPr>
          <a:lstStyle/>
          <a:p>
            <a:r>
              <a:rPr lang="en-US" dirty="0" smtClean="0"/>
              <a:t>Determine the second derivative of </a:t>
            </a:r>
          </a:p>
          <a:p>
            <a:r>
              <a:rPr lang="en-US" b="1" dirty="0" smtClean="0"/>
              <a:t>Solution</a:t>
            </a:r>
          </a:p>
          <a:p>
            <a:pPr>
              <a:spcBef>
                <a:spcPts val="1200"/>
              </a:spcBef>
            </a:pPr>
            <a:r>
              <a:rPr lang="en-US" dirty="0" smtClean="0"/>
              <a:t>Since                                     we will obtain the second </a:t>
            </a:r>
          </a:p>
          <a:p>
            <a:r>
              <a:rPr lang="en-US" dirty="0" smtClean="0"/>
              <a:t>derivative of </a:t>
            </a:r>
            <a:r>
              <a:rPr lang="en-US" i="1" dirty="0" smtClean="0"/>
              <a:t>f</a:t>
            </a:r>
            <a:r>
              <a:rPr lang="en-US" dirty="0" smtClean="0"/>
              <a:t> by differentiating </a:t>
            </a:r>
          </a:p>
          <a:p>
            <a:endParaRPr lang="en-US" dirty="0" smtClean="0"/>
          </a:p>
          <a:p>
            <a:endParaRPr lang="en-US" dirty="0" smtClean="0"/>
          </a:p>
          <a:p>
            <a:r>
              <a:rPr lang="en-US" dirty="0" smtClean="0"/>
              <a:t>We can differentiate               by using the Generalized Positive Integer Power Rule or simply by an application of the Product Rule.</a:t>
            </a:r>
          </a:p>
        </p:txBody>
      </p:sp>
      <p:graphicFrame>
        <p:nvGraphicFramePr>
          <p:cNvPr id="200706" name="Object 2"/>
          <p:cNvGraphicFramePr>
            <a:graphicFrameLocks noChangeAspect="1"/>
          </p:cNvGraphicFramePr>
          <p:nvPr/>
        </p:nvGraphicFramePr>
        <p:xfrm>
          <a:off x="5690548" y="1295400"/>
          <a:ext cx="1790700" cy="482600"/>
        </p:xfrm>
        <a:graphic>
          <a:graphicData uri="http://schemas.openxmlformats.org/presentationml/2006/ole">
            <mc:AlternateContent xmlns:mc="http://schemas.openxmlformats.org/markup-compatibility/2006">
              <mc:Choice xmlns:v="urn:schemas-microsoft-com:vml" Requires="v">
                <p:oleObj spid="_x0000_s200796" name="Equation" r:id="rId3" imgW="1790640" imgH="482400" progId="Equation.DSMT4">
                  <p:embed/>
                </p:oleObj>
              </mc:Choice>
              <mc:Fallback>
                <p:oleObj name="Equation" r:id="rId3" imgW="179064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548" y="1295400"/>
                        <a:ext cx="1790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07" name="Object 3"/>
          <p:cNvGraphicFramePr>
            <a:graphicFrameLocks noChangeAspect="1"/>
          </p:cNvGraphicFramePr>
          <p:nvPr/>
        </p:nvGraphicFramePr>
        <p:xfrm>
          <a:off x="1398896" y="2213810"/>
          <a:ext cx="2844800" cy="838200"/>
        </p:xfrm>
        <a:graphic>
          <a:graphicData uri="http://schemas.openxmlformats.org/presentationml/2006/ole">
            <mc:AlternateContent xmlns:mc="http://schemas.openxmlformats.org/markup-compatibility/2006">
              <mc:Choice xmlns:v="urn:schemas-microsoft-com:vml" Requires="v">
                <p:oleObj spid="_x0000_s200797" name="Equation" r:id="rId5" imgW="2844720" imgH="838080" progId="Equation.DSMT4">
                  <p:embed/>
                </p:oleObj>
              </mc:Choice>
              <mc:Fallback>
                <p:oleObj name="Equation" r:id="rId5" imgW="284472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8896" y="2213810"/>
                        <a:ext cx="284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08" name="Object 4"/>
          <p:cNvGraphicFramePr>
            <a:graphicFrameLocks noChangeAspect="1"/>
          </p:cNvGraphicFramePr>
          <p:nvPr/>
        </p:nvGraphicFramePr>
        <p:xfrm>
          <a:off x="2203450" y="3370240"/>
          <a:ext cx="4737100" cy="889000"/>
        </p:xfrm>
        <a:graphic>
          <a:graphicData uri="http://schemas.openxmlformats.org/presentationml/2006/ole">
            <mc:AlternateContent xmlns:mc="http://schemas.openxmlformats.org/markup-compatibility/2006">
              <mc:Choice xmlns:v="urn:schemas-microsoft-com:vml" Requires="v">
                <p:oleObj spid="_x0000_s200798" name="Equation" r:id="rId7" imgW="4736880" imgH="888840" progId="Equation.DSMT4">
                  <p:embed/>
                </p:oleObj>
              </mc:Choice>
              <mc:Fallback>
                <p:oleObj name="Equation" r:id="rId7" imgW="4736880" imgH="8888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3450" y="3370240"/>
                        <a:ext cx="4737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09" name="Object 5"/>
          <p:cNvGraphicFramePr>
            <a:graphicFrameLocks noChangeAspect="1"/>
          </p:cNvGraphicFramePr>
          <p:nvPr>
            <p:extLst>
              <p:ext uri="{D42A27DB-BD31-4B8C-83A1-F6EECF244321}">
                <p14:modId xmlns:p14="http://schemas.microsoft.com/office/powerpoint/2010/main" val="1961561888"/>
              </p:ext>
            </p:extLst>
          </p:nvPr>
        </p:nvGraphicFramePr>
        <p:xfrm>
          <a:off x="3558844" y="4449454"/>
          <a:ext cx="1054100" cy="381000"/>
        </p:xfrm>
        <a:graphic>
          <a:graphicData uri="http://schemas.openxmlformats.org/presentationml/2006/ole">
            <mc:AlternateContent xmlns:mc="http://schemas.openxmlformats.org/markup-compatibility/2006">
              <mc:Choice xmlns:v="urn:schemas-microsoft-com:vml" Requires="v">
                <p:oleObj spid="_x0000_s200799" name="Equation" r:id="rId9" imgW="1054080" imgH="380880" progId="Equation.DSMT4">
                  <p:embed/>
                </p:oleObj>
              </mc:Choice>
              <mc:Fallback>
                <p:oleObj name="Equation" r:id="rId9" imgW="1054080" imgH="380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8844" y="4449454"/>
                        <a:ext cx="1054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0" name="Object 6"/>
          <p:cNvGraphicFramePr>
            <a:graphicFrameLocks noChangeAspect="1"/>
          </p:cNvGraphicFramePr>
          <p:nvPr/>
        </p:nvGraphicFramePr>
        <p:xfrm>
          <a:off x="5266267" y="2858911"/>
          <a:ext cx="2235200" cy="482600"/>
        </p:xfrm>
        <a:graphic>
          <a:graphicData uri="http://schemas.openxmlformats.org/presentationml/2006/ole">
            <mc:AlternateContent xmlns:mc="http://schemas.openxmlformats.org/markup-compatibility/2006">
              <mc:Choice xmlns:v="urn:schemas-microsoft-com:vml" Requires="v">
                <p:oleObj spid="_x0000_s200800" name="Equation" r:id="rId11" imgW="2234880" imgH="482400" progId="Equation.DSMT4">
                  <p:embed/>
                </p:oleObj>
              </mc:Choice>
              <mc:Fallback>
                <p:oleObj name="Equation" r:id="rId11" imgW="2234880" imgH="4824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6267" y="2858911"/>
                        <a:ext cx="2235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7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7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7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0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(cont.)</a:t>
            </a:r>
            <a:endParaRPr lang="en-US" dirty="0"/>
          </a:p>
        </p:txBody>
      </p:sp>
      <p:graphicFrame>
        <p:nvGraphicFramePr>
          <p:cNvPr id="195587" name="Object 3"/>
          <p:cNvGraphicFramePr>
            <a:graphicFrameLocks noChangeAspect="1"/>
          </p:cNvGraphicFramePr>
          <p:nvPr/>
        </p:nvGraphicFramePr>
        <p:xfrm>
          <a:off x="1545608" y="1357952"/>
          <a:ext cx="1765300" cy="838200"/>
        </p:xfrm>
        <a:graphic>
          <a:graphicData uri="http://schemas.openxmlformats.org/presentationml/2006/ole">
            <mc:AlternateContent xmlns:mc="http://schemas.openxmlformats.org/markup-compatibility/2006">
              <mc:Choice xmlns:v="urn:schemas-microsoft-com:vml" Requires="v">
                <p:oleObj spid="_x0000_s195723" name="Equation" r:id="rId3" imgW="1765080" imgH="838080" progId="Equation.DSMT4">
                  <p:embed/>
                </p:oleObj>
              </mc:Choice>
              <mc:Fallback>
                <p:oleObj name="Equation" r:id="rId3" imgW="176508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5608" y="1357952"/>
                        <a:ext cx="176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88" name="Object 4"/>
          <p:cNvGraphicFramePr>
            <a:graphicFrameLocks noChangeAspect="1"/>
          </p:cNvGraphicFramePr>
          <p:nvPr/>
        </p:nvGraphicFramePr>
        <p:xfrm>
          <a:off x="3331192" y="1344304"/>
          <a:ext cx="3175000" cy="838200"/>
        </p:xfrm>
        <a:graphic>
          <a:graphicData uri="http://schemas.openxmlformats.org/presentationml/2006/ole">
            <mc:AlternateContent xmlns:mc="http://schemas.openxmlformats.org/markup-compatibility/2006">
              <mc:Choice xmlns:v="urn:schemas-microsoft-com:vml" Requires="v">
                <p:oleObj spid="_x0000_s195724" name="Equation" r:id="rId5" imgW="3174840" imgH="838080" progId="Equation.DSMT4">
                  <p:embed/>
                </p:oleObj>
              </mc:Choice>
              <mc:Fallback>
                <p:oleObj name="Equation" r:id="rId5" imgW="317484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1192" y="1344304"/>
                        <a:ext cx="317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89" name="Object 5"/>
          <p:cNvGraphicFramePr>
            <a:graphicFrameLocks noChangeAspect="1"/>
          </p:cNvGraphicFramePr>
          <p:nvPr/>
        </p:nvGraphicFramePr>
        <p:xfrm>
          <a:off x="3331192" y="2286000"/>
          <a:ext cx="4229100" cy="635000"/>
        </p:xfrm>
        <a:graphic>
          <a:graphicData uri="http://schemas.openxmlformats.org/presentationml/2006/ole">
            <mc:AlternateContent xmlns:mc="http://schemas.openxmlformats.org/markup-compatibility/2006">
              <mc:Choice xmlns:v="urn:schemas-microsoft-com:vml" Requires="v">
                <p:oleObj spid="_x0000_s195725" name="Equation" r:id="rId7" imgW="4228920" imgH="634680" progId="Equation.DSMT4">
                  <p:embed/>
                </p:oleObj>
              </mc:Choice>
              <mc:Fallback>
                <p:oleObj name="Equation" r:id="rId7" imgW="4228920" imgH="6346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1192" y="2286000"/>
                        <a:ext cx="4229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0" name="Object 6"/>
          <p:cNvGraphicFramePr>
            <a:graphicFrameLocks noChangeAspect="1"/>
          </p:cNvGraphicFramePr>
          <p:nvPr/>
        </p:nvGraphicFramePr>
        <p:xfrm>
          <a:off x="3337256" y="3034352"/>
          <a:ext cx="2387600" cy="635000"/>
        </p:xfrm>
        <a:graphic>
          <a:graphicData uri="http://schemas.openxmlformats.org/presentationml/2006/ole">
            <mc:AlternateContent xmlns:mc="http://schemas.openxmlformats.org/markup-compatibility/2006">
              <mc:Choice xmlns:v="urn:schemas-microsoft-com:vml" Requires="v">
                <p:oleObj spid="_x0000_s195726" name="Equation" r:id="rId9" imgW="2387520" imgH="634680" progId="Equation.DSMT4">
                  <p:embed/>
                </p:oleObj>
              </mc:Choice>
              <mc:Fallback>
                <p:oleObj name="Equation" r:id="rId9" imgW="2387520" imgH="6346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7256" y="3034352"/>
                        <a:ext cx="23876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1" name="Object 7"/>
          <p:cNvGraphicFramePr>
            <a:graphicFrameLocks noChangeAspect="1"/>
          </p:cNvGraphicFramePr>
          <p:nvPr/>
        </p:nvGraphicFramePr>
        <p:xfrm>
          <a:off x="3352800" y="3774744"/>
          <a:ext cx="3251200" cy="482600"/>
        </p:xfrm>
        <a:graphic>
          <a:graphicData uri="http://schemas.openxmlformats.org/presentationml/2006/ole">
            <mc:AlternateContent xmlns:mc="http://schemas.openxmlformats.org/markup-compatibility/2006">
              <mc:Choice xmlns:v="urn:schemas-microsoft-com:vml" Requires="v">
                <p:oleObj spid="_x0000_s195727" name="Equation" r:id="rId11" imgW="3251160" imgH="482400" progId="Equation.DSMT4">
                  <p:embed/>
                </p:oleObj>
              </mc:Choice>
              <mc:Fallback>
                <p:oleObj name="Equation" r:id="rId11" imgW="3251160" imgH="4824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3774744"/>
                        <a:ext cx="3251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2" name="Object 8"/>
          <p:cNvGraphicFramePr>
            <a:graphicFrameLocks noChangeAspect="1"/>
          </p:cNvGraphicFramePr>
          <p:nvPr/>
        </p:nvGraphicFramePr>
        <p:xfrm>
          <a:off x="3331192" y="4378656"/>
          <a:ext cx="1981200" cy="381000"/>
        </p:xfrm>
        <a:graphic>
          <a:graphicData uri="http://schemas.openxmlformats.org/presentationml/2006/ole">
            <mc:AlternateContent xmlns:mc="http://schemas.openxmlformats.org/markup-compatibility/2006">
              <mc:Choice xmlns:v="urn:schemas-microsoft-com:vml" Requires="v">
                <p:oleObj spid="_x0000_s195728" name="Equation" r:id="rId13" imgW="1981080" imgH="380880" progId="Equation.DSMT4">
                  <p:embed/>
                </p:oleObj>
              </mc:Choice>
              <mc:Fallback>
                <p:oleObj name="Equation" r:id="rId13" imgW="1981080" imgH="3808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31192" y="4378656"/>
                        <a:ext cx="1981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3" name="Object 9"/>
          <p:cNvGraphicFramePr>
            <a:graphicFrameLocks noChangeAspect="1"/>
          </p:cNvGraphicFramePr>
          <p:nvPr/>
        </p:nvGraphicFramePr>
        <p:xfrm>
          <a:off x="3352800" y="4953000"/>
          <a:ext cx="2349500" cy="838200"/>
        </p:xfrm>
        <a:graphic>
          <a:graphicData uri="http://schemas.openxmlformats.org/presentationml/2006/ole">
            <mc:AlternateContent xmlns:mc="http://schemas.openxmlformats.org/markup-compatibility/2006">
              <mc:Choice xmlns:v="urn:schemas-microsoft-com:vml" Requires="v">
                <p:oleObj spid="_x0000_s195729" name="Equation" r:id="rId15" imgW="2349360" imgH="838080" progId="Equation.DSMT4">
                  <p:embed/>
                </p:oleObj>
              </mc:Choice>
              <mc:Fallback>
                <p:oleObj name="Equation" r:id="rId15" imgW="2349360" imgH="8380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800" y="4953000"/>
                        <a:ext cx="234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4" name="Object 10"/>
          <p:cNvGraphicFramePr>
            <a:graphicFrameLocks noChangeAspect="1"/>
          </p:cNvGraphicFramePr>
          <p:nvPr/>
        </p:nvGraphicFramePr>
        <p:xfrm>
          <a:off x="5715000" y="4953000"/>
          <a:ext cx="1244600" cy="838200"/>
        </p:xfrm>
        <a:graphic>
          <a:graphicData uri="http://schemas.openxmlformats.org/presentationml/2006/ole">
            <mc:AlternateContent xmlns:mc="http://schemas.openxmlformats.org/markup-compatibility/2006">
              <mc:Choice xmlns:v="urn:schemas-microsoft-com:vml" Requires="v">
                <p:oleObj spid="_x0000_s195730" name="Equation" r:id="rId17" imgW="1244520" imgH="838080" progId="Equation.DSMT4">
                  <p:embed/>
                </p:oleObj>
              </mc:Choice>
              <mc:Fallback>
                <p:oleObj name="Equation" r:id="rId17" imgW="1244520" imgH="8380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15000" y="4953000"/>
                        <a:ext cx="124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5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55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55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55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55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5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a:t>
            </a:r>
            <a:endParaRPr lang="en-US" dirty="0"/>
          </a:p>
        </p:txBody>
      </p:sp>
      <p:sp>
        <p:nvSpPr>
          <p:cNvPr id="3" name="Content Placeholder 2"/>
          <p:cNvSpPr>
            <a:spLocks noGrp="1"/>
          </p:cNvSpPr>
          <p:nvPr>
            <p:ph idx="1"/>
          </p:nvPr>
        </p:nvSpPr>
        <p:spPr/>
        <p:txBody>
          <a:bodyPr/>
          <a:lstStyle/>
          <a:p>
            <a:r>
              <a:rPr lang="en-US" dirty="0" smtClean="0"/>
              <a:t>Find all points on the graph of                         where the slope of its tangent line is </a:t>
            </a:r>
            <a:r>
              <a:rPr lang="en-US" dirty="0" smtClean="0">
                <a:latin typeface="Symbol" pitchFamily="18" charset="2"/>
              </a:rPr>
              <a:t>-</a:t>
            </a:r>
            <a:r>
              <a:rPr lang="en-US" dirty="0" smtClean="0"/>
              <a:t>3.</a:t>
            </a:r>
          </a:p>
          <a:p>
            <a:r>
              <a:rPr lang="en-US" b="1" dirty="0" smtClean="0"/>
              <a:t>Solution</a:t>
            </a:r>
          </a:p>
          <a:p>
            <a:r>
              <a:rPr lang="en-US" dirty="0" smtClean="0"/>
              <a:t>Our plan is to find          first, and then by solving the equation                     identify all values    such that</a:t>
            </a:r>
          </a:p>
          <a:p>
            <a:endParaRPr lang="en-US" dirty="0" smtClean="0"/>
          </a:p>
          <a:p>
            <a:r>
              <a:rPr lang="en-US" dirty="0" smtClean="0"/>
              <a:t>In order to differentiate </a:t>
            </a:r>
            <a:r>
              <a:rPr lang="en-US" i="1" dirty="0" smtClean="0"/>
              <a:t>g</a:t>
            </a:r>
            <a:r>
              <a:rPr lang="en-US" dirty="0" smtClean="0"/>
              <a:t>, we will use the identity </a:t>
            </a:r>
          </a:p>
          <a:p>
            <a:pPr>
              <a:spcBef>
                <a:spcPts val="0"/>
              </a:spcBef>
            </a:pPr>
            <a:r>
              <a:rPr lang="en-US" dirty="0" smtClean="0"/>
              <a:t>sin 2</a:t>
            </a:r>
            <a:r>
              <a:rPr lang="en-US" i="1" dirty="0" smtClean="0"/>
              <a:t>t</a:t>
            </a:r>
            <a:r>
              <a:rPr lang="en-US" dirty="0" smtClean="0"/>
              <a:t> </a:t>
            </a:r>
            <a:r>
              <a:rPr lang="en-US" dirty="0" smtClean="0">
                <a:latin typeface="Symbol" pitchFamily="18" charset="2"/>
              </a:rPr>
              <a:t>=</a:t>
            </a:r>
            <a:r>
              <a:rPr lang="en-US" dirty="0" smtClean="0"/>
              <a:t> 2 sin</a:t>
            </a:r>
            <a:r>
              <a:rPr lang="en-US" i="1" dirty="0" smtClean="0"/>
              <a:t>t </a:t>
            </a:r>
            <a:r>
              <a:rPr lang="en-US" dirty="0" smtClean="0"/>
              <a:t>cos</a:t>
            </a:r>
            <a:r>
              <a:rPr lang="en-US" i="1" dirty="0" smtClean="0"/>
              <a:t>t</a:t>
            </a:r>
            <a:r>
              <a:rPr lang="en-US" dirty="0" smtClean="0"/>
              <a:t> followed by the Product Rule.</a:t>
            </a:r>
            <a:endParaRPr lang="en-US" dirty="0"/>
          </a:p>
        </p:txBody>
      </p:sp>
      <p:graphicFrame>
        <p:nvGraphicFramePr>
          <p:cNvPr id="201730" name="Object 2"/>
          <p:cNvGraphicFramePr>
            <a:graphicFrameLocks noChangeAspect="1"/>
          </p:cNvGraphicFramePr>
          <p:nvPr/>
        </p:nvGraphicFramePr>
        <p:xfrm>
          <a:off x="4917744" y="1309048"/>
          <a:ext cx="1892300" cy="482600"/>
        </p:xfrm>
        <a:graphic>
          <a:graphicData uri="http://schemas.openxmlformats.org/presentationml/2006/ole">
            <mc:AlternateContent xmlns:mc="http://schemas.openxmlformats.org/markup-compatibility/2006">
              <mc:Choice xmlns:v="urn:schemas-microsoft-com:vml" Requires="v">
                <p:oleObj spid="_x0000_s201820" name="Equation" r:id="rId3" imgW="1892160" imgH="482400" progId="Equation.DSMT4">
                  <p:embed/>
                </p:oleObj>
              </mc:Choice>
              <mc:Fallback>
                <p:oleObj name="Equation" r:id="rId3" imgW="189216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744" y="1309048"/>
                        <a:ext cx="1892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1" name="Object 3"/>
          <p:cNvGraphicFramePr>
            <a:graphicFrameLocks noChangeAspect="1"/>
          </p:cNvGraphicFramePr>
          <p:nvPr/>
        </p:nvGraphicFramePr>
        <p:xfrm>
          <a:off x="3178792" y="2780352"/>
          <a:ext cx="723900" cy="482600"/>
        </p:xfrm>
        <a:graphic>
          <a:graphicData uri="http://schemas.openxmlformats.org/presentationml/2006/ole">
            <mc:AlternateContent xmlns:mc="http://schemas.openxmlformats.org/markup-compatibility/2006">
              <mc:Choice xmlns:v="urn:schemas-microsoft-com:vml" Requires="v">
                <p:oleObj spid="_x0000_s201821" name="Equation" r:id="rId5" imgW="723600" imgH="482400" progId="Equation.DSMT4">
                  <p:embed/>
                </p:oleObj>
              </mc:Choice>
              <mc:Fallback>
                <p:oleObj name="Equation" r:id="rId5" imgW="72360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8792" y="2780352"/>
                        <a:ext cx="723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2" name="Object 4"/>
          <p:cNvGraphicFramePr>
            <a:graphicFrameLocks noChangeAspect="1"/>
          </p:cNvGraphicFramePr>
          <p:nvPr/>
        </p:nvGraphicFramePr>
        <p:xfrm>
          <a:off x="1945944" y="3200400"/>
          <a:ext cx="1511300" cy="482600"/>
        </p:xfrm>
        <a:graphic>
          <a:graphicData uri="http://schemas.openxmlformats.org/presentationml/2006/ole">
            <mc:AlternateContent xmlns:mc="http://schemas.openxmlformats.org/markup-compatibility/2006">
              <mc:Choice xmlns:v="urn:schemas-microsoft-com:vml" Requires="v">
                <p:oleObj spid="_x0000_s201822" name="Equation" r:id="rId7" imgW="1511280" imgH="482400" progId="Equation.DSMT4">
                  <p:embed/>
                </p:oleObj>
              </mc:Choice>
              <mc:Fallback>
                <p:oleObj name="Equation" r:id="rId7" imgW="1511280" imgH="482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5944" y="3200400"/>
                        <a:ext cx="1511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3" name="Object 5"/>
          <p:cNvGraphicFramePr>
            <a:graphicFrameLocks noChangeAspect="1"/>
          </p:cNvGraphicFramePr>
          <p:nvPr/>
        </p:nvGraphicFramePr>
        <p:xfrm>
          <a:off x="6109648" y="3227696"/>
          <a:ext cx="228600" cy="342900"/>
        </p:xfrm>
        <a:graphic>
          <a:graphicData uri="http://schemas.openxmlformats.org/presentationml/2006/ole">
            <mc:AlternateContent xmlns:mc="http://schemas.openxmlformats.org/markup-compatibility/2006">
              <mc:Choice xmlns:v="urn:schemas-microsoft-com:vml" Requires="v">
                <p:oleObj spid="_x0000_s201823" name="Equation" r:id="rId9" imgW="228600" imgH="342720" progId="Equation.DSMT4">
                  <p:embed/>
                </p:oleObj>
              </mc:Choice>
              <mc:Fallback>
                <p:oleObj name="Equation" r:id="rId9" imgW="228600" imgH="3427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09648" y="3227696"/>
                        <a:ext cx="228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4" name="Object 6"/>
          <p:cNvGraphicFramePr>
            <a:graphicFrameLocks noChangeAspect="1"/>
          </p:cNvGraphicFramePr>
          <p:nvPr/>
        </p:nvGraphicFramePr>
        <p:xfrm>
          <a:off x="548640" y="3657600"/>
          <a:ext cx="1574800" cy="482600"/>
        </p:xfrm>
        <a:graphic>
          <a:graphicData uri="http://schemas.openxmlformats.org/presentationml/2006/ole">
            <mc:AlternateContent xmlns:mc="http://schemas.openxmlformats.org/markup-compatibility/2006">
              <mc:Choice xmlns:v="urn:schemas-microsoft-com:vml" Requires="v">
                <p:oleObj spid="_x0000_s201824" name="Equation" r:id="rId11" imgW="1574640" imgH="482400" progId="Equation.DSMT4">
                  <p:embed/>
                </p:oleObj>
              </mc:Choice>
              <mc:Fallback>
                <p:oleObj name="Equation" r:id="rId11" imgW="1574640" imgH="4824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640" y="3657600"/>
                        <a:ext cx="1574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17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17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17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17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(cont.)</a:t>
            </a:r>
            <a:endParaRPr lang="en-US" dirty="0"/>
          </a:p>
        </p:txBody>
      </p:sp>
      <p:graphicFrame>
        <p:nvGraphicFramePr>
          <p:cNvPr id="196612" name="Object 4"/>
          <p:cNvGraphicFramePr>
            <a:graphicFrameLocks noChangeAspect="1"/>
          </p:cNvGraphicFramePr>
          <p:nvPr/>
        </p:nvGraphicFramePr>
        <p:xfrm>
          <a:off x="1219200" y="1219200"/>
          <a:ext cx="2641600" cy="838200"/>
        </p:xfrm>
        <a:graphic>
          <a:graphicData uri="http://schemas.openxmlformats.org/presentationml/2006/ole">
            <mc:AlternateContent xmlns:mc="http://schemas.openxmlformats.org/markup-compatibility/2006">
              <mc:Choice xmlns:v="urn:schemas-microsoft-com:vml" Requires="v">
                <p:oleObj spid="_x0000_s196731" name="Equation" r:id="rId3" imgW="2641320" imgH="838080" progId="Equation.DSMT4">
                  <p:embed/>
                </p:oleObj>
              </mc:Choice>
              <mc:Fallback>
                <p:oleObj name="Equation" r:id="rId3" imgW="2641320" imgH="8380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19200"/>
                        <a:ext cx="264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3" name="Object 5"/>
          <p:cNvGraphicFramePr>
            <a:graphicFrameLocks noChangeAspect="1"/>
          </p:cNvGraphicFramePr>
          <p:nvPr/>
        </p:nvGraphicFramePr>
        <p:xfrm>
          <a:off x="3886200" y="1219200"/>
          <a:ext cx="1892300" cy="838200"/>
        </p:xfrm>
        <a:graphic>
          <a:graphicData uri="http://schemas.openxmlformats.org/presentationml/2006/ole">
            <mc:AlternateContent xmlns:mc="http://schemas.openxmlformats.org/markup-compatibility/2006">
              <mc:Choice xmlns:v="urn:schemas-microsoft-com:vml" Requires="v">
                <p:oleObj spid="_x0000_s196732" name="Equation" r:id="rId5" imgW="1892160" imgH="838080" progId="Equation.DSMT4">
                  <p:embed/>
                </p:oleObj>
              </mc:Choice>
              <mc:Fallback>
                <p:oleObj name="Equation" r:id="rId5" imgW="1892160" imgH="8380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219200"/>
                        <a:ext cx="189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4" name="Object 6"/>
          <p:cNvGraphicFramePr>
            <a:graphicFrameLocks noChangeAspect="1"/>
          </p:cNvGraphicFramePr>
          <p:nvPr/>
        </p:nvGraphicFramePr>
        <p:xfrm>
          <a:off x="3913496" y="2196152"/>
          <a:ext cx="2590800" cy="838200"/>
        </p:xfrm>
        <a:graphic>
          <a:graphicData uri="http://schemas.openxmlformats.org/presentationml/2006/ole">
            <mc:AlternateContent xmlns:mc="http://schemas.openxmlformats.org/markup-compatibility/2006">
              <mc:Choice xmlns:v="urn:schemas-microsoft-com:vml" Requires="v">
                <p:oleObj spid="_x0000_s196733" name="Equation" r:id="rId7" imgW="2590560" imgH="838080" progId="Equation.DSMT4">
                  <p:embed/>
                </p:oleObj>
              </mc:Choice>
              <mc:Fallback>
                <p:oleObj name="Equation" r:id="rId7" imgW="2590560" imgH="8380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3496" y="2196152"/>
                        <a:ext cx="2590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5" name="Object 7"/>
          <p:cNvGraphicFramePr>
            <a:graphicFrameLocks noChangeAspect="1"/>
          </p:cNvGraphicFramePr>
          <p:nvPr/>
        </p:nvGraphicFramePr>
        <p:xfrm>
          <a:off x="3924300" y="3173104"/>
          <a:ext cx="2400300" cy="838200"/>
        </p:xfrm>
        <a:graphic>
          <a:graphicData uri="http://schemas.openxmlformats.org/presentationml/2006/ole">
            <mc:AlternateContent xmlns:mc="http://schemas.openxmlformats.org/markup-compatibility/2006">
              <mc:Choice xmlns:v="urn:schemas-microsoft-com:vml" Requires="v">
                <p:oleObj spid="_x0000_s196734" name="Equation" r:id="rId9" imgW="2400120" imgH="838080" progId="Equation.DSMT4">
                  <p:embed/>
                </p:oleObj>
              </mc:Choice>
              <mc:Fallback>
                <p:oleObj name="Equation" r:id="rId9" imgW="2400120" imgH="8380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4300" y="3173104"/>
                        <a:ext cx="240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6" name="Object 8"/>
          <p:cNvGraphicFramePr>
            <a:graphicFrameLocks noChangeAspect="1"/>
          </p:cNvGraphicFramePr>
          <p:nvPr/>
        </p:nvGraphicFramePr>
        <p:xfrm>
          <a:off x="3913496" y="4155744"/>
          <a:ext cx="4089400" cy="558800"/>
        </p:xfrm>
        <a:graphic>
          <a:graphicData uri="http://schemas.openxmlformats.org/presentationml/2006/ole">
            <mc:AlternateContent xmlns:mc="http://schemas.openxmlformats.org/markup-compatibility/2006">
              <mc:Choice xmlns:v="urn:schemas-microsoft-com:vml" Requires="v">
                <p:oleObj spid="_x0000_s196735" name="Equation" r:id="rId11" imgW="4089240" imgH="558720" progId="Equation.DSMT4">
                  <p:embed/>
                </p:oleObj>
              </mc:Choice>
              <mc:Fallback>
                <p:oleObj name="Equation" r:id="rId11" imgW="4089240" imgH="55872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3496" y="4155744"/>
                        <a:ext cx="4089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7" name="Object 9"/>
          <p:cNvGraphicFramePr>
            <a:graphicFrameLocks noChangeAspect="1"/>
          </p:cNvGraphicFramePr>
          <p:nvPr/>
        </p:nvGraphicFramePr>
        <p:xfrm>
          <a:off x="3913496" y="4841544"/>
          <a:ext cx="2552700" cy="584200"/>
        </p:xfrm>
        <a:graphic>
          <a:graphicData uri="http://schemas.openxmlformats.org/presentationml/2006/ole">
            <mc:AlternateContent xmlns:mc="http://schemas.openxmlformats.org/markup-compatibility/2006">
              <mc:Choice xmlns:v="urn:schemas-microsoft-com:vml" Requires="v">
                <p:oleObj spid="_x0000_s196736" name="Equation" r:id="rId13" imgW="2552400" imgH="583920" progId="Equation.DSMT4">
                  <p:embed/>
                </p:oleObj>
              </mc:Choice>
              <mc:Fallback>
                <p:oleObj name="Equation" r:id="rId13" imgW="2552400" imgH="58392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13496" y="4841544"/>
                        <a:ext cx="2552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8" name="Object 10"/>
          <p:cNvGraphicFramePr>
            <a:graphicFrameLocks noChangeAspect="1"/>
          </p:cNvGraphicFramePr>
          <p:nvPr/>
        </p:nvGraphicFramePr>
        <p:xfrm>
          <a:off x="3903134" y="5551311"/>
          <a:ext cx="4622800" cy="431800"/>
        </p:xfrm>
        <a:graphic>
          <a:graphicData uri="http://schemas.openxmlformats.org/presentationml/2006/ole">
            <mc:AlternateContent xmlns:mc="http://schemas.openxmlformats.org/markup-compatibility/2006">
              <mc:Choice xmlns:v="urn:schemas-microsoft-com:vml" Requires="v">
                <p:oleObj spid="_x0000_s196737" name="Equation" r:id="rId15" imgW="4622760" imgH="431640" progId="Equation.DSMT4">
                  <p:embed/>
                </p:oleObj>
              </mc:Choice>
              <mc:Fallback>
                <p:oleObj name="Equation" r:id="rId15" imgW="4622760" imgH="43164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03134" y="5551311"/>
                        <a:ext cx="462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6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6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6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66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6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(cont.)</a:t>
            </a:r>
            <a:endParaRPr lang="en-US" dirty="0"/>
          </a:p>
        </p:txBody>
      </p:sp>
      <p:sp>
        <p:nvSpPr>
          <p:cNvPr id="3" name="Content Placeholder 2"/>
          <p:cNvSpPr>
            <a:spLocks noGrp="1"/>
          </p:cNvSpPr>
          <p:nvPr>
            <p:ph idx="1"/>
          </p:nvPr>
        </p:nvSpPr>
        <p:spPr/>
        <p:txBody>
          <a:bodyPr/>
          <a:lstStyle/>
          <a:p>
            <a:r>
              <a:rPr lang="en-US" dirty="0" smtClean="0"/>
              <a:t>Next,</a:t>
            </a:r>
            <a:r>
              <a:rPr lang="en-US" sz="1000" dirty="0" smtClean="0"/>
              <a:t>  </a:t>
            </a:r>
            <a:r>
              <a:rPr lang="en-US" dirty="0" smtClean="0"/>
              <a:t>we solve the trigonometric equation 6</a:t>
            </a:r>
            <a:r>
              <a:rPr lang="en-US" sz="1000" dirty="0" smtClean="0"/>
              <a:t> </a:t>
            </a:r>
            <a:r>
              <a:rPr lang="en-US" dirty="0" smtClean="0"/>
              <a:t>cos 2</a:t>
            </a:r>
            <a:r>
              <a:rPr lang="en-US" i="1" dirty="0" smtClean="0"/>
              <a:t>t</a:t>
            </a:r>
            <a:r>
              <a:rPr lang="en-US" dirty="0" smtClean="0"/>
              <a:t> </a:t>
            </a:r>
            <a:r>
              <a:rPr lang="en-US" dirty="0" smtClean="0">
                <a:latin typeface="Symbol" pitchFamily="18" charset="2"/>
              </a:rPr>
              <a:t>=</a:t>
            </a:r>
            <a:r>
              <a:rPr lang="en-US" dirty="0" smtClean="0"/>
              <a:t> </a:t>
            </a:r>
            <a:r>
              <a:rPr lang="en-US" dirty="0" smtClean="0">
                <a:latin typeface="Symbol" pitchFamily="18" charset="2"/>
              </a:rPr>
              <a:t>-</a:t>
            </a:r>
            <a:r>
              <a:rPr lang="en-US" dirty="0" smtClean="0"/>
              <a:t>3.</a:t>
            </a:r>
          </a:p>
          <a:p>
            <a:endParaRPr lang="en-US" i="1" dirty="0" smtClean="0"/>
          </a:p>
          <a:p>
            <a:endParaRPr lang="en-US" i="1" dirty="0" smtClean="0"/>
          </a:p>
          <a:p>
            <a:endParaRPr lang="en-US" i="1" dirty="0" smtClean="0"/>
          </a:p>
          <a:p>
            <a:endParaRPr lang="en-US" i="1" dirty="0" smtClean="0"/>
          </a:p>
          <a:p>
            <a:endParaRPr lang="en-US" i="1" dirty="0" smtClean="0"/>
          </a:p>
          <a:p>
            <a:r>
              <a:rPr lang="en-US" dirty="0" smtClean="0"/>
              <a:t>Equivalently, the solutions are </a:t>
            </a:r>
            <a:endParaRPr lang="en-US" dirty="0"/>
          </a:p>
        </p:txBody>
      </p:sp>
      <p:graphicFrame>
        <p:nvGraphicFramePr>
          <p:cNvPr id="197635" name="Object 3"/>
          <p:cNvGraphicFramePr>
            <a:graphicFrameLocks noChangeAspect="1"/>
          </p:cNvGraphicFramePr>
          <p:nvPr>
            <p:extLst>
              <p:ext uri="{D42A27DB-BD31-4B8C-83A1-F6EECF244321}">
                <p14:modId xmlns:p14="http://schemas.microsoft.com/office/powerpoint/2010/main" val="1105073357"/>
              </p:ext>
            </p:extLst>
          </p:nvPr>
        </p:nvGraphicFramePr>
        <p:xfrm>
          <a:off x="2209800" y="4953000"/>
          <a:ext cx="4267200" cy="838200"/>
        </p:xfrm>
        <a:graphic>
          <a:graphicData uri="http://schemas.openxmlformats.org/presentationml/2006/ole">
            <mc:AlternateContent xmlns:mc="http://schemas.openxmlformats.org/markup-compatibility/2006">
              <mc:Choice xmlns:v="urn:schemas-microsoft-com:vml" Requires="v">
                <p:oleObj spid="_x0000_s197707" name="Equation" r:id="rId3" imgW="4267080" imgH="838080" progId="Equation.DSMT4">
                  <p:embed/>
                </p:oleObj>
              </mc:Choice>
              <mc:Fallback>
                <p:oleObj name="Equation" r:id="rId3" imgW="4267080" imgH="838080" progId="Equation.DSMT4">
                  <p:embed/>
                  <p:pic>
                    <p:nvPicPr>
                      <p:cNvPr id="0" name="Picture 3"/>
                      <p:cNvPicPr>
                        <a:picLocks noChangeAspect="1" noChangeArrowheads="1"/>
                      </p:cNvPicPr>
                      <p:nvPr/>
                    </p:nvPicPr>
                    <p:blipFill>
                      <a:blip r:embed="rId4"/>
                      <a:srcRect/>
                      <a:stretch>
                        <a:fillRect/>
                      </a:stretch>
                    </p:blipFill>
                    <p:spPr bwMode="auto">
                      <a:xfrm>
                        <a:off x="2209800" y="4953000"/>
                        <a:ext cx="426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6" name="Object 4"/>
          <p:cNvGraphicFramePr>
            <a:graphicFrameLocks noChangeAspect="1"/>
          </p:cNvGraphicFramePr>
          <p:nvPr/>
        </p:nvGraphicFramePr>
        <p:xfrm>
          <a:off x="1393208" y="1981200"/>
          <a:ext cx="1739900" cy="292100"/>
        </p:xfrm>
        <a:graphic>
          <a:graphicData uri="http://schemas.openxmlformats.org/presentationml/2006/ole">
            <mc:AlternateContent xmlns:mc="http://schemas.openxmlformats.org/markup-compatibility/2006">
              <mc:Choice xmlns:v="urn:schemas-microsoft-com:vml" Requires="v">
                <p:oleObj spid="_x0000_s197708" name="Equation" r:id="rId5" imgW="1739880" imgH="291960" progId="Equation.DSMT4">
                  <p:embed/>
                </p:oleObj>
              </mc:Choice>
              <mc:Fallback>
                <p:oleObj name="Equation" r:id="rId5" imgW="173988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3208" y="1981200"/>
                        <a:ext cx="173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7" name="Object 5"/>
          <p:cNvGraphicFramePr>
            <a:graphicFrameLocks noChangeAspect="1"/>
          </p:cNvGraphicFramePr>
          <p:nvPr/>
        </p:nvGraphicFramePr>
        <p:xfrm>
          <a:off x="1586552" y="2508912"/>
          <a:ext cx="1612900" cy="825500"/>
        </p:xfrm>
        <a:graphic>
          <a:graphicData uri="http://schemas.openxmlformats.org/presentationml/2006/ole">
            <mc:AlternateContent xmlns:mc="http://schemas.openxmlformats.org/markup-compatibility/2006">
              <mc:Choice xmlns:v="urn:schemas-microsoft-com:vml" Requires="v">
                <p:oleObj spid="_x0000_s197709" name="Equation" r:id="rId7" imgW="1612800" imgH="825480" progId="Equation.DSMT4">
                  <p:embed/>
                </p:oleObj>
              </mc:Choice>
              <mc:Fallback>
                <p:oleObj name="Equation" r:id="rId7" imgW="1612800" imgH="825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6552" y="2508912"/>
                        <a:ext cx="1612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8" name="Object 6"/>
          <p:cNvGraphicFramePr>
            <a:graphicFrameLocks noChangeAspect="1"/>
          </p:cNvGraphicFramePr>
          <p:nvPr>
            <p:extLst>
              <p:ext uri="{D42A27DB-BD31-4B8C-83A1-F6EECF244321}">
                <p14:modId xmlns:p14="http://schemas.microsoft.com/office/powerpoint/2010/main" val="4049331698"/>
              </p:ext>
            </p:extLst>
          </p:nvPr>
        </p:nvGraphicFramePr>
        <p:xfrm>
          <a:off x="2133600" y="3490913"/>
          <a:ext cx="5029200" cy="838200"/>
        </p:xfrm>
        <a:graphic>
          <a:graphicData uri="http://schemas.openxmlformats.org/presentationml/2006/ole">
            <mc:AlternateContent xmlns:mc="http://schemas.openxmlformats.org/markup-compatibility/2006">
              <mc:Choice xmlns:v="urn:schemas-microsoft-com:vml" Requires="v">
                <p:oleObj spid="_x0000_s197710" name="Equation" r:id="rId9" imgW="5029200" imgH="838080" progId="Equation.DSMT4">
                  <p:embed/>
                </p:oleObj>
              </mc:Choice>
              <mc:Fallback>
                <p:oleObj name="Equation" r:id="rId9" imgW="5029200" imgH="838080" progId="Equation.DSMT4">
                  <p:embed/>
                  <p:pic>
                    <p:nvPicPr>
                      <p:cNvPr id="0" name="Picture 6"/>
                      <p:cNvPicPr>
                        <a:picLocks noChangeAspect="1" noChangeArrowheads="1"/>
                      </p:cNvPicPr>
                      <p:nvPr/>
                    </p:nvPicPr>
                    <p:blipFill>
                      <a:blip r:embed="rId10"/>
                      <a:srcRect/>
                      <a:stretch>
                        <a:fillRect/>
                      </a:stretch>
                    </p:blipFill>
                    <p:spPr bwMode="auto">
                      <a:xfrm>
                        <a:off x="2133600" y="3490913"/>
                        <a:ext cx="502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7138332" y="3640822"/>
            <a:ext cx="984565" cy="523220"/>
          </a:xfrm>
          <a:prstGeom prst="rect">
            <a:avLst/>
          </a:prstGeom>
          <a:noFill/>
        </p:spPr>
        <p:txBody>
          <a:bodyPr wrap="none" rtlCol="0">
            <a:spAutoFit/>
          </a:bodyPr>
          <a:lstStyle/>
          <a:p>
            <a:r>
              <a:rPr lang="en-US" sz="2800" i="1" dirty="0" smtClean="0">
                <a:solidFill>
                  <a:srgbClr val="000099"/>
                </a:solidFill>
              </a:rPr>
              <a:t>k </a:t>
            </a:r>
            <a:r>
              <a:rPr lang="en-US" sz="2800" dirty="0" smtClean="0">
                <a:solidFill>
                  <a:srgbClr val="000099"/>
                </a:solidFill>
                <a:sym typeface="Symbol" panose="05050102010706020507" pitchFamily="18" charset="2"/>
              </a:rPr>
              <a:t> </a:t>
            </a:r>
            <a:r>
              <a:rPr lang="en-US" sz="2800" dirty="0" smtClean="0">
                <a:solidFill>
                  <a:srgbClr val="000099"/>
                </a:solidFill>
                <a:latin typeface="Cambria Math" panose="02040503050406030204" pitchFamily="18" charset="0"/>
                <a:ea typeface="Cambria Math" panose="02040503050406030204" pitchFamily="18" charset="0"/>
                <a:sym typeface="Symbol" panose="05050102010706020507" pitchFamily="18" charset="2"/>
              </a:rPr>
              <a:t>ℤ</a:t>
            </a:r>
            <a:endParaRPr lang="en-US" sz="2800" dirty="0">
              <a:solidFill>
                <a:srgbClr val="000099"/>
              </a:solidFill>
            </a:endParaRPr>
          </a:p>
        </p:txBody>
      </p:sp>
      <p:sp>
        <p:nvSpPr>
          <p:cNvPr id="9" name="TextBox 8"/>
          <p:cNvSpPr txBox="1"/>
          <p:nvPr/>
        </p:nvSpPr>
        <p:spPr>
          <a:xfrm>
            <a:off x="6477000" y="5098802"/>
            <a:ext cx="1075936" cy="523220"/>
          </a:xfrm>
          <a:prstGeom prst="rect">
            <a:avLst/>
          </a:prstGeom>
          <a:noFill/>
        </p:spPr>
        <p:txBody>
          <a:bodyPr wrap="none" rtlCol="0">
            <a:spAutoFit/>
          </a:bodyPr>
          <a:lstStyle/>
          <a:p>
            <a:r>
              <a:rPr lang="en-US" sz="2800" i="1" dirty="0" smtClean="0">
                <a:solidFill>
                  <a:srgbClr val="000099"/>
                </a:solidFill>
              </a:rPr>
              <a:t>k </a:t>
            </a:r>
            <a:r>
              <a:rPr lang="en-US" sz="2800" dirty="0" smtClean="0">
                <a:solidFill>
                  <a:srgbClr val="000099"/>
                </a:solidFill>
                <a:sym typeface="Symbol" panose="05050102010706020507" pitchFamily="18" charset="2"/>
              </a:rPr>
              <a:t> </a:t>
            </a:r>
            <a:r>
              <a:rPr lang="en-US" sz="2800" dirty="0" smtClean="0">
                <a:solidFill>
                  <a:srgbClr val="000099"/>
                </a:solidFill>
                <a:latin typeface="Cambria Math" panose="02040503050406030204" pitchFamily="18" charset="0"/>
                <a:ea typeface="Cambria Math" panose="02040503050406030204" pitchFamily="18" charset="0"/>
                <a:sym typeface="Symbol" panose="05050102010706020507" pitchFamily="18" charset="2"/>
              </a:rPr>
              <a:t>ℤ</a:t>
            </a:r>
            <a:r>
              <a:rPr lang="en-US" sz="2800" dirty="0" smtClean="0">
                <a:solidFill>
                  <a:srgbClr val="000099"/>
                </a:solidFill>
                <a:ea typeface="Cambria Math" panose="02040503050406030204" pitchFamily="18" charset="0"/>
                <a:sym typeface="Symbol" panose="05050102010706020507" pitchFamily="18" charset="2"/>
              </a:rPr>
              <a:t>.</a:t>
            </a:r>
            <a:endParaRPr lang="en-US" sz="2800"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76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Lemma</a:t>
            </a:r>
            <a:endParaRPr lang="en-US" dirty="0"/>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smtClean="0">
                <a:solidFill>
                  <a:srgbClr val="000000"/>
                </a:solidFill>
              </a:rPr>
              <a:t>Proof (cont.)</a:t>
            </a:r>
          </a:p>
          <a:p>
            <a:r>
              <a:rPr lang="en-US" dirty="0" smtClean="0">
                <a:solidFill>
                  <a:srgbClr val="000000"/>
                </a:solidFill>
              </a:rPr>
              <a:t>Note also that since the radius of the circle is 1, the lengths of the two legs of triangle </a:t>
            </a:r>
            <a:r>
              <a:rPr lang="en-US" i="1" dirty="0" smtClean="0">
                <a:solidFill>
                  <a:srgbClr val="000000"/>
                </a:solidFill>
              </a:rPr>
              <a:t>OAD</a:t>
            </a:r>
            <a:r>
              <a:rPr lang="en-US" dirty="0" smtClean="0">
                <a:solidFill>
                  <a:srgbClr val="000000"/>
                </a:solidFill>
              </a:rPr>
              <a:t> are </a:t>
            </a:r>
            <a:r>
              <a:rPr lang="en-US" dirty="0" smtClean="0">
                <a:solidFill>
                  <a:srgbClr val="000000"/>
                </a:solidFill>
              </a:rPr>
              <a:t>cos</a:t>
            </a:r>
            <a:r>
              <a:rPr lang="el-GR" i="1" dirty="0" smtClean="0">
                <a:solidFill>
                  <a:srgbClr val="000000"/>
                </a:solidFill>
                <a:latin typeface="Cambria Math" panose="02040503050406030204" pitchFamily="18" charset="0"/>
                <a:ea typeface="Cambria Math" panose="02040503050406030204" pitchFamily="18" charset="0"/>
                <a:sym typeface="Symbol"/>
              </a:rPr>
              <a:t>θ</a:t>
            </a:r>
            <a:r>
              <a:rPr lang="en-US" dirty="0" smtClean="0">
                <a:solidFill>
                  <a:srgbClr val="000000"/>
                </a:solidFill>
              </a:rPr>
              <a:t> </a:t>
            </a:r>
            <a:r>
              <a:rPr lang="en-US" dirty="0" smtClean="0">
                <a:solidFill>
                  <a:srgbClr val="000000"/>
                </a:solidFill>
              </a:rPr>
              <a:t>and </a:t>
            </a:r>
            <a:r>
              <a:rPr lang="en-US" dirty="0" smtClean="0">
                <a:solidFill>
                  <a:srgbClr val="000000"/>
                </a:solidFill>
              </a:rPr>
              <a:t/>
            </a:r>
            <a:br>
              <a:rPr lang="en-US" dirty="0" smtClean="0">
                <a:solidFill>
                  <a:srgbClr val="000000"/>
                </a:solidFill>
              </a:rPr>
            </a:br>
            <a:r>
              <a:rPr lang="en-US" dirty="0" smtClean="0">
                <a:solidFill>
                  <a:srgbClr val="000000"/>
                </a:solidFill>
              </a:rPr>
              <a:t>sin</a:t>
            </a:r>
            <a:r>
              <a:rPr lang="el-GR" i="1" dirty="0" smtClean="0">
                <a:solidFill>
                  <a:srgbClr val="000000"/>
                </a:solidFill>
                <a:latin typeface="Cambria Math" panose="02040503050406030204" pitchFamily="18" charset="0"/>
                <a:ea typeface="Cambria Math" panose="02040503050406030204" pitchFamily="18" charset="0"/>
                <a:sym typeface="Symbol"/>
              </a:rPr>
              <a:t>θ</a:t>
            </a:r>
            <a:r>
              <a:rPr lang="en-US" dirty="0" smtClean="0">
                <a:solidFill>
                  <a:srgbClr val="000000"/>
                </a:solidFill>
              </a:rPr>
              <a:t>, </a:t>
            </a:r>
            <a:r>
              <a:rPr lang="en-US" dirty="0" smtClean="0">
                <a:solidFill>
                  <a:srgbClr val="000000"/>
                </a:solidFill>
              </a:rPr>
              <a:t>while the length of the leg opposite </a:t>
            </a:r>
            <a:r>
              <a:rPr lang="el-GR" i="1" dirty="0">
                <a:solidFill>
                  <a:srgbClr val="000000"/>
                </a:solidFill>
                <a:latin typeface="Cambria Math" panose="02040503050406030204" pitchFamily="18" charset="0"/>
                <a:ea typeface="Cambria Math" panose="02040503050406030204" pitchFamily="18" charset="0"/>
                <a:sym typeface="Symbol"/>
              </a:rPr>
              <a:t>θ </a:t>
            </a:r>
            <a:r>
              <a:rPr lang="en-US" dirty="0" smtClean="0">
                <a:solidFill>
                  <a:srgbClr val="000000"/>
                </a:solidFill>
              </a:rPr>
              <a:t>in </a:t>
            </a:r>
            <a:r>
              <a:rPr lang="en-US" dirty="0" smtClean="0">
                <a:solidFill>
                  <a:srgbClr val="000000"/>
                </a:solidFill>
              </a:rPr>
              <a:t>triangle </a:t>
            </a:r>
            <a:r>
              <a:rPr lang="en-US" i="1" dirty="0" smtClean="0">
                <a:solidFill>
                  <a:srgbClr val="000000"/>
                </a:solidFill>
              </a:rPr>
              <a:t>OBC</a:t>
            </a:r>
            <a:r>
              <a:rPr lang="en-US" dirty="0" smtClean="0">
                <a:solidFill>
                  <a:srgbClr val="000000"/>
                </a:solidFill>
              </a:rPr>
              <a:t> is </a:t>
            </a:r>
            <a:r>
              <a:rPr lang="en-US" dirty="0" smtClean="0">
                <a:solidFill>
                  <a:srgbClr val="000000"/>
                </a:solidFill>
              </a:rPr>
              <a:t>tan</a:t>
            </a:r>
            <a:r>
              <a:rPr lang="el-GR" i="1" dirty="0" smtClean="0">
                <a:solidFill>
                  <a:srgbClr val="000000"/>
                </a:solidFill>
                <a:latin typeface="Cambria Math" panose="02040503050406030204" pitchFamily="18" charset="0"/>
                <a:ea typeface="Cambria Math" panose="02040503050406030204" pitchFamily="18" charset="0"/>
                <a:sym typeface="Symbol"/>
              </a:rPr>
              <a:t>θ</a:t>
            </a:r>
            <a:r>
              <a:rPr lang="en-US" dirty="0" smtClean="0">
                <a:solidFill>
                  <a:srgbClr val="000000"/>
                </a:solidFill>
              </a:rPr>
              <a:t>. </a:t>
            </a:r>
            <a:r>
              <a:rPr lang="en-US" dirty="0" smtClean="0">
                <a:solidFill>
                  <a:srgbClr val="000000"/>
                </a:solidFill>
              </a:rPr>
              <a:t>Using the area formulas for triangles and circular sectors, we have the following.</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(cont.)</a:t>
            </a:r>
            <a:endParaRPr lang="en-US" dirty="0"/>
          </a:p>
        </p:txBody>
      </p:sp>
      <p:sp>
        <p:nvSpPr>
          <p:cNvPr id="3" name="Content Placeholder 2"/>
          <p:cNvSpPr>
            <a:spLocks noGrp="1"/>
          </p:cNvSpPr>
          <p:nvPr>
            <p:ph idx="1"/>
          </p:nvPr>
        </p:nvSpPr>
        <p:spPr/>
        <p:txBody>
          <a:bodyPr/>
          <a:lstStyle/>
          <a:p>
            <a:r>
              <a:rPr lang="en-US" dirty="0" smtClean="0"/>
              <a:t>The corresponding points on the graph of </a:t>
            </a:r>
            <a:r>
              <a:rPr lang="en-US" i="1" dirty="0" smtClean="0"/>
              <a:t>g </a:t>
            </a:r>
            <a:r>
              <a:rPr lang="en-US" dirty="0" smtClean="0"/>
              <a:t>where the tangents have a slope of </a:t>
            </a:r>
            <a:r>
              <a:rPr lang="en-US" dirty="0" smtClean="0">
                <a:latin typeface="Symbol" pitchFamily="18" charset="2"/>
              </a:rPr>
              <a:t>-</a:t>
            </a:r>
            <a:r>
              <a:rPr lang="en-US" dirty="0" smtClean="0"/>
              <a:t>3 are as follows.</a:t>
            </a:r>
            <a:endParaRPr lang="en-US" dirty="0"/>
          </a:p>
        </p:txBody>
      </p:sp>
      <p:graphicFrame>
        <p:nvGraphicFramePr>
          <p:cNvPr id="198658" name="Object 2"/>
          <p:cNvGraphicFramePr>
            <a:graphicFrameLocks noChangeAspect="1"/>
          </p:cNvGraphicFramePr>
          <p:nvPr>
            <p:extLst>
              <p:ext uri="{D42A27DB-BD31-4B8C-83A1-F6EECF244321}">
                <p14:modId xmlns:p14="http://schemas.microsoft.com/office/powerpoint/2010/main" val="2653723915"/>
              </p:ext>
            </p:extLst>
          </p:nvPr>
        </p:nvGraphicFramePr>
        <p:xfrm>
          <a:off x="1447800" y="2362200"/>
          <a:ext cx="5359400" cy="1143000"/>
        </p:xfrm>
        <a:graphic>
          <a:graphicData uri="http://schemas.openxmlformats.org/presentationml/2006/ole">
            <mc:AlternateContent xmlns:mc="http://schemas.openxmlformats.org/markup-compatibility/2006">
              <mc:Choice xmlns:v="urn:schemas-microsoft-com:vml" Requires="v">
                <p:oleObj spid="_x0000_s198676" name="Equation" r:id="rId3" imgW="5359320" imgH="1143000" progId="Equation.DSMT4">
                  <p:embed/>
                </p:oleObj>
              </mc:Choice>
              <mc:Fallback>
                <p:oleObj name="Equation" r:id="rId3" imgW="5359320" imgH="1143000" progId="Equation.DSMT4">
                  <p:embed/>
                  <p:pic>
                    <p:nvPicPr>
                      <p:cNvPr id="0" name="Picture 2"/>
                      <p:cNvPicPr>
                        <a:picLocks noChangeAspect="1" noChangeArrowheads="1"/>
                      </p:cNvPicPr>
                      <p:nvPr/>
                    </p:nvPicPr>
                    <p:blipFill>
                      <a:blip r:embed="rId4"/>
                      <a:srcRect/>
                      <a:stretch>
                        <a:fillRect/>
                      </a:stretch>
                    </p:blipFill>
                    <p:spPr bwMode="auto">
                      <a:xfrm>
                        <a:off x="1447800" y="2362200"/>
                        <a:ext cx="5359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6800534" y="2672090"/>
            <a:ext cx="984565" cy="523220"/>
          </a:xfrm>
          <a:prstGeom prst="rect">
            <a:avLst/>
          </a:prstGeom>
          <a:noFill/>
        </p:spPr>
        <p:txBody>
          <a:bodyPr wrap="none" rtlCol="0">
            <a:spAutoFit/>
          </a:bodyPr>
          <a:lstStyle/>
          <a:p>
            <a:r>
              <a:rPr lang="en-US" sz="2800" i="1" dirty="0" smtClean="0">
                <a:solidFill>
                  <a:srgbClr val="FF0000"/>
                </a:solidFill>
              </a:rPr>
              <a:t>k </a:t>
            </a:r>
            <a:r>
              <a:rPr lang="en-US" sz="2800" dirty="0" smtClean="0">
                <a:solidFill>
                  <a:srgbClr val="FF0000"/>
                </a:solidFill>
                <a:sym typeface="Symbol" panose="05050102010706020507" pitchFamily="18" charset="2"/>
              </a:rPr>
              <a:t> </a:t>
            </a:r>
            <a:r>
              <a:rPr lang="en-US" sz="2800" dirty="0"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a:t>ℤ</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Lemma</a:t>
            </a:r>
            <a:endParaRPr lang="en-US" dirty="0"/>
          </a:p>
        </p:txBody>
      </p:sp>
      <p:sp>
        <p:nvSpPr>
          <p:cNvPr id="3" name="Content Placeholder 2"/>
          <p:cNvSpPr>
            <a:spLocks noGrp="1"/>
          </p:cNvSpPr>
          <p:nvPr>
            <p:ph idx="1"/>
          </p:nvPr>
        </p:nvSpPr>
        <p:spPr>
          <a:xfrm>
            <a:off x="457200" y="1280160"/>
            <a:ext cx="8229600" cy="4358640"/>
          </a:xfrm>
          <a:solidFill>
            <a:srgbClr val="FFFFCC"/>
          </a:solidFill>
          <a:ln w="28575">
            <a:solidFill>
              <a:srgbClr val="000000"/>
            </a:solidFill>
          </a:ln>
        </p:spPr>
        <p:txBody>
          <a:bodyPr>
            <a:noAutofit/>
          </a:bodyPr>
          <a:lstStyle/>
          <a:p>
            <a:pPr algn="ctr"/>
            <a:r>
              <a:rPr lang="en-US" b="1" dirty="0" smtClean="0">
                <a:solidFill>
                  <a:srgbClr val="000000"/>
                </a:solidFill>
              </a:rPr>
              <a:t>Proof (cont.)</a:t>
            </a:r>
          </a:p>
        </p:txBody>
      </p:sp>
      <p:graphicFrame>
        <p:nvGraphicFramePr>
          <p:cNvPr id="144386" name="Object 2"/>
          <p:cNvGraphicFramePr>
            <a:graphicFrameLocks noChangeAspect="1"/>
          </p:cNvGraphicFramePr>
          <p:nvPr>
            <p:extLst>
              <p:ext uri="{D42A27DB-BD31-4B8C-83A1-F6EECF244321}">
                <p14:modId xmlns:p14="http://schemas.microsoft.com/office/powerpoint/2010/main" val="3754624625"/>
              </p:ext>
            </p:extLst>
          </p:nvPr>
        </p:nvGraphicFramePr>
        <p:xfrm>
          <a:off x="527050" y="2082800"/>
          <a:ext cx="8169275" cy="2374900"/>
        </p:xfrm>
        <a:graphic>
          <a:graphicData uri="http://schemas.openxmlformats.org/presentationml/2006/ole">
            <mc:AlternateContent xmlns:mc="http://schemas.openxmlformats.org/markup-compatibility/2006">
              <mc:Choice xmlns:v="urn:schemas-microsoft-com:vml" Requires="v">
                <p:oleObj spid="_x0000_s144420" name="Equation" r:id="rId3" imgW="8204040" imgH="2387520" progId="Equation.DSMT4">
                  <p:embed/>
                </p:oleObj>
              </mc:Choice>
              <mc:Fallback>
                <p:oleObj name="Equation" r:id="rId3" imgW="8204040" imgH="2387520" progId="Equation.DSMT4">
                  <p:embed/>
                  <p:pic>
                    <p:nvPicPr>
                      <p:cNvPr id="0" name="Picture 2"/>
                      <p:cNvPicPr>
                        <a:picLocks noChangeAspect="1" noChangeArrowheads="1"/>
                      </p:cNvPicPr>
                      <p:nvPr/>
                    </p:nvPicPr>
                    <p:blipFill>
                      <a:blip r:embed="rId4"/>
                      <a:srcRect/>
                      <a:stretch>
                        <a:fillRect/>
                      </a:stretch>
                    </p:blipFill>
                    <p:spPr bwMode="auto">
                      <a:xfrm>
                        <a:off x="527050" y="2082800"/>
                        <a:ext cx="8169275"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4387" name="Object 3"/>
          <p:cNvGraphicFramePr>
            <a:graphicFrameLocks noChangeAspect="1"/>
          </p:cNvGraphicFramePr>
          <p:nvPr>
            <p:extLst>
              <p:ext uri="{D42A27DB-BD31-4B8C-83A1-F6EECF244321}">
                <p14:modId xmlns:p14="http://schemas.microsoft.com/office/powerpoint/2010/main" val="623768496"/>
              </p:ext>
            </p:extLst>
          </p:nvPr>
        </p:nvGraphicFramePr>
        <p:xfrm>
          <a:off x="3276600" y="4686300"/>
          <a:ext cx="2540000" cy="787400"/>
        </p:xfrm>
        <a:graphic>
          <a:graphicData uri="http://schemas.openxmlformats.org/presentationml/2006/ole">
            <mc:AlternateContent xmlns:mc="http://schemas.openxmlformats.org/markup-compatibility/2006">
              <mc:Choice xmlns:v="urn:schemas-microsoft-com:vml" Requires="v">
                <p:oleObj spid="_x0000_s144421" name="Equation" r:id="rId5" imgW="2539800" imgH="787320" progId="Equation.DSMT4">
                  <p:embed/>
                </p:oleObj>
              </mc:Choice>
              <mc:Fallback>
                <p:oleObj name="Equation" r:id="rId5" imgW="2539800" imgH="787320" progId="Equation.DSMT4">
                  <p:embed/>
                  <p:pic>
                    <p:nvPicPr>
                      <p:cNvPr id="0" name="Picture 3"/>
                      <p:cNvPicPr>
                        <a:picLocks noChangeAspect="1" noChangeArrowheads="1"/>
                      </p:cNvPicPr>
                      <p:nvPr/>
                    </p:nvPicPr>
                    <p:blipFill>
                      <a:blip r:embed="rId6"/>
                      <a:srcRect/>
                      <a:stretch>
                        <a:fillRect/>
                      </a:stretch>
                    </p:blipFill>
                    <p:spPr bwMode="auto">
                      <a:xfrm>
                        <a:off x="3276600" y="4686300"/>
                        <a:ext cx="25400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Lemma</a:t>
            </a:r>
            <a:endParaRPr lang="en-US" dirty="0"/>
          </a:p>
        </p:txBody>
      </p:sp>
      <p:sp>
        <p:nvSpPr>
          <p:cNvPr id="3" name="Content Placeholder 2"/>
          <p:cNvSpPr>
            <a:spLocks noGrp="1"/>
          </p:cNvSpPr>
          <p:nvPr>
            <p:ph idx="1"/>
          </p:nvPr>
        </p:nvSpPr>
        <p:spPr>
          <a:xfrm>
            <a:off x="457200" y="1280160"/>
            <a:ext cx="8229600" cy="4358640"/>
          </a:xfrm>
          <a:solidFill>
            <a:srgbClr val="FFFFCC"/>
          </a:solidFill>
          <a:ln w="28575">
            <a:solidFill>
              <a:srgbClr val="000000"/>
            </a:solidFill>
          </a:ln>
        </p:spPr>
        <p:txBody>
          <a:bodyPr>
            <a:noAutofit/>
          </a:bodyPr>
          <a:lstStyle/>
          <a:p>
            <a:pPr algn="ctr"/>
            <a:r>
              <a:rPr lang="en-US" b="1" dirty="0" smtClean="0">
                <a:solidFill>
                  <a:srgbClr val="000000"/>
                </a:solidFill>
              </a:rPr>
              <a:t>Proof (cont.)</a:t>
            </a:r>
          </a:p>
          <a:p>
            <a:r>
              <a:rPr lang="en-US" dirty="0" smtClean="0">
                <a:solidFill>
                  <a:srgbClr val="000000"/>
                </a:solidFill>
              </a:rPr>
              <a:t>So the above statements imply</a:t>
            </a:r>
          </a:p>
          <a:p>
            <a:endParaRPr lang="en-US" b="1" dirty="0" smtClean="0">
              <a:solidFill>
                <a:srgbClr val="000000"/>
              </a:solidFill>
            </a:endParaRPr>
          </a:p>
          <a:p>
            <a:endParaRPr lang="en-US" b="1" dirty="0" smtClean="0">
              <a:solidFill>
                <a:srgbClr val="000000"/>
              </a:solidFill>
            </a:endParaRPr>
          </a:p>
          <a:p>
            <a:r>
              <a:rPr lang="en-US" dirty="0" smtClean="0">
                <a:solidFill>
                  <a:srgbClr val="000000"/>
                </a:solidFill>
              </a:rPr>
              <a:t>Since </a:t>
            </a:r>
            <a:r>
              <a:rPr lang="en-US" dirty="0" smtClean="0">
                <a:solidFill>
                  <a:srgbClr val="000000"/>
                </a:solidFill>
              </a:rPr>
              <a:t>sin</a:t>
            </a:r>
            <a:r>
              <a:rPr lang="el-GR" i="1" dirty="0" smtClean="0">
                <a:solidFill>
                  <a:srgbClr val="000000"/>
                </a:solidFill>
                <a:latin typeface="Cambria Math" panose="02040503050406030204" pitchFamily="18" charset="0"/>
                <a:ea typeface="Cambria Math" panose="02040503050406030204" pitchFamily="18" charset="0"/>
                <a:sym typeface="Symbol"/>
              </a:rPr>
              <a:t>θ</a:t>
            </a:r>
            <a:r>
              <a:rPr lang="en-US" i="1" dirty="0" smtClean="0">
                <a:solidFill>
                  <a:srgbClr val="000000"/>
                </a:solidFill>
              </a:rPr>
              <a:t> </a:t>
            </a:r>
            <a:r>
              <a:rPr lang="en-US" dirty="0" smtClean="0">
                <a:solidFill>
                  <a:srgbClr val="000000"/>
                </a:solidFill>
              </a:rPr>
              <a:t>is positive for all </a:t>
            </a:r>
            <a:r>
              <a:rPr lang="el-GR" i="1" dirty="0">
                <a:solidFill>
                  <a:srgbClr val="000000"/>
                </a:solidFill>
                <a:latin typeface="Cambria Math" panose="02040503050406030204" pitchFamily="18" charset="0"/>
                <a:ea typeface="Cambria Math" panose="02040503050406030204" pitchFamily="18" charset="0"/>
                <a:sym typeface="Symbol"/>
              </a:rPr>
              <a:t>θ</a:t>
            </a:r>
            <a:r>
              <a:rPr lang="en-US" dirty="0" smtClean="0">
                <a:solidFill>
                  <a:srgbClr val="000000"/>
                </a:solidFill>
              </a:rPr>
              <a:t> </a:t>
            </a:r>
            <a:r>
              <a:rPr lang="en-US" dirty="0" smtClean="0">
                <a:solidFill>
                  <a:srgbClr val="000000"/>
                </a:solidFill>
              </a:rPr>
              <a:t>in this range, dividing by </a:t>
            </a:r>
            <a:r>
              <a:rPr lang="en-US" dirty="0" smtClean="0">
                <a:solidFill>
                  <a:srgbClr val="000000"/>
                </a:solidFill>
              </a:rPr>
              <a:t>sin</a:t>
            </a:r>
            <a:r>
              <a:rPr lang="el-GR" i="1" dirty="0" smtClean="0">
                <a:solidFill>
                  <a:srgbClr val="000000"/>
                </a:solidFill>
                <a:latin typeface="Cambria Math" panose="02040503050406030204" pitchFamily="18" charset="0"/>
                <a:ea typeface="Cambria Math" panose="02040503050406030204" pitchFamily="18" charset="0"/>
                <a:sym typeface="Symbol"/>
              </a:rPr>
              <a:t>θ </a:t>
            </a:r>
            <a:r>
              <a:rPr lang="en-US" dirty="0" smtClean="0">
                <a:solidFill>
                  <a:srgbClr val="000000"/>
                </a:solidFill>
              </a:rPr>
              <a:t>and </a:t>
            </a:r>
            <a:r>
              <a:rPr lang="en-US" dirty="0" smtClean="0">
                <a:solidFill>
                  <a:srgbClr val="000000"/>
                </a:solidFill>
              </a:rPr>
              <a:t>multiplying by 2 leaves each inequality unchanged</a:t>
            </a:r>
            <a:r>
              <a:rPr lang="en-US" i="1" dirty="0" smtClean="0">
                <a:solidFill>
                  <a:srgbClr val="000000"/>
                </a:solidFill>
              </a:rPr>
              <a:t>.</a:t>
            </a:r>
            <a:endParaRPr lang="en-US" b="1" dirty="0" smtClean="0">
              <a:solidFill>
                <a:srgbClr val="000000"/>
              </a:solidFill>
            </a:endParaRPr>
          </a:p>
        </p:txBody>
      </p:sp>
      <p:graphicFrame>
        <p:nvGraphicFramePr>
          <p:cNvPr id="145412" name="Object 4"/>
          <p:cNvGraphicFramePr>
            <a:graphicFrameLocks noChangeAspect="1"/>
          </p:cNvGraphicFramePr>
          <p:nvPr>
            <p:extLst>
              <p:ext uri="{D42A27DB-BD31-4B8C-83A1-F6EECF244321}">
                <p14:modId xmlns:p14="http://schemas.microsoft.com/office/powerpoint/2010/main" val="2671075235"/>
              </p:ext>
            </p:extLst>
          </p:nvPr>
        </p:nvGraphicFramePr>
        <p:xfrm>
          <a:off x="2940050" y="2389188"/>
          <a:ext cx="3263900" cy="838200"/>
        </p:xfrm>
        <a:graphic>
          <a:graphicData uri="http://schemas.openxmlformats.org/presentationml/2006/ole">
            <mc:AlternateContent xmlns:mc="http://schemas.openxmlformats.org/markup-compatibility/2006">
              <mc:Choice xmlns:v="urn:schemas-microsoft-com:vml" Requires="v">
                <p:oleObj spid="_x0000_s145446" name="Equation" r:id="rId3" imgW="3263760" imgH="838080" progId="Equation.DSMT4">
                  <p:embed/>
                </p:oleObj>
              </mc:Choice>
              <mc:Fallback>
                <p:oleObj name="Equation" r:id="rId3" imgW="3263760" imgH="838080" progId="Equation.DSMT4">
                  <p:embed/>
                  <p:pic>
                    <p:nvPicPr>
                      <p:cNvPr id="0" name="Picture 4"/>
                      <p:cNvPicPr>
                        <a:picLocks noChangeAspect="1" noChangeArrowheads="1"/>
                      </p:cNvPicPr>
                      <p:nvPr/>
                    </p:nvPicPr>
                    <p:blipFill>
                      <a:blip r:embed="rId4"/>
                      <a:srcRect/>
                      <a:stretch>
                        <a:fillRect/>
                      </a:stretch>
                    </p:blipFill>
                    <p:spPr bwMode="auto">
                      <a:xfrm>
                        <a:off x="2940050" y="2389188"/>
                        <a:ext cx="326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3" name="Object 5"/>
          <p:cNvGraphicFramePr>
            <a:graphicFrameLocks noChangeAspect="1"/>
          </p:cNvGraphicFramePr>
          <p:nvPr>
            <p:extLst>
              <p:ext uri="{D42A27DB-BD31-4B8C-83A1-F6EECF244321}">
                <p14:modId xmlns:p14="http://schemas.microsoft.com/office/powerpoint/2010/main" val="334595712"/>
              </p:ext>
            </p:extLst>
          </p:nvPr>
        </p:nvGraphicFramePr>
        <p:xfrm>
          <a:off x="3429000" y="4710113"/>
          <a:ext cx="2286000" cy="838200"/>
        </p:xfrm>
        <a:graphic>
          <a:graphicData uri="http://schemas.openxmlformats.org/presentationml/2006/ole">
            <mc:AlternateContent xmlns:mc="http://schemas.openxmlformats.org/markup-compatibility/2006">
              <mc:Choice xmlns:v="urn:schemas-microsoft-com:vml" Requires="v">
                <p:oleObj spid="_x0000_s145447" name="Equation" r:id="rId5" imgW="2286000" imgH="838080" progId="Equation.DSMT4">
                  <p:embed/>
                </p:oleObj>
              </mc:Choice>
              <mc:Fallback>
                <p:oleObj name="Equation" r:id="rId5" imgW="2286000" imgH="838080" progId="Equation.DSMT4">
                  <p:embed/>
                  <p:pic>
                    <p:nvPicPr>
                      <p:cNvPr id="0" name="Picture 5"/>
                      <p:cNvPicPr>
                        <a:picLocks noChangeAspect="1" noChangeArrowheads="1"/>
                      </p:cNvPicPr>
                      <p:nvPr/>
                    </p:nvPicPr>
                    <p:blipFill>
                      <a:blip r:embed="rId6"/>
                      <a:srcRect/>
                      <a:stretch>
                        <a:fillRect/>
                      </a:stretch>
                    </p:blipFill>
                    <p:spPr bwMode="auto">
                      <a:xfrm>
                        <a:off x="3429000" y="4710113"/>
                        <a:ext cx="228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Lemma</a:t>
            </a:r>
            <a:endParaRPr lang="en-US" dirty="0"/>
          </a:p>
        </p:txBody>
      </p:sp>
      <p:sp>
        <p:nvSpPr>
          <p:cNvPr id="3" name="Content Placeholder 2"/>
          <p:cNvSpPr>
            <a:spLocks noGrp="1"/>
          </p:cNvSpPr>
          <p:nvPr>
            <p:ph idx="1"/>
          </p:nvPr>
        </p:nvSpPr>
        <p:spPr>
          <a:xfrm>
            <a:off x="457200" y="1280160"/>
            <a:ext cx="8229600" cy="4587240"/>
          </a:xfrm>
          <a:solidFill>
            <a:srgbClr val="FFFFCC"/>
          </a:solidFill>
          <a:ln w="28575">
            <a:solidFill>
              <a:srgbClr val="000000"/>
            </a:solidFill>
          </a:ln>
        </p:spPr>
        <p:txBody>
          <a:bodyPr>
            <a:noAutofit/>
          </a:bodyPr>
          <a:lstStyle/>
          <a:p>
            <a:pPr algn="ctr"/>
            <a:r>
              <a:rPr lang="en-US" b="1" dirty="0" smtClean="0">
                <a:solidFill>
                  <a:srgbClr val="000000"/>
                </a:solidFill>
              </a:rPr>
              <a:t>Proof (cont.)</a:t>
            </a:r>
          </a:p>
          <a:p>
            <a:r>
              <a:rPr lang="en-US" dirty="0" smtClean="0">
                <a:solidFill>
                  <a:srgbClr val="000000"/>
                </a:solidFill>
              </a:rPr>
              <a:t>Taking the reciprocal of each fraction </a:t>
            </a:r>
            <a:r>
              <a:rPr lang="en-US" i="1" dirty="0" smtClean="0">
                <a:solidFill>
                  <a:srgbClr val="000000"/>
                </a:solidFill>
              </a:rPr>
              <a:t>does </a:t>
            </a:r>
            <a:r>
              <a:rPr lang="en-US" dirty="0" smtClean="0">
                <a:solidFill>
                  <a:srgbClr val="000000"/>
                </a:solidFill>
              </a:rPr>
              <a:t>reverse each inequality, so the above is equivalent to</a:t>
            </a:r>
          </a:p>
          <a:p>
            <a:pPr>
              <a:spcBef>
                <a:spcPts val="0"/>
              </a:spcBef>
            </a:pPr>
            <a:endParaRPr lang="en-US" b="1" i="1" dirty="0" smtClean="0">
              <a:solidFill>
                <a:srgbClr val="000000"/>
              </a:solidFill>
            </a:endParaRPr>
          </a:p>
          <a:p>
            <a:pPr>
              <a:spcBef>
                <a:spcPts val="0"/>
              </a:spcBef>
            </a:pPr>
            <a:endParaRPr lang="en-US" dirty="0" smtClean="0">
              <a:solidFill>
                <a:srgbClr val="000000"/>
              </a:solidFill>
            </a:endParaRPr>
          </a:p>
          <a:p>
            <a:pPr>
              <a:spcBef>
                <a:spcPts val="0"/>
              </a:spcBef>
            </a:pPr>
            <a:r>
              <a:rPr lang="en-US" dirty="0" smtClean="0">
                <a:solidFill>
                  <a:srgbClr val="000000"/>
                </a:solidFill>
              </a:rPr>
              <a:t>This is the sort of upper and lower bound on </a:t>
            </a:r>
          </a:p>
          <a:p>
            <a:pPr>
              <a:spcBef>
                <a:spcPts val="0"/>
              </a:spcBef>
            </a:pPr>
            <a:r>
              <a:rPr lang="en-US" dirty="0" smtClean="0">
                <a:solidFill>
                  <a:srgbClr val="000000"/>
                </a:solidFill>
              </a:rPr>
              <a:t>that we need. Since </a:t>
            </a:r>
            <a:r>
              <a:rPr lang="en-US" dirty="0" smtClean="0">
                <a:solidFill>
                  <a:srgbClr val="000000"/>
                </a:solidFill>
              </a:rPr>
              <a:t>cos</a:t>
            </a:r>
            <a:r>
              <a:rPr lang="el-GR" i="1" dirty="0" smtClean="0">
                <a:solidFill>
                  <a:srgbClr val="000000"/>
                </a:solidFill>
                <a:latin typeface="Cambria Math" panose="02040503050406030204" pitchFamily="18" charset="0"/>
                <a:ea typeface="Cambria Math" panose="02040503050406030204" pitchFamily="18" charset="0"/>
                <a:sym typeface="Symbol"/>
              </a:rPr>
              <a:t>θ</a:t>
            </a:r>
            <a:r>
              <a:rPr lang="en-US" i="1" dirty="0" smtClean="0">
                <a:solidFill>
                  <a:srgbClr val="000000"/>
                </a:solidFill>
                <a:latin typeface="Cambria Math" panose="02040503050406030204" pitchFamily="18" charset="0"/>
                <a:ea typeface="Cambria Math" panose="02040503050406030204" pitchFamily="18" charset="0"/>
                <a:sym typeface="Symbol"/>
              </a:rPr>
              <a:t> </a:t>
            </a:r>
            <a:r>
              <a:rPr lang="en-US" dirty="0" smtClean="0">
                <a:solidFill>
                  <a:srgbClr val="000000"/>
                </a:solidFill>
              </a:rPr>
              <a:t> </a:t>
            </a:r>
            <a:r>
              <a:rPr lang="en-US" dirty="0" smtClean="0">
                <a:solidFill>
                  <a:srgbClr val="000000"/>
                </a:solidFill>
              </a:rPr>
              <a:t>has a limit of 1 as </a:t>
            </a:r>
            <a:r>
              <a:rPr lang="el-GR" i="1" dirty="0" smtClean="0">
                <a:solidFill>
                  <a:srgbClr val="000000"/>
                </a:solidFill>
                <a:latin typeface="Cambria Math" panose="02040503050406030204" pitchFamily="18" charset="0"/>
                <a:ea typeface="Cambria Math" panose="02040503050406030204" pitchFamily="18" charset="0"/>
                <a:sym typeface="Symbol"/>
              </a:rPr>
              <a:t>θ</a:t>
            </a:r>
            <a:r>
              <a:rPr lang="en-US" i="1" dirty="0" smtClean="0">
                <a:solidFill>
                  <a:srgbClr val="000000"/>
                </a:solidFill>
                <a:sym typeface="Symbol"/>
              </a:rPr>
              <a:t> </a:t>
            </a:r>
            <a:r>
              <a:rPr lang="en-US" dirty="0" smtClean="0">
                <a:solidFill>
                  <a:srgbClr val="000000"/>
                </a:solidFill>
                <a:sym typeface="Symbol"/>
              </a:rPr>
              <a:t></a:t>
            </a:r>
            <a:r>
              <a:rPr lang="en-US" dirty="0" smtClean="0">
                <a:solidFill>
                  <a:srgbClr val="000000"/>
                </a:solidFill>
              </a:rPr>
              <a:t> 0, the Squeeze Theorem tells us that</a:t>
            </a:r>
            <a:endParaRPr lang="en-US" b="1" dirty="0" smtClean="0">
              <a:solidFill>
                <a:srgbClr val="000000"/>
              </a:solidFill>
            </a:endParaRPr>
          </a:p>
        </p:txBody>
      </p:sp>
      <p:graphicFrame>
        <p:nvGraphicFramePr>
          <p:cNvPr id="146436" name="Object 4"/>
          <p:cNvGraphicFramePr>
            <a:graphicFrameLocks noChangeAspect="1"/>
          </p:cNvGraphicFramePr>
          <p:nvPr>
            <p:extLst>
              <p:ext uri="{D42A27DB-BD31-4B8C-83A1-F6EECF244321}">
                <p14:modId xmlns:p14="http://schemas.microsoft.com/office/powerpoint/2010/main" val="484947583"/>
              </p:ext>
            </p:extLst>
          </p:nvPr>
        </p:nvGraphicFramePr>
        <p:xfrm>
          <a:off x="3416300" y="2735263"/>
          <a:ext cx="2311400" cy="838200"/>
        </p:xfrm>
        <a:graphic>
          <a:graphicData uri="http://schemas.openxmlformats.org/presentationml/2006/ole">
            <mc:AlternateContent xmlns:mc="http://schemas.openxmlformats.org/markup-compatibility/2006">
              <mc:Choice xmlns:v="urn:schemas-microsoft-com:vml" Requires="v">
                <p:oleObj spid="_x0000_s146487" name="Equation" r:id="rId3" imgW="2311200" imgH="838080" progId="Equation.DSMT4">
                  <p:embed/>
                </p:oleObj>
              </mc:Choice>
              <mc:Fallback>
                <p:oleObj name="Equation" r:id="rId3" imgW="2311200" imgH="838080" progId="Equation.DSMT4">
                  <p:embed/>
                  <p:pic>
                    <p:nvPicPr>
                      <p:cNvPr id="0" name="Picture 4"/>
                      <p:cNvPicPr>
                        <a:picLocks noChangeAspect="1" noChangeArrowheads="1"/>
                      </p:cNvPicPr>
                      <p:nvPr/>
                    </p:nvPicPr>
                    <p:blipFill>
                      <a:blip r:embed="rId4"/>
                      <a:srcRect/>
                      <a:stretch>
                        <a:fillRect/>
                      </a:stretch>
                    </p:blipFill>
                    <p:spPr bwMode="auto">
                      <a:xfrm>
                        <a:off x="3416300" y="2735263"/>
                        <a:ext cx="2311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7" name="Object 5"/>
          <p:cNvGraphicFramePr>
            <a:graphicFrameLocks noChangeAspect="1"/>
          </p:cNvGraphicFramePr>
          <p:nvPr>
            <p:extLst>
              <p:ext uri="{D42A27DB-BD31-4B8C-83A1-F6EECF244321}">
                <p14:modId xmlns:p14="http://schemas.microsoft.com/office/powerpoint/2010/main" val="4008853892"/>
              </p:ext>
            </p:extLst>
          </p:nvPr>
        </p:nvGraphicFramePr>
        <p:xfrm>
          <a:off x="6956425" y="3554413"/>
          <a:ext cx="1320800" cy="482600"/>
        </p:xfrm>
        <a:graphic>
          <a:graphicData uri="http://schemas.openxmlformats.org/presentationml/2006/ole">
            <mc:AlternateContent xmlns:mc="http://schemas.openxmlformats.org/markup-compatibility/2006">
              <mc:Choice xmlns:v="urn:schemas-microsoft-com:vml" Requires="v">
                <p:oleObj spid="_x0000_s146488" name="Equation" r:id="rId5" imgW="1320480" imgH="482400" progId="Equation.DSMT4">
                  <p:embed/>
                </p:oleObj>
              </mc:Choice>
              <mc:Fallback>
                <p:oleObj name="Equation" r:id="rId5" imgW="1320480" imgH="482400" progId="Equation.DSMT4">
                  <p:embed/>
                  <p:pic>
                    <p:nvPicPr>
                      <p:cNvPr id="0" name="Picture 5"/>
                      <p:cNvPicPr>
                        <a:picLocks noChangeAspect="1" noChangeArrowheads="1"/>
                      </p:cNvPicPr>
                      <p:nvPr/>
                    </p:nvPicPr>
                    <p:blipFill>
                      <a:blip r:embed="rId6"/>
                      <a:srcRect/>
                      <a:stretch>
                        <a:fillRect/>
                      </a:stretch>
                    </p:blipFill>
                    <p:spPr bwMode="auto">
                      <a:xfrm>
                        <a:off x="6956425" y="3554413"/>
                        <a:ext cx="1320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8" name="Object 6"/>
          <p:cNvGraphicFramePr>
            <a:graphicFrameLocks noChangeAspect="1"/>
          </p:cNvGraphicFramePr>
          <p:nvPr>
            <p:extLst>
              <p:ext uri="{D42A27DB-BD31-4B8C-83A1-F6EECF244321}">
                <p14:modId xmlns:p14="http://schemas.microsoft.com/office/powerpoint/2010/main" val="2930770173"/>
              </p:ext>
            </p:extLst>
          </p:nvPr>
        </p:nvGraphicFramePr>
        <p:xfrm>
          <a:off x="3632200" y="4870450"/>
          <a:ext cx="1879600" cy="838200"/>
        </p:xfrm>
        <a:graphic>
          <a:graphicData uri="http://schemas.openxmlformats.org/presentationml/2006/ole">
            <mc:AlternateContent xmlns:mc="http://schemas.openxmlformats.org/markup-compatibility/2006">
              <mc:Choice xmlns:v="urn:schemas-microsoft-com:vml" Requires="v">
                <p:oleObj spid="_x0000_s146489" name="Equation" r:id="rId7" imgW="1879560" imgH="838080" progId="Equation.DSMT4">
                  <p:embed/>
                </p:oleObj>
              </mc:Choice>
              <mc:Fallback>
                <p:oleObj name="Equation" r:id="rId7" imgW="1879560" imgH="838080" progId="Equation.DSMT4">
                  <p:embed/>
                  <p:pic>
                    <p:nvPicPr>
                      <p:cNvPr id="0" name="Picture 6"/>
                      <p:cNvPicPr>
                        <a:picLocks noChangeAspect="1" noChangeArrowheads="1"/>
                      </p:cNvPicPr>
                      <p:nvPr/>
                    </p:nvPicPr>
                    <p:blipFill>
                      <a:blip r:embed="rId8"/>
                      <a:srcRect/>
                      <a:stretch>
                        <a:fillRect/>
                      </a:stretch>
                    </p:blipFill>
                    <p:spPr bwMode="auto">
                      <a:xfrm>
                        <a:off x="3632200" y="4870450"/>
                        <a:ext cx="187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2614</TotalTime>
  <Words>1705</Words>
  <Application>Microsoft Office PowerPoint</Application>
  <PresentationFormat>On-screen Show (4:3)</PresentationFormat>
  <Paragraphs>230</Paragraphs>
  <Slides>60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6" baseType="lpstr">
      <vt:lpstr>Calibri</vt:lpstr>
      <vt:lpstr>Arial</vt:lpstr>
      <vt:lpstr>Symbol</vt:lpstr>
      <vt:lpstr>Cambria Math</vt:lpstr>
      <vt:lpstr>Office Theme</vt:lpstr>
      <vt:lpstr>Equation</vt:lpstr>
      <vt:lpstr>Section 3.3</vt:lpstr>
      <vt:lpstr>TOPICS</vt:lpstr>
      <vt:lpstr>Lemma</vt:lpstr>
      <vt:lpstr>Lemma</vt:lpstr>
      <vt:lpstr>Lemma</vt:lpstr>
      <vt:lpstr>Lemma</vt:lpstr>
      <vt:lpstr>Lemma</vt:lpstr>
      <vt:lpstr>Lemma</vt:lpstr>
      <vt:lpstr>Lemma</vt:lpstr>
      <vt:lpstr>Lemma</vt:lpstr>
      <vt:lpstr>Lemma</vt:lpstr>
      <vt:lpstr>Lemma</vt:lpstr>
      <vt:lpstr>Lemma</vt:lpstr>
      <vt:lpstr>Caution</vt:lpstr>
      <vt:lpstr>Example 1 </vt:lpstr>
      <vt:lpstr>Example 1 (cont.)</vt:lpstr>
      <vt:lpstr>Example 1a (cont.)</vt:lpstr>
      <vt:lpstr>Example 1 (cont.)</vt:lpstr>
      <vt:lpstr>Example 1b (cont.)</vt:lpstr>
      <vt:lpstr>Theorem: Derivative of Sine</vt:lpstr>
      <vt:lpstr>Theorem: Derivative of Sine</vt:lpstr>
      <vt:lpstr>Theorem: Derivative of Sine</vt:lpstr>
      <vt:lpstr>Example 2 </vt:lpstr>
      <vt:lpstr>Example 2 (cont.)</vt:lpstr>
      <vt:lpstr>Example 2 (cont.) </vt:lpstr>
      <vt:lpstr>Example 3 </vt:lpstr>
      <vt:lpstr>Theorem: Derivative of Cosine</vt:lpstr>
      <vt:lpstr>Example 4 </vt:lpstr>
      <vt:lpstr>Example 4 (cont.)</vt:lpstr>
      <vt:lpstr>Example 4 (cont.)</vt:lpstr>
      <vt:lpstr>Example 5 </vt:lpstr>
      <vt:lpstr>Example 5 (cont.)</vt:lpstr>
      <vt:lpstr>Example 5 (cont.) </vt:lpstr>
      <vt:lpstr>Example 5 (cont.) </vt:lpstr>
      <vt:lpstr>Example 5 (cont.) </vt:lpstr>
      <vt:lpstr>Example 5 (cont.) </vt:lpstr>
      <vt:lpstr>Example 5b (cont.) </vt:lpstr>
      <vt:lpstr>Example 5b (cont.) </vt:lpstr>
      <vt:lpstr>Example 5 (cont.) </vt:lpstr>
      <vt:lpstr>Example 5c (cont.) </vt:lpstr>
      <vt:lpstr>Example 5c (cont.) </vt:lpstr>
      <vt:lpstr>Example 5 (cont.) </vt:lpstr>
      <vt:lpstr>Example 5d (cont.) </vt:lpstr>
      <vt:lpstr>Example 5d (cont.) </vt:lpstr>
      <vt:lpstr>Theorem: Derivatives of Tangent, Cotangent, Secant, and Cosecant</vt:lpstr>
      <vt:lpstr>Theorem: Derivatives of Tangent, Cotangent, Secant, and Cosecant</vt:lpstr>
      <vt:lpstr>Theorem: Derivatives of Tangent, Cotangent, Secant, and Cosecant</vt:lpstr>
      <vt:lpstr>Theorem: Derivatives of Tangent, Cotangent, Secant, and Cosecant</vt:lpstr>
      <vt:lpstr>Example 6 </vt:lpstr>
      <vt:lpstr>Example 6a (cont.)</vt:lpstr>
      <vt:lpstr>Example 6a (cont.)</vt:lpstr>
      <vt:lpstr>Example 6a (cont.)</vt:lpstr>
      <vt:lpstr>Example 6 (cont.)</vt:lpstr>
      <vt:lpstr>Example 6b (cont.)</vt:lpstr>
      <vt:lpstr>Example 7 </vt:lpstr>
      <vt:lpstr>Example 7 (cont.)</vt:lpstr>
      <vt:lpstr>Example 8 </vt:lpstr>
      <vt:lpstr>Example 8 (cont.)</vt:lpstr>
      <vt:lpstr>Example 8 (cont.)</vt:lpstr>
      <vt:lpstr>Example 8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kanthi</cp:lastModifiedBy>
  <cp:revision>285</cp:revision>
  <dcterms:created xsi:type="dcterms:W3CDTF">2013-04-26T14:43:13Z</dcterms:created>
  <dcterms:modified xsi:type="dcterms:W3CDTF">2018-09-10T07:48:41Z</dcterms:modified>
</cp:coreProperties>
</file>