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313" r:id="rId23"/>
    <p:sldId id="314" r:id="rId24"/>
    <p:sldId id="280" r:id="rId25"/>
    <p:sldId id="281" r:id="rId26"/>
    <p:sldId id="307" r:id="rId27"/>
    <p:sldId id="282" r:id="rId28"/>
    <p:sldId id="283" r:id="rId29"/>
    <p:sldId id="284" r:id="rId30"/>
    <p:sldId id="285" r:id="rId31"/>
    <p:sldId id="286" r:id="rId32"/>
    <p:sldId id="287" r:id="rId33"/>
    <p:sldId id="288" r:id="rId34"/>
    <p:sldId id="311" r:id="rId35"/>
    <p:sldId id="291" r:id="rId36"/>
    <p:sldId id="292" r:id="rId37"/>
    <p:sldId id="293" r:id="rId38"/>
    <p:sldId id="294" r:id="rId39"/>
    <p:sldId id="295" r:id="rId40"/>
    <p:sldId id="296" r:id="rId41"/>
    <p:sldId id="297" r:id="rId42"/>
    <p:sldId id="308" r:id="rId43"/>
    <p:sldId id="309" r:id="rId44"/>
    <p:sldId id="298" r:id="rId45"/>
    <p:sldId id="299" r:id="rId46"/>
    <p:sldId id="300" r:id="rId47"/>
    <p:sldId id="301" r:id="rId48"/>
    <p:sldId id="302" r:id="rId49"/>
    <p:sldId id="304" r:id="rId50"/>
    <p:sldId id="312" r:id="rId51"/>
    <p:sldId id="305" r:id="rId52"/>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9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2" autoAdjust="0"/>
    <p:restoredTop sz="94660"/>
  </p:normalViewPr>
  <p:slideViewPr>
    <p:cSldViewPr>
      <p:cViewPr varScale="1">
        <p:scale>
          <a:sx n="114" d="100"/>
          <a:sy n="114" d="100"/>
        </p:scale>
        <p:origin x="17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4" Type="http://schemas.openxmlformats.org/officeDocument/2006/relationships/image" Target="../media/image120.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4" Type="http://schemas.openxmlformats.org/officeDocument/2006/relationships/image" Target="../media/image132.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6.wmf"/><Relationship Id="rId5" Type="http://schemas.openxmlformats.org/officeDocument/2006/relationships/oleObject" Target="../embeddings/oleObject25.bin"/><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9.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30.bin"/><Relationship Id="rId14" Type="http://schemas.openxmlformats.org/officeDocument/2006/relationships/image" Target="../media/image33.wmf"/></Relationships>
</file>

<file path=ppt/slides/_rels/slide1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3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38.bin"/><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2.wmf"/><Relationship Id="rId5" Type="http://schemas.openxmlformats.org/officeDocument/2006/relationships/oleObject" Target="../embeddings/oleObject41.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6.wmf"/><Relationship Id="rId5" Type="http://schemas.openxmlformats.org/officeDocument/2006/relationships/oleObject" Target="../embeddings/oleObject45.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0.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5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6.wmf"/><Relationship Id="rId5" Type="http://schemas.openxmlformats.org/officeDocument/2006/relationships/oleObject" Target="../embeddings/oleObject55.bin"/><Relationship Id="rId4" Type="http://schemas.openxmlformats.org/officeDocument/2006/relationships/image" Target="../media/image55.wmf"/></Relationships>
</file>

<file path=ppt/slides/_rels/slide23.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8.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3.wmf"/><Relationship Id="rId5" Type="http://schemas.openxmlformats.org/officeDocument/2006/relationships/oleObject" Target="../embeddings/oleObject62.bin"/><Relationship Id="rId4" Type="http://schemas.openxmlformats.org/officeDocument/2006/relationships/image" Target="../media/image62.wmf"/></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5.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69.wmf"/></Relationships>
</file>

<file path=ppt/slides/_rels/slide27.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1.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6.wmf"/><Relationship Id="rId5" Type="http://schemas.openxmlformats.org/officeDocument/2006/relationships/oleObject" Target="../embeddings/oleObject75.bin"/><Relationship Id="rId4" Type="http://schemas.openxmlformats.org/officeDocument/2006/relationships/image" Target="../media/image7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8.wmf"/><Relationship Id="rId5" Type="http://schemas.openxmlformats.org/officeDocument/2006/relationships/oleObject" Target="../embeddings/oleObject77.bin"/><Relationship Id="rId4" Type="http://schemas.openxmlformats.org/officeDocument/2006/relationships/image" Target="../media/image77.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80.wmf"/></Relationships>
</file>

<file path=ppt/slides/_rels/slide32.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2.wmf"/><Relationship Id="rId5" Type="http://schemas.openxmlformats.org/officeDocument/2006/relationships/oleObject" Target="../embeddings/oleObject81.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83.bin"/></Relationships>
</file>

<file path=ppt/slides/_rels/slide33.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6.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7.bin"/></Relationships>
</file>

<file path=ppt/slides/_rels/slide34.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91.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92.bin"/></Relationships>
</file>

<file path=ppt/slides/_rels/slide35.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6.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97.bin"/></Relationships>
</file>

<file path=ppt/slides/_rels/slide36.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1.wmf"/><Relationship Id="rId5" Type="http://schemas.openxmlformats.org/officeDocument/2006/relationships/oleObject" Target="../embeddings/oleObject100.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102.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05.png"/><Relationship Id="rId4" Type="http://schemas.openxmlformats.org/officeDocument/2006/relationships/image" Target="../media/image10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06.wmf"/></Relationships>
</file>

<file path=ppt/slides/_rels/slide39.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08.wmf"/><Relationship Id="rId5" Type="http://schemas.openxmlformats.org/officeDocument/2006/relationships/oleObject" Target="../embeddings/oleObject106.bin"/><Relationship Id="rId4" Type="http://schemas.openxmlformats.org/officeDocument/2006/relationships/image" Target="../media/image10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113.bin"/><Relationship Id="rId3" Type="http://schemas.openxmlformats.org/officeDocument/2006/relationships/oleObject" Target="../embeddings/oleObject108.bin"/><Relationship Id="rId7" Type="http://schemas.openxmlformats.org/officeDocument/2006/relationships/oleObject" Target="../embeddings/oleObject110.bin"/><Relationship Id="rId12" Type="http://schemas.openxmlformats.org/officeDocument/2006/relationships/image" Target="../media/image114.wmf"/><Relationship Id="rId2" Type="http://schemas.openxmlformats.org/officeDocument/2006/relationships/slideLayout" Target="../slideLayouts/slideLayout2.xml"/><Relationship Id="rId16" Type="http://schemas.openxmlformats.org/officeDocument/2006/relationships/image" Target="../media/image116.wmf"/><Relationship Id="rId1" Type="http://schemas.openxmlformats.org/officeDocument/2006/relationships/vmlDrawing" Target="../drawings/vmlDrawing37.vml"/><Relationship Id="rId6" Type="http://schemas.openxmlformats.org/officeDocument/2006/relationships/image" Target="../media/image111.wmf"/><Relationship Id="rId11" Type="http://schemas.openxmlformats.org/officeDocument/2006/relationships/oleObject" Target="../embeddings/oleObject112.bin"/><Relationship Id="rId5" Type="http://schemas.openxmlformats.org/officeDocument/2006/relationships/oleObject" Target="../embeddings/oleObject109.bin"/><Relationship Id="rId15" Type="http://schemas.openxmlformats.org/officeDocument/2006/relationships/oleObject" Target="../embeddings/oleObject114.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111.bin"/><Relationship Id="rId14" Type="http://schemas.openxmlformats.org/officeDocument/2006/relationships/image" Target="../media/image115.wmf"/></Relationships>
</file>

<file path=ppt/slides/_rels/slide41.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18.wmf"/><Relationship Id="rId5" Type="http://schemas.openxmlformats.org/officeDocument/2006/relationships/oleObject" Target="../embeddings/oleObject116.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11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22.wmf"/><Relationship Id="rId5" Type="http://schemas.openxmlformats.org/officeDocument/2006/relationships/oleObject" Target="../embeddings/oleObject120.bin"/><Relationship Id="rId4" Type="http://schemas.openxmlformats.org/officeDocument/2006/relationships/image" Target="../media/image121.wmf"/></Relationships>
</file>

<file path=ppt/slides/_rels/slide43.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24.wmf"/><Relationship Id="rId5" Type="http://schemas.openxmlformats.org/officeDocument/2006/relationships/oleObject" Target="../embeddings/oleObject122.bin"/><Relationship Id="rId4" Type="http://schemas.openxmlformats.org/officeDocument/2006/relationships/image" Target="../media/image12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27.wmf"/><Relationship Id="rId5" Type="http://schemas.openxmlformats.org/officeDocument/2006/relationships/oleObject" Target="../embeddings/oleObject125.bin"/><Relationship Id="rId4" Type="http://schemas.openxmlformats.org/officeDocument/2006/relationships/image" Target="../media/image12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28.wmf"/></Relationships>
</file>

<file path=ppt/slides/_rels/slide46.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30.wmf"/><Relationship Id="rId5" Type="http://schemas.openxmlformats.org/officeDocument/2006/relationships/oleObject" Target="../embeddings/oleObject128.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30.bin"/></Relationships>
</file>

<file path=ppt/slides/_rels/slide47.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34.wmf"/><Relationship Id="rId5" Type="http://schemas.openxmlformats.org/officeDocument/2006/relationships/oleObject" Target="../embeddings/oleObject132.bin"/><Relationship Id="rId4" Type="http://schemas.openxmlformats.org/officeDocument/2006/relationships/image" Target="../media/image13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137.png"/><Relationship Id="rId4" Type="http://schemas.openxmlformats.org/officeDocument/2006/relationships/image" Target="../media/image13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39.wmf"/><Relationship Id="rId5" Type="http://schemas.openxmlformats.org/officeDocument/2006/relationships/oleObject" Target="../embeddings/oleObject136.bin"/><Relationship Id="rId4" Type="http://schemas.openxmlformats.org/officeDocument/2006/relationships/image" Target="../media/image138.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4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142.png"/><Relationship Id="rId4" Type="http://schemas.openxmlformats.org/officeDocument/2006/relationships/image" Target="../media/image14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Chain Rule</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xfrm>
            <a:off x="457200" y="1280160"/>
            <a:ext cx="8229600" cy="4573560"/>
          </a:xfrm>
          <a:solidFill>
            <a:srgbClr val="FFFFCC"/>
          </a:solidFill>
          <a:ln w="28575">
            <a:solidFill>
              <a:srgbClr val="000000"/>
            </a:solidFill>
          </a:ln>
        </p:spPr>
        <p:txBody>
          <a:bodyPr>
            <a:spAutoFit/>
          </a:bodyPr>
          <a:lstStyle/>
          <a:p>
            <a:pPr algn="ctr"/>
            <a:r>
              <a:rPr lang="en-US" b="1" dirty="0">
                <a:solidFill>
                  <a:srgbClr val="000000"/>
                </a:solidFill>
              </a:rPr>
              <a:t>Proof (cont.) </a:t>
            </a:r>
          </a:p>
          <a:p>
            <a:r>
              <a:rPr lang="en-US" dirty="0">
                <a:solidFill>
                  <a:srgbClr val="000000"/>
                </a:solidFill>
              </a:rPr>
              <a:t>Note that our definition of </a:t>
            </a:r>
            <a:r>
              <a:rPr lang="en-US" i="1" dirty="0">
                <a:solidFill>
                  <a:srgbClr val="000000"/>
                </a:solidFill>
              </a:rPr>
              <a:t>k</a:t>
            </a:r>
            <a:r>
              <a:rPr lang="en-US" dirty="0">
                <a:solidFill>
                  <a:srgbClr val="000000"/>
                </a:solidFill>
              </a:rPr>
              <a:t> implies </a:t>
            </a:r>
            <a:r>
              <a:rPr lang="en-US" i="1" dirty="0">
                <a:solidFill>
                  <a:srgbClr val="000000"/>
                </a:solidFill>
              </a:rPr>
              <a:t>k</a:t>
            </a:r>
            <a:r>
              <a:rPr lang="en-US" dirty="0">
                <a:solidFill>
                  <a:srgbClr val="000000"/>
                </a:solidFill>
              </a:rPr>
              <a:t> </a:t>
            </a:r>
            <a:r>
              <a:rPr lang="en-US" dirty="0">
                <a:solidFill>
                  <a:srgbClr val="000000"/>
                </a:solidFill>
                <a:sym typeface="Symbol"/>
              </a:rPr>
              <a:t></a:t>
            </a:r>
            <a:r>
              <a:rPr lang="en-US" dirty="0">
                <a:solidFill>
                  <a:srgbClr val="000000"/>
                </a:solidFill>
              </a:rPr>
              <a:t> 0 as </a:t>
            </a:r>
            <a:r>
              <a:rPr lang="en-US" i="1" dirty="0">
                <a:solidFill>
                  <a:srgbClr val="000000"/>
                </a:solidFill>
              </a:rPr>
              <a:t>h</a:t>
            </a:r>
            <a:r>
              <a:rPr lang="en-US" dirty="0">
                <a:solidFill>
                  <a:srgbClr val="000000"/>
                </a:solidFill>
              </a:rPr>
              <a:t> </a:t>
            </a:r>
            <a:r>
              <a:rPr lang="en-US" dirty="0">
                <a:solidFill>
                  <a:srgbClr val="000000"/>
                </a:solidFill>
                <a:sym typeface="Symbol"/>
              </a:rPr>
              <a:t></a:t>
            </a:r>
            <a:r>
              <a:rPr lang="en-US" dirty="0">
                <a:solidFill>
                  <a:srgbClr val="000000"/>
                </a:solidFill>
              </a:rPr>
              <a:t> 0, so taking the limit gives us the desired result.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8195" name="Object 3"/>
          <p:cNvGraphicFramePr>
            <a:graphicFrameLocks noChangeAspect="1"/>
          </p:cNvGraphicFramePr>
          <p:nvPr/>
        </p:nvGraphicFramePr>
        <p:xfrm>
          <a:off x="673100" y="2819400"/>
          <a:ext cx="7797800" cy="2959100"/>
        </p:xfrm>
        <a:graphic>
          <a:graphicData uri="http://schemas.openxmlformats.org/presentationml/2006/ole">
            <mc:AlternateContent xmlns:mc="http://schemas.openxmlformats.org/markup-compatibility/2006">
              <mc:Choice xmlns:v="urn:schemas-microsoft-com:vml" Requires="v">
                <p:oleObj spid="_x0000_s8211" name="Equation" r:id="rId3" imgW="7797600" imgH="2958840" progId="Equation.DSMT4">
                  <p:embed/>
                </p:oleObj>
              </mc:Choice>
              <mc:Fallback>
                <p:oleObj name="Equation" r:id="rId3" imgW="7797600" imgH="29588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2819400"/>
                        <a:ext cx="77978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Differentiate the following functions. </a:t>
            </a:r>
          </a:p>
        </p:txBody>
      </p:sp>
      <p:graphicFrame>
        <p:nvGraphicFramePr>
          <p:cNvPr id="9218" name="Object 2"/>
          <p:cNvGraphicFramePr>
            <a:graphicFrameLocks noChangeAspect="1"/>
          </p:cNvGraphicFramePr>
          <p:nvPr>
            <p:extLst>
              <p:ext uri="{D42A27DB-BD31-4B8C-83A1-F6EECF244321}">
                <p14:modId xmlns:p14="http://schemas.microsoft.com/office/powerpoint/2010/main" val="573056921"/>
              </p:ext>
            </p:extLst>
          </p:nvPr>
        </p:nvGraphicFramePr>
        <p:xfrm>
          <a:off x="555625" y="1955800"/>
          <a:ext cx="3467100" cy="3733800"/>
        </p:xfrm>
        <a:graphic>
          <a:graphicData uri="http://schemas.openxmlformats.org/presentationml/2006/ole">
            <mc:AlternateContent xmlns:mc="http://schemas.openxmlformats.org/markup-compatibility/2006">
              <mc:Choice xmlns:v="urn:schemas-microsoft-com:vml" Requires="v">
                <p:oleObj spid="_x0000_s9234" name="Equation" r:id="rId3" imgW="3466800" imgH="3733560" progId="Equation.DSMT4">
                  <p:embed/>
                </p:oleObj>
              </mc:Choice>
              <mc:Fallback>
                <p:oleObj name="Equation" r:id="rId3" imgW="3466800" imgH="3733560" progId="Equation.DSMT4">
                  <p:embed/>
                  <p:pic>
                    <p:nvPicPr>
                      <p:cNvPr id="0" name="Picture 2"/>
                      <p:cNvPicPr>
                        <a:picLocks noChangeAspect="1" noChangeArrowheads="1"/>
                      </p:cNvPicPr>
                      <p:nvPr/>
                    </p:nvPicPr>
                    <p:blipFill>
                      <a:blip r:embed="rId4"/>
                      <a:srcRect/>
                      <a:stretch>
                        <a:fillRect/>
                      </a:stretch>
                    </p:blipFill>
                    <p:spPr bwMode="auto">
                      <a:xfrm>
                        <a:off x="555625" y="1955800"/>
                        <a:ext cx="346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We recognize </a:t>
            </a:r>
            <a:r>
              <a:rPr lang="en-US" i="1" dirty="0"/>
              <a:t>F</a:t>
            </a:r>
            <a:r>
              <a:rPr lang="en-US" dirty="0"/>
              <a:t> as a composite function; with the notation </a:t>
            </a:r>
            <a:r>
              <a:rPr lang="en-US" i="1" dirty="0"/>
              <a:t>g</a:t>
            </a:r>
            <a:r>
              <a:rPr lang="en-US" dirty="0"/>
              <a:t>(</a:t>
            </a:r>
            <a:r>
              <a:rPr lang="en-US" i="1" dirty="0"/>
              <a:t>x</a:t>
            </a:r>
            <a:r>
              <a:rPr lang="en-US" dirty="0"/>
              <a:t>) = </a:t>
            </a:r>
            <a:r>
              <a:rPr lang="en-US" i="1" dirty="0"/>
              <a:t>x</a:t>
            </a:r>
            <a:r>
              <a:rPr lang="en-US" baseline="30000" dirty="0"/>
              <a:t>5</a:t>
            </a:r>
            <a:r>
              <a:rPr lang="en-US" dirty="0"/>
              <a:t> + 3, and </a:t>
            </a:r>
            <a:r>
              <a:rPr lang="en-US" i="1" dirty="0"/>
              <a:t>f</a:t>
            </a:r>
            <a:r>
              <a:rPr lang="en-US" dirty="0"/>
              <a:t>(</a:t>
            </a:r>
            <a:r>
              <a:rPr lang="en-US" i="1" dirty="0"/>
              <a:t>x</a:t>
            </a:r>
            <a:r>
              <a:rPr lang="en-US" dirty="0"/>
              <a:t>) = </a:t>
            </a:r>
            <a:r>
              <a:rPr lang="en-US" i="1" dirty="0"/>
              <a:t>x</a:t>
            </a:r>
            <a:r>
              <a:rPr lang="en-US" baseline="30000" dirty="0"/>
              <a:t>2</a:t>
            </a:r>
            <a:r>
              <a:rPr lang="en-US" dirty="0"/>
              <a:t>, </a:t>
            </a:r>
            <a:r>
              <a:rPr lang="en-US" i="1" dirty="0"/>
              <a:t>F</a:t>
            </a:r>
            <a:r>
              <a:rPr lang="en-US" dirty="0"/>
              <a:t> can be written as </a:t>
            </a:r>
            <a:r>
              <a:rPr lang="en-US" i="1" dirty="0"/>
              <a:t>F</a:t>
            </a:r>
            <a:r>
              <a:rPr lang="en-US" dirty="0"/>
              <a:t> = </a:t>
            </a:r>
            <a:r>
              <a:rPr lang="en-US" i="1" dirty="0"/>
              <a:t>f</a:t>
            </a:r>
            <a:r>
              <a:rPr lang="en-US" dirty="0"/>
              <a:t> </a:t>
            </a:r>
            <a:r>
              <a:rPr lang="en-US" dirty="0" smtClean="0">
                <a:latin typeface="Cambria Math" panose="02040503050406030204" pitchFamily="18" charset="0"/>
                <a:ea typeface="Cambria Math" panose="02040503050406030204" pitchFamily="18" charset="0"/>
              </a:rPr>
              <a:t>∘</a:t>
            </a:r>
            <a:r>
              <a:rPr lang="en-US" dirty="0" smtClean="0"/>
              <a:t> </a:t>
            </a:r>
            <a:r>
              <a:rPr lang="en-US" i="1" dirty="0" smtClean="0"/>
              <a:t>g</a:t>
            </a:r>
            <a:r>
              <a:rPr lang="en-US" dirty="0"/>
              <a:t>. Since both </a:t>
            </a:r>
            <a:r>
              <a:rPr lang="en-US" i="1" dirty="0"/>
              <a:t>f</a:t>
            </a:r>
            <a:r>
              <a:rPr lang="en-US" dirty="0"/>
              <a:t> and </a:t>
            </a:r>
            <a:r>
              <a:rPr lang="en-US" i="1" dirty="0"/>
              <a:t>g</a:t>
            </a:r>
            <a:r>
              <a:rPr lang="en-US" dirty="0"/>
              <a:t> are certainly differentiable everywhere, the Chain Rule applies, and we obtain the following.</a:t>
            </a:r>
          </a:p>
        </p:txBody>
      </p:sp>
      <p:graphicFrame>
        <p:nvGraphicFramePr>
          <p:cNvPr id="10243" name="Object 3"/>
          <p:cNvGraphicFramePr>
            <a:graphicFrameLocks noChangeAspect="1"/>
          </p:cNvGraphicFramePr>
          <p:nvPr/>
        </p:nvGraphicFramePr>
        <p:xfrm>
          <a:off x="1600200" y="4394200"/>
          <a:ext cx="774700" cy="469900"/>
        </p:xfrm>
        <a:graphic>
          <a:graphicData uri="http://schemas.openxmlformats.org/presentationml/2006/ole">
            <mc:AlternateContent xmlns:mc="http://schemas.openxmlformats.org/markup-compatibility/2006">
              <mc:Choice xmlns:v="urn:schemas-microsoft-com:vml" Requires="v">
                <p:oleObj spid="_x0000_s10334" name="Equation" r:id="rId3" imgW="774360" imgH="469800" progId="Equation.DSMT4">
                  <p:embed/>
                </p:oleObj>
              </mc:Choice>
              <mc:Fallback>
                <p:oleObj name="Equation" r:id="rId3" imgW="7743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3942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4326120" y="4344650"/>
          <a:ext cx="2425700" cy="546100"/>
        </p:xfrm>
        <a:graphic>
          <a:graphicData uri="http://schemas.openxmlformats.org/presentationml/2006/ole">
            <mc:AlternateContent xmlns:mc="http://schemas.openxmlformats.org/markup-compatibility/2006">
              <mc:Choice xmlns:v="urn:schemas-microsoft-com:vml" Requires="v">
                <p:oleObj spid="_x0000_s10335" name="Equation" r:id="rId5" imgW="2425680" imgH="545760" progId="Equation.DSMT4">
                  <p:embed/>
                </p:oleObj>
              </mc:Choice>
              <mc:Fallback>
                <p:oleObj name="Equation" r:id="rId5" imgW="2425680" imgH="545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6120" y="4344650"/>
                        <a:ext cx="2425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2468380" y="5067300"/>
          <a:ext cx="2946400" cy="571500"/>
        </p:xfrm>
        <a:graphic>
          <a:graphicData uri="http://schemas.openxmlformats.org/presentationml/2006/ole">
            <mc:AlternateContent xmlns:mc="http://schemas.openxmlformats.org/markup-compatibility/2006">
              <mc:Choice xmlns:v="urn:schemas-microsoft-com:vml" Requires="v">
                <p:oleObj spid="_x0000_s10336" name="Equation" r:id="rId7" imgW="2946240" imgH="571320" progId="Equation.DSMT4">
                  <p:embed/>
                </p:oleObj>
              </mc:Choice>
              <mc:Fallback>
                <p:oleObj name="Equation" r:id="rId7" imgW="294624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8380" y="5067300"/>
                        <a:ext cx="2946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5486400" y="5067300"/>
          <a:ext cx="2070100" cy="571500"/>
        </p:xfrm>
        <a:graphic>
          <a:graphicData uri="http://schemas.openxmlformats.org/presentationml/2006/ole">
            <mc:AlternateContent xmlns:mc="http://schemas.openxmlformats.org/markup-compatibility/2006">
              <mc:Choice xmlns:v="urn:schemas-microsoft-com:vml" Requires="v">
                <p:oleObj spid="_x0000_s10337" name="Equation" r:id="rId9" imgW="2070000" imgH="571320" progId="Equation.DSMT4">
                  <p:embed/>
                </p:oleObj>
              </mc:Choice>
              <mc:Fallback>
                <p:oleObj name="Equation" r:id="rId9" imgW="207000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5067300"/>
                        <a:ext cx="207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455863" y="4197350"/>
            <a:ext cx="1778000" cy="644103"/>
            <a:chOff x="2455863" y="4197350"/>
            <a:chExt cx="1778000" cy="644103"/>
          </a:xfrm>
        </p:grpSpPr>
        <p:graphicFrame>
          <p:nvGraphicFramePr>
            <p:cNvPr id="10247" name="Object 7"/>
            <p:cNvGraphicFramePr>
              <a:graphicFrameLocks noChangeAspect="1"/>
            </p:cNvGraphicFramePr>
            <p:nvPr>
              <p:extLst>
                <p:ext uri="{D42A27DB-BD31-4B8C-83A1-F6EECF244321}">
                  <p14:modId xmlns:p14="http://schemas.microsoft.com/office/powerpoint/2010/main" val="2651654652"/>
                </p:ext>
              </p:extLst>
            </p:nvPr>
          </p:nvGraphicFramePr>
          <p:xfrm>
            <a:off x="2455863" y="4197350"/>
            <a:ext cx="1778000" cy="635000"/>
          </p:xfrm>
          <a:graphic>
            <a:graphicData uri="http://schemas.openxmlformats.org/presentationml/2006/ole">
              <mc:AlternateContent xmlns:mc="http://schemas.openxmlformats.org/markup-compatibility/2006">
                <mc:Choice xmlns:v="urn:schemas-microsoft-com:vml" Requires="v">
                  <p:oleObj spid="_x0000_s10338" name="Equation" r:id="rId11" imgW="1777680" imgH="634680" progId="Equation.DSMT4">
                    <p:embed/>
                  </p:oleObj>
                </mc:Choice>
                <mc:Fallback>
                  <p:oleObj name="Equation" r:id="rId11" imgW="1777680" imgH="634680" progId="Equation.DSMT4">
                    <p:embed/>
                    <p:pic>
                      <p:nvPicPr>
                        <p:cNvPr id="0" name="Picture 7"/>
                        <p:cNvPicPr>
                          <a:picLocks noChangeAspect="1" noChangeArrowheads="1"/>
                        </p:cNvPicPr>
                        <p:nvPr/>
                      </p:nvPicPr>
                      <p:blipFill>
                        <a:blip r:embed="rId12"/>
                        <a:srcRect/>
                        <a:stretch>
                          <a:fillRect/>
                        </a:stretch>
                      </p:blipFill>
                      <p:spPr bwMode="auto">
                        <a:xfrm>
                          <a:off x="2455863" y="4197350"/>
                          <a:ext cx="1778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2999026" y="4318233"/>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5138" indent="-465138"/>
            <a:r>
              <a:rPr lang="en-US" b="1" dirty="0"/>
              <a:t>b.	</a:t>
            </a:r>
            <a:r>
              <a:rPr lang="en-US" dirty="0"/>
              <a:t>While one could argue that in part a. we could simply have expanded </a:t>
            </a:r>
            <a:r>
              <a:rPr lang="en-US" i="1" dirty="0"/>
              <a:t>F</a:t>
            </a:r>
            <a:r>
              <a:rPr lang="en-US" dirty="0"/>
              <a:t>(</a:t>
            </a:r>
            <a:r>
              <a:rPr lang="en-US" i="1" dirty="0"/>
              <a:t>x</a:t>
            </a:r>
            <a:r>
              <a:rPr lang="en-US" dirty="0"/>
              <a:t>) and differentiated the resulting polynomial, therefore rendering the use of the Chain Rule unnecessary, this is clearly not the case in part b. While an expansion is theoretically possible, it is certainly not feasible. In fact, </a:t>
            </a:r>
            <a:r>
              <a:rPr lang="en-US" i="1" dirty="0"/>
              <a:t>G</a:t>
            </a:r>
            <a:r>
              <a:rPr lang="en-US" dirty="0"/>
              <a:t>(</a:t>
            </a:r>
            <a:r>
              <a:rPr lang="en-US" i="1" dirty="0"/>
              <a:t>x</a:t>
            </a:r>
            <a:r>
              <a:rPr lang="en-US" dirty="0"/>
              <a:t>) is our first illustration of how much we have gained with the Chain Rule; our task turns out to be just as easy as it was in part a. </a:t>
            </a:r>
          </a:p>
        </p:txBody>
      </p:sp>
      <p:graphicFrame>
        <p:nvGraphicFramePr>
          <p:cNvPr id="11267" name="Object 3"/>
          <p:cNvGraphicFramePr>
            <a:graphicFrameLocks noChangeAspect="1"/>
          </p:cNvGraphicFramePr>
          <p:nvPr/>
        </p:nvGraphicFramePr>
        <p:xfrm>
          <a:off x="1219200" y="5334000"/>
          <a:ext cx="812800" cy="469900"/>
        </p:xfrm>
        <a:graphic>
          <a:graphicData uri="http://schemas.openxmlformats.org/presentationml/2006/ole">
            <mc:AlternateContent xmlns:mc="http://schemas.openxmlformats.org/markup-compatibility/2006">
              <mc:Choice xmlns:v="urn:schemas-microsoft-com:vml" Requires="v">
                <p:oleObj spid="_x0000_s11315" name="Equation" r:id="rId3" imgW="812520" imgH="469800" progId="Equation.DSMT4">
                  <p:embed/>
                </p:oleObj>
              </mc:Choice>
              <mc:Fallback>
                <p:oleObj name="Equation" r:id="rId3" imgW="8125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334000"/>
                        <a:ext cx="81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2118610" y="5227820"/>
          <a:ext cx="3340100" cy="635000"/>
        </p:xfrm>
        <a:graphic>
          <a:graphicData uri="http://schemas.openxmlformats.org/presentationml/2006/ole">
            <mc:AlternateContent xmlns:mc="http://schemas.openxmlformats.org/markup-compatibility/2006">
              <mc:Choice xmlns:v="urn:schemas-microsoft-com:vml" Requires="v">
                <p:oleObj spid="_x0000_s11316" name="Equation" r:id="rId5" imgW="3340080" imgH="634680" progId="Equation.DSMT4">
                  <p:embed/>
                </p:oleObj>
              </mc:Choice>
              <mc:Fallback>
                <p:oleObj name="Equation" r:id="rId5" imgW="3340080" imgH="634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610" y="5227820"/>
                        <a:ext cx="3340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5562600" y="5212830"/>
          <a:ext cx="2755900" cy="635000"/>
        </p:xfrm>
        <a:graphic>
          <a:graphicData uri="http://schemas.openxmlformats.org/presentationml/2006/ole">
            <mc:AlternateContent xmlns:mc="http://schemas.openxmlformats.org/markup-compatibility/2006">
              <mc:Choice xmlns:v="urn:schemas-microsoft-com:vml" Requires="v">
                <p:oleObj spid="_x0000_s11317" name="Equation" r:id="rId7" imgW="2755800" imgH="634680" progId="Equation.DSMT4">
                  <p:embed/>
                </p:oleObj>
              </mc:Choice>
              <mc:Fallback>
                <p:oleObj name="Equation" r:id="rId7" imgW="2755800" imgH="634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212830"/>
                        <a:ext cx="2755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5138" indent="-465138"/>
            <a:r>
              <a:rPr lang="en-US" b="1" dirty="0"/>
              <a:t>c.	</a:t>
            </a:r>
            <a:r>
              <a:rPr lang="en-US" dirty="0"/>
              <a:t>Here once again the Chain Rule is the only practical way to proceed. We first identify the outer function to be                     while the inner function is </a:t>
            </a:r>
            <a:r>
              <a:rPr lang="en-US" i="1" dirty="0"/>
              <a:t>g</a:t>
            </a:r>
            <a:r>
              <a:rPr lang="en-US" dirty="0"/>
              <a:t>(</a:t>
            </a:r>
            <a:r>
              <a:rPr lang="en-US" i="1" dirty="0"/>
              <a:t>x</a:t>
            </a:r>
            <a:r>
              <a:rPr lang="en-US" dirty="0"/>
              <a:t>) = 7</a:t>
            </a:r>
            <a:r>
              <a:rPr lang="en-US" i="1" dirty="0"/>
              <a:t>x</a:t>
            </a:r>
            <a:r>
              <a:rPr lang="en-US" baseline="30000" dirty="0"/>
              <a:t>3</a:t>
            </a:r>
            <a:r>
              <a:rPr lang="en-US" dirty="0"/>
              <a:t> − 4</a:t>
            </a:r>
            <a:r>
              <a:rPr lang="en-US" i="1" dirty="0"/>
              <a:t>x</a:t>
            </a:r>
            <a:r>
              <a:rPr lang="en-US" dirty="0"/>
              <a:t> + 5. The Chain Rule then implies </a:t>
            </a:r>
          </a:p>
        </p:txBody>
      </p:sp>
      <p:graphicFrame>
        <p:nvGraphicFramePr>
          <p:cNvPr id="12290" name="Object 2"/>
          <p:cNvGraphicFramePr>
            <a:graphicFrameLocks noChangeAspect="1"/>
          </p:cNvGraphicFramePr>
          <p:nvPr/>
        </p:nvGraphicFramePr>
        <p:xfrm>
          <a:off x="1813810" y="2118610"/>
          <a:ext cx="1574800" cy="520700"/>
        </p:xfrm>
        <a:graphic>
          <a:graphicData uri="http://schemas.openxmlformats.org/presentationml/2006/ole">
            <mc:AlternateContent xmlns:mc="http://schemas.openxmlformats.org/markup-compatibility/2006">
              <mc:Choice xmlns:v="urn:schemas-microsoft-com:vml" Requires="v">
                <p:oleObj spid="_x0000_s12393" name="Equation" r:id="rId3" imgW="1574640" imgH="520560" progId="Equation.DSMT4">
                  <p:embed/>
                </p:oleObj>
              </mc:Choice>
              <mc:Fallback>
                <p:oleObj name="Equation" r:id="rId3" imgW="157464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810" y="2118610"/>
                        <a:ext cx="1574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2057400" y="3200400"/>
          <a:ext cx="812800" cy="469900"/>
        </p:xfrm>
        <a:graphic>
          <a:graphicData uri="http://schemas.openxmlformats.org/presentationml/2006/ole">
            <mc:AlternateContent xmlns:mc="http://schemas.openxmlformats.org/markup-compatibility/2006">
              <mc:Choice xmlns:v="urn:schemas-microsoft-com:vml" Requires="v">
                <p:oleObj spid="_x0000_s12394" name="Equation" r:id="rId5" imgW="812520" imgH="469800" progId="Equation.DSMT4">
                  <p:embed/>
                </p:oleObj>
              </mc:Choice>
              <mc:Fallback>
                <p:oleObj name="Equation" r:id="rId5" imgW="8125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200400"/>
                        <a:ext cx="81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4861810" y="3185410"/>
          <a:ext cx="2425700" cy="546100"/>
        </p:xfrm>
        <a:graphic>
          <a:graphicData uri="http://schemas.openxmlformats.org/presentationml/2006/ole">
            <mc:AlternateContent xmlns:mc="http://schemas.openxmlformats.org/markup-compatibility/2006">
              <mc:Choice xmlns:v="urn:schemas-microsoft-com:vml" Requires="v">
                <p:oleObj spid="_x0000_s12395" name="Equation" r:id="rId7" imgW="2425680" imgH="545760" progId="Equation.DSMT4">
                  <p:embed/>
                </p:oleObj>
              </mc:Choice>
              <mc:Fallback>
                <p:oleObj name="Equation" r:id="rId7" imgW="2425680" imgH="5457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1810" y="3185410"/>
                        <a:ext cx="2425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2988040" y="3733800"/>
          <a:ext cx="4038600" cy="939800"/>
        </p:xfrm>
        <a:graphic>
          <a:graphicData uri="http://schemas.openxmlformats.org/presentationml/2006/ole">
            <mc:AlternateContent xmlns:mc="http://schemas.openxmlformats.org/markup-compatibility/2006">
              <mc:Choice xmlns:v="urn:schemas-microsoft-com:vml" Requires="v">
                <p:oleObj spid="_x0000_s12396" name="Equation" r:id="rId9" imgW="4038480" imgH="939600" progId="Equation.DSMT4">
                  <p:embed/>
                </p:oleObj>
              </mc:Choice>
              <mc:Fallback>
                <p:oleObj name="Equation" r:id="rId9" imgW="4038480" imgH="9396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8040" y="3733800"/>
                        <a:ext cx="4038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2988040" y="4800600"/>
          <a:ext cx="2400300" cy="977900"/>
        </p:xfrm>
        <a:graphic>
          <a:graphicData uri="http://schemas.openxmlformats.org/presentationml/2006/ole">
            <mc:AlternateContent xmlns:mc="http://schemas.openxmlformats.org/markup-compatibility/2006">
              <mc:Choice xmlns:v="urn:schemas-microsoft-com:vml" Requires="v">
                <p:oleObj spid="_x0000_s12397" name="Equation" r:id="rId11" imgW="2400120" imgH="977760" progId="Equation.DSMT4">
                  <p:embed/>
                </p:oleObj>
              </mc:Choice>
              <mc:Fallback>
                <p:oleObj name="Equation" r:id="rId11" imgW="2400120" imgH="9777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8040" y="4800600"/>
                        <a:ext cx="2400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974975" y="3030538"/>
            <a:ext cx="1778000" cy="651137"/>
            <a:chOff x="2974975" y="3030538"/>
            <a:chExt cx="1778000" cy="651137"/>
          </a:xfrm>
        </p:grpSpPr>
        <p:graphicFrame>
          <p:nvGraphicFramePr>
            <p:cNvPr id="12293" name="Object 5"/>
            <p:cNvGraphicFramePr>
              <a:graphicFrameLocks noChangeAspect="1"/>
            </p:cNvGraphicFramePr>
            <p:nvPr>
              <p:extLst>
                <p:ext uri="{D42A27DB-BD31-4B8C-83A1-F6EECF244321}">
                  <p14:modId xmlns:p14="http://schemas.microsoft.com/office/powerpoint/2010/main" val="466743155"/>
                </p:ext>
              </p:extLst>
            </p:nvPr>
          </p:nvGraphicFramePr>
          <p:xfrm>
            <a:off x="2974975" y="3030538"/>
            <a:ext cx="1778000" cy="635000"/>
          </p:xfrm>
          <a:graphic>
            <a:graphicData uri="http://schemas.openxmlformats.org/presentationml/2006/ole">
              <mc:AlternateContent xmlns:mc="http://schemas.openxmlformats.org/markup-compatibility/2006">
                <mc:Choice xmlns:v="urn:schemas-microsoft-com:vml" Requires="v">
                  <p:oleObj spid="_x0000_s12398" name="Equation" r:id="rId13" imgW="1777680" imgH="634680" progId="Equation.DSMT4">
                    <p:embed/>
                  </p:oleObj>
                </mc:Choice>
                <mc:Fallback>
                  <p:oleObj name="Equation" r:id="rId13" imgW="1777680" imgH="634680" progId="Equation.DSMT4">
                    <p:embed/>
                    <p:pic>
                      <p:nvPicPr>
                        <p:cNvPr id="0" name="Picture 5"/>
                        <p:cNvPicPr>
                          <a:picLocks noChangeAspect="1" noChangeArrowheads="1"/>
                        </p:cNvPicPr>
                        <p:nvPr/>
                      </p:nvPicPr>
                      <p:blipFill>
                        <a:blip r:embed="rId14"/>
                        <a:srcRect/>
                        <a:stretch>
                          <a:fillRect/>
                        </a:stretch>
                      </p:blipFill>
                      <p:spPr bwMode="auto">
                        <a:xfrm>
                          <a:off x="2974975" y="3030538"/>
                          <a:ext cx="1778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517669" y="3158455"/>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5138" indent="-465138"/>
            <a:r>
              <a:rPr lang="en-US" b="1" dirty="0"/>
              <a:t>d.	</a:t>
            </a:r>
            <a:r>
              <a:rPr lang="en-US" dirty="0"/>
              <a:t>We will illustrate Leibniz notation when differentiating </a:t>
            </a:r>
            <a:r>
              <a:rPr lang="en-US" i="1" dirty="0"/>
              <a:t>K</a:t>
            </a:r>
            <a:r>
              <a:rPr lang="en-US" dirty="0"/>
              <a:t>(</a:t>
            </a:r>
            <a:r>
              <a:rPr lang="en-US" i="1" dirty="0"/>
              <a:t>x</a:t>
            </a:r>
            <a:r>
              <a:rPr lang="en-US" dirty="0"/>
              <a:t>). Since the inner function is </a:t>
            </a:r>
            <a:r>
              <a:rPr lang="en-US" i="1" dirty="0"/>
              <a:t>u </a:t>
            </a:r>
            <a:r>
              <a:rPr lang="en-US" dirty="0"/>
              <a:t>= cos </a:t>
            </a:r>
            <a:r>
              <a:rPr lang="en-US" i="1" dirty="0"/>
              <a:t>x</a:t>
            </a:r>
            <a:r>
              <a:rPr lang="en-US" dirty="0"/>
              <a:t>, while the outer function is </a:t>
            </a:r>
            <a:r>
              <a:rPr lang="en-US" i="1" dirty="0"/>
              <a:t>y</a:t>
            </a:r>
            <a:r>
              <a:rPr lang="en-US" dirty="0"/>
              <a:t> = </a:t>
            </a:r>
            <a:r>
              <a:rPr lang="en-US" i="1" dirty="0"/>
              <a:t>f</a:t>
            </a:r>
            <a:r>
              <a:rPr lang="en-US" dirty="0"/>
              <a:t>(</a:t>
            </a:r>
            <a:r>
              <a:rPr lang="en-US" i="1" dirty="0"/>
              <a:t>u</a:t>
            </a:r>
            <a:r>
              <a:rPr lang="en-US" dirty="0"/>
              <a:t>) = </a:t>
            </a:r>
            <a:r>
              <a:rPr lang="en-US" i="1" dirty="0"/>
              <a:t>e</a:t>
            </a:r>
            <a:r>
              <a:rPr lang="en-US" i="1" baseline="30000" dirty="0"/>
              <a:t>u</a:t>
            </a:r>
            <a:r>
              <a:rPr lang="en-US" dirty="0"/>
              <a:t>, we obtain the following. </a:t>
            </a:r>
          </a:p>
        </p:txBody>
      </p:sp>
      <p:graphicFrame>
        <p:nvGraphicFramePr>
          <p:cNvPr id="13315" name="Object 3"/>
          <p:cNvGraphicFramePr>
            <a:graphicFrameLocks noChangeAspect="1"/>
          </p:cNvGraphicFramePr>
          <p:nvPr/>
        </p:nvGraphicFramePr>
        <p:xfrm>
          <a:off x="1460500" y="3200400"/>
          <a:ext cx="444500" cy="838200"/>
        </p:xfrm>
        <a:graphic>
          <a:graphicData uri="http://schemas.openxmlformats.org/presentationml/2006/ole">
            <mc:AlternateContent xmlns:mc="http://schemas.openxmlformats.org/markup-compatibility/2006">
              <mc:Choice xmlns:v="urn:schemas-microsoft-com:vml" Requires="v">
                <p:oleObj spid="_x0000_s13379" name="Equation" r:id="rId3" imgW="444240" imgH="838080" progId="Equation.DSMT4">
                  <p:embed/>
                </p:oleObj>
              </mc:Choice>
              <mc:Fallback>
                <p:oleObj name="Equation" r:id="rId3" imgW="44424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32004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2070100" y="3171670"/>
          <a:ext cx="1308100" cy="838200"/>
        </p:xfrm>
        <a:graphic>
          <a:graphicData uri="http://schemas.openxmlformats.org/presentationml/2006/ole">
            <mc:AlternateContent xmlns:mc="http://schemas.openxmlformats.org/markup-compatibility/2006">
              <mc:Choice xmlns:v="urn:schemas-microsoft-com:vml" Requires="v">
                <p:oleObj spid="_x0000_s13380" name="Equation" r:id="rId5" imgW="1307880" imgH="838080" progId="Equation.DSMT4">
                  <p:embed/>
                </p:oleObj>
              </mc:Choice>
              <mc:Fallback>
                <p:oleObj name="Equation" r:id="rId5" imgW="13078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3171670"/>
                        <a:ext cx="130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070100" y="4343400"/>
          <a:ext cx="1879600" cy="482600"/>
        </p:xfrm>
        <a:graphic>
          <a:graphicData uri="http://schemas.openxmlformats.org/presentationml/2006/ole">
            <mc:AlternateContent xmlns:mc="http://schemas.openxmlformats.org/markup-compatibility/2006">
              <mc:Choice xmlns:v="urn:schemas-microsoft-com:vml" Requires="v">
                <p:oleObj spid="_x0000_s13381" name="Equation" r:id="rId7" imgW="1879560" imgH="482400" progId="Equation.DSMT4">
                  <p:embed/>
                </p:oleObj>
              </mc:Choice>
              <mc:Fallback>
                <p:oleObj name="Equation" r:id="rId7" imgW="187956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0100" y="4343400"/>
                        <a:ext cx="187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1184063763"/>
              </p:ext>
            </p:extLst>
          </p:nvPr>
        </p:nvGraphicFramePr>
        <p:xfrm>
          <a:off x="2070100" y="5029200"/>
          <a:ext cx="5245100" cy="533400"/>
        </p:xfrm>
        <a:graphic>
          <a:graphicData uri="http://schemas.openxmlformats.org/presentationml/2006/ole">
            <mc:AlternateContent xmlns:mc="http://schemas.openxmlformats.org/markup-compatibility/2006">
              <mc:Choice xmlns:v="urn:schemas-microsoft-com:vml" Requires="v">
                <p:oleObj spid="_x0000_s13382" name="Equation" r:id="rId9" imgW="5244840" imgH="533160" progId="Equation.DSMT4">
                  <p:embed/>
                </p:oleObj>
              </mc:Choice>
              <mc:Fallback>
                <p:oleObj name="Equation" r:id="rId9" imgW="5244840" imgH="5331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0100" y="5029200"/>
                        <a:ext cx="5245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5138" indent="-465138"/>
            <a:r>
              <a:rPr lang="en-US" b="1" dirty="0"/>
              <a:t>e.	</a:t>
            </a:r>
            <a:r>
              <a:rPr lang="en-US" dirty="0"/>
              <a:t>To differentiate </a:t>
            </a:r>
            <a:r>
              <a:rPr lang="en-US" i="1" dirty="0"/>
              <a:t>T</a:t>
            </a:r>
            <a:r>
              <a:rPr lang="en-US" dirty="0"/>
              <a:t>(</a:t>
            </a:r>
            <a:r>
              <a:rPr lang="en-US" i="1" dirty="0"/>
              <a:t>x</a:t>
            </a:r>
            <a:r>
              <a:rPr lang="en-US" dirty="0"/>
              <a:t>), we will need to apply the Quotient Rule in combination with the Chain Rule, since the inner function is a rational function. Notice, however, that the order is important. We start with the Chain Rule, since </a:t>
            </a:r>
            <a:r>
              <a:rPr lang="en-US" i="1" dirty="0"/>
              <a:t>T</a:t>
            </a:r>
            <a:r>
              <a:rPr lang="en-US" dirty="0"/>
              <a:t> is composite, and then use the Quotient Rule to differentiate the inner function.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1e (cont.)</a:t>
            </a:r>
          </a:p>
        </p:txBody>
      </p:sp>
      <p:graphicFrame>
        <p:nvGraphicFramePr>
          <p:cNvPr id="14339" name="Object 3"/>
          <p:cNvGraphicFramePr>
            <a:graphicFrameLocks noChangeAspect="1"/>
          </p:cNvGraphicFramePr>
          <p:nvPr>
            <p:extLst>
              <p:ext uri="{D42A27DB-BD31-4B8C-83A1-F6EECF244321}">
                <p14:modId xmlns:p14="http://schemas.microsoft.com/office/powerpoint/2010/main" val="1094448946"/>
              </p:ext>
            </p:extLst>
          </p:nvPr>
        </p:nvGraphicFramePr>
        <p:xfrm>
          <a:off x="1384300" y="1377950"/>
          <a:ext cx="4495800" cy="1092200"/>
        </p:xfrm>
        <a:graphic>
          <a:graphicData uri="http://schemas.openxmlformats.org/presentationml/2006/ole">
            <mc:AlternateContent xmlns:mc="http://schemas.openxmlformats.org/markup-compatibility/2006">
              <mc:Choice xmlns:v="urn:schemas-microsoft-com:vml" Requires="v">
                <p:oleObj spid="_x0000_s14387" name="Equation" r:id="rId3" imgW="4495680" imgH="1091880" progId="Equation.DSMT4">
                  <p:embed/>
                </p:oleObj>
              </mc:Choice>
              <mc:Fallback>
                <p:oleObj name="Equation" r:id="rId3" imgW="4495680" imgH="1091880" progId="Equation.DSMT4">
                  <p:embed/>
                  <p:pic>
                    <p:nvPicPr>
                      <p:cNvPr id="0" name="Picture 3"/>
                      <p:cNvPicPr>
                        <a:picLocks noChangeAspect="1" noChangeArrowheads="1"/>
                      </p:cNvPicPr>
                      <p:nvPr/>
                    </p:nvPicPr>
                    <p:blipFill>
                      <a:blip r:embed="rId4"/>
                      <a:srcRect/>
                      <a:stretch>
                        <a:fillRect/>
                      </a:stretch>
                    </p:blipFill>
                    <p:spPr bwMode="auto">
                      <a:xfrm>
                        <a:off x="1384300" y="1377950"/>
                        <a:ext cx="4495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1465154549"/>
              </p:ext>
            </p:extLst>
          </p:nvPr>
        </p:nvGraphicFramePr>
        <p:xfrm>
          <a:off x="2171700" y="2724150"/>
          <a:ext cx="5803900" cy="1066800"/>
        </p:xfrm>
        <a:graphic>
          <a:graphicData uri="http://schemas.openxmlformats.org/presentationml/2006/ole">
            <mc:AlternateContent xmlns:mc="http://schemas.openxmlformats.org/markup-compatibility/2006">
              <mc:Choice xmlns:v="urn:schemas-microsoft-com:vml" Requires="v">
                <p:oleObj spid="_x0000_s14388" name="Equation" r:id="rId5" imgW="5803560" imgH="1066680" progId="Equation.DSMT4">
                  <p:embed/>
                </p:oleObj>
              </mc:Choice>
              <mc:Fallback>
                <p:oleObj name="Equation" r:id="rId5" imgW="5803560" imgH="1066680" progId="Equation.DSMT4">
                  <p:embed/>
                  <p:pic>
                    <p:nvPicPr>
                      <p:cNvPr id="0" name="Picture 4"/>
                      <p:cNvPicPr>
                        <a:picLocks noChangeAspect="1" noChangeArrowheads="1"/>
                      </p:cNvPicPr>
                      <p:nvPr/>
                    </p:nvPicPr>
                    <p:blipFill>
                      <a:blip r:embed="rId6"/>
                      <a:srcRect/>
                      <a:stretch>
                        <a:fillRect/>
                      </a:stretch>
                    </p:blipFill>
                    <p:spPr bwMode="auto">
                      <a:xfrm>
                        <a:off x="2171700" y="2724150"/>
                        <a:ext cx="5803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63309241"/>
              </p:ext>
            </p:extLst>
          </p:nvPr>
        </p:nvGraphicFramePr>
        <p:xfrm>
          <a:off x="2216150" y="3949700"/>
          <a:ext cx="3733800" cy="1041400"/>
        </p:xfrm>
        <a:graphic>
          <a:graphicData uri="http://schemas.openxmlformats.org/presentationml/2006/ole">
            <mc:AlternateContent xmlns:mc="http://schemas.openxmlformats.org/markup-compatibility/2006">
              <mc:Choice xmlns:v="urn:schemas-microsoft-com:vml" Requires="v">
                <p:oleObj spid="_x0000_s14389" name="Equation" r:id="rId7" imgW="3733560" imgH="1041120" progId="Equation.DSMT4">
                  <p:embed/>
                </p:oleObj>
              </mc:Choice>
              <mc:Fallback>
                <p:oleObj name="Equation" r:id="rId7" imgW="3733560" imgH="1041120" progId="Equation.DSMT4">
                  <p:embed/>
                  <p:pic>
                    <p:nvPicPr>
                      <p:cNvPr id="0" name="Picture 5"/>
                      <p:cNvPicPr>
                        <a:picLocks noChangeAspect="1" noChangeArrowheads="1"/>
                      </p:cNvPicPr>
                      <p:nvPr/>
                    </p:nvPicPr>
                    <p:blipFill>
                      <a:blip r:embed="rId8"/>
                      <a:srcRect/>
                      <a:stretch>
                        <a:fillRect/>
                      </a:stretch>
                    </p:blipFill>
                    <p:spPr bwMode="auto">
                      <a:xfrm>
                        <a:off x="2216150" y="3949700"/>
                        <a:ext cx="3733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Find the first and second derivatives of                          where </a:t>
            </a:r>
            <a:r>
              <a:rPr lang="el-GR" i="1" dirty="0" smtClean="0">
                <a:latin typeface="Cambria Math" panose="02040503050406030204" pitchFamily="18" charset="0"/>
                <a:ea typeface="Cambria Math" panose="02040503050406030204" pitchFamily="18" charset="0"/>
              </a:rPr>
              <a:t>α</a:t>
            </a:r>
            <a:r>
              <a:rPr lang="en-US" dirty="0" smtClean="0">
                <a:latin typeface="Symbol" pitchFamily="18" charset="2"/>
              </a:rPr>
              <a:t> </a:t>
            </a:r>
            <a:r>
              <a:rPr lang="en-US" dirty="0"/>
              <a:t>is measured in degrees.</a:t>
            </a:r>
          </a:p>
          <a:p>
            <a:r>
              <a:rPr lang="en-US" b="1" dirty="0"/>
              <a:t>Solution</a:t>
            </a:r>
          </a:p>
          <a:p>
            <a:r>
              <a:rPr lang="en-US" dirty="0"/>
              <a:t>We know that                          if </a:t>
            </a:r>
            <a:r>
              <a:rPr lang="en-US" i="1" dirty="0"/>
              <a:t>x</a:t>
            </a:r>
            <a:r>
              <a:rPr lang="en-US" dirty="0"/>
              <a:t> is measured in radians. In light of the conversion formula between degrees and radians,                                        you can actually think of </a:t>
            </a:r>
            <a:r>
              <a:rPr lang="en-US" i="1" dirty="0"/>
              <a:t>f</a:t>
            </a:r>
            <a:r>
              <a:rPr lang="en-US" dirty="0"/>
              <a:t> as a composite function.</a:t>
            </a:r>
          </a:p>
        </p:txBody>
      </p:sp>
      <p:graphicFrame>
        <p:nvGraphicFramePr>
          <p:cNvPr id="15362" name="Object 2"/>
          <p:cNvGraphicFramePr>
            <a:graphicFrameLocks noChangeAspect="1"/>
          </p:cNvGraphicFramePr>
          <p:nvPr>
            <p:extLst>
              <p:ext uri="{D42A27DB-BD31-4B8C-83A1-F6EECF244321}">
                <p14:modId xmlns:p14="http://schemas.microsoft.com/office/powerpoint/2010/main" val="1536690455"/>
              </p:ext>
            </p:extLst>
          </p:nvPr>
        </p:nvGraphicFramePr>
        <p:xfrm>
          <a:off x="2628900" y="2775858"/>
          <a:ext cx="1943100" cy="482600"/>
        </p:xfrm>
        <a:graphic>
          <a:graphicData uri="http://schemas.openxmlformats.org/presentationml/2006/ole">
            <mc:AlternateContent xmlns:mc="http://schemas.openxmlformats.org/markup-compatibility/2006">
              <mc:Choice xmlns:v="urn:schemas-microsoft-com:vml" Requires="v">
                <p:oleObj spid="_x0000_s15434" name="Equation" r:id="rId3" imgW="1942920" imgH="482400" progId="Equation.DSMT4">
                  <p:embed/>
                </p:oleObj>
              </mc:Choice>
              <mc:Fallback>
                <p:oleObj name="Equation" r:id="rId3" imgW="19429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2775858"/>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164726413"/>
              </p:ext>
            </p:extLst>
          </p:nvPr>
        </p:nvGraphicFramePr>
        <p:xfrm>
          <a:off x="6191250" y="1303338"/>
          <a:ext cx="1917700" cy="482600"/>
        </p:xfrm>
        <a:graphic>
          <a:graphicData uri="http://schemas.openxmlformats.org/presentationml/2006/ole">
            <mc:AlternateContent xmlns:mc="http://schemas.openxmlformats.org/markup-compatibility/2006">
              <mc:Choice xmlns:v="urn:schemas-microsoft-com:vml" Requires="v">
                <p:oleObj spid="_x0000_s15435" name="Equation" r:id="rId5" imgW="1917360" imgH="482400" progId="Equation.DSMT4">
                  <p:embed/>
                </p:oleObj>
              </mc:Choice>
              <mc:Fallback>
                <p:oleObj name="Equation" r:id="rId5" imgW="1917360" imgH="482400" progId="Equation.DSMT4">
                  <p:embed/>
                  <p:pic>
                    <p:nvPicPr>
                      <p:cNvPr id="0" name="Picture 3"/>
                      <p:cNvPicPr>
                        <a:picLocks noChangeAspect="1" noChangeArrowheads="1"/>
                      </p:cNvPicPr>
                      <p:nvPr/>
                    </p:nvPicPr>
                    <p:blipFill>
                      <a:blip r:embed="rId6"/>
                      <a:srcRect/>
                      <a:stretch>
                        <a:fillRect/>
                      </a:stretch>
                    </p:blipFill>
                    <p:spPr bwMode="auto">
                      <a:xfrm>
                        <a:off x="6191250" y="1303338"/>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665620280"/>
              </p:ext>
            </p:extLst>
          </p:nvPr>
        </p:nvGraphicFramePr>
        <p:xfrm>
          <a:off x="1793875" y="3617913"/>
          <a:ext cx="3111500" cy="482600"/>
        </p:xfrm>
        <a:graphic>
          <a:graphicData uri="http://schemas.openxmlformats.org/presentationml/2006/ole">
            <mc:AlternateContent xmlns:mc="http://schemas.openxmlformats.org/markup-compatibility/2006">
              <mc:Choice xmlns:v="urn:schemas-microsoft-com:vml" Requires="v">
                <p:oleObj spid="_x0000_s15436" name="Equation" r:id="rId7" imgW="3111480" imgH="482400" progId="Equation.DSMT4">
                  <p:embed/>
                </p:oleObj>
              </mc:Choice>
              <mc:Fallback>
                <p:oleObj name="Equation" r:id="rId7" imgW="3111480" imgH="482400" progId="Equation.DSMT4">
                  <p:embed/>
                  <p:pic>
                    <p:nvPicPr>
                      <p:cNvPr id="0" name="Picture 4"/>
                      <p:cNvPicPr>
                        <a:picLocks noChangeAspect="1" noChangeArrowheads="1"/>
                      </p:cNvPicPr>
                      <p:nvPr/>
                    </p:nvPicPr>
                    <p:blipFill>
                      <a:blip r:embed="rId8"/>
                      <a:srcRect/>
                      <a:stretch>
                        <a:fillRect/>
                      </a:stretch>
                    </p:blipFill>
                    <p:spPr bwMode="auto">
                      <a:xfrm>
                        <a:off x="1793875" y="3617913"/>
                        <a:ext cx="311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3792169239"/>
              </p:ext>
            </p:extLst>
          </p:nvPr>
        </p:nvGraphicFramePr>
        <p:xfrm>
          <a:off x="2508250" y="4629150"/>
          <a:ext cx="4127500" cy="558800"/>
        </p:xfrm>
        <a:graphic>
          <a:graphicData uri="http://schemas.openxmlformats.org/presentationml/2006/ole">
            <mc:AlternateContent xmlns:mc="http://schemas.openxmlformats.org/markup-compatibility/2006">
              <mc:Choice xmlns:v="urn:schemas-microsoft-com:vml" Requires="v">
                <p:oleObj spid="_x0000_s15437" name="Equation" r:id="rId9" imgW="4127400" imgH="558720" progId="Equation.DSMT4">
                  <p:embed/>
                </p:oleObj>
              </mc:Choice>
              <mc:Fallback>
                <p:oleObj name="Equation" r:id="rId9" imgW="4127400" imgH="558720" progId="Equation.DSMT4">
                  <p:embed/>
                  <p:pic>
                    <p:nvPicPr>
                      <p:cNvPr id="0" name="Picture 5"/>
                      <p:cNvPicPr>
                        <a:picLocks noChangeAspect="1" noChangeArrowheads="1"/>
                      </p:cNvPicPr>
                      <p:nvPr/>
                    </p:nvPicPr>
                    <p:blipFill>
                      <a:blip r:embed="rId10"/>
                      <a:srcRect/>
                      <a:stretch>
                        <a:fillRect/>
                      </a:stretch>
                    </p:blipFill>
                    <p:spPr bwMode="auto">
                      <a:xfrm>
                        <a:off x="2508250" y="4629150"/>
                        <a:ext cx="4127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Our first application of the Chain Rule yields the first derivative of </a:t>
            </a:r>
            <a:r>
              <a:rPr lang="en-US" i="1" dirty="0"/>
              <a:t>f .</a:t>
            </a:r>
            <a:endParaRPr lang="en-US" dirty="0"/>
          </a:p>
        </p:txBody>
      </p:sp>
      <p:graphicFrame>
        <p:nvGraphicFramePr>
          <p:cNvPr id="16387" name="Object 3"/>
          <p:cNvGraphicFramePr>
            <a:graphicFrameLocks noChangeAspect="1"/>
          </p:cNvGraphicFramePr>
          <p:nvPr>
            <p:extLst>
              <p:ext uri="{D42A27DB-BD31-4B8C-83A1-F6EECF244321}">
                <p14:modId xmlns:p14="http://schemas.microsoft.com/office/powerpoint/2010/main" val="3643391847"/>
              </p:ext>
            </p:extLst>
          </p:nvPr>
        </p:nvGraphicFramePr>
        <p:xfrm>
          <a:off x="1174750" y="2362200"/>
          <a:ext cx="508000" cy="838200"/>
        </p:xfrm>
        <a:graphic>
          <a:graphicData uri="http://schemas.openxmlformats.org/presentationml/2006/ole">
            <mc:AlternateContent xmlns:mc="http://schemas.openxmlformats.org/markup-compatibility/2006">
              <mc:Choice xmlns:v="urn:schemas-microsoft-com:vml" Requires="v">
                <p:oleObj spid="_x0000_s16455" name="Equation" r:id="rId3" imgW="507960" imgH="838080" progId="Equation.DSMT4">
                  <p:embed/>
                </p:oleObj>
              </mc:Choice>
              <mc:Fallback>
                <p:oleObj name="Equation" r:id="rId3" imgW="507960" imgH="838080" progId="Equation.DSMT4">
                  <p:embed/>
                  <p:pic>
                    <p:nvPicPr>
                      <p:cNvPr id="0" name="Picture 3"/>
                      <p:cNvPicPr>
                        <a:picLocks noChangeAspect="1" noChangeArrowheads="1"/>
                      </p:cNvPicPr>
                      <p:nvPr/>
                    </p:nvPicPr>
                    <p:blipFill>
                      <a:blip r:embed="rId4"/>
                      <a:srcRect/>
                      <a:stretch>
                        <a:fillRect/>
                      </a:stretch>
                    </p:blipFill>
                    <p:spPr bwMode="auto">
                      <a:xfrm>
                        <a:off x="1174750" y="2362200"/>
                        <a:ext cx="50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860186673"/>
              </p:ext>
            </p:extLst>
          </p:nvPr>
        </p:nvGraphicFramePr>
        <p:xfrm>
          <a:off x="1841500" y="2362200"/>
          <a:ext cx="1333500" cy="838200"/>
        </p:xfrm>
        <a:graphic>
          <a:graphicData uri="http://schemas.openxmlformats.org/presentationml/2006/ole">
            <mc:AlternateContent xmlns:mc="http://schemas.openxmlformats.org/markup-compatibility/2006">
              <mc:Choice xmlns:v="urn:schemas-microsoft-com:vml" Requires="v">
                <p:oleObj spid="_x0000_s16456" name="Equation" r:id="rId5" imgW="1333440" imgH="838080" progId="Equation.DSMT4">
                  <p:embed/>
                </p:oleObj>
              </mc:Choice>
              <mc:Fallback>
                <p:oleObj name="Equation" r:id="rId5" imgW="1333440" imgH="838080" progId="Equation.DSMT4">
                  <p:embed/>
                  <p:pic>
                    <p:nvPicPr>
                      <p:cNvPr id="0" name="Picture 4"/>
                      <p:cNvPicPr>
                        <a:picLocks noChangeAspect="1" noChangeArrowheads="1"/>
                      </p:cNvPicPr>
                      <p:nvPr/>
                    </p:nvPicPr>
                    <p:blipFill>
                      <a:blip r:embed="rId6"/>
                      <a:srcRect/>
                      <a:stretch>
                        <a:fillRect/>
                      </a:stretch>
                    </p:blipFill>
                    <p:spPr bwMode="auto">
                      <a:xfrm>
                        <a:off x="1841500" y="2362200"/>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1079606553"/>
              </p:ext>
            </p:extLst>
          </p:nvPr>
        </p:nvGraphicFramePr>
        <p:xfrm>
          <a:off x="1803400" y="3352800"/>
          <a:ext cx="2667000" cy="838200"/>
        </p:xfrm>
        <a:graphic>
          <a:graphicData uri="http://schemas.openxmlformats.org/presentationml/2006/ole">
            <mc:AlternateContent xmlns:mc="http://schemas.openxmlformats.org/markup-compatibility/2006">
              <mc:Choice xmlns:v="urn:schemas-microsoft-com:vml" Requires="v">
                <p:oleObj spid="_x0000_s16457" name="Equation" r:id="rId7" imgW="2666880" imgH="838080" progId="Equation.DSMT4">
                  <p:embed/>
                </p:oleObj>
              </mc:Choice>
              <mc:Fallback>
                <p:oleObj name="Equation" r:id="rId7" imgW="2666880" imgH="838080" progId="Equation.DSMT4">
                  <p:embed/>
                  <p:pic>
                    <p:nvPicPr>
                      <p:cNvPr id="0" name="Picture 5"/>
                      <p:cNvPicPr>
                        <a:picLocks noChangeAspect="1" noChangeArrowheads="1"/>
                      </p:cNvPicPr>
                      <p:nvPr/>
                    </p:nvPicPr>
                    <p:blipFill>
                      <a:blip r:embed="rId8"/>
                      <a:srcRect/>
                      <a:stretch>
                        <a:fillRect/>
                      </a:stretch>
                    </p:blipFill>
                    <p:spPr bwMode="auto">
                      <a:xfrm>
                        <a:off x="1803400" y="33528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extLst>
              <p:ext uri="{D42A27DB-BD31-4B8C-83A1-F6EECF244321}">
                <p14:modId xmlns:p14="http://schemas.microsoft.com/office/powerpoint/2010/main" val="787175525"/>
              </p:ext>
            </p:extLst>
          </p:nvPr>
        </p:nvGraphicFramePr>
        <p:xfrm>
          <a:off x="1816100" y="4337050"/>
          <a:ext cx="2781300" cy="939800"/>
        </p:xfrm>
        <a:graphic>
          <a:graphicData uri="http://schemas.openxmlformats.org/presentationml/2006/ole">
            <mc:AlternateContent xmlns:mc="http://schemas.openxmlformats.org/markup-compatibility/2006">
              <mc:Choice xmlns:v="urn:schemas-microsoft-com:vml" Requires="v">
                <p:oleObj spid="_x0000_s16458" name="Equation" r:id="rId9" imgW="2781000" imgH="939600" progId="Equation.DSMT4">
                  <p:embed/>
                </p:oleObj>
              </mc:Choice>
              <mc:Fallback>
                <p:oleObj name="Equation" r:id="rId9" imgW="2781000" imgH="939600" progId="Equation.DSMT4">
                  <p:embed/>
                  <p:pic>
                    <p:nvPicPr>
                      <p:cNvPr id="0" name="Picture 6"/>
                      <p:cNvPicPr>
                        <a:picLocks noChangeAspect="1" noChangeArrowheads="1"/>
                      </p:cNvPicPr>
                      <p:nvPr/>
                    </p:nvPicPr>
                    <p:blipFill>
                      <a:blip r:embed="rId10"/>
                      <a:srcRect/>
                      <a:stretch>
                        <a:fillRect/>
                      </a:stretch>
                    </p:blipFill>
                    <p:spPr bwMode="auto">
                      <a:xfrm>
                        <a:off x="1816100" y="4337050"/>
                        <a:ext cx="2781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Proof of the Chain Rule</a:t>
            </a:r>
          </a:p>
          <a:p>
            <a:pPr marL="514350" indent="-514350">
              <a:buFont typeface="+mj-lt"/>
              <a:buAutoNum type="arabicPeriod"/>
            </a:pPr>
            <a:r>
              <a:rPr lang="en-US" dirty="0"/>
              <a:t>Consequences of the Chain Rule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In order to obtain the second derivative of </a:t>
            </a:r>
            <a:r>
              <a:rPr lang="en-US" i="1" dirty="0"/>
              <a:t>f</a:t>
            </a:r>
            <a:r>
              <a:rPr lang="en-US" dirty="0"/>
              <a:t>, we will differentiate with respect to </a:t>
            </a:r>
            <a:r>
              <a:rPr lang="el-GR" i="1" dirty="0">
                <a:latin typeface="Cambria Math" panose="02040503050406030204" pitchFamily="18" charset="0"/>
                <a:ea typeface="Cambria Math" panose="02040503050406030204" pitchFamily="18" charset="0"/>
                <a:sym typeface="Symbol"/>
              </a:rPr>
              <a:t>α</a:t>
            </a:r>
            <a:r>
              <a:rPr lang="en-US" dirty="0"/>
              <a:t> again, using the Power Rule in combination with the Chain Rule.</a:t>
            </a:r>
          </a:p>
        </p:txBody>
      </p:sp>
      <p:graphicFrame>
        <p:nvGraphicFramePr>
          <p:cNvPr id="17411" name="Object 3"/>
          <p:cNvGraphicFramePr>
            <a:graphicFrameLocks noChangeAspect="1"/>
          </p:cNvGraphicFramePr>
          <p:nvPr>
            <p:extLst>
              <p:ext uri="{D42A27DB-BD31-4B8C-83A1-F6EECF244321}">
                <p14:modId xmlns:p14="http://schemas.microsoft.com/office/powerpoint/2010/main" val="2440292851"/>
              </p:ext>
            </p:extLst>
          </p:nvPr>
        </p:nvGraphicFramePr>
        <p:xfrm>
          <a:off x="708025" y="2819400"/>
          <a:ext cx="647700" cy="889000"/>
        </p:xfrm>
        <a:graphic>
          <a:graphicData uri="http://schemas.openxmlformats.org/presentationml/2006/ole">
            <mc:AlternateContent xmlns:mc="http://schemas.openxmlformats.org/markup-compatibility/2006">
              <mc:Choice xmlns:v="urn:schemas-microsoft-com:vml" Requires="v">
                <p:oleObj spid="_x0000_s17496" name="Equation" r:id="rId3" imgW="647640" imgH="888840" progId="Equation.DSMT4">
                  <p:embed/>
                </p:oleObj>
              </mc:Choice>
              <mc:Fallback>
                <p:oleObj name="Equation" r:id="rId3" imgW="647640" imgH="888840" progId="Equation.DSMT4">
                  <p:embed/>
                  <p:pic>
                    <p:nvPicPr>
                      <p:cNvPr id="0" name="Picture 3"/>
                      <p:cNvPicPr>
                        <a:picLocks noChangeAspect="1" noChangeArrowheads="1"/>
                      </p:cNvPicPr>
                      <p:nvPr/>
                    </p:nvPicPr>
                    <p:blipFill>
                      <a:blip r:embed="rId4"/>
                      <a:srcRect/>
                      <a:stretch>
                        <a:fillRect/>
                      </a:stretch>
                    </p:blipFill>
                    <p:spPr bwMode="auto">
                      <a:xfrm>
                        <a:off x="708025" y="2819400"/>
                        <a:ext cx="647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2863978268"/>
              </p:ext>
            </p:extLst>
          </p:nvPr>
        </p:nvGraphicFramePr>
        <p:xfrm>
          <a:off x="4737100" y="2895600"/>
          <a:ext cx="3073400" cy="838200"/>
        </p:xfrm>
        <a:graphic>
          <a:graphicData uri="http://schemas.openxmlformats.org/presentationml/2006/ole">
            <mc:AlternateContent xmlns:mc="http://schemas.openxmlformats.org/markup-compatibility/2006">
              <mc:Choice xmlns:v="urn:schemas-microsoft-com:vml" Requires="v">
                <p:oleObj spid="_x0000_s17497" name="Equation" r:id="rId5" imgW="3073320" imgH="838080" progId="Equation.DSMT4">
                  <p:embed/>
                </p:oleObj>
              </mc:Choice>
              <mc:Fallback>
                <p:oleObj name="Equation" r:id="rId5" imgW="3073320" imgH="838080" progId="Equation.DSMT4">
                  <p:embed/>
                  <p:pic>
                    <p:nvPicPr>
                      <p:cNvPr id="0" name="Picture 4"/>
                      <p:cNvPicPr>
                        <a:picLocks noChangeAspect="1" noChangeArrowheads="1"/>
                      </p:cNvPicPr>
                      <p:nvPr/>
                    </p:nvPicPr>
                    <p:blipFill>
                      <a:blip r:embed="rId6"/>
                      <a:srcRect/>
                      <a:stretch>
                        <a:fillRect/>
                      </a:stretch>
                    </p:blipFill>
                    <p:spPr bwMode="auto">
                      <a:xfrm>
                        <a:off x="4737100" y="2895600"/>
                        <a:ext cx="307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extLst>
              <p:ext uri="{D42A27DB-BD31-4B8C-83A1-F6EECF244321}">
                <p14:modId xmlns:p14="http://schemas.microsoft.com/office/powerpoint/2010/main" val="1672807892"/>
              </p:ext>
            </p:extLst>
          </p:nvPr>
        </p:nvGraphicFramePr>
        <p:xfrm>
          <a:off x="1417638" y="3886200"/>
          <a:ext cx="4495800" cy="838200"/>
        </p:xfrm>
        <a:graphic>
          <a:graphicData uri="http://schemas.openxmlformats.org/presentationml/2006/ole">
            <mc:AlternateContent xmlns:mc="http://schemas.openxmlformats.org/markup-compatibility/2006">
              <mc:Choice xmlns:v="urn:schemas-microsoft-com:vml" Requires="v">
                <p:oleObj spid="_x0000_s17498" name="Equation" r:id="rId7" imgW="4495680" imgH="838080" progId="Equation.DSMT4">
                  <p:embed/>
                </p:oleObj>
              </mc:Choice>
              <mc:Fallback>
                <p:oleObj name="Equation" r:id="rId7" imgW="4495680" imgH="838080" progId="Equation.DSMT4">
                  <p:embed/>
                  <p:pic>
                    <p:nvPicPr>
                      <p:cNvPr id="0" name="Picture 5"/>
                      <p:cNvPicPr>
                        <a:picLocks noChangeAspect="1" noChangeArrowheads="1"/>
                      </p:cNvPicPr>
                      <p:nvPr/>
                    </p:nvPicPr>
                    <p:blipFill>
                      <a:blip r:embed="rId8"/>
                      <a:srcRect/>
                      <a:stretch>
                        <a:fillRect/>
                      </a:stretch>
                    </p:blipFill>
                    <p:spPr bwMode="auto">
                      <a:xfrm>
                        <a:off x="1417638" y="3886200"/>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1638714249"/>
              </p:ext>
            </p:extLst>
          </p:nvPr>
        </p:nvGraphicFramePr>
        <p:xfrm>
          <a:off x="1430338" y="4946650"/>
          <a:ext cx="4635500" cy="952500"/>
        </p:xfrm>
        <a:graphic>
          <a:graphicData uri="http://schemas.openxmlformats.org/presentationml/2006/ole">
            <mc:AlternateContent xmlns:mc="http://schemas.openxmlformats.org/markup-compatibility/2006">
              <mc:Choice xmlns:v="urn:schemas-microsoft-com:vml" Requires="v">
                <p:oleObj spid="_x0000_s17499" name="Equation" r:id="rId9" imgW="4635360" imgH="952200" progId="Equation.DSMT4">
                  <p:embed/>
                </p:oleObj>
              </mc:Choice>
              <mc:Fallback>
                <p:oleObj name="Equation" r:id="rId9" imgW="4635360" imgH="952200" progId="Equation.DSMT4">
                  <p:embed/>
                  <p:pic>
                    <p:nvPicPr>
                      <p:cNvPr id="0" name="Picture 6"/>
                      <p:cNvPicPr>
                        <a:picLocks noChangeAspect="1" noChangeArrowheads="1"/>
                      </p:cNvPicPr>
                      <p:nvPr/>
                    </p:nvPicPr>
                    <p:blipFill>
                      <a:blip r:embed="rId10"/>
                      <a:srcRect/>
                      <a:stretch>
                        <a:fillRect/>
                      </a:stretch>
                    </p:blipFill>
                    <p:spPr bwMode="auto">
                      <a:xfrm>
                        <a:off x="1430338" y="4946650"/>
                        <a:ext cx="4635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1281517077"/>
              </p:ext>
            </p:extLst>
          </p:nvPr>
        </p:nvGraphicFramePr>
        <p:xfrm>
          <a:off x="1404938" y="2846388"/>
          <a:ext cx="3352800" cy="939800"/>
        </p:xfrm>
        <a:graphic>
          <a:graphicData uri="http://schemas.openxmlformats.org/presentationml/2006/ole">
            <mc:AlternateContent xmlns:mc="http://schemas.openxmlformats.org/markup-compatibility/2006">
              <mc:Choice xmlns:v="urn:schemas-microsoft-com:vml" Requires="v">
                <p:oleObj spid="_x0000_s17500" name="Equation" r:id="rId11" imgW="3352680" imgH="939600" progId="Equation.DSMT4">
                  <p:embed/>
                </p:oleObj>
              </mc:Choice>
              <mc:Fallback>
                <p:oleObj name="Equation" r:id="rId11" imgW="3352680" imgH="939600" progId="Equation.DSMT4">
                  <p:embed/>
                  <p:pic>
                    <p:nvPicPr>
                      <p:cNvPr id="0" name="Picture 7"/>
                      <p:cNvPicPr>
                        <a:picLocks noChangeAspect="1" noChangeArrowheads="1"/>
                      </p:cNvPicPr>
                      <p:nvPr/>
                    </p:nvPicPr>
                    <p:blipFill>
                      <a:blip r:embed="rId12"/>
                      <a:srcRect/>
                      <a:stretch>
                        <a:fillRect/>
                      </a:stretch>
                    </p:blipFill>
                    <p:spPr bwMode="auto">
                      <a:xfrm>
                        <a:off x="1404938" y="2846388"/>
                        <a:ext cx="335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Find the derivatives of the following functions by repeatedly applying the Chain Rule.</a:t>
            </a:r>
          </a:p>
          <a:p>
            <a:pPr>
              <a:lnSpc>
                <a:spcPct val="150000"/>
              </a:lnSpc>
            </a:pPr>
            <a:endParaRPr lang="en-US" dirty="0"/>
          </a:p>
        </p:txBody>
      </p:sp>
      <p:graphicFrame>
        <p:nvGraphicFramePr>
          <p:cNvPr id="18434" name="Object 2"/>
          <p:cNvGraphicFramePr>
            <a:graphicFrameLocks noChangeAspect="1"/>
          </p:cNvGraphicFramePr>
          <p:nvPr/>
        </p:nvGraphicFramePr>
        <p:xfrm>
          <a:off x="548640" y="2336800"/>
          <a:ext cx="3784600" cy="1625600"/>
        </p:xfrm>
        <a:graphic>
          <a:graphicData uri="http://schemas.openxmlformats.org/presentationml/2006/ole">
            <mc:AlternateContent xmlns:mc="http://schemas.openxmlformats.org/markup-compatibility/2006">
              <mc:Choice xmlns:v="urn:schemas-microsoft-com:vml" Requires="v">
                <p:oleObj spid="_x0000_s18450" name="Equation" r:id="rId3" imgW="3784320" imgH="1625400" progId="Equation.DSMT4">
                  <p:embed/>
                </p:oleObj>
              </mc:Choice>
              <mc:Fallback>
                <p:oleObj name="Equation" r:id="rId3" imgW="3784320" imgH="1625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36800"/>
                        <a:ext cx="37846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What sets </a:t>
            </a:r>
            <a:r>
              <a:rPr lang="en-US" i="1" dirty="0"/>
              <a:t>F</a:t>
            </a:r>
            <a:r>
              <a:rPr lang="en-US" dirty="0"/>
              <a:t> apart from the functions previously considered is the fact that it is a composite function with an inner function that is itself composite. Using the usual function notation, </a:t>
            </a:r>
          </a:p>
          <a:p>
            <a:pPr marL="465138" indent="-465138"/>
            <a:endParaRPr lang="en-US" dirty="0"/>
          </a:p>
          <a:p>
            <a:pPr marL="465138" indent="-465138"/>
            <a:r>
              <a:rPr lang="en-US" dirty="0"/>
              <a:t>	where</a:t>
            </a:r>
          </a:p>
          <a:p>
            <a:pPr marL="465138" indent="-465138"/>
            <a:endParaRPr lang="en-US" dirty="0"/>
          </a:p>
        </p:txBody>
      </p:sp>
      <p:graphicFrame>
        <p:nvGraphicFramePr>
          <p:cNvPr id="70660" name="Object 4"/>
          <p:cNvGraphicFramePr>
            <a:graphicFrameLocks noChangeAspect="1"/>
          </p:cNvGraphicFramePr>
          <p:nvPr/>
        </p:nvGraphicFramePr>
        <p:xfrm>
          <a:off x="1320800" y="4724400"/>
          <a:ext cx="6502400" cy="520700"/>
        </p:xfrm>
        <a:graphic>
          <a:graphicData uri="http://schemas.openxmlformats.org/presentationml/2006/ole">
            <mc:AlternateContent xmlns:mc="http://schemas.openxmlformats.org/markup-compatibility/2006">
              <mc:Choice xmlns:v="urn:schemas-microsoft-com:vml" Requires="v">
                <p:oleObj spid="_x0000_s70693" name="Equation" r:id="rId3" imgW="6502320" imgH="520560" progId="Equation.DSMT4">
                  <p:embed/>
                </p:oleObj>
              </mc:Choice>
              <mc:Fallback>
                <p:oleObj name="Equation" r:id="rId3" imgW="6502320" imgH="5205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4724400"/>
                        <a:ext cx="6502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108200" y="3651250"/>
            <a:ext cx="4927600" cy="609600"/>
            <a:chOff x="2108200" y="3651250"/>
            <a:chExt cx="4927600" cy="609600"/>
          </a:xfrm>
        </p:grpSpPr>
        <p:graphicFrame>
          <p:nvGraphicFramePr>
            <p:cNvPr id="18435" name="Object 3"/>
            <p:cNvGraphicFramePr>
              <a:graphicFrameLocks noChangeAspect="1"/>
            </p:cNvGraphicFramePr>
            <p:nvPr>
              <p:extLst>
                <p:ext uri="{D42A27DB-BD31-4B8C-83A1-F6EECF244321}">
                  <p14:modId xmlns:p14="http://schemas.microsoft.com/office/powerpoint/2010/main" val="1097470121"/>
                </p:ext>
              </p:extLst>
            </p:nvPr>
          </p:nvGraphicFramePr>
          <p:xfrm>
            <a:off x="2108200" y="3651250"/>
            <a:ext cx="4927600" cy="609600"/>
          </p:xfrm>
          <a:graphic>
            <a:graphicData uri="http://schemas.openxmlformats.org/presentationml/2006/ole">
              <mc:AlternateContent xmlns:mc="http://schemas.openxmlformats.org/markup-compatibility/2006">
                <mc:Choice xmlns:v="urn:schemas-microsoft-com:vml" Requires="v">
                  <p:oleObj spid="_x0000_s70694" name="Equation" r:id="rId5" imgW="4927320" imgH="609480" progId="Equation.DSMT4">
                    <p:embed/>
                  </p:oleObj>
                </mc:Choice>
                <mc:Fallback>
                  <p:oleObj name="Equation" r:id="rId5" imgW="4927320" imgH="609480" progId="Equation.DSMT4">
                    <p:embed/>
                    <p:pic>
                      <p:nvPicPr>
                        <p:cNvPr id="0" name="Object 3"/>
                        <p:cNvPicPr>
                          <a:picLocks noChangeAspect="1" noChangeArrowheads="1"/>
                        </p:cNvPicPr>
                        <p:nvPr/>
                      </p:nvPicPr>
                      <p:blipFill>
                        <a:blip r:embed="rId6"/>
                        <a:srcRect/>
                        <a:stretch>
                          <a:fillRect/>
                        </a:stretch>
                      </p:blipFill>
                      <p:spPr bwMode="auto">
                        <a:xfrm>
                          <a:off x="2108200" y="3651250"/>
                          <a:ext cx="492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370342" y="3682767"/>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sp>
          <p:nvSpPr>
            <p:cNvPr id="7" name="Rectangle 6"/>
            <p:cNvSpPr/>
            <p:nvPr/>
          </p:nvSpPr>
          <p:spPr>
            <a:xfrm>
              <a:off x="3810000" y="3684026"/>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Now we will use the Chain Rule a second time.</a:t>
            </a:r>
          </a:p>
          <a:p>
            <a:endParaRPr lang="en-US" dirty="0"/>
          </a:p>
        </p:txBody>
      </p:sp>
      <p:sp>
        <p:nvSpPr>
          <p:cNvPr id="4" name="Title 1"/>
          <p:cNvSpPr>
            <a:spLocks noGrp="1"/>
          </p:cNvSpPr>
          <p:nvPr>
            <p:ph type="title"/>
          </p:nvPr>
        </p:nvSpPr>
        <p:spPr>
          <a:xfrm>
            <a:off x="457200" y="182880"/>
            <a:ext cx="8229600" cy="914400"/>
          </a:xfrm>
        </p:spPr>
        <p:txBody>
          <a:bodyPr/>
          <a:lstStyle/>
          <a:p>
            <a:r>
              <a:rPr lang="en-US" dirty="0"/>
              <a:t>Example 3a (cont.)</a:t>
            </a:r>
          </a:p>
        </p:txBody>
      </p:sp>
      <p:graphicFrame>
        <p:nvGraphicFramePr>
          <p:cNvPr id="5" name="Object 3"/>
          <p:cNvGraphicFramePr>
            <a:graphicFrameLocks noChangeAspect="1"/>
          </p:cNvGraphicFramePr>
          <p:nvPr/>
        </p:nvGraphicFramePr>
        <p:xfrm>
          <a:off x="548640" y="1815353"/>
          <a:ext cx="4445000" cy="762000"/>
        </p:xfrm>
        <a:graphic>
          <a:graphicData uri="http://schemas.openxmlformats.org/presentationml/2006/ole">
            <mc:AlternateContent xmlns:mc="http://schemas.openxmlformats.org/markup-compatibility/2006">
              <mc:Choice xmlns:v="urn:schemas-microsoft-com:vml" Requires="v">
                <p:oleObj spid="_x0000_s71762" name="Equation" r:id="rId3" imgW="4444920" imgH="761760" progId="Equation.DSMT4">
                  <p:embed/>
                </p:oleObj>
              </mc:Choice>
              <mc:Fallback>
                <p:oleObj name="Equation" r:id="rId3" imgW="4444920" imgH="761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15353"/>
                        <a:ext cx="444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1344706" y="2617694"/>
          <a:ext cx="3543300" cy="889000"/>
        </p:xfrm>
        <a:graphic>
          <a:graphicData uri="http://schemas.openxmlformats.org/presentationml/2006/ole">
            <mc:AlternateContent xmlns:mc="http://schemas.openxmlformats.org/markup-compatibility/2006">
              <mc:Choice xmlns:v="urn:schemas-microsoft-com:vml" Requires="v">
                <p:oleObj spid="_x0000_s71763" name="Equation" r:id="rId5" imgW="3543120" imgH="888840" progId="Equation.DSMT4">
                  <p:embed/>
                </p:oleObj>
              </mc:Choice>
              <mc:Fallback>
                <p:oleObj name="Equation" r:id="rId5" imgW="3543120" imgH="8888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706" y="2617694"/>
                        <a:ext cx="3543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1344706" y="3582894"/>
          <a:ext cx="4597400" cy="939800"/>
        </p:xfrm>
        <a:graphic>
          <a:graphicData uri="http://schemas.openxmlformats.org/presentationml/2006/ole">
            <mc:AlternateContent xmlns:mc="http://schemas.openxmlformats.org/markup-compatibility/2006">
              <mc:Choice xmlns:v="urn:schemas-microsoft-com:vml" Requires="v">
                <p:oleObj spid="_x0000_s71764" name="Equation" r:id="rId7" imgW="4597200" imgH="939600" progId="Equation.DSMT4">
                  <p:embed/>
                </p:oleObj>
              </mc:Choice>
              <mc:Fallback>
                <p:oleObj name="Equation" r:id="rId7" imgW="4597200" imgH="939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706" y="3582894"/>
                        <a:ext cx="459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1344706" y="4586194"/>
          <a:ext cx="4051300" cy="927100"/>
        </p:xfrm>
        <a:graphic>
          <a:graphicData uri="http://schemas.openxmlformats.org/presentationml/2006/ole">
            <mc:AlternateContent xmlns:mc="http://schemas.openxmlformats.org/markup-compatibility/2006">
              <mc:Choice xmlns:v="urn:schemas-microsoft-com:vml" Requires="v">
                <p:oleObj spid="_x0000_s71765" name="Equation" r:id="rId9" imgW="4051080" imgH="927000" progId="Equation.DSMT4">
                  <p:embed/>
                </p:oleObj>
              </mc:Choice>
              <mc:Fallback>
                <p:oleObj name="Equation" r:id="rId9" imgW="4051080" imgH="927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4706" y="4586194"/>
                        <a:ext cx="4051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5549153" y="4585447"/>
          <a:ext cx="3022600" cy="927100"/>
        </p:xfrm>
        <a:graphic>
          <a:graphicData uri="http://schemas.openxmlformats.org/presentationml/2006/ole">
            <mc:AlternateContent xmlns:mc="http://schemas.openxmlformats.org/markup-compatibility/2006">
              <mc:Choice xmlns:v="urn:schemas-microsoft-com:vml" Requires="v">
                <p:oleObj spid="_x0000_s71766" name="Equation" r:id="rId11" imgW="3022560" imgH="927000" progId="Equation.DSMT4">
                  <p:embed/>
                </p:oleObj>
              </mc:Choice>
              <mc:Fallback>
                <p:oleObj name="Equation" r:id="rId11" imgW="3022560" imgH="927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153" y="4585447"/>
                        <a:ext cx="3022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5138" indent="-465138"/>
            <a:r>
              <a:rPr lang="en-US" b="1" dirty="0"/>
              <a:t>b.	</a:t>
            </a:r>
            <a:r>
              <a:rPr lang="en-US" i="1" dirty="0"/>
              <a:t>G</a:t>
            </a:r>
            <a:r>
              <a:rPr lang="en-US" dirty="0"/>
              <a:t>(</a:t>
            </a:r>
            <a:r>
              <a:rPr lang="en-US" i="1" dirty="0"/>
              <a:t>x</a:t>
            </a:r>
            <a:r>
              <a:rPr lang="en-US" dirty="0"/>
              <a:t>) is another example of a “compound‑composite” function. Using the notation of part a., if we write </a:t>
            </a:r>
            <a:r>
              <a:rPr lang="en-US" i="1" dirty="0"/>
              <a:t>G</a:t>
            </a:r>
            <a:r>
              <a:rPr lang="en-US" dirty="0"/>
              <a:t>(</a:t>
            </a:r>
            <a:r>
              <a:rPr lang="en-US" i="1" dirty="0"/>
              <a:t>x</a:t>
            </a:r>
            <a:r>
              <a:rPr lang="en-US" dirty="0"/>
              <a:t>) as</a:t>
            </a:r>
          </a:p>
          <a:p>
            <a:pPr marL="465138" indent="-465138">
              <a:spcBef>
                <a:spcPts val="0"/>
              </a:spcBef>
            </a:pPr>
            <a:r>
              <a:rPr lang="en-US" dirty="0"/>
              <a:t>	                                      a close examination of the formula reveals that </a:t>
            </a:r>
          </a:p>
          <a:p>
            <a:pPr marL="465138" indent="-465138">
              <a:spcBef>
                <a:spcPts val="0"/>
              </a:spcBef>
            </a:pPr>
            <a:endParaRPr lang="en-US" dirty="0"/>
          </a:p>
          <a:p>
            <a:pPr marL="465138" indent="-465138">
              <a:spcBef>
                <a:spcPts val="0"/>
              </a:spcBef>
            </a:pPr>
            <a:endParaRPr lang="en-US" dirty="0"/>
          </a:p>
          <a:p>
            <a:pPr marL="465138" indent="-465138">
              <a:spcBef>
                <a:spcPts val="0"/>
              </a:spcBef>
            </a:pPr>
            <a:r>
              <a:rPr lang="en-US" dirty="0"/>
              <a:t>	Proceeding like we did in part a., we obtain the following.</a:t>
            </a:r>
          </a:p>
        </p:txBody>
      </p:sp>
      <p:graphicFrame>
        <p:nvGraphicFramePr>
          <p:cNvPr id="21507" name="Object 3"/>
          <p:cNvGraphicFramePr>
            <a:graphicFrameLocks noChangeAspect="1"/>
          </p:cNvGraphicFramePr>
          <p:nvPr/>
        </p:nvGraphicFramePr>
        <p:xfrm>
          <a:off x="1206500" y="3657600"/>
          <a:ext cx="6731000" cy="482600"/>
        </p:xfrm>
        <a:graphic>
          <a:graphicData uri="http://schemas.openxmlformats.org/presentationml/2006/ole">
            <mc:AlternateContent xmlns:mc="http://schemas.openxmlformats.org/markup-compatibility/2006">
              <mc:Choice xmlns:v="urn:schemas-microsoft-com:vml" Requires="v">
                <p:oleObj spid="_x0000_s21542" name="Equation" r:id="rId3" imgW="6730920" imgH="482400" progId="Equation.DSMT4">
                  <p:embed/>
                </p:oleObj>
              </mc:Choice>
              <mc:Fallback>
                <p:oleObj name="Equation" r:id="rId3" imgW="67309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3657600"/>
                        <a:ext cx="673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1022350" y="2561511"/>
            <a:ext cx="2984500" cy="530969"/>
            <a:chOff x="1022350" y="2561511"/>
            <a:chExt cx="2984500" cy="530969"/>
          </a:xfrm>
        </p:grpSpPr>
        <p:graphicFrame>
          <p:nvGraphicFramePr>
            <p:cNvPr id="21506" name="Object 2"/>
            <p:cNvGraphicFramePr>
              <a:graphicFrameLocks noChangeAspect="1"/>
            </p:cNvGraphicFramePr>
            <p:nvPr>
              <p:extLst>
                <p:ext uri="{D42A27DB-BD31-4B8C-83A1-F6EECF244321}">
                  <p14:modId xmlns:p14="http://schemas.microsoft.com/office/powerpoint/2010/main" val="2426889809"/>
                </p:ext>
              </p:extLst>
            </p:nvPr>
          </p:nvGraphicFramePr>
          <p:xfrm>
            <a:off x="1022350" y="2586038"/>
            <a:ext cx="2984500" cy="482600"/>
          </p:xfrm>
          <a:graphic>
            <a:graphicData uri="http://schemas.openxmlformats.org/presentationml/2006/ole">
              <mc:AlternateContent xmlns:mc="http://schemas.openxmlformats.org/markup-compatibility/2006">
                <mc:Choice xmlns:v="urn:schemas-microsoft-com:vml" Requires="v">
                  <p:oleObj spid="_x0000_s21543" name="Equation" r:id="rId5" imgW="2984400" imgH="482400" progId="Equation.DSMT4">
                    <p:embed/>
                  </p:oleObj>
                </mc:Choice>
                <mc:Fallback>
                  <p:oleObj name="Equation" r:id="rId5" imgW="2984400" imgH="482400" progId="Equation.DSMT4">
                    <p:embed/>
                    <p:pic>
                      <p:nvPicPr>
                        <p:cNvPr id="0" name="Picture 2"/>
                        <p:cNvPicPr>
                          <a:picLocks noChangeAspect="1" noChangeArrowheads="1"/>
                        </p:cNvPicPr>
                        <p:nvPr/>
                      </p:nvPicPr>
                      <p:blipFill>
                        <a:blip r:embed="rId6"/>
                        <a:srcRect/>
                        <a:stretch>
                          <a:fillRect/>
                        </a:stretch>
                      </p:blipFill>
                      <p:spPr bwMode="auto">
                        <a:xfrm>
                          <a:off x="1022350" y="2586038"/>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342918" y="2569260"/>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sp>
          <p:nvSpPr>
            <p:cNvPr id="7" name="Rectangle 6"/>
            <p:cNvSpPr/>
            <p:nvPr/>
          </p:nvSpPr>
          <p:spPr>
            <a:xfrm>
              <a:off x="2768367" y="2561511"/>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3b (cont.)</a:t>
            </a:r>
          </a:p>
        </p:txBody>
      </p:sp>
      <p:graphicFrame>
        <p:nvGraphicFramePr>
          <p:cNvPr id="22531" name="Object 3"/>
          <p:cNvGraphicFramePr>
            <a:graphicFrameLocks noChangeAspect="1"/>
          </p:cNvGraphicFramePr>
          <p:nvPr/>
        </p:nvGraphicFramePr>
        <p:xfrm>
          <a:off x="685800" y="1193800"/>
          <a:ext cx="6007100" cy="939800"/>
        </p:xfrm>
        <a:graphic>
          <a:graphicData uri="http://schemas.openxmlformats.org/presentationml/2006/ole">
            <mc:AlternateContent xmlns:mc="http://schemas.openxmlformats.org/markup-compatibility/2006">
              <mc:Choice xmlns:v="urn:schemas-microsoft-com:vml" Requires="v">
                <p:oleObj spid="_x0000_s22612" name="Equation" r:id="rId3" imgW="6006960" imgH="939600" progId="Equation.DSMT4">
                  <p:embed/>
                </p:oleObj>
              </mc:Choice>
              <mc:Fallback>
                <p:oleObj name="Equation" r:id="rId3" imgW="600696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93800"/>
                        <a:ext cx="6007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1888853113"/>
              </p:ext>
            </p:extLst>
          </p:nvPr>
        </p:nvGraphicFramePr>
        <p:xfrm>
          <a:off x="1500188" y="2122488"/>
          <a:ext cx="6883400" cy="939800"/>
        </p:xfrm>
        <a:graphic>
          <a:graphicData uri="http://schemas.openxmlformats.org/presentationml/2006/ole">
            <mc:AlternateContent xmlns:mc="http://schemas.openxmlformats.org/markup-compatibility/2006">
              <mc:Choice xmlns:v="urn:schemas-microsoft-com:vml" Requires="v">
                <p:oleObj spid="_x0000_s22613" name="Equation" r:id="rId5" imgW="6883200" imgH="939600" progId="Equation.DSMT4">
                  <p:embed/>
                </p:oleObj>
              </mc:Choice>
              <mc:Fallback>
                <p:oleObj name="Equation" r:id="rId5" imgW="6883200" imgH="939600" progId="Equation.DSMT4">
                  <p:embed/>
                  <p:pic>
                    <p:nvPicPr>
                      <p:cNvPr id="0" name="Picture 5"/>
                      <p:cNvPicPr>
                        <a:picLocks noChangeAspect="1" noChangeArrowheads="1"/>
                      </p:cNvPicPr>
                      <p:nvPr/>
                    </p:nvPicPr>
                    <p:blipFill>
                      <a:blip r:embed="rId6"/>
                      <a:srcRect/>
                      <a:stretch>
                        <a:fillRect/>
                      </a:stretch>
                    </p:blipFill>
                    <p:spPr bwMode="auto">
                      <a:xfrm>
                        <a:off x="1500188" y="2122488"/>
                        <a:ext cx="688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1538990" y="3170420"/>
          <a:ext cx="6159500" cy="838200"/>
        </p:xfrm>
        <a:graphic>
          <a:graphicData uri="http://schemas.openxmlformats.org/presentationml/2006/ole">
            <mc:AlternateContent xmlns:mc="http://schemas.openxmlformats.org/markup-compatibility/2006">
              <mc:Choice xmlns:v="urn:schemas-microsoft-com:vml" Requires="v">
                <p:oleObj spid="_x0000_s22614" name="Equation" r:id="rId7" imgW="6159240" imgH="838080" progId="Equation.DSMT4">
                  <p:embed/>
                </p:oleObj>
              </mc:Choice>
              <mc:Fallback>
                <p:oleObj name="Equation" r:id="rId7" imgW="615924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8990" y="3170420"/>
                        <a:ext cx="615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1538990" y="4084820"/>
          <a:ext cx="5473700" cy="838200"/>
        </p:xfrm>
        <a:graphic>
          <a:graphicData uri="http://schemas.openxmlformats.org/presentationml/2006/ole">
            <mc:AlternateContent xmlns:mc="http://schemas.openxmlformats.org/markup-compatibility/2006">
              <mc:Choice xmlns:v="urn:schemas-microsoft-com:vml" Requires="v">
                <p:oleObj spid="_x0000_s22615" name="Equation" r:id="rId9" imgW="5473440" imgH="838080" progId="Equation.DSMT4">
                  <p:embed/>
                </p:oleObj>
              </mc:Choice>
              <mc:Fallback>
                <p:oleObj name="Equation" r:id="rId9" imgW="547344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8990" y="4084820"/>
                        <a:ext cx="547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1538990" y="4999220"/>
          <a:ext cx="4775200" cy="838200"/>
        </p:xfrm>
        <a:graphic>
          <a:graphicData uri="http://schemas.openxmlformats.org/presentationml/2006/ole">
            <mc:AlternateContent xmlns:mc="http://schemas.openxmlformats.org/markup-compatibility/2006">
              <mc:Choice xmlns:v="urn:schemas-microsoft-com:vml" Requires="v">
                <p:oleObj spid="_x0000_s22616" name="Equation" r:id="rId11" imgW="4775040" imgH="838080" progId="Equation.DSMT4">
                  <p:embed/>
                </p:oleObj>
              </mc:Choice>
              <mc:Fallback>
                <p:oleObj name="Equation" r:id="rId11" imgW="4775040" imgH="838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8990" y="4999220"/>
                        <a:ext cx="477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Chain Rule</a:t>
            </a:r>
          </a:p>
        </p:txBody>
      </p:sp>
      <p:sp>
        <p:nvSpPr>
          <p:cNvPr id="3" name="Content Placeholder 2"/>
          <p:cNvSpPr>
            <a:spLocks noGrp="1"/>
          </p:cNvSpPr>
          <p:nvPr>
            <p:ph idx="1"/>
          </p:nvPr>
        </p:nvSpPr>
        <p:spPr/>
        <p:txBody>
          <a:bodyPr/>
          <a:lstStyle/>
          <a:p>
            <a:r>
              <a:rPr lang="en-US" dirty="0"/>
              <a:t>The Chain Rule, in combination with the Power Rule, tells us that if </a:t>
            </a:r>
            <a:r>
              <a:rPr lang="en-US" i="1" dirty="0"/>
              <a:t>u</a:t>
            </a:r>
            <a:r>
              <a:rPr lang="en-US" dirty="0"/>
              <a:t> is a function of the variable </a:t>
            </a:r>
            <a:r>
              <a:rPr lang="en-US" i="1" dirty="0"/>
              <a:t>x</a:t>
            </a:r>
            <a:r>
              <a:rPr lang="en-US" dirty="0"/>
              <a:t>, then </a:t>
            </a:r>
          </a:p>
          <a:p>
            <a:endParaRPr lang="en-US" dirty="0"/>
          </a:p>
          <a:p>
            <a:endParaRPr lang="en-US" dirty="0"/>
          </a:p>
          <a:p>
            <a:r>
              <a:rPr lang="en-US" dirty="0"/>
              <a:t>This is worth noting because the need to differentiate functions of the form </a:t>
            </a:r>
            <a:r>
              <a:rPr lang="en-US" i="1" dirty="0"/>
              <a:t>u</a:t>
            </a:r>
            <a:r>
              <a:rPr lang="en-US" i="1" baseline="30000" dirty="0"/>
              <a:t>n</a:t>
            </a:r>
            <a:r>
              <a:rPr lang="en-US" dirty="0"/>
              <a:t> arises often, and the fact that it is true for all real numbers </a:t>
            </a:r>
            <a:r>
              <a:rPr lang="en-US" i="1" dirty="0"/>
              <a:t>n</a:t>
            </a:r>
            <a:r>
              <a:rPr lang="en-US" dirty="0"/>
              <a:t> makes the observation all the more useful. </a:t>
            </a:r>
          </a:p>
        </p:txBody>
      </p:sp>
      <p:graphicFrame>
        <p:nvGraphicFramePr>
          <p:cNvPr id="55298" name="Object 2"/>
          <p:cNvGraphicFramePr>
            <a:graphicFrameLocks noChangeAspect="1"/>
          </p:cNvGraphicFramePr>
          <p:nvPr/>
        </p:nvGraphicFramePr>
        <p:xfrm>
          <a:off x="3194050" y="2362200"/>
          <a:ext cx="2654300" cy="838200"/>
        </p:xfrm>
        <a:graphic>
          <a:graphicData uri="http://schemas.openxmlformats.org/presentationml/2006/ole">
            <mc:AlternateContent xmlns:mc="http://schemas.openxmlformats.org/markup-compatibility/2006">
              <mc:Choice xmlns:v="urn:schemas-microsoft-com:vml" Requires="v">
                <p:oleObj spid="_x0000_s55314" name="Equation" r:id="rId3" imgW="2654280" imgH="838080" progId="Equation.DSMT4">
                  <p:embed/>
                </p:oleObj>
              </mc:Choice>
              <mc:Fallback>
                <p:oleObj name="Equation" r:id="rId3" imgW="26542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2362200"/>
                        <a:ext cx="265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The Power Rule for Rational Exponents</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r>
              <a:rPr lang="en-US" b="1" dirty="0">
                <a:solidFill>
                  <a:srgbClr val="000000"/>
                </a:solidFill>
              </a:rPr>
              <a:t>The Power Rule for Rational Exponents</a:t>
            </a:r>
          </a:p>
          <a:p>
            <a:r>
              <a:rPr lang="en-US" dirty="0">
                <a:solidFill>
                  <a:srgbClr val="000000"/>
                </a:solidFill>
              </a:rPr>
              <a:t>We will first prove that for every nonzero integer </a:t>
            </a:r>
            <a:r>
              <a:rPr lang="en-US" i="1" dirty="0">
                <a:solidFill>
                  <a:srgbClr val="000000"/>
                </a:solidFill>
              </a:rPr>
              <a:t>n</a:t>
            </a:r>
            <a:r>
              <a:rPr lang="en-US" dirty="0">
                <a:solidFill>
                  <a:srgbClr val="000000"/>
                </a:solidFill>
              </a:rPr>
              <a:t>, </a:t>
            </a:r>
          </a:p>
          <a:p>
            <a:r>
              <a:rPr lang="en-US" dirty="0">
                <a:solidFill>
                  <a:srgbClr val="000000"/>
                </a:solidFill>
              </a:rPr>
              <a:t>	                          </a:t>
            </a:r>
          </a:p>
          <a:p>
            <a:r>
              <a:rPr lang="en-US" dirty="0">
                <a:solidFill>
                  <a:srgbClr val="000000"/>
                </a:solidFill>
              </a:rPr>
              <a:t>Given such an </a:t>
            </a:r>
            <a:r>
              <a:rPr lang="en-US" i="1" dirty="0">
                <a:solidFill>
                  <a:srgbClr val="000000"/>
                </a:solidFill>
              </a:rPr>
              <a:t>n</a:t>
            </a:r>
            <a:r>
              <a:rPr lang="en-US" dirty="0">
                <a:solidFill>
                  <a:srgbClr val="000000"/>
                </a:solidFill>
              </a:rPr>
              <a:t>, let                     and                   </a:t>
            </a:r>
          </a:p>
          <a:p>
            <a:endParaRPr lang="en-US" dirty="0">
              <a:solidFill>
                <a:srgbClr val="000000"/>
              </a:solidFill>
            </a:endParaRPr>
          </a:p>
          <a:p>
            <a:r>
              <a:rPr lang="en-US" dirty="0">
                <a:solidFill>
                  <a:srgbClr val="000000"/>
                </a:solidFill>
              </a:rPr>
              <a:t>Note then that </a:t>
            </a:r>
          </a:p>
          <a:p>
            <a:r>
              <a:rPr lang="en-US" dirty="0">
                <a:solidFill>
                  <a:srgbClr val="000000"/>
                </a:solidFill>
              </a:rPr>
              <a:t>                                                                   </a:t>
            </a:r>
          </a:p>
          <a:p>
            <a:r>
              <a:rPr lang="en-US" dirty="0">
                <a:solidFill>
                  <a:srgbClr val="000000"/>
                </a:solidFill>
              </a:rPr>
              <a:t>so we already know that</a:t>
            </a:r>
          </a:p>
        </p:txBody>
      </p:sp>
      <p:graphicFrame>
        <p:nvGraphicFramePr>
          <p:cNvPr id="23554" name="Object 2"/>
          <p:cNvGraphicFramePr>
            <a:graphicFrameLocks noChangeAspect="1"/>
          </p:cNvGraphicFramePr>
          <p:nvPr/>
        </p:nvGraphicFramePr>
        <p:xfrm>
          <a:off x="533400" y="2092125"/>
          <a:ext cx="2895600" cy="749300"/>
        </p:xfrm>
        <a:graphic>
          <a:graphicData uri="http://schemas.openxmlformats.org/presentationml/2006/ole">
            <mc:AlternateContent xmlns:mc="http://schemas.openxmlformats.org/markup-compatibility/2006">
              <mc:Choice xmlns:v="urn:schemas-microsoft-com:vml" Requires="v">
                <p:oleObj spid="_x0000_s23649" name="Equation" r:id="rId3" imgW="2895480" imgH="749160" progId="Equation.DSMT4">
                  <p:embed/>
                </p:oleObj>
              </mc:Choice>
              <mc:Fallback>
                <p:oleObj name="Equation" r:id="rId3" imgW="2895480" imgH="749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92125"/>
                        <a:ext cx="2895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2068505276"/>
              </p:ext>
            </p:extLst>
          </p:nvPr>
        </p:nvGraphicFramePr>
        <p:xfrm>
          <a:off x="3505200" y="2819400"/>
          <a:ext cx="1485900" cy="495300"/>
        </p:xfrm>
        <a:graphic>
          <a:graphicData uri="http://schemas.openxmlformats.org/presentationml/2006/ole">
            <mc:AlternateContent xmlns:mc="http://schemas.openxmlformats.org/markup-compatibility/2006">
              <mc:Choice xmlns:v="urn:schemas-microsoft-com:vml" Requires="v">
                <p:oleObj spid="_x0000_s23650" name="Equation" r:id="rId5" imgW="1485720" imgH="495000" progId="Equation.DSMT4">
                  <p:embed/>
                </p:oleObj>
              </mc:Choice>
              <mc:Fallback>
                <p:oleObj name="Equation" r:id="rId5" imgW="148572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819400"/>
                        <a:ext cx="1485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656100350"/>
              </p:ext>
            </p:extLst>
          </p:nvPr>
        </p:nvGraphicFramePr>
        <p:xfrm>
          <a:off x="5715000" y="2819400"/>
          <a:ext cx="1409700" cy="482600"/>
        </p:xfrm>
        <a:graphic>
          <a:graphicData uri="http://schemas.openxmlformats.org/presentationml/2006/ole">
            <mc:AlternateContent xmlns:mc="http://schemas.openxmlformats.org/markup-compatibility/2006">
              <mc:Choice xmlns:v="urn:schemas-microsoft-com:vml" Requires="v">
                <p:oleObj spid="_x0000_s23651" name="Equation" r:id="rId7" imgW="1409400" imgH="482400" progId="Equation.DSMT4">
                  <p:embed/>
                </p:oleObj>
              </mc:Choice>
              <mc:Fallback>
                <p:oleObj name="Equation" r:id="rId7" imgW="140940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819400"/>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749550" y="3729489"/>
            <a:ext cx="4762500" cy="660400"/>
            <a:chOff x="2749550" y="3729489"/>
            <a:chExt cx="4762500" cy="660400"/>
          </a:xfrm>
        </p:grpSpPr>
        <p:graphicFrame>
          <p:nvGraphicFramePr>
            <p:cNvPr id="23557" name="Object 5"/>
            <p:cNvGraphicFramePr>
              <a:graphicFrameLocks noChangeAspect="1"/>
            </p:cNvGraphicFramePr>
            <p:nvPr>
              <p:extLst>
                <p:ext uri="{D42A27DB-BD31-4B8C-83A1-F6EECF244321}">
                  <p14:modId xmlns:p14="http://schemas.microsoft.com/office/powerpoint/2010/main" val="706346096"/>
                </p:ext>
              </p:extLst>
            </p:nvPr>
          </p:nvGraphicFramePr>
          <p:xfrm>
            <a:off x="2749550" y="3729489"/>
            <a:ext cx="4762500" cy="660400"/>
          </p:xfrm>
          <a:graphic>
            <a:graphicData uri="http://schemas.openxmlformats.org/presentationml/2006/ole">
              <mc:AlternateContent xmlns:mc="http://schemas.openxmlformats.org/markup-compatibility/2006">
                <mc:Choice xmlns:v="urn:schemas-microsoft-com:vml" Requires="v">
                  <p:oleObj spid="_x0000_s23652" name="Equation" r:id="rId9" imgW="4762440" imgH="660240" progId="Equation.DSMT4">
                    <p:embed/>
                  </p:oleObj>
                </mc:Choice>
                <mc:Fallback>
                  <p:oleObj name="Equation" r:id="rId9" imgW="4762440" imgH="660240" progId="Equation.DSMT4">
                    <p:embed/>
                    <p:pic>
                      <p:nvPicPr>
                        <p:cNvPr id="0" name="Picture 5"/>
                        <p:cNvPicPr>
                          <a:picLocks noChangeAspect="1" noChangeArrowheads="1"/>
                        </p:cNvPicPr>
                        <p:nvPr/>
                      </p:nvPicPr>
                      <p:blipFill>
                        <a:blip r:embed="rId10"/>
                        <a:srcRect/>
                        <a:stretch>
                          <a:fillRect/>
                        </a:stretch>
                      </p:blipFill>
                      <p:spPr bwMode="auto">
                        <a:xfrm>
                          <a:off x="2749550" y="3729489"/>
                          <a:ext cx="47625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35302" y="3831635"/>
              <a:ext cx="343364" cy="523220"/>
            </a:xfrm>
            <a:prstGeom prst="rect">
              <a:avLst/>
            </a:prstGeom>
          </p:spPr>
          <p:txBody>
            <a:bodyPr wrap="none">
              <a:spAutoFit/>
            </a:bodyPr>
            <a:lstStyle/>
            <a:p>
              <a:r>
                <a:rPr lang="en-US" sz="2800" dirty="0">
                  <a:latin typeface="Cambria Math" panose="02040503050406030204" pitchFamily="18" charset="0"/>
                  <a:ea typeface="Cambria Math" panose="02040503050406030204" pitchFamily="18" charset="0"/>
                </a:rPr>
                <a:t>∘</a:t>
              </a:r>
              <a:endParaRPr lang="en-US" sz="2800" dirty="0"/>
            </a:p>
          </p:txBody>
        </p:sp>
      </p:grpSp>
      <p:grpSp>
        <p:nvGrpSpPr>
          <p:cNvPr id="4" name="Group 3"/>
          <p:cNvGrpSpPr/>
          <p:nvPr/>
        </p:nvGrpSpPr>
        <p:grpSpPr>
          <a:xfrm>
            <a:off x="4178300" y="4730750"/>
            <a:ext cx="2082800" cy="637796"/>
            <a:chOff x="4178300" y="4730750"/>
            <a:chExt cx="2082800" cy="637796"/>
          </a:xfrm>
        </p:grpSpPr>
        <p:graphicFrame>
          <p:nvGraphicFramePr>
            <p:cNvPr id="23558" name="Object 6"/>
            <p:cNvGraphicFramePr>
              <a:graphicFrameLocks noChangeAspect="1"/>
            </p:cNvGraphicFramePr>
            <p:nvPr>
              <p:extLst>
                <p:ext uri="{D42A27DB-BD31-4B8C-83A1-F6EECF244321}">
                  <p14:modId xmlns:p14="http://schemas.microsoft.com/office/powerpoint/2010/main" val="953616022"/>
                </p:ext>
              </p:extLst>
            </p:nvPr>
          </p:nvGraphicFramePr>
          <p:xfrm>
            <a:off x="4178300" y="4730750"/>
            <a:ext cx="2082800" cy="635000"/>
          </p:xfrm>
          <a:graphic>
            <a:graphicData uri="http://schemas.openxmlformats.org/presentationml/2006/ole">
              <mc:AlternateContent xmlns:mc="http://schemas.openxmlformats.org/markup-compatibility/2006">
                <mc:Choice xmlns:v="urn:schemas-microsoft-com:vml" Requires="v">
                  <p:oleObj spid="_x0000_s23653" name="Equation" r:id="rId11" imgW="2082600" imgH="634680" progId="Equation.DSMT4">
                    <p:embed/>
                  </p:oleObj>
                </mc:Choice>
                <mc:Fallback>
                  <p:oleObj name="Equation" r:id="rId11" imgW="2082600" imgH="634680" progId="Equation.DSMT4">
                    <p:embed/>
                    <p:pic>
                      <p:nvPicPr>
                        <p:cNvPr id="0" name="Picture 6"/>
                        <p:cNvPicPr>
                          <a:picLocks noChangeAspect="1" noChangeArrowheads="1"/>
                        </p:cNvPicPr>
                        <p:nvPr/>
                      </p:nvPicPr>
                      <p:blipFill>
                        <a:blip r:embed="rId12"/>
                        <a:srcRect/>
                        <a:stretch>
                          <a:fillRect/>
                        </a:stretch>
                      </p:blipFill>
                      <p:spPr bwMode="auto">
                        <a:xfrm>
                          <a:off x="4178300" y="4730750"/>
                          <a:ext cx="2082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4465625" y="4845326"/>
              <a:ext cx="343364" cy="523220"/>
            </a:xfrm>
            <a:prstGeom prst="rect">
              <a:avLst/>
            </a:prstGeom>
          </p:spPr>
          <p:txBody>
            <a:bodyPr wrap="none">
              <a:spAutoFit/>
            </a:bodyPr>
            <a:lstStyle/>
            <a:p>
              <a:r>
                <a:rPr lang="en-US" sz="2800" dirty="0">
                  <a:latin typeface="Cambria Math" panose="02040503050406030204" pitchFamily="18" charset="0"/>
                  <a:ea typeface="Cambria Math" panose="02040503050406030204" pitchFamily="18" charset="0"/>
                </a:rPr>
                <a:t>∘</a:t>
              </a:r>
              <a:endParaRPr lang="en-US" sz="28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The Power Rule for Rational Exponents</a:t>
            </a:r>
            <a:endParaRPr lang="en-US" dirty="0"/>
          </a:p>
        </p:txBody>
      </p:sp>
      <p:sp>
        <p:nvSpPr>
          <p:cNvPr id="3" name="Content Placeholder 2"/>
          <p:cNvSpPr>
            <a:spLocks noGrp="1"/>
          </p:cNvSpPr>
          <p:nvPr>
            <p:ph idx="1"/>
          </p:nvPr>
        </p:nvSpPr>
        <p:spPr>
          <a:xfrm>
            <a:off x="457200" y="1280161"/>
            <a:ext cx="8229600" cy="3884140"/>
          </a:xfrm>
          <a:solidFill>
            <a:srgbClr val="FFFFCC"/>
          </a:solidFill>
          <a:ln w="28575">
            <a:solidFill>
              <a:srgbClr val="000000"/>
            </a:solidFill>
          </a:ln>
        </p:spPr>
        <p:txBody>
          <a:bodyPr wrap="square">
            <a:spAutoFit/>
          </a:bodyPr>
          <a:lstStyle/>
          <a:p>
            <a:pPr algn="ctr"/>
            <a:r>
              <a:rPr lang="en-US" b="1" dirty="0">
                <a:solidFill>
                  <a:srgbClr val="000000"/>
                </a:solidFill>
              </a:rPr>
              <a:t>The Power Rule for Rational Exponents (cont.)</a:t>
            </a:r>
          </a:p>
          <a:p>
            <a:r>
              <a:rPr lang="en-US" dirty="0">
                <a:solidFill>
                  <a:srgbClr val="000000"/>
                </a:solidFill>
              </a:rPr>
              <a:t>But by the Chain Rule,</a:t>
            </a:r>
          </a:p>
          <a:p>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spcBef>
                <a:spcPts val="0"/>
              </a:spcBef>
            </a:pPr>
            <a:endParaRPr lang="en-US" b="1" dirty="0">
              <a:solidFill>
                <a:srgbClr val="000000"/>
              </a:solidFill>
            </a:endParaRPr>
          </a:p>
          <a:p>
            <a:pPr>
              <a:spcBef>
                <a:spcPts val="0"/>
              </a:spcBef>
            </a:pPr>
            <a:endParaRPr lang="en-US" dirty="0">
              <a:solidFill>
                <a:srgbClr val="000000"/>
              </a:solidFill>
            </a:endParaRPr>
          </a:p>
          <a:p>
            <a:pPr>
              <a:spcBef>
                <a:spcPts val="0"/>
              </a:spcBef>
            </a:pPr>
            <a:r>
              <a:rPr lang="en-US" dirty="0">
                <a:solidFill>
                  <a:srgbClr val="000000"/>
                </a:solidFill>
              </a:rPr>
              <a:t>So it must be the case that</a:t>
            </a:r>
            <a:endParaRPr lang="en-US" b="1" dirty="0">
              <a:solidFill>
                <a:srgbClr val="000000"/>
              </a:solidFill>
            </a:endParaRPr>
          </a:p>
        </p:txBody>
      </p:sp>
      <p:graphicFrame>
        <p:nvGraphicFramePr>
          <p:cNvPr id="24585" name="Object 9"/>
          <p:cNvGraphicFramePr>
            <a:graphicFrameLocks noChangeAspect="1"/>
          </p:cNvGraphicFramePr>
          <p:nvPr/>
        </p:nvGraphicFramePr>
        <p:xfrm>
          <a:off x="4455459" y="4572747"/>
          <a:ext cx="2730500" cy="622300"/>
        </p:xfrm>
        <a:graphic>
          <a:graphicData uri="http://schemas.openxmlformats.org/presentationml/2006/ole">
            <mc:AlternateContent xmlns:mc="http://schemas.openxmlformats.org/markup-compatibility/2006">
              <mc:Choice xmlns:v="urn:schemas-microsoft-com:vml" Requires="v">
                <p:oleObj spid="_x0000_s24618" name="Equation" r:id="rId3" imgW="2730240" imgH="622080" progId="Equation.DSMT4">
                  <p:embed/>
                </p:oleObj>
              </mc:Choice>
              <mc:Fallback>
                <p:oleObj name="Equation" r:id="rId3" imgW="2730240" imgH="62208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459" y="4572747"/>
                        <a:ext cx="2730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1638300" y="2382838"/>
            <a:ext cx="5867400" cy="2019300"/>
            <a:chOff x="1638300" y="2382838"/>
            <a:chExt cx="5867400" cy="2019300"/>
          </a:xfrm>
        </p:grpSpPr>
        <p:graphicFrame>
          <p:nvGraphicFramePr>
            <p:cNvPr id="24583" name="Object 7"/>
            <p:cNvGraphicFramePr>
              <a:graphicFrameLocks noChangeAspect="1"/>
            </p:cNvGraphicFramePr>
            <p:nvPr>
              <p:extLst>
                <p:ext uri="{D42A27DB-BD31-4B8C-83A1-F6EECF244321}">
                  <p14:modId xmlns:p14="http://schemas.microsoft.com/office/powerpoint/2010/main" val="2308716313"/>
                </p:ext>
              </p:extLst>
            </p:nvPr>
          </p:nvGraphicFramePr>
          <p:xfrm>
            <a:off x="1638300" y="2382838"/>
            <a:ext cx="5867400" cy="2019300"/>
          </p:xfrm>
          <a:graphic>
            <a:graphicData uri="http://schemas.openxmlformats.org/presentationml/2006/ole">
              <mc:AlternateContent xmlns:mc="http://schemas.openxmlformats.org/markup-compatibility/2006">
                <mc:Choice xmlns:v="urn:schemas-microsoft-com:vml" Requires="v">
                  <p:oleObj spid="_x0000_s24619" name="Equation" r:id="rId5" imgW="5867280" imgH="2019240" progId="Equation.DSMT4">
                    <p:embed/>
                  </p:oleObj>
                </mc:Choice>
                <mc:Fallback>
                  <p:oleObj name="Equation" r:id="rId5" imgW="5867280" imgH="2019240" progId="Equation.DSMT4">
                    <p:embed/>
                    <p:pic>
                      <p:nvPicPr>
                        <p:cNvPr id="0" name="Picture 7"/>
                        <p:cNvPicPr>
                          <a:picLocks noChangeAspect="1" noChangeArrowheads="1"/>
                        </p:cNvPicPr>
                        <p:nvPr/>
                      </p:nvPicPr>
                      <p:blipFill>
                        <a:blip r:embed="rId6"/>
                        <a:srcRect/>
                        <a:stretch>
                          <a:fillRect/>
                        </a:stretch>
                      </p:blipFill>
                      <p:spPr bwMode="auto">
                        <a:xfrm>
                          <a:off x="1638300" y="2382838"/>
                          <a:ext cx="58674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1905000" y="2514600"/>
              <a:ext cx="343364" cy="523220"/>
            </a:xfrm>
            <a:prstGeom prst="rect">
              <a:avLst/>
            </a:prstGeom>
          </p:spPr>
          <p:txBody>
            <a:bodyPr wrap="none">
              <a:spAutoFit/>
            </a:bodyPr>
            <a:lstStyle/>
            <a:p>
              <a:r>
                <a:rPr lang="en-US" sz="2800" dirty="0">
                  <a:latin typeface="Cambria Math" panose="02040503050406030204" pitchFamily="18" charset="0"/>
                  <a:ea typeface="Cambria Math" panose="02040503050406030204" pitchFamily="18" charset="0"/>
                </a:rPr>
                <a:t>∘</a:t>
              </a:r>
              <a:endParaRPr lang="en-US" sz="28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The Power Rule for Rational Exponents</a:t>
            </a:r>
            <a:endParaRPr lang="en-US" dirty="0"/>
          </a:p>
        </p:txBody>
      </p:sp>
      <p:sp>
        <p:nvSpPr>
          <p:cNvPr id="3" name="Content Placeholder 2"/>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pPr algn="ctr"/>
            <a:r>
              <a:rPr lang="en-US" b="1" dirty="0">
                <a:solidFill>
                  <a:srgbClr val="000000"/>
                </a:solidFill>
              </a:rPr>
              <a:t>The Power Rule for Rational Exponents (cont.)</a:t>
            </a:r>
          </a:p>
          <a:p>
            <a:r>
              <a:rPr lang="en-US" dirty="0">
                <a:solidFill>
                  <a:srgbClr val="000000"/>
                </a:solidFill>
              </a:rPr>
              <a:t>Solving this equation for               we obtain the desired result.</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Now let </a:t>
            </a:r>
            <a:r>
              <a:rPr lang="en-US" i="1" dirty="0">
                <a:solidFill>
                  <a:srgbClr val="000000"/>
                </a:solidFill>
              </a:rPr>
              <a:t>m</a:t>
            </a:r>
            <a:r>
              <a:rPr lang="en-US" dirty="0">
                <a:solidFill>
                  <a:srgbClr val="000000"/>
                </a:solidFill>
              </a:rPr>
              <a:t> be an integer as well; we will use the above result to prove the Power Rule for the rational exponent </a:t>
            </a:r>
            <a:r>
              <a:rPr lang="en-US" i="1" dirty="0">
                <a:solidFill>
                  <a:srgbClr val="000000"/>
                </a:solidFill>
              </a:rPr>
              <a:t>m/n</a:t>
            </a:r>
            <a:r>
              <a:rPr lang="en-US" dirty="0">
                <a:solidFill>
                  <a:srgbClr val="000000"/>
                </a:solidFill>
              </a:rPr>
              <a:t>.</a:t>
            </a:r>
            <a:endParaRPr lang="en-US" b="1" dirty="0">
              <a:solidFill>
                <a:srgbClr val="000000"/>
              </a:solidFill>
            </a:endParaRPr>
          </a:p>
        </p:txBody>
      </p:sp>
      <p:graphicFrame>
        <p:nvGraphicFramePr>
          <p:cNvPr id="25608" name="Object 8"/>
          <p:cNvGraphicFramePr>
            <a:graphicFrameLocks noChangeAspect="1"/>
          </p:cNvGraphicFramePr>
          <p:nvPr/>
        </p:nvGraphicFramePr>
        <p:xfrm>
          <a:off x="4180541" y="1828800"/>
          <a:ext cx="889000" cy="469900"/>
        </p:xfrm>
        <a:graphic>
          <a:graphicData uri="http://schemas.openxmlformats.org/presentationml/2006/ole">
            <mc:AlternateContent xmlns:mc="http://schemas.openxmlformats.org/markup-compatibility/2006">
              <mc:Choice xmlns:v="urn:schemas-microsoft-com:vml" Requires="v">
                <p:oleObj spid="_x0000_s25642" name="Equation" r:id="rId3" imgW="888840" imgH="469800" progId="Equation.DSMT4">
                  <p:embed/>
                </p:oleObj>
              </mc:Choice>
              <mc:Fallback>
                <p:oleObj name="Equation" r:id="rId3" imgW="888840" imgH="4698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541" y="1828800"/>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extLst>
              <p:ext uri="{D42A27DB-BD31-4B8C-83A1-F6EECF244321}">
                <p14:modId xmlns:p14="http://schemas.microsoft.com/office/powerpoint/2010/main" val="1631555323"/>
              </p:ext>
            </p:extLst>
          </p:nvPr>
        </p:nvGraphicFramePr>
        <p:xfrm>
          <a:off x="1498600" y="2679700"/>
          <a:ext cx="6235700" cy="1130300"/>
        </p:xfrm>
        <a:graphic>
          <a:graphicData uri="http://schemas.openxmlformats.org/presentationml/2006/ole">
            <mc:AlternateContent xmlns:mc="http://schemas.openxmlformats.org/markup-compatibility/2006">
              <mc:Choice xmlns:v="urn:schemas-microsoft-com:vml" Requires="v">
                <p:oleObj spid="_x0000_s25643" name="Equation" r:id="rId5" imgW="6235560" imgH="1130040" progId="Equation.DSMT4">
                  <p:embed/>
                </p:oleObj>
              </mc:Choice>
              <mc:Fallback>
                <p:oleObj name="Equation" r:id="rId5" imgW="6235560" imgH="1130040" progId="Equation.DSMT4">
                  <p:embed/>
                  <p:pic>
                    <p:nvPicPr>
                      <p:cNvPr id="0" name="Picture 9"/>
                      <p:cNvPicPr>
                        <a:picLocks noChangeAspect="1" noChangeArrowheads="1"/>
                      </p:cNvPicPr>
                      <p:nvPr/>
                    </p:nvPicPr>
                    <p:blipFill>
                      <a:blip r:embed="rId6"/>
                      <a:srcRect/>
                      <a:stretch>
                        <a:fillRect/>
                      </a:stretch>
                    </p:blipFill>
                    <p:spPr bwMode="auto">
                      <a:xfrm>
                        <a:off x="1498600" y="2679700"/>
                        <a:ext cx="62357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solidFill>
            <a:srgbClr val="FFFFCC"/>
          </a:solidFill>
          <a:ln w="28575">
            <a:solidFill>
              <a:srgbClr val="000000"/>
            </a:solidFill>
          </a:ln>
        </p:spPr>
        <p:txBody>
          <a:bodyPr/>
          <a:lstStyle/>
          <a:p>
            <a:pPr algn="ctr"/>
            <a:r>
              <a:rPr lang="en-US" b="1" dirty="0">
                <a:solidFill>
                  <a:srgbClr val="000000"/>
                </a:solidFill>
              </a:rPr>
              <a:t>The Chain Rule</a:t>
            </a:r>
          </a:p>
          <a:p>
            <a:r>
              <a:rPr lang="en-US" dirty="0">
                <a:solidFill>
                  <a:srgbClr val="000000"/>
                </a:solidFill>
              </a:rPr>
              <a:t>If </a:t>
            </a:r>
            <a:r>
              <a:rPr lang="en-US" i="1" dirty="0">
                <a:solidFill>
                  <a:srgbClr val="000000"/>
                </a:solidFill>
              </a:rPr>
              <a:t>g</a:t>
            </a:r>
            <a:r>
              <a:rPr lang="en-US" dirty="0">
                <a:solidFill>
                  <a:srgbClr val="000000"/>
                </a:solidFill>
              </a:rPr>
              <a:t> is a function differentiable at the point </a:t>
            </a:r>
            <a:r>
              <a:rPr lang="en-US" i="1" dirty="0">
                <a:solidFill>
                  <a:srgbClr val="000000"/>
                </a:solidFill>
              </a:rPr>
              <a:t>c</a:t>
            </a:r>
            <a:r>
              <a:rPr lang="en-US" dirty="0">
                <a:solidFill>
                  <a:srgbClr val="000000"/>
                </a:solidFill>
              </a:rPr>
              <a:t>, and if </a:t>
            </a:r>
            <a:r>
              <a:rPr lang="en-US" i="1" dirty="0">
                <a:solidFill>
                  <a:srgbClr val="000000"/>
                </a:solidFill>
              </a:rPr>
              <a:t>f</a:t>
            </a:r>
            <a:r>
              <a:rPr lang="en-US" dirty="0">
                <a:solidFill>
                  <a:srgbClr val="000000"/>
                </a:solidFill>
              </a:rPr>
              <a:t> is a function differentiable at </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then </a:t>
            </a:r>
            <a:r>
              <a:rPr lang="en-US" i="1" dirty="0">
                <a:solidFill>
                  <a:srgbClr val="000000"/>
                </a:solidFill>
              </a:rPr>
              <a:t>f</a:t>
            </a:r>
            <a:r>
              <a:rPr lang="en-US" dirty="0">
                <a:solidFill>
                  <a:srgbClr val="000000"/>
                </a:solidFill>
              </a:rPr>
              <a:t> </a:t>
            </a:r>
            <a:r>
              <a:rPr lang="en-US" dirty="0" smtClean="0">
                <a:solidFill>
                  <a:srgbClr val="000000"/>
                </a:solidFill>
                <a:latin typeface="Cambria Math" panose="02040503050406030204" pitchFamily="18" charset="0"/>
                <a:ea typeface="Cambria Math" panose="02040503050406030204" pitchFamily="18" charset="0"/>
              </a:rPr>
              <a:t>∘</a:t>
            </a:r>
            <a:r>
              <a:rPr lang="en-US" dirty="0" smtClean="0">
                <a:solidFill>
                  <a:srgbClr val="000000"/>
                </a:solidFill>
                <a:latin typeface="Calibri"/>
              </a:rPr>
              <a:t> </a:t>
            </a:r>
            <a:r>
              <a:rPr lang="en-US" i="1" dirty="0">
                <a:solidFill>
                  <a:srgbClr val="000000"/>
                </a:solidFill>
              </a:rPr>
              <a:t>g</a:t>
            </a:r>
            <a:r>
              <a:rPr lang="en-US" dirty="0">
                <a:solidFill>
                  <a:srgbClr val="000000"/>
                </a:solidFill>
              </a:rPr>
              <a:t> is differentiable at </a:t>
            </a:r>
            <a:r>
              <a:rPr lang="en-US" i="1" dirty="0">
                <a:solidFill>
                  <a:srgbClr val="000000"/>
                </a:solidFill>
              </a:rPr>
              <a:t>c</a:t>
            </a:r>
            <a:r>
              <a:rPr lang="en-US" dirty="0">
                <a:solidFill>
                  <a:srgbClr val="000000"/>
                </a:solidFill>
              </a:rPr>
              <a:t> and </a:t>
            </a:r>
          </a:p>
          <a:p>
            <a:pPr>
              <a:lnSpc>
                <a:spcPct val="150000"/>
              </a:lnSpc>
            </a:pPr>
            <a:endParaRPr lang="en-US" dirty="0">
              <a:solidFill>
                <a:srgbClr val="000000"/>
              </a:solidFill>
            </a:endParaRPr>
          </a:p>
          <a:p>
            <a:r>
              <a:rPr lang="en-US" dirty="0">
                <a:solidFill>
                  <a:srgbClr val="000000"/>
                </a:solidFill>
              </a:rPr>
              <a:t>In Leibniz notation, if we let </a:t>
            </a:r>
            <a:r>
              <a:rPr lang="en-US" i="1" dirty="0">
                <a:solidFill>
                  <a:srgbClr val="000000"/>
                </a:solidFill>
              </a:rPr>
              <a:t>y</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u</a:t>
            </a:r>
            <a:r>
              <a:rPr lang="en-US" dirty="0">
                <a:solidFill>
                  <a:srgbClr val="000000"/>
                </a:solidFill>
              </a:rPr>
              <a:t>) and </a:t>
            </a:r>
            <a:r>
              <a:rPr lang="en-US" i="1" dirty="0">
                <a:solidFill>
                  <a:srgbClr val="000000"/>
                </a:solidFill>
              </a:rPr>
              <a:t>u</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then </a:t>
            </a:r>
          </a:p>
        </p:txBody>
      </p:sp>
      <p:graphicFrame>
        <p:nvGraphicFramePr>
          <p:cNvPr id="1027" name="Object 3"/>
          <p:cNvGraphicFramePr>
            <a:graphicFrameLocks noChangeAspect="1"/>
          </p:cNvGraphicFramePr>
          <p:nvPr>
            <p:extLst>
              <p:ext uri="{D42A27DB-BD31-4B8C-83A1-F6EECF244321}">
                <p14:modId xmlns:p14="http://schemas.microsoft.com/office/powerpoint/2010/main" val="539592295"/>
              </p:ext>
            </p:extLst>
          </p:nvPr>
        </p:nvGraphicFramePr>
        <p:xfrm>
          <a:off x="2584450" y="4476750"/>
          <a:ext cx="3975100" cy="1168400"/>
        </p:xfrm>
        <a:graphic>
          <a:graphicData uri="http://schemas.openxmlformats.org/presentationml/2006/ole">
            <mc:AlternateContent xmlns:mc="http://schemas.openxmlformats.org/markup-compatibility/2006">
              <mc:Choice xmlns:v="urn:schemas-microsoft-com:vml" Requires="v">
                <p:oleObj spid="_x0000_s1063" name="Equation" r:id="rId3" imgW="3974760" imgH="1168200" progId="Equation.DSMT4">
                  <p:embed/>
                </p:oleObj>
              </mc:Choice>
              <mc:Fallback>
                <p:oleObj name="Equation" r:id="rId3" imgW="3974760" imgH="1168200" progId="Equation.DSMT4">
                  <p:embed/>
                  <p:pic>
                    <p:nvPicPr>
                      <p:cNvPr id="0" name="Picture 3"/>
                      <p:cNvPicPr>
                        <a:picLocks noChangeAspect="1" noChangeArrowheads="1"/>
                      </p:cNvPicPr>
                      <p:nvPr/>
                    </p:nvPicPr>
                    <p:blipFill>
                      <a:blip r:embed="rId4"/>
                      <a:srcRect/>
                      <a:stretch>
                        <a:fillRect/>
                      </a:stretch>
                    </p:blipFill>
                    <p:spPr bwMode="auto">
                      <a:xfrm>
                        <a:off x="2584450" y="4476750"/>
                        <a:ext cx="39751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2565400" y="3206750"/>
            <a:ext cx="4013200" cy="673100"/>
            <a:chOff x="2565400" y="3206750"/>
            <a:chExt cx="4013200" cy="673100"/>
          </a:xfrm>
        </p:grpSpPr>
        <p:graphicFrame>
          <p:nvGraphicFramePr>
            <p:cNvPr id="1026" name="Object 2"/>
            <p:cNvGraphicFramePr>
              <a:graphicFrameLocks noChangeAspect="1"/>
            </p:cNvGraphicFramePr>
            <p:nvPr>
              <p:extLst>
                <p:ext uri="{D42A27DB-BD31-4B8C-83A1-F6EECF244321}">
                  <p14:modId xmlns:p14="http://schemas.microsoft.com/office/powerpoint/2010/main" val="1901279518"/>
                </p:ext>
              </p:extLst>
            </p:nvPr>
          </p:nvGraphicFramePr>
          <p:xfrm>
            <a:off x="2565400" y="3206750"/>
            <a:ext cx="4013200" cy="673100"/>
          </p:xfrm>
          <a:graphic>
            <a:graphicData uri="http://schemas.openxmlformats.org/presentationml/2006/ole">
              <mc:AlternateContent xmlns:mc="http://schemas.openxmlformats.org/markup-compatibility/2006">
                <mc:Choice xmlns:v="urn:schemas-microsoft-com:vml" Requires="v">
                  <p:oleObj spid="_x0000_s1064" name="Equation" r:id="rId5" imgW="4012920" imgH="672840" progId="Equation.DSMT4">
                    <p:embed/>
                  </p:oleObj>
                </mc:Choice>
                <mc:Fallback>
                  <p:oleObj name="Equation" r:id="rId5" imgW="4012920" imgH="672840" progId="Equation.DSMT4">
                    <p:embed/>
                    <p:pic>
                      <p:nvPicPr>
                        <p:cNvPr id="0" name="Picture 2"/>
                        <p:cNvPicPr>
                          <a:picLocks noChangeAspect="1" noChangeArrowheads="1"/>
                        </p:cNvPicPr>
                        <p:nvPr/>
                      </p:nvPicPr>
                      <p:blipFill>
                        <a:blip r:embed="rId6"/>
                        <a:srcRect/>
                        <a:stretch>
                          <a:fillRect/>
                        </a:stretch>
                      </p:blipFill>
                      <p:spPr bwMode="auto">
                        <a:xfrm>
                          <a:off x="2565400" y="3206750"/>
                          <a:ext cx="4013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819400" y="3331463"/>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The Power Rule for Rational Exponents</a:t>
            </a:r>
            <a:endParaRPr lang="en-US" dirty="0"/>
          </a:p>
        </p:txBody>
      </p:sp>
      <p:sp>
        <p:nvSpPr>
          <p:cNvPr id="3" name="Content Placeholder 2"/>
          <p:cNvSpPr>
            <a:spLocks noGrp="1"/>
          </p:cNvSpPr>
          <p:nvPr>
            <p:ph idx="1"/>
          </p:nvPr>
        </p:nvSpPr>
        <p:spPr>
          <a:xfrm>
            <a:off x="457200" y="1280160"/>
            <a:ext cx="8229600" cy="4587240"/>
          </a:xfrm>
          <a:solidFill>
            <a:srgbClr val="FFFFCC"/>
          </a:solidFill>
          <a:ln w="28575">
            <a:solidFill>
              <a:srgbClr val="000000"/>
            </a:solidFill>
          </a:ln>
        </p:spPr>
        <p:txBody>
          <a:bodyPr wrap="square">
            <a:noAutofit/>
          </a:bodyPr>
          <a:lstStyle/>
          <a:p>
            <a:pPr algn="ctr"/>
            <a:r>
              <a:rPr lang="en-US" b="1" dirty="0">
                <a:solidFill>
                  <a:srgbClr val="000000"/>
                </a:solidFill>
              </a:rPr>
              <a:t>The Power Rule for Rational Exponents (cont.)</a:t>
            </a:r>
          </a:p>
          <a:p>
            <a:pPr algn="ctr">
              <a:lnSpc>
                <a:spcPct val="150000"/>
              </a:lnSpc>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26627" name="Object 6"/>
          <p:cNvGraphicFramePr>
            <a:graphicFrameLocks noChangeAspect="1"/>
          </p:cNvGraphicFramePr>
          <p:nvPr/>
        </p:nvGraphicFramePr>
        <p:xfrm>
          <a:off x="609600" y="1905000"/>
          <a:ext cx="7899400" cy="3860800"/>
        </p:xfrm>
        <a:graphic>
          <a:graphicData uri="http://schemas.openxmlformats.org/presentationml/2006/ole">
            <mc:AlternateContent xmlns:mc="http://schemas.openxmlformats.org/markup-compatibility/2006">
              <mc:Choice xmlns:v="urn:schemas-microsoft-com:vml" Requires="v">
                <p:oleObj spid="_x0000_s26643" name="Equation" r:id="rId3" imgW="7899120" imgH="3860640" progId="Equation.DSMT4">
                  <p:embed/>
                </p:oleObj>
              </mc:Choice>
              <mc:Fallback>
                <p:oleObj name="Equation" r:id="rId3" imgW="7899120" imgH="38606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78994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Combine the Chain Rule with the Power Rule to differentiate the following functions. </a:t>
            </a:r>
          </a:p>
        </p:txBody>
      </p:sp>
      <p:graphicFrame>
        <p:nvGraphicFramePr>
          <p:cNvPr id="27650" name="Object 2"/>
          <p:cNvGraphicFramePr>
            <a:graphicFrameLocks noChangeAspect="1"/>
          </p:cNvGraphicFramePr>
          <p:nvPr/>
        </p:nvGraphicFramePr>
        <p:xfrm>
          <a:off x="548640" y="2590800"/>
          <a:ext cx="3505200" cy="1676400"/>
        </p:xfrm>
        <a:graphic>
          <a:graphicData uri="http://schemas.openxmlformats.org/presentationml/2006/ole">
            <mc:AlternateContent xmlns:mc="http://schemas.openxmlformats.org/markup-compatibility/2006">
              <mc:Choice xmlns:v="urn:schemas-microsoft-com:vml" Requires="v">
                <p:oleObj spid="_x0000_s27666" name="Equation" r:id="rId3" imgW="3504960" imgH="1676160" progId="Equation.DSMT4">
                  <p:embed/>
                </p:oleObj>
              </mc:Choice>
              <mc:Fallback>
                <p:oleObj name="Equation" r:id="rId3" imgW="3504960" imgH="1676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590800"/>
                        <a:ext cx="350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We identify                     as the outer function, while </a:t>
            </a:r>
          </a:p>
          <a:p>
            <a:pPr marL="465138" indent="-465138"/>
            <a:r>
              <a:rPr lang="en-US" dirty="0"/>
              <a:t>		                           sin is the inner function. Now the Chain Rule can be applied. We also need to use the Power Rule to differentiate </a:t>
            </a:r>
            <a:r>
              <a:rPr lang="en-US" i="1" dirty="0"/>
              <a:t>f</a:t>
            </a:r>
            <a:r>
              <a:rPr lang="en-US" dirty="0"/>
              <a:t> :</a:t>
            </a:r>
          </a:p>
        </p:txBody>
      </p:sp>
      <p:graphicFrame>
        <p:nvGraphicFramePr>
          <p:cNvPr id="28674" name="Object 2"/>
          <p:cNvGraphicFramePr>
            <a:graphicFrameLocks noChangeAspect="1"/>
          </p:cNvGraphicFramePr>
          <p:nvPr/>
        </p:nvGraphicFramePr>
        <p:xfrm>
          <a:off x="2743200" y="1798820"/>
          <a:ext cx="1498600" cy="495300"/>
        </p:xfrm>
        <a:graphic>
          <a:graphicData uri="http://schemas.openxmlformats.org/presentationml/2006/ole">
            <mc:AlternateContent xmlns:mc="http://schemas.openxmlformats.org/markup-compatibility/2006">
              <mc:Choice xmlns:v="urn:schemas-microsoft-com:vml" Requires="v">
                <p:oleObj spid="_x0000_s28739" name="Equation" r:id="rId3" imgW="1498320" imgH="495000" progId="Equation.DSMT4">
                  <p:embed/>
                </p:oleObj>
              </mc:Choice>
              <mc:Fallback>
                <p:oleObj name="Equation" r:id="rId3" imgW="149832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9882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1066800" y="2321810"/>
          <a:ext cx="2425700" cy="482600"/>
        </p:xfrm>
        <a:graphic>
          <a:graphicData uri="http://schemas.openxmlformats.org/presentationml/2006/ole">
            <mc:AlternateContent xmlns:mc="http://schemas.openxmlformats.org/markup-compatibility/2006">
              <mc:Choice xmlns:v="urn:schemas-microsoft-com:vml" Requires="v">
                <p:oleObj spid="_x0000_s28740" name="Equation" r:id="rId5" imgW="2425680" imgH="482400" progId="Equation.DSMT4">
                  <p:embed/>
                </p:oleObj>
              </mc:Choice>
              <mc:Fallback>
                <p:oleObj name="Equation" r:id="rId5" imgW="242568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321810"/>
                        <a:ext cx="2425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1803400" y="3810000"/>
          <a:ext cx="5537200" cy="850900"/>
        </p:xfrm>
        <a:graphic>
          <a:graphicData uri="http://schemas.openxmlformats.org/presentationml/2006/ole">
            <mc:AlternateContent xmlns:mc="http://schemas.openxmlformats.org/markup-compatibility/2006">
              <mc:Choice xmlns:v="urn:schemas-microsoft-com:vml" Requires="v">
                <p:oleObj spid="_x0000_s28741" name="Equation" r:id="rId7" imgW="5537160" imgH="850680" progId="Equation.DSMT4">
                  <p:embed/>
                </p:oleObj>
              </mc:Choice>
              <mc:Fallback>
                <p:oleObj name="Equation" r:id="rId7" imgW="5537160" imgH="850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3400" y="3810000"/>
                        <a:ext cx="5537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2592050" y="4769370"/>
          <a:ext cx="4267200" cy="838200"/>
        </p:xfrm>
        <a:graphic>
          <a:graphicData uri="http://schemas.openxmlformats.org/presentationml/2006/ole">
            <mc:AlternateContent xmlns:mc="http://schemas.openxmlformats.org/markup-compatibility/2006">
              <mc:Choice xmlns:v="urn:schemas-microsoft-com:vml" Requires="v">
                <p:oleObj spid="_x0000_s28742" name="Equation" r:id="rId9" imgW="4267080" imgH="838080" progId="Equation.DSMT4">
                  <p:embed/>
                </p:oleObj>
              </mc:Choice>
              <mc:Fallback>
                <p:oleObj name="Equation" r:id="rId9" imgW="42670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2050" y="476937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marL="465138" indent="-465138"/>
            <a:r>
              <a:rPr lang="en-US" b="1" dirty="0"/>
              <a:t>b.	</a:t>
            </a:r>
            <a:r>
              <a:rPr lang="en-US" dirty="0"/>
              <a:t>Notice that we can rewrite </a:t>
            </a:r>
            <a:r>
              <a:rPr lang="en-US" i="1" dirty="0"/>
              <a:t>G</a:t>
            </a:r>
            <a:r>
              <a:rPr lang="en-US" dirty="0"/>
              <a:t> as</a:t>
            </a:r>
          </a:p>
          <a:p>
            <a:pPr marL="465138" indent="-465138"/>
            <a:endParaRPr lang="en-US" dirty="0"/>
          </a:p>
          <a:p>
            <a:pPr marL="465138" indent="-465138"/>
            <a:r>
              <a:rPr lang="en-US" dirty="0"/>
              <a:t>	Now we proceed in a manner similar to part a.  </a:t>
            </a:r>
          </a:p>
        </p:txBody>
      </p:sp>
      <p:graphicFrame>
        <p:nvGraphicFramePr>
          <p:cNvPr id="29698" name="Object 2"/>
          <p:cNvGraphicFramePr>
            <a:graphicFrameLocks noChangeAspect="1"/>
          </p:cNvGraphicFramePr>
          <p:nvPr/>
        </p:nvGraphicFramePr>
        <p:xfrm>
          <a:off x="2838450" y="1752600"/>
          <a:ext cx="3467100" cy="635000"/>
        </p:xfrm>
        <a:graphic>
          <a:graphicData uri="http://schemas.openxmlformats.org/presentationml/2006/ole">
            <mc:AlternateContent xmlns:mc="http://schemas.openxmlformats.org/markup-compatibility/2006">
              <mc:Choice xmlns:v="urn:schemas-microsoft-com:vml" Requires="v">
                <p:oleObj spid="_x0000_s29779" name="Equation" r:id="rId3" imgW="3466800" imgH="634680" progId="Equation.DSMT4">
                  <p:embed/>
                </p:oleObj>
              </mc:Choice>
              <mc:Fallback>
                <p:oleObj name="Equation" r:id="rId3" imgW="3466800" imgH="634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1752600"/>
                        <a:ext cx="3467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1066800" y="2819400"/>
          <a:ext cx="6337300" cy="850900"/>
        </p:xfrm>
        <a:graphic>
          <a:graphicData uri="http://schemas.openxmlformats.org/presentationml/2006/ole">
            <mc:AlternateContent xmlns:mc="http://schemas.openxmlformats.org/markup-compatibility/2006">
              <mc:Choice xmlns:v="urn:schemas-microsoft-com:vml" Requires="v">
                <p:oleObj spid="_x0000_s29780" name="Equation" r:id="rId5" imgW="6337080" imgH="850680" progId="Equation.DSMT4">
                  <p:embed/>
                </p:oleObj>
              </mc:Choice>
              <mc:Fallback>
                <p:oleObj name="Equation" r:id="rId5" imgW="6337080" imgH="850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819400"/>
                        <a:ext cx="63373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1906250" y="3733800"/>
          <a:ext cx="4254500" cy="838200"/>
        </p:xfrm>
        <a:graphic>
          <a:graphicData uri="http://schemas.openxmlformats.org/presentationml/2006/ole">
            <mc:AlternateContent xmlns:mc="http://schemas.openxmlformats.org/markup-compatibility/2006">
              <mc:Choice xmlns:v="urn:schemas-microsoft-com:vml" Requires="v">
                <p:oleObj spid="_x0000_s29781" name="Equation" r:id="rId7" imgW="4254480" imgH="838080" progId="Equation.DSMT4">
                  <p:embed/>
                </p:oleObj>
              </mc:Choice>
              <mc:Fallback>
                <p:oleObj name="Equation" r:id="rId7" imgW="4254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6250" y="3733800"/>
                        <a:ext cx="425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extLst>
              <p:ext uri="{D42A27DB-BD31-4B8C-83A1-F6EECF244321}">
                <p14:modId xmlns:p14="http://schemas.microsoft.com/office/powerpoint/2010/main" val="4217678777"/>
              </p:ext>
            </p:extLst>
          </p:nvPr>
        </p:nvGraphicFramePr>
        <p:xfrm>
          <a:off x="1900238" y="4641850"/>
          <a:ext cx="4127500" cy="939800"/>
        </p:xfrm>
        <a:graphic>
          <a:graphicData uri="http://schemas.openxmlformats.org/presentationml/2006/ole">
            <mc:AlternateContent xmlns:mc="http://schemas.openxmlformats.org/markup-compatibility/2006">
              <mc:Choice xmlns:v="urn:schemas-microsoft-com:vml" Requires="v">
                <p:oleObj spid="_x0000_s29782" name="Equation" r:id="rId9" imgW="4127400" imgH="939600" progId="Equation.DSMT4">
                  <p:embed/>
                </p:oleObj>
              </mc:Choice>
              <mc:Fallback>
                <p:oleObj name="Equation" r:id="rId9" imgW="4127400" imgH="939600" progId="Equation.DSMT4">
                  <p:embed/>
                  <p:pic>
                    <p:nvPicPr>
                      <p:cNvPr id="0" name="Picture 6"/>
                      <p:cNvPicPr>
                        <a:picLocks noChangeAspect="1" noChangeArrowheads="1"/>
                      </p:cNvPicPr>
                      <p:nvPr/>
                    </p:nvPicPr>
                    <p:blipFill>
                      <a:blip r:embed="rId10"/>
                      <a:srcRect/>
                      <a:stretch>
                        <a:fillRect/>
                      </a:stretch>
                    </p:blipFill>
                    <p:spPr bwMode="auto">
                      <a:xfrm>
                        <a:off x="1900238" y="4641850"/>
                        <a:ext cx="4127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6019800" y="4724400"/>
          <a:ext cx="2908300" cy="1231900"/>
        </p:xfrm>
        <a:graphic>
          <a:graphicData uri="http://schemas.openxmlformats.org/presentationml/2006/ole">
            <mc:AlternateContent xmlns:mc="http://schemas.openxmlformats.org/markup-compatibility/2006">
              <mc:Choice xmlns:v="urn:schemas-microsoft-com:vml" Requires="v">
                <p:oleObj spid="_x0000_s29783" name="Equation" r:id="rId11" imgW="2908080" imgH="1231560" progId="Equation.DSMT4">
                  <p:embed/>
                </p:oleObj>
              </mc:Choice>
              <mc:Fallback>
                <p:oleObj name="Equation" r:id="rId11" imgW="2908080" imgH="1231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724400"/>
                        <a:ext cx="29083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4b (cont.)</a:t>
            </a:r>
          </a:p>
        </p:txBody>
      </p:sp>
      <p:sp>
        <p:nvSpPr>
          <p:cNvPr id="3" name="Content Placeholder 2"/>
          <p:cNvSpPr>
            <a:spLocks noGrp="1"/>
          </p:cNvSpPr>
          <p:nvPr>
            <p:ph idx="1"/>
          </p:nvPr>
        </p:nvSpPr>
        <p:spPr/>
        <p:txBody>
          <a:bodyPr/>
          <a:lstStyle/>
          <a:p>
            <a:r>
              <a:rPr lang="en-US" dirty="0"/>
              <a:t>Finally, notice that we could have started out with the Reciprocal Rule and arrived at the same result.</a:t>
            </a:r>
          </a:p>
        </p:txBody>
      </p:sp>
      <p:graphicFrame>
        <p:nvGraphicFramePr>
          <p:cNvPr id="30724" name="Object 4"/>
          <p:cNvGraphicFramePr>
            <a:graphicFrameLocks noChangeAspect="1"/>
          </p:cNvGraphicFramePr>
          <p:nvPr/>
        </p:nvGraphicFramePr>
        <p:xfrm>
          <a:off x="548640" y="2184400"/>
          <a:ext cx="3467100" cy="1587500"/>
        </p:xfrm>
        <a:graphic>
          <a:graphicData uri="http://schemas.openxmlformats.org/presentationml/2006/ole">
            <mc:AlternateContent xmlns:mc="http://schemas.openxmlformats.org/markup-compatibility/2006">
              <mc:Choice xmlns:v="urn:schemas-microsoft-com:vml" Requires="v">
                <p:oleObj spid="_x0000_s66642" name="Equation" r:id="rId3" imgW="3466800" imgH="1587240" progId="Equation.DSMT4">
                  <p:embed/>
                </p:oleObj>
              </mc:Choice>
              <mc:Fallback>
                <p:oleObj name="Equation" r:id="rId3" imgW="3466800" imgH="15872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84400"/>
                        <a:ext cx="34671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4191000" y="2114550"/>
          <a:ext cx="2933700" cy="1625600"/>
        </p:xfrm>
        <a:graphic>
          <a:graphicData uri="http://schemas.openxmlformats.org/presentationml/2006/ole">
            <mc:AlternateContent xmlns:mc="http://schemas.openxmlformats.org/markup-compatibility/2006">
              <mc:Choice xmlns:v="urn:schemas-microsoft-com:vml" Requires="v">
                <p:oleObj spid="_x0000_s66643" name="Equation" r:id="rId5" imgW="2933640" imgH="1625400" progId="Equation.DSMT4">
                  <p:embed/>
                </p:oleObj>
              </mc:Choice>
              <mc:Fallback>
                <p:oleObj name="Equation" r:id="rId5" imgW="2933640" imgH="16254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114550"/>
                        <a:ext cx="29337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nvGraphicFramePr>
        <p:xfrm>
          <a:off x="891540" y="3736610"/>
          <a:ext cx="3911600" cy="1346200"/>
        </p:xfrm>
        <a:graphic>
          <a:graphicData uri="http://schemas.openxmlformats.org/presentationml/2006/ole">
            <mc:AlternateContent xmlns:mc="http://schemas.openxmlformats.org/markup-compatibility/2006">
              <mc:Choice xmlns:v="urn:schemas-microsoft-com:vml" Requires="v">
                <p:oleObj spid="_x0000_s66644" name="Equation" r:id="rId7" imgW="3911400" imgH="1346040" progId="Equation.DSMT4">
                  <p:embed/>
                </p:oleObj>
              </mc:Choice>
              <mc:Fallback>
                <p:oleObj name="Equation" r:id="rId7" imgW="3911400" imgH="1346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540" y="3736610"/>
                        <a:ext cx="39116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nvGraphicFramePr>
        <p:xfrm>
          <a:off x="4914900" y="3592330"/>
          <a:ext cx="4000500" cy="1498600"/>
        </p:xfrm>
        <a:graphic>
          <a:graphicData uri="http://schemas.openxmlformats.org/presentationml/2006/ole">
            <mc:AlternateContent xmlns:mc="http://schemas.openxmlformats.org/markup-compatibility/2006">
              <mc:Choice xmlns:v="urn:schemas-microsoft-com:vml" Requires="v">
                <p:oleObj spid="_x0000_s66645" name="Equation" r:id="rId9" imgW="4000320" imgH="1498320" progId="Equation.DSMT4">
                  <p:embed/>
                </p:oleObj>
              </mc:Choice>
              <mc:Fallback>
                <p:oleObj name="Equation" r:id="rId9" imgW="4000320" imgH="1498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00" y="3592330"/>
                        <a:ext cx="40005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6" name="Object 6"/>
          <p:cNvGraphicFramePr>
            <a:graphicFrameLocks noChangeAspect="1"/>
          </p:cNvGraphicFramePr>
          <p:nvPr/>
        </p:nvGraphicFramePr>
        <p:xfrm>
          <a:off x="4914900" y="4908550"/>
          <a:ext cx="2692400" cy="1168400"/>
        </p:xfrm>
        <a:graphic>
          <a:graphicData uri="http://schemas.openxmlformats.org/presentationml/2006/ole">
            <mc:AlternateContent xmlns:mc="http://schemas.openxmlformats.org/markup-compatibility/2006">
              <mc:Choice xmlns:v="urn:schemas-microsoft-com:vml" Requires="v">
                <p:oleObj spid="_x0000_s66646" name="Equation" r:id="rId11" imgW="2692080" imgH="1168200" progId="Equation.DSMT4">
                  <p:embed/>
                </p:oleObj>
              </mc:Choice>
              <mc:Fallback>
                <p:oleObj name="Equation" r:id="rId11" imgW="2692080" imgH="11682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4900" y="4908550"/>
                        <a:ext cx="26924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Find an equation for the tangent line to the graph of </a:t>
            </a:r>
          </a:p>
          <a:p>
            <a:r>
              <a:rPr lang="en-US" dirty="0"/>
              <a:t>                           at the point</a:t>
            </a:r>
          </a:p>
          <a:p>
            <a:pPr>
              <a:spcBef>
                <a:spcPts val="1200"/>
              </a:spcBef>
            </a:pPr>
            <a:r>
              <a:rPr lang="en-US" b="1" dirty="0"/>
              <a:t>Solution</a:t>
            </a:r>
          </a:p>
          <a:p>
            <a:r>
              <a:rPr lang="en-US" dirty="0"/>
              <a:t>We shall start by determining            and evaluating it at </a:t>
            </a:r>
          </a:p>
          <a:p>
            <a:pPr>
              <a:spcBef>
                <a:spcPts val="0"/>
              </a:spcBef>
            </a:pPr>
            <a:r>
              <a:rPr lang="en-US" dirty="0"/>
              <a:t>                Using the Chain Rule and the fact that </a:t>
            </a:r>
            <a:r>
              <a:rPr lang="en-US" i="1" dirty="0"/>
              <a:t>e</a:t>
            </a:r>
            <a:r>
              <a:rPr lang="en-US" i="1" baseline="30000" dirty="0"/>
              <a:t>x</a:t>
            </a:r>
            <a:r>
              <a:rPr lang="en-US" dirty="0"/>
              <a:t> is the derivative of itself,</a:t>
            </a:r>
          </a:p>
        </p:txBody>
      </p:sp>
      <p:graphicFrame>
        <p:nvGraphicFramePr>
          <p:cNvPr id="32770" name="Object 2"/>
          <p:cNvGraphicFramePr>
            <a:graphicFrameLocks noChangeAspect="1"/>
          </p:cNvGraphicFramePr>
          <p:nvPr/>
        </p:nvGraphicFramePr>
        <p:xfrm>
          <a:off x="548640" y="1812560"/>
          <a:ext cx="2095500" cy="482600"/>
        </p:xfrm>
        <a:graphic>
          <a:graphicData uri="http://schemas.openxmlformats.org/presentationml/2006/ole">
            <mc:AlternateContent xmlns:mc="http://schemas.openxmlformats.org/markup-compatibility/2006">
              <mc:Choice xmlns:v="urn:schemas-microsoft-com:vml" Requires="v">
                <p:oleObj spid="_x0000_s32850" name="Equation" r:id="rId3" imgW="2095200" imgH="482400" progId="Equation.DSMT4">
                  <p:embed/>
                </p:oleObj>
              </mc:Choice>
              <mc:Fallback>
                <p:oleObj name="Equation" r:id="rId3" imgW="20952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12560"/>
                        <a:ext cx="2095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2938389677"/>
              </p:ext>
            </p:extLst>
          </p:nvPr>
        </p:nvGraphicFramePr>
        <p:xfrm>
          <a:off x="4464050" y="1820863"/>
          <a:ext cx="1270000" cy="482600"/>
        </p:xfrm>
        <a:graphic>
          <a:graphicData uri="http://schemas.openxmlformats.org/presentationml/2006/ole">
            <mc:AlternateContent xmlns:mc="http://schemas.openxmlformats.org/markup-compatibility/2006">
              <mc:Choice xmlns:v="urn:schemas-microsoft-com:vml" Requires="v">
                <p:oleObj spid="_x0000_s32851" name="Equation" r:id="rId5" imgW="1269720" imgH="482400" progId="Equation.DSMT4">
                  <p:embed/>
                </p:oleObj>
              </mc:Choice>
              <mc:Fallback>
                <p:oleObj name="Equation" r:id="rId5" imgW="1269720" imgH="482400" progId="Equation.DSMT4">
                  <p:embed/>
                  <p:pic>
                    <p:nvPicPr>
                      <p:cNvPr id="0" name="Picture 3"/>
                      <p:cNvPicPr>
                        <a:picLocks noChangeAspect="1" noChangeArrowheads="1"/>
                      </p:cNvPicPr>
                      <p:nvPr/>
                    </p:nvPicPr>
                    <p:blipFill>
                      <a:blip r:embed="rId6"/>
                      <a:srcRect/>
                      <a:stretch>
                        <a:fillRect/>
                      </a:stretch>
                    </p:blipFill>
                    <p:spPr bwMode="auto">
                      <a:xfrm>
                        <a:off x="4464050" y="1820863"/>
                        <a:ext cx="127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4876800" y="2932855"/>
          <a:ext cx="787400" cy="469900"/>
        </p:xfrm>
        <a:graphic>
          <a:graphicData uri="http://schemas.openxmlformats.org/presentationml/2006/ole">
            <mc:AlternateContent xmlns:mc="http://schemas.openxmlformats.org/markup-compatibility/2006">
              <mc:Choice xmlns:v="urn:schemas-microsoft-com:vml" Requires="v">
                <p:oleObj spid="_x0000_s32852" name="Equation" r:id="rId7" imgW="787320" imgH="469800" progId="Equation.DSMT4">
                  <p:embed/>
                </p:oleObj>
              </mc:Choice>
              <mc:Fallback>
                <p:oleObj name="Equation" r:id="rId7" imgW="78732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932855"/>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1850118364"/>
              </p:ext>
            </p:extLst>
          </p:nvPr>
        </p:nvGraphicFramePr>
        <p:xfrm>
          <a:off x="542925" y="3378200"/>
          <a:ext cx="1181100" cy="431800"/>
        </p:xfrm>
        <a:graphic>
          <a:graphicData uri="http://schemas.openxmlformats.org/presentationml/2006/ole">
            <mc:AlternateContent xmlns:mc="http://schemas.openxmlformats.org/markup-compatibility/2006">
              <mc:Choice xmlns:v="urn:schemas-microsoft-com:vml" Requires="v">
                <p:oleObj spid="_x0000_s32853" name="Equation" r:id="rId9" imgW="1180800" imgH="431640" progId="Equation.DSMT4">
                  <p:embed/>
                </p:oleObj>
              </mc:Choice>
              <mc:Fallback>
                <p:oleObj name="Equation" r:id="rId9" imgW="1180800" imgH="431640" progId="Equation.DSMT4">
                  <p:embed/>
                  <p:pic>
                    <p:nvPicPr>
                      <p:cNvPr id="0" name="Picture 5"/>
                      <p:cNvPicPr>
                        <a:picLocks noChangeAspect="1" noChangeArrowheads="1"/>
                      </p:cNvPicPr>
                      <p:nvPr/>
                    </p:nvPicPr>
                    <p:blipFill>
                      <a:blip r:embed="rId10"/>
                      <a:srcRect/>
                      <a:stretch>
                        <a:fillRect/>
                      </a:stretch>
                    </p:blipFill>
                    <p:spPr bwMode="auto">
                      <a:xfrm>
                        <a:off x="542925" y="3378200"/>
                        <a:ext cx="118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2470150" y="4394200"/>
          <a:ext cx="4203700" cy="482600"/>
        </p:xfrm>
        <a:graphic>
          <a:graphicData uri="http://schemas.openxmlformats.org/presentationml/2006/ole">
            <mc:AlternateContent xmlns:mc="http://schemas.openxmlformats.org/markup-compatibility/2006">
              <mc:Choice xmlns:v="urn:schemas-microsoft-com:vml" Requires="v">
                <p:oleObj spid="_x0000_s32854" name="Equation" r:id="rId11" imgW="4203360" imgH="482400" progId="Equation.DSMT4">
                  <p:embed/>
                </p:oleObj>
              </mc:Choice>
              <mc:Fallback>
                <p:oleObj name="Equation" r:id="rId11" imgW="420336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0150" y="4394200"/>
                        <a:ext cx="420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Substituting                 yields</a:t>
            </a:r>
          </a:p>
          <a:p>
            <a:endParaRPr lang="en-US" dirty="0"/>
          </a:p>
          <a:p>
            <a:pPr>
              <a:spcBef>
                <a:spcPts val="3000"/>
              </a:spcBef>
            </a:pPr>
            <a:r>
              <a:rPr lang="en-US" dirty="0"/>
              <a:t>which is the slope of the requested tangent. Thus, using the point‑slope form of the equation of a line, we obtain</a:t>
            </a:r>
          </a:p>
          <a:p>
            <a:endParaRPr lang="en-US" dirty="0"/>
          </a:p>
          <a:p>
            <a:r>
              <a:rPr lang="en-US" dirty="0"/>
              <a:t>or equivalently,</a:t>
            </a:r>
          </a:p>
        </p:txBody>
      </p:sp>
      <p:graphicFrame>
        <p:nvGraphicFramePr>
          <p:cNvPr id="33794" name="Object 2"/>
          <p:cNvGraphicFramePr>
            <a:graphicFrameLocks noChangeAspect="1"/>
          </p:cNvGraphicFramePr>
          <p:nvPr>
            <p:extLst>
              <p:ext uri="{D42A27DB-BD31-4B8C-83A1-F6EECF244321}">
                <p14:modId xmlns:p14="http://schemas.microsoft.com/office/powerpoint/2010/main" val="544270498"/>
              </p:ext>
            </p:extLst>
          </p:nvPr>
        </p:nvGraphicFramePr>
        <p:xfrm>
          <a:off x="3200400" y="3700463"/>
          <a:ext cx="2743200" cy="939800"/>
        </p:xfrm>
        <a:graphic>
          <a:graphicData uri="http://schemas.openxmlformats.org/presentationml/2006/ole">
            <mc:AlternateContent xmlns:mc="http://schemas.openxmlformats.org/markup-compatibility/2006">
              <mc:Choice xmlns:v="urn:schemas-microsoft-com:vml" Requires="v">
                <p:oleObj spid="_x0000_s33858" name="Equation" r:id="rId3" imgW="2743200" imgH="939600" progId="Equation.DSMT4">
                  <p:embed/>
                </p:oleObj>
              </mc:Choice>
              <mc:Fallback>
                <p:oleObj name="Equation" r:id="rId3" imgW="2743200" imgH="939600" progId="Equation.DSMT4">
                  <p:embed/>
                  <p:pic>
                    <p:nvPicPr>
                      <p:cNvPr id="0" name="Picture 2"/>
                      <p:cNvPicPr>
                        <a:picLocks noChangeAspect="1" noChangeArrowheads="1"/>
                      </p:cNvPicPr>
                      <p:nvPr/>
                    </p:nvPicPr>
                    <p:blipFill>
                      <a:blip r:embed="rId4"/>
                      <a:srcRect/>
                      <a:stretch>
                        <a:fillRect/>
                      </a:stretch>
                    </p:blipFill>
                    <p:spPr bwMode="auto">
                      <a:xfrm>
                        <a:off x="3200400" y="3700463"/>
                        <a:ext cx="2743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1079117430"/>
              </p:ext>
            </p:extLst>
          </p:nvPr>
        </p:nvGraphicFramePr>
        <p:xfrm>
          <a:off x="3200400" y="4973638"/>
          <a:ext cx="2743200" cy="889000"/>
        </p:xfrm>
        <a:graphic>
          <a:graphicData uri="http://schemas.openxmlformats.org/presentationml/2006/ole">
            <mc:AlternateContent xmlns:mc="http://schemas.openxmlformats.org/markup-compatibility/2006">
              <mc:Choice xmlns:v="urn:schemas-microsoft-com:vml" Requires="v">
                <p:oleObj spid="_x0000_s33859" name="Equation" r:id="rId5" imgW="2743200" imgH="888840" progId="Equation.DSMT4">
                  <p:embed/>
                </p:oleObj>
              </mc:Choice>
              <mc:Fallback>
                <p:oleObj name="Equation" r:id="rId5" imgW="2743200" imgH="888840" progId="Equation.DSMT4">
                  <p:embed/>
                  <p:pic>
                    <p:nvPicPr>
                      <p:cNvPr id="0" name="Picture 3"/>
                      <p:cNvPicPr>
                        <a:picLocks noChangeAspect="1" noChangeArrowheads="1"/>
                      </p:cNvPicPr>
                      <p:nvPr/>
                    </p:nvPicPr>
                    <p:blipFill>
                      <a:blip r:embed="rId6"/>
                      <a:srcRect/>
                      <a:stretch>
                        <a:fillRect/>
                      </a:stretch>
                    </p:blipFill>
                    <p:spPr bwMode="auto">
                      <a:xfrm>
                        <a:off x="3200400" y="4973638"/>
                        <a:ext cx="2743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extLst>
              <p:ext uri="{D42A27DB-BD31-4B8C-83A1-F6EECF244321}">
                <p14:modId xmlns:p14="http://schemas.microsoft.com/office/powerpoint/2010/main" val="3497932354"/>
              </p:ext>
            </p:extLst>
          </p:nvPr>
        </p:nvGraphicFramePr>
        <p:xfrm>
          <a:off x="2425700" y="1371600"/>
          <a:ext cx="1092200" cy="431800"/>
        </p:xfrm>
        <a:graphic>
          <a:graphicData uri="http://schemas.openxmlformats.org/presentationml/2006/ole">
            <mc:AlternateContent xmlns:mc="http://schemas.openxmlformats.org/markup-compatibility/2006">
              <mc:Choice xmlns:v="urn:schemas-microsoft-com:vml" Requires="v">
                <p:oleObj spid="_x0000_s33860" name="Equation" r:id="rId7" imgW="1091880" imgH="431640" progId="Equation.DSMT4">
                  <p:embed/>
                </p:oleObj>
              </mc:Choice>
              <mc:Fallback>
                <p:oleObj name="Equation" r:id="rId7" imgW="1091880" imgH="431640" progId="Equation.DSMT4">
                  <p:embed/>
                  <p:pic>
                    <p:nvPicPr>
                      <p:cNvPr id="0" name="Picture 4"/>
                      <p:cNvPicPr>
                        <a:picLocks noChangeAspect="1" noChangeArrowheads="1"/>
                      </p:cNvPicPr>
                      <p:nvPr/>
                    </p:nvPicPr>
                    <p:blipFill>
                      <a:blip r:embed="rId8"/>
                      <a:srcRect/>
                      <a:stretch>
                        <a:fillRect/>
                      </a:stretch>
                    </p:blipFill>
                    <p:spPr bwMode="auto">
                      <a:xfrm>
                        <a:off x="2425700" y="1371600"/>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481381601"/>
              </p:ext>
            </p:extLst>
          </p:nvPr>
        </p:nvGraphicFramePr>
        <p:xfrm>
          <a:off x="2749550" y="1752600"/>
          <a:ext cx="3644900" cy="939800"/>
        </p:xfrm>
        <a:graphic>
          <a:graphicData uri="http://schemas.openxmlformats.org/presentationml/2006/ole">
            <mc:AlternateContent xmlns:mc="http://schemas.openxmlformats.org/markup-compatibility/2006">
              <mc:Choice xmlns:v="urn:schemas-microsoft-com:vml" Requires="v">
                <p:oleObj spid="_x0000_s33861" name="Equation" r:id="rId9" imgW="3644640" imgH="939600" progId="Equation.DSMT4">
                  <p:embed/>
                </p:oleObj>
              </mc:Choice>
              <mc:Fallback>
                <p:oleObj name="Equation" r:id="rId9" imgW="3644640" imgH="939600" progId="Equation.DSMT4">
                  <p:embed/>
                  <p:pic>
                    <p:nvPicPr>
                      <p:cNvPr id="0" name="Picture 5"/>
                      <p:cNvPicPr>
                        <a:picLocks noChangeAspect="1" noChangeArrowheads="1"/>
                      </p:cNvPicPr>
                      <p:nvPr/>
                    </p:nvPicPr>
                    <p:blipFill>
                      <a:blip r:embed="rId10"/>
                      <a:srcRect/>
                      <a:stretch>
                        <a:fillRect/>
                      </a:stretch>
                    </p:blipFill>
                    <p:spPr bwMode="auto">
                      <a:xfrm>
                        <a:off x="2749550" y="1752600"/>
                        <a:ext cx="364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Figure 1 confirms our findings. Note that the function and its tangent line were graphed in a viewing window of                                  </a:t>
            </a:r>
          </a:p>
        </p:txBody>
      </p:sp>
      <p:graphicFrame>
        <p:nvGraphicFramePr>
          <p:cNvPr id="40962" name="Object 2"/>
          <p:cNvGraphicFramePr>
            <a:graphicFrameLocks noChangeAspect="1"/>
          </p:cNvGraphicFramePr>
          <p:nvPr/>
        </p:nvGraphicFramePr>
        <p:xfrm>
          <a:off x="975610" y="2167120"/>
          <a:ext cx="2527300" cy="469900"/>
        </p:xfrm>
        <a:graphic>
          <a:graphicData uri="http://schemas.openxmlformats.org/presentationml/2006/ole">
            <mc:AlternateContent xmlns:mc="http://schemas.openxmlformats.org/markup-compatibility/2006">
              <mc:Choice xmlns:v="urn:schemas-microsoft-com:vml" Requires="v">
                <p:oleObj spid="_x0000_s40978" name="Equation" r:id="rId3" imgW="2527200" imgH="469800" progId="Equation.DSMT4">
                  <p:embed/>
                </p:oleObj>
              </mc:Choice>
              <mc:Fallback>
                <p:oleObj name="Equation" r:id="rId3" imgW="25272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10" y="2167120"/>
                        <a:ext cx="252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63" name="Picture 3"/>
          <p:cNvPicPr>
            <a:picLocks noChangeAspect="1" noChangeArrowheads="1"/>
          </p:cNvPicPr>
          <p:nvPr/>
        </p:nvPicPr>
        <p:blipFill>
          <a:blip r:embed="rId5" cstate="print"/>
          <a:srcRect b="15187"/>
          <a:stretch>
            <a:fillRect/>
          </a:stretch>
        </p:blipFill>
        <p:spPr bwMode="auto">
          <a:xfrm>
            <a:off x="2971800" y="2785867"/>
            <a:ext cx="3200400" cy="2136082"/>
          </a:xfrm>
          <a:prstGeom prst="rect">
            <a:avLst/>
          </a:prstGeom>
          <a:noFill/>
          <a:ln w="9525">
            <a:noFill/>
            <a:miter lim="800000"/>
            <a:headEnd/>
            <a:tailEnd/>
          </a:ln>
        </p:spPr>
      </p:pic>
      <p:sp>
        <p:nvSpPr>
          <p:cNvPr id="6" name="Rectangle 5"/>
          <p:cNvSpPr/>
          <p:nvPr/>
        </p:nvSpPr>
        <p:spPr>
          <a:xfrm>
            <a:off x="3886973" y="4963180"/>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Use the Chain Rule to find the derivatives of the following trigonometric functions. </a:t>
            </a:r>
          </a:p>
          <a:p>
            <a:pPr>
              <a:lnSpc>
                <a:spcPct val="150000"/>
              </a:lnSpc>
            </a:pPr>
            <a:endParaRPr lang="en-US" dirty="0"/>
          </a:p>
          <a:p>
            <a:r>
              <a:rPr lang="en-US" b="1" dirty="0"/>
              <a:t>Solution</a:t>
            </a:r>
          </a:p>
          <a:p>
            <a:r>
              <a:rPr lang="en-US" dirty="0"/>
              <a:t>All three functions are composite, and therefore we will use the Chain Rule, but careful attention is needed in examining the structure of each function, that is, in identifying the inner and outer components. </a:t>
            </a:r>
          </a:p>
        </p:txBody>
      </p:sp>
      <p:graphicFrame>
        <p:nvGraphicFramePr>
          <p:cNvPr id="41986" name="Object 2"/>
          <p:cNvGraphicFramePr>
            <a:graphicFrameLocks noChangeAspect="1"/>
          </p:cNvGraphicFramePr>
          <p:nvPr/>
        </p:nvGraphicFramePr>
        <p:xfrm>
          <a:off x="548640" y="2286000"/>
          <a:ext cx="7785100" cy="571500"/>
        </p:xfrm>
        <a:graphic>
          <a:graphicData uri="http://schemas.openxmlformats.org/presentationml/2006/ole">
            <mc:AlternateContent xmlns:mc="http://schemas.openxmlformats.org/markup-compatibility/2006">
              <mc:Choice xmlns:v="urn:schemas-microsoft-com:vml" Requires="v">
                <p:oleObj spid="_x0000_s42002" name="Equation" r:id="rId3" imgW="7785000" imgH="571320" progId="Equation.DSMT4">
                  <p:embed/>
                </p:oleObj>
              </mc:Choice>
              <mc:Fallback>
                <p:oleObj name="Equation" r:id="rId3" imgW="77850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6000"/>
                        <a:ext cx="778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5138" indent="-465138"/>
            <a:r>
              <a:rPr lang="en-US" b="1" dirty="0"/>
              <a:t>a.	</a:t>
            </a:r>
            <a:r>
              <a:rPr lang="en-US" dirty="0"/>
              <a:t>In the case of </a:t>
            </a:r>
            <a:r>
              <a:rPr lang="en-US" i="1" dirty="0"/>
              <a:t>f</a:t>
            </a:r>
            <a:r>
              <a:rPr lang="en-US" dirty="0"/>
              <a:t>, cosine is the outer function, while 2</a:t>
            </a:r>
            <a:r>
              <a:rPr lang="en-US" i="1" dirty="0"/>
              <a:t>x</a:t>
            </a:r>
            <a:r>
              <a:rPr lang="en-US" dirty="0"/>
              <a:t> serves as the inner function. (Using parentheses, we could actually rewrite </a:t>
            </a:r>
            <a:r>
              <a:rPr lang="en-US" i="1" dirty="0"/>
              <a:t>f</a:t>
            </a:r>
            <a:r>
              <a:rPr lang="en-US" dirty="0"/>
              <a:t> as </a:t>
            </a:r>
            <a:r>
              <a:rPr lang="en-US" i="1" dirty="0"/>
              <a:t>f</a:t>
            </a:r>
            <a:r>
              <a:rPr lang="en-US" dirty="0"/>
              <a:t>(</a:t>
            </a:r>
            <a:r>
              <a:rPr lang="en-US" i="1" dirty="0"/>
              <a:t>x</a:t>
            </a:r>
            <a:r>
              <a:rPr lang="en-US" dirty="0"/>
              <a:t>) = cos(2</a:t>
            </a:r>
            <a:r>
              <a:rPr lang="en-US" i="1" dirty="0"/>
              <a:t>x</a:t>
            </a:r>
            <a:r>
              <a:rPr lang="en-US" dirty="0"/>
              <a:t>)). Thus the derivative is determined as follows. </a:t>
            </a:r>
          </a:p>
        </p:txBody>
      </p:sp>
      <p:graphicFrame>
        <p:nvGraphicFramePr>
          <p:cNvPr id="43011" name="Object 3"/>
          <p:cNvGraphicFramePr>
            <a:graphicFrameLocks noChangeAspect="1"/>
          </p:cNvGraphicFramePr>
          <p:nvPr/>
        </p:nvGraphicFramePr>
        <p:xfrm>
          <a:off x="1371600" y="3276600"/>
          <a:ext cx="2324100" cy="647700"/>
        </p:xfrm>
        <a:graphic>
          <a:graphicData uri="http://schemas.openxmlformats.org/presentationml/2006/ole">
            <mc:AlternateContent xmlns:mc="http://schemas.openxmlformats.org/markup-compatibility/2006">
              <mc:Choice xmlns:v="urn:schemas-microsoft-com:vml" Requires="v">
                <p:oleObj spid="_x0000_s43059" name="Equation" r:id="rId3" imgW="2323800" imgH="647640" progId="Equation.DSMT4">
                  <p:embed/>
                </p:oleObj>
              </mc:Choice>
              <mc:Fallback>
                <p:oleObj name="Equation" r:id="rId3" imgW="2323800" imgH="647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76600"/>
                        <a:ext cx="2324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3810000" y="3276600"/>
          <a:ext cx="2184400" cy="647700"/>
        </p:xfrm>
        <a:graphic>
          <a:graphicData uri="http://schemas.openxmlformats.org/presentationml/2006/ole">
            <mc:AlternateContent xmlns:mc="http://schemas.openxmlformats.org/markup-compatibility/2006">
              <mc:Choice xmlns:v="urn:schemas-microsoft-com:vml" Requires="v">
                <p:oleObj spid="_x0000_s43060" name="Equation" r:id="rId5" imgW="2184120" imgH="647640" progId="Equation.DSMT4">
                  <p:embed/>
                </p:oleObj>
              </mc:Choice>
              <mc:Fallback>
                <p:oleObj name="Equation" r:id="rId5" imgW="2184120" imgH="647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276600"/>
                        <a:ext cx="2184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6019800" y="3520190"/>
          <a:ext cx="1498600" cy="292100"/>
        </p:xfrm>
        <a:graphic>
          <a:graphicData uri="http://schemas.openxmlformats.org/presentationml/2006/ole">
            <mc:AlternateContent xmlns:mc="http://schemas.openxmlformats.org/markup-compatibility/2006">
              <mc:Choice xmlns:v="urn:schemas-microsoft-com:vml" Requires="v">
                <p:oleObj spid="_x0000_s43061" name="Equation" r:id="rId7" imgW="1498320" imgH="291960" progId="Equation.DSMT4">
                  <p:embed/>
                </p:oleObj>
              </mc:Choice>
              <mc:Fallback>
                <p:oleObj name="Equation" r:id="rId7" imgW="149832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3520190"/>
                        <a:ext cx="1498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solidFill>
            <a:srgbClr val="FFFFCC"/>
          </a:solidFill>
          <a:ln w="28575">
            <a:solidFill>
              <a:srgbClr val="000000"/>
            </a:solidFill>
          </a:ln>
        </p:spPr>
        <p:txBody>
          <a:bodyPr/>
          <a:lstStyle/>
          <a:p>
            <a:pPr algn="ctr"/>
            <a:r>
              <a:rPr lang="en-US" b="1" dirty="0">
                <a:solidFill>
                  <a:srgbClr val="000000"/>
                </a:solidFill>
              </a:rPr>
              <a:t>Proof </a:t>
            </a:r>
          </a:p>
          <a:p>
            <a:r>
              <a:rPr lang="en-US" dirty="0">
                <a:solidFill>
                  <a:srgbClr val="000000"/>
                </a:solidFill>
              </a:rPr>
              <a:t>Our overall goal is to evaluate</a:t>
            </a:r>
          </a:p>
          <a:p>
            <a:endParaRPr lang="en-US" dirty="0">
              <a:solidFill>
                <a:srgbClr val="000000"/>
              </a:solidFill>
            </a:endParaRPr>
          </a:p>
          <a:p>
            <a:endParaRPr lang="en-US" dirty="0">
              <a:solidFill>
                <a:srgbClr val="000000"/>
              </a:solidFill>
            </a:endParaRPr>
          </a:p>
          <a:p>
            <a:r>
              <a:rPr lang="en-US" dirty="0">
                <a:solidFill>
                  <a:srgbClr val="000000"/>
                </a:solidFill>
              </a:rPr>
              <a:t>and to do so we have to find a convenient way to rewrite the term </a:t>
            </a:r>
            <a:r>
              <a:rPr lang="en-US" i="1" dirty="0">
                <a:solidFill>
                  <a:srgbClr val="000000"/>
                </a:solidFill>
              </a:rPr>
              <a:t>f</a:t>
            </a:r>
            <a:r>
              <a:rPr lang="en-US" dirty="0">
                <a:solidFill>
                  <a:srgbClr val="000000"/>
                </a:solidFill>
              </a:rPr>
              <a:t>(</a:t>
            </a:r>
            <a:r>
              <a:rPr lang="en-US" i="1" dirty="0">
                <a:solidFill>
                  <a:srgbClr val="000000"/>
                </a:solidFill>
              </a:rPr>
              <a:t>g</a:t>
            </a:r>
            <a:r>
              <a:rPr lang="en-US" dirty="0">
                <a:solidFill>
                  <a:srgbClr val="000000"/>
                </a:solidFill>
              </a:rPr>
              <a:t>(</a:t>
            </a:r>
            <a:r>
              <a:rPr lang="en-US" i="1" dirty="0">
                <a:solidFill>
                  <a:srgbClr val="000000"/>
                </a:solidFill>
              </a:rPr>
              <a:t>c </a:t>
            </a:r>
            <a:r>
              <a:rPr lang="en-US" dirty="0">
                <a:solidFill>
                  <a:srgbClr val="000000"/>
                </a:solidFill>
              </a:rPr>
              <a:t>+ </a:t>
            </a:r>
            <a:r>
              <a:rPr lang="en-US" i="1" dirty="0">
                <a:solidFill>
                  <a:srgbClr val="000000"/>
                </a:solidFill>
              </a:rPr>
              <a:t>h</a:t>
            </a:r>
            <a:r>
              <a:rPr lang="en-US" dirty="0">
                <a:solidFill>
                  <a:srgbClr val="000000"/>
                </a:solidFill>
              </a:rPr>
              <a:t>)).</a:t>
            </a:r>
          </a:p>
          <a:p>
            <a:r>
              <a:rPr lang="en-US" dirty="0">
                <a:solidFill>
                  <a:srgbClr val="000000"/>
                </a:solidFill>
              </a:rPr>
              <a:t>Given the function </a:t>
            </a:r>
            <a:r>
              <a:rPr lang="en-US" i="1" dirty="0">
                <a:solidFill>
                  <a:srgbClr val="000000"/>
                </a:solidFill>
              </a:rPr>
              <a:t>g</a:t>
            </a:r>
            <a:r>
              <a:rPr lang="en-US" dirty="0">
                <a:solidFill>
                  <a:srgbClr val="000000"/>
                </a:solidFill>
              </a:rPr>
              <a:t> and the fixed point </a:t>
            </a:r>
            <a:r>
              <a:rPr lang="en-US" i="1" dirty="0">
                <a:solidFill>
                  <a:srgbClr val="000000"/>
                </a:solidFill>
              </a:rPr>
              <a:t>c</a:t>
            </a:r>
            <a:r>
              <a:rPr lang="en-US" dirty="0">
                <a:solidFill>
                  <a:srgbClr val="000000"/>
                </a:solidFill>
              </a:rPr>
              <a:t>, define a new function</a:t>
            </a:r>
          </a:p>
        </p:txBody>
      </p:sp>
      <p:graphicFrame>
        <p:nvGraphicFramePr>
          <p:cNvPr id="2050" name="Object 2"/>
          <p:cNvGraphicFramePr>
            <a:graphicFrameLocks noChangeAspect="1"/>
          </p:cNvGraphicFramePr>
          <p:nvPr/>
        </p:nvGraphicFramePr>
        <p:xfrm>
          <a:off x="2768600" y="2413000"/>
          <a:ext cx="3606800" cy="939800"/>
        </p:xfrm>
        <a:graphic>
          <a:graphicData uri="http://schemas.openxmlformats.org/presentationml/2006/ole">
            <mc:AlternateContent xmlns:mc="http://schemas.openxmlformats.org/markup-compatibility/2006">
              <mc:Choice xmlns:v="urn:schemas-microsoft-com:vml" Requires="v">
                <p:oleObj spid="_x0000_s2082" name="Equation" r:id="rId3" imgW="3606480" imgH="939600" progId="Equation.DSMT4">
                  <p:embed/>
                </p:oleObj>
              </mc:Choice>
              <mc:Fallback>
                <p:oleObj name="Equation" r:id="rId3" imgW="360648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2413000"/>
                        <a:ext cx="360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2495550" y="4838700"/>
          <a:ext cx="4152900" cy="876300"/>
        </p:xfrm>
        <a:graphic>
          <a:graphicData uri="http://schemas.openxmlformats.org/presentationml/2006/ole">
            <mc:AlternateContent xmlns:mc="http://schemas.openxmlformats.org/markup-compatibility/2006">
              <mc:Choice xmlns:v="urn:schemas-microsoft-com:vml" Requires="v">
                <p:oleObj spid="_x0000_s2083" name="Equation" r:id="rId5" imgW="4152600" imgH="876240" progId="Equation.DSMT4">
                  <p:embed/>
                </p:oleObj>
              </mc:Choice>
              <mc:Fallback>
                <p:oleObj name="Equation" r:id="rId5" imgW="415260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550" y="4838700"/>
                        <a:ext cx="4152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5138" indent="-465138"/>
            <a:r>
              <a:rPr lang="en-US" b="1" dirty="0"/>
              <a:t>b.	</a:t>
            </a:r>
            <a:r>
              <a:rPr lang="en-US" dirty="0"/>
              <a:t>Since                                            we see that the cosine function is the inner function here, and the outer function is </a:t>
            </a:r>
            <a:r>
              <a:rPr lang="en-US" i="1" dirty="0"/>
              <a:t>y</a:t>
            </a:r>
            <a:r>
              <a:rPr lang="en-US" dirty="0"/>
              <a:t> = </a:t>
            </a:r>
            <a:r>
              <a:rPr lang="en-US" i="1" dirty="0"/>
              <a:t>x</a:t>
            </a:r>
            <a:r>
              <a:rPr lang="en-US" baseline="30000" dirty="0"/>
              <a:t>2</a:t>
            </a:r>
            <a:r>
              <a:rPr lang="en-US" dirty="0"/>
              <a:t>. Thus the Chain Rule in this case yields</a:t>
            </a:r>
          </a:p>
        </p:txBody>
      </p:sp>
      <p:graphicFrame>
        <p:nvGraphicFramePr>
          <p:cNvPr id="44034" name="Object 2"/>
          <p:cNvGraphicFramePr>
            <a:graphicFrameLocks noChangeAspect="1"/>
          </p:cNvGraphicFramePr>
          <p:nvPr/>
        </p:nvGraphicFramePr>
        <p:xfrm>
          <a:off x="1846290" y="1266670"/>
          <a:ext cx="3365500" cy="533400"/>
        </p:xfrm>
        <a:graphic>
          <a:graphicData uri="http://schemas.openxmlformats.org/presentationml/2006/ole">
            <mc:AlternateContent xmlns:mc="http://schemas.openxmlformats.org/markup-compatibility/2006">
              <mc:Choice xmlns:v="urn:schemas-microsoft-com:vml" Requires="v">
                <p:oleObj spid="_x0000_s44148" name="Equation" r:id="rId3" imgW="3365280" imgH="533160" progId="Equation.DSMT4">
                  <p:embed/>
                </p:oleObj>
              </mc:Choice>
              <mc:Fallback>
                <p:oleObj name="Equation" r:id="rId3" imgW="336528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1266670"/>
                        <a:ext cx="3365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3200400" y="3441700"/>
          <a:ext cx="2387600" cy="647700"/>
        </p:xfrm>
        <a:graphic>
          <a:graphicData uri="http://schemas.openxmlformats.org/presentationml/2006/ole">
            <mc:AlternateContent xmlns:mc="http://schemas.openxmlformats.org/markup-compatibility/2006">
              <mc:Choice xmlns:v="urn:schemas-microsoft-com:vml" Requires="v">
                <p:oleObj spid="_x0000_s44149" name="Equation" r:id="rId5" imgW="2387520" imgH="647640" progId="Equation.DSMT4">
                  <p:embed/>
                </p:oleObj>
              </mc:Choice>
              <mc:Fallback>
                <p:oleObj name="Equation" r:id="rId5" imgW="2387520" imgH="647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441700"/>
                        <a:ext cx="2387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3200400" y="4279900"/>
          <a:ext cx="2451100" cy="469900"/>
        </p:xfrm>
        <a:graphic>
          <a:graphicData uri="http://schemas.openxmlformats.org/presentationml/2006/ole">
            <mc:AlternateContent xmlns:mc="http://schemas.openxmlformats.org/markup-compatibility/2006">
              <mc:Choice xmlns:v="urn:schemas-microsoft-com:vml" Requires="v">
                <p:oleObj spid="_x0000_s44150" name="Equation" r:id="rId7" imgW="2450880" imgH="469800" progId="Equation.DSMT4">
                  <p:embed/>
                </p:oleObj>
              </mc:Choice>
              <mc:Fallback>
                <p:oleObj name="Equation" r:id="rId7" imgW="2450880" imgH="469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279900"/>
                        <a:ext cx="245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nvGraphicFramePr>
        <p:xfrm>
          <a:off x="3200400" y="4889500"/>
          <a:ext cx="2057400" cy="292100"/>
        </p:xfrm>
        <a:graphic>
          <a:graphicData uri="http://schemas.openxmlformats.org/presentationml/2006/ole">
            <mc:AlternateContent xmlns:mc="http://schemas.openxmlformats.org/markup-compatibility/2006">
              <mc:Choice xmlns:v="urn:schemas-microsoft-com:vml" Requires="v">
                <p:oleObj spid="_x0000_s44151" name="Equation" r:id="rId9" imgW="2057400" imgH="291960" progId="Equation.DSMT4">
                  <p:embed/>
                </p:oleObj>
              </mc:Choice>
              <mc:Fallback>
                <p:oleObj name="Equation" r:id="rId9" imgW="2057400" imgH="2919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4889500"/>
                        <a:ext cx="2057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8"/>
          <p:cNvGraphicFramePr>
            <a:graphicFrameLocks noChangeAspect="1"/>
          </p:cNvGraphicFramePr>
          <p:nvPr/>
        </p:nvGraphicFramePr>
        <p:xfrm>
          <a:off x="3200400" y="5422900"/>
          <a:ext cx="1397000" cy="292100"/>
        </p:xfrm>
        <a:graphic>
          <a:graphicData uri="http://schemas.openxmlformats.org/presentationml/2006/ole">
            <mc:AlternateContent xmlns:mc="http://schemas.openxmlformats.org/markup-compatibility/2006">
              <mc:Choice xmlns:v="urn:schemas-microsoft-com:vml" Requires="v">
                <p:oleObj spid="_x0000_s44152" name="Equation" r:id="rId11" imgW="1396800" imgH="291960" progId="Equation.DSMT4">
                  <p:embed/>
                </p:oleObj>
              </mc:Choice>
              <mc:Fallback>
                <p:oleObj name="Equation" r:id="rId11" imgW="1396800" imgH="291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5422900"/>
                        <a:ext cx="1397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1" name="Object 9"/>
          <p:cNvGraphicFramePr>
            <a:graphicFrameLocks noChangeAspect="1"/>
          </p:cNvGraphicFramePr>
          <p:nvPr/>
        </p:nvGraphicFramePr>
        <p:xfrm>
          <a:off x="3200400" y="2921000"/>
          <a:ext cx="1473200" cy="736600"/>
        </p:xfrm>
        <a:graphic>
          <a:graphicData uri="http://schemas.openxmlformats.org/presentationml/2006/ole">
            <mc:AlternateContent xmlns:mc="http://schemas.openxmlformats.org/markup-compatibility/2006">
              <mc:Choice xmlns:v="urn:schemas-microsoft-com:vml" Requires="v">
                <p:oleObj spid="_x0000_s44153" name="Equation" r:id="rId13" imgW="1473120" imgH="736560" progId="Equation.DSMT4">
                  <p:embed/>
                </p:oleObj>
              </mc:Choice>
              <mc:Fallback>
                <p:oleObj name="Equation" r:id="rId13" imgW="1473120" imgH="7365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0400" y="2921000"/>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10"/>
          <p:cNvGraphicFramePr>
            <a:graphicFrameLocks noChangeAspect="1"/>
          </p:cNvGraphicFramePr>
          <p:nvPr/>
        </p:nvGraphicFramePr>
        <p:xfrm>
          <a:off x="2286000" y="3119620"/>
          <a:ext cx="774700" cy="469900"/>
        </p:xfrm>
        <a:graphic>
          <a:graphicData uri="http://schemas.openxmlformats.org/presentationml/2006/ole">
            <mc:AlternateContent xmlns:mc="http://schemas.openxmlformats.org/markup-compatibility/2006">
              <mc:Choice xmlns:v="urn:schemas-microsoft-com:vml" Requires="v">
                <p:oleObj spid="_x0000_s44154" name="Equation" r:id="rId15" imgW="774360" imgH="469800" progId="Equation.DSMT4">
                  <p:embed/>
                </p:oleObj>
              </mc:Choice>
              <mc:Fallback>
                <p:oleObj name="Equation" r:id="rId15" imgW="774360" imgH="4698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311962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5138" indent="-465138"/>
            <a:r>
              <a:rPr lang="en-US" b="1" dirty="0"/>
              <a:t>c.	</a:t>
            </a:r>
            <a:r>
              <a:rPr lang="en-US" dirty="0"/>
              <a:t>Unlike in part b., the “squaring function” </a:t>
            </a:r>
            <a:r>
              <a:rPr lang="en-US" i="1" dirty="0"/>
              <a:t>y</a:t>
            </a:r>
            <a:r>
              <a:rPr lang="en-US" dirty="0"/>
              <a:t> = </a:t>
            </a:r>
            <a:r>
              <a:rPr lang="en-US" i="1" dirty="0"/>
              <a:t>x</a:t>
            </a:r>
            <a:r>
              <a:rPr lang="en-US" baseline="30000" dirty="0"/>
              <a:t>2</a:t>
            </a:r>
            <a:r>
              <a:rPr lang="en-US" dirty="0"/>
              <a:t> is the inner function this time, and cosine is the outer. Using the Chain Rule accordingly, we obtain </a:t>
            </a:r>
          </a:p>
        </p:txBody>
      </p:sp>
      <p:graphicFrame>
        <p:nvGraphicFramePr>
          <p:cNvPr id="45059" name="Object 3"/>
          <p:cNvGraphicFramePr>
            <a:graphicFrameLocks noChangeAspect="1"/>
          </p:cNvGraphicFramePr>
          <p:nvPr/>
        </p:nvGraphicFramePr>
        <p:xfrm>
          <a:off x="2393430" y="2667000"/>
          <a:ext cx="2590800" cy="800100"/>
        </p:xfrm>
        <a:graphic>
          <a:graphicData uri="http://schemas.openxmlformats.org/presentationml/2006/ole">
            <mc:AlternateContent xmlns:mc="http://schemas.openxmlformats.org/markup-compatibility/2006">
              <mc:Choice xmlns:v="urn:schemas-microsoft-com:vml" Requires="v">
                <p:oleObj spid="_x0000_s45123" name="Equation" r:id="rId3" imgW="2590560" imgH="799920" progId="Equation.DSMT4">
                  <p:embed/>
                </p:oleObj>
              </mc:Choice>
              <mc:Fallback>
                <p:oleObj name="Equation" r:id="rId3" imgW="2590560" imgH="799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430" y="2667000"/>
                        <a:ext cx="2590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p:cNvGraphicFramePr>
            <a:graphicFrameLocks noChangeAspect="1"/>
          </p:cNvGraphicFramePr>
          <p:nvPr/>
        </p:nvGraphicFramePr>
        <p:xfrm>
          <a:off x="3200400" y="3505200"/>
          <a:ext cx="2540000" cy="762000"/>
        </p:xfrm>
        <a:graphic>
          <a:graphicData uri="http://schemas.openxmlformats.org/presentationml/2006/ole">
            <mc:AlternateContent xmlns:mc="http://schemas.openxmlformats.org/markup-compatibility/2006">
              <mc:Choice xmlns:v="urn:schemas-microsoft-com:vml" Requires="v">
                <p:oleObj spid="_x0000_s45124" name="Equation" r:id="rId5" imgW="2539800" imgH="761760" progId="Equation.DSMT4">
                  <p:embed/>
                </p:oleObj>
              </mc:Choice>
              <mc:Fallback>
                <p:oleObj name="Equation" r:id="rId5" imgW="2539800" imgH="761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05200"/>
                        <a:ext cx="254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3200400" y="4483100"/>
          <a:ext cx="2476500" cy="622300"/>
        </p:xfrm>
        <a:graphic>
          <a:graphicData uri="http://schemas.openxmlformats.org/presentationml/2006/ole">
            <mc:AlternateContent xmlns:mc="http://schemas.openxmlformats.org/markup-compatibility/2006">
              <mc:Choice xmlns:v="urn:schemas-microsoft-com:vml" Requires="v">
                <p:oleObj spid="_x0000_s45125" name="Equation" r:id="rId7" imgW="2476440" imgH="622080" progId="Equation.DSMT4">
                  <p:embed/>
                </p:oleObj>
              </mc:Choice>
              <mc:Fallback>
                <p:oleObj name="Equation" r:id="rId7" imgW="2476440" imgH="622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483100"/>
                        <a:ext cx="2476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3200400" y="5295900"/>
          <a:ext cx="1993900" cy="571500"/>
        </p:xfrm>
        <a:graphic>
          <a:graphicData uri="http://schemas.openxmlformats.org/presentationml/2006/ole">
            <mc:AlternateContent xmlns:mc="http://schemas.openxmlformats.org/markup-compatibility/2006">
              <mc:Choice xmlns:v="urn:schemas-microsoft-com:vml" Requires="v">
                <p:oleObj spid="_x0000_s45126" name="Equation" r:id="rId9" imgW="1993680" imgH="571320" progId="Equation.DSMT4">
                  <p:embed/>
                </p:oleObj>
              </mc:Choice>
              <mc:Fallback>
                <p:oleObj name="Equation" r:id="rId9" imgW="199368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5295900"/>
                        <a:ext cx="1993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Chain Rule</a:t>
            </a:r>
          </a:p>
        </p:txBody>
      </p:sp>
      <p:sp>
        <p:nvSpPr>
          <p:cNvPr id="3" name="Content Placeholder 2"/>
          <p:cNvSpPr>
            <a:spLocks noGrp="1"/>
          </p:cNvSpPr>
          <p:nvPr>
            <p:ph idx="1"/>
          </p:nvPr>
        </p:nvSpPr>
        <p:spPr/>
        <p:txBody>
          <a:bodyPr/>
          <a:lstStyle/>
          <a:p>
            <a:r>
              <a:rPr lang="en-US" dirty="0"/>
              <a:t>The Chain Rule, along with the fact that		 tells us that for any function </a:t>
            </a:r>
            <a:r>
              <a:rPr lang="en-US" i="1" dirty="0"/>
              <a:t>u</a:t>
            </a:r>
            <a:r>
              <a:rPr lang="en-US" dirty="0"/>
              <a:t> of </a:t>
            </a:r>
            <a:r>
              <a:rPr lang="en-US" i="1" dirty="0"/>
              <a:t>x</a:t>
            </a:r>
            <a:r>
              <a:rPr lang="en-US" dirty="0"/>
              <a:t>,</a:t>
            </a:r>
          </a:p>
          <a:p>
            <a:endParaRPr lang="en-US" dirty="0"/>
          </a:p>
          <a:p>
            <a:endParaRPr lang="en-US" dirty="0"/>
          </a:p>
          <a:p>
            <a:r>
              <a:rPr lang="en-US" dirty="0"/>
              <a:t>We can use this observation to find the derivative of the exponential function </a:t>
            </a:r>
            <a:r>
              <a:rPr lang="en-US" i="1" dirty="0"/>
              <a:t>a</a:t>
            </a:r>
            <a:r>
              <a:rPr lang="en-US" i="1" baseline="30000" dirty="0"/>
              <a:t>x</a:t>
            </a:r>
            <a:r>
              <a:rPr lang="en-US" dirty="0"/>
              <a:t> for any base </a:t>
            </a:r>
            <a:r>
              <a:rPr lang="en-US" i="1" dirty="0"/>
              <a:t>a</a:t>
            </a:r>
            <a:r>
              <a:rPr lang="en-US" dirty="0"/>
              <a:t> &gt; 0. </a:t>
            </a:r>
          </a:p>
        </p:txBody>
      </p:sp>
      <p:graphicFrame>
        <p:nvGraphicFramePr>
          <p:cNvPr id="56322" name="Object 2"/>
          <p:cNvGraphicFramePr>
            <a:graphicFrameLocks noChangeAspect="1"/>
          </p:cNvGraphicFramePr>
          <p:nvPr/>
        </p:nvGraphicFramePr>
        <p:xfrm>
          <a:off x="6324600" y="1122100"/>
          <a:ext cx="1473200" cy="736600"/>
        </p:xfrm>
        <a:graphic>
          <a:graphicData uri="http://schemas.openxmlformats.org/presentationml/2006/ole">
            <mc:AlternateContent xmlns:mc="http://schemas.openxmlformats.org/markup-compatibility/2006">
              <mc:Choice xmlns:v="urn:schemas-microsoft-com:vml" Requires="v">
                <p:oleObj spid="_x0000_s56354" name="Equation" r:id="rId3" imgW="1473120" imgH="736560" progId="Equation.DSMT4">
                  <p:embed/>
                </p:oleObj>
              </mc:Choice>
              <mc:Fallback>
                <p:oleObj name="Equation" r:id="rId3" imgW="147312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122100"/>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3194050" y="2362200"/>
          <a:ext cx="2247900" cy="838200"/>
        </p:xfrm>
        <a:graphic>
          <a:graphicData uri="http://schemas.openxmlformats.org/presentationml/2006/ole">
            <mc:AlternateContent xmlns:mc="http://schemas.openxmlformats.org/markup-compatibility/2006">
              <mc:Choice xmlns:v="urn:schemas-microsoft-com:vml" Requires="v">
                <p:oleObj spid="_x0000_s56355" name="Equation" r:id="rId5" imgW="2247840" imgH="838080" progId="Equation.DSMT4">
                  <p:embed/>
                </p:oleObj>
              </mc:Choice>
              <mc:Fallback>
                <p:oleObj name="Equation" r:id="rId5" imgW="224784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050" y="2362200"/>
                        <a:ext cx="224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Chain Rule</a:t>
            </a:r>
          </a:p>
        </p:txBody>
      </p:sp>
      <p:sp>
        <p:nvSpPr>
          <p:cNvPr id="3" name="Content Placeholder 2"/>
          <p:cNvSpPr>
            <a:spLocks noGrp="1"/>
          </p:cNvSpPr>
          <p:nvPr>
            <p:ph idx="1"/>
          </p:nvPr>
        </p:nvSpPr>
        <p:spPr/>
        <p:txBody>
          <a:bodyPr/>
          <a:lstStyle/>
          <a:p>
            <a:r>
              <a:rPr lang="en-US" dirty="0"/>
              <a:t>We begin by noting that</a:t>
            </a:r>
          </a:p>
          <a:p>
            <a:endParaRPr lang="en-US" dirty="0"/>
          </a:p>
          <a:p>
            <a:pPr>
              <a:spcBef>
                <a:spcPts val="2400"/>
              </a:spcBef>
            </a:pPr>
            <a:r>
              <a:rPr lang="en-US" dirty="0"/>
              <a:t>and conclude that</a:t>
            </a:r>
          </a:p>
          <a:p>
            <a:endParaRPr lang="en-US" dirty="0"/>
          </a:p>
        </p:txBody>
      </p:sp>
      <p:graphicFrame>
        <p:nvGraphicFramePr>
          <p:cNvPr id="57347" name="Object 3"/>
          <p:cNvGraphicFramePr>
            <a:graphicFrameLocks noChangeAspect="1"/>
          </p:cNvGraphicFramePr>
          <p:nvPr/>
        </p:nvGraphicFramePr>
        <p:xfrm>
          <a:off x="3219450" y="1852613"/>
          <a:ext cx="2705100" cy="635000"/>
        </p:xfrm>
        <a:graphic>
          <a:graphicData uri="http://schemas.openxmlformats.org/presentationml/2006/ole">
            <mc:AlternateContent xmlns:mc="http://schemas.openxmlformats.org/markup-compatibility/2006">
              <mc:Choice xmlns:v="urn:schemas-microsoft-com:vml" Requires="v">
                <p:oleObj spid="_x0000_s57395" name="Equation" r:id="rId3" imgW="2705040" imgH="634680" progId="Equation.DSMT4">
                  <p:embed/>
                </p:oleObj>
              </mc:Choice>
              <mc:Fallback>
                <p:oleObj name="Equation" r:id="rId3" imgW="2705040" imgH="634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1852613"/>
                        <a:ext cx="2705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1930400" y="3200400"/>
          <a:ext cx="5283200" cy="838200"/>
        </p:xfrm>
        <a:graphic>
          <a:graphicData uri="http://schemas.openxmlformats.org/presentationml/2006/ole">
            <mc:AlternateContent xmlns:mc="http://schemas.openxmlformats.org/markup-compatibility/2006">
              <mc:Choice xmlns:v="urn:schemas-microsoft-com:vml" Requires="v">
                <p:oleObj spid="_x0000_s57396" name="Equation" r:id="rId5" imgW="5283000" imgH="838080" progId="Equation.DSMT4">
                  <p:embed/>
                </p:oleObj>
              </mc:Choice>
              <mc:Fallback>
                <p:oleObj name="Equation" r:id="rId5" imgW="52830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3200400"/>
                        <a:ext cx="528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nvGraphicFramePr>
        <p:xfrm>
          <a:off x="4558260" y="4267200"/>
          <a:ext cx="2971800" cy="520700"/>
        </p:xfrm>
        <a:graphic>
          <a:graphicData uri="http://schemas.openxmlformats.org/presentationml/2006/ole">
            <mc:AlternateContent xmlns:mc="http://schemas.openxmlformats.org/markup-compatibility/2006">
              <mc:Choice xmlns:v="urn:schemas-microsoft-com:vml" Requires="v">
                <p:oleObj spid="_x0000_s57397" name="Equation" r:id="rId7" imgW="2971800" imgH="520560" progId="Equation.DSMT4">
                  <p:embed/>
                </p:oleObj>
              </mc:Choice>
              <mc:Fallback>
                <p:oleObj name="Equation" r:id="rId7" imgW="2971800" imgH="5205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260" y="4267200"/>
                        <a:ext cx="297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Derivatives of </a:t>
            </a:r>
            <a:r>
              <a:rPr lang="en-US" i="1" dirty="0">
                <a:solidFill>
                  <a:schemeClr val="tx2"/>
                </a:solidFill>
              </a:rPr>
              <a:t>a</a:t>
            </a:r>
            <a:r>
              <a:rPr lang="en-US" i="1" baseline="30000" dirty="0">
                <a:solidFill>
                  <a:schemeClr val="tx2"/>
                </a:solidFill>
              </a:rPr>
              <a:t>x</a:t>
            </a:r>
            <a:r>
              <a:rPr lang="en-US" dirty="0">
                <a:solidFill>
                  <a:schemeClr val="tx2"/>
                </a:solidFill>
              </a:rPr>
              <a:t> and </a:t>
            </a:r>
            <a:r>
              <a:rPr lang="en-US" i="1" dirty="0">
                <a:solidFill>
                  <a:schemeClr val="tx2"/>
                </a:solidFill>
              </a:rPr>
              <a:t>a</a:t>
            </a:r>
            <a:r>
              <a:rPr lang="en-US" i="1" baseline="30000" dirty="0">
                <a:solidFill>
                  <a:schemeClr val="tx2"/>
                </a:solidFill>
              </a:rPr>
              <a:t>u</a:t>
            </a:r>
            <a:endParaRPr lang="en-US" dirty="0">
              <a:solidFill>
                <a:schemeClr val="tx2"/>
              </a:solidFill>
            </a:endParaRPr>
          </a:p>
        </p:txBody>
      </p:sp>
      <p:sp>
        <p:nvSpPr>
          <p:cNvPr id="3" name="Content Placeholder 2"/>
          <p:cNvSpPr>
            <a:spLocks noGrp="1"/>
          </p:cNvSpPr>
          <p:nvPr>
            <p:ph idx="1"/>
          </p:nvPr>
        </p:nvSpPr>
        <p:spPr>
          <a:xfrm>
            <a:off x="457200" y="1280160"/>
            <a:ext cx="8229600" cy="4206240"/>
          </a:xfrm>
          <a:solidFill>
            <a:srgbClr val="FFFFCC"/>
          </a:solidFill>
          <a:ln w="28575">
            <a:solidFill>
              <a:srgbClr val="000000"/>
            </a:solidFill>
          </a:ln>
        </p:spPr>
        <p:txBody>
          <a:bodyPr/>
          <a:lstStyle/>
          <a:p>
            <a:pPr algn="ctr"/>
            <a:r>
              <a:rPr lang="en-US" b="1" dirty="0">
                <a:solidFill>
                  <a:srgbClr val="000000"/>
                </a:solidFill>
              </a:rPr>
              <a:t>Derivatives of </a:t>
            </a:r>
            <a:r>
              <a:rPr lang="en-US" b="1" i="1" dirty="0">
                <a:solidFill>
                  <a:srgbClr val="000000"/>
                </a:solidFill>
              </a:rPr>
              <a:t>a</a:t>
            </a:r>
            <a:r>
              <a:rPr lang="en-US" b="1" i="1" baseline="30000" dirty="0">
                <a:solidFill>
                  <a:srgbClr val="000000"/>
                </a:solidFill>
              </a:rPr>
              <a:t>x</a:t>
            </a:r>
            <a:r>
              <a:rPr lang="en-US" b="1" dirty="0">
                <a:solidFill>
                  <a:srgbClr val="000000"/>
                </a:solidFill>
              </a:rPr>
              <a:t> and </a:t>
            </a:r>
            <a:r>
              <a:rPr lang="en-US" b="1" i="1" dirty="0">
                <a:solidFill>
                  <a:srgbClr val="000000"/>
                </a:solidFill>
              </a:rPr>
              <a:t>a</a:t>
            </a:r>
            <a:r>
              <a:rPr lang="en-US" b="1" i="1" baseline="30000" dirty="0">
                <a:solidFill>
                  <a:srgbClr val="000000"/>
                </a:solidFill>
              </a:rPr>
              <a:t>u</a:t>
            </a:r>
          </a:p>
          <a:p>
            <a:r>
              <a:rPr lang="en-US" dirty="0">
                <a:solidFill>
                  <a:srgbClr val="000000"/>
                </a:solidFill>
              </a:rPr>
              <a:t>Given a fixed real number </a:t>
            </a:r>
            <a:r>
              <a:rPr lang="en-US" i="1" dirty="0">
                <a:solidFill>
                  <a:srgbClr val="000000"/>
                </a:solidFill>
              </a:rPr>
              <a:t>a</a:t>
            </a:r>
            <a:r>
              <a:rPr lang="en-US" dirty="0">
                <a:solidFill>
                  <a:srgbClr val="000000"/>
                </a:solidFill>
              </a:rPr>
              <a:t> &gt; 0,</a:t>
            </a:r>
          </a:p>
          <a:p>
            <a:endParaRPr lang="en-US" dirty="0">
              <a:solidFill>
                <a:srgbClr val="000000"/>
              </a:solidFill>
            </a:endParaRPr>
          </a:p>
          <a:p>
            <a:endParaRPr lang="en-US" dirty="0">
              <a:solidFill>
                <a:srgbClr val="000000"/>
              </a:solidFill>
            </a:endParaRPr>
          </a:p>
          <a:p>
            <a:r>
              <a:rPr lang="en-US" dirty="0">
                <a:solidFill>
                  <a:srgbClr val="000000"/>
                </a:solidFill>
              </a:rPr>
              <a:t>More generally, if </a:t>
            </a:r>
            <a:r>
              <a:rPr lang="en-US" i="1" dirty="0">
                <a:solidFill>
                  <a:srgbClr val="000000"/>
                </a:solidFill>
              </a:rPr>
              <a:t>u</a:t>
            </a:r>
            <a:r>
              <a:rPr lang="en-US" dirty="0">
                <a:solidFill>
                  <a:srgbClr val="000000"/>
                </a:solidFill>
              </a:rPr>
              <a:t> is a differentiable function of </a:t>
            </a:r>
            <a:r>
              <a:rPr lang="en-US" i="1" dirty="0">
                <a:solidFill>
                  <a:srgbClr val="000000"/>
                </a:solidFill>
              </a:rPr>
              <a:t>x</a:t>
            </a:r>
            <a:r>
              <a:rPr lang="en-US" dirty="0">
                <a:solidFill>
                  <a:srgbClr val="000000"/>
                </a:solidFill>
              </a:rPr>
              <a:t>, then</a:t>
            </a:r>
          </a:p>
        </p:txBody>
      </p:sp>
      <p:graphicFrame>
        <p:nvGraphicFramePr>
          <p:cNvPr id="46082" name="Object 2"/>
          <p:cNvGraphicFramePr>
            <a:graphicFrameLocks noChangeAspect="1"/>
          </p:cNvGraphicFramePr>
          <p:nvPr/>
        </p:nvGraphicFramePr>
        <p:xfrm>
          <a:off x="3441700" y="2438400"/>
          <a:ext cx="2260600" cy="838200"/>
        </p:xfrm>
        <a:graphic>
          <a:graphicData uri="http://schemas.openxmlformats.org/presentationml/2006/ole">
            <mc:AlternateContent xmlns:mc="http://schemas.openxmlformats.org/markup-compatibility/2006">
              <mc:Choice xmlns:v="urn:schemas-microsoft-com:vml" Requires="v">
                <p:oleObj spid="_x0000_s46114" name="Equation" r:id="rId3" imgW="2260440" imgH="838080" progId="Equation.DSMT4">
                  <p:embed/>
                </p:oleObj>
              </mc:Choice>
              <mc:Fallback>
                <p:oleObj name="Equation" r:id="rId3" imgW="22604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2438400"/>
                        <a:ext cx="226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3092450" y="4267200"/>
          <a:ext cx="2959100" cy="838200"/>
        </p:xfrm>
        <a:graphic>
          <a:graphicData uri="http://schemas.openxmlformats.org/presentationml/2006/ole">
            <mc:AlternateContent xmlns:mc="http://schemas.openxmlformats.org/markup-compatibility/2006">
              <mc:Choice xmlns:v="urn:schemas-microsoft-com:vml" Requires="v">
                <p:oleObj spid="_x0000_s46115" name="Equation" r:id="rId5" imgW="2958840" imgH="838080" progId="Equation.DSMT4">
                  <p:embed/>
                </p:oleObj>
              </mc:Choice>
              <mc:Fallback>
                <p:oleObj name="Equation" r:id="rId5" imgW="295884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450" y="4267200"/>
                        <a:ext cx="295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a:xfrm>
            <a:off x="457200" y="1280160"/>
            <a:ext cx="8229600" cy="4659737"/>
          </a:xfrm>
        </p:spPr>
        <p:txBody>
          <a:bodyPr>
            <a:spAutoFit/>
          </a:bodyPr>
          <a:lstStyle/>
          <a:p>
            <a:r>
              <a:rPr lang="en-US" dirty="0"/>
              <a:t>Find an equation for the tangent line to the graph of </a:t>
            </a:r>
          </a:p>
          <a:p>
            <a:r>
              <a:rPr lang="en-US" dirty="0"/>
              <a:t>	                  at (0, 1). Then find all </a:t>
            </a:r>
            <a:r>
              <a:rPr lang="en-US" i="1" dirty="0"/>
              <a:t>x</a:t>
            </a:r>
            <a:r>
              <a:rPr lang="en-US" dirty="0"/>
              <a:t>-values between </a:t>
            </a:r>
            <a:r>
              <a:rPr lang="en-US" dirty="0">
                <a:latin typeface="Symbol" pitchFamily="18" charset="2"/>
              </a:rPr>
              <a:t>-</a:t>
            </a:r>
            <a:r>
              <a:rPr lang="en-US" dirty="0"/>
              <a:t>2</a:t>
            </a:r>
            <a:r>
              <a:rPr lang="en-US" dirty="0">
                <a:latin typeface="Cambria Math" panose="02040503050406030204" pitchFamily="18" charset="0"/>
                <a:ea typeface="Cambria Math" panose="02040503050406030204" pitchFamily="18" charset="0"/>
              </a:rPr>
              <a:t>𝜋</a:t>
            </a:r>
            <a:r>
              <a:rPr lang="en-US" dirty="0"/>
              <a:t> and 2</a:t>
            </a:r>
            <a:r>
              <a:rPr lang="en-US" dirty="0">
                <a:latin typeface="Cambria Math" panose="02040503050406030204" pitchFamily="18" charset="0"/>
                <a:ea typeface="Cambria Math" panose="02040503050406030204" pitchFamily="18" charset="0"/>
              </a:rPr>
              <a:t>𝜋</a:t>
            </a:r>
            <a:r>
              <a:rPr lang="en-US" dirty="0"/>
              <a:t> where the tangent line to the graph is horizontal. </a:t>
            </a:r>
          </a:p>
          <a:p>
            <a:r>
              <a:rPr lang="en-US" b="1" dirty="0"/>
              <a:t>Solution</a:t>
            </a:r>
          </a:p>
          <a:p>
            <a:r>
              <a:rPr lang="en-US" dirty="0"/>
              <a:t>As we have seen in Example 3, </a:t>
            </a:r>
            <a:r>
              <a:rPr lang="en-US" i="1" dirty="0"/>
              <a:t>F</a:t>
            </a:r>
            <a:r>
              <a:rPr lang="en-US" dirty="0"/>
              <a:t> is yet another example of a composite function with a composite inner function, so a repeated application of the Chain Rule will be needed to determine its derivative (be sure you understand each of the following steps).</a:t>
            </a:r>
          </a:p>
        </p:txBody>
      </p:sp>
      <p:graphicFrame>
        <p:nvGraphicFramePr>
          <p:cNvPr id="47106" name="Object 2"/>
          <p:cNvGraphicFramePr>
            <a:graphicFrameLocks noChangeAspect="1"/>
          </p:cNvGraphicFramePr>
          <p:nvPr/>
        </p:nvGraphicFramePr>
        <p:xfrm>
          <a:off x="548640" y="1723870"/>
          <a:ext cx="2247900" cy="571500"/>
        </p:xfrm>
        <a:graphic>
          <a:graphicData uri="http://schemas.openxmlformats.org/presentationml/2006/ole">
            <mc:AlternateContent xmlns:mc="http://schemas.openxmlformats.org/markup-compatibility/2006">
              <mc:Choice xmlns:v="urn:schemas-microsoft-com:vml" Requires="v">
                <p:oleObj spid="_x0000_s47122" name="Equation" r:id="rId3" imgW="2247840" imgH="571320" progId="Equation.DSMT4">
                  <p:embed/>
                </p:oleObj>
              </mc:Choice>
              <mc:Fallback>
                <p:oleObj name="Equation" r:id="rId3" imgW="22478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23870"/>
                        <a:ext cx="2247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graphicFrame>
        <p:nvGraphicFramePr>
          <p:cNvPr id="48131" name="Object 3"/>
          <p:cNvGraphicFramePr>
            <a:graphicFrameLocks noChangeAspect="1"/>
          </p:cNvGraphicFramePr>
          <p:nvPr>
            <p:extLst>
              <p:ext uri="{D42A27DB-BD31-4B8C-83A1-F6EECF244321}">
                <p14:modId xmlns:p14="http://schemas.microsoft.com/office/powerpoint/2010/main" val="801443171"/>
              </p:ext>
            </p:extLst>
          </p:nvPr>
        </p:nvGraphicFramePr>
        <p:xfrm>
          <a:off x="1492250" y="1301750"/>
          <a:ext cx="5168900" cy="1143000"/>
        </p:xfrm>
        <a:graphic>
          <a:graphicData uri="http://schemas.openxmlformats.org/presentationml/2006/ole">
            <mc:AlternateContent xmlns:mc="http://schemas.openxmlformats.org/markup-compatibility/2006">
              <mc:Choice xmlns:v="urn:schemas-microsoft-com:vml" Requires="v">
                <p:oleObj spid="_x0000_s48195" name="Equation" r:id="rId3" imgW="5168880" imgH="1143000" progId="Equation.DSMT4">
                  <p:embed/>
                </p:oleObj>
              </mc:Choice>
              <mc:Fallback>
                <p:oleObj name="Equation" r:id="rId3" imgW="5168880" imgH="1143000" progId="Equation.DSMT4">
                  <p:embed/>
                  <p:pic>
                    <p:nvPicPr>
                      <p:cNvPr id="0" name="Picture 3"/>
                      <p:cNvPicPr>
                        <a:picLocks noChangeAspect="1" noChangeArrowheads="1"/>
                      </p:cNvPicPr>
                      <p:nvPr/>
                    </p:nvPicPr>
                    <p:blipFill>
                      <a:blip r:embed="rId4"/>
                      <a:srcRect/>
                      <a:stretch>
                        <a:fillRect/>
                      </a:stretch>
                    </p:blipFill>
                    <p:spPr bwMode="auto">
                      <a:xfrm>
                        <a:off x="1492250" y="1301750"/>
                        <a:ext cx="5168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1296075161"/>
              </p:ext>
            </p:extLst>
          </p:nvPr>
        </p:nvGraphicFramePr>
        <p:xfrm>
          <a:off x="2298700" y="2352675"/>
          <a:ext cx="5308600" cy="1092200"/>
        </p:xfrm>
        <a:graphic>
          <a:graphicData uri="http://schemas.openxmlformats.org/presentationml/2006/ole">
            <mc:AlternateContent xmlns:mc="http://schemas.openxmlformats.org/markup-compatibility/2006">
              <mc:Choice xmlns:v="urn:schemas-microsoft-com:vml" Requires="v">
                <p:oleObj spid="_x0000_s48196" name="Equation" r:id="rId5" imgW="5308560" imgH="1091880" progId="Equation.DSMT4">
                  <p:embed/>
                </p:oleObj>
              </mc:Choice>
              <mc:Fallback>
                <p:oleObj name="Equation" r:id="rId5" imgW="5308560" imgH="1091880" progId="Equation.DSMT4">
                  <p:embed/>
                  <p:pic>
                    <p:nvPicPr>
                      <p:cNvPr id="0" name="Picture 4"/>
                      <p:cNvPicPr>
                        <a:picLocks noChangeAspect="1" noChangeArrowheads="1"/>
                      </p:cNvPicPr>
                      <p:nvPr/>
                    </p:nvPicPr>
                    <p:blipFill>
                      <a:blip r:embed="rId6"/>
                      <a:srcRect/>
                      <a:stretch>
                        <a:fillRect/>
                      </a:stretch>
                    </p:blipFill>
                    <p:spPr bwMode="auto">
                      <a:xfrm>
                        <a:off x="2298700" y="2352675"/>
                        <a:ext cx="5308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5"/>
          <p:cNvGraphicFramePr>
            <a:graphicFrameLocks noChangeAspect="1"/>
          </p:cNvGraphicFramePr>
          <p:nvPr>
            <p:extLst>
              <p:ext uri="{D42A27DB-BD31-4B8C-83A1-F6EECF244321}">
                <p14:modId xmlns:p14="http://schemas.microsoft.com/office/powerpoint/2010/main" val="4146775974"/>
              </p:ext>
            </p:extLst>
          </p:nvPr>
        </p:nvGraphicFramePr>
        <p:xfrm>
          <a:off x="2305050" y="3482975"/>
          <a:ext cx="6019800" cy="939800"/>
        </p:xfrm>
        <a:graphic>
          <a:graphicData uri="http://schemas.openxmlformats.org/presentationml/2006/ole">
            <mc:AlternateContent xmlns:mc="http://schemas.openxmlformats.org/markup-compatibility/2006">
              <mc:Choice xmlns:v="urn:schemas-microsoft-com:vml" Requires="v">
                <p:oleObj spid="_x0000_s48197" name="Equation" r:id="rId7" imgW="6019560" imgH="939600" progId="Equation.DSMT4">
                  <p:embed/>
                </p:oleObj>
              </mc:Choice>
              <mc:Fallback>
                <p:oleObj name="Equation" r:id="rId7" imgW="6019560" imgH="939600" progId="Equation.DSMT4">
                  <p:embed/>
                  <p:pic>
                    <p:nvPicPr>
                      <p:cNvPr id="0" name="Picture 5"/>
                      <p:cNvPicPr>
                        <a:picLocks noChangeAspect="1" noChangeArrowheads="1"/>
                      </p:cNvPicPr>
                      <p:nvPr/>
                    </p:nvPicPr>
                    <p:blipFill>
                      <a:blip r:embed="rId8"/>
                      <a:srcRect/>
                      <a:stretch>
                        <a:fillRect/>
                      </a:stretch>
                    </p:blipFill>
                    <p:spPr bwMode="auto">
                      <a:xfrm>
                        <a:off x="2305050" y="3482975"/>
                        <a:ext cx="6019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6"/>
          <p:cNvGraphicFramePr>
            <a:graphicFrameLocks noChangeAspect="1"/>
          </p:cNvGraphicFramePr>
          <p:nvPr>
            <p:extLst>
              <p:ext uri="{D42A27DB-BD31-4B8C-83A1-F6EECF244321}">
                <p14:modId xmlns:p14="http://schemas.microsoft.com/office/powerpoint/2010/main" val="3851606093"/>
              </p:ext>
            </p:extLst>
          </p:nvPr>
        </p:nvGraphicFramePr>
        <p:xfrm>
          <a:off x="2311400" y="4625975"/>
          <a:ext cx="4953000" cy="939800"/>
        </p:xfrm>
        <a:graphic>
          <a:graphicData uri="http://schemas.openxmlformats.org/presentationml/2006/ole">
            <mc:AlternateContent xmlns:mc="http://schemas.openxmlformats.org/markup-compatibility/2006">
              <mc:Choice xmlns:v="urn:schemas-microsoft-com:vml" Requires="v">
                <p:oleObj spid="_x0000_s48198" name="Equation" r:id="rId9" imgW="4952880" imgH="939600" progId="Equation.DSMT4">
                  <p:embed/>
                </p:oleObj>
              </mc:Choice>
              <mc:Fallback>
                <p:oleObj name="Equation" r:id="rId9" imgW="4952880" imgH="939600" progId="Equation.DSMT4">
                  <p:embed/>
                  <p:pic>
                    <p:nvPicPr>
                      <p:cNvPr id="0" name="Picture 6"/>
                      <p:cNvPicPr>
                        <a:picLocks noChangeAspect="1" noChangeArrowheads="1"/>
                      </p:cNvPicPr>
                      <p:nvPr/>
                    </p:nvPicPr>
                    <p:blipFill>
                      <a:blip r:embed="rId10"/>
                      <a:srcRect/>
                      <a:stretch>
                        <a:fillRect/>
                      </a:stretch>
                    </p:blipFill>
                    <p:spPr bwMode="auto">
                      <a:xfrm>
                        <a:off x="2311400" y="4625975"/>
                        <a:ext cx="495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At </a:t>
            </a:r>
            <a:r>
              <a:rPr lang="en-US" i="1" dirty="0"/>
              <a:t>x</a:t>
            </a:r>
            <a:r>
              <a:rPr lang="en-US" dirty="0"/>
              <a:t> = 0, the derivative is </a:t>
            </a:r>
          </a:p>
        </p:txBody>
      </p:sp>
      <p:graphicFrame>
        <p:nvGraphicFramePr>
          <p:cNvPr id="49155" name="Object 3"/>
          <p:cNvGraphicFramePr>
            <a:graphicFrameLocks noChangeAspect="1"/>
          </p:cNvGraphicFramePr>
          <p:nvPr>
            <p:extLst>
              <p:ext uri="{D42A27DB-BD31-4B8C-83A1-F6EECF244321}">
                <p14:modId xmlns:p14="http://schemas.microsoft.com/office/powerpoint/2010/main" val="2441369835"/>
              </p:ext>
            </p:extLst>
          </p:nvPr>
        </p:nvGraphicFramePr>
        <p:xfrm>
          <a:off x="1803400" y="2051050"/>
          <a:ext cx="5232400" cy="939800"/>
        </p:xfrm>
        <a:graphic>
          <a:graphicData uri="http://schemas.openxmlformats.org/presentationml/2006/ole">
            <mc:AlternateContent xmlns:mc="http://schemas.openxmlformats.org/markup-compatibility/2006">
              <mc:Choice xmlns:v="urn:schemas-microsoft-com:vml" Requires="v">
                <p:oleObj spid="_x0000_s49203" name="Equation" r:id="rId3" imgW="5232240" imgH="939600" progId="Equation.DSMT4">
                  <p:embed/>
                </p:oleObj>
              </mc:Choice>
              <mc:Fallback>
                <p:oleObj name="Equation" r:id="rId3" imgW="5232240" imgH="939600" progId="Equation.DSMT4">
                  <p:embed/>
                  <p:pic>
                    <p:nvPicPr>
                      <p:cNvPr id="0" name="Picture 3"/>
                      <p:cNvPicPr>
                        <a:picLocks noChangeAspect="1" noChangeArrowheads="1"/>
                      </p:cNvPicPr>
                      <p:nvPr/>
                    </p:nvPicPr>
                    <p:blipFill>
                      <a:blip r:embed="rId4"/>
                      <a:srcRect/>
                      <a:stretch>
                        <a:fillRect/>
                      </a:stretch>
                    </p:blipFill>
                    <p:spPr bwMode="auto">
                      <a:xfrm>
                        <a:off x="1803400" y="2051050"/>
                        <a:ext cx="5232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4"/>
          <p:cNvGraphicFramePr>
            <a:graphicFrameLocks noChangeAspect="1"/>
          </p:cNvGraphicFramePr>
          <p:nvPr>
            <p:extLst>
              <p:ext uri="{D42A27DB-BD31-4B8C-83A1-F6EECF244321}">
                <p14:modId xmlns:p14="http://schemas.microsoft.com/office/powerpoint/2010/main" val="700075148"/>
              </p:ext>
            </p:extLst>
          </p:nvPr>
        </p:nvGraphicFramePr>
        <p:xfrm>
          <a:off x="2636838" y="3117850"/>
          <a:ext cx="3073400" cy="939800"/>
        </p:xfrm>
        <a:graphic>
          <a:graphicData uri="http://schemas.openxmlformats.org/presentationml/2006/ole">
            <mc:AlternateContent xmlns:mc="http://schemas.openxmlformats.org/markup-compatibility/2006">
              <mc:Choice xmlns:v="urn:schemas-microsoft-com:vml" Requires="v">
                <p:oleObj spid="_x0000_s49204" name="Equation" r:id="rId5" imgW="3073320" imgH="939600" progId="Equation.DSMT4">
                  <p:embed/>
                </p:oleObj>
              </mc:Choice>
              <mc:Fallback>
                <p:oleObj name="Equation" r:id="rId5" imgW="3073320" imgH="939600" progId="Equation.DSMT4">
                  <p:embed/>
                  <p:pic>
                    <p:nvPicPr>
                      <p:cNvPr id="0" name="Picture 4"/>
                      <p:cNvPicPr>
                        <a:picLocks noChangeAspect="1" noChangeArrowheads="1"/>
                      </p:cNvPicPr>
                      <p:nvPr/>
                    </p:nvPicPr>
                    <p:blipFill>
                      <a:blip r:embed="rId6"/>
                      <a:srcRect/>
                      <a:stretch>
                        <a:fillRect/>
                      </a:stretch>
                    </p:blipFill>
                    <p:spPr bwMode="auto">
                      <a:xfrm>
                        <a:off x="2636838" y="3117850"/>
                        <a:ext cx="307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637020" y="4191000"/>
          <a:ext cx="914400" cy="838200"/>
        </p:xfrm>
        <a:graphic>
          <a:graphicData uri="http://schemas.openxmlformats.org/presentationml/2006/ole">
            <mc:AlternateContent xmlns:mc="http://schemas.openxmlformats.org/markup-compatibility/2006">
              <mc:Choice xmlns:v="urn:schemas-microsoft-com:vml" Requires="v">
                <p:oleObj spid="_x0000_s49205" name="Equation" r:id="rId7" imgW="914400" imgH="838080" progId="Equation.DSMT4">
                  <p:embed/>
                </p:oleObj>
              </mc:Choice>
              <mc:Fallback>
                <p:oleObj name="Equation" r:id="rId7" imgW="9144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7020" y="41910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So keeping in mind that the </a:t>
            </a:r>
            <a:r>
              <a:rPr lang="en-US" i="1" dirty="0"/>
              <a:t>y</a:t>
            </a:r>
            <a:r>
              <a:rPr lang="en-US" dirty="0"/>
              <a:t>‑intercept of the requested tangent is 1, its equation is</a:t>
            </a:r>
          </a:p>
          <a:p>
            <a:endParaRPr lang="en-US" dirty="0"/>
          </a:p>
          <a:p>
            <a:endParaRPr lang="en-US" dirty="0"/>
          </a:p>
        </p:txBody>
      </p:sp>
      <p:graphicFrame>
        <p:nvGraphicFramePr>
          <p:cNvPr id="50178" name="Object 2"/>
          <p:cNvGraphicFramePr>
            <a:graphicFrameLocks noChangeAspect="1"/>
          </p:cNvGraphicFramePr>
          <p:nvPr/>
        </p:nvGraphicFramePr>
        <p:xfrm>
          <a:off x="1752600" y="2362200"/>
          <a:ext cx="1816100" cy="838200"/>
        </p:xfrm>
        <a:graphic>
          <a:graphicData uri="http://schemas.openxmlformats.org/presentationml/2006/ole">
            <mc:AlternateContent xmlns:mc="http://schemas.openxmlformats.org/markup-compatibility/2006">
              <mc:Choice xmlns:v="urn:schemas-microsoft-com:vml" Requires="v">
                <p:oleObj spid="_x0000_s50194" name="Equation" r:id="rId3" imgW="1815840" imgH="838080" progId="Equation.DSMT4">
                  <p:embed/>
                </p:oleObj>
              </mc:Choice>
              <mc:Fallback>
                <p:oleObj name="Equation" r:id="rId3" imgW="18158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62200"/>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a:xfrm>
            <a:off x="457200" y="3276600"/>
            <a:ext cx="4572000" cy="954107"/>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function and its tangent line are graphed in Figure 2. </a:t>
            </a:r>
          </a:p>
        </p:txBody>
      </p:sp>
      <p:sp>
        <p:nvSpPr>
          <p:cNvPr id="6" name="Rectangle 5"/>
          <p:cNvSpPr/>
          <p:nvPr/>
        </p:nvSpPr>
        <p:spPr>
          <a:xfrm>
            <a:off x="6019800" y="5496580"/>
            <a:ext cx="1370055" cy="523220"/>
          </a:xfrm>
          <a:prstGeom prst="rect">
            <a:avLst/>
          </a:prstGeom>
        </p:spPr>
        <p:txBody>
          <a:bodyPr wrap="none">
            <a:spAutoFit/>
          </a:bodyPr>
          <a:lstStyle/>
          <a:p>
            <a:r>
              <a:rPr lang="en-US" sz="2800" b="1" dirty="0"/>
              <a:t>Figure 2</a:t>
            </a:r>
          </a:p>
        </p:txBody>
      </p:sp>
      <p:pic>
        <p:nvPicPr>
          <p:cNvPr id="7" name="Picture 1"/>
          <p:cNvPicPr>
            <a:picLocks noChangeAspect="1" noChangeArrowheads="1"/>
          </p:cNvPicPr>
          <p:nvPr/>
        </p:nvPicPr>
        <p:blipFill>
          <a:blip r:embed="rId5" cstate="print"/>
          <a:srcRect/>
          <a:stretch>
            <a:fillRect/>
          </a:stretch>
        </p:blipFill>
        <p:spPr bwMode="auto">
          <a:xfrm>
            <a:off x="4985854" y="2194560"/>
            <a:ext cx="3262272"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Next, we will determine the </a:t>
            </a:r>
            <a:r>
              <a:rPr lang="en-US" i="1" dirty="0"/>
              <a:t>x</a:t>
            </a:r>
            <a:r>
              <a:rPr lang="en-US" dirty="0"/>
              <a:t>‑values between </a:t>
            </a:r>
            <a:r>
              <a:rPr lang="en-US" dirty="0">
                <a:latin typeface="Symbol" pitchFamily="18" charset="2"/>
              </a:rPr>
              <a:t>-</a:t>
            </a:r>
            <a:r>
              <a:rPr lang="en-US" dirty="0"/>
              <a:t>2</a:t>
            </a:r>
            <a:r>
              <a:rPr lang="el-GR" i="1" dirty="0">
                <a:latin typeface="Cambria Math" panose="02040503050406030204" pitchFamily="18" charset="0"/>
                <a:ea typeface="Cambria Math" panose="02040503050406030204" pitchFamily="18" charset="0"/>
              </a:rPr>
              <a:t>π</a:t>
            </a:r>
            <a:r>
              <a:rPr lang="en-US" dirty="0"/>
              <a:t> and 2</a:t>
            </a:r>
            <a:r>
              <a:rPr lang="el-GR" i="1" dirty="0">
                <a:latin typeface="Cambria Math" panose="02040503050406030204" pitchFamily="18" charset="0"/>
                <a:ea typeface="Cambria Math" panose="02040503050406030204" pitchFamily="18" charset="0"/>
              </a:rPr>
              <a:t>π</a:t>
            </a:r>
            <a:r>
              <a:rPr lang="en-US" dirty="0"/>
              <a:t> at which                    In other words, we need to solve the equation </a:t>
            </a:r>
          </a:p>
          <a:p>
            <a:pPr>
              <a:lnSpc>
                <a:spcPct val="150000"/>
              </a:lnSpc>
            </a:pPr>
            <a:endParaRPr lang="en-US" dirty="0"/>
          </a:p>
          <a:p>
            <a:endParaRPr lang="en-US" dirty="0"/>
          </a:p>
        </p:txBody>
      </p:sp>
      <p:graphicFrame>
        <p:nvGraphicFramePr>
          <p:cNvPr id="52226" name="Object 2"/>
          <p:cNvGraphicFramePr>
            <a:graphicFrameLocks noChangeAspect="1"/>
          </p:cNvGraphicFramePr>
          <p:nvPr/>
        </p:nvGraphicFramePr>
        <p:xfrm>
          <a:off x="2363450" y="1754890"/>
          <a:ext cx="1371600" cy="469900"/>
        </p:xfrm>
        <a:graphic>
          <a:graphicData uri="http://schemas.openxmlformats.org/presentationml/2006/ole">
            <mc:AlternateContent xmlns:mc="http://schemas.openxmlformats.org/markup-compatibility/2006">
              <mc:Choice xmlns:v="urn:schemas-microsoft-com:vml" Requires="v">
                <p:oleObj spid="_x0000_s52258" name="Equation" r:id="rId3" imgW="1371600" imgH="469800" progId="Equation.DSMT4">
                  <p:embed/>
                </p:oleObj>
              </mc:Choice>
              <mc:Fallback>
                <p:oleObj name="Equation" r:id="rId3" imgW="1371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450" y="1754890"/>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extLst>
              <p:ext uri="{D42A27DB-BD31-4B8C-83A1-F6EECF244321}">
                <p14:modId xmlns:p14="http://schemas.microsoft.com/office/powerpoint/2010/main" val="2375565481"/>
              </p:ext>
            </p:extLst>
          </p:nvPr>
        </p:nvGraphicFramePr>
        <p:xfrm>
          <a:off x="1936750" y="2800350"/>
          <a:ext cx="5270500" cy="939800"/>
        </p:xfrm>
        <a:graphic>
          <a:graphicData uri="http://schemas.openxmlformats.org/presentationml/2006/ole">
            <mc:AlternateContent xmlns:mc="http://schemas.openxmlformats.org/markup-compatibility/2006">
              <mc:Choice xmlns:v="urn:schemas-microsoft-com:vml" Requires="v">
                <p:oleObj spid="_x0000_s52259" name="Equation" r:id="rId5" imgW="5270400" imgH="939600" progId="Equation.DSMT4">
                  <p:embed/>
                </p:oleObj>
              </mc:Choice>
              <mc:Fallback>
                <p:oleObj name="Equation" r:id="rId5" imgW="5270400" imgH="939600" progId="Equation.DSMT4">
                  <p:embed/>
                  <p:pic>
                    <p:nvPicPr>
                      <p:cNvPr id="0" name="Picture 3"/>
                      <p:cNvPicPr>
                        <a:picLocks noChangeAspect="1" noChangeArrowheads="1"/>
                      </p:cNvPicPr>
                      <p:nvPr/>
                    </p:nvPicPr>
                    <p:blipFill>
                      <a:blip r:embed="rId6"/>
                      <a:srcRect/>
                      <a:stretch>
                        <a:fillRect/>
                      </a:stretch>
                    </p:blipFill>
                    <p:spPr bwMode="auto">
                      <a:xfrm>
                        <a:off x="1936750" y="2800350"/>
                        <a:ext cx="5270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xfrm>
            <a:off x="457200" y="1280160"/>
            <a:ext cx="8229600" cy="3368040"/>
          </a:xfrm>
          <a:solidFill>
            <a:srgbClr val="FFFFCC"/>
          </a:solidFill>
          <a:ln w="28575">
            <a:solidFill>
              <a:srgbClr val="000000"/>
            </a:solidFill>
          </a:ln>
        </p:spPr>
        <p:txBody>
          <a:bodyPr>
            <a:noAutofit/>
          </a:bodyPr>
          <a:lstStyle/>
          <a:p>
            <a:pPr algn="ctr"/>
            <a:r>
              <a:rPr lang="en-US" b="1" dirty="0">
                <a:solidFill>
                  <a:srgbClr val="000000"/>
                </a:solidFill>
              </a:rPr>
              <a:t>Proof (cont.) </a:t>
            </a:r>
          </a:p>
          <a:p>
            <a:r>
              <a:rPr lang="en-US" dirty="0">
                <a:solidFill>
                  <a:srgbClr val="000000"/>
                </a:solidFill>
              </a:rPr>
              <a:t>Note that the differentiability of </a:t>
            </a:r>
            <a:r>
              <a:rPr lang="en-US" i="1" dirty="0">
                <a:solidFill>
                  <a:srgbClr val="000000"/>
                </a:solidFill>
              </a:rPr>
              <a:t>g</a:t>
            </a:r>
            <a:r>
              <a:rPr lang="en-US" dirty="0">
                <a:solidFill>
                  <a:srgbClr val="000000"/>
                </a:solidFill>
              </a:rPr>
              <a:t> at </a:t>
            </a:r>
            <a:r>
              <a:rPr lang="en-US" i="1" dirty="0">
                <a:solidFill>
                  <a:srgbClr val="000000"/>
                </a:solidFill>
              </a:rPr>
              <a:t>c</a:t>
            </a:r>
            <a:r>
              <a:rPr lang="en-US" dirty="0">
                <a:solidFill>
                  <a:srgbClr val="000000"/>
                </a:solidFill>
              </a:rPr>
              <a:t> </a:t>
            </a:r>
            <a:r>
              <a:rPr lang="en-US" dirty="0" smtClean="0">
                <a:solidFill>
                  <a:srgbClr val="000000"/>
                </a:solidFill>
              </a:rPr>
              <a:t>means</a:t>
            </a:r>
            <a:endParaRPr lang="en-US" dirty="0">
              <a:solidFill>
                <a:srgbClr val="000000"/>
              </a:solidFill>
            </a:endParaRPr>
          </a:p>
          <a:p>
            <a:r>
              <a:rPr lang="en-US" dirty="0">
                <a:solidFill>
                  <a:srgbClr val="000000"/>
                </a:solidFill>
              </a:rPr>
              <a:t>                      Similarly, let                 and define a function</a:t>
            </a:r>
          </a:p>
          <a:p>
            <a:endParaRPr lang="en-US" dirty="0">
              <a:solidFill>
                <a:srgbClr val="000000"/>
              </a:solidFill>
            </a:endParaRPr>
          </a:p>
          <a:p>
            <a:endParaRPr lang="en-US" dirty="0">
              <a:solidFill>
                <a:srgbClr val="000000"/>
              </a:solidFill>
            </a:endParaRPr>
          </a:p>
          <a:p>
            <a:r>
              <a:rPr lang="en-US" dirty="0">
                <a:solidFill>
                  <a:srgbClr val="000000"/>
                </a:solidFill>
              </a:rPr>
              <a:t>and note that</a:t>
            </a:r>
          </a:p>
        </p:txBody>
      </p:sp>
      <p:graphicFrame>
        <p:nvGraphicFramePr>
          <p:cNvPr id="3076" name="Object 4"/>
          <p:cNvGraphicFramePr>
            <a:graphicFrameLocks noChangeAspect="1"/>
          </p:cNvGraphicFramePr>
          <p:nvPr/>
        </p:nvGraphicFramePr>
        <p:xfrm>
          <a:off x="579620" y="2347210"/>
          <a:ext cx="1689100" cy="571500"/>
        </p:xfrm>
        <a:graphic>
          <a:graphicData uri="http://schemas.openxmlformats.org/presentationml/2006/ole">
            <mc:AlternateContent xmlns:mc="http://schemas.openxmlformats.org/markup-compatibility/2006">
              <mc:Choice xmlns:v="urn:schemas-microsoft-com:vml" Requires="v">
                <p:oleObj spid="_x0000_s3140" name="Equation" r:id="rId3" imgW="1688760" imgH="571320" progId="Equation.DSMT4">
                  <p:embed/>
                </p:oleObj>
              </mc:Choice>
              <mc:Fallback>
                <p:oleObj name="Equation" r:id="rId3" imgW="168876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20" y="2347210"/>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590800" y="3886200"/>
          <a:ext cx="1778000" cy="571500"/>
        </p:xfrm>
        <a:graphic>
          <a:graphicData uri="http://schemas.openxmlformats.org/presentationml/2006/ole">
            <mc:AlternateContent xmlns:mc="http://schemas.openxmlformats.org/markup-compatibility/2006">
              <mc:Choice xmlns:v="urn:schemas-microsoft-com:vml" Requires="v">
                <p:oleObj spid="_x0000_s3141" name="Equation" r:id="rId5" imgW="1777680" imgH="571320" progId="Equation.DSMT4">
                  <p:embed/>
                </p:oleObj>
              </mc:Choice>
              <mc:Fallback>
                <p:oleObj name="Equation" r:id="rId5" imgW="1777680" imgH="57132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886200"/>
                        <a:ext cx="177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4089633" y="2227058"/>
            <a:ext cx="1220555" cy="611392"/>
            <a:chOff x="4089633" y="2227058"/>
            <a:chExt cx="1220555" cy="611392"/>
          </a:xfrm>
        </p:grpSpPr>
        <p:graphicFrame>
          <p:nvGraphicFramePr>
            <p:cNvPr id="3077" name="Object 5"/>
            <p:cNvGraphicFramePr>
              <a:graphicFrameLocks noChangeAspect="1"/>
            </p:cNvGraphicFramePr>
            <p:nvPr>
              <p:extLst>
                <p:ext uri="{D42A27DB-BD31-4B8C-83A1-F6EECF244321}">
                  <p14:modId xmlns:p14="http://schemas.microsoft.com/office/powerpoint/2010/main" val="2205549172"/>
                </p:ext>
              </p:extLst>
            </p:nvPr>
          </p:nvGraphicFramePr>
          <p:xfrm>
            <a:off x="4154488" y="2355850"/>
            <a:ext cx="1155700" cy="482600"/>
          </p:xfrm>
          <a:graphic>
            <a:graphicData uri="http://schemas.openxmlformats.org/presentationml/2006/ole">
              <mc:AlternateContent xmlns:mc="http://schemas.openxmlformats.org/markup-compatibility/2006">
                <mc:Choice xmlns:v="urn:schemas-microsoft-com:vml" Requires="v">
                  <p:oleObj spid="_x0000_s3142" name="Equation" r:id="rId7" imgW="1155600" imgH="482400" progId="Equation.DSMT4">
                    <p:embed/>
                  </p:oleObj>
                </mc:Choice>
                <mc:Fallback>
                  <p:oleObj name="Equation" r:id="rId7" imgW="1155600" imgH="482400" progId="Equation.DSMT4">
                    <p:embed/>
                    <p:pic>
                      <p:nvPicPr>
                        <p:cNvPr id="0" name="Picture 5"/>
                        <p:cNvPicPr>
                          <a:picLocks noChangeAspect="1" noChangeArrowheads="1"/>
                        </p:cNvPicPr>
                        <p:nvPr/>
                      </p:nvPicPr>
                      <p:blipFill>
                        <a:blip r:embed="rId8"/>
                        <a:srcRect/>
                        <a:stretch>
                          <a:fillRect/>
                        </a:stretch>
                      </p:blipFill>
                      <p:spPr bwMode="auto">
                        <a:xfrm>
                          <a:off x="4154488" y="2355850"/>
                          <a:ext cx="1155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4089633" y="2227058"/>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grpSp>
        <p:nvGrpSpPr>
          <p:cNvPr id="9" name="Group 8"/>
          <p:cNvGrpSpPr/>
          <p:nvPr/>
        </p:nvGrpSpPr>
        <p:grpSpPr>
          <a:xfrm>
            <a:off x="2355850" y="2785844"/>
            <a:ext cx="4432300" cy="1027331"/>
            <a:chOff x="2355850" y="2785844"/>
            <a:chExt cx="4432300" cy="1027331"/>
          </a:xfrm>
        </p:grpSpPr>
        <p:graphicFrame>
          <p:nvGraphicFramePr>
            <p:cNvPr id="3078" name="Object 6"/>
            <p:cNvGraphicFramePr>
              <a:graphicFrameLocks noChangeAspect="1"/>
            </p:cNvGraphicFramePr>
            <p:nvPr>
              <p:extLst>
                <p:ext uri="{D42A27DB-BD31-4B8C-83A1-F6EECF244321}">
                  <p14:modId xmlns:p14="http://schemas.microsoft.com/office/powerpoint/2010/main" val="1723424986"/>
                </p:ext>
              </p:extLst>
            </p:nvPr>
          </p:nvGraphicFramePr>
          <p:xfrm>
            <a:off x="2355850" y="2924175"/>
            <a:ext cx="4432300" cy="889000"/>
          </p:xfrm>
          <a:graphic>
            <a:graphicData uri="http://schemas.openxmlformats.org/presentationml/2006/ole">
              <mc:AlternateContent xmlns:mc="http://schemas.openxmlformats.org/markup-compatibility/2006">
                <mc:Choice xmlns:v="urn:schemas-microsoft-com:vml" Requires="v">
                  <p:oleObj spid="_x0000_s3143" name="Equation" r:id="rId9" imgW="4431960" imgH="888840" progId="Equation.DSMT4">
                    <p:embed/>
                  </p:oleObj>
                </mc:Choice>
                <mc:Fallback>
                  <p:oleObj name="Equation" r:id="rId9" imgW="4431960" imgH="888840" progId="Equation.DSMT4">
                    <p:embed/>
                    <p:pic>
                      <p:nvPicPr>
                        <p:cNvPr id="0" name="Picture 6"/>
                        <p:cNvPicPr>
                          <a:picLocks noChangeAspect="1" noChangeArrowheads="1"/>
                        </p:cNvPicPr>
                        <p:nvPr/>
                      </p:nvPicPr>
                      <p:blipFill>
                        <a:blip r:embed="rId10"/>
                        <a:srcRect/>
                        <a:stretch>
                          <a:fillRect/>
                        </a:stretch>
                      </p:blipFill>
                      <p:spPr bwMode="auto">
                        <a:xfrm>
                          <a:off x="2355850" y="2924175"/>
                          <a:ext cx="4432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759666" y="2802099"/>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7" name="Rectangle 6"/>
            <p:cNvSpPr/>
            <p:nvPr/>
          </p:nvSpPr>
          <p:spPr>
            <a:xfrm>
              <a:off x="5195192" y="2785844"/>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8" name="Rectangle 7"/>
            <p:cNvSpPr/>
            <p:nvPr/>
          </p:nvSpPr>
          <p:spPr>
            <a:xfrm>
              <a:off x="6256789" y="3043233"/>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Since the exponential factor is never 0, after dividing and converting the secant to cosine the equation reduces to </a:t>
            </a:r>
          </a:p>
        </p:txBody>
      </p:sp>
      <p:graphicFrame>
        <p:nvGraphicFramePr>
          <p:cNvPr id="67588" name="Object 4"/>
          <p:cNvGraphicFramePr>
            <a:graphicFrameLocks noChangeAspect="1"/>
          </p:cNvGraphicFramePr>
          <p:nvPr>
            <p:extLst>
              <p:ext uri="{D42A27DB-BD31-4B8C-83A1-F6EECF244321}">
                <p14:modId xmlns:p14="http://schemas.microsoft.com/office/powerpoint/2010/main" val="3339379042"/>
              </p:ext>
            </p:extLst>
          </p:nvPr>
        </p:nvGraphicFramePr>
        <p:xfrm>
          <a:off x="3384550" y="2584450"/>
          <a:ext cx="2374900" cy="1752600"/>
        </p:xfrm>
        <a:graphic>
          <a:graphicData uri="http://schemas.openxmlformats.org/presentationml/2006/ole">
            <mc:AlternateContent xmlns:mc="http://schemas.openxmlformats.org/markup-compatibility/2006">
              <mc:Choice xmlns:v="urn:schemas-microsoft-com:vml" Requires="v">
                <p:oleObj spid="_x0000_s67604" name="Equation" r:id="rId3" imgW="2374560" imgH="1752480" progId="Equation.DSMT4">
                  <p:embed/>
                </p:oleObj>
              </mc:Choice>
              <mc:Fallback>
                <p:oleObj name="Equation" r:id="rId3" imgW="2374560" imgH="1752480" progId="Equation.DSMT4">
                  <p:embed/>
                  <p:pic>
                    <p:nvPicPr>
                      <p:cNvPr id="0" name="Picture 4"/>
                      <p:cNvPicPr>
                        <a:picLocks noChangeAspect="1" noChangeArrowheads="1"/>
                      </p:cNvPicPr>
                      <p:nvPr/>
                    </p:nvPicPr>
                    <p:blipFill>
                      <a:blip r:embed="rId4"/>
                      <a:srcRect/>
                      <a:stretch>
                        <a:fillRect/>
                      </a:stretch>
                    </p:blipFill>
                    <p:spPr bwMode="auto">
                      <a:xfrm>
                        <a:off x="3384550" y="2584450"/>
                        <a:ext cx="23749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1557349"/>
          </a:xfrm>
        </p:spPr>
        <p:txBody>
          <a:bodyPr>
            <a:spAutoFit/>
          </a:bodyPr>
          <a:lstStyle/>
          <a:p>
            <a:r>
              <a:rPr lang="en-US" dirty="0"/>
              <a:t>This latter equation is satisfied if and only if</a:t>
            </a:r>
          </a:p>
          <a:p>
            <a:endParaRPr lang="en-US" dirty="0"/>
          </a:p>
          <a:p>
            <a:endParaRPr lang="en-US" dirty="0"/>
          </a:p>
        </p:txBody>
      </p:sp>
      <p:graphicFrame>
        <p:nvGraphicFramePr>
          <p:cNvPr id="53251" name="Object 3"/>
          <p:cNvGraphicFramePr>
            <a:graphicFrameLocks noChangeAspect="1"/>
          </p:cNvGraphicFramePr>
          <p:nvPr/>
        </p:nvGraphicFramePr>
        <p:xfrm>
          <a:off x="1676400" y="1828800"/>
          <a:ext cx="1384300" cy="838200"/>
        </p:xfrm>
        <a:graphic>
          <a:graphicData uri="http://schemas.openxmlformats.org/presentationml/2006/ole">
            <mc:AlternateContent xmlns:mc="http://schemas.openxmlformats.org/markup-compatibility/2006">
              <mc:Choice xmlns:v="urn:schemas-microsoft-com:vml" Requires="v">
                <p:oleObj spid="_x0000_s53267" name="Equation" r:id="rId3" imgW="1384200" imgH="838080" progId="Equation.DSMT4">
                  <p:embed/>
                </p:oleObj>
              </mc:Choice>
              <mc:Fallback>
                <p:oleObj name="Equation" r:id="rId3" imgW="138420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288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2"/>
          <p:cNvSpPr txBox="1">
            <a:spLocks/>
          </p:cNvSpPr>
          <p:nvPr/>
        </p:nvSpPr>
        <p:spPr>
          <a:xfrm>
            <a:off x="457200" y="2819400"/>
            <a:ext cx="4206240" cy="2763834"/>
          </a:xfrm>
          <a:prstGeom prst="rect">
            <a:avLst/>
          </a:prstGeom>
        </p:spPr>
        <p:txBody>
          <a:bodyPr>
            <a:spAutoFit/>
          </a:bodyPr>
          <a:lstStyle/>
          <a:p>
            <a:pPr>
              <a:spcBef>
                <a:spcPct val="20000"/>
              </a:spcBef>
            </a:pPr>
            <a:r>
              <a:rPr lang="en-US" sz="2800" dirty="0">
                <a:solidFill>
                  <a:srgbClr val="366092"/>
                </a:solidFill>
              </a:rPr>
              <a:t>which is true within the specified interval when </a:t>
            </a:r>
            <a:r>
              <a:rPr lang="en-US" sz="2800" i="1" dirty="0">
                <a:solidFill>
                  <a:srgbClr val="FF0000"/>
                </a:solidFill>
              </a:rPr>
              <a:t>x </a:t>
            </a:r>
            <a:r>
              <a:rPr lang="en-US" sz="2800" dirty="0">
                <a:solidFill>
                  <a:srgbClr val="FF0000"/>
                </a:solidFill>
              </a:rPr>
              <a:t>= </a:t>
            </a:r>
            <a:r>
              <a:rPr lang="el-GR" sz="2800" i="1" dirty="0">
                <a:solidFill>
                  <a:srgbClr val="FF0000"/>
                </a:solidFill>
                <a:latin typeface="Cambria Math" panose="02040503050406030204" pitchFamily="18" charset="0"/>
                <a:ea typeface="Cambria Math" panose="02040503050406030204" pitchFamily="18" charset="0"/>
              </a:rPr>
              <a:t>π</a:t>
            </a:r>
            <a:r>
              <a:rPr lang="en-US" sz="2800" dirty="0">
                <a:solidFill>
                  <a:srgbClr val="FF0000"/>
                </a:solidFill>
              </a:rPr>
              <a:t> </a:t>
            </a:r>
            <a:r>
              <a:rPr lang="en-US" sz="2800" dirty="0">
                <a:solidFill>
                  <a:srgbClr val="366092"/>
                </a:solidFill>
              </a:rPr>
              <a:t>or</a:t>
            </a:r>
            <a:r>
              <a:rPr lang="en-US" sz="2800" dirty="0">
                <a:solidFill>
                  <a:srgbClr val="FF0000"/>
                </a:solidFill>
              </a:rPr>
              <a:t> </a:t>
            </a:r>
            <a:r>
              <a:rPr lang="en-US" sz="2800" i="1" dirty="0">
                <a:solidFill>
                  <a:srgbClr val="FF0000"/>
                </a:solidFill>
              </a:rPr>
              <a:t>x</a:t>
            </a:r>
            <a:r>
              <a:rPr lang="en-US" sz="2800" dirty="0">
                <a:solidFill>
                  <a:srgbClr val="FF0000"/>
                </a:solidFill>
              </a:rPr>
              <a:t> = </a:t>
            </a:r>
            <a:r>
              <a:rPr lang="en-US" sz="2800" dirty="0">
                <a:solidFill>
                  <a:srgbClr val="FF0000"/>
                </a:solidFill>
                <a:latin typeface="Symbol" pitchFamily="18" charset="2"/>
              </a:rPr>
              <a:t>-</a:t>
            </a:r>
            <a:r>
              <a:rPr lang="el-GR" sz="2800" i="1" dirty="0">
                <a:solidFill>
                  <a:srgbClr val="FF0000"/>
                </a:solidFill>
                <a:latin typeface="Cambria Math" panose="02040503050406030204" pitchFamily="18" charset="0"/>
                <a:ea typeface="Cambria Math" panose="02040503050406030204" pitchFamily="18" charset="0"/>
              </a:rPr>
              <a:t>π</a:t>
            </a:r>
            <a:r>
              <a:rPr lang="en-US" sz="2800" dirty="0">
                <a:solidFill>
                  <a:srgbClr val="366092"/>
                </a:solidFill>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function and the two horizontal tangent lines are shown in Figure 3.</a:t>
            </a:r>
          </a:p>
        </p:txBody>
      </p:sp>
      <p:sp>
        <p:nvSpPr>
          <p:cNvPr id="7" name="Rectangle 6"/>
          <p:cNvSpPr/>
          <p:nvPr/>
        </p:nvSpPr>
        <p:spPr>
          <a:xfrm>
            <a:off x="5917489" y="5438940"/>
            <a:ext cx="1370055" cy="523220"/>
          </a:xfrm>
          <a:prstGeom prst="rect">
            <a:avLst/>
          </a:prstGeom>
        </p:spPr>
        <p:txBody>
          <a:bodyPr wrap="none">
            <a:spAutoFit/>
          </a:bodyPr>
          <a:lstStyle/>
          <a:p>
            <a:r>
              <a:rPr lang="en-US" sz="2800" b="1" dirty="0"/>
              <a:t>Figure 3</a:t>
            </a:r>
          </a:p>
        </p:txBody>
      </p:sp>
      <p:pic>
        <p:nvPicPr>
          <p:cNvPr id="8" name="Picture 2"/>
          <p:cNvPicPr>
            <a:picLocks noChangeAspect="1" noChangeArrowheads="1"/>
          </p:cNvPicPr>
          <p:nvPr/>
        </p:nvPicPr>
        <p:blipFill>
          <a:blip r:embed="rId5" cstate="print"/>
          <a:srcRect/>
          <a:stretch>
            <a:fillRect/>
          </a:stretch>
        </p:blipFill>
        <p:spPr bwMode="auto">
          <a:xfrm>
            <a:off x="4880715" y="1935480"/>
            <a:ext cx="3443603" cy="3474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pPr algn="ctr"/>
            <a:r>
              <a:rPr lang="en-US" b="1" dirty="0">
                <a:solidFill>
                  <a:srgbClr val="000000"/>
                </a:solidFill>
              </a:rPr>
              <a:t>Proof (cont.) </a:t>
            </a:r>
          </a:p>
          <a:p>
            <a:r>
              <a:rPr lang="en-US" dirty="0">
                <a:solidFill>
                  <a:srgbClr val="000000"/>
                </a:solidFill>
              </a:rPr>
              <a:t>We can now rearrange these two equations to obtain</a:t>
            </a:r>
          </a:p>
          <a:p>
            <a:endParaRPr lang="en-US" dirty="0">
              <a:solidFill>
                <a:srgbClr val="000000"/>
              </a:solidFill>
            </a:endParaRPr>
          </a:p>
          <a:p>
            <a:r>
              <a:rPr lang="en-US" dirty="0">
                <a:solidFill>
                  <a:srgbClr val="000000"/>
                </a:solidFill>
              </a:rPr>
              <a:t>and</a:t>
            </a:r>
          </a:p>
          <a:p>
            <a:endParaRPr lang="en-US" dirty="0">
              <a:solidFill>
                <a:srgbClr val="000000"/>
              </a:solidFill>
            </a:endParaRPr>
          </a:p>
          <a:p>
            <a:r>
              <a:rPr lang="en-US" dirty="0">
                <a:solidFill>
                  <a:srgbClr val="000000"/>
                </a:solidFill>
              </a:rPr>
              <a:t>(While equations (1) and (2) may be somewhat intimidating in appearance, don’t be deterred—just keep in mind that both </a:t>
            </a:r>
            <a:r>
              <a:rPr lang="en-US" i="1" dirty="0">
                <a:solidFill>
                  <a:srgbClr val="000000"/>
                </a:solidFill>
              </a:rPr>
              <a:t>v</a:t>
            </a:r>
            <a:r>
              <a:rPr lang="en-US" dirty="0">
                <a:solidFill>
                  <a:srgbClr val="000000"/>
                </a:solidFill>
              </a:rPr>
              <a:t>(</a:t>
            </a:r>
            <a:r>
              <a:rPr lang="en-US" i="1" dirty="0">
                <a:solidFill>
                  <a:srgbClr val="000000"/>
                </a:solidFill>
              </a:rPr>
              <a:t>h</a:t>
            </a:r>
            <a:r>
              <a:rPr lang="en-US" dirty="0">
                <a:solidFill>
                  <a:srgbClr val="000000"/>
                </a:solidFill>
              </a:rPr>
              <a:t>) and </a:t>
            </a:r>
            <a:r>
              <a:rPr lang="en-US" i="1" dirty="0">
                <a:solidFill>
                  <a:srgbClr val="000000"/>
                </a:solidFill>
              </a:rPr>
              <a:t>w</a:t>
            </a:r>
            <a:r>
              <a:rPr lang="en-US" dirty="0">
                <a:solidFill>
                  <a:srgbClr val="000000"/>
                </a:solidFill>
              </a:rPr>
              <a:t>(</a:t>
            </a:r>
            <a:r>
              <a:rPr lang="en-US" i="1" dirty="0">
                <a:solidFill>
                  <a:srgbClr val="000000"/>
                </a:solidFill>
              </a:rPr>
              <a:t>k</a:t>
            </a:r>
            <a:r>
              <a:rPr lang="en-US" dirty="0">
                <a:solidFill>
                  <a:srgbClr val="000000"/>
                </a:solidFill>
              </a:rPr>
              <a:t>) go to 0 as their arguments go to 0.)</a:t>
            </a:r>
          </a:p>
        </p:txBody>
      </p:sp>
      <p:graphicFrame>
        <p:nvGraphicFramePr>
          <p:cNvPr id="4104" name="Object 8"/>
          <p:cNvGraphicFramePr>
            <a:graphicFrameLocks noChangeAspect="1"/>
          </p:cNvGraphicFramePr>
          <p:nvPr/>
        </p:nvGraphicFramePr>
        <p:xfrm>
          <a:off x="1924050" y="2362200"/>
          <a:ext cx="5524500" cy="520700"/>
        </p:xfrm>
        <a:graphic>
          <a:graphicData uri="http://schemas.openxmlformats.org/presentationml/2006/ole">
            <mc:AlternateContent xmlns:mc="http://schemas.openxmlformats.org/markup-compatibility/2006">
              <mc:Choice xmlns:v="urn:schemas-microsoft-com:vml" Requires="v">
                <p:oleObj spid="_x0000_s4137" name="Equation" r:id="rId3" imgW="5524200" imgH="520560" progId="Equation.DSMT4">
                  <p:embed/>
                </p:oleObj>
              </mc:Choice>
              <mc:Fallback>
                <p:oleObj name="Equation" r:id="rId3" imgW="5524200" imgH="52056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2362200"/>
                        <a:ext cx="5524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1625600" y="3073167"/>
            <a:ext cx="5892800" cy="679683"/>
            <a:chOff x="1625600" y="3073167"/>
            <a:chExt cx="5892800" cy="679683"/>
          </a:xfrm>
        </p:grpSpPr>
        <p:graphicFrame>
          <p:nvGraphicFramePr>
            <p:cNvPr id="4103" name="Object 7"/>
            <p:cNvGraphicFramePr>
              <a:graphicFrameLocks noChangeAspect="1"/>
            </p:cNvGraphicFramePr>
            <p:nvPr>
              <p:extLst>
                <p:ext uri="{D42A27DB-BD31-4B8C-83A1-F6EECF244321}">
                  <p14:modId xmlns:p14="http://schemas.microsoft.com/office/powerpoint/2010/main" val="3683334195"/>
                </p:ext>
              </p:extLst>
            </p:nvPr>
          </p:nvGraphicFramePr>
          <p:xfrm>
            <a:off x="1625600" y="3194050"/>
            <a:ext cx="5892800" cy="558800"/>
          </p:xfrm>
          <a:graphic>
            <a:graphicData uri="http://schemas.openxmlformats.org/presentationml/2006/ole">
              <mc:AlternateContent xmlns:mc="http://schemas.openxmlformats.org/markup-compatibility/2006">
                <mc:Choice xmlns:v="urn:schemas-microsoft-com:vml" Requires="v">
                  <p:oleObj spid="_x0000_s4138" name="Equation" r:id="rId5" imgW="5892480" imgH="558720" progId="Equation.DSMT4">
                    <p:embed/>
                  </p:oleObj>
                </mc:Choice>
                <mc:Fallback>
                  <p:oleObj name="Equation" r:id="rId5" imgW="5892480" imgH="558720" progId="Equation.DSMT4">
                    <p:embed/>
                    <p:pic>
                      <p:nvPicPr>
                        <p:cNvPr id="0" name="Picture 7"/>
                        <p:cNvPicPr>
                          <a:picLocks noChangeAspect="1" noChangeArrowheads="1"/>
                        </p:cNvPicPr>
                        <p:nvPr/>
                      </p:nvPicPr>
                      <p:blipFill>
                        <a:blip r:embed="rId6"/>
                        <a:srcRect/>
                        <a:stretch>
                          <a:fillRect/>
                        </a:stretch>
                      </p:blipFill>
                      <p:spPr bwMode="auto">
                        <a:xfrm>
                          <a:off x="1625600" y="3194050"/>
                          <a:ext cx="5892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933837" y="3095729"/>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7" name="Rectangle 6"/>
            <p:cNvSpPr/>
            <p:nvPr/>
          </p:nvSpPr>
          <p:spPr>
            <a:xfrm>
              <a:off x="3386356" y="3081556"/>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8" name="Rectangle 7"/>
            <p:cNvSpPr/>
            <p:nvPr/>
          </p:nvSpPr>
          <p:spPr>
            <a:xfrm>
              <a:off x="4585592" y="3073167"/>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algn="ctr"/>
            <a:r>
              <a:rPr lang="en-US" b="1" dirty="0">
                <a:solidFill>
                  <a:srgbClr val="000000"/>
                </a:solidFill>
              </a:rPr>
              <a:t>Proof (cont.) </a:t>
            </a:r>
          </a:p>
          <a:p>
            <a:r>
              <a:rPr lang="en-US" dirty="0">
                <a:solidFill>
                  <a:srgbClr val="000000"/>
                </a:solidFill>
              </a:rPr>
              <a:t>We can now rewrite                      as follows.</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Denoting                              by </a:t>
            </a:r>
            <a:r>
              <a:rPr lang="en-US" i="1" dirty="0">
                <a:solidFill>
                  <a:srgbClr val="000000"/>
                </a:solidFill>
              </a:rPr>
              <a:t>k</a:t>
            </a:r>
            <a:r>
              <a:rPr lang="en-US" dirty="0">
                <a:solidFill>
                  <a:srgbClr val="000000"/>
                </a:solidFill>
              </a:rPr>
              <a:t>, we can use (2) to continue:</a:t>
            </a:r>
          </a:p>
        </p:txBody>
      </p:sp>
      <p:graphicFrame>
        <p:nvGraphicFramePr>
          <p:cNvPr id="5123" name="Object 3"/>
          <p:cNvGraphicFramePr>
            <a:graphicFrameLocks noChangeAspect="1"/>
          </p:cNvGraphicFramePr>
          <p:nvPr/>
        </p:nvGraphicFramePr>
        <p:xfrm>
          <a:off x="3505200" y="1786120"/>
          <a:ext cx="1600200" cy="546100"/>
        </p:xfrm>
        <a:graphic>
          <a:graphicData uri="http://schemas.openxmlformats.org/presentationml/2006/ole">
            <mc:AlternateContent xmlns:mc="http://schemas.openxmlformats.org/markup-compatibility/2006">
              <mc:Choice xmlns:v="urn:schemas-microsoft-com:vml" Requires="v">
                <p:oleObj spid="_x0000_s5171" name="Equation" r:id="rId3" imgW="1600200" imgH="545760" progId="Equation.DSMT4">
                  <p:embed/>
                </p:oleObj>
              </mc:Choice>
              <mc:Fallback>
                <p:oleObj name="Equation" r:id="rId3" imgW="1600200" imgH="545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786120"/>
                        <a:ext cx="1600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1996190" y="3868920"/>
          <a:ext cx="2209800" cy="520700"/>
        </p:xfrm>
        <a:graphic>
          <a:graphicData uri="http://schemas.openxmlformats.org/presentationml/2006/ole">
            <mc:AlternateContent xmlns:mc="http://schemas.openxmlformats.org/markup-compatibility/2006">
              <mc:Choice xmlns:v="urn:schemas-microsoft-com:vml" Requires="v">
                <p:oleObj spid="_x0000_s5172" name="Equation" r:id="rId5" imgW="2209680" imgH="520560" progId="Equation.DSMT4">
                  <p:embed/>
                </p:oleObj>
              </mc:Choice>
              <mc:Fallback>
                <p:oleObj name="Equation" r:id="rId5" imgW="2209680" imgH="5205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6190" y="3868920"/>
                        <a:ext cx="2209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1111250" y="2419350"/>
            <a:ext cx="6921500" cy="1320800"/>
            <a:chOff x="1111250" y="2419350"/>
            <a:chExt cx="6921500" cy="1320800"/>
          </a:xfrm>
        </p:grpSpPr>
        <p:graphicFrame>
          <p:nvGraphicFramePr>
            <p:cNvPr id="5124" name="Object 4"/>
            <p:cNvGraphicFramePr>
              <a:graphicFrameLocks noChangeAspect="1"/>
            </p:cNvGraphicFramePr>
            <p:nvPr>
              <p:extLst>
                <p:ext uri="{D42A27DB-BD31-4B8C-83A1-F6EECF244321}">
                  <p14:modId xmlns:p14="http://schemas.microsoft.com/office/powerpoint/2010/main" val="3282226165"/>
                </p:ext>
              </p:extLst>
            </p:nvPr>
          </p:nvGraphicFramePr>
          <p:xfrm>
            <a:off x="1111250" y="2419350"/>
            <a:ext cx="6921500" cy="1320800"/>
          </p:xfrm>
          <a:graphic>
            <a:graphicData uri="http://schemas.openxmlformats.org/presentationml/2006/ole">
              <mc:AlternateContent xmlns:mc="http://schemas.openxmlformats.org/markup-compatibility/2006">
                <mc:Choice xmlns:v="urn:schemas-microsoft-com:vml" Requires="v">
                  <p:oleObj spid="_x0000_s5173" name="Equation" r:id="rId7" imgW="6921360" imgH="1320480" progId="Equation.DSMT4">
                    <p:embed/>
                  </p:oleObj>
                </mc:Choice>
                <mc:Fallback>
                  <p:oleObj name="Equation" r:id="rId7" imgW="6921360" imgH="1320480" progId="Equation.DSMT4">
                    <p:embed/>
                    <p:pic>
                      <p:nvPicPr>
                        <p:cNvPr id="0" name="Picture 4"/>
                        <p:cNvPicPr>
                          <a:picLocks noChangeAspect="1" noChangeArrowheads="1"/>
                        </p:cNvPicPr>
                        <p:nvPr/>
                      </p:nvPicPr>
                      <p:blipFill>
                        <a:blip r:embed="rId8"/>
                        <a:srcRect/>
                        <a:stretch>
                          <a:fillRect/>
                        </a:stretch>
                      </p:blipFill>
                      <p:spPr bwMode="auto">
                        <a:xfrm>
                          <a:off x="1111250" y="2419350"/>
                          <a:ext cx="69215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3377967" y="3048000"/>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xfrm>
            <a:off x="457200" y="1280160"/>
            <a:ext cx="8229600" cy="4511040"/>
          </a:xfrm>
          <a:solidFill>
            <a:srgbClr val="FFFFCC"/>
          </a:solidFill>
          <a:ln w="28575">
            <a:solidFill>
              <a:srgbClr val="000000"/>
            </a:solidFill>
          </a:ln>
        </p:spPr>
        <p:txBody>
          <a:bodyPr wrap="square">
            <a:noAutofit/>
          </a:bodyPr>
          <a:lstStyle/>
          <a:p>
            <a:pPr algn="ctr"/>
            <a:r>
              <a:rPr lang="en-US" b="1" dirty="0">
                <a:solidFill>
                  <a:srgbClr val="000000"/>
                </a:solidFill>
              </a:rPr>
              <a:t>Proof (cont.) </a:t>
            </a:r>
          </a:p>
          <a:p>
            <a:endParaRPr lang="en-US" dirty="0">
              <a:solidFill>
                <a:srgbClr val="000000"/>
              </a:solidFill>
            </a:endParaRPr>
          </a:p>
          <a:p>
            <a:endParaRPr lang="en-US" dirty="0">
              <a:solidFill>
                <a:srgbClr val="000000"/>
              </a:solidFill>
            </a:endParaRPr>
          </a:p>
          <a:p>
            <a:pPr>
              <a:lnSpc>
                <a:spcPct val="350000"/>
              </a:lnSpc>
            </a:pPr>
            <a:r>
              <a:rPr lang="en-US" dirty="0">
                <a:solidFill>
                  <a:srgbClr val="000000"/>
                </a:solidFill>
              </a:rPr>
              <a:t>We now subtract </a:t>
            </a:r>
            <a:r>
              <a:rPr lang="en-US" i="1" dirty="0">
                <a:solidFill>
                  <a:srgbClr val="000000"/>
                </a:solidFill>
              </a:rPr>
              <a:t>f </a:t>
            </a:r>
            <a:r>
              <a:rPr lang="en-US" dirty="0">
                <a:solidFill>
                  <a:srgbClr val="000000"/>
                </a:solidFill>
              </a:rPr>
              <a:t>(</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from both sides to obtain</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4" name="Group 3"/>
          <p:cNvGrpSpPr/>
          <p:nvPr/>
        </p:nvGrpSpPr>
        <p:grpSpPr>
          <a:xfrm>
            <a:off x="1308100" y="1744211"/>
            <a:ext cx="6527800" cy="1824489"/>
            <a:chOff x="1308100" y="1744211"/>
            <a:chExt cx="6527800" cy="1824489"/>
          </a:xfrm>
        </p:grpSpPr>
        <p:graphicFrame>
          <p:nvGraphicFramePr>
            <p:cNvPr id="6149" name="Object 5"/>
            <p:cNvGraphicFramePr>
              <a:graphicFrameLocks noChangeAspect="1"/>
            </p:cNvGraphicFramePr>
            <p:nvPr>
              <p:extLst>
                <p:ext uri="{D42A27DB-BD31-4B8C-83A1-F6EECF244321}">
                  <p14:modId xmlns:p14="http://schemas.microsoft.com/office/powerpoint/2010/main" val="2002835662"/>
                </p:ext>
              </p:extLst>
            </p:nvPr>
          </p:nvGraphicFramePr>
          <p:xfrm>
            <a:off x="1308100" y="1803400"/>
            <a:ext cx="6527800" cy="1765300"/>
          </p:xfrm>
          <a:graphic>
            <a:graphicData uri="http://schemas.openxmlformats.org/presentationml/2006/ole">
              <mc:AlternateContent xmlns:mc="http://schemas.openxmlformats.org/markup-compatibility/2006">
                <mc:Choice xmlns:v="urn:schemas-microsoft-com:vml" Requires="v">
                  <p:oleObj spid="_x0000_s6182" name="Equation" r:id="rId3" imgW="6527520" imgH="1765080" progId="Equation.DSMT4">
                    <p:embed/>
                  </p:oleObj>
                </mc:Choice>
                <mc:Fallback>
                  <p:oleObj name="Equation" r:id="rId3" imgW="6527520" imgH="1765080" progId="Equation.DSMT4">
                    <p:embed/>
                    <p:pic>
                      <p:nvPicPr>
                        <p:cNvPr id="0" name="Picture 5"/>
                        <p:cNvPicPr>
                          <a:picLocks noChangeAspect="1" noChangeArrowheads="1"/>
                        </p:cNvPicPr>
                        <p:nvPr/>
                      </p:nvPicPr>
                      <p:blipFill>
                        <a:blip r:embed="rId4"/>
                        <a:srcRect/>
                        <a:stretch>
                          <a:fillRect/>
                        </a:stretch>
                      </p:blipFill>
                      <p:spPr bwMode="auto">
                        <a:xfrm>
                          <a:off x="1308100" y="1803400"/>
                          <a:ext cx="65278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573011" y="1744211"/>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7" name="Rectangle 6"/>
            <p:cNvSpPr/>
            <p:nvPr/>
          </p:nvSpPr>
          <p:spPr>
            <a:xfrm>
              <a:off x="3573011" y="2335470"/>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8" name="Rectangle 7"/>
            <p:cNvSpPr/>
            <p:nvPr/>
          </p:nvSpPr>
          <p:spPr>
            <a:xfrm>
              <a:off x="4773725" y="2335470"/>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9" name="Rectangle 8"/>
            <p:cNvSpPr/>
            <p:nvPr/>
          </p:nvSpPr>
          <p:spPr>
            <a:xfrm>
              <a:off x="5257800" y="2912378"/>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grpSp>
        <p:nvGrpSpPr>
          <p:cNvPr id="5" name="Group 4"/>
          <p:cNvGrpSpPr/>
          <p:nvPr/>
        </p:nvGrpSpPr>
        <p:grpSpPr>
          <a:xfrm>
            <a:off x="604838" y="4075162"/>
            <a:ext cx="7975600" cy="1677938"/>
            <a:chOff x="604838" y="4075162"/>
            <a:chExt cx="7975600" cy="1677938"/>
          </a:xfrm>
        </p:grpSpPr>
        <p:graphicFrame>
          <p:nvGraphicFramePr>
            <p:cNvPr id="6151" name="Object 7"/>
            <p:cNvGraphicFramePr>
              <a:graphicFrameLocks noChangeAspect="1"/>
            </p:cNvGraphicFramePr>
            <p:nvPr>
              <p:extLst>
                <p:ext uri="{D42A27DB-BD31-4B8C-83A1-F6EECF244321}">
                  <p14:modId xmlns:p14="http://schemas.microsoft.com/office/powerpoint/2010/main" val="607115065"/>
                </p:ext>
              </p:extLst>
            </p:nvPr>
          </p:nvGraphicFramePr>
          <p:xfrm>
            <a:off x="604838" y="4178300"/>
            <a:ext cx="7975600" cy="1574800"/>
          </p:xfrm>
          <a:graphic>
            <a:graphicData uri="http://schemas.openxmlformats.org/presentationml/2006/ole">
              <mc:AlternateContent xmlns:mc="http://schemas.openxmlformats.org/markup-compatibility/2006">
                <mc:Choice xmlns:v="urn:schemas-microsoft-com:vml" Requires="v">
                  <p:oleObj spid="_x0000_s6183" name="Equation" r:id="rId5" imgW="7975440" imgH="1574640" progId="Equation.DSMT4">
                    <p:embed/>
                  </p:oleObj>
                </mc:Choice>
                <mc:Fallback>
                  <p:oleObj name="Equation" r:id="rId5" imgW="7975440" imgH="1574640" progId="Equation.DSMT4">
                    <p:embed/>
                    <p:pic>
                      <p:nvPicPr>
                        <p:cNvPr id="0" name="Picture 7"/>
                        <p:cNvPicPr>
                          <a:picLocks noChangeAspect="1" noChangeArrowheads="1"/>
                        </p:cNvPicPr>
                        <p:nvPr/>
                      </p:nvPicPr>
                      <p:blipFill>
                        <a:blip r:embed="rId6"/>
                        <a:srcRect/>
                        <a:stretch>
                          <a:fillRect/>
                        </a:stretch>
                      </p:blipFill>
                      <p:spPr bwMode="auto">
                        <a:xfrm>
                          <a:off x="604838" y="4178300"/>
                          <a:ext cx="7975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4520967" y="4075162"/>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12" name="Rectangle 11"/>
            <p:cNvSpPr/>
            <p:nvPr/>
          </p:nvSpPr>
          <p:spPr>
            <a:xfrm>
              <a:off x="4520967" y="4691825"/>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xfrm>
            <a:off x="457200" y="1280160"/>
            <a:ext cx="8229600" cy="3108543"/>
          </a:xfrm>
          <a:solidFill>
            <a:srgbClr val="FFFFCC"/>
          </a:solidFill>
          <a:ln w="28575">
            <a:solidFill>
              <a:srgbClr val="000000"/>
            </a:solidFill>
          </a:ln>
        </p:spPr>
        <p:txBody>
          <a:bodyPr>
            <a:spAutoFit/>
          </a:bodyPr>
          <a:lstStyle/>
          <a:p>
            <a:pPr algn="ctr"/>
            <a:r>
              <a:rPr lang="en-US" b="1" dirty="0">
                <a:solidFill>
                  <a:srgbClr val="000000"/>
                </a:solidFill>
              </a:rPr>
              <a:t>Proof (cont.) </a:t>
            </a:r>
          </a:p>
          <a:p>
            <a:r>
              <a:rPr lang="en-US" dirty="0">
                <a:solidFill>
                  <a:srgbClr val="000000"/>
                </a:solidFill>
              </a:rPr>
              <a:t>If we now divide our last equation by </a:t>
            </a:r>
            <a:r>
              <a:rPr lang="en-US" i="1" dirty="0">
                <a:solidFill>
                  <a:srgbClr val="000000"/>
                </a:solidFill>
              </a:rPr>
              <a:t>h</a:t>
            </a:r>
            <a:r>
              <a:rPr lang="en-US" dirty="0">
                <a:solidFill>
                  <a:srgbClr val="000000"/>
                </a:solidFill>
              </a:rPr>
              <a:t>, we have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4" name="Group 3"/>
          <p:cNvGrpSpPr/>
          <p:nvPr/>
        </p:nvGrpSpPr>
        <p:grpSpPr>
          <a:xfrm>
            <a:off x="457200" y="2584450"/>
            <a:ext cx="8229600" cy="1651000"/>
            <a:chOff x="457200" y="2584450"/>
            <a:chExt cx="8229600" cy="1651000"/>
          </a:xfrm>
        </p:grpSpPr>
        <p:graphicFrame>
          <p:nvGraphicFramePr>
            <p:cNvPr id="7172" name="Object 4"/>
            <p:cNvGraphicFramePr>
              <a:graphicFrameLocks noChangeAspect="1"/>
            </p:cNvGraphicFramePr>
            <p:nvPr>
              <p:extLst>
                <p:ext uri="{D42A27DB-BD31-4B8C-83A1-F6EECF244321}">
                  <p14:modId xmlns:p14="http://schemas.microsoft.com/office/powerpoint/2010/main" val="3797482396"/>
                </p:ext>
              </p:extLst>
            </p:nvPr>
          </p:nvGraphicFramePr>
          <p:xfrm>
            <a:off x="457200" y="2584450"/>
            <a:ext cx="8229600" cy="1651000"/>
          </p:xfrm>
          <a:graphic>
            <a:graphicData uri="http://schemas.openxmlformats.org/presentationml/2006/ole">
              <mc:AlternateContent xmlns:mc="http://schemas.openxmlformats.org/markup-compatibility/2006">
                <mc:Choice xmlns:v="urn:schemas-microsoft-com:vml" Requires="v">
                  <p:oleObj spid="_x0000_s7188" name="Equation" r:id="rId3" imgW="8229600" imgH="1650960" progId="Equation.DSMT4">
                    <p:embed/>
                  </p:oleObj>
                </mc:Choice>
                <mc:Fallback>
                  <p:oleObj name="Equation" r:id="rId3" imgW="8229600" imgH="1650960" progId="Equation.DSMT4">
                    <p:embed/>
                    <p:pic>
                      <p:nvPicPr>
                        <p:cNvPr id="0" name="Picture 4"/>
                        <p:cNvPicPr>
                          <a:picLocks noChangeAspect="1" noChangeArrowheads="1"/>
                        </p:cNvPicPr>
                        <p:nvPr/>
                      </p:nvPicPr>
                      <p:blipFill>
                        <a:blip r:embed="rId4"/>
                        <a:srcRect/>
                        <a:stretch>
                          <a:fillRect/>
                        </a:stretch>
                      </p:blipFill>
                      <p:spPr bwMode="auto">
                        <a:xfrm>
                          <a:off x="457200" y="2584450"/>
                          <a:ext cx="82296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462244" y="2751589"/>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TotalTime>
  <Words>1174</Words>
  <Application>Microsoft Office PowerPoint</Application>
  <PresentationFormat>On-screen Show (4:3)</PresentationFormat>
  <Paragraphs>229</Paragraphs>
  <Slides>51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8" baseType="lpstr">
      <vt:lpstr>Calibri</vt:lpstr>
      <vt:lpstr>Arial</vt:lpstr>
      <vt:lpstr>Symbol</vt:lpstr>
      <vt:lpstr>Cambria Math</vt:lpstr>
      <vt:lpstr>Office Theme</vt:lpstr>
      <vt:lpstr>MathType 6.0 Equation</vt:lpstr>
      <vt:lpstr>Equation</vt:lpstr>
      <vt:lpstr>Section 3.4</vt:lpstr>
      <vt:lpstr>TOPICS</vt:lpstr>
      <vt:lpstr>Theorem: The Chain Rule</vt:lpstr>
      <vt:lpstr>Theorem: The Chain Rule</vt:lpstr>
      <vt:lpstr>Theorem: The Chain Rule</vt:lpstr>
      <vt:lpstr>Theorem: The Chain Rule</vt:lpstr>
      <vt:lpstr>Theorem: The Chain Rule</vt:lpstr>
      <vt:lpstr>Theorem: The Chain Rule</vt:lpstr>
      <vt:lpstr>Theorem: The Chain Rule</vt:lpstr>
      <vt:lpstr>Theorem: The Chain Rule</vt:lpstr>
      <vt:lpstr>Example 1 </vt:lpstr>
      <vt:lpstr>Example 1 (cont.)</vt:lpstr>
      <vt:lpstr>Example 1 (cont.)</vt:lpstr>
      <vt:lpstr>Example 1 (cont.)</vt:lpstr>
      <vt:lpstr>Example 1 (cont.)</vt:lpstr>
      <vt:lpstr>Example 1 (cont.)</vt:lpstr>
      <vt:lpstr>Example 1e (cont.)</vt:lpstr>
      <vt:lpstr>Example 2 </vt:lpstr>
      <vt:lpstr>Example 2 (cont.)</vt:lpstr>
      <vt:lpstr>Example 2 (cont.)</vt:lpstr>
      <vt:lpstr>Example 3 </vt:lpstr>
      <vt:lpstr>Example 3 (cont.)</vt:lpstr>
      <vt:lpstr>Example 3a (cont.)</vt:lpstr>
      <vt:lpstr>Example 3 (cont.)</vt:lpstr>
      <vt:lpstr>Example 3b (cont.)</vt:lpstr>
      <vt:lpstr>Consequences of the Chain Rule</vt:lpstr>
      <vt:lpstr>Proof: The Power Rule for Rational Exponents</vt:lpstr>
      <vt:lpstr>Proof: The Power Rule for Rational Exponents</vt:lpstr>
      <vt:lpstr>Proof: The Power Rule for Rational Exponents</vt:lpstr>
      <vt:lpstr>Proof: The Power Rule for Rational Exponents</vt:lpstr>
      <vt:lpstr>Example 4 </vt:lpstr>
      <vt:lpstr>Example 4 (cont.)</vt:lpstr>
      <vt:lpstr>Example 4 (cont.)</vt:lpstr>
      <vt:lpstr>Example 4b (cont.)</vt:lpstr>
      <vt:lpstr>Example 5 </vt:lpstr>
      <vt:lpstr>Example 5 (cont.)</vt:lpstr>
      <vt:lpstr>Example 5 (cont.)</vt:lpstr>
      <vt:lpstr>Example 6 </vt:lpstr>
      <vt:lpstr>Example 6 (cont.)</vt:lpstr>
      <vt:lpstr>Example 6 (cont.)</vt:lpstr>
      <vt:lpstr>Example 6 (cont.)</vt:lpstr>
      <vt:lpstr>Consequences of the Chain Rule</vt:lpstr>
      <vt:lpstr>Consequences of the Chain Rule</vt:lpstr>
      <vt:lpstr>Theorem: Derivatives of ax and au</vt:lpstr>
      <vt:lpstr>Example 7 </vt:lpstr>
      <vt:lpstr>Example 7 (cont.)</vt:lpstr>
      <vt:lpstr>Example 7 (cont.)</vt:lpstr>
      <vt:lpstr>Example 7 (cont.)</vt:lpstr>
      <vt:lpstr>Example 7 (cont.)</vt:lpstr>
      <vt:lpstr>Example 7 (cont.)</vt:lpstr>
      <vt:lpstr>Example 7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83</cp:revision>
  <dcterms:created xsi:type="dcterms:W3CDTF">2013-04-26T14:43:13Z</dcterms:created>
  <dcterms:modified xsi:type="dcterms:W3CDTF">2018-09-21T12:33:38Z</dcterms:modified>
</cp:coreProperties>
</file>