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8" r:id="rId3"/>
    <p:sldId id="309" r:id="rId4"/>
    <p:sldId id="259" r:id="rId5"/>
    <p:sldId id="260" r:id="rId6"/>
    <p:sldId id="303" r:id="rId7"/>
    <p:sldId id="310" r:id="rId8"/>
    <p:sldId id="261" r:id="rId9"/>
    <p:sldId id="263" r:id="rId10"/>
    <p:sldId id="265" r:id="rId11"/>
    <p:sldId id="266" r:id="rId12"/>
    <p:sldId id="305" r:id="rId13"/>
    <p:sldId id="267" r:id="rId14"/>
    <p:sldId id="269" r:id="rId15"/>
    <p:sldId id="270" r:id="rId16"/>
    <p:sldId id="271" r:id="rId17"/>
    <p:sldId id="274" r:id="rId18"/>
    <p:sldId id="306" r:id="rId19"/>
    <p:sldId id="273" r:id="rId20"/>
    <p:sldId id="307" r:id="rId21"/>
    <p:sldId id="275" r:id="rId22"/>
    <p:sldId id="276" r:id="rId23"/>
    <p:sldId id="311" r:id="rId24"/>
    <p:sldId id="312" r:id="rId25"/>
    <p:sldId id="279" r:id="rId26"/>
    <p:sldId id="281" r:id="rId27"/>
    <p:sldId id="282" r:id="rId28"/>
    <p:sldId id="283" r:id="rId29"/>
    <p:sldId id="284" r:id="rId30"/>
    <p:sldId id="285" r:id="rId31"/>
    <p:sldId id="286" r:id="rId32"/>
    <p:sldId id="287" r:id="rId33"/>
    <p:sldId id="288" r:id="rId34"/>
    <p:sldId id="289" r:id="rId35"/>
    <p:sldId id="290" r:id="rId36"/>
    <p:sldId id="291" r:id="rId37"/>
    <p:sldId id="293" r:id="rId38"/>
    <p:sldId id="313" r:id="rId39"/>
    <p:sldId id="295" r:id="rId40"/>
    <p:sldId id="296" r:id="rId41"/>
    <p:sldId id="297" r:id="rId42"/>
    <p:sldId id="298" r:id="rId43"/>
    <p:sldId id="300" r:id="rId44"/>
  </p:sldIdLst>
  <p:sldSz cx="9144000" cy="6858000" type="screen4x3"/>
  <p:notesSz cx="6858000" cy="9144000"/>
  <p:embeddedFontLst>
    <p:embeddedFont>
      <p:font typeface="Calibri" panose="020F0502020204030204" pitchFamily="34" charset="0"/>
      <p:regular r:id="rId45"/>
      <p:bold r:id="rId46"/>
      <p:italic r:id="rId47"/>
      <p:boldItalic r:id="rId4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66092"/>
    <a:srgbClr val="000000"/>
    <a:srgbClr val="FFFF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67" autoAdjust="0"/>
    <p:restoredTop sz="94660"/>
  </p:normalViewPr>
  <p:slideViewPr>
    <p:cSldViewPr>
      <p:cViewPr varScale="1">
        <p:scale>
          <a:sx n="114" d="100"/>
          <a:sy n="114" d="100"/>
        </p:scale>
        <p:origin x="168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font" Target="fonts/font3.fntdata"/><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font" Target="fonts/font4.fntdata"/><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2.fntdata"/><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5" Type="http://schemas.openxmlformats.org/officeDocument/2006/relationships/image" Target="../media/image32.wmf"/><Relationship Id="rId4" Type="http://schemas.openxmlformats.org/officeDocument/2006/relationships/image" Target="../media/image31.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4.wmf"/><Relationship Id="rId1" Type="http://schemas.openxmlformats.org/officeDocument/2006/relationships/image" Target="../media/image33.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40.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44.wmf"/><Relationship Id="rId1" Type="http://schemas.openxmlformats.org/officeDocument/2006/relationships/image" Target="../media/image43.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47.wmf"/><Relationship Id="rId1" Type="http://schemas.openxmlformats.org/officeDocument/2006/relationships/image" Target="../media/image46.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image" Target="../media/image50.wmf"/><Relationship Id="rId1" Type="http://schemas.openxmlformats.org/officeDocument/2006/relationships/image" Target="../media/image49.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 Id="rId4" Type="http://schemas.openxmlformats.org/officeDocument/2006/relationships/image" Target="../media/image5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56.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wmf"/><Relationship Id="rId1" Type="http://schemas.openxmlformats.org/officeDocument/2006/relationships/image" Target="../media/image57.wmf"/></Relationships>
</file>

<file path=ppt/drawings/_rels/vmlDrawing22.vml.rels><?xml version="1.0" encoding="UTF-8" standalone="yes"?>
<Relationships xmlns="http://schemas.openxmlformats.org/package/2006/relationships"><Relationship Id="rId2" Type="http://schemas.openxmlformats.org/officeDocument/2006/relationships/image" Target="../media/image61.wmf"/><Relationship Id="rId1" Type="http://schemas.openxmlformats.org/officeDocument/2006/relationships/image" Target="../media/image60.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62.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63.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image" Target="../media/image65.wmf"/><Relationship Id="rId1" Type="http://schemas.openxmlformats.org/officeDocument/2006/relationships/image" Target="../media/image64.wmf"/><Relationship Id="rId6" Type="http://schemas.openxmlformats.org/officeDocument/2006/relationships/image" Target="../media/image69.wmf"/><Relationship Id="rId5" Type="http://schemas.openxmlformats.org/officeDocument/2006/relationships/image" Target="../media/image68.wmf"/><Relationship Id="rId4" Type="http://schemas.openxmlformats.org/officeDocument/2006/relationships/image" Target="../media/image67.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73.wmf"/><Relationship Id="rId2" Type="http://schemas.openxmlformats.org/officeDocument/2006/relationships/image" Target="../media/image72.wmf"/><Relationship Id="rId1" Type="http://schemas.openxmlformats.org/officeDocument/2006/relationships/image" Target="../media/image71.wmf"/><Relationship Id="rId4" Type="http://schemas.openxmlformats.org/officeDocument/2006/relationships/image" Target="../media/image74.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image" Target="../media/image75.wmf"/><Relationship Id="rId6" Type="http://schemas.openxmlformats.org/officeDocument/2006/relationships/image" Target="../media/image80.wmf"/><Relationship Id="rId5" Type="http://schemas.openxmlformats.org/officeDocument/2006/relationships/image" Target="../media/image79.wmf"/><Relationship Id="rId4" Type="http://schemas.openxmlformats.org/officeDocument/2006/relationships/image" Target="../media/image78.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83.wmf"/><Relationship Id="rId7" Type="http://schemas.openxmlformats.org/officeDocument/2006/relationships/image" Target="../media/image87.wmf"/><Relationship Id="rId2" Type="http://schemas.openxmlformats.org/officeDocument/2006/relationships/image" Target="../media/image82.wmf"/><Relationship Id="rId1" Type="http://schemas.openxmlformats.org/officeDocument/2006/relationships/image" Target="../media/image81.wmf"/><Relationship Id="rId6" Type="http://schemas.openxmlformats.org/officeDocument/2006/relationships/image" Target="../media/image86.wmf"/><Relationship Id="rId5" Type="http://schemas.openxmlformats.org/officeDocument/2006/relationships/image" Target="../media/image85.wmf"/><Relationship Id="rId4" Type="http://schemas.openxmlformats.org/officeDocument/2006/relationships/image" Target="../media/image84.w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90.wmf"/><Relationship Id="rId7" Type="http://schemas.openxmlformats.org/officeDocument/2006/relationships/image" Target="../media/image94.wmf"/><Relationship Id="rId2" Type="http://schemas.openxmlformats.org/officeDocument/2006/relationships/image" Target="../media/image89.wmf"/><Relationship Id="rId1" Type="http://schemas.openxmlformats.org/officeDocument/2006/relationships/image" Target="../media/image88.wmf"/><Relationship Id="rId6" Type="http://schemas.openxmlformats.org/officeDocument/2006/relationships/image" Target="../media/image93.wmf"/><Relationship Id="rId5" Type="http://schemas.openxmlformats.org/officeDocument/2006/relationships/image" Target="../media/image92.wmf"/><Relationship Id="rId4" Type="http://schemas.openxmlformats.org/officeDocument/2006/relationships/image" Target="../media/image91.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4" Type="http://schemas.openxmlformats.org/officeDocument/2006/relationships/image" Target="../media/image24.w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p:nvPr>
        </p:nvSpPr>
        <p:spPr>
          <a:xfrm>
            <a:off x="685800" y="2133600"/>
            <a:ext cx="7772400" cy="1470025"/>
          </a:xfrm>
          <a:prstGeom prst="rect">
            <a:avLst/>
          </a:prstGeom>
        </p:spPr>
        <p:txBody>
          <a:bodyPr/>
          <a:lstStyle/>
          <a:p>
            <a:pPr eaLnBrk="1" hangingPunct="1"/>
            <a:r>
              <a:rPr lang="en-US" dirty="0" smtClean="0">
                <a:solidFill>
                  <a:srgbClr val="004786"/>
                </a:solidFill>
                <a:latin typeface="Arial" charset="0"/>
                <a:cs typeface="Arial" charset="0"/>
              </a:rPr>
              <a:t>Section X.X</a:t>
            </a:r>
          </a:p>
        </p:txBody>
      </p:sp>
      <p:sp>
        <p:nvSpPr>
          <p:cNvPr id="13" name="Subtitle 2"/>
          <p:cNvSpPr>
            <a:spLocks noGrp="1"/>
          </p:cNvSpPr>
          <p:nvPr userDrawn="1">
            <p:ph type="subTitle" idx="1"/>
          </p:nvPr>
        </p:nvSpPr>
        <p:spPr>
          <a:xfrm>
            <a:off x="1371600" y="3505200"/>
            <a:ext cx="6400800" cy="1752600"/>
          </a:xfrm>
          <a:prstGeom prst="rect">
            <a:avLst/>
          </a:prstGeom>
        </p:spPr>
        <p:txBody>
          <a:bodyPr rtlCol="0">
            <a:normAutofit/>
          </a:bodyPr>
          <a:lstStyle/>
          <a:p>
            <a:pPr eaLnBrk="1" fontAlgn="auto" hangingPunct="1">
              <a:spcAft>
                <a:spcPts val="0"/>
              </a:spcAft>
              <a:buFont typeface="Arial" pitchFamily="34" charset="0"/>
              <a:buNone/>
              <a:defRPr/>
            </a:pPr>
            <a:r>
              <a:rPr lang="en-US" b="1" i="1" dirty="0" smtClean="0">
                <a:solidFill>
                  <a:srgbClr val="004786"/>
                </a:solidFill>
                <a:latin typeface="Arial" pitchFamily="34" charset="0"/>
                <a:cs typeface="Arial" pitchFamily="34" charset="0"/>
              </a:rPr>
              <a:t>Section Title</a:t>
            </a:r>
          </a:p>
          <a:p>
            <a:pPr eaLnBrk="1" fontAlgn="auto" hangingPunct="1">
              <a:spcAft>
                <a:spcPts val="0"/>
              </a:spcAft>
              <a:buFont typeface="Arial" pitchFamily="34" charset="0"/>
              <a:buNone/>
              <a:defRPr/>
            </a:pP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
        <p:nvSpPr>
          <p:cNvPr id="15"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Hawkes Learning  </a:t>
            </a:r>
            <a:endParaRPr lang="en-US" baseline="-25000" dirty="0">
              <a:solidFill>
                <a:srgbClr val="2D7D9F"/>
              </a:solidFill>
            </a:endParaRP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1"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12" name="Straight Connector 11"/>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4" name="Straight Connector 13"/>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5"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Hawkes Learning  </a:t>
            </a:r>
            <a:endParaRPr lang="en-US" baseline="-25000" dirty="0">
              <a:solidFill>
                <a:srgbClr val="2D7D9F"/>
              </a:solidFill>
            </a:endParaRP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5.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7.png"/><Relationship Id="rId4" Type="http://schemas.openxmlformats.org/officeDocument/2006/relationships/image" Target="../media/image16.wmf"/></Relationships>
</file>

<file path=ppt/slides/_rels/slide12.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9.wmf"/><Relationship Id="rId5" Type="http://schemas.openxmlformats.org/officeDocument/2006/relationships/oleObject" Target="../embeddings/oleObject16.bin"/><Relationship Id="rId4" Type="http://schemas.openxmlformats.org/officeDocument/2006/relationships/image" Target="../media/image18.wmf"/></Relationships>
</file>

<file path=ppt/slides/_rels/slide13.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2.wmf"/><Relationship Id="rId5" Type="http://schemas.openxmlformats.org/officeDocument/2006/relationships/oleObject" Target="../embeddings/oleObject19.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1.bin"/></Relationships>
</file>

<file path=ppt/slides/_rels/slide14.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6.wmf"/><Relationship Id="rId5" Type="http://schemas.openxmlformats.org/officeDocument/2006/relationships/oleObject" Target="../embeddings/oleObject23.bin"/><Relationship Id="rId4" Type="http://schemas.openxmlformats.org/officeDocument/2006/relationships/image" Target="../media/image25.wmf"/></Relationships>
</file>

<file path=ppt/slides/_rels/slide15.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2.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29.wmf"/><Relationship Id="rId11" Type="http://schemas.openxmlformats.org/officeDocument/2006/relationships/oleObject" Target="../embeddings/oleObject29.bin"/><Relationship Id="rId5" Type="http://schemas.openxmlformats.org/officeDocument/2006/relationships/oleObject" Target="../embeddings/oleObject26.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28.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4.wmf"/><Relationship Id="rId5" Type="http://schemas.openxmlformats.org/officeDocument/2006/relationships/oleObject" Target="../embeddings/oleObject31.bin"/><Relationship Id="rId4" Type="http://schemas.openxmlformats.org/officeDocument/2006/relationships/image" Target="../media/image33.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3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38.wmf"/><Relationship Id="rId5" Type="http://schemas.openxmlformats.org/officeDocument/2006/relationships/oleObject" Target="../embeddings/oleObject34.bin"/><Relationship Id="rId4" Type="http://schemas.openxmlformats.org/officeDocument/2006/relationships/image" Target="../media/image37.wmf"/></Relationships>
</file>

<file path=ppt/slides/_rels/slide21.x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oleObject" Target="../embeddings/oleObject36.bin"/><Relationship Id="rId7"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41.wmf"/><Relationship Id="rId5" Type="http://schemas.openxmlformats.org/officeDocument/2006/relationships/oleObject" Target="../embeddings/oleObject37.bin"/><Relationship Id="rId4" Type="http://schemas.openxmlformats.org/officeDocument/2006/relationships/image" Target="../media/image40.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44.wmf"/><Relationship Id="rId5" Type="http://schemas.openxmlformats.org/officeDocument/2006/relationships/oleObject" Target="../embeddings/oleObject40.bin"/><Relationship Id="rId4" Type="http://schemas.openxmlformats.org/officeDocument/2006/relationships/image" Target="../media/image43.wmf"/></Relationships>
</file>

<file path=ppt/slides/_rels/slide23.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47.wmf"/><Relationship Id="rId5" Type="http://schemas.openxmlformats.org/officeDocument/2006/relationships/oleObject" Target="../embeddings/oleObject42.bin"/><Relationship Id="rId4" Type="http://schemas.openxmlformats.org/officeDocument/2006/relationships/image" Target="../media/image46.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51.wmf"/><Relationship Id="rId3" Type="http://schemas.openxmlformats.org/officeDocument/2006/relationships/oleObject" Target="../embeddings/oleObject43.bin"/><Relationship Id="rId7"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50.wmf"/><Relationship Id="rId5" Type="http://schemas.openxmlformats.org/officeDocument/2006/relationships/oleObject" Target="../embeddings/oleObject44.bin"/><Relationship Id="rId4" Type="http://schemas.openxmlformats.org/officeDocument/2006/relationships/image" Target="../media/image49.wmf"/></Relationships>
</file>

<file path=ppt/slides/_rels/slide28.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46.bin"/><Relationship Id="rId7"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53.wmf"/><Relationship Id="rId5" Type="http://schemas.openxmlformats.org/officeDocument/2006/relationships/oleObject" Target="../embeddings/oleObject47.bin"/><Relationship Id="rId10" Type="http://schemas.openxmlformats.org/officeDocument/2006/relationships/image" Target="../media/image55.wmf"/><Relationship Id="rId4" Type="http://schemas.openxmlformats.org/officeDocument/2006/relationships/image" Target="../media/image52.wmf"/><Relationship Id="rId9" Type="http://schemas.openxmlformats.org/officeDocument/2006/relationships/oleObject" Target="../embeddings/oleObject49.bin"/></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image" Target="../media/image56.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oleObject" Target="../embeddings/oleObject51.bin"/><Relationship Id="rId7"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58.wmf"/><Relationship Id="rId5" Type="http://schemas.openxmlformats.org/officeDocument/2006/relationships/oleObject" Target="../embeddings/oleObject52.bin"/><Relationship Id="rId4" Type="http://schemas.openxmlformats.org/officeDocument/2006/relationships/image" Target="../media/image57.w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54.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61.wmf"/><Relationship Id="rId5" Type="http://schemas.openxmlformats.org/officeDocument/2006/relationships/oleObject" Target="../embeddings/oleObject55.bin"/><Relationship Id="rId4" Type="http://schemas.openxmlformats.org/officeDocument/2006/relationships/image" Target="../media/image60.w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56.bin"/><Relationship Id="rId2" Type="http://schemas.openxmlformats.org/officeDocument/2006/relationships/slideLayout" Target="../slideLayouts/slideLayout2.xml"/><Relationship Id="rId1" Type="http://schemas.openxmlformats.org/officeDocument/2006/relationships/vmlDrawing" Target="../drawings/vmlDrawing23.vml"/><Relationship Id="rId4" Type="http://schemas.openxmlformats.org/officeDocument/2006/relationships/image" Target="../media/image62.wmf"/></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57.bin"/><Relationship Id="rId2" Type="http://schemas.openxmlformats.org/officeDocument/2006/relationships/slideLayout" Target="../slideLayouts/slideLayout2.xml"/><Relationship Id="rId1" Type="http://schemas.openxmlformats.org/officeDocument/2006/relationships/vmlDrawing" Target="../drawings/vmlDrawing24.vml"/><Relationship Id="rId4" Type="http://schemas.openxmlformats.org/officeDocument/2006/relationships/image" Target="../media/image63.wmf"/></Relationships>
</file>

<file path=ppt/slides/_rels/slide35.xml.rels><?xml version="1.0" encoding="UTF-8" standalone="yes"?>
<Relationships xmlns="http://schemas.openxmlformats.org/package/2006/relationships"><Relationship Id="rId8" Type="http://schemas.openxmlformats.org/officeDocument/2006/relationships/image" Target="../media/image66.wmf"/><Relationship Id="rId13" Type="http://schemas.openxmlformats.org/officeDocument/2006/relationships/oleObject" Target="../embeddings/oleObject63.bin"/><Relationship Id="rId3" Type="http://schemas.openxmlformats.org/officeDocument/2006/relationships/oleObject" Target="../embeddings/oleObject58.bin"/><Relationship Id="rId7" Type="http://schemas.openxmlformats.org/officeDocument/2006/relationships/oleObject" Target="../embeddings/oleObject60.bin"/><Relationship Id="rId12" Type="http://schemas.openxmlformats.org/officeDocument/2006/relationships/image" Target="../media/image68.wmf"/><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65.wmf"/><Relationship Id="rId11" Type="http://schemas.openxmlformats.org/officeDocument/2006/relationships/oleObject" Target="../embeddings/oleObject62.bin"/><Relationship Id="rId5" Type="http://schemas.openxmlformats.org/officeDocument/2006/relationships/oleObject" Target="../embeddings/oleObject59.bin"/><Relationship Id="rId10" Type="http://schemas.openxmlformats.org/officeDocument/2006/relationships/image" Target="../media/image67.wmf"/><Relationship Id="rId4" Type="http://schemas.openxmlformats.org/officeDocument/2006/relationships/image" Target="../media/image64.wmf"/><Relationship Id="rId9" Type="http://schemas.openxmlformats.org/officeDocument/2006/relationships/oleObject" Target="../embeddings/oleObject61.bin"/><Relationship Id="rId14" Type="http://schemas.openxmlformats.org/officeDocument/2006/relationships/image" Target="../media/image69.wm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0.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image" Target="../media/image73.wmf"/><Relationship Id="rId3" Type="http://schemas.openxmlformats.org/officeDocument/2006/relationships/oleObject" Target="../embeddings/oleObject64.bin"/><Relationship Id="rId7"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72.wmf"/><Relationship Id="rId5" Type="http://schemas.openxmlformats.org/officeDocument/2006/relationships/oleObject" Target="../embeddings/oleObject65.bin"/><Relationship Id="rId10" Type="http://schemas.openxmlformats.org/officeDocument/2006/relationships/image" Target="../media/image74.wmf"/><Relationship Id="rId4" Type="http://schemas.openxmlformats.org/officeDocument/2006/relationships/image" Target="../media/image71.wmf"/><Relationship Id="rId9" Type="http://schemas.openxmlformats.org/officeDocument/2006/relationships/oleObject" Target="../embeddings/oleObject67.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40.xml.rels><?xml version="1.0" encoding="UTF-8" standalone="yes"?>
<Relationships xmlns="http://schemas.openxmlformats.org/package/2006/relationships"><Relationship Id="rId8" Type="http://schemas.openxmlformats.org/officeDocument/2006/relationships/image" Target="../media/image77.wmf"/><Relationship Id="rId13" Type="http://schemas.openxmlformats.org/officeDocument/2006/relationships/oleObject" Target="../embeddings/oleObject73.bin"/><Relationship Id="rId3" Type="http://schemas.openxmlformats.org/officeDocument/2006/relationships/oleObject" Target="../embeddings/oleObject68.bin"/><Relationship Id="rId7" Type="http://schemas.openxmlformats.org/officeDocument/2006/relationships/oleObject" Target="../embeddings/oleObject70.bin"/><Relationship Id="rId12" Type="http://schemas.openxmlformats.org/officeDocument/2006/relationships/image" Target="../media/image79.wmf"/><Relationship Id="rId2" Type="http://schemas.openxmlformats.org/officeDocument/2006/relationships/slideLayout" Target="../slideLayouts/slideLayout2.xml"/><Relationship Id="rId1" Type="http://schemas.openxmlformats.org/officeDocument/2006/relationships/vmlDrawing" Target="../drawings/vmlDrawing27.vml"/><Relationship Id="rId6" Type="http://schemas.openxmlformats.org/officeDocument/2006/relationships/image" Target="../media/image76.wmf"/><Relationship Id="rId11" Type="http://schemas.openxmlformats.org/officeDocument/2006/relationships/oleObject" Target="../embeddings/oleObject72.bin"/><Relationship Id="rId5" Type="http://schemas.openxmlformats.org/officeDocument/2006/relationships/oleObject" Target="../embeddings/oleObject69.bin"/><Relationship Id="rId10" Type="http://schemas.openxmlformats.org/officeDocument/2006/relationships/image" Target="../media/image78.wmf"/><Relationship Id="rId4" Type="http://schemas.openxmlformats.org/officeDocument/2006/relationships/image" Target="../media/image75.wmf"/><Relationship Id="rId9" Type="http://schemas.openxmlformats.org/officeDocument/2006/relationships/oleObject" Target="../embeddings/oleObject71.bin"/><Relationship Id="rId14" Type="http://schemas.openxmlformats.org/officeDocument/2006/relationships/image" Target="../media/image80.wmf"/></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8" Type="http://schemas.openxmlformats.org/officeDocument/2006/relationships/image" Target="../media/image83.wmf"/><Relationship Id="rId13" Type="http://schemas.openxmlformats.org/officeDocument/2006/relationships/oleObject" Target="../embeddings/oleObject79.bin"/><Relationship Id="rId3" Type="http://schemas.openxmlformats.org/officeDocument/2006/relationships/oleObject" Target="../embeddings/oleObject74.bin"/><Relationship Id="rId7" Type="http://schemas.openxmlformats.org/officeDocument/2006/relationships/oleObject" Target="../embeddings/oleObject76.bin"/><Relationship Id="rId12" Type="http://schemas.openxmlformats.org/officeDocument/2006/relationships/image" Target="../media/image85.wmf"/><Relationship Id="rId2" Type="http://schemas.openxmlformats.org/officeDocument/2006/relationships/slideLayout" Target="../slideLayouts/slideLayout2.xml"/><Relationship Id="rId16" Type="http://schemas.openxmlformats.org/officeDocument/2006/relationships/image" Target="../media/image87.wmf"/><Relationship Id="rId1" Type="http://schemas.openxmlformats.org/officeDocument/2006/relationships/vmlDrawing" Target="../drawings/vmlDrawing28.vml"/><Relationship Id="rId6" Type="http://schemas.openxmlformats.org/officeDocument/2006/relationships/image" Target="../media/image82.wmf"/><Relationship Id="rId11" Type="http://schemas.openxmlformats.org/officeDocument/2006/relationships/oleObject" Target="../embeddings/oleObject78.bin"/><Relationship Id="rId5" Type="http://schemas.openxmlformats.org/officeDocument/2006/relationships/oleObject" Target="../embeddings/oleObject75.bin"/><Relationship Id="rId15" Type="http://schemas.openxmlformats.org/officeDocument/2006/relationships/oleObject" Target="../embeddings/oleObject80.bin"/><Relationship Id="rId10" Type="http://schemas.openxmlformats.org/officeDocument/2006/relationships/image" Target="../media/image84.wmf"/><Relationship Id="rId4" Type="http://schemas.openxmlformats.org/officeDocument/2006/relationships/image" Target="../media/image81.wmf"/><Relationship Id="rId9" Type="http://schemas.openxmlformats.org/officeDocument/2006/relationships/oleObject" Target="../embeddings/oleObject77.bin"/><Relationship Id="rId14" Type="http://schemas.openxmlformats.org/officeDocument/2006/relationships/image" Target="../media/image86.wmf"/></Relationships>
</file>

<file path=ppt/slides/_rels/slide43.xml.rels><?xml version="1.0" encoding="UTF-8" standalone="yes"?>
<Relationships xmlns="http://schemas.openxmlformats.org/package/2006/relationships"><Relationship Id="rId8" Type="http://schemas.openxmlformats.org/officeDocument/2006/relationships/image" Target="../media/image90.wmf"/><Relationship Id="rId13" Type="http://schemas.openxmlformats.org/officeDocument/2006/relationships/oleObject" Target="../embeddings/oleObject86.bin"/><Relationship Id="rId3" Type="http://schemas.openxmlformats.org/officeDocument/2006/relationships/oleObject" Target="../embeddings/oleObject81.bin"/><Relationship Id="rId7" Type="http://schemas.openxmlformats.org/officeDocument/2006/relationships/oleObject" Target="../embeddings/oleObject83.bin"/><Relationship Id="rId12" Type="http://schemas.openxmlformats.org/officeDocument/2006/relationships/image" Target="../media/image92.wmf"/><Relationship Id="rId2" Type="http://schemas.openxmlformats.org/officeDocument/2006/relationships/slideLayout" Target="../slideLayouts/slideLayout2.xml"/><Relationship Id="rId16" Type="http://schemas.openxmlformats.org/officeDocument/2006/relationships/image" Target="../media/image94.wmf"/><Relationship Id="rId1" Type="http://schemas.openxmlformats.org/officeDocument/2006/relationships/vmlDrawing" Target="../drawings/vmlDrawing29.vml"/><Relationship Id="rId6" Type="http://schemas.openxmlformats.org/officeDocument/2006/relationships/image" Target="../media/image89.wmf"/><Relationship Id="rId11" Type="http://schemas.openxmlformats.org/officeDocument/2006/relationships/oleObject" Target="../embeddings/oleObject85.bin"/><Relationship Id="rId5" Type="http://schemas.openxmlformats.org/officeDocument/2006/relationships/oleObject" Target="../embeddings/oleObject82.bin"/><Relationship Id="rId15" Type="http://schemas.openxmlformats.org/officeDocument/2006/relationships/oleObject" Target="../embeddings/oleObject87.bin"/><Relationship Id="rId10" Type="http://schemas.openxmlformats.org/officeDocument/2006/relationships/image" Target="../media/image91.wmf"/><Relationship Id="rId4" Type="http://schemas.openxmlformats.org/officeDocument/2006/relationships/image" Target="../media/image88.wmf"/><Relationship Id="rId9" Type="http://schemas.openxmlformats.org/officeDocument/2006/relationships/oleObject" Target="../embeddings/oleObject84.bin"/><Relationship Id="rId14" Type="http://schemas.openxmlformats.org/officeDocument/2006/relationships/image" Target="../media/image93.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5.png"/><Relationship Id="rId4" Type="http://schemas.openxmlformats.org/officeDocument/2006/relationships/image" Target="../media/image4.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wmf"/><Relationship Id="rId5" Type="http://schemas.openxmlformats.org/officeDocument/2006/relationships/oleObject" Target="../embeddings/oleObject5.bin"/><Relationship Id="rId4" Type="http://schemas.openxmlformats.org/officeDocument/2006/relationships/image" Target="../media/image6.wmf"/></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wmf"/><Relationship Id="rId5" Type="http://schemas.openxmlformats.org/officeDocument/2006/relationships/oleObject" Target="../embeddings/oleObject7.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9.bin"/></Relationships>
</file>

<file path=ppt/slides/_rels/slide9.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3.wmf"/><Relationship Id="rId5" Type="http://schemas.openxmlformats.org/officeDocument/2006/relationships/oleObject" Target="../embeddings/oleObject11.bin"/><Relationship Id="rId4" Type="http://schemas.openxmlformats.org/officeDocument/2006/relationships/image" Target="../media/image1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ctrTitle"/>
          </p:nvPr>
        </p:nvSpPr>
        <p:spPr>
          <a:xfrm>
            <a:off x="685800" y="2133600"/>
            <a:ext cx="7772400" cy="1470025"/>
          </a:xfrm>
          <a:prstGeom prst="rect">
            <a:avLst/>
          </a:prstGeom>
        </p:spPr>
        <p:txBody>
          <a:bodyPr/>
          <a:lstStyle/>
          <a:p>
            <a:pPr eaLnBrk="1" hangingPunct="1"/>
            <a:r>
              <a:rPr lang="en-US" dirty="0" smtClean="0">
                <a:solidFill>
                  <a:srgbClr val="004786"/>
                </a:solidFill>
                <a:latin typeface="Arial" charset="0"/>
                <a:cs typeface="Arial" charset="0"/>
              </a:rPr>
              <a:t>Section 3.5</a:t>
            </a:r>
          </a:p>
        </p:txBody>
      </p:sp>
      <p:sp>
        <p:nvSpPr>
          <p:cNvPr id="10" name="Subtitle 2"/>
          <p:cNvSpPr>
            <a:spLocks noGrp="1"/>
          </p:cNvSpPr>
          <p:nvPr>
            <p:ph type="subTitle" idx="4294967295"/>
          </p:nvPr>
        </p:nvSpPr>
        <p:spPr>
          <a:xfrm>
            <a:off x="1371600" y="3505200"/>
            <a:ext cx="6400800" cy="1752600"/>
          </a:xfrm>
          <a:prstGeom prst="rect">
            <a:avLst/>
          </a:prstGeom>
        </p:spPr>
        <p:txBody>
          <a:bodyPr rtlCol="0">
            <a:normAutofit/>
          </a:bodyPr>
          <a:lstStyle/>
          <a:p>
            <a:pPr algn="ctr" eaLnBrk="1" fontAlgn="auto" hangingPunct="1">
              <a:spcAft>
                <a:spcPts val="0"/>
              </a:spcAft>
              <a:buFont typeface="Arial" pitchFamily="34" charset="0"/>
              <a:buNone/>
              <a:defRPr/>
            </a:pPr>
            <a:r>
              <a:rPr lang="en-US" b="1" i="1" dirty="0" smtClean="0">
                <a:solidFill>
                  <a:srgbClr val="004786"/>
                </a:solidFill>
                <a:latin typeface="Arial" pitchFamily="34" charset="0"/>
                <a:cs typeface="Arial" pitchFamily="34" charset="0"/>
              </a:rPr>
              <a:t>Implicit Differentiation</a:t>
            </a:r>
            <a:endParaRPr lang="en-US" dirty="0"/>
          </a:p>
        </p:txBody>
      </p:sp>
    </p:spTree>
    <p:extLst>
      <p:ext uri="{BB962C8B-B14F-4D97-AF65-F5344CB8AC3E}">
        <p14:creationId xmlns:p14="http://schemas.microsoft.com/office/powerpoint/2010/main" val="37750620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of Implicit Differentiation</a:t>
            </a:r>
            <a:endParaRPr lang="en-US" dirty="0"/>
          </a:p>
        </p:txBody>
      </p:sp>
      <p:sp>
        <p:nvSpPr>
          <p:cNvPr id="3" name="Content Placeholder 2"/>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pPr algn="ctr"/>
            <a:r>
              <a:rPr lang="en-US" b="1" dirty="0" smtClean="0">
                <a:solidFill>
                  <a:srgbClr val="000000"/>
                </a:solidFill>
              </a:rPr>
              <a:t>Method of Implicit Differentiation</a:t>
            </a:r>
          </a:p>
          <a:p>
            <a:pPr marL="1371600" indent="-1371600"/>
            <a:r>
              <a:rPr lang="en-US" b="1" dirty="0" smtClean="0">
                <a:solidFill>
                  <a:srgbClr val="000000"/>
                </a:solidFill>
              </a:rPr>
              <a:t>Step 1:</a:t>
            </a:r>
            <a:r>
              <a:rPr lang="en-US" dirty="0" smtClean="0">
                <a:solidFill>
                  <a:srgbClr val="000000"/>
                </a:solidFill>
              </a:rPr>
              <a:t>	Given an equation in </a:t>
            </a:r>
            <a:r>
              <a:rPr lang="en-US" i="1" dirty="0" smtClean="0">
                <a:solidFill>
                  <a:srgbClr val="000000"/>
                </a:solidFill>
              </a:rPr>
              <a:t>x</a:t>
            </a:r>
            <a:r>
              <a:rPr lang="en-US" dirty="0" smtClean="0">
                <a:solidFill>
                  <a:srgbClr val="000000"/>
                </a:solidFill>
              </a:rPr>
              <a:t> and </a:t>
            </a:r>
            <a:r>
              <a:rPr lang="en-US" i="1" dirty="0" smtClean="0">
                <a:solidFill>
                  <a:srgbClr val="000000"/>
                </a:solidFill>
              </a:rPr>
              <a:t>y</a:t>
            </a:r>
            <a:r>
              <a:rPr lang="en-US" dirty="0" smtClean="0">
                <a:solidFill>
                  <a:srgbClr val="000000"/>
                </a:solidFill>
              </a:rPr>
              <a:t>, differentiate both sides with respect to </a:t>
            </a:r>
            <a:r>
              <a:rPr lang="en-US" i="1" dirty="0" smtClean="0">
                <a:solidFill>
                  <a:srgbClr val="000000"/>
                </a:solidFill>
              </a:rPr>
              <a:t>x</a:t>
            </a:r>
            <a:r>
              <a:rPr lang="en-US" dirty="0" smtClean="0">
                <a:solidFill>
                  <a:srgbClr val="000000"/>
                </a:solidFill>
              </a:rPr>
              <a:t> under the assumption that </a:t>
            </a:r>
            <a:r>
              <a:rPr lang="en-US" i="1" dirty="0" smtClean="0">
                <a:solidFill>
                  <a:srgbClr val="000000"/>
                </a:solidFill>
              </a:rPr>
              <a:t>y</a:t>
            </a:r>
            <a:r>
              <a:rPr lang="en-US" dirty="0" smtClean="0">
                <a:solidFill>
                  <a:srgbClr val="000000"/>
                </a:solidFill>
              </a:rPr>
              <a:t> is a differentiable function of </a:t>
            </a:r>
            <a:r>
              <a:rPr lang="en-US" i="1" dirty="0" smtClean="0">
                <a:solidFill>
                  <a:srgbClr val="000000"/>
                </a:solidFill>
              </a:rPr>
              <a:t>x</a:t>
            </a:r>
            <a:r>
              <a:rPr lang="en-US" dirty="0" smtClean="0">
                <a:solidFill>
                  <a:srgbClr val="000000"/>
                </a:solidFill>
              </a:rPr>
              <a:t>.</a:t>
            </a:r>
          </a:p>
          <a:p>
            <a:pPr marL="1371600" indent="-1371600"/>
            <a:r>
              <a:rPr lang="en-US" b="1" dirty="0" smtClean="0">
                <a:solidFill>
                  <a:srgbClr val="000000"/>
                </a:solidFill>
              </a:rPr>
              <a:t>Step 2:</a:t>
            </a:r>
            <a:r>
              <a:rPr lang="en-US" dirty="0" smtClean="0">
                <a:solidFill>
                  <a:srgbClr val="000000"/>
                </a:solidFill>
              </a:rPr>
              <a:t>	Solve the resulting equation for </a:t>
            </a:r>
            <a:endParaRPr lang="en-US" dirty="0">
              <a:solidFill>
                <a:srgbClr val="000000"/>
              </a:solidFill>
            </a:endParaRPr>
          </a:p>
        </p:txBody>
      </p:sp>
      <p:graphicFrame>
        <p:nvGraphicFramePr>
          <p:cNvPr id="192514" name="Object 2"/>
          <p:cNvGraphicFramePr>
            <a:graphicFrameLocks noChangeAspect="1"/>
          </p:cNvGraphicFramePr>
          <p:nvPr/>
        </p:nvGraphicFramePr>
        <p:xfrm>
          <a:off x="6512169" y="3657600"/>
          <a:ext cx="977900" cy="431800"/>
        </p:xfrm>
        <a:graphic>
          <a:graphicData uri="http://schemas.openxmlformats.org/presentationml/2006/ole">
            <mc:AlternateContent xmlns:mc="http://schemas.openxmlformats.org/markup-compatibility/2006">
              <mc:Choice xmlns:v="urn:schemas-microsoft-com:vml" Requires="v">
                <p:oleObj spid="_x0000_s192524" name="Equation" r:id="rId3" imgW="977760" imgH="431640" progId="Equation.DSMT4">
                  <p:embed/>
                </p:oleObj>
              </mc:Choice>
              <mc:Fallback>
                <p:oleObj name="Equation" r:id="rId3" imgW="97776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12169" y="3657600"/>
                        <a:ext cx="977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a:t>
            </a:r>
            <a:endParaRPr lang="en-US" dirty="0"/>
          </a:p>
        </p:txBody>
      </p:sp>
      <p:sp>
        <p:nvSpPr>
          <p:cNvPr id="3" name="Content Placeholder 2"/>
          <p:cNvSpPr>
            <a:spLocks noGrp="1"/>
          </p:cNvSpPr>
          <p:nvPr>
            <p:ph idx="1"/>
          </p:nvPr>
        </p:nvSpPr>
        <p:spPr>
          <a:xfrm>
            <a:off x="457200" y="1280160"/>
            <a:ext cx="4206240" cy="4572000"/>
          </a:xfrm>
        </p:spPr>
        <p:txBody>
          <a:bodyPr>
            <a:normAutofit/>
          </a:bodyPr>
          <a:lstStyle/>
          <a:p>
            <a:r>
              <a:rPr lang="en-US" dirty="0" smtClean="0"/>
              <a:t>Determine 	         for the graph of the equation             </a:t>
            </a:r>
            <a:r>
              <a:rPr lang="en-US" i="1" dirty="0" smtClean="0">
                <a:solidFill>
                  <a:srgbClr val="0000FF"/>
                </a:solidFill>
              </a:rPr>
              <a:t>x</a:t>
            </a:r>
            <a:r>
              <a:rPr lang="en-US" baseline="30000" dirty="0" smtClean="0">
                <a:solidFill>
                  <a:srgbClr val="0000FF"/>
                </a:solidFill>
              </a:rPr>
              <a:t>3</a:t>
            </a:r>
            <a:r>
              <a:rPr lang="en-US" dirty="0" smtClean="0">
                <a:solidFill>
                  <a:srgbClr val="0000FF"/>
                </a:solidFill>
              </a:rPr>
              <a:t> + </a:t>
            </a:r>
            <a:r>
              <a:rPr lang="en-US" i="1" dirty="0" smtClean="0">
                <a:solidFill>
                  <a:srgbClr val="0000FF"/>
                </a:solidFill>
              </a:rPr>
              <a:t>y</a:t>
            </a:r>
            <a:r>
              <a:rPr lang="en-US" baseline="30000" dirty="0" smtClean="0">
                <a:solidFill>
                  <a:srgbClr val="0000FF"/>
                </a:solidFill>
              </a:rPr>
              <a:t>3</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 7</a:t>
            </a:r>
            <a:r>
              <a:rPr lang="en-US" i="1" dirty="0" smtClean="0">
                <a:solidFill>
                  <a:srgbClr val="0000FF"/>
                </a:solidFill>
              </a:rPr>
              <a:t>xy</a:t>
            </a:r>
            <a:r>
              <a:rPr lang="en-US" dirty="0" smtClean="0">
                <a:solidFill>
                  <a:srgbClr val="0000FF"/>
                </a:solidFill>
              </a:rPr>
              <a:t> </a:t>
            </a:r>
            <a:r>
              <a:rPr lang="en-US" dirty="0" smtClean="0"/>
              <a:t>(this famous curve is called the </a:t>
            </a:r>
            <a:r>
              <a:rPr lang="en-US" i="1" dirty="0" smtClean="0"/>
              <a:t>folium of  Descartes</a:t>
            </a:r>
            <a:r>
              <a:rPr lang="en-US" dirty="0" smtClean="0"/>
              <a:t>). Use your result to find the coordinates of the rightmost point on the loop (see Figure 2).</a:t>
            </a:r>
          </a:p>
        </p:txBody>
      </p:sp>
      <p:graphicFrame>
        <p:nvGraphicFramePr>
          <p:cNvPr id="193538" name="Object 2"/>
          <p:cNvGraphicFramePr>
            <a:graphicFrameLocks noChangeAspect="1"/>
          </p:cNvGraphicFramePr>
          <p:nvPr/>
        </p:nvGraphicFramePr>
        <p:xfrm>
          <a:off x="2109777" y="1377650"/>
          <a:ext cx="889000" cy="431800"/>
        </p:xfrm>
        <a:graphic>
          <a:graphicData uri="http://schemas.openxmlformats.org/presentationml/2006/ole">
            <mc:AlternateContent xmlns:mc="http://schemas.openxmlformats.org/markup-compatibility/2006">
              <mc:Choice xmlns:v="urn:schemas-microsoft-com:vml" Requires="v">
                <p:oleObj spid="_x0000_s193548" name="Equation" r:id="rId3" imgW="888840" imgH="431640" progId="Equation.DSMT4">
                  <p:embed/>
                </p:oleObj>
              </mc:Choice>
              <mc:Fallback>
                <p:oleObj name="Equation" r:id="rId3" imgW="88884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09777" y="1377650"/>
                        <a:ext cx="889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5681376" y="5521569"/>
            <a:ext cx="1370055" cy="523220"/>
          </a:xfrm>
          <a:prstGeom prst="rect">
            <a:avLst/>
          </a:prstGeom>
        </p:spPr>
        <p:txBody>
          <a:bodyPr wrap="none">
            <a:spAutoFit/>
          </a:bodyPr>
          <a:lstStyle/>
          <a:p>
            <a:r>
              <a:rPr lang="en-US" sz="2800" b="1" dirty="0" smtClean="0"/>
              <a:t>Figure 2</a:t>
            </a:r>
          </a:p>
        </p:txBody>
      </p:sp>
      <p:pic>
        <p:nvPicPr>
          <p:cNvPr id="4" name="Picture 3"/>
          <p:cNvPicPr>
            <a:picLocks noChangeAspect="1" noChangeArrowheads="1"/>
          </p:cNvPicPr>
          <p:nvPr/>
        </p:nvPicPr>
        <p:blipFill>
          <a:blip r:embed="rId5" cstate="print"/>
          <a:srcRect/>
          <a:stretch>
            <a:fillRect/>
          </a:stretch>
        </p:blipFill>
        <p:spPr bwMode="auto">
          <a:xfrm>
            <a:off x="4648200" y="1295400"/>
            <a:ext cx="4103010" cy="4114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(cont.)</a:t>
            </a:r>
            <a:endParaRPr lang="en-US" dirty="0"/>
          </a:p>
        </p:txBody>
      </p:sp>
      <p:sp>
        <p:nvSpPr>
          <p:cNvPr id="3" name="Content Placeholder 2"/>
          <p:cNvSpPr>
            <a:spLocks noGrp="1"/>
          </p:cNvSpPr>
          <p:nvPr>
            <p:ph idx="1"/>
          </p:nvPr>
        </p:nvSpPr>
        <p:spPr/>
        <p:txBody>
          <a:bodyPr>
            <a:normAutofit/>
          </a:bodyPr>
          <a:lstStyle/>
          <a:p>
            <a:r>
              <a:rPr lang="en-US" b="1" dirty="0" smtClean="0"/>
              <a:t>Solution</a:t>
            </a:r>
          </a:p>
          <a:p>
            <a:r>
              <a:rPr lang="en-US" dirty="0" smtClean="0"/>
              <a:t>We will start by differentiating both sides of the equation with respect to </a:t>
            </a:r>
            <a:r>
              <a:rPr lang="en-US" i="1" dirty="0" smtClean="0"/>
              <a:t>x</a:t>
            </a:r>
            <a:r>
              <a:rPr lang="en-US" dirty="0" smtClean="0"/>
              <a:t>, treating the variable </a:t>
            </a:r>
            <a:r>
              <a:rPr lang="en-US" i="1" dirty="0" smtClean="0"/>
              <a:t>y</a:t>
            </a:r>
            <a:r>
              <a:rPr lang="en-US" dirty="0" smtClean="0"/>
              <a:t> as a differentiable function of </a:t>
            </a:r>
            <a:r>
              <a:rPr lang="en-US" i="1" dirty="0" smtClean="0"/>
              <a:t>x</a:t>
            </a:r>
            <a:r>
              <a:rPr lang="en-US" dirty="0" smtClean="0"/>
              <a:t> (you can actually think of </a:t>
            </a:r>
            <a:r>
              <a:rPr lang="en-US" i="1" dirty="0" smtClean="0"/>
              <a:t>y</a:t>
            </a:r>
            <a:r>
              <a:rPr lang="en-US" dirty="0" smtClean="0"/>
              <a:t> as </a:t>
            </a:r>
            <a:r>
              <a:rPr lang="en-US" i="1" dirty="0" smtClean="0"/>
              <a:t>y</a:t>
            </a:r>
            <a:r>
              <a:rPr lang="en-US" dirty="0" smtClean="0"/>
              <a:t> </a:t>
            </a:r>
            <a:r>
              <a:rPr lang="en-US" dirty="0" smtClean="0">
                <a:latin typeface="Symbol" pitchFamily="18" charset="2"/>
              </a:rPr>
              <a:t>=</a:t>
            </a:r>
            <a:r>
              <a:rPr lang="en-US" dirty="0" smtClean="0"/>
              <a:t> </a:t>
            </a:r>
            <a:r>
              <a:rPr lang="en-US" i="1" dirty="0" smtClean="0"/>
              <a:t>y</a:t>
            </a:r>
            <a:r>
              <a:rPr lang="en-US" dirty="0" smtClean="0"/>
              <a:t>(</a:t>
            </a:r>
            <a:r>
              <a:rPr lang="en-US" i="1" dirty="0" smtClean="0"/>
              <a:t>x</a:t>
            </a:r>
            <a:r>
              <a:rPr lang="en-US" dirty="0" smtClean="0"/>
              <a:t>)).</a:t>
            </a:r>
            <a:endParaRPr lang="en-US" dirty="0"/>
          </a:p>
        </p:txBody>
      </p:sp>
      <p:graphicFrame>
        <p:nvGraphicFramePr>
          <p:cNvPr id="236547" name="Object 3"/>
          <p:cNvGraphicFramePr>
            <a:graphicFrameLocks noChangeAspect="1"/>
          </p:cNvGraphicFramePr>
          <p:nvPr/>
        </p:nvGraphicFramePr>
        <p:xfrm>
          <a:off x="1155288" y="3810000"/>
          <a:ext cx="3213100" cy="838200"/>
        </p:xfrm>
        <a:graphic>
          <a:graphicData uri="http://schemas.openxmlformats.org/presentationml/2006/ole">
            <mc:AlternateContent xmlns:mc="http://schemas.openxmlformats.org/markup-compatibility/2006">
              <mc:Choice xmlns:v="urn:schemas-microsoft-com:vml" Requires="v">
                <p:oleObj spid="_x0000_s236577" name="Equation" r:id="rId3" imgW="3213000" imgH="838080" progId="Equation.DSMT4">
                  <p:embed/>
                </p:oleObj>
              </mc:Choice>
              <mc:Fallback>
                <p:oleObj name="Equation" r:id="rId3" imgW="32130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5288" y="3810000"/>
                        <a:ext cx="3213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6548" name="Object 4"/>
          <p:cNvGraphicFramePr>
            <a:graphicFrameLocks noChangeAspect="1"/>
          </p:cNvGraphicFramePr>
          <p:nvPr>
            <p:extLst>
              <p:ext uri="{D42A27DB-BD31-4B8C-83A1-F6EECF244321}">
                <p14:modId xmlns:p14="http://schemas.microsoft.com/office/powerpoint/2010/main" val="3686692085"/>
              </p:ext>
            </p:extLst>
          </p:nvPr>
        </p:nvGraphicFramePr>
        <p:xfrm>
          <a:off x="1073150" y="4752975"/>
          <a:ext cx="3771900" cy="939800"/>
        </p:xfrm>
        <a:graphic>
          <a:graphicData uri="http://schemas.openxmlformats.org/presentationml/2006/ole">
            <mc:AlternateContent xmlns:mc="http://schemas.openxmlformats.org/markup-compatibility/2006">
              <mc:Choice xmlns:v="urn:schemas-microsoft-com:vml" Requires="v">
                <p:oleObj spid="_x0000_s236578" name="Equation" r:id="rId5" imgW="3771720" imgH="939600" progId="Equation.DSMT4">
                  <p:embed/>
                </p:oleObj>
              </mc:Choice>
              <mc:Fallback>
                <p:oleObj name="Equation" r:id="rId5" imgW="3771720" imgH="939600" progId="Equation.DSMT4">
                  <p:embed/>
                  <p:pic>
                    <p:nvPicPr>
                      <p:cNvPr id="0" name="Picture 4"/>
                      <p:cNvPicPr>
                        <a:picLocks noChangeAspect="1" noChangeArrowheads="1"/>
                      </p:cNvPicPr>
                      <p:nvPr/>
                    </p:nvPicPr>
                    <p:blipFill>
                      <a:blip r:embed="rId6"/>
                      <a:srcRect/>
                      <a:stretch>
                        <a:fillRect/>
                      </a:stretch>
                    </p:blipFill>
                    <p:spPr bwMode="auto">
                      <a:xfrm>
                        <a:off x="1073150" y="4752975"/>
                        <a:ext cx="37719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6549" name="Object 5"/>
          <p:cNvGraphicFramePr>
            <a:graphicFrameLocks noChangeAspect="1"/>
          </p:cNvGraphicFramePr>
          <p:nvPr/>
        </p:nvGraphicFramePr>
        <p:xfrm>
          <a:off x="5181600" y="5116513"/>
          <a:ext cx="3022600" cy="241300"/>
        </p:xfrm>
        <a:graphic>
          <a:graphicData uri="http://schemas.openxmlformats.org/presentationml/2006/ole">
            <mc:AlternateContent xmlns:mc="http://schemas.openxmlformats.org/markup-compatibility/2006">
              <mc:Choice xmlns:v="urn:schemas-microsoft-com:vml" Requires="v">
                <p:oleObj spid="_x0000_s236579" name="Equation" r:id="rId7" imgW="3022560" imgH="241200" progId="Equation.DSMT4">
                  <p:embed/>
                </p:oleObj>
              </mc:Choice>
              <mc:Fallback>
                <p:oleObj name="Equation" r:id="rId7" imgW="3022560" imgH="2412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81600" y="5116513"/>
                        <a:ext cx="30226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65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654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65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(cont.)</a:t>
            </a:r>
            <a:endParaRPr lang="en-US" dirty="0"/>
          </a:p>
        </p:txBody>
      </p:sp>
      <p:sp>
        <p:nvSpPr>
          <p:cNvPr id="3" name="Content Placeholder 2"/>
          <p:cNvSpPr>
            <a:spLocks noGrp="1"/>
          </p:cNvSpPr>
          <p:nvPr>
            <p:ph idx="1"/>
          </p:nvPr>
        </p:nvSpPr>
        <p:spPr/>
        <p:txBody>
          <a:bodyPr/>
          <a:lstStyle/>
          <a:p>
            <a:r>
              <a:rPr lang="en-US" dirty="0" smtClean="0"/>
              <a:t>Next, we rearrange terms and solve the equation for </a:t>
            </a:r>
            <a:endParaRPr lang="en-US" dirty="0"/>
          </a:p>
        </p:txBody>
      </p:sp>
      <p:graphicFrame>
        <p:nvGraphicFramePr>
          <p:cNvPr id="194563" name="Object 3"/>
          <p:cNvGraphicFramePr>
            <a:graphicFrameLocks noChangeAspect="1"/>
          </p:cNvGraphicFramePr>
          <p:nvPr/>
        </p:nvGraphicFramePr>
        <p:xfrm>
          <a:off x="550863" y="1778000"/>
          <a:ext cx="990600" cy="431800"/>
        </p:xfrm>
        <a:graphic>
          <a:graphicData uri="http://schemas.openxmlformats.org/presentationml/2006/ole">
            <mc:AlternateContent xmlns:mc="http://schemas.openxmlformats.org/markup-compatibility/2006">
              <mc:Choice xmlns:v="urn:schemas-microsoft-com:vml" Requires="v">
                <p:oleObj spid="_x0000_s194606" name="Equation" r:id="rId3" imgW="990360" imgH="431640" progId="Equation.DSMT4">
                  <p:embed/>
                </p:oleObj>
              </mc:Choice>
              <mc:Fallback>
                <p:oleObj name="Equation" r:id="rId3" imgW="990360" imgH="4316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0863" y="1778000"/>
                        <a:ext cx="990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567" name="Object 7"/>
          <p:cNvGraphicFramePr>
            <a:graphicFrameLocks noChangeAspect="1"/>
          </p:cNvGraphicFramePr>
          <p:nvPr/>
        </p:nvGraphicFramePr>
        <p:xfrm>
          <a:off x="2667000" y="2038350"/>
          <a:ext cx="3530600" cy="838200"/>
        </p:xfrm>
        <a:graphic>
          <a:graphicData uri="http://schemas.openxmlformats.org/presentationml/2006/ole">
            <mc:AlternateContent xmlns:mc="http://schemas.openxmlformats.org/markup-compatibility/2006">
              <mc:Choice xmlns:v="urn:schemas-microsoft-com:vml" Requires="v">
                <p:oleObj spid="_x0000_s194607" name="Equation" r:id="rId5" imgW="3530520" imgH="838080" progId="Equation.DSMT4">
                  <p:embed/>
                </p:oleObj>
              </mc:Choice>
              <mc:Fallback>
                <p:oleObj name="Equation" r:id="rId5" imgW="3530520" imgH="8380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67000" y="2038350"/>
                        <a:ext cx="353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568" name="Object 8"/>
          <p:cNvGraphicFramePr>
            <a:graphicFrameLocks noChangeAspect="1"/>
          </p:cNvGraphicFramePr>
          <p:nvPr/>
        </p:nvGraphicFramePr>
        <p:xfrm>
          <a:off x="2860675" y="3124200"/>
          <a:ext cx="3340100" cy="838200"/>
        </p:xfrm>
        <a:graphic>
          <a:graphicData uri="http://schemas.openxmlformats.org/presentationml/2006/ole">
            <mc:AlternateContent xmlns:mc="http://schemas.openxmlformats.org/markup-compatibility/2006">
              <mc:Choice xmlns:v="urn:schemas-microsoft-com:vml" Requires="v">
                <p:oleObj spid="_x0000_s194608" name="Equation" r:id="rId7" imgW="3340080" imgH="838080" progId="Equation.DSMT4">
                  <p:embed/>
                </p:oleObj>
              </mc:Choice>
              <mc:Fallback>
                <p:oleObj name="Equation" r:id="rId7" imgW="3340080" imgH="83808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60675" y="3124200"/>
                        <a:ext cx="334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569" name="Object 9"/>
          <p:cNvGraphicFramePr>
            <a:graphicFrameLocks noChangeAspect="1"/>
          </p:cNvGraphicFramePr>
          <p:nvPr>
            <p:extLst>
              <p:ext uri="{D42A27DB-BD31-4B8C-83A1-F6EECF244321}">
                <p14:modId xmlns:p14="http://schemas.microsoft.com/office/powerpoint/2010/main" val="2242583293"/>
              </p:ext>
            </p:extLst>
          </p:nvPr>
        </p:nvGraphicFramePr>
        <p:xfrm>
          <a:off x="4310063" y="4165600"/>
          <a:ext cx="1955800" cy="939800"/>
        </p:xfrm>
        <a:graphic>
          <a:graphicData uri="http://schemas.openxmlformats.org/presentationml/2006/ole">
            <mc:AlternateContent xmlns:mc="http://schemas.openxmlformats.org/markup-compatibility/2006">
              <mc:Choice xmlns:v="urn:schemas-microsoft-com:vml" Requires="v">
                <p:oleObj spid="_x0000_s194609" name="Equation" r:id="rId9" imgW="1955520" imgH="939600" progId="Equation.DSMT4">
                  <p:embed/>
                </p:oleObj>
              </mc:Choice>
              <mc:Fallback>
                <p:oleObj name="Equation" r:id="rId9" imgW="1955520" imgH="939600" progId="Equation.DSMT4">
                  <p:embed/>
                  <p:pic>
                    <p:nvPicPr>
                      <p:cNvPr id="0" name="Picture 9"/>
                      <p:cNvPicPr>
                        <a:picLocks noChangeAspect="1" noChangeArrowheads="1"/>
                      </p:cNvPicPr>
                      <p:nvPr/>
                    </p:nvPicPr>
                    <p:blipFill>
                      <a:blip r:embed="rId10"/>
                      <a:srcRect/>
                      <a:stretch>
                        <a:fillRect/>
                      </a:stretch>
                    </p:blipFill>
                    <p:spPr bwMode="auto">
                      <a:xfrm>
                        <a:off x="4310063" y="4165600"/>
                        <a:ext cx="19558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5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(cont.)</a:t>
            </a:r>
            <a:endParaRPr lang="en-US" dirty="0"/>
          </a:p>
        </p:txBody>
      </p:sp>
      <p:sp>
        <p:nvSpPr>
          <p:cNvPr id="3" name="Content Placeholder 2"/>
          <p:cNvSpPr>
            <a:spLocks noGrp="1"/>
          </p:cNvSpPr>
          <p:nvPr>
            <p:ph idx="1"/>
          </p:nvPr>
        </p:nvSpPr>
        <p:spPr/>
        <p:txBody>
          <a:bodyPr>
            <a:normAutofit/>
          </a:bodyPr>
          <a:lstStyle/>
          <a:p>
            <a:r>
              <a:rPr lang="en-US" dirty="0" smtClean="0"/>
              <a:t>To find the coordinates of the rightmost point on the loop, note that it is a point where the corresponding tangent line is vertical, in other words, one whose coordinates make 		undefined. This will happen when 3</a:t>
            </a:r>
            <a:r>
              <a:rPr lang="en-US" i="1" dirty="0" smtClean="0"/>
              <a:t>y</a:t>
            </a:r>
            <a:r>
              <a:rPr lang="en-US" baseline="30000" dirty="0" smtClean="0"/>
              <a:t>2</a:t>
            </a:r>
            <a:r>
              <a:rPr lang="en-US" dirty="0" smtClean="0"/>
              <a:t> </a:t>
            </a:r>
            <a:r>
              <a:rPr lang="en-US" dirty="0" smtClean="0">
                <a:latin typeface="Symbol" pitchFamily="18" charset="2"/>
              </a:rPr>
              <a:t>-</a:t>
            </a:r>
            <a:r>
              <a:rPr lang="en-US" dirty="0" smtClean="0"/>
              <a:t> 7</a:t>
            </a:r>
            <a:r>
              <a:rPr lang="en-US" i="1" dirty="0" smtClean="0"/>
              <a:t>x</a:t>
            </a:r>
            <a:r>
              <a:rPr lang="en-US" dirty="0" smtClean="0"/>
              <a:t> </a:t>
            </a:r>
            <a:r>
              <a:rPr lang="en-US" dirty="0" smtClean="0">
                <a:latin typeface="Symbol" pitchFamily="18" charset="2"/>
              </a:rPr>
              <a:t>=</a:t>
            </a:r>
            <a:r>
              <a:rPr lang="en-US" dirty="0" smtClean="0"/>
              <a:t> 0, that is, when		 </a:t>
            </a:r>
          </a:p>
          <a:p>
            <a:r>
              <a:rPr lang="en-US" dirty="0" smtClean="0"/>
              <a:t>Substituting this expression for </a:t>
            </a:r>
            <a:r>
              <a:rPr lang="en-US" i="1" dirty="0" smtClean="0"/>
              <a:t>x</a:t>
            </a:r>
            <a:r>
              <a:rPr lang="en-US" dirty="0" smtClean="0"/>
              <a:t> into the equation of the folium, we obtain</a:t>
            </a:r>
            <a:endParaRPr lang="en-US" dirty="0"/>
          </a:p>
        </p:txBody>
      </p:sp>
      <p:graphicFrame>
        <p:nvGraphicFramePr>
          <p:cNvPr id="196610" name="Object 2"/>
          <p:cNvGraphicFramePr>
            <a:graphicFrameLocks noChangeAspect="1"/>
          </p:cNvGraphicFramePr>
          <p:nvPr/>
        </p:nvGraphicFramePr>
        <p:xfrm>
          <a:off x="3200400" y="2628806"/>
          <a:ext cx="889000" cy="431800"/>
        </p:xfrm>
        <a:graphic>
          <a:graphicData uri="http://schemas.openxmlformats.org/presentationml/2006/ole">
            <mc:AlternateContent xmlns:mc="http://schemas.openxmlformats.org/markup-compatibility/2006">
              <mc:Choice xmlns:v="urn:schemas-microsoft-com:vml" Requires="v">
                <p:oleObj spid="_x0000_s196640" name="Equation" r:id="rId3" imgW="888840" imgH="431640" progId="Equation.DSMT4">
                  <p:embed/>
                </p:oleObj>
              </mc:Choice>
              <mc:Fallback>
                <p:oleObj name="Equation" r:id="rId3" imgW="88884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2628806"/>
                        <a:ext cx="889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6611" name="Object 3"/>
          <p:cNvGraphicFramePr>
            <a:graphicFrameLocks noChangeAspect="1"/>
          </p:cNvGraphicFramePr>
          <p:nvPr/>
        </p:nvGraphicFramePr>
        <p:xfrm>
          <a:off x="5257800" y="3024554"/>
          <a:ext cx="1130300" cy="469900"/>
        </p:xfrm>
        <a:graphic>
          <a:graphicData uri="http://schemas.openxmlformats.org/presentationml/2006/ole">
            <mc:AlternateContent xmlns:mc="http://schemas.openxmlformats.org/markup-compatibility/2006">
              <mc:Choice xmlns:v="urn:schemas-microsoft-com:vml" Requires="v">
                <p:oleObj spid="_x0000_s196641" name="Equation" r:id="rId5" imgW="1130040" imgH="469800" progId="Equation.DSMT4">
                  <p:embed/>
                </p:oleObj>
              </mc:Choice>
              <mc:Fallback>
                <p:oleObj name="Equation" r:id="rId5" imgW="113004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57800" y="3024554"/>
                        <a:ext cx="1130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6612" name="Object 4"/>
          <p:cNvGraphicFramePr>
            <a:graphicFrameLocks noChangeAspect="1"/>
          </p:cNvGraphicFramePr>
          <p:nvPr>
            <p:extLst>
              <p:ext uri="{D42A27DB-BD31-4B8C-83A1-F6EECF244321}">
                <p14:modId xmlns:p14="http://schemas.microsoft.com/office/powerpoint/2010/main" val="3507316590"/>
              </p:ext>
            </p:extLst>
          </p:nvPr>
        </p:nvGraphicFramePr>
        <p:xfrm>
          <a:off x="2679700" y="4565650"/>
          <a:ext cx="3492500" cy="1003300"/>
        </p:xfrm>
        <a:graphic>
          <a:graphicData uri="http://schemas.openxmlformats.org/presentationml/2006/ole">
            <mc:AlternateContent xmlns:mc="http://schemas.openxmlformats.org/markup-compatibility/2006">
              <mc:Choice xmlns:v="urn:schemas-microsoft-com:vml" Requires="v">
                <p:oleObj spid="_x0000_s196642" name="Equation" r:id="rId7" imgW="3492360" imgH="1002960" progId="Equation.DSMT4">
                  <p:embed/>
                </p:oleObj>
              </mc:Choice>
              <mc:Fallback>
                <p:oleObj name="Equation" r:id="rId7" imgW="3492360" imgH="1002960" progId="Equation.DSMT4">
                  <p:embed/>
                  <p:pic>
                    <p:nvPicPr>
                      <p:cNvPr id="0" name="Picture 4"/>
                      <p:cNvPicPr>
                        <a:picLocks noChangeAspect="1" noChangeArrowheads="1"/>
                      </p:cNvPicPr>
                      <p:nvPr/>
                    </p:nvPicPr>
                    <p:blipFill>
                      <a:blip r:embed="rId8"/>
                      <a:srcRect/>
                      <a:stretch>
                        <a:fillRect/>
                      </a:stretch>
                    </p:blipFill>
                    <p:spPr bwMode="auto">
                      <a:xfrm>
                        <a:off x="2679700" y="4565650"/>
                        <a:ext cx="3492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66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(cont.)</a:t>
            </a:r>
            <a:endParaRPr lang="en-US" dirty="0"/>
          </a:p>
        </p:txBody>
      </p:sp>
      <p:sp>
        <p:nvSpPr>
          <p:cNvPr id="3" name="Content Placeholder 2"/>
          <p:cNvSpPr>
            <a:spLocks noGrp="1"/>
          </p:cNvSpPr>
          <p:nvPr>
            <p:ph idx="1"/>
          </p:nvPr>
        </p:nvSpPr>
        <p:spPr/>
        <p:txBody>
          <a:bodyPr/>
          <a:lstStyle/>
          <a:p>
            <a:r>
              <a:rPr lang="en-US" dirty="0" smtClean="0"/>
              <a:t>which reduces to</a:t>
            </a:r>
          </a:p>
          <a:p>
            <a:endParaRPr lang="en-US" dirty="0"/>
          </a:p>
        </p:txBody>
      </p:sp>
      <p:graphicFrame>
        <p:nvGraphicFramePr>
          <p:cNvPr id="197635" name="Object 3"/>
          <p:cNvGraphicFramePr>
            <a:graphicFrameLocks noChangeAspect="1"/>
          </p:cNvGraphicFramePr>
          <p:nvPr>
            <p:extLst>
              <p:ext uri="{D42A27DB-BD31-4B8C-83A1-F6EECF244321}">
                <p14:modId xmlns:p14="http://schemas.microsoft.com/office/powerpoint/2010/main" val="3472093815"/>
              </p:ext>
            </p:extLst>
          </p:nvPr>
        </p:nvGraphicFramePr>
        <p:xfrm>
          <a:off x="2039938" y="1898650"/>
          <a:ext cx="2628900" cy="1003300"/>
        </p:xfrm>
        <a:graphic>
          <a:graphicData uri="http://schemas.openxmlformats.org/presentationml/2006/ole">
            <mc:AlternateContent xmlns:mc="http://schemas.openxmlformats.org/markup-compatibility/2006">
              <mc:Choice xmlns:v="urn:schemas-microsoft-com:vml" Requires="v">
                <p:oleObj spid="_x0000_s197685" name="Equation" r:id="rId3" imgW="2628720" imgH="1002960" progId="Equation.DSMT4">
                  <p:embed/>
                </p:oleObj>
              </mc:Choice>
              <mc:Fallback>
                <p:oleObj name="Equation" r:id="rId3" imgW="2628720" imgH="1002960" progId="Equation.DSMT4">
                  <p:embed/>
                  <p:pic>
                    <p:nvPicPr>
                      <p:cNvPr id="0" name="Picture 3"/>
                      <p:cNvPicPr>
                        <a:picLocks noChangeAspect="1" noChangeArrowheads="1"/>
                      </p:cNvPicPr>
                      <p:nvPr/>
                    </p:nvPicPr>
                    <p:blipFill>
                      <a:blip r:embed="rId4"/>
                      <a:srcRect/>
                      <a:stretch>
                        <a:fillRect/>
                      </a:stretch>
                    </p:blipFill>
                    <p:spPr bwMode="auto">
                      <a:xfrm>
                        <a:off x="2039938" y="1898650"/>
                        <a:ext cx="26289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7636" name="Object 4"/>
          <p:cNvGraphicFramePr>
            <a:graphicFrameLocks noChangeAspect="1"/>
          </p:cNvGraphicFramePr>
          <p:nvPr/>
        </p:nvGraphicFramePr>
        <p:xfrm>
          <a:off x="5797061" y="2198077"/>
          <a:ext cx="1346200" cy="406400"/>
        </p:xfrm>
        <a:graphic>
          <a:graphicData uri="http://schemas.openxmlformats.org/presentationml/2006/ole">
            <mc:AlternateContent xmlns:mc="http://schemas.openxmlformats.org/markup-compatibility/2006">
              <mc:Choice xmlns:v="urn:schemas-microsoft-com:vml" Requires="v">
                <p:oleObj spid="_x0000_s197686" name="Equation" r:id="rId5" imgW="1346040" imgH="406080" progId="Equation.DSMT4">
                  <p:embed/>
                </p:oleObj>
              </mc:Choice>
              <mc:Fallback>
                <p:oleObj name="Equation" r:id="rId5" imgW="1346040" imgH="406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97061" y="2198077"/>
                        <a:ext cx="1346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7637" name="Object 5"/>
          <p:cNvGraphicFramePr>
            <a:graphicFrameLocks noChangeAspect="1"/>
          </p:cNvGraphicFramePr>
          <p:nvPr>
            <p:extLst>
              <p:ext uri="{D42A27DB-BD31-4B8C-83A1-F6EECF244321}">
                <p14:modId xmlns:p14="http://schemas.microsoft.com/office/powerpoint/2010/main" val="3345834008"/>
              </p:ext>
            </p:extLst>
          </p:nvPr>
        </p:nvGraphicFramePr>
        <p:xfrm>
          <a:off x="2655888" y="3013075"/>
          <a:ext cx="1739900" cy="1003300"/>
        </p:xfrm>
        <a:graphic>
          <a:graphicData uri="http://schemas.openxmlformats.org/presentationml/2006/ole">
            <mc:AlternateContent xmlns:mc="http://schemas.openxmlformats.org/markup-compatibility/2006">
              <mc:Choice xmlns:v="urn:schemas-microsoft-com:vml" Requires="v">
                <p:oleObj spid="_x0000_s197687" name="Equation" r:id="rId7" imgW="1739880" imgH="1002960" progId="Equation.DSMT4">
                  <p:embed/>
                </p:oleObj>
              </mc:Choice>
              <mc:Fallback>
                <p:oleObj name="Equation" r:id="rId7" imgW="1739880" imgH="1002960" progId="Equation.DSMT4">
                  <p:embed/>
                  <p:pic>
                    <p:nvPicPr>
                      <p:cNvPr id="0" name="Picture 5"/>
                      <p:cNvPicPr>
                        <a:picLocks noChangeAspect="1" noChangeArrowheads="1"/>
                      </p:cNvPicPr>
                      <p:nvPr/>
                    </p:nvPicPr>
                    <p:blipFill>
                      <a:blip r:embed="rId8"/>
                      <a:srcRect/>
                      <a:stretch>
                        <a:fillRect/>
                      </a:stretch>
                    </p:blipFill>
                    <p:spPr bwMode="auto">
                      <a:xfrm>
                        <a:off x="2655888" y="3013075"/>
                        <a:ext cx="17399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7638" name="Object 6"/>
          <p:cNvGraphicFramePr>
            <a:graphicFrameLocks noChangeAspect="1"/>
          </p:cNvGraphicFramePr>
          <p:nvPr/>
        </p:nvGraphicFramePr>
        <p:xfrm>
          <a:off x="5797061" y="3429000"/>
          <a:ext cx="1181100" cy="279400"/>
        </p:xfrm>
        <a:graphic>
          <a:graphicData uri="http://schemas.openxmlformats.org/presentationml/2006/ole">
            <mc:AlternateContent xmlns:mc="http://schemas.openxmlformats.org/markup-compatibility/2006">
              <mc:Choice xmlns:v="urn:schemas-microsoft-com:vml" Requires="v">
                <p:oleObj spid="_x0000_s197688" name="Equation" r:id="rId9" imgW="1180800" imgH="279360" progId="Equation.DSMT4">
                  <p:embed/>
                </p:oleObj>
              </mc:Choice>
              <mc:Fallback>
                <p:oleObj name="Equation" r:id="rId9" imgW="118080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97061" y="3429000"/>
                        <a:ext cx="1181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7639" name="Object 7"/>
          <p:cNvGraphicFramePr>
            <a:graphicFrameLocks noChangeAspect="1"/>
          </p:cNvGraphicFramePr>
          <p:nvPr/>
        </p:nvGraphicFramePr>
        <p:xfrm>
          <a:off x="3569677" y="4126523"/>
          <a:ext cx="1346200" cy="838200"/>
        </p:xfrm>
        <a:graphic>
          <a:graphicData uri="http://schemas.openxmlformats.org/presentationml/2006/ole">
            <mc:AlternateContent xmlns:mc="http://schemas.openxmlformats.org/markup-compatibility/2006">
              <mc:Choice xmlns:v="urn:schemas-microsoft-com:vml" Requires="v">
                <p:oleObj spid="_x0000_s197689" name="Equation" r:id="rId11" imgW="1346040" imgH="838080" progId="Equation.DSMT4">
                  <p:embed/>
                </p:oleObj>
              </mc:Choice>
              <mc:Fallback>
                <p:oleObj name="Equation" r:id="rId11" imgW="134604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69677" y="4126523"/>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763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763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9763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76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76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(cont.)</a:t>
            </a:r>
            <a:endParaRPr lang="en-US" dirty="0"/>
          </a:p>
        </p:txBody>
      </p:sp>
      <p:sp>
        <p:nvSpPr>
          <p:cNvPr id="3" name="Content Placeholder 2"/>
          <p:cNvSpPr>
            <a:spLocks noGrp="1"/>
          </p:cNvSpPr>
          <p:nvPr>
            <p:ph idx="1"/>
          </p:nvPr>
        </p:nvSpPr>
        <p:spPr/>
        <p:txBody>
          <a:bodyPr/>
          <a:lstStyle/>
          <a:p>
            <a:r>
              <a:rPr lang="en-US" dirty="0" smtClean="0"/>
              <a:t>Note that dividing both sides of the equation by </a:t>
            </a:r>
            <a:r>
              <a:rPr lang="en-US" i="1" dirty="0" smtClean="0"/>
              <a:t>y</a:t>
            </a:r>
            <a:r>
              <a:rPr lang="en-US" baseline="30000" dirty="0" smtClean="0"/>
              <a:t>3</a:t>
            </a:r>
            <a:r>
              <a:rPr lang="en-US" dirty="0" smtClean="0"/>
              <a:t> was justified, for </a:t>
            </a:r>
            <a:r>
              <a:rPr lang="en-US" i="1" dirty="0" smtClean="0"/>
              <a:t>y</a:t>
            </a:r>
            <a:r>
              <a:rPr lang="en-US" dirty="0" smtClean="0"/>
              <a:t> ≠ 0 in the problem at hand. Next, the </a:t>
            </a:r>
            <a:r>
              <a:rPr lang="en-US" i="1" dirty="0" smtClean="0"/>
              <a:t>x</a:t>
            </a:r>
            <a:r>
              <a:rPr lang="en-US" dirty="0" smtClean="0"/>
              <a:t>‑coordinate of the point is obtained.</a:t>
            </a:r>
          </a:p>
          <a:p>
            <a:endParaRPr lang="en-US" dirty="0" smtClean="0"/>
          </a:p>
          <a:p>
            <a:endParaRPr lang="en-US" dirty="0" smtClean="0"/>
          </a:p>
          <a:p>
            <a:r>
              <a:rPr lang="en-US" dirty="0" smtClean="0"/>
              <a:t>We conclude that the coordinates of the point in the extreme‑right position on the loop are as follows.</a:t>
            </a:r>
            <a:endParaRPr lang="en-US" dirty="0"/>
          </a:p>
        </p:txBody>
      </p:sp>
      <p:graphicFrame>
        <p:nvGraphicFramePr>
          <p:cNvPr id="198658" name="Object 2"/>
          <p:cNvGraphicFramePr>
            <a:graphicFrameLocks noChangeAspect="1"/>
          </p:cNvGraphicFramePr>
          <p:nvPr>
            <p:extLst>
              <p:ext uri="{D42A27DB-BD31-4B8C-83A1-F6EECF244321}">
                <p14:modId xmlns:p14="http://schemas.microsoft.com/office/powerpoint/2010/main" val="345170447"/>
              </p:ext>
            </p:extLst>
          </p:nvPr>
        </p:nvGraphicFramePr>
        <p:xfrm>
          <a:off x="2406650" y="2660650"/>
          <a:ext cx="4330700" cy="1003300"/>
        </p:xfrm>
        <a:graphic>
          <a:graphicData uri="http://schemas.openxmlformats.org/presentationml/2006/ole">
            <mc:AlternateContent xmlns:mc="http://schemas.openxmlformats.org/markup-compatibility/2006">
              <mc:Choice xmlns:v="urn:schemas-microsoft-com:vml" Requires="v">
                <p:oleObj spid="_x0000_s198678" name="Equation" r:id="rId3" imgW="4330440" imgH="1002960" progId="Equation.DSMT4">
                  <p:embed/>
                </p:oleObj>
              </mc:Choice>
              <mc:Fallback>
                <p:oleObj name="Equation" r:id="rId3" imgW="4330440" imgH="1002960" progId="Equation.DSMT4">
                  <p:embed/>
                  <p:pic>
                    <p:nvPicPr>
                      <p:cNvPr id="0" name="Picture 2"/>
                      <p:cNvPicPr>
                        <a:picLocks noChangeAspect="1" noChangeArrowheads="1"/>
                      </p:cNvPicPr>
                      <p:nvPr/>
                    </p:nvPicPr>
                    <p:blipFill>
                      <a:blip r:embed="rId4"/>
                      <a:srcRect/>
                      <a:stretch>
                        <a:fillRect/>
                      </a:stretch>
                    </p:blipFill>
                    <p:spPr bwMode="auto">
                      <a:xfrm>
                        <a:off x="2406650" y="2660650"/>
                        <a:ext cx="43307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8659" name="Object 3"/>
          <p:cNvGraphicFramePr>
            <a:graphicFrameLocks noChangeAspect="1"/>
          </p:cNvGraphicFramePr>
          <p:nvPr>
            <p:extLst>
              <p:ext uri="{D42A27DB-BD31-4B8C-83A1-F6EECF244321}">
                <p14:modId xmlns:p14="http://schemas.microsoft.com/office/powerpoint/2010/main" val="353570348"/>
              </p:ext>
            </p:extLst>
          </p:nvPr>
        </p:nvGraphicFramePr>
        <p:xfrm>
          <a:off x="3397250" y="4718050"/>
          <a:ext cx="2349500" cy="939800"/>
        </p:xfrm>
        <a:graphic>
          <a:graphicData uri="http://schemas.openxmlformats.org/presentationml/2006/ole">
            <mc:AlternateContent xmlns:mc="http://schemas.openxmlformats.org/markup-compatibility/2006">
              <mc:Choice xmlns:v="urn:schemas-microsoft-com:vml" Requires="v">
                <p:oleObj spid="_x0000_s198679" name="Equation" r:id="rId5" imgW="2349360" imgH="939600" progId="Equation.DSMT4">
                  <p:embed/>
                </p:oleObj>
              </mc:Choice>
              <mc:Fallback>
                <p:oleObj name="Equation" r:id="rId5" imgW="2349360" imgH="939600" progId="Equation.DSMT4">
                  <p:embed/>
                  <p:pic>
                    <p:nvPicPr>
                      <p:cNvPr id="0" name="Picture 3"/>
                      <p:cNvPicPr>
                        <a:picLocks noChangeAspect="1" noChangeArrowheads="1"/>
                      </p:cNvPicPr>
                      <p:nvPr/>
                    </p:nvPicPr>
                    <p:blipFill>
                      <a:blip r:embed="rId6"/>
                      <a:srcRect/>
                      <a:stretch>
                        <a:fillRect/>
                      </a:stretch>
                    </p:blipFill>
                    <p:spPr bwMode="auto">
                      <a:xfrm>
                        <a:off x="3397250" y="4718050"/>
                        <a:ext cx="2349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865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86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Technology Note </a:t>
            </a:r>
          </a:p>
        </p:txBody>
      </p:sp>
      <p:sp>
        <p:nvSpPr>
          <p:cNvPr id="3" name="Content Placeholder 2"/>
          <p:cNvSpPr>
            <a:spLocks noGrp="1"/>
          </p:cNvSpPr>
          <p:nvPr>
            <p:ph idx="1"/>
          </p:nvPr>
        </p:nvSpPr>
        <p:spPr>
          <a:xfrm>
            <a:off x="457200" y="1280160"/>
            <a:ext cx="8229600" cy="4056495"/>
          </a:xfrm>
          <a:noFill/>
          <a:ln w="28575">
            <a:solidFill>
              <a:srgbClr val="FF0000"/>
            </a:solidFill>
          </a:ln>
        </p:spPr>
        <p:txBody>
          <a:bodyPr>
            <a:spAutoFit/>
          </a:bodyPr>
          <a:lstStyle/>
          <a:p>
            <a:pPr algn="ctr"/>
            <a:r>
              <a:rPr lang="en-US" b="1" dirty="0" smtClean="0">
                <a:solidFill>
                  <a:srgbClr val="000000"/>
                </a:solidFill>
              </a:rPr>
              <a:t>Technology Note </a:t>
            </a:r>
          </a:p>
          <a:p>
            <a:r>
              <a:rPr lang="en-US" dirty="0" smtClean="0">
                <a:solidFill>
                  <a:srgbClr val="000000"/>
                </a:solidFill>
              </a:rPr>
              <a:t>We remark that while determining the </a:t>
            </a:r>
            <a:r>
              <a:rPr lang="en-US" i="1" dirty="0" smtClean="0">
                <a:solidFill>
                  <a:srgbClr val="000000"/>
                </a:solidFill>
              </a:rPr>
              <a:t>x</a:t>
            </a:r>
            <a:r>
              <a:rPr lang="en-US" dirty="0" smtClean="0">
                <a:solidFill>
                  <a:srgbClr val="000000"/>
                </a:solidFill>
              </a:rPr>
              <a:t>‑ and </a:t>
            </a:r>
            <a:r>
              <a:rPr lang="en-US" i="1" dirty="0" smtClean="0">
                <a:solidFill>
                  <a:srgbClr val="000000"/>
                </a:solidFill>
              </a:rPr>
              <a:t>y</a:t>
            </a:r>
            <a:r>
              <a:rPr lang="en-US" dirty="0" smtClean="0">
                <a:solidFill>
                  <a:srgbClr val="000000"/>
                </a:solidFill>
              </a:rPr>
              <a:t>‑coordinates from Example 2 can be done by hand, a computer algebra system is very useful in shortening the calculations. </a:t>
            </a:r>
            <a:r>
              <a:rPr lang="en-US" i="1" dirty="0" smtClean="0">
                <a:solidFill>
                  <a:srgbClr val="000000"/>
                </a:solidFill>
              </a:rPr>
              <a:t>Mathematica’s</a:t>
            </a:r>
            <a:r>
              <a:rPr lang="en-US" dirty="0" smtClean="0">
                <a:solidFill>
                  <a:srgbClr val="000000"/>
                </a:solidFill>
              </a:rPr>
              <a:t> output is shown in Figure 3. Notice that multiple solutions are given, but we are interested in the one with the largest </a:t>
            </a:r>
            <a:r>
              <a:rPr lang="en-US" i="1" dirty="0" smtClean="0">
                <a:solidFill>
                  <a:srgbClr val="000000"/>
                </a:solidFill>
              </a:rPr>
              <a:t>x</a:t>
            </a:r>
            <a:r>
              <a:rPr lang="en-US" dirty="0" smtClean="0">
                <a:solidFill>
                  <a:srgbClr val="000000"/>
                </a:solidFill>
              </a:rPr>
              <a:t>-value. (For additional information on </a:t>
            </a:r>
            <a:r>
              <a:rPr lang="en-US" i="1" dirty="0" smtClean="0">
                <a:solidFill>
                  <a:srgbClr val="000000"/>
                </a:solidFill>
              </a:rPr>
              <a:t>Mathematica</a:t>
            </a:r>
            <a:r>
              <a:rPr lang="en-US" dirty="0" smtClean="0">
                <a:solidFill>
                  <a:srgbClr val="000000"/>
                </a:solidFill>
              </a:rPr>
              <a:t> and the use of the </a:t>
            </a:r>
            <a:r>
              <a:rPr lang="en-US" dirty="0" smtClean="0">
                <a:solidFill>
                  <a:srgbClr val="000000"/>
                </a:solidFill>
                <a:latin typeface="Ti86pc" pitchFamily="49" charset="0"/>
              </a:rPr>
              <a:t>Solve</a:t>
            </a:r>
            <a:r>
              <a:rPr lang="en-US" b="1" dirty="0" smtClean="0">
                <a:solidFill>
                  <a:srgbClr val="000000"/>
                </a:solidFill>
                <a:latin typeface="Ti86pc" pitchFamily="49" charset="0"/>
              </a:rPr>
              <a:t> </a:t>
            </a:r>
            <a:r>
              <a:rPr lang="en-US" dirty="0" smtClean="0">
                <a:solidFill>
                  <a:srgbClr val="000000"/>
                </a:solidFill>
              </a:rPr>
              <a:t>command, see Appendix A.)</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Technology Note </a:t>
            </a:r>
            <a:endParaRPr lang="en-US" dirty="0"/>
          </a:p>
        </p:txBody>
      </p:sp>
      <p:sp>
        <p:nvSpPr>
          <p:cNvPr id="3" name="Content Placeholder 2"/>
          <p:cNvSpPr>
            <a:spLocks noGrp="1"/>
          </p:cNvSpPr>
          <p:nvPr>
            <p:ph idx="1"/>
          </p:nvPr>
        </p:nvSpPr>
        <p:spPr>
          <a:xfrm>
            <a:off x="457200" y="1280160"/>
            <a:ext cx="8229600" cy="4142673"/>
          </a:xfrm>
          <a:noFill/>
          <a:ln w="28575">
            <a:solidFill>
              <a:srgbClr val="FF0000"/>
            </a:solidFill>
          </a:ln>
        </p:spPr>
        <p:txBody>
          <a:bodyPr>
            <a:spAutoFit/>
          </a:bodyPr>
          <a:lstStyle/>
          <a:p>
            <a:pPr algn="ctr"/>
            <a:r>
              <a:rPr lang="en-US" b="1" dirty="0" smtClean="0">
                <a:solidFill>
                  <a:srgbClr val="000000"/>
                </a:solidFill>
              </a:rPr>
              <a:t>Technology Note (cont.)</a:t>
            </a:r>
          </a:p>
          <a:p>
            <a:pPr algn="ctr"/>
            <a:endParaRPr lang="en-US" b="1" dirty="0" smtClean="0">
              <a:solidFill>
                <a:srgbClr val="000000"/>
              </a:solidFill>
            </a:endParaRPr>
          </a:p>
          <a:p>
            <a:pPr algn="ctr"/>
            <a:endParaRPr lang="en-US" b="1" dirty="0" smtClean="0">
              <a:solidFill>
                <a:srgbClr val="000000"/>
              </a:solidFill>
            </a:endParaRPr>
          </a:p>
          <a:p>
            <a:pPr algn="ctr"/>
            <a:endParaRPr lang="en-US" b="1" dirty="0" smtClean="0">
              <a:solidFill>
                <a:srgbClr val="000000"/>
              </a:solidFill>
            </a:endParaRPr>
          </a:p>
          <a:p>
            <a:pPr algn="ctr"/>
            <a:endParaRPr lang="en-US" b="1" dirty="0" smtClean="0">
              <a:solidFill>
                <a:srgbClr val="000000"/>
              </a:solidFill>
            </a:endParaRPr>
          </a:p>
          <a:p>
            <a:pPr algn="ctr"/>
            <a:endParaRPr lang="en-US" b="1" dirty="0" smtClean="0">
              <a:solidFill>
                <a:srgbClr val="000000"/>
              </a:solidFill>
            </a:endParaRPr>
          </a:p>
          <a:p>
            <a:pPr algn="ctr"/>
            <a:endParaRPr lang="en-US" b="1" dirty="0" smtClean="0">
              <a:solidFill>
                <a:srgbClr val="000000"/>
              </a:solidFill>
            </a:endParaRPr>
          </a:p>
          <a:p>
            <a:pPr algn="ctr"/>
            <a:endParaRPr lang="en-US" b="1" dirty="0" smtClean="0">
              <a:solidFill>
                <a:srgbClr val="000000"/>
              </a:solidFill>
            </a:endParaRPr>
          </a:p>
        </p:txBody>
      </p:sp>
      <p:sp>
        <p:nvSpPr>
          <p:cNvPr id="5" name="Rectangle 4"/>
          <p:cNvSpPr/>
          <p:nvPr/>
        </p:nvSpPr>
        <p:spPr>
          <a:xfrm>
            <a:off x="3735345" y="4876800"/>
            <a:ext cx="1370055" cy="523220"/>
          </a:xfrm>
          <a:prstGeom prst="rect">
            <a:avLst/>
          </a:prstGeom>
        </p:spPr>
        <p:txBody>
          <a:bodyPr wrap="none">
            <a:spAutoFit/>
          </a:bodyPr>
          <a:lstStyle/>
          <a:p>
            <a:r>
              <a:rPr lang="en-US" sz="2800" b="1" dirty="0" smtClean="0"/>
              <a:t>Figure 3</a:t>
            </a:r>
            <a:endParaRPr lang="en-US" sz="2800" b="1" dirty="0"/>
          </a:p>
        </p:txBody>
      </p:sp>
      <p:pic>
        <p:nvPicPr>
          <p:cNvPr id="241666" name="Picture 2"/>
          <p:cNvPicPr>
            <a:picLocks noChangeAspect="1" noChangeArrowheads="1"/>
          </p:cNvPicPr>
          <p:nvPr/>
        </p:nvPicPr>
        <p:blipFill>
          <a:blip r:embed="rId2" cstate="print"/>
          <a:srcRect/>
          <a:stretch>
            <a:fillRect/>
          </a:stretch>
        </p:blipFill>
        <p:spPr bwMode="auto">
          <a:xfrm>
            <a:off x="497541" y="2032487"/>
            <a:ext cx="8148918" cy="2743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a:t>
            </a:r>
            <a:endParaRPr lang="en-US" dirty="0"/>
          </a:p>
        </p:txBody>
      </p:sp>
      <p:sp>
        <p:nvSpPr>
          <p:cNvPr id="3" name="Content Placeholder 2"/>
          <p:cNvSpPr>
            <a:spLocks noGrp="1"/>
          </p:cNvSpPr>
          <p:nvPr>
            <p:ph idx="1"/>
          </p:nvPr>
        </p:nvSpPr>
        <p:spPr/>
        <p:txBody>
          <a:bodyPr/>
          <a:lstStyle/>
          <a:p>
            <a:r>
              <a:rPr lang="en-US" dirty="0" smtClean="0"/>
              <a:t>Determine 	         for the curve </a:t>
            </a:r>
            <a:r>
              <a:rPr lang="en-US" dirty="0" smtClean="0">
                <a:solidFill>
                  <a:srgbClr val="0000FF"/>
                </a:solidFill>
              </a:rPr>
              <a:t>3 </a:t>
            </a:r>
            <a:r>
              <a:rPr lang="en-US" dirty="0" smtClean="0">
                <a:solidFill>
                  <a:srgbClr val="0000FF"/>
                </a:solidFill>
                <a:latin typeface="Symbol" pitchFamily="18" charset="2"/>
              </a:rPr>
              <a:t>-</a:t>
            </a:r>
            <a:r>
              <a:rPr lang="en-US" dirty="0" smtClean="0">
                <a:solidFill>
                  <a:srgbClr val="0000FF"/>
                </a:solidFill>
              </a:rPr>
              <a:t> </a:t>
            </a:r>
            <a:r>
              <a:rPr lang="en-US" i="1" dirty="0" smtClean="0">
                <a:solidFill>
                  <a:srgbClr val="0000FF"/>
                </a:solidFill>
              </a:rPr>
              <a:t>y</a:t>
            </a:r>
            <a:r>
              <a:rPr lang="en-US" baseline="30000" dirty="0" smtClean="0">
                <a:solidFill>
                  <a:srgbClr val="0000FF"/>
                </a:solidFill>
              </a:rPr>
              <a:t>3</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 </a:t>
            </a:r>
            <a:r>
              <a:rPr lang="en-US" i="1" dirty="0" smtClean="0">
                <a:solidFill>
                  <a:srgbClr val="0000FF"/>
                </a:solidFill>
              </a:rPr>
              <a:t>y</a:t>
            </a:r>
            <a:r>
              <a:rPr lang="en-US" baseline="30000" dirty="0" smtClean="0">
                <a:solidFill>
                  <a:srgbClr val="0000FF"/>
                </a:solidFill>
              </a:rPr>
              <a:t>2</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 5</a:t>
            </a:r>
            <a:r>
              <a:rPr lang="en-US" i="1" dirty="0" smtClean="0">
                <a:solidFill>
                  <a:srgbClr val="0000FF"/>
                </a:solidFill>
              </a:rPr>
              <a:t>y</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 </a:t>
            </a:r>
            <a:r>
              <a:rPr lang="en-US" i="1" dirty="0" smtClean="0">
                <a:solidFill>
                  <a:srgbClr val="0000FF"/>
                </a:solidFill>
              </a:rPr>
              <a:t>x</a:t>
            </a:r>
            <a:r>
              <a:rPr lang="en-US" baseline="30000" dirty="0" smtClean="0">
                <a:solidFill>
                  <a:srgbClr val="0000FF"/>
                </a:solidFill>
              </a:rPr>
              <a:t>2</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 0</a:t>
            </a:r>
            <a:r>
              <a:rPr lang="en-US" dirty="0" smtClean="0"/>
              <a:t>, and use it to find the equation of the line that is perpendicular to the tangent at (3, 2) (such a line is called </a:t>
            </a:r>
            <a:r>
              <a:rPr lang="en-US" i="1" dirty="0" smtClean="0"/>
              <a:t>normal</a:t>
            </a:r>
            <a:r>
              <a:rPr lang="en-US" dirty="0" smtClean="0"/>
              <a:t> to the curve). At what points does the curve have horizontal tangents?</a:t>
            </a:r>
          </a:p>
          <a:p>
            <a:endParaRPr lang="en-US" dirty="0"/>
          </a:p>
        </p:txBody>
      </p:sp>
      <p:graphicFrame>
        <p:nvGraphicFramePr>
          <p:cNvPr id="200706" name="Object 2"/>
          <p:cNvGraphicFramePr>
            <a:graphicFrameLocks noChangeAspect="1"/>
          </p:cNvGraphicFramePr>
          <p:nvPr/>
        </p:nvGraphicFramePr>
        <p:xfrm>
          <a:off x="2168769" y="1344246"/>
          <a:ext cx="889000" cy="431800"/>
        </p:xfrm>
        <a:graphic>
          <a:graphicData uri="http://schemas.openxmlformats.org/presentationml/2006/ole">
            <mc:AlternateContent xmlns:mc="http://schemas.openxmlformats.org/markup-compatibility/2006">
              <mc:Choice xmlns:v="urn:schemas-microsoft-com:vml" Requires="v">
                <p:oleObj spid="_x0000_s200716" name="Equation" r:id="rId3" imgW="888840" imgH="431640" progId="Equation.DSMT4">
                  <p:embed/>
                </p:oleObj>
              </mc:Choice>
              <mc:Fallback>
                <p:oleObj name="Equation" r:id="rId3" imgW="88884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8769" y="1344246"/>
                        <a:ext cx="889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TOPICS</a:t>
            </a:r>
            <a:endParaRPr lang="en-US" dirty="0"/>
          </a:p>
        </p:txBody>
      </p:sp>
      <p:sp>
        <p:nvSpPr>
          <p:cNvPr id="6" name="Rectangle 3"/>
          <p:cNvSpPr>
            <a:spLocks noGrp="1"/>
          </p:cNvSpPr>
          <p:nvPr>
            <p:ph idx="1"/>
          </p:nvPr>
        </p:nvSpPr>
        <p:spPr>
          <a:xfrm>
            <a:off x="457200" y="1280160"/>
            <a:ext cx="8229600" cy="1040285"/>
          </a:xfrm>
          <a:prstGeom prst="rect">
            <a:avLst/>
          </a:prstGeom>
          <a:noFill/>
        </p:spPr>
        <p:txBody>
          <a:bodyPr>
            <a:spAutoFit/>
          </a:bodyPr>
          <a:lstStyle/>
          <a:p>
            <a:pPr marL="514350" indent="-514350">
              <a:buFont typeface="+mj-lt"/>
              <a:buAutoNum type="arabicPeriod"/>
            </a:pPr>
            <a:r>
              <a:rPr lang="en-US" dirty="0" smtClean="0"/>
              <a:t>Derivatives of Implicitly Defined Functions </a:t>
            </a:r>
          </a:p>
          <a:p>
            <a:pPr marL="514350" indent="-514350">
              <a:buFont typeface="+mj-lt"/>
              <a:buAutoNum type="arabicPeriod"/>
            </a:pPr>
            <a:r>
              <a:rPr lang="en-US" dirty="0" smtClean="0"/>
              <a:t>Higher-Order Derivatives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(cont.)</a:t>
            </a:r>
            <a:endParaRPr lang="en-US" dirty="0"/>
          </a:p>
        </p:txBody>
      </p:sp>
      <p:sp>
        <p:nvSpPr>
          <p:cNvPr id="3" name="Content Placeholder 2"/>
          <p:cNvSpPr>
            <a:spLocks noGrp="1"/>
          </p:cNvSpPr>
          <p:nvPr>
            <p:ph idx="1"/>
          </p:nvPr>
        </p:nvSpPr>
        <p:spPr/>
        <p:txBody>
          <a:bodyPr/>
          <a:lstStyle/>
          <a:p>
            <a:r>
              <a:rPr lang="en-US" b="1" dirty="0" smtClean="0"/>
              <a:t>Solution</a:t>
            </a:r>
          </a:p>
          <a:p>
            <a:r>
              <a:rPr lang="en-US" dirty="0" smtClean="0"/>
              <a:t>Implicit differentiation of the equation defining the curve yields</a:t>
            </a:r>
          </a:p>
          <a:p>
            <a:endParaRPr lang="en-US" dirty="0" smtClean="0"/>
          </a:p>
          <a:p>
            <a:endParaRPr lang="en-US" dirty="0" smtClean="0"/>
          </a:p>
          <a:p>
            <a:endParaRPr lang="en-US" dirty="0" smtClean="0"/>
          </a:p>
          <a:p>
            <a:endParaRPr lang="en-US" dirty="0" smtClean="0"/>
          </a:p>
          <a:p>
            <a:r>
              <a:rPr lang="en-US" dirty="0" smtClean="0"/>
              <a:t>an equation that we now solve for</a:t>
            </a:r>
          </a:p>
          <a:p>
            <a:endParaRPr lang="en-US" dirty="0"/>
          </a:p>
        </p:txBody>
      </p:sp>
      <p:graphicFrame>
        <p:nvGraphicFramePr>
          <p:cNvPr id="238595" name="Object 3"/>
          <p:cNvGraphicFramePr>
            <a:graphicFrameLocks noChangeAspect="1"/>
          </p:cNvGraphicFramePr>
          <p:nvPr/>
        </p:nvGraphicFramePr>
        <p:xfrm>
          <a:off x="2590800" y="2701925"/>
          <a:ext cx="4622800" cy="838200"/>
        </p:xfrm>
        <a:graphic>
          <a:graphicData uri="http://schemas.openxmlformats.org/presentationml/2006/ole">
            <mc:AlternateContent xmlns:mc="http://schemas.openxmlformats.org/markup-compatibility/2006">
              <mc:Choice xmlns:v="urn:schemas-microsoft-com:vml" Requires="v">
                <p:oleObj spid="_x0000_s238625" name="Equation" r:id="rId3" imgW="4622760" imgH="838080" progId="Equation.DSMT4">
                  <p:embed/>
                </p:oleObj>
              </mc:Choice>
              <mc:Fallback>
                <p:oleObj name="Equation" r:id="rId3" imgW="462276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2701925"/>
                        <a:ext cx="462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8596" name="Object 4"/>
          <p:cNvGraphicFramePr>
            <a:graphicFrameLocks noChangeAspect="1"/>
          </p:cNvGraphicFramePr>
          <p:nvPr/>
        </p:nvGraphicFramePr>
        <p:xfrm>
          <a:off x="1893888" y="3810000"/>
          <a:ext cx="4724400" cy="838200"/>
        </p:xfrm>
        <a:graphic>
          <a:graphicData uri="http://schemas.openxmlformats.org/presentationml/2006/ole">
            <mc:AlternateContent xmlns:mc="http://schemas.openxmlformats.org/markup-compatibility/2006">
              <mc:Choice xmlns:v="urn:schemas-microsoft-com:vml" Requires="v">
                <p:oleObj spid="_x0000_s238626" name="Equation" r:id="rId5" imgW="4724280" imgH="838080" progId="Equation.DSMT4">
                  <p:embed/>
                </p:oleObj>
              </mc:Choice>
              <mc:Fallback>
                <p:oleObj name="Equation" r:id="rId5" imgW="47242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93888" y="3810000"/>
                        <a:ext cx="472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8597" name="Object 5"/>
          <p:cNvGraphicFramePr>
            <a:graphicFrameLocks noChangeAspect="1"/>
          </p:cNvGraphicFramePr>
          <p:nvPr/>
        </p:nvGraphicFramePr>
        <p:xfrm>
          <a:off x="5562600" y="4862052"/>
          <a:ext cx="977900" cy="431800"/>
        </p:xfrm>
        <a:graphic>
          <a:graphicData uri="http://schemas.openxmlformats.org/presentationml/2006/ole">
            <mc:AlternateContent xmlns:mc="http://schemas.openxmlformats.org/markup-compatibility/2006">
              <mc:Choice xmlns:v="urn:schemas-microsoft-com:vml" Requires="v">
                <p:oleObj spid="_x0000_s238627" name="Equation" r:id="rId7" imgW="977760" imgH="431640" progId="Equation.DSMT4">
                  <p:embed/>
                </p:oleObj>
              </mc:Choice>
              <mc:Fallback>
                <p:oleObj name="Equation" r:id="rId7" imgW="977760" imgH="4316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62600" y="4862052"/>
                        <a:ext cx="977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859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85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85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(cont.)</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pPr>
              <a:lnSpc>
                <a:spcPts val="2700"/>
              </a:lnSpc>
              <a:spcBef>
                <a:spcPts val="0"/>
              </a:spcBef>
            </a:pPr>
            <a:endParaRPr lang="en-US" dirty="0" smtClean="0"/>
          </a:p>
          <a:p>
            <a:endParaRPr lang="en-US" dirty="0" smtClean="0"/>
          </a:p>
          <a:p>
            <a:r>
              <a:rPr lang="en-US" dirty="0" smtClean="0"/>
              <a:t>At the point (3,2), the slope of the tangent line is calculated by substituting </a:t>
            </a:r>
            <a:r>
              <a:rPr lang="en-US" i="1" dirty="0" smtClean="0"/>
              <a:t>x</a:t>
            </a:r>
            <a:r>
              <a:rPr lang="en-US" dirty="0" smtClean="0"/>
              <a:t> </a:t>
            </a:r>
            <a:r>
              <a:rPr lang="en-US" dirty="0" smtClean="0">
                <a:latin typeface="Symbol" pitchFamily="18" charset="2"/>
              </a:rPr>
              <a:t>=</a:t>
            </a:r>
            <a:r>
              <a:rPr lang="en-US" dirty="0" smtClean="0"/>
              <a:t> 3 and </a:t>
            </a:r>
            <a:r>
              <a:rPr lang="en-US" i="1" dirty="0" smtClean="0"/>
              <a:t>y</a:t>
            </a:r>
            <a:r>
              <a:rPr lang="en-US" dirty="0" smtClean="0"/>
              <a:t> </a:t>
            </a:r>
            <a:r>
              <a:rPr lang="en-US" dirty="0" smtClean="0">
                <a:latin typeface="Symbol" pitchFamily="18" charset="2"/>
              </a:rPr>
              <a:t>=</a:t>
            </a:r>
            <a:r>
              <a:rPr lang="en-US" dirty="0" smtClean="0"/>
              <a:t> 2 in the formula for </a:t>
            </a:r>
            <a:r>
              <a:rPr lang="en-US" i="1" dirty="0" smtClean="0"/>
              <a:t>dy</a:t>
            </a:r>
            <a:r>
              <a:rPr lang="en-US" dirty="0" smtClean="0"/>
              <a:t>/</a:t>
            </a:r>
            <a:r>
              <a:rPr lang="en-US" i="1" dirty="0" smtClean="0"/>
              <a:t>dx</a:t>
            </a:r>
            <a:r>
              <a:rPr lang="en-US" dirty="0" smtClean="0"/>
              <a:t>.</a:t>
            </a:r>
          </a:p>
          <a:p>
            <a:r>
              <a:rPr lang="en-US" dirty="0" smtClean="0"/>
              <a:t> </a:t>
            </a:r>
            <a:endParaRPr lang="en-US" dirty="0"/>
          </a:p>
        </p:txBody>
      </p:sp>
      <p:graphicFrame>
        <p:nvGraphicFramePr>
          <p:cNvPr id="201735" name="Object 7"/>
          <p:cNvGraphicFramePr>
            <a:graphicFrameLocks noChangeAspect="1"/>
          </p:cNvGraphicFramePr>
          <p:nvPr/>
        </p:nvGraphicFramePr>
        <p:xfrm>
          <a:off x="2280138" y="1219200"/>
          <a:ext cx="3238500" cy="838200"/>
        </p:xfrm>
        <a:graphic>
          <a:graphicData uri="http://schemas.openxmlformats.org/presentationml/2006/ole">
            <mc:AlternateContent xmlns:mc="http://schemas.openxmlformats.org/markup-compatibility/2006">
              <mc:Choice xmlns:v="urn:schemas-microsoft-com:vml" Requires="v">
                <p:oleObj spid="_x0000_s201765" name="Equation" r:id="rId3" imgW="3238200" imgH="838080" progId="Equation.DSMT4">
                  <p:embed/>
                </p:oleObj>
              </mc:Choice>
              <mc:Fallback>
                <p:oleObj name="Equation" r:id="rId3" imgW="3238200" imgH="83808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0138" y="1219200"/>
                        <a:ext cx="323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1736" name="Object 8"/>
          <p:cNvGraphicFramePr>
            <a:graphicFrameLocks noChangeAspect="1"/>
          </p:cNvGraphicFramePr>
          <p:nvPr>
            <p:extLst>
              <p:ext uri="{D42A27DB-BD31-4B8C-83A1-F6EECF244321}">
                <p14:modId xmlns:p14="http://schemas.microsoft.com/office/powerpoint/2010/main" val="1903642393"/>
              </p:ext>
            </p:extLst>
          </p:nvPr>
        </p:nvGraphicFramePr>
        <p:xfrm>
          <a:off x="4403725" y="2228850"/>
          <a:ext cx="2628900" cy="889000"/>
        </p:xfrm>
        <a:graphic>
          <a:graphicData uri="http://schemas.openxmlformats.org/presentationml/2006/ole">
            <mc:AlternateContent xmlns:mc="http://schemas.openxmlformats.org/markup-compatibility/2006">
              <mc:Choice xmlns:v="urn:schemas-microsoft-com:vml" Requires="v">
                <p:oleObj spid="_x0000_s201766" name="Equation" r:id="rId5" imgW="2628720" imgH="888840" progId="Equation.DSMT4">
                  <p:embed/>
                </p:oleObj>
              </mc:Choice>
              <mc:Fallback>
                <p:oleObj name="Equation" r:id="rId5" imgW="2628720" imgH="888840" progId="Equation.DSMT4">
                  <p:embed/>
                  <p:pic>
                    <p:nvPicPr>
                      <p:cNvPr id="0" name="Picture 8"/>
                      <p:cNvPicPr>
                        <a:picLocks noChangeAspect="1" noChangeArrowheads="1"/>
                      </p:cNvPicPr>
                      <p:nvPr/>
                    </p:nvPicPr>
                    <p:blipFill>
                      <a:blip r:embed="rId6"/>
                      <a:srcRect/>
                      <a:stretch>
                        <a:fillRect/>
                      </a:stretch>
                    </p:blipFill>
                    <p:spPr bwMode="auto">
                      <a:xfrm>
                        <a:off x="4403725" y="2228850"/>
                        <a:ext cx="2628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1737" name="Object 9"/>
          <p:cNvGraphicFramePr>
            <a:graphicFrameLocks noChangeAspect="1"/>
          </p:cNvGraphicFramePr>
          <p:nvPr>
            <p:extLst>
              <p:ext uri="{D42A27DB-BD31-4B8C-83A1-F6EECF244321}">
                <p14:modId xmlns:p14="http://schemas.microsoft.com/office/powerpoint/2010/main" val="2517769689"/>
              </p:ext>
            </p:extLst>
          </p:nvPr>
        </p:nvGraphicFramePr>
        <p:xfrm>
          <a:off x="2000250" y="4502150"/>
          <a:ext cx="5143500" cy="1066800"/>
        </p:xfrm>
        <a:graphic>
          <a:graphicData uri="http://schemas.openxmlformats.org/presentationml/2006/ole">
            <mc:AlternateContent xmlns:mc="http://schemas.openxmlformats.org/markup-compatibility/2006">
              <mc:Choice xmlns:v="urn:schemas-microsoft-com:vml" Requires="v">
                <p:oleObj spid="_x0000_s201767" name="Equation" r:id="rId7" imgW="5143320" imgH="1066680" progId="Equation.DSMT4">
                  <p:embed/>
                </p:oleObj>
              </mc:Choice>
              <mc:Fallback>
                <p:oleObj name="Equation" r:id="rId7" imgW="5143320" imgH="1066680" progId="Equation.DSMT4">
                  <p:embed/>
                  <p:pic>
                    <p:nvPicPr>
                      <p:cNvPr id="0" name="Picture 9"/>
                      <p:cNvPicPr>
                        <a:picLocks noChangeAspect="1" noChangeArrowheads="1"/>
                      </p:cNvPicPr>
                      <p:nvPr/>
                    </p:nvPicPr>
                    <p:blipFill>
                      <a:blip r:embed="rId8"/>
                      <a:srcRect/>
                      <a:stretch>
                        <a:fillRect/>
                      </a:stretch>
                    </p:blipFill>
                    <p:spPr bwMode="auto">
                      <a:xfrm>
                        <a:off x="2000250" y="4502150"/>
                        <a:ext cx="51435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17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17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(cont.)</a:t>
            </a:r>
            <a:endParaRPr lang="en-US" dirty="0"/>
          </a:p>
        </p:txBody>
      </p:sp>
      <p:sp>
        <p:nvSpPr>
          <p:cNvPr id="3" name="Content Placeholder 2"/>
          <p:cNvSpPr>
            <a:spLocks noGrp="1"/>
          </p:cNvSpPr>
          <p:nvPr>
            <p:ph idx="1"/>
          </p:nvPr>
        </p:nvSpPr>
        <p:spPr/>
        <p:txBody>
          <a:bodyPr/>
          <a:lstStyle/>
          <a:p>
            <a:r>
              <a:rPr lang="en-US" dirty="0" smtClean="0"/>
              <a:t>Since the normal line is perpendicular to the tangent, its slope is</a:t>
            </a:r>
          </a:p>
          <a:p>
            <a:endParaRPr lang="en-US" dirty="0" smtClean="0"/>
          </a:p>
          <a:p>
            <a:endParaRPr lang="en-US" dirty="0" smtClean="0"/>
          </a:p>
          <a:p>
            <a:endParaRPr lang="en-US" dirty="0"/>
          </a:p>
        </p:txBody>
      </p:sp>
      <p:graphicFrame>
        <p:nvGraphicFramePr>
          <p:cNvPr id="202756" name="Object 4"/>
          <p:cNvGraphicFramePr>
            <a:graphicFrameLocks noChangeAspect="1"/>
          </p:cNvGraphicFramePr>
          <p:nvPr>
            <p:extLst>
              <p:ext uri="{D42A27DB-BD31-4B8C-83A1-F6EECF244321}">
                <p14:modId xmlns:p14="http://schemas.microsoft.com/office/powerpoint/2010/main" val="2244847521"/>
              </p:ext>
            </p:extLst>
          </p:nvPr>
        </p:nvGraphicFramePr>
        <p:xfrm>
          <a:off x="1466850" y="2216150"/>
          <a:ext cx="2070100" cy="825500"/>
        </p:xfrm>
        <a:graphic>
          <a:graphicData uri="http://schemas.openxmlformats.org/presentationml/2006/ole">
            <mc:AlternateContent xmlns:mc="http://schemas.openxmlformats.org/markup-compatibility/2006">
              <mc:Choice xmlns:v="urn:schemas-microsoft-com:vml" Requires="v">
                <p:oleObj spid="_x0000_s202776" name="Equation" r:id="rId3" imgW="2070000" imgH="825480" progId="Equation.DSMT4">
                  <p:embed/>
                </p:oleObj>
              </mc:Choice>
              <mc:Fallback>
                <p:oleObj name="Equation" r:id="rId3" imgW="2070000" imgH="825480" progId="Equation.DSMT4">
                  <p:embed/>
                  <p:pic>
                    <p:nvPicPr>
                      <p:cNvPr id="0" name="Picture 4"/>
                      <p:cNvPicPr>
                        <a:picLocks noChangeAspect="1" noChangeArrowheads="1"/>
                      </p:cNvPicPr>
                      <p:nvPr/>
                    </p:nvPicPr>
                    <p:blipFill>
                      <a:blip r:embed="rId4"/>
                      <a:srcRect/>
                      <a:stretch>
                        <a:fillRect/>
                      </a:stretch>
                    </p:blipFill>
                    <p:spPr bwMode="auto">
                      <a:xfrm>
                        <a:off x="1466850" y="2216150"/>
                        <a:ext cx="2070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2757" name="Object 5"/>
          <p:cNvGraphicFramePr>
            <a:graphicFrameLocks noChangeAspect="1"/>
          </p:cNvGraphicFramePr>
          <p:nvPr/>
        </p:nvGraphicFramePr>
        <p:xfrm>
          <a:off x="4368800" y="2438400"/>
          <a:ext cx="3454400" cy="571500"/>
        </p:xfrm>
        <a:graphic>
          <a:graphicData uri="http://schemas.openxmlformats.org/presentationml/2006/ole">
            <mc:AlternateContent xmlns:mc="http://schemas.openxmlformats.org/markup-compatibility/2006">
              <mc:Choice xmlns:v="urn:schemas-microsoft-com:vml" Requires="v">
                <p:oleObj spid="_x0000_s202777" name="Equation" r:id="rId5" imgW="3454200" imgH="571320" progId="Equation.DSMT4">
                  <p:embed/>
                </p:oleObj>
              </mc:Choice>
              <mc:Fallback>
                <p:oleObj name="Equation" r:id="rId5" imgW="3454200" imgH="57132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68800" y="2438400"/>
                        <a:ext cx="3454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275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27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(cont.)</a:t>
            </a:r>
            <a:endParaRPr lang="en-US" dirty="0"/>
          </a:p>
        </p:txBody>
      </p:sp>
      <p:sp>
        <p:nvSpPr>
          <p:cNvPr id="3" name="Content Placeholder 2"/>
          <p:cNvSpPr>
            <a:spLocks noGrp="1"/>
          </p:cNvSpPr>
          <p:nvPr>
            <p:ph idx="1"/>
          </p:nvPr>
        </p:nvSpPr>
        <p:spPr>
          <a:xfrm>
            <a:off x="457200" y="1280160"/>
            <a:ext cx="4663440" cy="4572000"/>
          </a:xfrm>
        </p:spPr>
        <p:txBody>
          <a:bodyPr/>
          <a:lstStyle/>
          <a:p>
            <a:r>
              <a:rPr lang="en-US" dirty="0" smtClean="0"/>
              <a:t>Figure 4 confirms that the values we found for the slopes of the tangent and normal lines at (3, 2) are reasonable. </a:t>
            </a:r>
          </a:p>
          <a:p>
            <a:endParaRPr lang="en-US" dirty="0"/>
          </a:p>
        </p:txBody>
      </p:sp>
      <p:sp>
        <p:nvSpPr>
          <p:cNvPr id="7" name="Rectangle 6"/>
          <p:cNvSpPr/>
          <p:nvPr/>
        </p:nvSpPr>
        <p:spPr>
          <a:xfrm>
            <a:off x="6074946" y="5486400"/>
            <a:ext cx="1451808" cy="523220"/>
          </a:xfrm>
          <a:prstGeom prst="rect">
            <a:avLst/>
          </a:prstGeom>
        </p:spPr>
        <p:txBody>
          <a:bodyPr wrap="none">
            <a:spAutoFit/>
          </a:bodyPr>
          <a:lstStyle/>
          <a:p>
            <a:r>
              <a:rPr lang="en-US" sz="2800" b="1" dirty="0" smtClean="0"/>
              <a:t>Figure 4 </a:t>
            </a:r>
          </a:p>
        </p:txBody>
      </p:sp>
      <p:pic>
        <p:nvPicPr>
          <p:cNvPr id="8" name="Picture 1"/>
          <p:cNvPicPr>
            <a:picLocks noChangeAspect="1" noChangeArrowheads="1"/>
          </p:cNvPicPr>
          <p:nvPr/>
        </p:nvPicPr>
        <p:blipFill>
          <a:blip r:embed="rId2" cstate="print"/>
          <a:srcRect/>
          <a:stretch>
            <a:fillRect/>
          </a:stretch>
        </p:blipFill>
        <p:spPr bwMode="auto">
          <a:xfrm>
            <a:off x="4914900" y="1434904"/>
            <a:ext cx="3771900" cy="40233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(cont.)</a:t>
            </a:r>
            <a:endParaRPr lang="en-US" dirty="0"/>
          </a:p>
        </p:txBody>
      </p:sp>
      <p:sp>
        <p:nvSpPr>
          <p:cNvPr id="3" name="Content Placeholder 2"/>
          <p:cNvSpPr>
            <a:spLocks noGrp="1"/>
          </p:cNvSpPr>
          <p:nvPr>
            <p:ph idx="1"/>
          </p:nvPr>
        </p:nvSpPr>
        <p:spPr/>
        <p:txBody>
          <a:bodyPr/>
          <a:lstStyle/>
          <a:p>
            <a:r>
              <a:rPr lang="en-US" dirty="0" smtClean="0"/>
              <a:t>So using the point‑slope form, the equation of the normal line at (3, 2) can be written as</a:t>
            </a:r>
          </a:p>
          <a:p>
            <a:endParaRPr lang="en-US" dirty="0" smtClean="0"/>
          </a:p>
          <a:p>
            <a:endParaRPr lang="en-US" dirty="0" smtClean="0"/>
          </a:p>
          <a:p>
            <a:r>
              <a:rPr lang="en-US" dirty="0" smtClean="0"/>
              <a:t>or equivalently,</a:t>
            </a:r>
          </a:p>
          <a:p>
            <a:endParaRPr lang="en-US" dirty="0" smtClean="0"/>
          </a:p>
          <a:p>
            <a:endParaRPr lang="en-US" dirty="0"/>
          </a:p>
        </p:txBody>
      </p:sp>
      <p:graphicFrame>
        <p:nvGraphicFramePr>
          <p:cNvPr id="202758" name="Object 6"/>
          <p:cNvGraphicFramePr>
            <a:graphicFrameLocks noChangeAspect="1"/>
          </p:cNvGraphicFramePr>
          <p:nvPr/>
        </p:nvGraphicFramePr>
        <p:xfrm>
          <a:off x="3429000" y="2362200"/>
          <a:ext cx="2286000" cy="838200"/>
        </p:xfrm>
        <a:graphic>
          <a:graphicData uri="http://schemas.openxmlformats.org/presentationml/2006/ole">
            <mc:AlternateContent xmlns:mc="http://schemas.openxmlformats.org/markup-compatibility/2006">
              <mc:Choice xmlns:v="urn:schemas-microsoft-com:vml" Requires="v">
                <p:oleObj spid="_x0000_s252950" name="Equation" r:id="rId3" imgW="2286000" imgH="838080" progId="Equation.DSMT4">
                  <p:embed/>
                </p:oleObj>
              </mc:Choice>
              <mc:Fallback>
                <p:oleObj name="Equation" r:id="rId3" imgW="2286000" imgH="8380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2362200"/>
                        <a:ext cx="228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2931" name="Object 3"/>
          <p:cNvGraphicFramePr>
            <a:graphicFrameLocks noChangeAspect="1"/>
          </p:cNvGraphicFramePr>
          <p:nvPr>
            <p:extLst>
              <p:ext uri="{D42A27DB-BD31-4B8C-83A1-F6EECF244321}">
                <p14:modId xmlns:p14="http://schemas.microsoft.com/office/powerpoint/2010/main" val="34199067"/>
              </p:ext>
            </p:extLst>
          </p:nvPr>
        </p:nvGraphicFramePr>
        <p:xfrm>
          <a:off x="3778250" y="3816350"/>
          <a:ext cx="1587500" cy="825500"/>
        </p:xfrm>
        <a:graphic>
          <a:graphicData uri="http://schemas.openxmlformats.org/presentationml/2006/ole">
            <mc:AlternateContent xmlns:mc="http://schemas.openxmlformats.org/markup-compatibility/2006">
              <mc:Choice xmlns:v="urn:schemas-microsoft-com:vml" Requires="v">
                <p:oleObj spid="_x0000_s252951" name="Equation" r:id="rId5" imgW="1587240" imgH="825480" progId="Equation.DSMT4">
                  <p:embed/>
                </p:oleObj>
              </mc:Choice>
              <mc:Fallback>
                <p:oleObj name="Equation" r:id="rId5" imgW="1587240" imgH="825480" progId="Equation.DSMT4">
                  <p:embed/>
                  <p:pic>
                    <p:nvPicPr>
                      <p:cNvPr id="0" name="Picture 3"/>
                      <p:cNvPicPr>
                        <a:picLocks noChangeAspect="1" noChangeArrowheads="1"/>
                      </p:cNvPicPr>
                      <p:nvPr/>
                    </p:nvPicPr>
                    <p:blipFill>
                      <a:blip r:embed="rId6"/>
                      <a:srcRect/>
                      <a:stretch>
                        <a:fillRect/>
                      </a:stretch>
                    </p:blipFill>
                    <p:spPr bwMode="auto">
                      <a:xfrm>
                        <a:off x="3778250" y="3816350"/>
                        <a:ext cx="15875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275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529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(cont.)</a:t>
            </a:r>
            <a:endParaRPr lang="en-US" dirty="0"/>
          </a:p>
        </p:txBody>
      </p:sp>
      <p:sp>
        <p:nvSpPr>
          <p:cNvPr id="3" name="Content Placeholder 2"/>
          <p:cNvSpPr>
            <a:spLocks noGrp="1"/>
          </p:cNvSpPr>
          <p:nvPr>
            <p:ph idx="1"/>
          </p:nvPr>
        </p:nvSpPr>
        <p:spPr>
          <a:xfrm>
            <a:off x="457200" y="1280160"/>
            <a:ext cx="8321040" cy="3539430"/>
          </a:xfrm>
        </p:spPr>
        <p:txBody>
          <a:bodyPr>
            <a:spAutoFit/>
          </a:bodyPr>
          <a:lstStyle/>
          <a:p>
            <a:r>
              <a:rPr lang="en-US" dirty="0" smtClean="0"/>
              <a:t>Finally, we wish to determine all points at which the tangent to the curve is horizontal. Since the formula we derived for </a:t>
            </a:r>
            <a:r>
              <a:rPr lang="en-US" i="1" dirty="0" smtClean="0"/>
              <a:t>dy</a:t>
            </a:r>
            <a:r>
              <a:rPr lang="en-US" dirty="0" smtClean="0"/>
              <a:t>/</a:t>
            </a:r>
            <a:r>
              <a:rPr lang="en-US" i="1" dirty="0" smtClean="0"/>
              <a:t>dx</a:t>
            </a:r>
            <a:r>
              <a:rPr lang="en-US" dirty="0" smtClean="0"/>
              <a:t> is a rational expression, and such expressions are equal to 0 if and only if their numerator is 0 (provided that the denominator does not vanish at the same point), we conclude that the only horizontal tangent line occurs at the point (0, 3); while </a:t>
            </a:r>
            <a:r>
              <a:rPr lang="en-US" i="1" dirty="0" smtClean="0"/>
              <a:t>x</a:t>
            </a:r>
            <a:r>
              <a:rPr lang="en-US" dirty="0" smtClean="0"/>
              <a:t> </a:t>
            </a:r>
            <a:r>
              <a:rPr lang="en-US" dirty="0" smtClean="0">
                <a:latin typeface="Symbol" pitchFamily="18" charset="2"/>
              </a:rPr>
              <a:t>=</a:t>
            </a:r>
            <a:r>
              <a:rPr lang="en-US" dirty="0" smtClean="0"/>
              <a:t> 0 also at the point (0,</a:t>
            </a:r>
            <a:r>
              <a:rPr lang="en-US" dirty="0" smtClean="0">
                <a:latin typeface="Symbol" pitchFamily="18" charset="2"/>
              </a:rPr>
              <a:t>-</a:t>
            </a:r>
            <a:r>
              <a:rPr lang="en-US" dirty="0" smtClean="0"/>
              <a:t>1), the derivative </a:t>
            </a:r>
            <a:r>
              <a:rPr lang="en-US" i="1" dirty="0" smtClean="0"/>
              <a:t>dy</a:t>
            </a:r>
            <a:r>
              <a:rPr lang="en-US" dirty="0" smtClean="0"/>
              <a:t>/</a:t>
            </a:r>
            <a:r>
              <a:rPr lang="en-US" i="1" dirty="0" smtClean="0"/>
              <a:t>dx</a:t>
            </a:r>
            <a:r>
              <a:rPr lang="en-US" dirty="0" smtClean="0"/>
              <a:t> is undefined there.</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(cont.)</a:t>
            </a:r>
            <a:endParaRPr lang="en-US" dirty="0"/>
          </a:p>
        </p:txBody>
      </p:sp>
      <p:sp>
        <p:nvSpPr>
          <p:cNvPr id="3" name="Content Placeholder 2"/>
          <p:cNvSpPr>
            <a:spLocks noGrp="1"/>
          </p:cNvSpPr>
          <p:nvPr>
            <p:ph idx="1"/>
          </p:nvPr>
        </p:nvSpPr>
        <p:spPr>
          <a:xfrm>
            <a:off x="457200" y="1280160"/>
            <a:ext cx="4663440" cy="4572000"/>
          </a:xfrm>
        </p:spPr>
        <p:txBody>
          <a:bodyPr/>
          <a:lstStyle/>
          <a:p>
            <a:r>
              <a:rPr lang="en-US" dirty="0" smtClean="0"/>
              <a:t>The curve and its horizontal tangent line are graphed in Figure 5.</a:t>
            </a:r>
            <a:endParaRPr lang="en-US" dirty="0"/>
          </a:p>
        </p:txBody>
      </p:sp>
      <p:sp>
        <p:nvSpPr>
          <p:cNvPr id="5" name="Rectangle 4"/>
          <p:cNvSpPr/>
          <p:nvPr/>
        </p:nvSpPr>
        <p:spPr>
          <a:xfrm>
            <a:off x="5861928" y="5267980"/>
            <a:ext cx="1370055" cy="523220"/>
          </a:xfrm>
          <a:prstGeom prst="rect">
            <a:avLst/>
          </a:prstGeom>
        </p:spPr>
        <p:txBody>
          <a:bodyPr wrap="none">
            <a:spAutoFit/>
          </a:bodyPr>
          <a:lstStyle/>
          <a:p>
            <a:r>
              <a:rPr lang="en-US" sz="2800" b="1" dirty="0" smtClean="0"/>
              <a:t>Figure 5</a:t>
            </a:r>
          </a:p>
        </p:txBody>
      </p:sp>
      <p:pic>
        <p:nvPicPr>
          <p:cNvPr id="245761" name="Picture 1"/>
          <p:cNvPicPr>
            <a:picLocks noChangeAspect="1" noChangeArrowheads="1"/>
          </p:cNvPicPr>
          <p:nvPr/>
        </p:nvPicPr>
        <p:blipFill>
          <a:blip r:embed="rId2" cstate="print"/>
          <a:srcRect/>
          <a:stretch>
            <a:fillRect/>
          </a:stretch>
        </p:blipFill>
        <p:spPr bwMode="auto">
          <a:xfrm>
            <a:off x="4876800" y="1477107"/>
            <a:ext cx="3631633" cy="38404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a:t>
            </a:r>
            <a:endParaRPr lang="en-US" dirty="0"/>
          </a:p>
        </p:txBody>
      </p:sp>
      <p:sp>
        <p:nvSpPr>
          <p:cNvPr id="3" name="Content Placeholder 2"/>
          <p:cNvSpPr>
            <a:spLocks noGrp="1"/>
          </p:cNvSpPr>
          <p:nvPr>
            <p:ph idx="1"/>
          </p:nvPr>
        </p:nvSpPr>
        <p:spPr/>
        <p:txBody>
          <a:bodyPr/>
          <a:lstStyle/>
          <a:p>
            <a:r>
              <a:rPr lang="en-US" dirty="0" smtClean="0"/>
              <a:t>Given the equation</a:t>
            </a:r>
            <a:r>
              <a:rPr lang="en-US" dirty="0" smtClean="0">
                <a:solidFill>
                  <a:srgbClr val="0000FF"/>
                </a:solidFill>
              </a:rPr>
              <a:t> 2</a:t>
            </a:r>
            <a:r>
              <a:rPr lang="en-US" i="1" dirty="0" smtClean="0">
                <a:solidFill>
                  <a:srgbClr val="0000FF"/>
                </a:solidFill>
              </a:rPr>
              <a:t>y</a:t>
            </a:r>
            <a:r>
              <a:rPr lang="en-US" baseline="30000" dirty="0" smtClean="0">
                <a:solidFill>
                  <a:srgbClr val="0000FF"/>
                </a:solidFill>
              </a:rPr>
              <a:t>5</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 4</a:t>
            </a:r>
            <a:r>
              <a:rPr lang="en-US" i="1" dirty="0" smtClean="0">
                <a:solidFill>
                  <a:srgbClr val="0000FF"/>
                </a:solidFill>
              </a:rPr>
              <a:t>xy</a:t>
            </a:r>
            <a:r>
              <a:rPr lang="en-US" baseline="30000" dirty="0" smtClean="0">
                <a:solidFill>
                  <a:srgbClr val="0000FF"/>
                </a:solidFill>
              </a:rPr>
              <a:t>2</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 5</a:t>
            </a:r>
            <a:r>
              <a:rPr lang="en-US" i="1" dirty="0" smtClean="0">
                <a:solidFill>
                  <a:srgbClr val="0000FF"/>
                </a:solidFill>
              </a:rPr>
              <a:t>x</a:t>
            </a:r>
            <a:r>
              <a:rPr lang="en-US" baseline="30000" dirty="0" smtClean="0">
                <a:solidFill>
                  <a:srgbClr val="0000FF"/>
                </a:solidFill>
              </a:rPr>
              <a:t>3</a:t>
            </a:r>
            <a:r>
              <a:rPr lang="en-US" i="1" dirty="0" smtClean="0">
                <a:solidFill>
                  <a:srgbClr val="0000FF"/>
                </a:solidFill>
              </a:rPr>
              <a:t>y</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 </a:t>
            </a:r>
            <a:r>
              <a:rPr lang="en-US" i="1" dirty="0" smtClean="0">
                <a:solidFill>
                  <a:srgbClr val="0000FF"/>
                </a:solidFill>
              </a:rPr>
              <a:t>x</a:t>
            </a:r>
            <a:r>
              <a:rPr lang="en-US" baseline="30000" dirty="0" smtClean="0">
                <a:solidFill>
                  <a:srgbClr val="0000FF"/>
                </a:solidFill>
              </a:rPr>
              <a:t>5</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 10 </a:t>
            </a:r>
            <a:r>
              <a:rPr lang="en-US" dirty="0" smtClean="0">
                <a:solidFill>
                  <a:srgbClr val="0000FF"/>
                </a:solidFill>
                <a:latin typeface="Symbol" pitchFamily="18" charset="2"/>
              </a:rPr>
              <a:t>=</a:t>
            </a:r>
            <a:r>
              <a:rPr lang="en-US" dirty="0" smtClean="0">
                <a:solidFill>
                  <a:srgbClr val="0000FF"/>
                </a:solidFill>
              </a:rPr>
              <a:t> 0</a:t>
            </a:r>
            <a:r>
              <a:rPr lang="en-US" dirty="0" smtClean="0"/>
              <a:t>, find  	 by implicit differentiation.</a:t>
            </a:r>
          </a:p>
          <a:p>
            <a:r>
              <a:rPr lang="en-US" b="1" dirty="0" smtClean="0"/>
              <a:t>Solution</a:t>
            </a:r>
          </a:p>
          <a:p>
            <a:r>
              <a:rPr lang="en-US" dirty="0" smtClean="0"/>
              <a:t>As in the previous examples, treating </a:t>
            </a:r>
            <a:r>
              <a:rPr lang="en-US" i="1" dirty="0" smtClean="0"/>
              <a:t>y</a:t>
            </a:r>
            <a:r>
              <a:rPr lang="en-US" dirty="0" smtClean="0"/>
              <a:t> as a function of </a:t>
            </a:r>
            <a:r>
              <a:rPr lang="en-US" i="1" dirty="0" smtClean="0"/>
              <a:t>x</a:t>
            </a:r>
            <a:r>
              <a:rPr lang="en-US" dirty="0" smtClean="0"/>
              <a:t>, we differentiate both sides with respect to </a:t>
            </a:r>
            <a:r>
              <a:rPr lang="en-US" i="1" dirty="0" smtClean="0"/>
              <a:t>x</a:t>
            </a:r>
            <a:r>
              <a:rPr lang="en-US" dirty="0" smtClean="0"/>
              <a:t>.</a:t>
            </a:r>
            <a:endParaRPr lang="en-US" dirty="0"/>
          </a:p>
        </p:txBody>
      </p:sp>
      <p:graphicFrame>
        <p:nvGraphicFramePr>
          <p:cNvPr id="208898" name="Object 2"/>
          <p:cNvGraphicFramePr>
            <a:graphicFrameLocks noChangeAspect="1"/>
          </p:cNvGraphicFramePr>
          <p:nvPr/>
        </p:nvGraphicFramePr>
        <p:xfrm>
          <a:off x="568569" y="1787769"/>
          <a:ext cx="889000" cy="431800"/>
        </p:xfrm>
        <a:graphic>
          <a:graphicData uri="http://schemas.openxmlformats.org/presentationml/2006/ole">
            <mc:AlternateContent xmlns:mc="http://schemas.openxmlformats.org/markup-compatibility/2006">
              <mc:Choice xmlns:v="urn:schemas-microsoft-com:vml" Requires="v">
                <p:oleObj spid="_x0000_s208929" name="Equation" r:id="rId3" imgW="888840" imgH="431640" progId="Equation.DSMT4">
                  <p:embed/>
                </p:oleObj>
              </mc:Choice>
              <mc:Fallback>
                <p:oleObj name="Equation" r:id="rId3" imgW="88884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8569" y="1787769"/>
                        <a:ext cx="889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8900" name="Object 4"/>
          <p:cNvGraphicFramePr>
            <a:graphicFrameLocks noChangeAspect="1"/>
          </p:cNvGraphicFramePr>
          <p:nvPr/>
        </p:nvGraphicFramePr>
        <p:xfrm>
          <a:off x="3399298" y="3886200"/>
          <a:ext cx="5295900" cy="838200"/>
        </p:xfrm>
        <a:graphic>
          <a:graphicData uri="http://schemas.openxmlformats.org/presentationml/2006/ole">
            <mc:AlternateContent xmlns:mc="http://schemas.openxmlformats.org/markup-compatibility/2006">
              <mc:Choice xmlns:v="urn:schemas-microsoft-com:vml" Requires="v">
                <p:oleObj spid="_x0000_s208930" name="Equation" r:id="rId5" imgW="5295600" imgH="838080" progId="Equation.DSMT4">
                  <p:embed/>
                </p:oleObj>
              </mc:Choice>
              <mc:Fallback>
                <p:oleObj name="Equation" r:id="rId5" imgW="52956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99298" y="3886200"/>
                        <a:ext cx="529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8901" name="Object 5"/>
          <p:cNvGraphicFramePr>
            <a:graphicFrameLocks noChangeAspect="1"/>
          </p:cNvGraphicFramePr>
          <p:nvPr>
            <p:extLst>
              <p:ext uri="{D42A27DB-BD31-4B8C-83A1-F6EECF244321}">
                <p14:modId xmlns:p14="http://schemas.microsoft.com/office/powerpoint/2010/main" val="3934592893"/>
              </p:ext>
            </p:extLst>
          </p:nvPr>
        </p:nvGraphicFramePr>
        <p:xfrm>
          <a:off x="558800" y="4822825"/>
          <a:ext cx="7505700" cy="939800"/>
        </p:xfrm>
        <a:graphic>
          <a:graphicData uri="http://schemas.openxmlformats.org/presentationml/2006/ole">
            <mc:AlternateContent xmlns:mc="http://schemas.openxmlformats.org/markup-compatibility/2006">
              <mc:Choice xmlns:v="urn:schemas-microsoft-com:vml" Requires="v">
                <p:oleObj spid="_x0000_s208931" name="Equation" r:id="rId7" imgW="7505640" imgH="939600" progId="Equation.DSMT4">
                  <p:embed/>
                </p:oleObj>
              </mc:Choice>
              <mc:Fallback>
                <p:oleObj name="Equation" r:id="rId7" imgW="7505640" imgH="939600" progId="Equation.DSMT4">
                  <p:embed/>
                  <p:pic>
                    <p:nvPicPr>
                      <p:cNvPr id="0" name="Picture 5"/>
                      <p:cNvPicPr>
                        <a:picLocks noChangeAspect="1" noChangeArrowheads="1"/>
                      </p:cNvPicPr>
                      <p:nvPr/>
                    </p:nvPicPr>
                    <p:blipFill>
                      <a:blip r:embed="rId8"/>
                      <a:srcRect/>
                      <a:stretch>
                        <a:fillRect/>
                      </a:stretch>
                    </p:blipFill>
                    <p:spPr bwMode="auto">
                      <a:xfrm>
                        <a:off x="558800" y="4822825"/>
                        <a:ext cx="75057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0890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89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(cont.)</a:t>
            </a:r>
            <a:endParaRPr lang="en-US" dirty="0"/>
          </a:p>
        </p:txBody>
      </p:sp>
      <p:sp>
        <p:nvSpPr>
          <p:cNvPr id="3" name="Content Placeholder 2"/>
          <p:cNvSpPr>
            <a:spLocks noGrp="1"/>
          </p:cNvSpPr>
          <p:nvPr>
            <p:ph idx="1"/>
          </p:nvPr>
        </p:nvSpPr>
        <p:spPr/>
        <p:txBody>
          <a:bodyPr/>
          <a:lstStyle/>
          <a:p>
            <a:r>
              <a:rPr lang="en-US" dirty="0" smtClean="0"/>
              <a:t>Next, we rearrange terms and solve for </a:t>
            </a:r>
            <a:endParaRPr lang="en-US" dirty="0"/>
          </a:p>
        </p:txBody>
      </p:sp>
      <p:graphicFrame>
        <p:nvGraphicFramePr>
          <p:cNvPr id="209922" name="Object 2"/>
          <p:cNvGraphicFramePr>
            <a:graphicFrameLocks noChangeAspect="1"/>
          </p:cNvGraphicFramePr>
          <p:nvPr/>
        </p:nvGraphicFramePr>
        <p:xfrm>
          <a:off x="6197600" y="1360488"/>
          <a:ext cx="990600" cy="431800"/>
        </p:xfrm>
        <a:graphic>
          <a:graphicData uri="http://schemas.openxmlformats.org/presentationml/2006/ole">
            <mc:AlternateContent xmlns:mc="http://schemas.openxmlformats.org/markup-compatibility/2006">
              <mc:Choice xmlns:v="urn:schemas-microsoft-com:vml" Requires="v">
                <p:oleObj spid="_x0000_s209963" name="Equation" r:id="rId3" imgW="990360" imgH="431640" progId="Equation.DSMT4">
                  <p:embed/>
                </p:oleObj>
              </mc:Choice>
              <mc:Fallback>
                <p:oleObj name="Equation" r:id="rId3" imgW="99036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97600" y="1360488"/>
                        <a:ext cx="990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924" name="Object 4"/>
          <p:cNvGraphicFramePr>
            <a:graphicFrameLocks noChangeAspect="1"/>
          </p:cNvGraphicFramePr>
          <p:nvPr/>
        </p:nvGraphicFramePr>
        <p:xfrm>
          <a:off x="1079500" y="1924050"/>
          <a:ext cx="6985000" cy="838200"/>
        </p:xfrm>
        <a:graphic>
          <a:graphicData uri="http://schemas.openxmlformats.org/presentationml/2006/ole">
            <mc:AlternateContent xmlns:mc="http://schemas.openxmlformats.org/markup-compatibility/2006">
              <mc:Choice xmlns:v="urn:schemas-microsoft-com:vml" Requires="v">
                <p:oleObj spid="_x0000_s209964" name="Equation" r:id="rId5" imgW="6984720" imgH="838080" progId="Equation.DSMT4">
                  <p:embed/>
                </p:oleObj>
              </mc:Choice>
              <mc:Fallback>
                <p:oleObj name="Equation" r:id="rId5" imgW="698472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79500" y="1924050"/>
                        <a:ext cx="6985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925" name="Object 5"/>
          <p:cNvGraphicFramePr>
            <a:graphicFrameLocks noChangeAspect="1"/>
          </p:cNvGraphicFramePr>
          <p:nvPr/>
        </p:nvGraphicFramePr>
        <p:xfrm>
          <a:off x="1670050" y="2895600"/>
          <a:ext cx="5803900" cy="838200"/>
        </p:xfrm>
        <a:graphic>
          <a:graphicData uri="http://schemas.openxmlformats.org/presentationml/2006/ole">
            <mc:AlternateContent xmlns:mc="http://schemas.openxmlformats.org/markup-compatibility/2006">
              <mc:Choice xmlns:v="urn:schemas-microsoft-com:vml" Requires="v">
                <p:oleObj spid="_x0000_s209965" name="Equation" r:id="rId7" imgW="5803560" imgH="838080" progId="Equation.DSMT4">
                  <p:embed/>
                </p:oleObj>
              </mc:Choice>
              <mc:Fallback>
                <p:oleObj name="Equation" r:id="rId7" imgW="58035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0050" y="2895600"/>
                        <a:ext cx="580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926" name="Object 6"/>
          <p:cNvGraphicFramePr>
            <a:graphicFrameLocks noChangeAspect="1"/>
          </p:cNvGraphicFramePr>
          <p:nvPr/>
        </p:nvGraphicFramePr>
        <p:xfrm>
          <a:off x="4296696" y="3809176"/>
          <a:ext cx="3289300" cy="939800"/>
        </p:xfrm>
        <a:graphic>
          <a:graphicData uri="http://schemas.openxmlformats.org/presentationml/2006/ole">
            <mc:AlternateContent xmlns:mc="http://schemas.openxmlformats.org/markup-compatibility/2006">
              <mc:Choice xmlns:v="urn:schemas-microsoft-com:vml" Requires="v">
                <p:oleObj spid="_x0000_s209966" name="Equation" r:id="rId9" imgW="3288960" imgH="939600" progId="Equation.DSMT4">
                  <p:embed/>
                </p:oleObj>
              </mc:Choice>
              <mc:Fallback>
                <p:oleObj name="Equation" r:id="rId9" imgW="3288960" imgH="9396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96696" y="3809176"/>
                        <a:ext cx="32893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99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99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99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(cont.)</a:t>
            </a:r>
            <a:endParaRPr lang="en-US" dirty="0"/>
          </a:p>
        </p:txBody>
      </p:sp>
      <p:sp>
        <p:nvSpPr>
          <p:cNvPr id="3" name="Content Placeholder 2"/>
          <p:cNvSpPr>
            <a:spLocks noGrp="1"/>
          </p:cNvSpPr>
          <p:nvPr>
            <p:ph idx="1"/>
          </p:nvPr>
        </p:nvSpPr>
        <p:spPr/>
        <p:txBody>
          <a:bodyPr>
            <a:normAutofit/>
          </a:bodyPr>
          <a:lstStyle/>
          <a:p>
            <a:r>
              <a:rPr lang="en-US" dirty="0" smtClean="0"/>
              <a:t>In conclusion, two important remarks are in order. First, note that the variables </a:t>
            </a:r>
            <a:r>
              <a:rPr lang="en-US" i="1" dirty="0" smtClean="0"/>
              <a:t>x</a:t>
            </a:r>
            <a:r>
              <a:rPr lang="en-US" dirty="0" smtClean="0"/>
              <a:t> and </a:t>
            </a:r>
            <a:r>
              <a:rPr lang="en-US" i="1" dirty="0" smtClean="0"/>
              <a:t>y</a:t>
            </a:r>
            <a:r>
              <a:rPr lang="en-US" dirty="0" smtClean="0"/>
              <a:t> play fairly symmetrical roles in the given equation. Therefore, we could have treated </a:t>
            </a:r>
            <a:r>
              <a:rPr lang="en-US" i="1" dirty="0" smtClean="0"/>
              <a:t>x</a:t>
            </a:r>
            <a:r>
              <a:rPr lang="en-US" dirty="0" smtClean="0"/>
              <a:t> as a differentiable function of the independent variable </a:t>
            </a:r>
            <a:r>
              <a:rPr lang="en-US" i="1" dirty="0" smtClean="0"/>
              <a:t>y</a:t>
            </a:r>
            <a:r>
              <a:rPr lang="en-US" dirty="0" smtClean="0"/>
              <a:t>. </a:t>
            </a:r>
          </a:p>
          <a:p>
            <a:r>
              <a:rPr lang="en-US" dirty="0" smtClean="0"/>
              <a:t>This is not the most common  approach, but it is correct and sometimes warranted. Differentiating implicitly, we can then determine 	       We show the differentiation step below (remember that </a:t>
            </a:r>
            <a:r>
              <a:rPr lang="en-US" i="1" dirty="0" smtClean="0"/>
              <a:t>y</a:t>
            </a:r>
            <a:r>
              <a:rPr lang="en-US" dirty="0" smtClean="0"/>
              <a:t> is the variable and </a:t>
            </a:r>
            <a:r>
              <a:rPr lang="en-US" i="1" dirty="0" smtClean="0"/>
              <a:t>x</a:t>
            </a:r>
            <a:r>
              <a:rPr lang="en-US" dirty="0" smtClean="0"/>
              <a:t> = </a:t>
            </a:r>
            <a:r>
              <a:rPr lang="en-US" i="1" dirty="0" smtClean="0"/>
              <a:t>x</a:t>
            </a:r>
            <a:r>
              <a:rPr lang="en-US" dirty="0" smtClean="0"/>
              <a:t>(</a:t>
            </a:r>
            <a:r>
              <a:rPr lang="en-US" i="1" dirty="0" smtClean="0"/>
              <a:t>y</a:t>
            </a:r>
            <a:r>
              <a:rPr lang="en-US" dirty="0" smtClean="0"/>
              <a:t>) is the function this time).</a:t>
            </a:r>
            <a:endParaRPr lang="en-US" dirty="0"/>
          </a:p>
        </p:txBody>
      </p:sp>
      <p:graphicFrame>
        <p:nvGraphicFramePr>
          <p:cNvPr id="210946" name="Object 2"/>
          <p:cNvGraphicFramePr>
            <a:graphicFrameLocks noChangeAspect="1"/>
          </p:cNvGraphicFramePr>
          <p:nvPr/>
        </p:nvGraphicFramePr>
        <p:xfrm>
          <a:off x="5420852" y="4419600"/>
          <a:ext cx="965200" cy="431800"/>
        </p:xfrm>
        <a:graphic>
          <a:graphicData uri="http://schemas.openxmlformats.org/presentationml/2006/ole">
            <mc:AlternateContent xmlns:mc="http://schemas.openxmlformats.org/markup-compatibility/2006">
              <mc:Choice xmlns:v="urn:schemas-microsoft-com:vml" Requires="v">
                <p:oleObj spid="_x0000_s210956" name="Equation" r:id="rId3" imgW="965160" imgH="431640" progId="Equation.DSMT4">
                  <p:embed/>
                </p:oleObj>
              </mc:Choice>
              <mc:Fallback>
                <p:oleObj name="Equation" r:id="rId3" imgW="96516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20852" y="4419600"/>
                        <a:ext cx="9652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09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Derivatives of Implicitly Defined Functions</a:t>
            </a:r>
            <a:endParaRPr lang="en-US" dirty="0"/>
          </a:p>
        </p:txBody>
      </p:sp>
      <p:sp>
        <p:nvSpPr>
          <p:cNvPr id="3" name="Content Placeholder 2"/>
          <p:cNvSpPr>
            <a:spLocks noGrp="1"/>
          </p:cNvSpPr>
          <p:nvPr>
            <p:ph idx="1"/>
          </p:nvPr>
        </p:nvSpPr>
        <p:spPr>
          <a:xfrm>
            <a:off x="457200" y="1280160"/>
            <a:ext cx="8229600" cy="1692771"/>
          </a:xfrm>
        </p:spPr>
        <p:txBody>
          <a:bodyPr>
            <a:spAutoFit/>
          </a:bodyPr>
          <a:lstStyle/>
          <a:p>
            <a:r>
              <a:rPr lang="en-US" sz="2600" dirty="0" smtClean="0"/>
              <a:t>Given an equation in </a:t>
            </a:r>
            <a:r>
              <a:rPr lang="en-US" sz="2600" i="1" dirty="0" smtClean="0"/>
              <a:t>x</a:t>
            </a:r>
            <a:r>
              <a:rPr lang="en-US" sz="2600" dirty="0" smtClean="0"/>
              <a:t> and </a:t>
            </a:r>
            <a:r>
              <a:rPr lang="en-US" sz="2600" i="1" dirty="0" smtClean="0"/>
              <a:t>y</a:t>
            </a:r>
            <a:r>
              <a:rPr lang="en-US" sz="2600" dirty="0" smtClean="0"/>
              <a:t>, the notion of </a:t>
            </a:r>
            <a:r>
              <a:rPr lang="en-US" sz="2600" i="1" dirty="0" smtClean="0"/>
              <a:t>dy</a:t>
            </a:r>
            <a:r>
              <a:rPr lang="en-US" sz="2600" dirty="0" smtClean="0"/>
              <a:t>/</a:t>
            </a:r>
            <a:r>
              <a:rPr lang="en-US" sz="2600" i="1" dirty="0" smtClean="0"/>
              <a:t>dx</a:t>
            </a:r>
            <a:r>
              <a:rPr lang="en-US" sz="2600" dirty="0" smtClean="0"/>
              <a:t> may make perfect sense and be what we seek—we just need a method to determine </a:t>
            </a:r>
            <a:r>
              <a:rPr lang="en-US" sz="2600" i="1" dirty="0" smtClean="0"/>
              <a:t>dy</a:t>
            </a:r>
            <a:r>
              <a:rPr lang="en-US" sz="2600" dirty="0" smtClean="0"/>
              <a:t>/</a:t>
            </a:r>
            <a:r>
              <a:rPr lang="en-US" sz="2600" i="1" dirty="0" smtClean="0"/>
              <a:t>dx</a:t>
            </a:r>
            <a:r>
              <a:rPr lang="en-US" sz="2600" dirty="0" smtClean="0"/>
              <a:t> without first expressing </a:t>
            </a:r>
            <a:r>
              <a:rPr lang="en-US" sz="2600" i="1" dirty="0" smtClean="0"/>
              <a:t>y</a:t>
            </a:r>
            <a:r>
              <a:rPr lang="en-US" sz="2600" dirty="0" smtClean="0"/>
              <a:t> as a function of </a:t>
            </a:r>
            <a:r>
              <a:rPr lang="en-US" sz="2600" i="1" dirty="0" smtClean="0"/>
              <a:t>x</a:t>
            </a:r>
            <a:r>
              <a:rPr lang="en-US" sz="2600" dirty="0" smtClean="0"/>
              <a:t>. This method is called </a:t>
            </a:r>
            <a:r>
              <a:rPr lang="en-US" sz="2600" i="1" dirty="0" smtClean="0"/>
              <a:t>implicit differentiation</a:t>
            </a:r>
            <a:r>
              <a:rPr lang="en-US" sz="2600" dirty="0" smtClean="0"/>
              <a:t>.</a:t>
            </a:r>
            <a:endParaRPr lang="en-US" sz="26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(cont.)</a:t>
            </a:r>
            <a:endParaRPr lang="en-US" dirty="0"/>
          </a:p>
        </p:txBody>
      </p:sp>
      <p:sp>
        <p:nvSpPr>
          <p:cNvPr id="3" name="Content Placeholder 2"/>
          <p:cNvSpPr>
            <a:spLocks noGrp="1"/>
          </p:cNvSpPr>
          <p:nvPr>
            <p:ph idx="1"/>
          </p:nvPr>
        </p:nvSpPr>
        <p:spPr/>
        <p:txBody>
          <a:bodyPr/>
          <a:lstStyle/>
          <a:p>
            <a:endParaRPr lang="en-US" dirty="0" smtClean="0"/>
          </a:p>
          <a:p>
            <a:pPr>
              <a:lnSpc>
                <a:spcPct val="150000"/>
              </a:lnSpc>
            </a:pPr>
            <a:endParaRPr lang="en-US" dirty="0" smtClean="0"/>
          </a:p>
          <a:p>
            <a:r>
              <a:rPr lang="en-US" dirty="0" smtClean="0"/>
              <a:t>Solving for 	</a:t>
            </a:r>
            <a:r>
              <a:rPr lang="en-US" dirty="0"/>
              <a:t> </a:t>
            </a:r>
            <a:r>
              <a:rPr lang="en-US" dirty="0" smtClean="0"/>
              <a:t>         yields the final answer, which turns out, not surprisingly, to be the reciprocal of our solution above.</a:t>
            </a:r>
            <a:endParaRPr lang="en-US" dirty="0"/>
          </a:p>
        </p:txBody>
      </p:sp>
      <p:graphicFrame>
        <p:nvGraphicFramePr>
          <p:cNvPr id="211970" name="Object 2"/>
          <p:cNvGraphicFramePr>
            <a:graphicFrameLocks noChangeAspect="1"/>
          </p:cNvGraphicFramePr>
          <p:nvPr>
            <p:extLst>
              <p:ext uri="{D42A27DB-BD31-4B8C-83A1-F6EECF244321}">
                <p14:modId xmlns:p14="http://schemas.microsoft.com/office/powerpoint/2010/main" val="3634379240"/>
              </p:ext>
            </p:extLst>
          </p:nvPr>
        </p:nvGraphicFramePr>
        <p:xfrm>
          <a:off x="825500" y="1371600"/>
          <a:ext cx="7493000" cy="990600"/>
        </p:xfrm>
        <a:graphic>
          <a:graphicData uri="http://schemas.openxmlformats.org/presentationml/2006/ole">
            <mc:AlternateContent xmlns:mc="http://schemas.openxmlformats.org/markup-compatibility/2006">
              <mc:Choice xmlns:v="urn:schemas-microsoft-com:vml" Requires="v">
                <p:oleObj spid="_x0000_s212000" name="Equation" r:id="rId3" imgW="7492680" imgH="990360" progId="Equation.DSMT4">
                  <p:embed/>
                </p:oleObj>
              </mc:Choice>
              <mc:Fallback>
                <p:oleObj name="Equation" r:id="rId3" imgW="7492680" imgH="990360" progId="Equation.DSMT4">
                  <p:embed/>
                  <p:pic>
                    <p:nvPicPr>
                      <p:cNvPr id="0" name="Picture 2"/>
                      <p:cNvPicPr>
                        <a:picLocks noChangeAspect="1" noChangeArrowheads="1"/>
                      </p:cNvPicPr>
                      <p:nvPr/>
                    </p:nvPicPr>
                    <p:blipFill>
                      <a:blip r:embed="rId4"/>
                      <a:srcRect/>
                      <a:stretch>
                        <a:fillRect/>
                      </a:stretch>
                    </p:blipFill>
                    <p:spPr bwMode="auto">
                      <a:xfrm>
                        <a:off x="825500" y="1371600"/>
                        <a:ext cx="7493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1971" name="Object 3"/>
          <p:cNvGraphicFramePr>
            <a:graphicFrameLocks noChangeAspect="1"/>
          </p:cNvGraphicFramePr>
          <p:nvPr>
            <p:extLst>
              <p:ext uri="{D42A27DB-BD31-4B8C-83A1-F6EECF244321}">
                <p14:modId xmlns:p14="http://schemas.microsoft.com/office/powerpoint/2010/main" val="3081079284"/>
              </p:ext>
            </p:extLst>
          </p:nvPr>
        </p:nvGraphicFramePr>
        <p:xfrm>
          <a:off x="2203450" y="2571750"/>
          <a:ext cx="876300" cy="431800"/>
        </p:xfrm>
        <a:graphic>
          <a:graphicData uri="http://schemas.openxmlformats.org/presentationml/2006/ole">
            <mc:AlternateContent xmlns:mc="http://schemas.openxmlformats.org/markup-compatibility/2006">
              <mc:Choice xmlns:v="urn:schemas-microsoft-com:vml" Requires="v">
                <p:oleObj spid="_x0000_s212001" name="Equation" r:id="rId5" imgW="876240" imgH="431640" progId="Equation.DSMT4">
                  <p:embed/>
                </p:oleObj>
              </mc:Choice>
              <mc:Fallback>
                <p:oleObj name="Equation" r:id="rId5" imgW="876240" imgH="431640" progId="Equation.DSMT4">
                  <p:embed/>
                  <p:pic>
                    <p:nvPicPr>
                      <p:cNvPr id="0" name="Picture 3"/>
                      <p:cNvPicPr>
                        <a:picLocks noChangeAspect="1" noChangeArrowheads="1"/>
                      </p:cNvPicPr>
                      <p:nvPr/>
                    </p:nvPicPr>
                    <p:blipFill>
                      <a:blip r:embed="rId6"/>
                      <a:srcRect/>
                      <a:stretch>
                        <a:fillRect/>
                      </a:stretch>
                    </p:blipFill>
                    <p:spPr bwMode="auto">
                      <a:xfrm>
                        <a:off x="2203450" y="2571750"/>
                        <a:ext cx="876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1972" name="Object 4"/>
          <p:cNvGraphicFramePr>
            <a:graphicFrameLocks noChangeAspect="1"/>
          </p:cNvGraphicFramePr>
          <p:nvPr>
            <p:extLst>
              <p:ext uri="{D42A27DB-BD31-4B8C-83A1-F6EECF244321}">
                <p14:modId xmlns:p14="http://schemas.microsoft.com/office/powerpoint/2010/main" val="130276874"/>
              </p:ext>
            </p:extLst>
          </p:nvPr>
        </p:nvGraphicFramePr>
        <p:xfrm>
          <a:off x="2330450" y="4032250"/>
          <a:ext cx="4483100" cy="977900"/>
        </p:xfrm>
        <a:graphic>
          <a:graphicData uri="http://schemas.openxmlformats.org/presentationml/2006/ole">
            <mc:AlternateContent xmlns:mc="http://schemas.openxmlformats.org/markup-compatibility/2006">
              <mc:Choice xmlns:v="urn:schemas-microsoft-com:vml" Requires="v">
                <p:oleObj spid="_x0000_s212002" name="Equation" r:id="rId7" imgW="4483080" imgH="977760" progId="Equation.DSMT4">
                  <p:embed/>
                </p:oleObj>
              </mc:Choice>
              <mc:Fallback>
                <p:oleObj name="Equation" r:id="rId7" imgW="4483080" imgH="977760" progId="Equation.DSMT4">
                  <p:embed/>
                  <p:pic>
                    <p:nvPicPr>
                      <p:cNvPr id="0" name="Picture 4"/>
                      <p:cNvPicPr>
                        <a:picLocks noChangeAspect="1" noChangeArrowheads="1"/>
                      </p:cNvPicPr>
                      <p:nvPr/>
                    </p:nvPicPr>
                    <p:blipFill>
                      <a:blip r:embed="rId8"/>
                      <a:srcRect/>
                      <a:stretch>
                        <a:fillRect/>
                      </a:stretch>
                    </p:blipFill>
                    <p:spPr bwMode="auto">
                      <a:xfrm>
                        <a:off x="2330450" y="4032250"/>
                        <a:ext cx="44831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197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119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(cont.)</a:t>
            </a:r>
            <a:endParaRPr lang="en-US" dirty="0"/>
          </a:p>
        </p:txBody>
      </p:sp>
      <p:sp>
        <p:nvSpPr>
          <p:cNvPr id="3" name="Content Placeholder 2"/>
          <p:cNvSpPr>
            <a:spLocks noGrp="1"/>
          </p:cNvSpPr>
          <p:nvPr>
            <p:ph idx="1"/>
          </p:nvPr>
        </p:nvSpPr>
        <p:spPr/>
        <p:txBody>
          <a:bodyPr>
            <a:normAutofit/>
          </a:bodyPr>
          <a:lstStyle/>
          <a:p>
            <a:r>
              <a:rPr lang="en-US" dirty="0" smtClean="0"/>
              <a:t>Finally, if a function is defined implicitly in terms of a polynomial equation of degree five or higher, in general we have no hope of expressing the function explicitly with a formula. This follows from the brilliant insights of Niels Henrik Abel (1802–1829) and Évariste Galois (1811–1832), who showed that in general it is impossible to solve a polynomial equation of degree five or higher with a formula (like we can, for example, solve quadratic equations with the quadratic formula).</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tx2"/>
                </a:solidFill>
              </a:rPr>
              <a:t>Second Proof of the Power Rule for Rational Exponents</a:t>
            </a:r>
            <a:endParaRPr lang="en-US" dirty="0">
              <a:solidFill>
                <a:schemeClr val="tx2"/>
              </a:solidFill>
            </a:endParaRPr>
          </a:p>
        </p:txBody>
      </p:sp>
      <p:sp>
        <p:nvSpPr>
          <p:cNvPr id="3" name="Content Placeholder 2"/>
          <p:cNvSpPr>
            <a:spLocks noGrp="1"/>
          </p:cNvSpPr>
          <p:nvPr>
            <p:ph idx="1"/>
          </p:nvPr>
        </p:nvSpPr>
        <p:spPr>
          <a:xfrm>
            <a:off x="457200" y="1280160"/>
            <a:ext cx="8229600" cy="3280898"/>
          </a:xfrm>
          <a:solidFill>
            <a:srgbClr val="FFFFCC"/>
          </a:solidFill>
          <a:ln w="28575">
            <a:solidFill>
              <a:srgbClr val="000000"/>
            </a:solidFill>
          </a:ln>
        </p:spPr>
        <p:txBody>
          <a:bodyPr>
            <a:spAutoFit/>
          </a:bodyPr>
          <a:lstStyle/>
          <a:p>
            <a:pPr algn="ctr"/>
            <a:r>
              <a:rPr lang="en-US" b="1" dirty="0" smtClean="0">
                <a:solidFill>
                  <a:srgbClr val="000000"/>
                </a:solidFill>
              </a:rPr>
              <a:t>Proof</a:t>
            </a:r>
          </a:p>
          <a:p>
            <a:r>
              <a:rPr lang="en-US" dirty="0" smtClean="0">
                <a:solidFill>
                  <a:srgbClr val="000000"/>
                </a:solidFill>
              </a:rPr>
              <a:t>Let </a:t>
            </a:r>
            <a:r>
              <a:rPr lang="en-US" i="1" dirty="0" smtClean="0">
                <a:solidFill>
                  <a:srgbClr val="000000"/>
                </a:solidFill>
              </a:rPr>
              <a:t>m</a:t>
            </a:r>
            <a:r>
              <a:rPr lang="en-US" dirty="0" smtClean="0">
                <a:solidFill>
                  <a:srgbClr val="000000"/>
                </a:solidFill>
              </a:rPr>
              <a:t> and </a:t>
            </a:r>
            <a:r>
              <a:rPr lang="en-US" i="1" dirty="0" smtClean="0">
                <a:solidFill>
                  <a:srgbClr val="000000"/>
                </a:solidFill>
              </a:rPr>
              <a:t>n</a:t>
            </a:r>
            <a:r>
              <a:rPr lang="en-US" dirty="0" smtClean="0">
                <a:solidFill>
                  <a:srgbClr val="000000"/>
                </a:solidFill>
              </a:rPr>
              <a:t> be nonzero integers, and let 	          we seek an alternate proof of the formula 		 </a:t>
            </a:r>
          </a:p>
          <a:p>
            <a:r>
              <a:rPr lang="en-US" dirty="0" smtClean="0">
                <a:solidFill>
                  <a:srgbClr val="000000"/>
                </a:solidFill>
              </a:rPr>
              <a:t>First, raise both sides to the </a:t>
            </a:r>
            <a:r>
              <a:rPr lang="en-US" i="1" dirty="0" smtClean="0">
                <a:solidFill>
                  <a:srgbClr val="000000"/>
                </a:solidFill>
              </a:rPr>
              <a:t>n</a:t>
            </a:r>
            <a:r>
              <a:rPr lang="en-US" baseline="30000" dirty="0" smtClean="0">
                <a:solidFill>
                  <a:srgbClr val="000000"/>
                </a:solidFill>
              </a:rPr>
              <a:t>th</a:t>
            </a:r>
            <a:r>
              <a:rPr lang="en-US" dirty="0" smtClean="0">
                <a:solidFill>
                  <a:srgbClr val="000000"/>
                </a:solidFill>
              </a:rPr>
              <a:t> power to obtain the equation </a:t>
            </a:r>
            <a:r>
              <a:rPr lang="en-US" i="1" dirty="0" smtClean="0">
                <a:solidFill>
                  <a:srgbClr val="000000"/>
                </a:solidFill>
              </a:rPr>
              <a:t>y</a:t>
            </a:r>
            <a:r>
              <a:rPr lang="en-US" i="1" baseline="30000" dirty="0" smtClean="0">
                <a:solidFill>
                  <a:srgbClr val="000000"/>
                </a:solidFill>
              </a:rPr>
              <a:t>n</a:t>
            </a:r>
            <a:r>
              <a:rPr lang="en-US" dirty="0" smtClean="0">
                <a:solidFill>
                  <a:srgbClr val="000000"/>
                </a:solidFill>
              </a:rPr>
              <a:t> </a:t>
            </a:r>
            <a:r>
              <a:rPr lang="en-US" dirty="0" smtClean="0">
                <a:solidFill>
                  <a:srgbClr val="000000"/>
                </a:solidFill>
                <a:latin typeface="Symbol" pitchFamily="18" charset="2"/>
              </a:rPr>
              <a:t>=</a:t>
            </a:r>
            <a:r>
              <a:rPr lang="en-US" dirty="0" smtClean="0">
                <a:solidFill>
                  <a:srgbClr val="000000"/>
                </a:solidFill>
              </a:rPr>
              <a:t> </a:t>
            </a:r>
            <a:r>
              <a:rPr lang="en-US" i="1" dirty="0" smtClean="0">
                <a:solidFill>
                  <a:srgbClr val="000000"/>
                </a:solidFill>
              </a:rPr>
              <a:t>x</a:t>
            </a:r>
            <a:r>
              <a:rPr lang="en-US" i="1" baseline="30000" dirty="0" smtClean="0">
                <a:solidFill>
                  <a:srgbClr val="000000"/>
                </a:solidFill>
              </a:rPr>
              <a:t>m</a:t>
            </a:r>
            <a:r>
              <a:rPr lang="en-US" dirty="0" smtClean="0">
                <a:solidFill>
                  <a:srgbClr val="000000"/>
                </a:solidFill>
              </a:rPr>
              <a:t>, and assume that </a:t>
            </a:r>
            <a:r>
              <a:rPr lang="en-US" i="1" dirty="0" smtClean="0">
                <a:solidFill>
                  <a:srgbClr val="000000"/>
                </a:solidFill>
              </a:rPr>
              <a:t>y</a:t>
            </a:r>
            <a:r>
              <a:rPr lang="en-US" dirty="0" smtClean="0">
                <a:solidFill>
                  <a:srgbClr val="000000"/>
                </a:solidFill>
              </a:rPr>
              <a:t> is a differentiable function of </a:t>
            </a:r>
            <a:r>
              <a:rPr lang="en-US" i="1" dirty="0" smtClean="0">
                <a:solidFill>
                  <a:srgbClr val="000000"/>
                </a:solidFill>
              </a:rPr>
              <a:t>x</a:t>
            </a:r>
            <a:r>
              <a:rPr lang="en-US" dirty="0" smtClean="0">
                <a:solidFill>
                  <a:srgbClr val="000000"/>
                </a:solidFill>
              </a:rPr>
              <a:t>. Implicit differentiation with respect to </a:t>
            </a:r>
            <a:r>
              <a:rPr lang="en-US" i="1" dirty="0" smtClean="0">
                <a:solidFill>
                  <a:srgbClr val="000000"/>
                </a:solidFill>
              </a:rPr>
              <a:t>x</a:t>
            </a:r>
            <a:r>
              <a:rPr lang="en-US" dirty="0" smtClean="0">
                <a:solidFill>
                  <a:srgbClr val="000000"/>
                </a:solidFill>
              </a:rPr>
              <a:t> then yields the following.</a:t>
            </a:r>
            <a:endParaRPr lang="en-US" dirty="0">
              <a:solidFill>
                <a:srgbClr val="000000"/>
              </a:solidFill>
            </a:endParaRPr>
          </a:p>
        </p:txBody>
      </p:sp>
      <p:graphicFrame>
        <p:nvGraphicFramePr>
          <p:cNvPr id="212994" name="Object 2"/>
          <p:cNvGraphicFramePr>
            <a:graphicFrameLocks noChangeAspect="1"/>
          </p:cNvGraphicFramePr>
          <p:nvPr/>
        </p:nvGraphicFramePr>
        <p:xfrm>
          <a:off x="6453554" y="1828800"/>
          <a:ext cx="1193800" cy="457200"/>
        </p:xfrm>
        <a:graphic>
          <a:graphicData uri="http://schemas.openxmlformats.org/presentationml/2006/ole">
            <mc:AlternateContent xmlns:mc="http://schemas.openxmlformats.org/markup-compatibility/2006">
              <mc:Choice xmlns:v="urn:schemas-microsoft-com:vml" Requires="v">
                <p:oleObj spid="_x0000_s213014" name="Equation" r:id="rId3" imgW="1193760" imgH="457200" progId="Equation.DSMT4">
                  <p:embed/>
                </p:oleObj>
              </mc:Choice>
              <mc:Fallback>
                <p:oleObj name="Equation" r:id="rId3" imgW="1193760" imgH="4572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53554" y="1828800"/>
                        <a:ext cx="119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2995" name="Object 3"/>
          <p:cNvGraphicFramePr>
            <a:graphicFrameLocks noChangeAspect="1"/>
          </p:cNvGraphicFramePr>
          <p:nvPr/>
        </p:nvGraphicFramePr>
        <p:xfrm>
          <a:off x="6096000" y="2211848"/>
          <a:ext cx="2514600" cy="546100"/>
        </p:xfrm>
        <a:graphic>
          <a:graphicData uri="http://schemas.openxmlformats.org/presentationml/2006/ole">
            <mc:AlternateContent xmlns:mc="http://schemas.openxmlformats.org/markup-compatibility/2006">
              <mc:Choice xmlns:v="urn:schemas-microsoft-com:vml" Requires="v">
                <p:oleObj spid="_x0000_s213015" name="Equation" r:id="rId5" imgW="2514600" imgH="545760" progId="Equation.DSMT4">
                  <p:embed/>
                </p:oleObj>
              </mc:Choice>
              <mc:Fallback>
                <p:oleObj name="Equation" r:id="rId5" imgW="2514600" imgH="5457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0" y="2211848"/>
                        <a:ext cx="25146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Second Proof of the Power Rule for Rational Exponents</a:t>
            </a:r>
            <a:endParaRPr lang="en-US" dirty="0"/>
          </a:p>
        </p:txBody>
      </p:sp>
      <p:sp>
        <p:nvSpPr>
          <p:cNvPr id="3" name="Content Placeholder 2"/>
          <p:cNvSpPr>
            <a:spLocks noGrp="1"/>
          </p:cNvSpPr>
          <p:nvPr>
            <p:ph idx="1"/>
          </p:nvPr>
        </p:nvSpPr>
        <p:spPr>
          <a:xfrm>
            <a:off x="457200" y="1280160"/>
            <a:ext cx="8229600" cy="4434840"/>
          </a:xfrm>
          <a:solidFill>
            <a:srgbClr val="FFFFCC"/>
          </a:solidFill>
          <a:ln w="28575">
            <a:solidFill>
              <a:srgbClr val="000000"/>
            </a:solidFill>
          </a:ln>
        </p:spPr>
        <p:txBody>
          <a:bodyPr/>
          <a:lstStyle/>
          <a:p>
            <a:pPr algn="ctr"/>
            <a:r>
              <a:rPr lang="en-US" b="1" dirty="0" smtClean="0">
                <a:solidFill>
                  <a:srgbClr val="000000"/>
                </a:solidFill>
              </a:rPr>
              <a:t>Proof (cont.)</a:t>
            </a:r>
            <a:endParaRPr lang="en-US" b="1" dirty="0">
              <a:solidFill>
                <a:srgbClr val="000000"/>
              </a:solidFill>
            </a:endParaRPr>
          </a:p>
        </p:txBody>
      </p:sp>
      <p:graphicFrame>
        <p:nvGraphicFramePr>
          <p:cNvPr id="214020" name="Object 4"/>
          <p:cNvGraphicFramePr>
            <a:graphicFrameLocks noChangeAspect="1"/>
          </p:cNvGraphicFramePr>
          <p:nvPr/>
        </p:nvGraphicFramePr>
        <p:xfrm>
          <a:off x="749300" y="1905000"/>
          <a:ext cx="7734300" cy="3708400"/>
        </p:xfrm>
        <a:graphic>
          <a:graphicData uri="http://schemas.openxmlformats.org/presentationml/2006/ole">
            <mc:AlternateContent xmlns:mc="http://schemas.openxmlformats.org/markup-compatibility/2006">
              <mc:Choice xmlns:v="urn:schemas-microsoft-com:vml" Requires="v">
                <p:oleObj spid="_x0000_s214030" name="Equation" r:id="rId3" imgW="7734240" imgH="3708360" progId="Equation.DSMT4">
                  <p:embed/>
                </p:oleObj>
              </mc:Choice>
              <mc:Fallback>
                <p:oleObj name="Equation" r:id="rId3" imgW="7734240" imgH="37083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9300" y="1905000"/>
                        <a:ext cx="7734300" cy="370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Second Proof of the Power Rule for Rational Exponents</a:t>
            </a:r>
            <a:endParaRPr lang="en-US" dirty="0"/>
          </a:p>
        </p:txBody>
      </p:sp>
      <p:sp>
        <p:nvSpPr>
          <p:cNvPr id="3" name="Content Placeholder 2"/>
          <p:cNvSpPr>
            <a:spLocks noGrp="1"/>
          </p:cNvSpPr>
          <p:nvPr>
            <p:ph idx="1"/>
          </p:nvPr>
        </p:nvSpPr>
        <p:spPr>
          <a:xfrm>
            <a:off x="457200" y="1280160"/>
            <a:ext cx="8229600" cy="2834640"/>
          </a:xfrm>
          <a:solidFill>
            <a:srgbClr val="FFFFCC"/>
          </a:solidFill>
          <a:ln w="28575">
            <a:solidFill>
              <a:srgbClr val="000000"/>
            </a:solidFill>
          </a:ln>
        </p:spPr>
        <p:txBody>
          <a:bodyPr/>
          <a:lstStyle/>
          <a:p>
            <a:pPr algn="ctr"/>
            <a:r>
              <a:rPr lang="en-US" b="1" dirty="0" smtClean="0">
                <a:solidFill>
                  <a:srgbClr val="000000"/>
                </a:solidFill>
              </a:rPr>
              <a:t>Proof (cont.)</a:t>
            </a:r>
            <a:endParaRPr lang="en-US" b="1" dirty="0">
              <a:solidFill>
                <a:srgbClr val="000000"/>
              </a:solidFill>
            </a:endParaRPr>
          </a:p>
        </p:txBody>
      </p:sp>
      <p:graphicFrame>
        <p:nvGraphicFramePr>
          <p:cNvPr id="215042" name="Object 2"/>
          <p:cNvGraphicFramePr>
            <a:graphicFrameLocks noChangeAspect="1"/>
          </p:cNvGraphicFramePr>
          <p:nvPr/>
        </p:nvGraphicFramePr>
        <p:xfrm>
          <a:off x="2432050" y="1966452"/>
          <a:ext cx="4279900" cy="1866900"/>
        </p:xfrm>
        <a:graphic>
          <a:graphicData uri="http://schemas.openxmlformats.org/presentationml/2006/ole">
            <mc:AlternateContent xmlns:mc="http://schemas.openxmlformats.org/markup-compatibility/2006">
              <mc:Choice xmlns:v="urn:schemas-microsoft-com:vml" Requires="v">
                <p:oleObj spid="_x0000_s215052" name="Equation" r:id="rId3" imgW="4279680" imgH="1866600" progId="Equation.DSMT4">
                  <p:embed/>
                </p:oleObj>
              </mc:Choice>
              <mc:Fallback>
                <p:oleObj name="Equation" r:id="rId3" imgW="4279680" imgH="18666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2050" y="1966452"/>
                        <a:ext cx="4279900"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a:t>
            </a:r>
            <a:endParaRPr lang="en-US" dirty="0"/>
          </a:p>
        </p:txBody>
      </p:sp>
      <p:sp>
        <p:nvSpPr>
          <p:cNvPr id="3" name="Content Placeholder 2"/>
          <p:cNvSpPr>
            <a:spLocks noGrp="1"/>
          </p:cNvSpPr>
          <p:nvPr>
            <p:ph idx="1"/>
          </p:nvPr>
        </p:nvSpPr>
        <p:spPr/>
        <p:txBody>
          <a:bodyPr/>
          <a:lstStyle/>
          <a:p>
            <a:r>
              <a:rPr lang="en-US" dirty="0" smtClean="0"/>
              <a:t>Find 		  for the circle </a:t>
            </a:r>
            <a:r>
              <a:rPr lang="en-US" i="1" dirty="0" smtClean="0">
                <a:solidFill>
                  <a:srgbClr val="0000FF"/>
                </a:solidFill>
              </a:rPr>
              <a:t>x</a:t>
            </a:r>
            <a:r>
              <a:rPr lang="en-US" baseline="30000" dirty="0" smtClean="0">
                <a:solidFill>
                  <a:srgbClr val="0000FF"/>
                </a:solidFill>
              </a:rPr>
              <a:t>2</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 </a:t>
            </a:r>
            <a:r>
              <a:rPr lang="en-US" i="1" dirty="0" smtClean="0">
                <a:solidFill>
                  <a:srgbClr val="0000FF"/>
                </a:solidFill>
              </a:rPr>
              <a:t>y</a:t>
            </a:r>
            <a:r>
              <a:rPr lang="en-US" baseline="30000" dirty="0" smtClean="0">
                <a:solidFill>
                  <a:srgbClr val="0000FF"/>
                </a:solidFill>
              </a:rPr>
              <a:t>2</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 1</a:t>
            </a:r>
            <a:r>
              <a:rPr lang="en-US" dirty="0" smtClean="0"/>
              <a:t>.</a:t>
            </a:r>
          </a:p>
          <a:p>
            <a:r>
              <a:rPr lang="en-US" b="1" dirty="0" smtClean="0"/>
              <a:t>Solution</a:t>
            </a:r>
          </a:p>
          <a:p>
            <a:r>
              <a:rPr lang="en-US" dirty="0" smtClean="0"/>
              <a:t>Differentiating both sides with respect to </a:t>
            </a:r>
            <a:r>
              <a:rPr lang="en-US" i="1" dirty="0" smtClean="0"/>
              <a:t>x</a:t>
            </a:r>
            <a:r>
              <a:rPr lang="en-US" dirty="0" smtClean="0"/>
              <a:t> and solving for 	        we obtain the following.</a:t>
            </a:r>
            <a:endParaRPr lang="en-US" dirty="0"/>
          </a:p>
        </p:txBody>
      </p:sp>
      <p:graphicFrame>
        <p:nvGraphicFramePr>
          <p:cNvPr id="216066" name="Object 2"/>
          <p:cNvGraphicFramePr>
            <a:graphicFrameLocks noChangeAspect="1"/>
          </p:cNvGraphicFramePr>
          <p:nvPr/>
        </p:nvGraphicFramePr>
        <p:xfrm>
          <a:off x="1273175" y="1306513"/>
          <a:ext cx="1181100" cy="469900"/>
        </p:xfrm>
        <a:graphic>
          <a:graphicData uri="http://schemas.openxmlformats.org/presentationml/2006/ole">
            <mc:AlternateContent xmlns:mc="http://schemas.openxmlformats.org/markup-compatibility/2006">
              <mc:Choice xmlns:v="urn:schemas-microsoft-com:vml" Requires="v">
                <p:oleObj spid="_x0000_s216126" name="Equation" r:id="rId3" imgW="1180800" imgH="469800" progId="Equation.DSMT4">
                  <p:embed/>
                </p:oleObj>
              </mc:Choice>
              <mc:Fallback>
                <p:oleObj name="Equation" r:id="rId3" imgW="118080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3175" y="1306513"/>
                        <a:ext cx="1181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6067" name="Object 3"/>
          <p:cNvGraphicFramePr>
            <a:graphicFrameLocks noChangeAspect="1"/>
          </p:cNvGraphicFramePr>
          <p:nvPr/>
        </p:nvGraphicFramePr>
        <p:xfrm>
          <a:off x="1049215" y="2807677"/>
          <a:ext cx="1003300" cy="431800"/>
        </p:xfrm>
        <a:graphic>
          <a:graphicData uri="http://schemas.openxmlformats.org/presentationml/2006/ole">
            <mc:AlternateContent xmlns:mc="http://schemas.openxmlformats.org/markup-compatibility/2006">
              <mc:Choice xmlns:v="urn:schemas-microsoft-com:vml" Requires="v">
                <p:oleObj spid="_x0000_s216127" name="Equation" r:id="rId5" imgW="1002960" imgH="431640" progId="Equation.DSMT4">
                  <p:embed/>
                </p:oleObj>
              </mc:Choice>
              <mc:Fallback>
                <p:oleObj name="Equation" r:id="rId5" imgW="1002960" imgH="4316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9215" y="2807677"/>
                        <a:ext cx="1003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6068" name="Object 4"/>
          <p:cNvGraphicFramePr>
            <a:graphicFrameLocks noChangeAspect="1"/>
          </p:cNvGraphicFramePr>
          <p:nvPr/>
        </p:nvGraphicFramePr>
        <p:xfrm>
          <a:off x="3124200" y="3213100"/>
          <a:ext cx="2857500" cy="838200"/>
        </p:xfrm>
        <a:graphic>
          <a:graphicData uri="http://schemas.openxmlformats.org/presentationml/2006/ole">
            <mc:AlternateContent xmlns:mc="http://schemas.openxmlformats.org/markup-compatibility/2006">
              <mc:Choice xmlns:v="urn:schemas-microsoft-com:vml" Requires="v">
                <p:oleObj spid="_x0000_s216128" name="Equation" r:id="rId7" imgW="2857320" imgH="838080" progId="Equation.DSMT4">
                  <p:embed/>
                </p:oleObj>
              </mc:Choice>
              <mc:Fallback>
                <p:oleObj name="Equation" r:id="rId7" imgW="285732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24200" y="3213100"/>
                        <a:ext cx="2857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6069" name="Object 5"/>
          <p:cNvGraphicFramePr>
            <a:graphicFrameLocks noChangeAspect="1"/>
          </p:cNvGraphicFramePr>
          <p:nvPr/>
        </p:nvGraphicFramePr>
        <p:xfrm>
          <a:off x="3328988" y="4127500"/>
          <a:ext cx="2006600" cy="838200"/>
        </p:xfrm>
        <a:graphic>
          <a:graphicData uri="http://schemas.openxmlformats.org/presentationml/2006/ole">
            <mc:AlternateContent xmlns:mc="http://schemas.openxmlformats.org/markup-compatibility/2006">
              <mc:Choice xmlns:v="urn:schemas-microsoft-com:vml" Requires="v">
                <p:oleObj spid="_x0000_s216129" name="Equation" r:id="rId9" imgW="2006280" imgH="838080" progId="Equation.DSMT4">
                  <p:embed/>
                </p:oleObj>
              </mc:Choice>
              <mc:Fallback>
                <p:oleObj name="Equation" r:id="rId9" imgW="200628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28988" y="4127500"/>
                        <a:ext cx="200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6070" name="Object 6"/>
          <p:cNvGraphicFramePr>
            <a:graphicFrameLocks noChangeAspect="1"/>
          </p:cNvGraphicFramePr>
          <p:nvPr/>
        </p:nvGraphicFramePr>
        <p:xfrm>
          <a:off x="4367213" y="5041900"/>
          <a:ext cx="1397000" cy="901700"/>
        </p:xfrm>
        <a:graphic>
          <a:graphicData uri="http://schemas.openxmlformats.org/presentationml/2006/ole">
            <mc:AlternateContent xmlns:mc="http://schemas.openxmlformats.org/markup-compatibility/2006">
              <mc:Choice xmlns:v="urn:schemas-microsoft-com:vml" Requires="v">
                <p:oleObj spid="_x0000_s216130" name="Equation" r:id="rId11" imgW="1396800" imgH="901440" progId="Equation.DSMT4">
                  <p:embed/>
                </p:oleObj>
              </mc:Choice>
              <mc:Fallback>
                <p:oleObj name="Equation" r:id="rId11" imgW="1396800" imgH="90144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67213" y="5041900"/>
                        <a:ext cx="1397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6071" name="Object 7"/>
          <p:cNvGraphicFramePr>
            <a:graphicFrameLocks noChangeAspect="1"/>
          </p:cNvGraphicFramePr>
          <p:nvPr/>
        </p:nvGraphicFramePr>
        <p:xfrm>
          <a:off x="5956300" y="5035550"/>
          <a:ext cx="1651000" cy="889000"/>
        </p:xfrm>
        <a:graphic>
          <a:graphicData uri="http://schemas.openxmlformats.org/presentationml/2006/ole">
            <mc:AlternateContent xmlns:mc="http://schemas.openxmlformats.org/markup-compatibility/2006">
              <mc:Choice xmlns:v="urn:schemas-microsoft-com:vml" Requires="v">
                <p:oleObj spid="_x0000_s216131" name="Equation" r:id="rId13" imgW="1650960" imgH="888840" progId="Equation.DSMT4">
                  <p:embed/>
                </p:oleObj>
              </mc:Choice>
              <mc:Fallback>
                <p:oleObj name="Equation" r:id="rId13" imgW="1650960" imgH="88884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56300" y="5035550"/>
                        <a:ext cx="1651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160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60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606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60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160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(cont.)</a:t>
            </a:r>
            <a:endParaRPr lang="en-US" dirty="0"/>
          </a:p>
        </p:txBody>
      </p:sp>
      <p:sp>
        <p:nvSpPr>
          <p:cNvPr id="10" name="Content Placeholder 9"/>
          <p:cNvSpPr>
            <a:spLocks noGrp="1"/>
          </p:cNvSpPr>
          <p:nvPr>
            <p:ph idx="1"/>
          </p:nvPr>
        </p:nvSpPr>
        <p:spPr/>
        <p:txBody>
          <a:bodyPr/>
          <a:lstStyle/>
          <a:p>
            <a:r>
              <a:rPr lang="en-US" dirty="0" smtClean="0"/>
              <a:t>Before proceeding to find the second derivative, it is worthwhile to check that our work to this point is believable. One way to do this is to ask questions such as the following: </a:t>
            </a:r>
            <a:r>
              <a:rPr lang="en-US" i="1" dirty="0" smtClean="0"/>
              <a:t>where is the first derivative 0, where is it undefined, and what sign does it have in each of the four quadrants</a:t>
            </a:r>
            <a:r>
              <a:rPr lang="en-US" dirty="0" smtClean="0"/>
              <a:t>? </a:t>
            </a:r>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(cont.)</a:t>
            </a:r>
            <a:endParaRPr lang="en-US" dirty="0"/>
          </a:p>
        </p:txBody>
      </p:sp>
      <p:sp>
        <p:nvSpPr>
          <p:cNvPr id="3" name="Content Placeholder 2"/>
          <p:cNvSpPr>
            <a:spLocks noGrp="1"/>
          </p:cNvSpPr>
          <p:nvPr>
            <p:ph idx="1"/>
          </p:nvPr>
        </p:nvSpPr>
        <p:spPr>
          <a:xfrm>
            <a:off x="457200" y="1280160"/>
            <a:ext cx="4297680" cy="4572000"/>
          </a:xfrm>
        </p:spPr>
        <p:txBody>
          <a:bodyPr/>
          <a:lstStyle/>
          <a:p>
            <a:r>
              <a:rPr lang="en-US" dirty="0" smtClean="0"/>
              <a:t>From Figure 6, we expect </a:t>
            </a:r>
            <a:r>
              <a:rPr lang="en-US" i="1" dirty="0" smtClean="0"/>
              <a:t>dy</a:t>
            </a:r>
            <a:r>
              <a:rPr lang="en-US" dirty="0" smtClean="0"/>
              <a:t>/</a:t>
            </a:r>
            <a:r>
              <a:rPr lang="en-US" i="1" dirty="0" smtClean="0"/>
              <a:t>dx</a:t>
            </a:r>
            <a:r>
              <a:rPr lang="en-US" dirty="0" smtClean="0"/>
              <a:t> to be 0 at the two points (0,1) and (0, </a:t>
            </a:r>
            <a:r>
              <a:rPr lang="en-US" dirty="0" smtClean="0">
                <a:latin typeface="Symbol" pitchFamily="18" charset="2"/>
              </a:rPr>
              <a:t>-</a:t>
            </a:r>
            <a:r>
              <a:rPr lang="en-US" dirty="0" smtClean="0"/>
              <a:t>1), and that is certainly confirmed by our formula. </a:t>
            </a:r>
          </a:p>
          <a:p>
            <a:endParaRPr lang="en-US" dirty="0" smtClean="0"/>
          </a:p>
          <a:p>
            <a:endParaRPr lang="en-US" dirty="0"/>
          </a:p>
        </p:txBody>
      </p:sp>
      <p:sp>
        <p:nvSpPr>
          <p:cNvPr id="6" name="Rectangle 5"/>
          <p:cNvSpPr/>
          <p:nvPr/>
        </p:nvSpPr>
        <p:spPr>
          <a:xfrm>
            <a:off x="6064059" y="5334000"/>
            <a:ext cx="1370055" cy="523220"/>
          </a:xfrm>
          <a:prstGeom prst="rect">
            <a:avLst/>
          </a:prstGeom>
        </p:spPr>
        <p:txBody>
          <a:bodyPr wrap="none">
            <a:spAutoFit/>
          </a:bodyPr>
          <a:lstStyle/>
          <a:p>
            <a:r>
              <a:rPr lang="en-US" sz="2800" b="1" dirty="0" smtClean="0"/>
              <a:t>Figure 6</a:t>
            </a:r>
          </a:p>
        </p:txBody>
      </p:sp>
      <p:pic>
        <p:nvPicPr>
          <p:cNvPr id="7" name="Picture 1"/>
          <p:cNvPicPr>
            <a:picLocks noChangeAspect="1" noChangeArrowheads="1"/>
          </p:cNvPicPr>
          <p:nvPr/>
        </p:nvPicPr>
        <p:blipFill>
          <a:blip r:embed="rId2" cstate="print"/>
          <a:srcRect/>
          <a:stretch>
            <a:fillRect/>
          </a:stretch>
        </p:blipFill>
        <p:spPr bwMode="auto">
          <a:xfrm>
            <a:off x="4811373" y="1402080"/>
            <a:ext cx="3875427" cy="393192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(cont.)</a:t>
            </a:r>
            <a:endParaRPr lang="en-US" dirty="0"/>
          </a:p>
        </p:txBody>
      </p:sp>
      <p:sp>
        <p:nvSpPr>
          <p:cNvPr id="3" name="Content Placeholder 2"/>
          <p:cNvSpPr>
            <a:spLocks noGrp="1"/>
          </p:cNvSpPr>
          <p:nvPr>
            <p:ph idx="1"/>
          </p:nvPr>
        </p:nvSpPr>
        <p:spPr/>
        <p:txBody>
          <a:bodyPr/>
          <a:lstStyle/>
          <a:p>
            <a:r>
              <a:rPr lang="en-US" dirty="0" smtClean="0"/>
              <a:t>We also expect an undefined first derivative at the points (</a:t>
            </a:r>
            <a:r>
              <a:rPr lang="en-US" dirty="0" smtClean="0">
                <a:latin typeface="Symbol" pitchFamily="18" charset="2"/>
              </a:rPr>
              <a:t>-</a:t>
            </a:r>
            <a:r>
              <a:rPr lang="en-US" dirty="0" smtClean="0"/>
              <a:t>1, 0) and (1, 0) (i.e., when </a:t>
            </a:r>
            <a:r>
              <a:rPr lang="en-US" i="1" dirty="0" smtClean="0"/>
              <a:t>y </a:t>
            </a:r>
            <a:r>
              <a:rPr lang="en-US" dirty="0" smtClean="0">
                <a:latin typeface="Symbol" pitchFamily="18" charset="2"/>
              </a:rPr>
              <a:t>= </a:t>
            </a:r>
            <a:r>
              <a:rPr lang="en-US" dirty="0" smtClean="0"/>
              <a:t>0), and that also agrees with our result for </a:t>
            </a:r>
            <a:r>
              <a:rPr lang="en-US" i="1" dirty="0" smtClean="0"/>
              <a:t>dy</a:t>
            </a:r>
            <a:r>
              <a:rPr lang="en-US" dirty="0" smtClean="0"/>
              <a:t>/</a:t>
            </a:r>
            <a:r>
              <a:rPr lang="en-US" i="1" dirty="0" smtClean="0"/>
              <a:t>dx</a:t>
            </a:r>
            <a:r>
              <a:rPr lang="en-US" dirty="0" smtClean="0"/>
              <a:t>. We leave it to the reader to verify that the sign of </a:t>
            </a:r>
            <a:r>
              <a:rPr lang="en-US" i="1" dirty="0" smtClean="0"/>
              <a:t>dy</a:t>
            </a:r>
            <a:r>
              <a:rPr lang="en-US" dirty="0" smtClean="0"/>
              <a:t>/</a:t>
            </a:r>
            <a:r>
              <a:rPr lang="en-US" i="1" dirty="0" smtClean="0"/>
              <a:t>dx </a:t>
            </a:r>
            <a:r>
              <a:rPr lang="en-US" dirty="0" smtClean="0"/>
              <a:t> in each of the quadrants is what we would expect (see Exercise 53).</a:t>
            </a:r>
          </a:p>
          <a:p>
            <a:endParaRPr lang="en-US" dirty="0" smtClean="0"/>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(cont.)</a:t>
            </a:r>
            <a:endParaRPr lang="en-US" dirty="0"/>
          </a:p>
        </p:txBody>
      </p:sp>
      <p:sp>
        <p:nvSpPr>
          <p:cNvPr id="8" name="Content Placeholder 7"/>
          <p:cNvSpPr>
            <a:spLocks noGrp="1"/>
          </p:cNvSpPr>
          <p:nvPr>
            <p:ph idx="1"/>
          </p:nvPr>
        </p:nvSpPr>
        <p:spPr/>
        <p:txBody>
          <a:bodyPr/>
          <a:lstStyle/>
          <a:p>
            <a:r>
              <a:rPr lang="en-US" dirty="0" smtClean="0"/>
              <a:t>We can now take our result for </a:t>
            </a:r>
            <a:r>
              <a:rPr lang="en-US" i="1" dirty="0" smtClean="0"/>
              <a:t>dy</a:t>
            </a:r>
            <a:r>
              <a:rPr lang="en-US" dirty="0" smtClean="0"/>
              <a:t>/</a:t>
            </a:r>
            <a:r>
              <a:rPr lang="en-US" i="1" dirty="0" smtClean="0"/>
              <a:t>dx</a:t>
            </a:r>
            <a:r>
              <a:rPr lang="en-US" dirty="0" smtClean="0"/>
              <a:t> and differentiate with respect to </a:t>
            </a:r>
            <a:r>
              <a:rPr lang="en-US" i="1" dirty="0" smtClean="0"/>
              <a:t>x</a:t>
            </a:r>
            <a:r>
              <a:rPr lang="en-US" dirty="0" smtClean="0"/>
              <a:t> once more.</a:t>
            </a:r>
            <a:endParaRPr lang="en-US" dirty="0"/>
          </a:p>
        </p:txBody>
      </p:sp>
      <p:graphicFrame>
        <p:nvGraphicFramePr>
          <p:cNvPr id="221190" name="Object 6"/>
          <p:cNvGraphicFramePr>
            <a:graphicFrameLocks noChangeAspect="1"/>
          </p:cNvGraphicFramePr>
          <p:nvPr>
            <p:extLst>
              <p:ext uri="{D42A27DB-BD31-4B8C-83A1-F6EECF244321}">
                <p14:modId xmlns:p14="http://schemas.microsoft.com/office/powerpoint/2010/main" val="1454550043"/>
              </p:ext>
            </p:extLst>
          </p:nvPr>
        </p:nvGraphicFramePr>
        <p:xfrm>
          <a:off x="1246236" y="2362200"/>
          <a:ext cx="2209800" cy="990600"/>
        </p:xfrm>
        <a:graphic>
          <a:graphicData uri="http://schemas.openxmlformats.org/presentationml/2006/ole">
            <mc:AlternateContent xmlns:mc="http://schemas.openxmlformats.org/markup-compatibility/2006">
              <mc:Choice xmlns:v="urn:schemas-microsoft-com:vml" Requires="v">
                <p:oleObj spid="_x0000_s221230" name="Equation" r:id="rId3" imgW="2209680" imgH="990360" progId="Equation.DSMT4">
                  <p:embed/>
                </p:oleObj>
              </mc:Choice>
              <mc:Fallback>
                <p:oleObj name="Equation" r:id="rId3" imgW="2209680" imgH="990360" progId="Equation.DSMT4">
                  <p:embed/>
                  <p:pic>
                    <p:nvPicPr>
                      <p:cNvPr id="0" name="Picture 6"/>
                      <p:cNvPicPr>
                        <a:picLocks noChangeAspect="1" noChangeArrowheads="1"/>
                      </p:cNvPicPr>
                      <p:nvPr/>
                    </p:nvPicPr>
                    <p:blipFill>
                      <a:blip r:embed="rId4"/>
                      <a:srcRect/>
                      <a:stretch>
                        <a:fillRect/>
                      </a:stretch>
                    </p:blipFill>
                    <p:spPr bwMode="auto">
                      <a:xfrm>
                        <a:off x="1246236" y="2362200"/>
                        <a:ext cx="2209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1191" name="Object 7"/>
          <p:cNvGraphicFramePr>
            <a:graphicFrameLocks noChangeAspect="1"/>
          </p:cNvGraphicFramePr>
          <p:nvPr/>
        </p:nvGraphicFramePr>
        <p:xfrm>
          <a:off x="1852246" y="3452447"/>
          <a:ext cx="3505200" cy="1308100"/>
        </p:xfrm>
        <a:graphic>
          <a:graphicData uri="http://schemas.openxmlformats.org/presentationml/2006/ole">
            <mc:AlternateContent xmlns:mc="http://schemas.openxmlformats.org/markup-compatibility/2006">
              <mc:Choice xmlns:v="urn:schemas-microsoft-com:vml" Requires="v">
                <p:oleObj spid="_x0000_s221231" name="Equation" r:id="rId5" imgW="3504960" imgH="1307880" progId="Equation.DSMT4">
                  <p:embed/>
                </p:oleObj>
              </mc:Choice>
              <mc:Fallback>
                <p:oleObj name="Equation" r:id="rId5" imgW="3504960" imgH="13078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52246" y="3452447"/>
                        <a:ext cx="3505200" cy="1308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1192" name="Object 8"/>
          <p:cNvGraphicFramePr>
            <a:graphicFrameLocks noChangeAspect="1"/>
          </p:cNvGraphicFramePr>
          <p:nvPr/>
        </p:nvGraphicFramePr>
        <p:xfrm>
          <a:off x="6254261" y="4179277"/>
          <a:ext cx="1473200" cy="254000"/>
        </p:xfrm>
        <a:graphic>
          <a:graphicData uri="http://schemas.openxmlformats.org/presentationml/2006/ole">
            <mc:AlternateContent xmlns:mc="http://schemas.openxmlformats.org/markup-compatibility/2006">
              <mc:Choice xmlns:v="urn:schemas-microsoft-com:vml" Requires="v">
                <p:oleObj spid="_x0000_s221232" name="Equation" r:id="rId7" imgW="1473120" imgH="253800" progId="Equation.DSMT4">
                  <p:embed/>
                </p:oleObj>
              </mc:Choice>
              <mc:Fallback>
                <p:oleObj name="Equation" r:id="rId7" imgW="1473120" imgH="25380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54261" y="4179277"/>
                        <a:ext cx="14732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1193" name="Object 9"/>
          <p:cNvGraphicFramePr>
            <a:graphicFrameLocks noChangeAspect="1"/>
          </p:cNvGraphicFramePr>
          <p:nvPr/>
        </p:nvGraphicFramePr>
        <p:xfrm>
          <a:off x="1852246" y="4870939"/>
          <a:ext cx="1511300" cy="901700"/>
        </p:xfrm>
        <a:graphic>
          <a:graphicData uri="http://schemas.openxmlformats.org/presentationml/2006/ole">
            <mc:AlternateContent xmlns:mc="http://schemas.openxmlformats.org/markup-compatibility/2006">
              <mc:Choice xmlns:v="urn:schemas-microsoft-com:vml" Requires="v">
                <p:oleObj spid="_x0000_s221233" name="Equation" r:id="rId9" imgW="1511280" imgH="901440" progId="Equation.DSMT4">
                  <p:embed/>
                </p:oleObj>
              </mc:Choice>
              <mc:Fallback>
                <p:oleObj name="Equation" r:id="rId9" imgW="1511280" imgH="90144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52246" y="4870939"/>
                        <a:ext cx="1511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11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119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119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211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a:t>
            </a:r>
            <a:endParaRPr lang="en-US" dirty="0"/>
          </a:p>
        </p:txBody>
      </p:sp>
      <p:sp>
        <p:nvSpPr>
          <p:cNvPr id="3" name="Content Placeholder 2"/>
          <p:cNvSpPr>
            <a:spLocks noGrp="1"/>
          </p:cNvSpPr>
          <p:nvPr>
            <p:ph idx="1"/>
          </p:nvPr>
        </p:nvSpPr>
        <p:spPr/>
        <p:txBody>
          <a:bodyPr/>
          <a:lstStyle/>
          <a:p>
            <a:r>
              <a:rPr lang="en-US" dirty="0" smtClean="0"/>
              <a:t>Given the equation </a:t>
            </a:r>
            <a:r>
              <a:rPr lang="en-US" i="1" dirty="0" smtClean="0">
                <a:solidFill>
                  <a:srgbClr val="0000FF"/>
                </a:solidFill>
              </a:rPr>
              <a:t>y</a:t>
            </a:r>
            <a:r>
              <a:rPr lang="en-US" baseline="30000" dirty="0" smtClean="0">
                <a:solidFill>
                  <a:srgbClr val="0000FF"/>
                </a:solidFill>
              </a:rPr>
              <a:t>2</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 </a:t>
            </a:r>
            <a:r>
              <a:rPr lang="en-US" i="1" dirty="0" smtClean="0">
                <a:solidFill>
                  <a:srgbClr val="0000FF"/>
                </a:solidFill>
              </a:rPr>
              <a:t>x</a:t>
            </a:r>
            <a:r>
              <a:rPr lang="en-US" dirty="0" smtClean="0"/>
              <a:t>, determine </a:t>
            </a:r>
          </a:p>
          <a:p>
            <a:r>
              <a:rPr lang="en-US" b="1" dirty="0" smtClean="0"/>
              <a:t>Solution</a:t>
            </a:r>
          </a:p>
          <a:p>
            <a:r>
              <a:rPr lang="en-US" dirty="0" smtClean="0"/>
              <a:t>We can actually solve this equation for </a:t>
            </a:r>
            <a:r>
              <a:rPr lang="en-US" i="1" dirty="0" smtClean="0"/>
              <a:t>y</a:t>
            </a:r>
            <a:r>
              <a:rPr lang="en-US" dirty="0" smtClean="0"/>
              <a:t>, but we can express the result in functional form only if we distinguish between the two solutions of the equation. Accordingly, let</a:t>
            </a:r>
          </a:p>
        </p:txBody>
      </p:sp>
      <p:graphicFrame>
        <p:nvGraphicFramePr>
          <p:cNvPr id="186370" name="Object 2"/>
          <p:cNvGraphicFramePr>
            <a:graphicFrameLocks noChangeAspect="1"/>
          </p:cNvGraphicFramePr>
          <p:nvPr/>
        </p:nvGraphicFramePr>
        <p:xfrm>
          <a:off x="5930900" y="1371600"/>
          <a:ext cx="990600" cy="431800"/>
        </p:xfrm>
        <a:graphic>
          <a:graphicData uri="http://schemas.openxmlformats.org/presentationml/2006/ole">
            <mc:AlternateContent xmlns:mc="http://schemas.openxmlformats.org/markup-compatibility/2006">
              <mc:Choice xmlns:v="urn:schemas-microsoft-com:vml" Requires="v">
                <p:oleObj spid="_x0000_s186390" name="Equation" r:id="rId3" imgW="990360" imgH="431640" progId="Equation.DSMT4">
                  <p:embed/>
                </p:oleObj>
              </mc:Choice>
              <mc:Fallback>
                <p:oleObj name="Equation" r:id="rId3" imgW="99036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30900" y="1371600"/>
                        <a:ext cx="990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6371" name="Object 3"/>
          <p:cNvGraphicFramePr>
            <a:graphicFrameLocks noChangeAspect="1"/>
          </p:cNvGraphicFramePr>
          <p:nvPr/>
        </p:nvGraphicFramePr>
        <p:xfrm>
          <a:off x="2768600" y="4292600"/>
          <a:ext cx="3606800" cy="508000"/>
        </p:xfrm>
        <a:graphic>
          <a:graphicData uri="http://schemas.openxmlformats.org/presentationml/2006/ole">
            <mc:AlternateContent xmlns:mc="http://schemas.openxmlformats.org/markup-compatibility/2006">
              <mc:Choice xmlns:v="urn:schemas-microsoft-com:vml" Requires="v">
                <p:oleObj spid="_x0000_s186391" name="Equation" r:id="rId5" imgW="3606480" imgH="507960" progId="Equation.DSMT4">
                  <p:embed/>
                </p:oleObj>
              </mc:Choice>
              <mc:Fallback>
                <p:oleObj name="Equation" r:id="rId5" imgW="3606480" imgH="507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68600" y="4292600"/>
                        <a:ext cx="3606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863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(cont.)</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graphicFrame>
        <p:nvGraphicFramePr>
          <p:cNvPr id="222211" name="Object 3"/>
          <p:cNvGraphicFramePr>
            <a:graphicFrameLocks noChangeAspect="1"/>
          </p:cNvGraphicFramePr>
          <p:nvPr>
            <p:extLst>
              <p:ext uri="{D42A27DB-BD31-4B8C-83A1-F6EECF244321}">
                <p14:modId xmlns:p14="http://schemas.microsoft.com/office/powerpoint/2010/main" val="1074496305"/>
              </p:ext>
            </p:extLst>
          </p:nvPr>
        </p:nvGraphicFramePr>
        <p:xfrm>
          <a:off x="1436688" y="1477963"/>
          <a:ext cx="2120900" cy="1435100"/>
        </p:xfrm>
        <a:graphic>
          <a:graphicData uri="http://schemas.openxmlformats.org/presentationml/2006/ole">
            <mc:AlternateContent xmlns:mc="http://schemas.openxmlformats.org/markup-compatibility/2006">
              <mc:Choice xmlns:v="urn:schemas-microsoft-com:vml" Requires="v">
                <p:oleObj spid="_x0000_s222271" name="Equation" r:id="rId3" imgW="2120760" imgH="1434960" progId="Equation.DSMT4">
                  <p:embed/>
                </p:oleObj>
              </mc:Choice>
              <mc:Fallback>
                <p:oleObj name="Equation" r:id="rId3" imgW="2120760" imgH="1434960" progId="Equation.DSMT4">
                  <p:embed/>
                  <p:pic>
                    <p:nvPicPr>
                      <p:cNvPr id="0" name="Picture 3"/>
                      <p:cNvPicPr>
                        <a:picLocks noChangeAspect="1" noChangeArrowheads="1"/>
                      </p:cNvPicPr>
                      <p:nvPr/>
                    </p:nvPicPr>
                    <p:blipFill>
                      <a:blip r:embed="rId4"/>
                      <a:srcRect/>
                      <a:stretch>
                        <a:fillRect/>
                      </a:stretch>
                    </p:blipFill>
                    <p:spPr bwMode="auto">
                      <a:xfrm>
                        <a:off x="1436688" y="1477963"/>
                        <a:ext cx="21209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2212" name="Object 4"/>
          <p:cNvGraphicFramePr>
            <a:graphicFrameLocks noChangeAspect="1"/>
          </p:cNvGraphicFramePr>
          <p:nvPr/>
        </p:nvGraphicFramePr>
        <p:xfrm>
          <a:off x="1424354" y="3024554"/>
          <a:ext cx="1536700" cy="939800"/>
        </p:xfrm>
        <a:graphic>
          <a:graphicData uri="http://schemas.openxmlformats.org/presentationml/2006/ole">
            <mc:AlternateContent xmlns:mc="http://schemas.openxmlformats.org/markup-compatibility/2006">
              <mc:Choice xmlns:v="urn:schemas-microsoft-com:vml" Requires="v">
                <p:oleObj spid="_x0000_s222272" name="Equation" r:id="rId5" imgW="1536480" imgH="939600" progId="Equation.DSMT4">
                  <p:embed/>
                </p:oleObj>
              </mc:Choice>
              <mc:Fallback>
                <p:oleObj name="Equation" r:id="rId5" imgW="1536480" imgH="9396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24354" y="3024554"/>
                        <a:ext cx="15367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2213" name="Object 5"/>
          <p:cNvGraphicFramePr>
            <a:graphicFrameLocks noChangeAspect="1"/>
          </p:cNvGraphicFramePr>
          <p:nvPr/>
        </p:nvGraphicFramePr>
        <p:xfrm>
          <a:off x="3910013" y="3360738"/>
          <a:ext cx="4864100" cy="279400"/>
        </p:xfrm>
        <a:graphic>
          <a:graphicData uri="http://schemas.openxmlformats.org/presentationml/2006/ole">
            <mc:AlternateContent xmlns:mc="http://schemas.openxmlformats.org/markup-compatibility/2006">
              <mc:Choice xmlns:v="urn:schemas-microsoft-com:vml" Requires="v">
                <p:oleObj spid="_x0000_s222273" name="Equation" r:id="rId7" imgW="4863960" imgH="279360" progId="Equation.DSMT4">
                  <p:embed/>
                </p:oleObj>
              </mc:Choice>
              <mc:Fallback>
                <p:oleObj name="Equation" r:id="rId7" imgW="4863960" imgH="279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10013" y="3360738"/>
                        <a:ext cx="4864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2214" name="Object 6"/>
          <p:cNvGraphicFramePr>
            <a:graphicFrameLocks noChangeAspect="1"/>
          </p:cNvGraphicFramePr>
          <p:nvPr/>
        </p:nvGraphicFramePr>
        <p:xfrm>
          <a:off x="1424354" y="4079631"/>
          <a:ext cx="1689100" cy="901700"/>
        </p:xfrm>
        <a:graphic>
          <a:graphicData uri="http://schemas.openxmlformats.org/presentationml/2006/ole">
            <mc:AlternateContent xmlns:mc="http://schemas.openxmlformats.org/markup-compatibility/2006">
              <mc:Choice xmlns:v="urn:schemas-microsoft-com:vml" Requires="v">
                <p:oleObj spid="_x0000_s222274" name="Equation" r:id="rId9" imgW="1688760" imgH="901440" progId="Equation.DSMT4">
                  <p:embed/>
                </p:oleObj>
              </mc:Choice>
              <mc:Fallback>
                <p:oleObj name="Equation" r:id="rId9" imgW="1688760" imgH="9014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24354" y="4079631"/>
                        <a:ext cx="1689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2215" name="Object 7"/>
          <p:cNvGraphicFramePr>
            <a:graphicFrameLocks noChangeAspect="1"/>
          </p:cNvGraphicFramePr>
          <p:nvPr/>
        </p:nvGraphicFramePr>
        <p:xfrm>
          <a:off x="3910013" y="4318000"/>
          <a:ext cx="1219200" cy="406400"/>
        </p:xfrm>
        <a:graphic>
          <a:graphicData uri="http://schemas.openxmlformats.org/presentationml/2006/ole">
            <mc:AlternateContent xmlns:mc="http://schemas.openxmlformats.org/markup-compatibility/2006">
              <mc:Choice xmlns:v="urn:schemas-microsoft-com:vml" Requires="v">
                <p:oleObj spid="_x0000_s222275" name="Equation" r:id="rId11" imgW="1218960" imgH="406080" progId="Equation.DSMT4">
                  <p:embed/>
                </p:oleObj>
              </mc:Choice>
              <mc:Fallback>
                <p:oleObj name="Equation" r:id="rId11" imgW="1218960" imgH="406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10013" y="4318000"/>
                        <a:ext cx="1219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2216" name="Object 8"/>
          <p:cNvGraphicFramePr>
            <a:graphicFrameLocks noChangeAspect="1"/>
          </p:cNvGraphicFramePr>
          <p:nvPr/>
        </p:nvGraphicFramePr>
        <p:xfrm>
          <a:off x="3910013" y="2133600"/>
          <a:ext cx="914400" cy="660400"/>
        </p:xfrm>
        <a:graphic>
          <a:graphicData uri="http://schemas.openxmlformats.org/presentationml/2006/ole">
            <mc:AlternateContent xmlns:mc="http://schemas.openxmlformats.org/markup-compatibility/2006">
              <mc:Choice xmlns:v="urn:schemas-microsoft-com:vml" Requires="v">
                <p:oleObj spid="_x0000_s222276" name="Equation" r:id="rId13" imgW="914400" imgH="660240" progId="Equation.DSMT4">
                  <p:embed/>
                </p:oleObj>
              </mc:Choice>
              <mc:Fallback>
                <p:oleObj name="Equation" r:id="rId13" imgW="914400" imgH="6602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10013" y="2133600"/>
                        <a:ext cx="914400"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22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22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2221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22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(cont.)</a:t>
            </a:r>
            <a:endParaRPr lang="en-US" dirty="0"/>
          </a:p>
        </p:txBody>
      </p:sp>
      <p:sp>
        <p:nvSpPr>
          <p:cNvPr id="3" name="Content Placeholder 2"/>
          <p:cNvSpPr>
            <a:spLocks noGrp="1"/>
          </p:cNvSpPr>
          <p:nvPr>
            <p:ph idx="1"/>
          </p:nvPr>
        </p:nvSpPr>
        <p:spPr/>
        <p:txBody>
          <a:bodyPr/>
          <a:lstStyle/>
          <a:p>
            <a:r>
              <a:rPr lang="en-US" dirty="0" smtClean="0"/>
              <a:t>Note that the second derivative is a formula depending only on </a:t>
            </a:r>
            <a:r>
              <a:rPr lang="en-US" i="1" dirty="0" smtClean="0"/>
              <a:t>y</a:t>
            </a:r>
            <a:r>
              <a:rPr lang="en-US" dirty="0" smtClean="0"/>
              <a:t>. It is again instructive to verify that this formula makes sense for points along the upper half of the circle and for points along the lower half.</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a:t>
            </a:r>
            <a:endParaRPr lang="en-US" dirty="0"/>
          </a:p>
        </p:txBody>
      </p:sp>
      <p:sp>
        <p:nvSpPr>
          <p:cNvPr id="3" name="Content Placeholder 2"/>
          <p:cNvSpPr>
            <a:spLocks noGrp="1"/>
          </p:cNvSpPr>
          <p:nvPr>
            <p:ph idx="1"/>
          </p:nvPr>
        </p:nvSpPr>
        <p:spPr/>
        <p:txBody>
          <a:bodyPr/>
          <a:lstStyle/>
          <a:p>
            <a:r>
              <a:rPr lang="en-US" dirty="0" smtClean="0"/>
              <a:t>Find 		  given that </a:t>
            </a:r>
            <a:r>
              <a:rPr lang="en-US" i="1" dirty="0" smtClean="0">
                <a:solidFill>
                  <a:srgbClr val="0000FF"/>
                </a:solidFill>
              </a:rPr>
              <a:t>xy</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 </a:t>
            </a:r>
            <a:r>
              <a:rPr lang="en-US" i="1" dirty="0" smtClean="0">
                <a:solidFill>
                  <a:srgbClr val="0000FF"/>
                </a:solidFill>
              </a:rPr>
              <a:t>x</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 2 </a:t>
            </a:r>
            <a:r>
              <a:rPr lang="en-US" dirty="0" smtClean="0">
                <a:solidFill>
                  <a:srgbClr val="0000FF"/>
                </a:solidFill>
                <a:latin typeface="Symbol" pitchFamily="18" charset="2"/>
              </a:rPr>
              <a:t>=</a:t>
            </a:r>
            <a:r>
              <a:rPr lang="en-US" dirty="0" smtClean="0">
                <a:solidFill>
                  <a:srgbClr val="0000FF"/>
                </a:solidFill>
              </a:rPr>
              <a:t> </a:t>
            </a:r>
            <a:r>
              <a:rPr lang="en-US" i="1" dirty="0" smtClean="0">
                <a:solidFill>
                  <a:srgbClr val="0000FF"/>
                </a:solidFill>
              </a:rPr>
              <a:t>y</a:t>
            </a:r>
            <a:r>
              <a:rPr lang="en-US" dirty="0" smtClean="0"/>
              <a:t>.</a:t>
            </a:r>
          </a:p>
          <a:p>
            <a:r>
              <a:rPr lang="en-US" b="1" dirty="0" smtClean="0"/>
              <a:t>Solution</a:t>
            </a:r>
          </a:p>
          <a:p>
            <a:r>
              <a:rPr lang="en-US" dirty="0" smtClean="0"/>
              <a:t>As in the previous example, we proceed to find 	 first.</a:t>
            </a:r>
            <a:endParaRPr lang="en-US" dirty="0"/>
          </a:p>
        </p:txBody>
      </p:sp>
      <p:graphicFrame>
        <p:nvGraphicFramePr>
          <p:cNvPr id="223234" name="Object 2"/>
          <p:cNvGraphicFramePr>
            <a:graphicFrameLocks noChangeAspect="1"/>
          </p:cNvGraphicFramePr>
          <p:nvPr/>
        </p:nvGraphicFramePr>
        <p:xfrm>
          <a:off x="1266825" y="1333500"/>
          <a:ext cx="1181100" cy="469900"/>
        </p:xfrm>
        <a:graphic>
          <a:graphicData uri="http://schemas.openxmlformats.org/presentationml/2006/ole">
            <mc:AlternateContent xmlns:mc="http://schemas.openxmlformats.org/markup-compatibility/2006">
              <mc:Choice xmlns:v="urn:schemas-microsoft-com:vml" Requires="v">
                <p:oleObj spid="_x0000_s223304" name="Equation" r:id="rId3" imgW="1180800" imgH="469800" progId="Equation.DSMT4">
                  <p:embed/>
                </p:oleObj>
              </mc:Choice>
              <mc:Fallback>
                <p:oleObj name="Equation" r:id="rId3" imgW="118080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66825" y="1333500"/>
                        <a:ext cx="1181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3235" name="Object 3"/>
          <p:cNvGraphicFramePr>
            <a:graphicFrameLocks noChangeAspect="1"/>
          </p:cNvGraphicFramePr>
          <p:nvPr/>
        </p:nvGraphicFramePr>
        <p:xfrm>
          <a:off x="7408985" y="2373923"/>
          <a:ext cx="889000" cy="431800"/>
        </p:xfrm>
        <a:graphic>
          <a:graphicData uri="http://schemas.openxmlformats.org/presentationml/2006/ole">
            <mc:AlternateContent xmlns:mc="http://schemas.openxmlformats.org/markup-compatibility/2006">
              <mc:Choice xmlns:v="urn:schemas-microsoft-com:vml" Requires="v">
                <p:oleObj spid="_x0000_s223305" name="Equation" r:id="rId5" imgW="888840" imgH="431640" progId="Equation.DSMT4">
                  <p:embed/>
                </p:oleObj>
              </mc:Choice>
              <mc:Fallback>
                <p:oleObj name="Equation" r:id="rId5" imgW="888840" imgH="4316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08985" y="2373923"/>
                        <a:ext cx="889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3236" name="Object 4"/>
          <p:cNvGraphicFramePr>
            <a:graphicFrameLocks noChangeAspect="1"/>
          </p:cNvGraphicFramePr>
          <p:nvPr/>
        </p:nvGraphicFramePr>
        <p:xfrm>
          <a:off x="2362200" y="2895600"/>
          <a:ext cx="3225800" cy="838200"/>
        </p:xfrm>
        <a:graphic>
          <a:graphicData uri="http://schemas.openxmlformats.org/presentationml/2006/ole">
            <mc:AlternateContent xmlns:mc="http://schemas.openxmlformats.org/markup-compatibility/2006">
              <mc:Choice xmlns:v="urn:schemas-microsoft-com:vml" Requires="v">
                <p:oleObj spid="_x0000_s223306" name="Equation" r:id="rId7" imgW="3225600" imgH="838080" progId="Equation.DSMT4">
                  <p:embed/>
                </p:oleObj>
              </mc:Choice>
              <mc:Fallback>
                <p:oleObj name="Equation" r:id="rId7" imgW="322560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62200" y="2895600"/>
                        <a:ext cx="322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3237" name="Object 5"/>
          <p:cNvGraphicFramePr>
            <a:graphicFrameLocks noChangeAspect="1"/>
          </p:cNvGraphicFramePr>
          <p:nvPr/>
        </p:nvGraphicFramePr>
        <p:xfrm>
          <a:off x="2368550" y="3862388"/>
          <a:ext cx="2832100" cy="838200"/>
        </p:xfrm>
        <a:graphic>
          <a:graphicData uri="http://schemas.openxmlformats.org/presentationml/2006/ole">
            <mc:AlternateContent xmlns:mc="http://schemas.openxmlformats.org/markup-compatibility/2006">
              <mc:Choice xmlns:v="urn:schemas-microsoft-com:vml" Requires="v">
                <p:oleObj spid="_x0000_s223307" name="Equation" r:id="rId9" imgW="2831760" imgH="838080" progId="Equation.DSMT4">
                  <p:embed/>
                </p:oleObj>
              </mc:Choice>
              <mc:Fallback>
                <p:oleObj name="Equation" r:id="rId9" imgW="28317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68550" y="3862388"/>
                        <a:ext cx="283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3238" name="Object 6"/>
          <p:cNvGraphicFramePr>
            <a:graphicFrameLocks noChangeAspect="1"/>
          </p:cNvGraphicFramePr>
          <p:nvPr/>
        </p:nvGraphicFramePr>
        <p:xfrm>
          <a:off x="2355850" y="4841875"/>
          <a:ext cx="2565400" cy="838200"/>
        </p:xfrm>
        <a:graphic>
          <a:graphicData uri="http://schemas.openxmlformats.org/presentationml/2006/ole">
            <mc:AlternateContent xmlns:mc="http://schemas.openxmlformats.org/markup-compatibility/2006">
              <mc:Choice xmlns:v="urn:schemas-microsoft-com:vml" Requires="v">
                <p:oleObj spid="_x0000_s223308" name="Equation" r:id="rId11" imgW="2565360" imgH="838080" progId="Equation.DSMT4">
                  <p:embed/>
                </p:oleObj>
              </mc:Choice>
              <mc:Fallback>
                <p:oleObj name="Equation" r:id="rId11" imgW="256536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55850" y="4841875"/>
                        <a:ext cx="256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3239" name="Object 7"/>
          <p:cNvGraphicFramePr>
            <a:graphicFrameLocks noChangeAspect="1"/>
          </p:cNvGraphicFramePr>
          <p:nvPr/>
        </p:nvGraphicFramePr>
        <p:xfrm>
          <a:off x="5181600" y="4832556"/>
          <a:ext cx="1892300" cy="838200"/>
        </p:xfrm>
        <a:graphic>
          <a:graphicData uri="http://schemas.openxmlformats.org/presentationml/2006/ole">
            <mc:AlternateContent xmlns:mc="http://schemas.openxmlformats.org/markup-compatibility/2006">
              <mc:Choice xmlns:v="urn:schemas-microsoft-com:vml" Requires="v">
                <p:oleObj spid="_x0000_s223309" name="Equation" r:id="rId13" imgW="1892160" imgH="838080" progId="Equation.DSMT4">
                  <p:embed/>
                </p:oleObj>
              </mc:Choice>
              <mc:Fallback>
                <p:oleObj name="Equation" r:id="rId13" imgW="189216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181600" y="4832556"/>
                        <a:ext cx="189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3240" name="Object 8"/>
          <p:cNvGraphicFramePr>
            <a:graphicFrameLocks noChangeAspect="1"/>
          </p:cNvGraphicFramePr>
          <p:nvPr/>
        </p:nvGraphicFramePr>
        <p:xfrm>
          <a:off x="6019800" y="4191000"/>
          <a:ext cx="1346200" cy="241300"/>
        </p:xfrm>
        <a:graphic>
          <a:graphicData uri="http://schemas.openxmlformats.org/presentationml/2006/ole">
            <mc:AlternateContent xmlns:mc="http://schemas.openxmlformats.org/markup-compatibility/2006">
              <mc:Choice xmlns:v="urn:schemas-microsoft-com:vml" Requires="v">
                <p:oleObj spid="_x0000_s223310" name="Equation" r:id="rId15" imgW="1346040" imgH="241200" progId="Equation.DSMT4">
                  <p:embed/>
                </p:oleObj>
              </mc:Choice>
              <mc:Fallback>
                <p:oleObj name="Equation" r:id="rId15" imgW="1346040" imgH="24120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019800" y="4191000"/>
                        <a:ext cx="13462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232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32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323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324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2323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232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(cont.)</a:t>
            </a:r>
            <a:endParaRPr lang="en-US" dirty="0"/>
          </a:p>
        </p:txBody>
      </p:sp>
      <p:sp>
        <p:nvSpPr>
          <p:cNvPr id="3" name="Content Placeholder 2"/>
          <p:cNvSpPr>
            <a:spLocks noGrp="1"/>
          </p:cNvSpPr>
          <p:nvPr>
            <p:ph idx="1"/>
          </p:nvPr>
        </p:nvSpPr>
        <p:spPr/>
        <p:txBody>
          <a:bodyPr/>
          <a:lstStyle/>
          <a:p>
            <a:r>
              <a:rPr lang="en-US" dirty="0" smtClean="0"/>
              <a:t>Next, differentiating with respect to </a:t>
            </a:r>
            <a:r>
              <a:rPr lang="en-US" i="1" dirty="0" smtClean="0"/>
              <a:t>x</a:t>
            </a:r>
            <a:r>
              <a:rPr lang="en-US" dirty="0" smtClean="0"/>
              <a:t> once more we obtain the second‑order derivative.</a:t>
            </a:r>
            <a:endParaRPr lang="en-US" dirty="0"/>
          </a:p>
        </p:txBody>
      </p:sp>
      <p:graphicFrame>
        <p:nvGraphicFramePr>
          <p:cNvPr id="225285" name="Object 5"/>
          <p:cNvGraphicFramePr>
            <a:graphicFrameLocks noChangeAspect="1"/>
          </p:cNvGraphicFramePr>
          <p:nvPr>
            <p:extLst>
              <p:ext uri="{D42A27DB-BD31-4B8C-83A1-F6EECF244321}">
                <p14:modId xmlns:p14="http://schemas.microsoft.com/office/powerpoint/2010/main" val="3594317910"/>
              </p:ext>
            </p:extLst>
          </p:nvPr>
        </p:nvGraphicFramePr>
        <p:xfrm>
          <a:off x="549275" y="2516188"/>
          <a:ext cx="2425700" cy="952500"/>
        </p:xfrm>
        <a:graphic>
          <a:graphicData uri="http://schemas.openxmlformats.org/presentationml/2006/ole">
            <mc:AlternateContent xmlns:mc="http://schemas.openxmlformats.org/markup-compatibility/2006">
              <mc:Choice xmlns:v="urn:schemas-microsoft-com:vml" Requires="v">
                <p:oleObj spid="_x0000_s225355" name="Equation" r:id="rId3" imgW="2425680" imgH="952200" progId="Equation.DSMT4">
                  <p:embed/>
                </p:oleObj>
              </mc:Choice>
              <mc:Fallback>
                <p:oleObj name="Equation" r:id="rId3" imgW="2425680" imgH="952200" progId="Equation.DSMT4">
                  <p:embed/>
                  <p:pic>
                    <p:nvPicPr>
                      <p:cNvPr id="0" name="Picture 5"/>
                      <p:cNvPicPr>
                        <a:picLocks noChangeAspect="1" noChangeArrowheads="1"/>
                      </p:cNvPicPr>
                      <p:nvPr/>
                    </p:nvPicPr>
                    <p:blipFill>
                      <a:blip r:embed="rId4"/>
                      <a:srcRect/>
                      <a:stretch>
                        <a:fillRect/>
                      </a:stretch>
                    </p:blipFill>
                    <p:spPr bwMode="auto">
                      <a:xfrm>
                        <a:off x="549275" y="2516188"/>
                        <a:ext cx="2425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286" name="Object 6"/>
          <p:cNvGraphicFramePr>
            <a:graphicFrameLocks noChangeAspect="1"/>
          </p:cNvGraphicFramePr>
          <p:nvPr>
            <p:extLst>
              <p:ext uri="{D42A27DB-BD31-4B8C-83A1-F6EECF244321}">
                <p14:modId xmlns:p14="http://schemas.microsoft.com/office/powerpoint/2010/main" val="1323616983"/>
              </p:ext>
            </p:extLst>
          </p:nvPr>
        </p:nvGraphicFramePr>
        <p:xfrm>
          <a:off x="3048000" y="2527300"/>
          <a:ext cx="3429000" cy="1054100"/>
        </p:xfrm>
        <a:graphic>
          <a:graphicData uri="http://schemas.openxmlformats.org/presentationml/2006/ole">
            <mc:AlternateContent xmlns:mc="http://schemas.openxmlformats.org/markup-compatibility/2006">
              <mc:Choice xmlns:v="urn:schemas-microsoft-com:vml" Requires="v">
                <p:oleObj spid="_x0000_s225356" name="Equation" r:id="rId5" imgW="3429000" imgH="1054080" progId="Equation.DSMT4">
                  <p:embed/>
                </p:oleObj>
              </mc:Choice>
              <mc:Fallback>
                <p:oleObj name="Equation" r:id="rId5" imgW="3429000" imgH="105408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0" y="2527300"/>
                        <a:ext cx="34290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287" name="Object 7"/>
          <p:cNvGraphicFramePr>
            <a:graphicFrameLocks noChangeAspect="1"/>
          </p:cNvGraphicFramePr>
          <p:nvPr/>
        </p:nvGraphicFramePr>
        <p:xfrm>
          <a:off x="7162800" y="2896577"/>
          <a:ext cx="1473200" cy="254000"/>
        </p:xfrm>
        <a:graphic>
          <a:graphicData uri="http://schemas.openxmlformats.org/presentationml/2006/ole">
            <mc:AlternateContent xmlns:mc="http://schemas.openxmlformats.org/markup-compatibility/2006">
              <mc:Choice xmlns:v="urn:schemas-microsoft-com:vml" Requires="v">
                <p:oleObj spid="_x0000_s225357" name="Equation" r:id="rId7" imgW="1473120" imgH="253800" progId="Equation.DSMT4">
                  <p:embed/>
                </p:oleObj>
              </mc:Choice>
              <mc:Fallback>
                <p:oleObj name="Equation" r:id="rId7" imgW="1473120" imgH="25380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162800" y="2896577"/>
                        <a:ext cx="14732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288" name="Object 8"/>
          <p:cNvGraphicFramePr>
            <a:graphicFrameLocks noChangeAspect="1"/>
          </p:cNvGraphicFramePr>
          <p:nvPr/>
        </p:nvGraphicFramePr>
        <p:xfrm>
          <a:off x="3064796" y="3429000"/>
          <a:ext cx="3187700" cy="1409700"/>
        </p:xfrm>
        <a:graphic>
          <a:graphicData uri="http://schemas.openxmlformats.org/presentationml/2006/ole">
            <mc:AlternateContent xmlns:mc="http://schemas.openxmlformats.org/markup-compatibility/2006">
              <mc:Choice xmlns:v="urn:schemas-microsoft-com:vml" Requires="v">
                <p:oleObj spid="_x0000_s225358" name="Equation" r:id="rId9" imgW="3187440" imgH="1409400" progId="Equation.DSMT4">
                  <p:embed/>
                </p:oleObj>
              </mc:Choice>
              <mc:Fallback>
                <p:oleObj name="Equation" r:id="rId9" imgW="3187440" imgH="140940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64796" y="3429000"/>
                        <a:ext cx="3187700"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289" name="Object 9"/>
          <p:cNvGraphicFramePr>
            <a:graphicFrameLocks noChangeAspect="1"/>
          </p:cNvGraphicFramePr>
          <p:nvPr/>
        </p:nvGraphicFramePr>
        <p:xfrm>
          <a:off x="7209092" y="3933092"/>
          <a:ext cx="1079500" cy="685800"/>
        </p:xfrm>
        <a:graphic>
          <a:graphicData uri="http://schemas.openxmlformats.org/presentationml/2006/ole">
            <mc:AlternateContent xmlns:mc="http://schemas.openxmlformats.org/markup-compatibility/2006">
              <mc:Choice xmlns:v="urn:schemas-microsoft-com:vml" Requires="v">
                <p:oleObj spid="_x0000_s225359" name="Equation" r:id="rId11" imgW="1079280" imgH="685800" progId="Equation.DSMT4">
                  <p:embed/>
                </p:oleObj>
              </mc:Choice>
              <mc:Fallback>
                <p:oleObj name="Equation" r:id="rId11" imgW="1079280" imgH="68580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209092" y="3933092"/>
                        <a:ext cx="10795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290" name="Object 10"/>
          <p:cNvGraphicFramePr>
            <a:graphicFrameLocks noChangeAspect="1"/>
          </p:cNvGraphicFramePr>
          <p:nvPr/>
        </p:nvGraphicFramePr>
        <p:xfrm>
          <a:off x="3064796" y="4876800"/>
          <a:ext cx="2451100" cy="1054100"/>
        </p:xfrm>
        <a:graphic>
          <a:graphicData uri="http://schemas.openxmlformats.org/presentationml/2006/ole">
            <mc:AlternateContent xmlns:mc="http://schemas.openxmlformats.org/markup-compatibility/2006">
              <mc:Choice xmlns:v="urn:schemas-microsoft-com:vml" Requires="v">
                <p:oleObj spid="_x0000_s225360" name="Equation" r:id="rId13" imgW="2450880" imgH="1054080" progId="Equation.DSMT4">
                  <p:embed/>
                </p:oleObj>
              </mc:Choice>
              <mc:Fallback>
                <p:oleObj name="Equation" r:id="rId13" imgW="2450880" imgH="1054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64796" y="4876800"/>
                        <a:ext cx="24511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291" name="Object 11"/>
          <p:cNvGraphicFramePr>
            <a:graphicFrameLocks noChangeAspect="1"/>
          </p:cNvGraphicFramePr>
          <p:nvPr/>
        </p:nvGraphicFramePr>
        <p:xfrm>
          <a:off x="5689600" y="4953000"/>
          <a:ext cx="1397000" cy="1003300"/>
        </p:xfrm>
        <a:graphic>
          <a:graphicData uri="http://schemas.openxmlformats.org/presentationml/2006/ole">
            <mc:AlternateContent xmlns:mc="http://schemas.openxmlformats.org/markup-compatibility/2006">
              <mc:Choice xmlns:v="urn:schemas-microsoft-com:vml" Requires="v">
                <p:oleObj spid="_x0000_s225361" name="Equation" r:id="rId15" imgW="1396800" imgH="1002960" progId="Equation.DSMT4">
                  <p:embed/>
                </p:oleObj>
              </mc:Choice>
              <mc:Fallback>
                <p:oleObj name="Equation" r:id="rId15" imgW="1396800" imgH="100296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689600" y="4953000"/>
                        <a:ext cx="13970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28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28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528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2528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2528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529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2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(cont.)</a:t>
            </a:r>
            <a:endParaRPr lang="en-US" dirty="0"/>
          </a:p>
        </p:txBody>
      </p:sp>
      <p:sp>
        <p:nvSpPr>
          <p:cNvPr id="3" name="Content Placeholder 2"/>
          <p:cNvSpPr>
            <a:spLocks noGrp="1"/>
          </p:cNvSpPr>
          <p:nvPr>
            <p:ph idx="1"/>
          </p:nvPr>
        </p:nvSpPr>
        <p:spPr>
          <a:xfrm>
            <a:off x="457200" y="1280160"/>
            <a:ext cx="4572000" cy="3108543"/>
          </a:xfrm>
        </p:spPr>
        <p:txBody>
          <a:bodyPr wrap="square">
            <a:spAutoFit/>
          </a:bodyPr>
          <a:lstStyle/>
          <a:p>
            <a:r>
              <a:rPr lang="en-US" dirty="0" smtClean="0"/>
              <a:t>Note that </a:t>
            </a:r>
            <a:r>
              <a:rPr lang="en-US" i="1" dirty="0" smtClean="0"/>
              <a:t>y</a:t>
            </a:r>
            <a:r>
              <a:rPr lang="en-US" baseline="-25000" dirty="0" smtClean="0"/>
              <a:t>1</a:t>
            </a:r>
            <a:r>
              <a:rPr lang="en-US" dirty="0" smtClean="0"/>
              <a:t> corresponds to the upper half of the horizontally oriented parabola shown in Figure 1, while </a:t>
            </a:r>
            <a:r>
              <a:rPr lang="en-US" i="1" dirty="0" smtClean="0"/>
              <a:t>y</a:t>
            </a:r>
            <a:r>
              <a:rPr lang="en-US" baseline="-25000" dirty="0" smtClean="0"/>
              <a:t>2</a:t>
            </a:r>
            <a:r>
              <a:rPr lang="en-US" dirty="0" smtClean="0"/>
              <a:t> corresponds to the lower.  Using the Power Rule of differentiation,</a:t>
            </a:r>
          </a:p>
        </p:txBody>
      </p:sp>
      <p:graphicFrame>
        <p:nvGraphicFramePr>
          <p:cNvPr id="187394" name="Object 2"/>
          <p:cNvGraphicFramePr>
            <a:graphicFrameLocks noChangeAspect="1"/>
          </p:cNvGraphicFramePr>
          <p:nvPr/>
        </p:nvGraphicFramePr>
        <p:xfrm>
          <a:off x="622300" y="5066323"/>
          <a:ext cx="6997700" cy="889000"/>
        </p:xfrm>
        <a:graphic>
          <a:graphicData uri="http://schemas.openxmlformats.org/presentationml/2006/ole">
            <mc:AlternateContent xmlns:mc="http://schemas.openxmlformats.org/markup-compatibility/2006">
              <mc:Choice xmlns:v="urn:schemas-microsoft-com:vml" Requires="v">
                <p:oleObj spid="_x0000_s187404" name="Equation" r:id="rId3" imgW="6997680" imgH="888840" progId="Equation.DSMT4">
                  <p:embed/>
                </p:oleObj>
              </mc:Choice>
              <mc:Fallback>
                <p:oleObj name="Equation" r:id="rId3" imgW="6997680" imgH="8888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2300" y="5066323"/>
                        <a:ext cx="6997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6172200" y="4648200"/>
            <a:ext cx="1370055" cy="523220"/>
          </a:xfrm>
          <a:prstGeom prst="rect">
            <a:avLst/>
          </a:prstGeom>
        </p:spPr>
        <p:txBody>
          <a:bodyPr wrap="none">
            <a:spAutoFit/>
          </a:bodyPr>
          <a:lstStyle/>
          <a:p>
            <a:r>
              <a:rPr lang="en-US" sz="2800" b="1" dirty="0" smtClean="0"/>
              <a:t>Figure 1</a:t>
            </a:r>
          </a:p>
        </p:txBody>
      </p:sp>
      <p:pic>
        <p:nvPicPr>
          <p:cNvPr id="187395" name="Picture 3"/>
          <p:cNvPicPr>
            <a:picLocks noChangeAspect="1" noChangeArrowheads="1"/>
          </p:cNvPicPr>
          <p:nvPr/>
        </p:nvPicPr>
        <p:blipFill>
          <a:blip r:embed="rId5" cstate="print"/>
          <a:srcRect/>
          <a:stretch>
            <a:fillRect/>
          </a:stretch>
        </p:blipFill>
        <p:spPr bwMode="auto">
          <a:xfrm>
            <a:off x="4953000" y="1096108"/>
            <a:ext cx="3662878" cy="3657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73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(cont.)</a:t>
            </a:r>
            <a:endParaRPr lang="en-US" dirty="0"/>
          </a:p>
        </p:txBody>
      </p:sp>
      <p:sp>
        <p:nvSpPr>
          <p:cNvPr id="3" name="Content Placeholder 2"/>
          <p:cNvSpPr>
            <a:spLocks noGrp="1"/>
          </p:cNvSpPr>
          <p:nvPr>
            <p:ph idx="1"/>
          </p:nvPr>
        </p:nvSpPr>
        <p:spPr>
          <a:xfrm>
            <a:off x="457200" y="1280160"/>
            <a:ext cx="8229600" cy="3453253"/>
          </a:xfrm>
        </p:spPr>
        <p:txBody>
          <a:bodyPr>
            <a:spAutoFit/>
          </a:bodyPr>
          <a:lstStyle/>
          <a:p>
            <a:r>
              <a:rPr lang="en-US" dirty="0" smtClean="0"/>
              <a:t>If we were asked to find the rate of change of </a:t>
            </a:r>
            <a:r>
              <a:rPr lang="en-US" i="1" dirty="0" smtClean="0"/>
              <a:t>y</a:t>
            </a:r>
            <a:r>
              <a:rPr lang="en-US" dirty="0" smtClean="0"/>
              <a:t> with respect to </a:t>
            </a:r>
            <a:r>
              <a:rPr lang="en-US" i="1" dirty="0" smtClean="0"/>
              <a:t>x</a:t>
            </a:r>
            <a:r>
              <a:rPr lang="en-US" dirty="0" smtClean="0"/>
              <a:t> at, say, </a:t>
            </a:r>
            <a:r>
              <a:rPr lang="en-US" i="1" dirty="0" smtClean="0"/>
              <a:t>P</a:t>
            </a:r>
            <a:r>
              <a:rPr lang="en-US" baseline="-25000" dirty="0" smtClean="0"/>
              <a:t>1</a:t>
            </a:r>
            <a:r>
              <a:rPr lang="en-US" dirty="0" smtClean="0"/>
              <a:t> </a:t>
            </a:r>
            <a:r>
              <a:rPr lang="en-US" dirty="0" smtClean="0">
                <a:latin typeface="Symbol" pitchFamily="18" charset="2"/>
              </a:rPr>
              <a:t>=</a:t>
            </a:r>
            <a:r>
              <a:rPr lang="en-US" dirty="0" smtClean="0"/>
              <a:t> (1,1) and		 	 we would calculate</a:t>
            </a:r>
          </a:p>
          <a:p>
            <a:endParaRPr lang="en-US" dirty="0" smtClean="0"/>
          </a:p>
          <a:p>
            <a:endParaRPr lang="en-US" dirty="0" smtClean="0"/>
          </a:p>
          <a:p>
            <a:endParaRPr lang="en-US" dirty="0" smtClean="0"/>
          </a:p>
          <a:p>
            <a:endParaRPr lang="en-US" dirty="0"/>
          </a:p>
        </p:txBody>
      </p:sp>
      <p:graphicFrame>
        <p:nvGraphicFramePr>
          <p:cNvPr id="187396" name="Object 4"/>
          <p:cNvGraphicFramePr>
            <a:graphicFrameLocks noChangeAspect="1"/>
          </p:cNvGraphicFramePr>
          <p:nvPr/>
        </p:nvGraphicFramePr>
        <p:xfrm>
          <a:off x="5416550" y="1701800"/>
          <a:ext cx="2463800" cy="622300"/>
        </p:xfrm>
        <a:graphic>
          <a:graphicData uri="http://schemas.openxmlformats.org/presentationml/2006/ole">
            <mc:AlternateContent xmlns:mc="http://schemas.openxmlformats.org/markup-compatibility/2006">
              <mc:Choice xmlns:v="urn:schemas-microsoft-com:vml" Requires="v">
                <p:oleObj spid="_x0000_s235543" name="Equation" r:id="rId3" imgW="2463480" imgH="622080" progId="Equation.DSMT4">
                  <p:embed/>
                </p:oleObj>
              </mc:Choice>
              <mc:Fallback>
                <p:oleObj name="Equation" r:id="rId3" imgW="2463480" imgH="622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16550" y="1701800"/>
                        <a:ext cx="24638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24" name="Object 4"/>
          <p:cNvGraphicFramePr>
            <a:graphicFrameLocks noChangeAspect="1"/>
          </p:cNvGraphicFramePr>
          <p:nvPr/>
        </p:nvGraphicFramePr>
        <p:xfrm>
          <a:off x="857250" y="2895600"/>
          <a:ext cx="7429500" cy="952500"/>
        </p:xfrm>
        <a:graphic>
          <a:graphicData uri="http://schemas.openxmlformats.org/presentationml/2006/ole">
            <mc:AlternateContent xmlns:mc="http://schemas.openxmlformats.org/markup-compatibility/2006">
              <mc:Choice xmlns:v="urn:schemas-microsoft-com:vml" Requires="v">
                <p:oleObj spid="_x0000_s235544" name="Equation" r:id="rId5" imgW="7429320" imgH="952200" progId="Equation.DSMT4">
                  <p:embed/>
                </p:oleObj>
              </mc:Choice>
              <mc:Fallback>
                <p:oleObj name="Equation" r:id="rId5" imgW="7429320" imgH="9522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57250" y="2895600"/>
                        <a:ext cx="7429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(cont.)</a:t>
            </a:r>
            <a:endParaRPr lang="en-US" dirty="0"/>
          </a:p>
        </p:txBody>
      </p:sp>
      <p:sp>
        <p:nvSpPr>
          <p:cNvPr id="3" name="Content Placeholder 2"/>
          <p:cNvSpPr>
            <a:spLocks noGrp="1"/>
          </p:cNvSpPr>
          <p:nvPr>
            <p:ph idx="1"/>
          </p:nvPr>
        </p:nvSpPr>
        <p:spPr>
          <a:xfrm>
            <a:off x="457200" y="1280160"/>
            <a:ext cx="4297680" cy="1471172"/>
          </a:xfrm>
        </p:spPr>
        <p:txBody>
          <a:bodyPr>
            <a:spAutoFit/>
          </a:bodyPr>
          <a:lstStyle/>
          <a:p>
            <a:r>
              <a:rPr lang="en-US" dirty="0" smtClean="0"/>
              <a:t>These two values represent the slopes of the two tangent lines </a:t>
            </a:r>
            <a:r>
              <a:rPr lang="en-US" i="1" dirty="0" smtClean="0"/>
              <a:t>L</a:t>
            </a:r>
            <a:r>
              <a:rPr lang="en-US" baseline="-25000" dirty="0" smtClean="0"/>
              <a:t>1</a:t>
            </a:r>
            <a:r>
              <a:rPr lang="en-US" dirty="0" smtClean="0"/>
              <a:t> and </a:t>
            </a:r>
            <a:r>
              <a:rPr lang="en-US" i="1" dirty="0" smtClean="0"/>
              <a:t>L</a:t>
            </a:r>
            <a:r>
              <a:rPr lang="en-US" baseline="-25000" dirty="0" smtClean="0"/>
              <a:t>2</a:t>
            </a:r>
            <a:r>
              <a:rPr lang="en-US" dirty="0" smtClean="0"/>
              <a:t> that are shown in Figure 1. </a:t>
            </a:r>
          </a:p>
          <a:p>
            <a:endParaRPr lang="en-US" dirty="0"/>
          </a:p>
        </p:txBody>
      </p:sp>
      <p:sp>
        <p:nvSpPr>
          <p:cNvPr id="6" name="Rectangle 5"/>
          <p:cNvSpPr/>
          <p:nvPr/>
        </p:nvSpPr>
        <p:spPr>
          <a:xfrm>
            <a:off x="6099412" y="5115580"/>
            <a:ext cx="1370055" cy="523220"/>
          </a:xfrm>
          <a:prstGeom prst="rect">
            <a:avLst/>
          </a:prstGeom>
        </p:spPr>
        <p:txBody>
          <a:bodyPr wrap="none">
            <a:spAutoFit/>
          </a:bodyPr>
          <a:lstStyle/>
          <a:p>
            <a:r>
              <a:rPr lang="en-US" sz="2800" b="1" dirty="0" smtClean="0"/>
              <a:t>Figure 1</a:t>
            </a:r>
          </a:p>
        </p:txBody>
      </p:sp>
      <p:pic>
        <p:nvPicPr>
          <p:cNvPr id="7" name="Picture 3"/>
          <p:cNvPicPr>
            <a:picLocks noChangeAspect="1" noChangeArrowheads="1"/>
          </p:cNvPicPr>
          <p:nvPr/>
        </p:nvPicPr>
        <p:blipFill>
          <a:blip r:embed="rId2" cstate="print"/>
          <a:srcRect/>
          <a:stretch>
            <a:fillRect/>
          </a:stretch>
        </p:blipFill>
        <p:spPr bwMode="auto">
          <a:xfrm>
            <a:off x="4953000" y="1563488"/>
            <a:ext cx="3662878" cy="3657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(cont.)</a:t>
            </a:r>
            <a:endParaRPr lang="en-US" dirty="0"/>
          </a:p>
        </p:txBody>
      </p:sp>
      <p:sp>
        <p:nvSpPr>
          <p:cNvPr id="3" name="Content Placeholder 2"/>
          <p:cNvSpPr>
            <a:spLocks noGrp="1"/>
          </p:cNvSpPr>
          <p:nvPr>
            <p:ph idx="1"/>
          </p:nvPr>
        </p:nvSpPr>
        <p:spPr>
          <a:xfrm>
            <a:off x="457200" y="1280160"/>
            <a:ext cx="8503920" cy="2246769"/>
          </a:xfrm>
        </p:spPr>
        <p:txBody>
          <a:bodyPr>
            <a:spAutoFit/>
          </a:bodyPr>
          <a:lstStyle/>
          <a:p>
            <a:r>
              <a:rPr lang="en-US" dirty="0" smtClean="0"/>
              <a:t>Alternatively, using the method of implicit differentiation, we leave the equation in its original form and differentiate both sides with respect to </a:t>
            </a:r>
            <a:r>
              <a:rPr lang="en-US" i="1" dirty="0" smtClean="0"/>
              <a:t>x</a:t>
            </a:r>
            <a:r>
              <a:rPr lang="en-US" dirty="0" smtClean="0"/>
              <a:t>. To differentiate the left‑hand side, we </a:t>
            </a:r>
            <a:r>
              <a:rPr lang="en-US" i="1" dirty="0" smtClean="0"/>
              <a:t>implicitly assume</a:t>
            </a:r>
            <a:r>
              <a:rPr lang="en-US" dirty="0" smtClean="0"/>
              <a:t> that </a:t>
            </a:r>
            <a:r>
              <a:rPr lang="en-US" i="1" dirty="0" smtClean="0"/>
              <a:t>y</a:t>
            </a:r>
            <a:r>
              <a:rPr lang="en-US" dirty="0" smtClean="0"/>
              <a:t> is a differentiable function of </a:t>
            </a:r>
            <a:r>
              <a:rPr lang="en-US" i="1" dirty="0" smtClean="0"/>
              <a:t>x</a:t>
            </a:r>
            <a:r>
              <a:rPr lang="en-US" dirty="0" smtClean="0"/>
              <a:t> and apply the Chain Rule.</a:t>
            </a:r>
            <a:endParaRPr lang="en-US" dirty="0"/>
          </a:p>
        </p:txBody>
      </p:sp>
      <p:graphicFrame>
        <p:nvGraphicFramePr>
          <p:cNvPr id="188420" name="Object 4"/>
          <p:cNvGraphicFramePr>
            <a:graphicFrameLocks noChangeAspect="1"/>
          </p:cNvGraphicFramePr>
          <p:nvPr/>
        </p:nvGraphicFramePr>
        <p:xfrm>
          <a:off x="2898775" y="3429000"/>
          <a:ext cx="2247900" cy="838200"/>
        </p:xfrm>
        <a:graphic>
          <a:graphicData uri="http://schemas.openxmlformats.org/presentationml/2006/ole">
            <mc:AlternateContent xmlns:mc="http://schemas.openxmlformats.org/markup-compatibility/2006">
              <mc:Choice xmlns:v="urn:schemas-microsoft-com:vml" Requires="v">
                <p:oleObj spid="_x0000_s188460" name="Equation" r:id="rId3" imgW="2247840" imgH="838080" progId="Equation.DSMT4">
                  <p:embed/>
                </p:oleObj>
              </mc:Choice>
              <mc:Fallback>
                <p:oleObj name="Equation" r:id="rId3" imgW="224784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8775" y="3429000"/>
                        <a:ext cx="224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8421" name="Object 5"/>
          <p:cNvGraphicFramePr>
            <a:graphicFrameLocks noChangeAspect="1"/>
          </p:cNvGraphicFramePr>
          <p:nvPr/>
        </p:nvGraphicFramePr>
        <p:xfrm>
          <a:off x="3100388" y="4191000"/>
          <a:ext cx="1422400" cy="838200"/>
        </p:xfrm>
        <a:graphic>
          <a:graphicData uri="http://schemas.openxmlformats.org/presentationml/2006/ole">
            <mc:AlternateContent xmlns:mc="http://schemas.openxmlformats.org/markup-compatibility/2006">
              <mc:Choice xmlns:v="urn:schemas-microsoft-com:vml" Requires="v">
                <p:oleObj spid="_x0000_s188461" name="Equation" r:id="rId5" imgW="1422360" imgH="838080" progId="Equation.DSMT4">
                  <p:embed/>
                </p:oleObj>
              </mc:Choice>
              <mc:Fallback>
                <p:oleObj name="Equation" r:id="rId5" imgW="142236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00388" y="4191000"/>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8422" name="Object 6"/>
          <p:cNvGraphicFramePr>
            <a:graphicFrameLocks noChangeAspect="1"/>
          </p:cNvGraphicFramePr>
          <p:nvPr/>
        </p:nvGraphicFramePr>
        <p:xfrm>
          <a:off x="5399088" y="4527550"/>
          <a:ext cx="1117600" cy="241300"/>
        </p:xfrm>
        <a:graphic>
          <a:graphicData uri="http://schemas.openxmlformats.org/presentationml/2006/ole">
            <mc:AlternateContent xmlns:mc="http://schemas.openxmlformats.org/markup-compatibility/2006">
              <mc:Choice xmlns:v="urn:schemas-microsoft-com:vml" Requires="v">
                <p:oleObj spid="_x0000_s188462" name="Equation" r:id="rId7" imgW="1117440" imgH="241200" progId="Equation.DSMT4">
                  <p:embed/>
                </p:oleObj>
              </mc:Choice>
              <mc:Fallback>
                <p:oleObj name="Equation" r:id="rId7" imgW="1117440" imgH="2412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99088" y="4527550"/>
                        <a:ext cx="11176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8423" name="Object 7"/>
          <p:cNvGraphicFramePr>
            <a:graphicFrameLocks noChangeAspect="1"/>
          </p:cNvGraphicFramePr>
          <p:nvPr/>
        </p:nvGraphicFramePr>
        <p:xfrm>
          <a:off x="3494088" y="5029200"/>
          <a:ext cx="1181100" cy="901700"/>
        </p:xfrm>
        <a:graphic>
          <a:graphicData uri="http://schemas.openxmlformats.org/presentationml/2006/ole">
            <mc:AlternateContent xmlns:mc="http://schemas.openxmlformats.org/markup-compatibility/2006">
              <mc:Choice xmlns:v="urn:schemas-microsoft-com:vml" Requires="v">
                <p:oleObj spid="_x0000_s188463" name="Equation" r:id="rId9" imgW="1180800" imgH="901440" progId="Equation.DSMT4">
                  <p:embed/>
                </p:oleObj>
              </mc:Choice>
              <mc:Fallback>
                <p:oleObj name="Equation" r:id="rId9" imgW="1180800" imgH="90144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94088" y="5029200"/>
                        <a:ext cx="1181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84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842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842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884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(cont.)</a:t>
            </a:r>
            <a:endParaRPr lang="en-US" dirty="0"/>
          </a:p>
        </p:txBody>
      </p:sp>
      <p:sp>
        <p:nvSpPr>
          <p:cNvPr id="3" name="Content Placeholder 2"/>
          <p:cNvSpPr>
            <a:spLocks noGrp="1"/>
          </p:cNvSpPr>
          <p:nvPr>
            <p:ph idx="1"/>
          </p:nvPr>
        </p:nvSpPr>
        <p:spPr>
          <a:xfrm>
            <a:off x="457200" y="1280160"/>
            <a:ext cx="8229600" cy="1815882"/>
          </a:xfrm>
        </p:spPr>
        <p:txBody>
          <a:bodyPr>
            <a:spAutoFit/>
          </a:bodyPr>
          <a:lstStyle/>
          <a:p>
            <a:r>
              <a:rPr lang="en-US" dirty="0" smtClean="0"/>
              <a:t>This one formula contains the same information as the two formulas for </a:t>
            </a:r>
            <a:r>
              <a:rPr lang="en-US" i="1" dirty="0" smtClean="0"/>
              <a:t>y</a:t>
            </a:r>
            <a:r>
              <a:rPr lang="en-US" baseline="-25000" dirty="0" smtClean="0"/>
              <a:t>1</a:t>
            </a:r>
            <a:r>
              <a:rPr lang="en-US" dirty="0" smtClean="0"/>
              <a:t>′ and </a:t>
            </a:r>
            <a:r>
              <a:rPr lang="en-US" i="1" dirty="0" smtClean="0"/>
              <a:t>y</a:t>
            </a:r>
            <a:r>
              <a:rPr lang="en-US" baseline="-25000" dirty="0" smtClean="0"/>
              <a:t>2</a:t>
            </a:r>
            <a:r>
              <a:rPr lang="en-US" dirty="0" smtClean="0"/>
              <a:t>′ , and using it to calculate the slopes of the lines </a:t>
            </a:r>
            <a:r>
              <a:rPr lang="en-US" i="1" dirty="0" smtClean="0"/>
              <a:t>L</a:t>
            </a:r>
            <a:r>
              <a:rPr lang="en-US" baseline="-25000" dirty="0" smtClean="0"/>
              <a:t>1</a:t>
            </a:r>
            <a:r>
              <a:rPr lang="en-US" dirty="0" smtClean="0"/>
              <a:t> and </a:t>
            </a:r>
            <a:r>
              <a:rPr lang="en-US" i="1" dirty="0" smtClean="0"/>
              <a:t>L</a:t>
            </a:r>
            <a:r>
              <a:rPr lang="en-US" baseline="-25000" dirty="0" smtClean="0"/>
              <a:t>2</a:t>
            </a:r>
            <a:r>
              <a:rPr lang="en-US" dirty="0" smtClean="0"/>
              <a:t> we obtain the same results:</a:t>
            </a:r>
            <a:endParaRPr lang="en-US" dirty="0"/>
          </a:p>
        </p:txBody>
      </p:sp>
      <p:graphicFrame>
        <p:nvGraphicFramePr>
          <p:cNvPr id="190471" name="Object 7"/>
          <p:cNvGraphicFramePr>
            <a:graphicFrameLocks noChangeAspect="1"/>
          </p:cNvGraphicFramePr>
          <p:nvPr/>
        </p:nvGraphicFramePr>
        <p:xfrm>
          <a:off x="2863850" y="2803525"/>
          <a:ext cx="3416300" cy="1003300"/>
        </p:xfrm>
        <a:graphic>
          <a:graphicData uri="http://schemas.openxmlformats.org/presentationml/2006/ole">
            <mc:AlternateContent xmlns:mc="http://schemas.openxmlformats.org/markup-compatibility/2006">
              <mc:Choice xmlns:v="urn:schemas-microsoft-com:vml" Requires="v">
                <p:oleObj spid="_x0000_s190501" name="Equation" r:id="rId3" imgW="3416040" imgH="1002960" progId="Equation.DSMT4">
                  <p:embed/>
                </p:oleObj>
              </mc:Choice>
              <mc:Fallback>
                <p:oleObj name="Equation" r:id="rId3" imgW="3416040" imgH="100296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63850" y="2803525"/>
                        <a:ext cx="34163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0472" name="Object 8"/>
          <p:cNvGraphicFramePr>
            <a:graphicFrameLocks noChangeAspect="1"/>
          </p:cNvGraphicFramePr>
          <p:nvPr/>
        </p:nvGraphicFramePr>
        <p:xfrm>
          <a:off x="1993900" y="4533900"/>
          <a:ext cx="5156200" cy="1104900"/>
        </p:xfrm>
        <a:graphic>
          <a:graphicData uri="http://schemas.openxmlformats.org/presentationml/2006/ole">
            <mc:AlternateContent xmlns:mc="http://schemas.openxmlformats.org/markup-compatibility/2006">
              <mc:Choice xmlns:v="urn:schemas-microsoft-com:vml" Requires="v">
                <p:oleObj spid="_x0000_s190502" name="Equation" r:id="rId5" imgW="5155920" imgH="1104840" progId="Equation.DSMT4">
                  <p:embed/>
                </p:oleObj>
              </mc:Choice>
              <mc:Fallback>
                <p:oleObj name="Equation" r:id="rId5" imgW="5155920" imgH="110484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93900" y="4533900"/>
                        <a:ext cx="51562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0473" name="Object 9"/>
          <p:cNvGraphicFramePr>
            <a:graphicFrameLocks noChangeAspect="1"/>
          </p:cNvGraphicFramePr>
          <p:nvPr/>
        </p:nvGraphicFramePr>
        <p:xfrm>
          <a:off x="4292600" y="4114800"/>
          <a:ext cx="558800" cy="304800"/>
        </p:xfrm>
        <a:graphic>
          <a:graphicData uri="http://schemas.openxmlformats.org/presentationml/2006/ole">
            <mc:AlternateContent xmlns:mc="http://schemas.openxmlformats.org/markup-compatibility/2006">
              <mc:Choice xmlns:v="urn:schemas-microsoft-com:vml" Requires="v">
                <p:oleObj spid="_x0000_s190503" name="Equation" r:id="rId7" imgW="558720" imgH="304560" progId="Equation.DSMT4">
                  <p:embed/>
                </p:oleObj>
              </mc:Choice>
              <mc:Fallback>
                <p:oleObj name="Equation" r:id="rId7" imgW="558720" imgH="30456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92600" y="4114800"/>
                        <a:ext cx="5588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04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047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04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2831</TotalTime>
  <Words>1317</Words>
  <Application>Microsoft Office PowerPoint</Application>
  <PresentationFormat>On-screen Show (4:3)</PresentationFormat>
  <Paragraphs>136</Paragraphs>
  <Slides>43</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43</vt:i4>
      </vt:variant>
    </vt:vector>
  </HeadingPairs>
  <TitlesOfParts>
    <vt:vector size="49" baseType="lpstr">
      <vt:lpstr>Arial</vt:lpstr>
      <vt:lpstr>Symbol</vt:lpstr>
      <vt:lpstr>Calibri</vt:lpstr>
      <vt:lpstr>Ti86pc</vt:lpstr>
      <vt:lpstr>Office Theme</vt:lpstr>
      <vt:lpstr>Equation</vt:lpstr>
      <vt:lpstr>Section 3.5</vt:lpstr>
      <vt:lpstr>TOPICS</vt:lpstr>
      <vt:lpstr>Derivatives of Implicitly Defined Functions</vt:lpstr>
      <vt:lpstr>Example 1</vt:lpstr>
      <vt:lpstr>Example 1 (cont.)</vt:lpstr>
      <vt:lpstr>Example 1 (cont.)</vt:lpstr>
      <vt:lpstr>Example 1 (cont.)</vt:lpstr>
      <vt:lpstr>Example 1 (cont.)</vt:lpstr>
      <vt:lpstr>Example 1 (cont.)</vt:lpstr>
      <vt:lpstr>Method of Implicit Differentiation</vt:lpstr>
      <vt:lpstr>Example 2</vt:lpstr>
      <vt:lpstr>Example 2 (cont.)</vt:lpstr>
      <vt:lpstr>Example 2 (cont.)</vt:lpstr>
      <vt:lpstr>Example 2 (cont.)</vt:lpstr>
      <vt:lpstr>Example 2 (cont.)</vt:lpstr>
      <vt:lpstr>Example 2 (cont.)</vt:lpstr>
      <vt:lpstr>Technology Note </vt:lpstr>
      <vt:lpstr>Technology Note </vt:lpstr>
      <vt:lpstr>Example 3</vt:lpstr>
      <vt:lpstr>Example 3 (cont.)</vt:lpstr>
      <vt:lpstr>Example 3 (cont.)</vt:lpstr>
      <vt:lpstr>Example 3 (cont.)</vt:lpstr>
      <vt:lpstr>Example 3 (cont.)</vt:lpstr>
      <vt:lpstr>Example 3 (cont.)</vt:lpstr>
      <vt:lpstr>Example 3 (cont.)</vt:lpstr>
      <vt:lpstr>Example 3 (cont.)</vt:lpstr>
      <vt:lpstr>Example 4</vt:lpstr>
      <vt:lpstr>Example 4 (cont.)</vt:lpstr>
      <vt:lpstr>Example 4 (cont.)</vt:lpstr>
      <vt:lpstr>Example 4 (cont.)</vt:lpstr>
      <vt:lpstr>Example 4 (cont.)</vt:lpstr>
      <vt:lpstr>Second Proof of the Power Rule for Rational Exponents</vt:lpstr>
      <vt:lpstr>Second Proof of the Power Rule for Rational Exponents</vt:lpstr>
      <vt:lpstr>Second Proof of the Power Rule for Rational Exponents</vt:lpstr>
      <vt:lpstr>Example 5</vt:lpstr>
      <vt:lpstr>Example 5 (cont.)</vt:lpstr>
      <vt:lpstr>Example 5 (cont.)</vt:lpstr>
      <vt:lpstr>Example 5 (cont.)</vt:lpstr>
      <vt:lpstr>Example 5 (cont.)</vt:lpstr>
      <vt:lpstr>Example 5 (cont.)</vt:lpstr>
      <vt:lpstr>Example 5 (cont.)</vt:lpstr>
      <vt:lpstr>Example 6</vt:lpstr>
      <vt:lpstr>Example 6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dc:title>
  <dc:creator>Hawkes Learning</dc:creator>
  <cp:lastModifiedBy>kanthi</cp:lastModifiedBy>
  <cp:revision>362</cp:revision>
  <dcterms:created xsi:type="dcterms:W3CDTF">2013-04-26T14:43:13Z</dcterms:created>
  <dcterms:modified xsi:type="dcterms:W3CDTF">2018-09-04T05:38:06Z</dcterms:modified>
</cp:coreProperties>
</file>