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1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6" r:id="rId45"/>
    <p:sldId id="308" r:id="rId46"/>
    <p:sldId id="307" r:id="rId47"/>
    <p:sldId id="309" r:id="rId48"/>
    <p:sldId id="310" r:id="rId49"/>
    <p:sldId id="311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>
      <p:cViewPr varScale="1">
        <p:scale>
          <a:sx n="114" d="100"/>
          <a:sy n="114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2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3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36.png"/><Relationship Id="rId4" Type="http://schemas.openxmlformats.org/officeDocument/2006/relationships/image" Target="../media/image13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4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41.wmf"/><Relationship Id="rId9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4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4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4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4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3.6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Derivatives of Inverse Functions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             for the following functions.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209800" y="1340370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3" imgW="888840" imgH="431640" progId="Equation.DSMT4">
                  <p:embed/>
                </p:oleObj>
              </mc:Choice>
              <mc:Fallback>
                <p:oleObj name="Equation" r:id="rId3" imgW="8888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40370"/>
                        <a:ext cx="88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48640" y="1981200"/>
          <a:ext cx="6934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" imgW="6933960" imgH="2184120" progId="Equation.DSMT4">
                  <p:embed/>
                </p:oleObj>
              </mc:Choice>
              <mc:Fallback>
                <p:oleObj name="Equation" r:id="rId5" imgW="6933960" imgH="2184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81200"/>
                        <a:ext cx="69342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5138" indent="-465138"/>
            <a:r>
              <a:rPr lang="en-US" b="1" dirty="0" smtClean="0"/>
              <a:t>a.	</a:t>
            </a:r>
            <a:r>
              <a:rPr lang="en-US" dirty="0" smtClean="0"/>
              <a:t>Defining                    and applying the formula we obtained,</a:t>
            </a:r>
          </a:p>
          <a:p>
            <a:pPr marL="465138" indent="-465138"/>
            <a:endParaRPr lang="en-US" dirty="0" smtClean="0"/>
          </a:p>
          <a:p>
            <a:pPr marL="465138" indent="-465138"/>
            <a:endParaRPr lang="en-US" dirty="0" smtClean="0"/>
          </a:p>
          <a:p>
            <a:pPr marL="465138" indent="-465138"/>
            <a:r>
              <a:rPr lang="en-US" dirty="0" smtClean="0"/>
              <a:t>	Notice that what we have found is the fact that ln </a:t>
            </a:r>
            <a:r>
              <a:rPr lang="en-US" i="1" dirty="0" smtClean="0"/>
              <a:t>x</a:t>
            </a:r>
            <a:r>
              <a:rPr lang="en-US" dirty="0" smtClean="0"/>
              <a:t> and ln(</a:t>
            </a:r>
            <a:r>
              <a:rPr lang="en-US" i="1" dirty="0" smtClean="0"/>
              <a:t>kx</a:t>
            </a:r>
            <a:r>
              <a:rPr lang="en-US" dirty="0" smtClean="0"/>
              <a:t>) have the same derivative. This shouldn’t come as a surprise if we recall that by the properties of logarithms,  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62200" y="1828800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3" imgW="1333440" imgH="469800" progId="Equation.DSMT4">
                  <p:embed/>
                </p:oleObj>
              </mc:Choice>
              <mc:Fallback>
                <p:oleObj name="Equation" r:id="rId3" imgW="13334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28800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3600" y="269875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5" imgW="1625400" imgH="838080" progId="Equation.DSMT4">
                  <p:embed/>
                </p:oleObj>
              </mc:Choice>
              <mc:Fallback>
                <p:oleObj name="Equation" r:id="rId5" imgW="16254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9875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314700" y="5473700"/>
          <a:ext cx="251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7" imgW="2514600" imgH="469800" progId="Equation.DSMT4">
                  <p:embed/>
                </p:oleObj>
              </mc:Choice>
              <mc:Fallback>
                <p:oleObj name="Equation" r:id="rId7" imgW="25146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473700"/>
                        <a:ext cx="251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886200" y="2484620"/>
          <a:ext cx="1054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9" imgW="1054080" imgH="1054080" progId="Equation.DSMT4">
                  <p:embed/>
                </p:oleObj>
              </mc:Choice>
              <mc:Fallback>
                <p:oleObj name="Equation" r:id="rId9" imgW="1054080" imgH="1054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84620"/>
                        <a:ext cx="1054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05400" y="2710720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11" imgW="698400" imgH="838080" progId="Equation.DSMT4">
                  <p:embed/>
                </p:oleObj>
              </mc:Choice>
              <mc:Fallback>
                <p:oleObj name="Equation" r:id="rId11" imgW="6984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10720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59840" y="2713220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13" imgW="647640" imgH="838080" progId="Equation.DSMT4">
                  <p:embed/>
                </p:oleObj>
              </mc:Choice>
              <mc:Fallback>
                <p:oleObj name="Equation" r:id="rId13" imgW="6476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840" y="2713220"/>
                        <a:ext cx="64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44294"/>
          </a:xfrm>
        </p:spPr>
        <p:txBody>
          <a:bodyPr>
            <a:spAutoFit/>
          </a:bodyPr>
          <a:lstStyle/>
          <a:p>
            <a:r>
              <a:rPr lang="en-US" dirty="0" smtClean="0"/>
              <a:t>therefore,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Recall that what this means geometrically is the fact that the graph of ln (</a:t>
            </a:r>
            <a:r>
              <a:rPr lang="en-US" i="1" dirty="0" smtClean="0"/>
              <a:t>kx</a:t>
            </a:r>
            <a:r>
              <a:rPr lang="en-US" dirty="0" smtClean="0"/>
              <a:t>) can be obtained from that of ln </a:t>
            </a:r>
            <a:r>
              <a:rPr lang="en-US" i="1" dirty="0" smtClean="0"/>
              <a:t>x</a:t>
            </a:r>
            <a:r>
              <a:rPr lang="en-US" dirty="0" smtClean="0"/>
              <a:t> by a vertical shift of ln </a:t>
            </a:r>
            <a:r>
              <a:rPr lang="en-US" i="1" dirty="0" smtClean="0"/>
              <a:t>k</a:t>
            </a:r>
            <a:r>
              <a:rPr lang="en-US" dirty="0" smtClean="0"/>
              <a:t> units. However, vertical shifting doesn’t change the slope of a tangent at any point, which visually explains why the derivatives are equal. </a:t>
            </a: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3400" y="1981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3" imgW="1625400" imgH="838080" progId="Equation.DSMT4">
                  <p:embed/>
                </p:oleObj>
              </mc:Choice>
              <mc:Fallback>
                <p:oleObj name="Equation" r:id="rId3" imgW="16254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209800" y="1981200"/>
          <a:ext cx="2882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5" imgW="2882880" imgH="838080" progId="Equation.DSMT4">
                  <p:embed/>
                </p:oleObj>
              </mc:Choice>
              <mc:Fallback>
                <p:oleObj name="Equation" r:id="rId5" imgW="28828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2882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181600" y="1982788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7" imgW="1041120" imgH="838080" progId="Equation.DSMT4">
                  <p:embed/>
                </p:oleObj>
              </mc:Choice>
              <mc:Fallback>
                <p:oleObj name="Equation" r:id="rId7" imgW="10411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2788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400800" y="1981200"/>
          <a:ext cx="243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9" imgW="2438280" imgH="838080" progId="Equation.DSMT4">
                  <p:embed/>
                </p:oleObj>
              </mc:Choice>
              <mc:Fallback>
                <p:oleObj name="Equation" r:id="rId9" imgW="24382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81200"/>
                        <a:ext cx="243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 smtClean="0"/>
              <a:t>b.	</a:t>
            </a:r>
            <a:r>
              <a:rPr lang="en-US" dirty="0" smtClean="0"/>
              <a:t>By the same formula that we put to good use in part  a., 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95400" y="2590800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3" imgW="2286000" imgH="838080" progId="Equation.DSMT4">
                  <p:embed/>
                </p:oleObj>
              </mc:Choice>
              <mc:Fallback>
                <p:oleObj name="Equation" r:id="rId3" imgW="22860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717560" y="2286000"/>
          <a:ext cx="172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5" imgW="1726920" imgH="1143000" progId="Equation.DSMT4">
                  <p:embed/>
                </p:oleObj>
              </mc:Choice>
              <mc:Fallback>
                <p:oleObj name="Equation" r:id="rId5" imgW="1726920" imgH="1143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560" y="2286000"/>
                        <a:ext cx="1727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562600" y="2560820"/>
          <a:ext cx="144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7" imgW="1447560" imgH="876240" progId="Equation.DSMT4">
                  <p:embed/>
                </p:oleObj>
              </mc:Choice>
              <mc:Fallback>
                <p:oleObj name="Equation" r:id="rId7" imgW="144756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60820"/>
                        <a:ext cx="1447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4572000"/>
          </a:xfrm>
        </p:spPr>
        <p:txBody>
          <a:bodyPr/>
          <a:lstStyle/>
          <a:p>
            <a:pPr marL="465138" indent="-465138"/>
            <a:r>
              <a:rPr lang="en-US" b="1" dirty="0" smtClean="0"/>
              <a:t>c.	</a:t>
            </a:r>
            <a:r>
              <a:rPr lang="en-US" dirty="0" smtClean="0"/>
              <a:t>We could define                                      and proceed like above; however, finding             seems a bit tedious at best. Instead, it is to our advantage to use the properties of logarithms before differentiating. Since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54121"/>
              </p:ext>
            </p:extLst>
          </p:nvPr>
        </p:nvGraphicFramePr>
        <p:xfrm>
          <a:off x="3505200" y="1066800"/>
          <a:ext cx="2832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3" imgW="2831760" imgH="596880" progId="Equation.DSMT4">
                  <p:embed/>
                </p:oleObj>
              </mc:Choice>
              <mc:Fallback>
                <p:oleObj name="Equation" r:id="rId3" imgW="2831760" imgH="59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2832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20537"/>
              </p:ext>
            </p:extLst>
          </p:nvPr>
        </p:nvGraphicFramePr>
        <p:xfrm>
          <a:off x="5181600" y="1616978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5" imgW="761760" imgH="469800" progId="Equation.DSMT4">
                  <p:embed/>
                </p:oleObj>
              </mc:Choice>
              <mc:Fallback>
                <p:oleObj name="Equation" r:id="rId5" imgW="7617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16978"/>
                        <a:ext cx="76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96611"/>
              </p:ext>
            </p:extLst>
          </p:nvPr>
        </p:nvGraphicFramePr>
        <p:xfrm>
          <a:off x="1447800" y="3352800"/>
          <a:ext cx="1447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7" imgW="1447560" imgH="939600" progId="Equation.DSMT4">
                  <p:embed/>
                </p:oleObj>
              </mc:Choice>
              <mc:Fallback>
                <p:oleObj name="Equation" r:id="rId7" imgW="14475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1447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854654"/>
              </p:ext>
            </p:extLst>
          </p:nvPr>
        </p:nvGraphicFramePr>
        <p:xfrm>
          <a:off x="3022600" y="344399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9" imgW="3377880" imgH="838080" progId="Equation.DSMT4">
                  <p:embed/>
                </p:oleObj>
              </mc:Choice>
              <mc:Fallback>
                <p:oleObj name="Equation" r:id="rId9" imgW="33778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443990"/>
                        <a:ext cx="337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519057"/>
              </p:ext>
            </p:extLst>
          </p:nvPr>
        </p:nvGraphicFramePr>
        <p:xfrm>
          <a:off x="3022600" y="4419600"/>
          <a:ext cx="306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11" imgW="3060360" imgH="838080" progId="Equation.DSMT4">
                  <p:embed/>
                </p:oleObj>
              </mc:Choice>
              <mc:Fallback>
                <p:oleObj name="Equation" r:id="rId11" imgW="30603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419600"/>
                        <a:ext cx="306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448181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366092"/>
                </a:solidFill>
              </a:rPr>
              <a:t>differentiating </a:t>
            </a:r>
            <a:r>
              <a:rPr lang="en-US" sz="2800" dirty="0">
                <a:solidFill>
                  <a:srgbClr val="366092"/>
                </a:solidFill>
              </a:rPr>
              <a:t>becomes much more straightforward.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2c (cont.)</a:t>
            </a: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5936"/>
              </p:ext>
            </p:extLst>
          </p:nvPr>
        </p:nvGraphicFramePr>
        <p:xfrm>
          <a:off x="1016000" y="1365250"/>
          <a:ext cx="2260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3" imgW="2260440" imgH="1091880" progId="Equation.DSMT4">
                  <p:embed/>
                </p:oleObj>
              </mc:Choice>
              <mc:Fallback>
                <p:oleObj name="Equation" r:id="rId3" imgW="2260440" imgH="1091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365250"/>
                        <a:ext cx="2260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85703"/>
              </p:ext>
            </p:extLst>
          </p:nvPr>
        </p:nvGraphicFramePr>
        <p:xfrm>
          <a:off x="3369040" y="1464040"/>
          <a:ext cx="464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5" imgW="4647960" imgH="838080" progId="Equation.DSMT4">
                  <p:embed/>
                </p:oleObj>
              </mc:Choice>
              <mc:Fallback>
                <p:oleObj name="Equation" r:id="rId5" imgW="46479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40" y="1464040"/>
                        <a:ext cx="464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2999"/>
              </p:ext>
            </p:extLst>
          </p:nvPr>
        </p:nvGraphicFramePr>
        <p:xfrm>
          <a:off x="3369040" y="2449227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7" imgW="2552400" imgH="838080" progId="Equation.DSMT4">
                  <p:embed/>
                </p:oleObj>
              </mc:Choice>
              <mc:Fallback>
                <p:oleObj name="Equation" r:id="rId7" imgW="255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40" y="2449227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27213"/>
              </p:ext>
            </p:extLst>
          </p:nvPr>
        </p:nvGraphicFramePr>
        <p:xfrm>
          <a:off x="3369040" y="3434414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9" imgW="1968480" imgH="838080" progId="Equation.DSMT4">
                  <p:embed/>
                </p:oleObj>
              </mc:Choice>
              <mc:Fallback>
                <p:oleObj name="Equation" r:id="rId9" imgW="19684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40" y="3434414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44551"/>
              </p:ext>
            </p:extLst>
          </p:nvPr>
        </p:nvGraphicFramePr>
        <p:xfrm>
          <a:off x="3369040" y="4419600"/>
          <a:ext cx="1828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11" imgW="1828800" imgH="952200" progId="Equation.DSMT4">
                  <p:embed/>
                </p:oleObj>
              </mc:Choice>
              <mc:Fallback>
                <p:oleObj name="Equation" r:id="rId11" imgW="182880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040" y="4419600"/>
                        <a:ext cx="1828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equation of the line tangent to the graph of </a:t>
            </a:r>
            <a:r>
              <a:rPr lang="en-US" i="1" dirty="0" smtClean="0"/>
              <a:t>f</a:t>
            </a:r>
            <a:r>
              <a:rPr lang="en-US" dirty="0" smtClean="0"/>
              <a:t> at the point (0, 1).</a:t>
            </a:r>
          </a:p>
          <a:p>
            <a:endParaRPr lang="en-US" dirty="0" smtClean="0"/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After defining                                             we can proceed by differentiating f to obtain the slope. 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679700" y="2324100"/>
          <a:ext cx="3784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3" imgW="3784320" imgH="571320" progId="Equation.DSMT4">
                  <p:embed/>
                </p:oleObj>
              </mc:Choice>
              <mc:Fallback>
                <p:oleObj name="Equation" r:id="rId3" imgW="378432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324100"/>
                        <a:ext cx="3784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22070" y="3261610"/>
          <a:ext cx="334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5" imgW="3340080" imgH="482400" progId="Equation.DSMT4">
                  <p:embed/>
                </p:oleObj>
              </mc:Choice>
              <mc:Fallback>
                <p:oleObj name="Equation" r:id="rId5" imgW="33400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070" y="3261610"/>
                        <a:ext cx="334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905000" y="4083570"/>
          <a:ext cx="463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7" imgW="4635360" imgH="838080" progId="Equation.DSMT4">
                  <p:embed/>
                </p:oleObj>
              </mc:Choice>
              <mc:Fallback>
                <p:oleObj name="Equation" r:id="rId7" imgW="46353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83570"/>
                        <a:ext cx="463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728210" y="4984230"/>
          <a:ext cx="495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9" imgW="4952880" imgH="1015920" progId="Equation.DSMT4">
                  <p:embed/>
                </p:oleObj>
              </mc:Choice>
              <mc:Fallback>
                <p:oleObj name="Equation" r:id="rId9" imgW="495288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210" y="4984230"/>
                        <a:ext cx="4953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the slope of the desired tangent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Finally, using the point‑slope form, the equation of the tangent line is obtained: 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20574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3" imgW="4038480" imgH="1015920" progId="Equation.DSMT4">
                  <p:embed/>
                </p:oleObj>
              </mc:Choice>
              <mc:Fallback>
                <p:oleObj name="Equation" r:id="rId3" imgW="403848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403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409950" y="4419600"/>
          <a:ext cx="232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5" imgW="2323800" imgH="838080" progId="Equation.DSMT4">
                  <p:embed/>
                </p:oleObj>
              </mc:Choice>
              <mc:Fallback>
                <p:oleObj name="Equation" r:id="rId5" imgW="23238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419600"/>
                        <a:ext cx="232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075420" y="2117360"/>
          <a:ext cx="1714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7" imgW="1714320" imgH="952200" progId="Equation.DSMT4">
                  <p:embed/>
                </p:oleObj>
              </mc:Choice>
              <mc:Fallback>
                <p:oleObj name="Equation" r:id="rId7" imgW="171432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420" y="2117360"/>
                        <a:ext cx="1714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934200" y="2134850"/>
          <a:ext cx="63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9" imgW="634680" imgH="838080" progId="Equation.DSMT4">
                  <p:embed/>
                </p:oleObj>
              </mc:Choice>
              <mc:Fallback>
                <p:oleObj name="Equation" r:id="rId9" imgW="6346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34850"/>
                        <a:ext cx="63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40480" cy="4572000"/>
          </a:xfrm>
        </p:spPr>
        <p:txBody>
          <a:bodyPr/>
          <a:lstStyle/>
          <a:p>
            <a:r>
              <a:rPr lang="en-US" dirty="0" smtClean="0"/>
              <a:t>or equivalently,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function and its tangent are graphed in Figure 2</a:t>
            </a:r>
            <a:r>
              <a:rPr lang="en-US" i="1" dirty="0" smtClean="0"/>
              <a:t>.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676400" y="19050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1549080" imgH="838080" progId="Equation.DSMT4">
                  <p:embed/>
                </p:oleObj>
              </mc:Choice>
              <mc:Fallback>
                <p:oleObj name="Equation" r:id="rId3" imgW="15490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 b="11667"/>
          <a:stretch>
            <a:fillRect/>
          </a:stretch>
        </p:blipFill>
        <p:spPr bwMode="auto">
          <a:xfrm>
            <a:off x="4343400" y="1219200"/>
            <a:ext cx="43670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44990" y="5301726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Figure 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 of log</a:t>
            </a:r>
            <a:r>
              <a:rPr lang="en-US" i="1" baseline="-25000" dirty="0" smtClean="0"/>
              <a:t>a</a:t>
            </a:r>
            <a:r>
              <a:rPr lang="en-US" i="1" dirty="0" smtClean="0"/>
              <a:t> x</a:t>
            </a:r>
            <a:endParaRPr lang="en-US" i="1" baseline="-25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207441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Derivative of log</a:t>
            </a:r>
            <a:r>
              <a:rPr lang="en-US" b="1" i="1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Given a positive base 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≠ 1, and for all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&gt; 0,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11445"/>
              </p:ext>
            </p:extLst>
          </p:nvPr>
        </p:nvGraphicFramePr>
        <p:xfrm>
          <a:off x="3149600" y="2383716"/>
          <a:ext cx="284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2844720" imgH="838080" progId="Equation.DSMT4">
                  <p:embed/>
                </p:oleObj>
              </mc:Choice>
              <mc:Fallback>
                <p:oleObj name="Equation" r:id="rId3" imgW="28447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383716"/>
                        <a:ext cx="284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Derivative Rule for Inverse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Derivatives of Logarithms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Logarithmic Differentiation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Derivatives of Inverse Trigonometric Functions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 of log</a:t>
            </a:r>
            <a:r>
              <a:rPr lang="en-US" i="1" baseline="-25000" dirty="0" smtClean="0"/>
              <a:t>a</a:t>
            </a:r>
            <a:r>
              <a:rPr lang="en-US" i="1" dirty="0" smtClean="0"/>
              <a:t>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 we now know the derivative of ln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all we need is the logarithmic change of base formula.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99707"/>
              </p:ext>
            </p:extLst>
          </p:nvPr>
        </p:nvGraphicFramePr>
        <p:xfrm>
          <a:off x="1289050" y="2959100"/>
          <a:ext cx="6565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6565680" imgH="939600" progId="Equation.DSMT4">
                  <p:embed/>
                </p:oleObj>
              </mc:Choice>
              <mc:Fallback>
                <p:oleObj name="Equation" r:id="rId3" imgW="656568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959100"/>
                        <a:ext cx="6565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following derivatives.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</a:p>
          <a:p>
            <a:pPr marL="465138" indent="-465138"/>
            <a:r>
              <a:rPr lang="en-US" b="1" dirty="0" smtClean="0"/>
              <a:t>a.	</a:t>
            </a:r>
            <a:r>
              <a:rPr lang="en-US" dirty="0" smtClean="0"/>
              <a:t>Note that if                                           so by the above formula we obtain the following.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48640" y="1905000"/>
          <a:ext cx="7378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7378560" imgH="1041120" progId="Equation.DSMT4">
                  <p:embed/>
                </p:oleObj>
              </mc:Choice>
              <mc:Fallback>
                <p:oleObj name="Equation" r:id="rId3" imgW="737856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05000"/>
                        <a:ext cx="7378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783800" y="3886200"/>
          <a:ext cx="327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3276360" imgH="469800" progId="Equation.DSMT4">
                  <p:embed/>
                </p:oleObj>
              </mc:Choice>
              <mc:Fallback>
                <p:oleObj name="Equation" r:id="rId5" imgW="3276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800" y="3886200"/>
                        <a:ext cx="327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438400" y="4876800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7" imgW="4343400" imgH="838080" progId="Equation.DSMT4">
                  <p:embed/>
                </p:oleObj>
              </mc:Choice>
              <mc:Fallback>
                <p:oleObj name="Equation" r:id="rId7" imgW="43434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76800"/>
                        <a:ext cx="434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 smtClean="0"/>
              <a:t>b.	</a:t>
            </a:r>
            <a:r>
              <a:rPr lang="en-US" dirty="0" smtClean="0"/>
              <a:t>First of all, recall that “log” stands for the common logarithm, whose base is 10. Second, we will be better off if we rewrite the logarithmic expression before differentiating.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4b (cont.)</a:t>
            </a: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43000" y="1371600"/>
          <a:ext cx="2362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Equation" r:id="rId3" imgW="2361960" imgH="1041120" progId="Equation.DSMT4">
                  <p:embed/>
                </p:oleObj>
              </mc:Choice>
              <mc:Fallback>
                <p:oleObj name="Equation" r:id="rId3" imgW="236196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2362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644900" y="2565400"/>
          <a:ext cx="4813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2" name="Equation" r:id="rId5" imgW="4813200" imgH="1143000" progId="Equation.DSMT4">
                  <p:embed/>
                </p:oleObj>
              </mc:Choice>
              <mc:Fallback>
                <p:oleObj name="Equation" r:id="rId5" imgW="481320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565400"/>
                        <a:ext cx="48133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644900" y="1422400"/>
          <a:ext cx="450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Equation" r:id="rId7" imgW="4508280" imgH="927000" progId="Equation.DSMT4">
                  <p:embed/>
                </p:oleObj>
              </mc:Choice>
              <mc:Fallback>
                <p:oleObj name="Equation" r:id="rId7" imgW="4508280" imgH="927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422400"/>
                        <a:ext cx="450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2"/>
          <p:cNvGraphicFramePr>
            <a:graphicFrameLocks noChangeAspect="1"/>
          </p:cNvGraphicFramePr>
          <p:nvPr/>
        </p:nvGraphicFramePr>
        <p:xfrm>
          <a:off x="3644900" y="3924300"/>
          <a:ext cx="4203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Equation" r:id="rId9" imgW="4203360" imgH="876240" progId="Equation.DSMT4">
                  <p:embed/>
                </p:oleObj>
              </mc:Choice>
              <mc:Fallback>
                <p:oleObj name="Equation" r:id="rId9" imgW="4203360" imgH="876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3924300"/>
                        <a:ext cx="4203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75965"/>
              </p:ext>
            </p:extLst>
          </p:nvPr>
        </p:nvGraphicFramePr>
        <p:xfrm>
          <a:off x="3657600" y="5010150"/>
          <a:ext cx="3898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5" name="Equation" r:id="rId11" imgW="3898800" imgH="939600" progId="Equation.DSMT4">
                  <p:embed/>
                </p:oleObj>
              </mc:Choice>
              <mc:Fallback>
                <p:oleObj name="Equation" r:id="rId11" imgW="389880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010150"/>
                        <a:ext cx="3898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Logarithmic Differentiation</a:t>
            </a:r>
          </a:p>
          <a:p>
            <a:pPr marL="1139825" indent="-1139825"/>
            <a:r>
              <a:rPr lang="en-US" b="1" dirty="0" smtClean="0">
                <a:solidFill>
                  <a:srgbClr val="000000"/>
                </a:solidFill>
              </a:rPr>
              <a:t>Step 1:	</a:t>
            </a:r>
            <a:r>
              <a:rPr lang="en-US" dirty="0" smtClean="0">
                <a:solidFill>
                  <a:srgbClr val="000000"/>
                </a:solidFill>
              </a:rPr>
              <a:t>Apply the natural logarithm to both sides of the equation </a:t>
            </a:r>
            <a:r>
              <a:rPr lang="en-US" i="1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), and use the properties of logarithms as appropriate.</a:t>
            </a:r>
          </a:p>
          <a:p>
            <a:pPr marL="1139825" indent="-1139825"/>
            <a:r>
              <a:rPr lang="en-US" b="1" dirty="0" smtClean="0">
                <a:solidFill>
                  <a:srgbClr val="000000"/>
                </a:solidFill>
              </a:rPr>
              <a:t>Step 2:	</a:t>
            </a:r>
            <a:r>
              <a:rPr lang="en-US" dirty="0" smtClean="0">
                <a:solidFill>
                  <a:srgbClr val="000000"/>
                </a:solidFill>
              </a:rPr>
              <a:t>Under the assumption that </a:t>
            </a:r>
            <a:r>
              <a:rPr lang="en-US" i="1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is differentiable, differentiate both sides of the resulting equation implicitly with respect to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1139825" indent="-1139825"/>
            <a:r>
              <a:rPr lang="en-US" b="1" dirty="0" smtClean="0">
                <a:solidFill>
                  <a:srgbClr val="000000"/>
                </a:solidFill>
              </a:rPr>
              <a:t>Step 3: 	</a:t>
            </a:r>
            <a:r>
              <a:rPr lang="en-US" dirty="0" smtClean="0">
                <a:solidFill>
                  <a:srgbClr val="000000"/>
                </a:solidFill>
              </a:rPr>
              <a:t>Solve the resulting equation for </a:t>
            </a:r>
            <a:r>
              <a:rPr lang="en-US" i="1" dirty="0" smtClean="0">
                <a:solidFill>
                  <a:srgbClr val="000000"/>
                </a:solidFill>
              </a:rPr>
              <a:t>y </a:t>
            </a:r>
            <a:r>
              <a:rPr lang="en-US" dirty="0" smtClean="0">
                <a:solidFill>
                  <a:srgbClr val="000000"/>
                </a:solidFill>
              </a:rPr>
              <a:t>′.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logarithmic differentiation to differentiate the following functions. 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48640" y="2362200"/>
          <a:ext cx="4483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3" imgW="4483080" imgH="3009600" progId="Equation.DSMT4">
                  <p:embed/>
                </p:oleObj>
              </mc:Choice>
              <mc:Fallback>
                <p:oleObj name="Equation" r:id="rId3" imgW="4483080" imgH="300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362200"/>
                        <a:ext cx="4483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5138" indent="-465138">
              <a:spcBef>
                <a:spcPts val="0"/>
              </a:spcBef>
            </a:pPr>
            <a:r>
              <a:rPr lang="en-US" b="1" dirty="0" smtClean="0"/>
              <a:t>a.	</a:t>
            </a:r>
            <a:r>
              <a:rPr lang="en-US" dirty="0" smtClean="0"/>
              <a:t>We start by writing</a:t>
            </a:r>
          </a:p>
          <a:p>
            <a:pPr marL="465138" indent="-465138"/>
            <a:endParaRPr lang="en-US" dirty="0" smtClean="0"/>
          </a:p>
          <a:p>
            <a:pPr marL="465138" indent="-465138">
              <a:spcBef>
                <a:spcPts val="0"/>
              </a:spcBef>
            </a:pPr>
            <a:endParaRPr lang="en-US" dirty="0" smtClean="0"/>
          </a:p>
          <a:p>
            <a:pPr marL="465138" indent="-465138"/>
            <a:r>
              <a:rPr lang="en-US" dirty="0" smtClean="0"/>
              <a:t>	then take the natural logarithm of both sides and use properties of logarithms.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606800" y="1981200"/>
          <a:ext cx="1930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3" imgW="1930320" imgH="1117440" progId="Equation.DSMT4">
                  <p:embed/>
                </p:oleObj>
              </mc:Choice>
              <mc:Fallback>
                <p:oleObj name="Equation" r:id="rId3" imgW="1930320" imgH="1117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1930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600200" y="5105400"/>
          <a:ext cx="582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5" imgW="5829120" imgH="838080" progId="Equation.DSMT4">
                  <p:embed/>
                </p:oleObj>
              </mc:Choice>
              <mc:Fallback>
                <p:oleObj name="Equation" r:id="rId5" imgW="58291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582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600200" y="4114800"/>
          <a:ext cx="2362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7" imgW="2361960" imgH="1117440" progId="Equation.DSMT4">
                  <p:embed/>
                </p:oleObj>
              </mc:Choice>
              <mc:Fallback>
                <p:oleObj name="Equation" r:id="rId7" imgW="2361960" imgH="1117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2362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differentiate both sides implicitly with respect to </a:t>
            </a:r>
            <a:r>
              <a:rPr lang="en-US" i="1" dirty="0" smtClean="0"/>
              <a:t>x</a:t>
            </a:r>
            <a:r>
              <a:rPr lang="en-US" dirty="0" smtClean="0"/>
              <a:t>, and solve for </a:t>
            </a:r>
            <a:r>
              <a:rPr lang="en-US" i="1" dirty="0" smtClean="0"/>
              <a:t>y</a:t>
            </a:r>
            <a:r>
              <a:rPr lang="en-US" dirty="0" smtClean="0"/>
              <a:t> ′.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81507"/>
              </p:ext>
            </p:extLst>
          </p:nvPr>
        </p:nvGraphicFramePr>
        <p:xfrm>
          <a:off x="1045478" y="4565650"/>
          <a:ext cx="64389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3" imgW="6438600" imgH="1130040" progId="Equation.DSMT4">
                  <p:embed/>
                </p:oleObj>
              </mc:Choice>
              <mc:Fallback>
                <p:oleObj name="Equation" r:id="rId3" imgW="6438600" imgH="1130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478" y="4565650"/>
                        <a:ext cx="64389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23059"/>
              </p:ext>
            </p:extLst>
          </p:nvPr>
        </p:nvGraphicFramePr>
        <p:xfrm>
          <a:off x="1016000" y="3346450"/>
          <a:ext cx="576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5" imgW="5765760" imgH="939600" progId="Equation.DSMT4">
                  <p:embed/>
                </p:oleObj>
              </mc:Choice>
              <mc:Fallback>
                <p:oleObj name="Equation" r:id="rId5" imgW="576576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46450"/>
                        <a:ext cx="5765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95601"/>
              </p:ext>
            </p:extLst>
          </p:nvPr>
        </p:nvGraphicFramePr>
        <p:xfrm>
          <a:off x="1447800" y="2381250"/>
          <a:ext cx="482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7" imgW="4825800" imgH="888840" progId="Equation.DSMT4">
                  <p:embed/>
                </p:oleObj>
              </mc:Choice>
              <mc:Fallback>
                <p:oleObj name="Equation" r:id="rId7" imgW="48258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81250"/>
                        <a:ext cx="4826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5138" algn="l"/>
              </a:tabLst>
            </a:pPr>
            <a:r>
              <a:rPr lang="en-US" b="1" dirty="0" smtClean="0"/>
              <a:t>b.</a:t>
            </a:r>
            <a:r>
              <a:rPr lang="en-US" dirty="0" smtClean="0"/>
              <a:t>	Proceed in a manner similar to part a.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52600" y="2006600"/>
          <a:ext cx="3543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3" imgW="3543120" imgH="1193760" progId="Equation.DSMT4">
                  <p:embed/>
                </p:oleObj>
              </mc:Choice>
              <mc:Fallback>
                <p:oleObj name="Equation" r:id="rId3" imgW="3543120" imgH="1193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06600"/>
                        <a:ext cx="3543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447800" y="3429000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5" imgW="6362640" imgH="838080" progId="Equation.DSMT4">
                  <p:embed/>
                </p:oleObj>
              </mc:Choice>
              <mc:Fallback>
                <p:oleObj name="Equation" r:id="rId5" imgW="63626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differentiation now yields the following.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000" y="2057400"/>
          <a:ext cx="5270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3" imgW="5270400" imgH="939600" progId="Equation.DSMT4">
                  <p:embed/>
                </p:oleObj>
              </mc:Choice>
              <mc:Fallback>
                <p:oleObj name="Equation" r:id="rId3" imgW="527040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270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65204"/>
              </p:ext>
            </p:extLst>
          </p:nvPr>
        </p:nvGraphicFramePr>
        <p:xfrm>
          <a:off x="831850" y="3206750"/>
          <a:ext cx="4762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5" imgW="4762440" imgH="1015920" progId="Equation.DSMT4">
                  <p:embed/>
                </p:oleObj>
              </mc:Choice>
              <mc:Fallback>
                <p:oleObj name="Equation" r:id="rId5" imgW="476244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206750"/>
                        <a:ext cx="4762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13051"/>
              </p:ext>
            </p:extLst>
          </p:nvPr>
        </p:nvGraphicFramePr>
        <p:xfrm>
          <a:off x="800100" y="4478338"/>
          <a:ext cx="7594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7" imgW="7594560" imgH="1231560" progId="Equation.DSMT4">
                  <p:embed/>
                </p:oleObj>
              </mc:Choice>
              <mc:Fallback>
                <p:oleObj name="Equation" r:id="rId7" imgW="7594560" imgH="1231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478338"/>
                        <a:ext cx="7594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Derivative Rule for 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The Derivative Rule for Inverse Functions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a function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is differentiable on an interval (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 and if </a:t>
            </a:r>
            <a:r>
              <a:rPr lang="en-US" i="1" dirty="0" smtClean="0">
                <a:solidFill>
                  <a:srgbClr val="00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</a:rPr>
              <a:t>’(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 smtClean="0">
                <a:solidFill>
                  <a:srgbClr val="000000"/>
                </a:solidFill>
              </a:rPr>
              <a:t> 0 for all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), then </a:t>
            </a:r>
            <a:r>
              <a:rPr lang="en-US" i="1" dirty="0" smtClean="0">
                <a:solidFill>
                  <a:srgbClr val="000000"/>
                </a:solidFill>
              </a:rPr>
              <a:t>f </a:t>
            </a:r>
            <a:r>
              <a:rPr lang="en-US" baseline="30000" dirty="0" smtClean="0">
                <a:solidFill>
                  <a:srgbClr val="000000"/>
                </a:solidFill>
              </a:rPr>
              <a:t>−1</a:t>
            </a:r>
            <a:r>
              <a:rPr lang="en-US" dirty="0" smtClean="0">
                <a:solidFill>
                  <a:srgbClr val="000000"/>
                </a:solidFill>
              </a:rPr>
              <a:t> both exists and is differentiable on the image of the interval (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 under </a:t>
            </a:r>
            <a:r>
              <a:rPr lang="en-US" i="1" dirty="0" smtClean="0">
                <a:solidFill>
                  <a:srgbClr val="000000"/>
                </a:solidFill>
              </a:rPr>
              <a:t>f ,</a:t>
            </a:r>
            <a:r>
              <a:rPr lang="en-US" dirty="0" smtClean="0">
                <a:solidFill>
                  <a:srgbClr val="000000"/>
                </a:solidFill>
              </a:rPr>
              <a:t> denoted as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((</a:t>
            </a:r>
            <a:r>
              <a:rPr lang="en-US" i="1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)) in the formula below. Further,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</a:rPr>
              <a:t>and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42242"/>
              </p:ext>
            </p:extLst>
          </p:nvPr>
        </p:nvGraphicFramePr>
        <p:xfrm>
          <a:off x="1765300" y="3581400"/>
          <a:ext cx="561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5613120" imgH="965160" progId="Equation.DSMT4">
                  <p:embed/>
                </p:oleObj>
              </mc:Choice>
              <mc:Fallback>
                <p:oleObj name="Equation" r:id="rId3" imgW="561312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581400"/>
                        <a:ext cx="561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56663"/>
              </p:ext>
            </p:extLst>
          </p:nvPr>
        </p:nvGraphicFramePr>
        <p:xfrm>
          <a:off x="1397000" y="4686300"/>
          <a:ext cx="635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6349680" imgH="1028520" progId="Equation.DSMT4">
                  <p:embed/>
                </p:oleObj>
              </mc:Choice>
              <mc:Fallback>
                <p:oleObj name="Equation" r:id="rId5" imgW="634968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686300"/>
                        <a:ext cx="6350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 smtClean="0"/>
              <a:t>c.	</a:t>
            </a:r>
            <a:r>
              <a:rPr lang="en-US" dirty="0" smtClean="0"/>
              <a:t>Notice first of all that since both the base and exponent are variable expressions, </a:t>
            </a:r>
            <a:r>
              <a:rPr lang="en-US" i="1" dirty="0" smtClean="0"/>
              <a:t>h</a:t>
            </a:r>
            <a:r>
              <a:rPr lang="en-US" dirty="0" smtClean="0"/>
              <a:t> is neither an exponential function nor a power function, so none of the differentiation formulas we learned up to this point are going to help. The fact that we can still differentiate </a:t>
            </a:r>
            <a:r>
              <a:rPr lang="en-US" i="1" dirty="0" smtClean="0"/>
              <a:t>h</a:t>
            </a:r>
            <a:r>
              <a:rPr lang="en-US" dirty="0" smtClean="0"/>
              <a:t> is perhaps an illustration of logarithmic differentiation at its best. Simply we follow the three-step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5c (cont.)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367020" y="1447800"/>
          <a:ext cx="96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3" imgW="965160" imgH="444240" progId="Equation.DSMT4">
                  <p:embed/>
                </p:oleObj>
              </mc:Choice>
              <mc:Fallback>
                <p:oleObj name="Equation" r:id="rId3" imgW="9651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020" y="1447800"/>
                        <a:ext cx="965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097820" y="2032000"/>
          <a:ext cx="177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5" imgW="1777680" imgH="571320" progId="Equation.DSMT4">
                  <p:embed/>
                </p:oleObj>
              </mc:Choice>
              <mc:Fallback>
                <p:oleObj name="Equation" r:id="rId5" imgW="17776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820" y="2032000"/>
                        <a:ext cx="1778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128010" y="27686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Equation" r:id="rId7" imgW="1663560" imgH="368280" progId="Equation.DSMT4">
                  <p:embed/>
                </p:oleObj>
              </mc:Choice>
              <mc:Fallback>
                <p:oleObj name="Equation" r:id="rId7" imgW="166356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010" y="2768600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78120" y="4343400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" name="Equation" r:id="rId9" imgW="2197080" imgH="469800" progId="Equation.DSMT4">
                  <p:embed/>
                </p:oleObj>
              </mc:Choice>
              <mc:Fallback>
                <p:oleObj name="Equation" r:id="rId9" imgW="2197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120" y="4343400"/>
                        <a:ext cx="219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270000" y="4953000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" name="Equation" r:id="rId11" imgW="2463480" imgH="482400" progId="Equation.DSMT4">
                  <p:embed/>
                </p:oleObj>
              </mc:Choice>
              <mc:Fallback>
                <p:oleObj name="Equation" r:id="rId11" imgW="24634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953000"/>
                        <a:ext cx="246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419600" y="2743200"/>
          <a:ext cx="1435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Equation" r:id="rId13" imgW="1434960" imgH="419040" progId="Equation.DSMT4">
                  <p:embed/>
                </p:oleObj>
              </mc:Choice>
              <mc:Fallback>
                <p:oleObj name="Equation" r:id="rId13" imgW="143496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1435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19600" y="3556520"/>
          <a:ext cx="370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" name="Equation" r:id="rId15" imgW="3708360" imgH="279360" progId="Equation.DSMT4">
                  <p:embed/>
                </p:oleObj>
              </mc:Choice>
              <mc:Fallback>
                <p:oleObj name="Equation" r:id="rId15" imgW="37083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56520"/>
                        <a:ext cx="3708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1249180" y="3245370"/>
          <a:ext cx="2311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" name="Equation" r:id="rId17" imgW="2311200" imgH="901440" progId="Equation.DSMT4">
                  <p:embed/>
                </p:oleObj>
              </mc:Choice>
              <mc:Fallback>
                <p:oleObj name="Equation" r:id="rId17" imgW="2311200" imgH="901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180" y="3245370"/>
                        <a:ext cx="2311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Power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Power Rule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Under the assumption that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is a real number, where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is a fixed real number constant, the derivative of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i="1" dirty="0" smtClean="0">
                <a:solidFill>
                  <a:srgbClr val="0000FF"/>
                </a:solidFill>
              </a:rPr>
              <a:t>rx</a:t>
            </a:r>
            <a:r>
              <a:rPr lang="en-US" i="1" baseline="30000" dirty="0" smtClean="0">
                <a:solidFill>
                  <a:srgbClr val="0000FF"/>
                </a:solidFill>
              </a:rPr>
              <a:t>r</a:t>
            </a:r>
            <a:r>
              <a:rPr lang="en-US" baseline="30000" dirty="0" smtClean="0">
                <a:solidFill>
                  <a:srgbClr val="0000FF"/>
                </a:solidFill>
              </a:rPr>
              <a:t>−1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1664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 begin with the equation </a:t>
            </a:r>
            <a:r>
              <a:rPr lang="en-US" i="1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, but in order to apply the natural logarithm to both sides, we insert an intermediate step to obtain |</a:t>
            </a:r>
            <a:r>
              <a:rPr lang="en-US" i="1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| =|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|. Logarithmic differentiation then gives us the following.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31850" y="3657600"/>
          <a:ext cx="74803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3" imgW="7480080" imgH="2120760" progId="Equation.DSMT4">
                  <p:embed/>
                </p:oleObj>
              </mc:Choice>
              <mc:Fallback>
                <p:oleObj name="Equation" r:id="rId3" imgW="7480080" imgH="2120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657600"/>
                        <a:ext cx="74803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 (cont.)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09950" y="2019300"/>
          <a:ext cx="2324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3" imgW="2323800" imgH="2819160" progId="Equation.DSMT4">
                  <p:embed/>
                </p:oleObj>
              </mc:Choice>
              <mc:Fallback>
                <p:oleObj name="Equation" r:id="rId3" imgW="2323800" imgH="2819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019300"/>
                        <a:ext cx="2324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 (cont.)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Note that we are safe in assuming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≠ 0 above, as we can easily determine the (possibly one‑sided) derivative of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at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= 0 from a limit of difference quotients for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 ≥ 1, and for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&lt; 1 the derivative is undefined at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points of differentiability for the following functions and determine the derivatives.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</a:p>
          <a:p>
            <a:pPr>
              <a:tabLst>
                <a:tab pos="465138" algn="l"/>
              </a:tabLst>
            </a:pPr>
            <a:r>
              <a:rPr lang="en-US" b="1" dirty="0" smtClean="0"/>
              <a:t>a.	</a:t>
            </a:r>
            <a:r>
              <a:rPr lang="en-US" dirty="0" smtClean="0"/>
              <a:t>For </a:t>
            </a:r>
            <a:r>
              <a:rPr lang="en-US" i="1" dirty="0" smtClean="0"/>
              <a:t>x</a:t>
            </a:r>
            <a:r>
              <a:rPr lang="en-US" dirty="0" smtClean="0"/>
              <a:t> ≠ 0, the Power Rule applies, and we have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48640" y="2514600"/>
          <a:ext cx="6959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3" imgW="6959520" imgH="495000" progId="Equation.DSMT4">
                  <p:embed/>
                </p:oleObj>
              </mc:Choice>
              <mc:Fallback>
                <p:oleObj name="Equation" r:id="rId3" imgW="69595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514600"/>
                        <a:ext cx="6959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590800" y="4495800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5" imgW="2209680" imgH="838080" progId="Equation.DSMT4">
                  <p:embed/>
                </p:oleObj>
              </mc:Choice>
              <mc:Fallback>
                <p:oleObj name="Equation" r:id="rId5" imgW="22096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220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875550" y="4527030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7" imgW="1130040" imgH="838080" progId="Equation.DSMT4">
                  <p:embed/>
                </p:oleObj>
              </mc:Choice>
              <mc:Fallback>
                <p:oleObj name="Equation" r:id="rId7" imgW="11300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550" y="4527030"/>
                        <a:ext cx="113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= 0, we use the definition of the derivative: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we conclude that                    so </a:t>
            </a:r>
            <a:r>
              <a:rPr lang="en-US" i="1" dirty="0" smtClean="0"/>
              <a:t>f</a:t>
            </a:r>
            <a:r>
              <a:rPr lang="en-US" dirty="0" smtClean="0"/>
              <a:t> is in fact differentiable everywhere on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 smtClean="0"/>
              <a:t>, and the formula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            does hold for all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∈ 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</a:rPr>
              <a:t>ℝ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90600" y="1981200"/>
          <a:ext cx="3683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6" name="Equation" r:id="rId3" imgW="3682800" imgH="952200" progId="Equation.DSMT4">
                  <p:embed/>
                </p:oleObj>
              </mc:Choice>
              <mc:Fallback>
                <p:oleObj name="Equation" r:id="rId3" imgW="368280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3683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903480" y="3367790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5" imgW="1396800" imgH="469800" progId="Equation.DSMT4">
                  <p:embed/>
                </p:oleObj>
              </mc:Choice>
              <mc:Fallback>
                <p:oleObj name="Equation" r:id="rId5" imgW="1396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480" y="3367790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48640" y="4161020"/>
          <a:ext cx="179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Equation" r:id="rId7" imgW="1790640" imgH="495000" progId="Equation.DSMT4">
                  <p:embed/>
                </p:oleObj>
              </mc:Choice>
              <mc:Fallback>
                <p:oleObj name="Equation" r:id="rId7" imgW="17906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161020"/>
                        <a:ext cx="179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800600" y="2057400"/>
          <a:ext cx="132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9" imgW="1320480" imgH="888840" progId="Equation.DSMT4">
                  <p:embed/>
                </p:oleObj>
              </mc:Choice>
              <mc:Fallback>
                <p:oleObj name="Equation" r:id="rId9" imgW="132048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1320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6248400" y="2300105"/>
          <a:ext cx="123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11" imgW="1231560" imgH="596880" progId="Equation.DSMT4">
                  <p:embed/>
                </p:oleObj>
              </mc:Choice>
              <mc:Fallback>
                <p:oleObj name="Equation" r:id="rId11" imgW="1231560" imgH="596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300105"/>
                        <a:ext cx="1231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7558790" y="239218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Equation" r:id="rId13" imgW="558720" imgH="291960" progId="Equation.DSMT4">
                  <p:embed/>
                </p:oleObj>
              </mc:Choice>
              <mc:Fallback>
                <p:oleObj name="Equation" r:id="rId13" imgW="5587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790" y="239218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28308"/>
              </p:ext>
            </p:extLst>
          </p:nvPr>
        </p:nvGraphicFramePr>
        <p:xfrm>
          <a:off x="5384800" y="3251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84800" y="3251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5138" algn="l"/>
              </a:tabLst>
            </a:pPr>
            <a:r>
              <a:rPr lang="en-US" b="1" dirty="0" smtClean="0"/>
              <a:t>b.	</a:t>
            </a:r>
            <a:r>
              <a:rPr lang="en-US" dirty="0" smtClean="0"/>
              <a:t>Again, if </a:t>
            </a:r>
            <a:r>
              <a:rPr lang="en-US" i="1" dirty="0" smtClean="0"/>
              <a:t>x</a:t>
            </a:r>
            <a:r>
              <a:rPr lang="en-US" dirty="0" smtClean="0"/>
              <a:t> ≠ 0,</a:t>
            </a:r>
          </a:p>
          <a:p>
            <a:pPr>
              <a:tabLst>
                <a:tab pos="465138" algn="l"/>
              </a:tabLst>
            </a:pPr>
            <a:endParaRPr lang="en-US" dirty="0" smtClean="0"/>
          </a:p>
          <a:p>
            <a:pPr>
              <a:tabLst>
                <a:tab pos="465138" algn="l"/>
              </a:tabLst>
            </a:pPr>
            <a:endParaRPr lang="en-US" dirty="0" smtClean="0"/>
          </a:p>
          <a:p>
            <a:pPr>
              <a:tabLst>
                <a:tab pos="465138" algn="l"/>
              </a:tabLst>
            </a:pPr>
            <a:r>
              <a:rPr lang="en-US" dirty="0" smtClean="0"/>
              <a:t>	For </a:t>
            </a:r>
            <a:r>
              <a:rPr lang="en-US" i="1" dirty="0" smtClean="0"/>
              <a:t>x </a:t>
            </a:r>
            <a:r>
              <a:rPr lang="en-US" dirty="0" smtClean="0"/>
              <a:t>= 0,</a:t>
            </a:r>
          </a:p>
          <a:p>
            <a:pPr>
              <a:tabLst>
                <a:tab pos="465138" algn="l"/>
              </a:tabLst>
            </a:pPr>
            <a:endParaRPr lang="en-US" dirty="0" smtClean="0"/>
          </a:p>
          <a:p>
            <a:pPr>
              <a:tabLst>
                <a:tab pos="465138" algn="l"/>
              </a:tabLst>
            </a:pPr>
            <a:endParaRPr lang="en-US" dirty="0" smtClean="0"/>
          </a:p>
          <a:p>
            <a:pPr marL="465138"/>
            <a:r>
              <a:rPr lang="en-US" dirty="0" smtClean="0"/>
              <a:t>indicating that             is undefined (in fact, </a:t>
            </a:r>
            <a:r>
              <a:rPr lang="en-US" i="1" dirty="0" smtClean="0"/>
              <a:t>g</a:t>
            </a:r>
            <a:r>
              <a:rPr lang="en-US" dirty="0" smtClean="0"/>
              <a:t> has a vertical tangent) at </a:t>
            </a:r>
            <a:r>
              <a:rPr lang="en-US" i="1" dirty="0" smtClean="0"/>
              <a:t>x</a:t>
            </a:r>
            <a:r>
              <a:rPr lang="en-US" dirty="0" smtClean="0"/>
              <a:t> = 0. Thus we conclude that </a:t>
            </a:r>
            <a:r>
              <a:rPr lang="en-US" i="1" dirty="0" smtClean="0"/>
              <a:t>g</a:t>
            </a:r>
            <a:r>
              <a:rPr lang="en-US" dirty="0" smtClean="0"/>
              <a:t> is differentiable only on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57400" y="1828800"/>
          <a:ext cx="218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3" imgW="2184120" imgH="838080" progId="Equation.DSMT4">
                  <p:embed/>
                </p:oleObj>
              </mc:Choice>
              <mc:Fallback>
                <p:oleObj name="Equation" r:id="rId3" imgW="21841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218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143000" y="3276600"/>
          <a:ext cx="364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5" imgW="3644640" imgH="952200" progId="Equation.DSMT4">
                  <p:embed/>
                </p:oleObj>
              </mc:Choice>
              <mc:Fallback>
                <p:oleObj name="Equation" r:id="rId5" imgW="364464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364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263900" y="4391910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7" imgW="774360" imgH="469800" progId="Equation.DSMT4">
                  <p:embed/>
                </p:oleObj>
              </mc:Choice>
              <mc:Fallback>
                <p:oleObj name="Equation" r:id="rId7" imgW="774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391910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237220" y="5241560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9" imgW="2311200" imgH="469800" progId="Equation.DSMT4">
                  <p:embed/>
                </p:oleObj>
              </mc:Choice>
              <mc:Fallback>
                <p:oleObj name="Equation" r:id="rId9" imgW="2311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220" y="5241560"/>
                        <a:ext cx="231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406900" y="1784350"/>
          <a:ext cx="115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11" imgW="1155600" imgH="838080" progId="Equation.DSMT4">
                  <p:embed/>
                </p:oleObj>
              </mc:Choice>
              <mc:Fallback>
                <p:oleObj name="Equation" r:id="rId11" imgW="11556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84350"/>
                        <a:ext cx="1155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638800" y="17526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Equation" r:id="rId13" imgW="1117440" imgH="838080" progId="Equation.DSMT4">
                  <p:embed/>
                </p:oleObj>
              </mc:Choice>
              <mc:Fallback>
                <p:oleObj name="Equation" r:id="rId13" imgW="11174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111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878050" y="3354388"/>
          <a:ext cx="1308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6" name="Equation" r:id="rId15" imgW="1307880" imgH="888840" progId="Equation.DSMT4">
                  <p:embed/>
                </p:oleObj>
              </mc:Choice>
              <mc:Fallback>
                <p:oleObj name="Equation" r:id="rId15" imgW="130788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50" y="3354388"/>
                        <a:ext cx="1308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6324600" y="3414713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Equation" r:id="rId17" imgW="1320480" imgH="838080" progId="Equation.DSMT4">
                  <p:embed/>
                </p:oleObj>
              </mc:Choice>
              <mc:Fallback>
                <p:oleObj name="Equation" r:id="rId17" imgW="13204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14713"/>
                        <a:ext cx="132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7742420" y="3748790"/>
          <a:ext cx="660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" name="Equation" r:id="rId19" imgW="660240" imgH="253800" progId="Equation.DSMT4">
                  <p:embed/>
                </p:oleObj>
              </mc:Choice>
              <mc:Fallback>
                <p:oleObj name="Equation" r:id="rId19" imgW="66024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420" y="3748790"/>
                        <a:ext cx="660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</p:spPr>
        <p:txBody>
          <a:bodyPr>
            <a:spAutoFit/>
          </a:bodyPr>
          <a:lstStyle/>
          <a:p>
            <a:pPr marL="465138" indent="-465138"/>
            <a:r>
              <a:rPr lang="en-US" b="1" dirty="0" smtClean="0"/>
              <a:t>c.	</a:t>
            </a:r>
            <a:r>
              <a:rPr lang="en-US" dirty="0" smtClean="0"/>
              <a:t>The first important observation about </a:t>
            </a:r>
            <a:r>
              <a:rPr lang="en-US" i="1" dirty="0" smtClean="0"/>
              <a:t>h</a:t>
            </a:r>
            <a:r>
              <a:rPr lang="en-US" dirty="0" smtClean="0"/>
              <a:t> is that since </a:t>
            </a:r>
          </a:p>
          <a:p>
            <a:pPr marL="465138" indent="-465138"/>
            <a:r>
              <a:rPr lang="en-US" dirty="0" smtClean="0"/>
              <a:t>		               </a:t>
            </a:r>
            <a:r>
              <a:rPr lang="en-US" i="1" dirty="0" smtClean="0"/>
              <a:t>h</a:t>
            </a:r>
            <a:r>
              <a:rPr lang="en-US" dirty="0" smtClean="0"/>
              <a:t> is only defined for nonnegative </a:t>
            </a:r>
            <a:r>
              <a:rPr lang="en-US" i="1" dirty="0" smtClean="0"/>
              <a:t>x</a:t>
            </a:r>
            <a:r>
              <a:rPr lang="en-US" dirty="0" smtClean="0"/>
              <a:t>‑values. If </a:t>
            </a:r>
            <a:r>
              <a:rPr lang="en-US" i="1" dirty="0" smtClean="0"/>
              <a:t>x</a:t>
            </a:r>
            <a:r>
              <a:rPr lang="en-US" dirty="0" smtClean="0"/>
              <a:t> &gt; 0, by the Power Rule</a:t>
            </a:r>
          </a:p>
          <a:p>
            <a:pPr marL="465138" indent="-465138"/>
            <a:endParaRPr lang="en-US" dirty="0" smtClean="0"/>
          </a:p>
          <a:p>
            <a:pPr marL="465138" indent="-465138"/>
            <a:endParaRPr lang="en-US" dirty="0" smtClean="0"/>
          </a:p>
          <a:p>
            <a:pPr marL="465138" indent="-465138"/>
            <a:r>
              <a:rPr lang="en-US" dirty="0" smtClean="0"/>
              <a:t>	For </a:t>
            </a:r>
            <a:r>
              <a:rPr lang="en-US" i="1" dirty="0" smtClean="0"/>
              <a:t>x</a:t>
            </a:r>
            <a:r>
              <a:rPr lang="en-US" dirty="0" smtClean="0"/>
              <a:t> = 0, the derivative cannot exist, since </a:t>
            </a:r>
            <a:r>
              <a:rPr lang="en-US" i="1" dirty="0" smtClean="0"/>
              <a:t>h</a:t>
            </a:r>
            <a:r>
              <a:rPr lang="en-US" dirty="0" smtClean="0"/>
              <a:t> is undefined on the left‑hand side of 0; however, we may attempt to evaluate the right‑hand derivative, using the definition:</a:t>
            </a:r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005840" y="1722620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3" imgW="1549080" imgH="507960" progId="Equation.DSMT4">
                  <p:embed/>
                </p:oleObj>
              </mc:Choice>
              <mc:Fallback>
                <p:oleObj name="Equation" r:id="rId3" imgW="15490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" y="1722620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971800" y="2819400"/>
          <a:ext cx="181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5" imgW="1815840" imgH="838080" progId="Equation.DSMT4">
                  <p:embed/>
                </p:oleObj>
              </mc:Choice>
              <mc:Fallback>
                <p:oleObj name="Equation" r:id="rId5" imgW="18158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181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895540" y="283439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7" imgW="1079280" imgH="838080" progId="Equation.DSMT4">
                  <p:embed/>
                </p:oleObj>
              </mc:Choice>
              <mc:Fallback>
                <p:oleObj name="Equation" r:id="rId7" imgW="1079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540" y="2834390"/>
                        <a:ext cx="1079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 smtClean="0"/>
              <a:t>a.	</a:t>
            </a:r>
            <a:r>
              <a:rPr lang="en-US" dirty="0" smtClean="0"/>
              <a:t>Given                    use the Derivative Rule for Inverse Functions to determine</a:t>
            </a:r>
          </a:p>
          <a:p>
            <a:pPr marL="465138" indent="-465138"/>
            <a:r>
              <a:rPr lang="en-US" b="1" dirty="0" smtClean="0"/>
              <a:t>b.	</a:t>
            </a:r>
            <a:r>
              <a:rPr lang="en-US" dirty="0" smtClean="0"/>
              <a:t>Given                                          use the Derivative Rule </a:t>
            </a:r>
          </a:p>
          <a:p>
            <a:pPr marL="465138" indent="-465138"/>
            <a:r>
              <a:rPr lang="en-US" dirty="0" smtClean="0"/>
              <a:t>	for Inverse Functions to determine            at the point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5000" y="128499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3" imgW="1434960" imgH="482400" progId="Equation.DSMT4">
                  <p:embed/>
                </p:oleObj>
              </mc:Choice>
              <mc:Fallback>
                <p:oleObj name="Equation" r:id="rId3" imgW="14349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990"/>
                        <a:ext cx="143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449580" y="1555230"/>
          <a:ext cx="1409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5" imgW="1409400" imgH="736560" progId="Equation.DSMT4">
                  <p:embed/>
                </p:oleObj>
              </mc:Choice>
              <mc:Fallback>
                <p:oleObj name="Equation" r:id="rId5" imgW="140940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580" y="1555230"/>
                        <a:ext cx="1409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05000" y="2241030"/>
          <a:ext cx="322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7" imgW="3225600" imgH="482400" progId="Equation.DSMT4">
                  <p:embed/>
                </p:oleObj>
              </mc:Choice>
              <mc:Fallback>
                <p:oleObj name="Equation" r:id="rId7" imgW="32256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41030"/>
                        <a:ext cx="322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124730" y="2545830"/>
          <a:ext cx="81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9" imgW="812520" imgH="736560" progId="Equation.DSMT4">
                  <p:embed/>
                </p:oleObj>
              </mc:Choice>
              <mc:Fallback>
                <p:oleObj name="Equation" r:id="rId9" imgW="81252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730" y="2545830"/>
                        <a:ext cx="812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905000" y="3186660"/>
          <a:ext cx="74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1" imgW="749160" imgH="469800" progId="Equation.DSMT4">
                  <p:embed/>
                </p:oleObj>
              </mc:Choice>
              <mc:Fallback>
                <p:oleObj name="Equation" r:id="rId11" imgW="7491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86660"/>
                        <a:ext cx="74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we see that </a:t>
            </a:r>
            <a:r>
              <a:rPr lang="en-US" i="1" dirty="0" smtClean="0"/>
              <a:t>h</a:t>
            </a:r>
            <a:r>
              <a:rPr lang="en-US" dirty="0" smtClean="0"/>
              <a:t> is undefined and hence cannot be differentiable for </a:t>
            </a:r>
            <a:r>
              <a:rPr lang="en-US" i="1" dirty="0" smtClean="0"/>
              <a:t>x</a:t>
            </a:r>
            <a:r>
              <a:rPr lang="en-US" dirty="0" smtClean="0"/>
              <a:t> &lt; 0, but is differentiable on            with its one‑sided derivative also existing at</a:t>
            </a:r>
            <a:r>
              <a:rPr lang="en-US" i="1" dirty="0" smtClean="0"/>
              <a:t> x </a:t>
            </a:r>
            <a:r>
              <a:rPr lang="en-US" dirty="0" smtClean="0"/>
              <a:t>= 0.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676400" y="1600200"/>
          <a:ext cx="378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3" imgW="3784320" imgH="952200" progId="Equation.DSMT4">
                  <p:embed/>
                </p:oleObj>
              </mc:Choice>
              <mc:Fallback>
                <p:oleObj name="Equation" r:id="rId3" imgW="378432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378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484620" y="2758190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5" imgW="1447560" imgH="888840" progId="Equation.DSMT4">
                  <p:embed/>
                </p:oleObj>
              </mc:Choice>
              <mc:Fallback>
                <p:oleObj name="Equation" r:id="rId5" imgW="144756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620" y="2758190"/>
                        <a:ext cx="1447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996130" y="3001780"/>
          <a:ext cx="1358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7" imgW="1358640" imgH="634680" progId="Equation.DSMT4">
                  <p:embed/>
                </p:oleObj>
              </mc:Choice>
              <mc:Fallback>
                <p:oleObj name="Equation" r:id="rId7" imgW="135864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130" y="3001780"/>
                        <a:ext cx="1358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410200" y="3033010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9" imgW="1346040" imgH="660240" progId="Equation.DSMT4">
                  <p:embed/>
                </p:oleObj>
              </mc:Choice>
              <mc:Fallback>
                <p:oleObj name="Equation" r:id="rId9" imgW="134604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33010"/>
                        <a:ext cx="134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875490" y="32004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11" imgW="482400" imgH="291960" progId="Equation.DSMT4">
                  <p:embed/>
                </p:oleObj>
              </mc:Choice>
              <mc:Fallback>
                <p:oleObj name="Equation" r:id="rId11" imgW="482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90" y="32004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7277100" y="4343400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13" imgW="952200" imgH="469800" progId="Equation.DSMT4">
                  <p:embed/>
                </p:oleObj>
              </mc:Choice>
              <mc:Fallback>
                <p:oleObj name="Equation" r:id="rId13" imgW="9522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343400"/>
                        <a:ext cx="95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16648"/>
          </a:xfrm>
        </p:spPr>
        <p:txBody>
          <a:bodyPr>
            <a:spAutoFit/>
          </a:bodyPr>
          <a:lstStyle/>
          <a:p>
            <a:r>
              <a:rPr lang="en-US" dirty="0" smtClean="0"/>
              <a:t>Use the Power Rule to determine the derivative of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First of all, notice that we can rewrite </a:t>
            </a:r>
            <a:r>
              <a:rPr lang="en-US" i="1" dirty="0" smtClean="0"/>
              <a:t>f </a:t>
            </a:r>
            <a:r>
              <a:rPr lang="en-US" dirty="0" smtClean="0"/>
              <a:t>as</a:t>
            </a:r>
          </a:p>
          <a:p>
            <a:endParaRPr lang="en-US" b="1" dirty="0" smtClean="0"/>
          </a:p>
          <a:p>
            <a:r>
              <a:rPr lang="en-US" dirty="0" smtClean="0"/>
              <a:t>The Power Rule assures us that the derivative of the power function               is                                 but in the problem at hand, we need to combine this fact with the Chain Rule. </a:t>
            </a:r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32745"/>
              </p:ext>
            </p:extLst>
          </p:nvPr>
        </p:nvGraphicFramePr>
        <p:xfrm>
          <a:off x="511175" y="1803400"/>
          <a:ext cx="303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3" imgW="3035160" imgH="723600" progId="Equation.DSMT4">
                  <p:embed/>
                </p:oleObj>
              </mc:Choice>
              <mc:Fallback>
                <p:oleObj name="Equation" r:id="rId3" imgW="3035160" imgH="72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803400"/>
                        <a:ext cx="3035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39093"/>
              </p:ext>
            </p:extLst>
          </p:nvPr>
        </p:nvGraphicFramePr>
        <p:xfrm>
          <a:off x="3105150" y="349250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5" imgW="2933640" imgH="558720" progId="Equation.DSMT4">
                  <p:embed/>
                </p:oleObj>
              </mc:Choice>
              <mc:Fallback>
                <p:oleObj name="Equation" r:id="rId5" imgW="29336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349250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31374"/>
              </p:ext>
            </p:extLst>
          </p:nvPr>
        </p:nvGraphicFramePr>
        <p:xfrm>
          <a:off x="2813050" y="4497388"/>
          <a:ext cx="1054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4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4497388"/>
                        <a:ext cx="1054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45835"/>
              </p:ext>
            </p:extLst>
          </p:nvPr>
        </p:nvGraphicFramePr>
        <p:xfrm>
          <a:off x="4313238" y="4451350"/>
          <a:ext cx="246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9" imgW="2463480" imgH="545760" progId="Equation.DSMT4">
                  <p:embed/>
                </p:oleObj>
              </mc:Choice>
              <mc:Fallback>
                <p:oleObj name="Equation" r:id="rId9" imgW="246348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4451350"/>
                        <a:ext cx="2463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58912"/>
              </p:ext>
            </p:extLst>
          </p:nvPr>
        </p:nvGraphicFramePr>
        <p:xfrm>
          <a:off x="2165350" y="1470025"/>
          <a:ext cx="5143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3" imgW="5143320" imgH="825480" progId="Equation.DSMT4">
                  <p:embed/>
                </p:oleObj>
              </mc:Choice>
              <mc:Fallback>
                <p:oleObj name="Equation" r:id="rId3" imgW="514332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470025"/>
                        <a:ext cx="5143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01053"/>
              </p:ext>
            </p:extLst>
          </p:nvPr>
        </p:nvGraphicFramePr>
        <p:xfrm>
          <a:off x="2992438" y="2451100"/>
          <a:ext cx="3924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5" imgW="3924000" imgH="825480" progId="Equation.DSMT4">
                  <p:embed/>
                </p:oleObj>
              </mc:Choice>
              <mc:Fallback>
                <p:oleObj name="Equation" r:id="rId5" imgW="392400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51100"/>
                        <a:ext cx="3924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79393"/>
              </p:ext>
            </p:extLst>
          </p:nvPr>
        </p:nvGraphicFramePr>
        <p:xfrm>
          <a:off x="3005138" y="3556000"/>
          <a:ext cx="3708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7" imgW="3708360" imgH="825480" progId="Equation.DSMT4">
                  <p:embed/>
                </p:oleObj>
              </mc:Choice>
              <mc:Fallback>
                <p:oleObj name="Equation" r:id="rId7" imgW="370836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556000"/>
                        <a:ext cx="3708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Generalized Power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Generalized Power Rule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i="1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i="1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 is differentiable and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is differentiable at </a:t>
            </a:r>
            <a:r>
              <a:rPr lang="en-US" i="1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), then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295650" y="2819400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819400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219204"/>
            <a:ext cx="73945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9958"/>
            <a:ext cx="4297680" cy="46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48305"/>
            <a:ext cx="4206240" cy="44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1219200"/>
            <a:ext cx="8412480" cy="44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advantage of this particular choice of definitions is that the following identities hold:</a:t>
            </a:r>
            <a:endParaRPr lang="en-US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95068"/>
              </p:ext>
            </p:extLst>
          </p:nvPr>
        </p:nvGraphicFramePr>
        <p:xfrm>
          <a:off x="1981200" y="2497138"/>
          <a:ext cx="257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Equation" r:id="rId3" imgW="2577960" imgH="939600" progId="Equation.DSMT4">
                  <p:embed/>
                </p:oleObj>
              </mc:Choice>
              <mc:Fallback>
                <p:oleObj name="Equation" r:id="rId3" imgW="257796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97138"/>
                        <a:ext cx="257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99371"/>
              </p:ext>
            </p:extLst>
          </p:nvPr>
        </p:nvGraphicFramePr>
        <p:xfrm>
          <a:off x="1966913" y="3562350"/>
          <a:ext cx="2692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Equation" r:id="rId5" imgW="2692080" imgH="939600" progId="Equation.DSMT4">
                  <p:embed/>
                </p:oleObj>
              </mc:Choice>
              <mc:Fallback>
                <p:oleObj name="Equation" r:id="rId5" imgW="269208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562350"/>
                        <a:ext cx="2692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41250"/>
              </p:ext>
            </p:extLst>
          </p:nvPr>
        </p:nvGraphicFramePr>
        <p:xfrm>
          <a:off x="1960563" y="4618038"/>
          <a:ext cx="5245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quation" r:id="rId7" imgW="5244840" imgH="939600" progId="Equation.DSMT4">
                  <p:embed/>
                </p:oleObj>
              </mc:Choice>
              <mc:Fallback>
                <p:oleObj name="Equation" r:id="rId7" imgW="52448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4618038"/>
                        <a:ext cx="5245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evaluate expressions </a:t>
            </a:r>
          </a:p>
          <a:p>
            <a:r>
              <a:rPr lang="en-US" dirty="0" smtClean="0"/>
              <a:t>such as 		  by </a:t>
            </a:r>
          </a:p>
          <a:p>
            <a:r>
              <a:rPr lang="en-US" dirty="0" smtClean="0"/>
              <a:t>constructing a diagram like the one in Figure 4. Start by letting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 smtClean="0"/>
              <a:t> </a:t>
            </a:r>
            <a:r>
              <a:rPr lang="en-US" dirty="0" smtClean="0"/>
              <a:t>= sin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 rewriting this in the equivalent form </a:t>
            </a:r>
            <a:r>
              <a:rPr lang="en-US" dirty="0" smtClean="0"/>
              <a:t>sin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dirty="0" smtClean="0"/>
              <a:t>, and then labeling the angle, hypotenuse, and opposite side of a right triangle as shown. </a:t>
            </a:r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668632" y="1703742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3" imgW="1650960" imgH="571320" progId="Equation.DSMT4">
                  <p:embed/>
                </p:oleObj>
              </mc:Choice>
              <mc:Fallback>
                <p:oleObj name="Equation" r:id="rId3" imgW="16509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632" y="1703742"/>
                        <a:ext cx="1651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 b="13889"/>
          <a:stretch>
            <a:fillRect/>
          </a:stretch>
        </p:blipFill>
        <p:spPr bwMode="auto">
          <a:xfrm>
            <a:off x="4648200" y="1645925"/>
            <a:ext cx="4206240" cy="33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51155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Figure 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Such a diagram is the pictorial representation of the statement </a:t>
            </a:r>
            <a:r>
              <a:rPr lang="en-US" dirty="0" smtClean="0"/>
              <a:t>sin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dirty="0" smtClean="0"/>
              <a:t>, and the Pythagorean Theorem tells us that the adjacent side must consequently have a </a:t>
            </a:r>
          </a:p>
          <a:p>
            <a:r>
              <a:rPr lang="en-US" dirty="0" smtClean="0"/>
              <a:t>length of	          The final steps are then as follows. </a:t>
            </a:r>
            <a:endParaRPr lang="en-US" dirty="0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913816" y="2595732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Equation" r:id="rId3" imgW="1155600" imgH="495000" progId="Equation.DSMT4">
                  <p:embed/>
                </p:oleObj>
              </mc:Choice>
              <mc:Fallback>
                <p:oleObj name="Equation" r:id="rId3" imgW="1155600" imgH="495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816" y="2595732"/>
                        <a:ext cx="115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023720"/>
              </p:ext>
            </p:extLst>
          </p:nvPr>
        </p:nvGraphicFramePr>
        <p:xfrm>
          <a:off x="496888" y="3440113"/>
          <a:ext cx="6172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Equation" r:id="rId5" imgW="6172200" imgH="1028520" progId="Equation.DSMT4">
                  <p:embed/>
                </p:oleObj>
              </mc:Choice>
              <mc:Fallback>
                <p:oleObj name="Equation" r:id="rId5" imgW="617220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440113"/>
                        <a:ext cx="6172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432413"/>
              </p:ext>
            </p:extLst>
          </p:nvPr>
        </p:nvGraphicFramePr>
        <p:xfrm>
          <a:off x="3886200" y="4600575"/>
          <a:ext cx="5105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Equation" r:id="rId7" imgW="5105160" imgH="1015920" progId="Equation.DSMT4">
                  <p:embed/>
                </p:oleObj>
              </mc:Choice>
              <mc:Fallback>
                <p:oleObj name="Equation" r:id="rId7" imgW="510516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00575"/>
                        <a:ext cx="5105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5138" indent="-465138"/>
            <a:r>
              <a:rPr lang="en-US" b="1" dirty="0" smtClean="0"/>
              <a:t>a.	</a:t>
            </a:r>
            <a:r>
              <a:rPr lang="en-US" dirty="0" smtClean="0"/>
              <a:t>Keeping in mind that                          and using the second form of the rule, we obtain the following.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114800" y="1767590"/>
          <a:ext cx="182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1828800" imgH="520560" progId="Equation.DSMT4">
                  <p:embed/>
                </p:oleObj>
              </mc:Choice>
              <mc:Fallback>
                <p:oleObj name="Equation" r:id="rId3" imgW="182880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67590"/>
                        <a:ext cx="1828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95400" y="2943070"/>
          <a:ext cx="132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5" imgW="1320480" imgH="736560" progId="Equation.DSMT4">
                  <p:embed/>
                </p:oleObj>
              </mc:Choice>
              <mc:Fallback>
                <p:oleObj name="Equation" r:id="rId5" imgW="13204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43070"/>
                        <a:ext cx="1320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19400" y="2895600"/>
          <a:ext cx="185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7" imgW="1854000" imgH="1015920" progId="Equation.DSMT4">
                  <p:embed/>
                </p:oleObj>
              </mc:Choice>
              <mc:Fallback>
                <p:oleObj name="Equation" r:id="rId7" imgW="185400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95600"/>
                        <a:ext cx="1854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800600" y="2880610"/>
          <a:ext cx="1397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9" imgW="1396800" imgH="1079280" progId="Equation.DSMT4">
                  <p:embed/>
                </p:oleObj>
              </mc:Choice>
              <mc:Fallback>
                <p:oleObj name="Equation" r:id="rId9" imgW="1396800" imgH="1079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80610"/>
                        <a:ext cx="1397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19400" y="4038600"/>
          <a:ext cx="110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1" imgW="1104840" imgH="952200" progId="Equation.DSMT4">
                  <p:embed/>
                </p:oleObj>
              </mc:Choice>
              <mc:Fallback>
                <p:oleObj name="Equation" r:id="rId11" imgW="110484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8600"/>
                        <a:ext cx="110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819400" y="5029200"/>
          <a:ext cx="321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3" imgW="3213000" imgH="838080" progId="Equation.DSMT4">
                  <p:embed/>
                </p:oleObj>
              </mc:Choice>
              <mc:Fallback>
                <p:oleObj name="Equation" r:id="rId13" imgW="3213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21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same technique to determine the derivative of </a:t>
            </a:r>
            <a:r>
              <a:rPr lang="en-US" dirty="0" smtClean="0">
                <a:solidFill>
                  <a:srgbClr val="0000FF"/>
                </a:solidFill>
              </a:rPr>
              <a:t>tan</a:t>
            </a:r>
            <a:r>
              <a:rPr lang="en-US" baseline="30000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baseline="30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Again, using the second form of the Derivative Rule for Inverse Functions, we obtain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76364"/>
              </p:ext>
            </p:extLst>
          </p:nvPr>
        </p:nvGraphicFramePr>
        <p:xfrm>
          <a:off x="673100" y="3771900"/>
          <a:ext cx="824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3" imgW="8242200" imgH="1028520" progId="Equation.DSMT4">
                  <p:embed/>
                </p:oleObj>
              </mc:Choice>
              <mc:Fallback>
                <p:oleObj name="Equation" r:id="rId3" imgW="8242200" imgH="1028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771900"/>
                        <a:ext cx="8242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how the labeling in Figure 5 helps determine 	               Since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48640" y="1707630"/>
          <a:ext cx="1943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3" imgW="1942920" imgH="571320" progId="Equation.DSMT4">
                  <p:embed/>
                </p:oleObj>
              </mc:Choice>
              <mc:Fallback>
                <p:oleObj name="Equation" r:id="rId3" imgW="194292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707630"/>
                        <a:ext cx="1943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6827"/>
              </p:ext>
            </p:extLst>
          </p:nvPr>
        </p:nvGraphicFramePr>
        <p:xfrm>
          <a:off x="1587500" y="2520950"/>
          <a:ext cx="181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5" imgW="1815840" imgH="825480" progId="Equation.DSMT4">
                  <p:embed/>
                </p:oleObj>
              </mc:Choice>
              <mc:Fallback>
                <p:oleObj name="Equation" r:id="rId5" imgW="181584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520950"/>
                        <a:ext cx="1816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07672"/>
              </p:ext>
            </p:extLst>
          </p:nvPr>
        </p:nvGraphicFramePr>
        <p:xfrm>
          <a:off x="2101850" y="3581400"/>
          <a:ext cx="160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7" imgW="1600200" imgH="419040" progId="Equation.DSMT4">
                  <p:embed/>
                </p:oleObj>
              </mc:Choice>
              <mc:Fallback>
                <p:oleObj name="Equation" r:id="rId7" imgW="16002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581400"/>
                        <a:ext cx="160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 b="19540"/>
          <a:stretch>
            <a:fillRect/>
          </a:stretch>
        </p:blipFill>
        <p:spPr bwMode="auto">
          <a:xfrm>
            <a:off x="4419600" y="2209800"/>
            <a:ext cx="41140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63392" y="4344294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Figure 5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</a:t>
            </a: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94742"/>
              </p:ext>
            </p:extLst>
          </p:nvPr>
        </p:nvGraphicFramePr>
        <p:xfrm>
          <a:off x="1384300" y="1847850"/>
          <a:ext cx="6375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3" imgW="6375240" imgH="774360" progId="Equation.DSMT4">
                  <p:embed/>
                </p:oleObj>
              </mc:Choice>
              <mc:Fallback>
                <p:oleObj name="Equation" r:id="rId3" imgW="6375240" imgH="774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847850"/>
                        <a:ext cx="63754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409700" y="3536950"/>
          <a:ext cx="1587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5" imgW="1587240" imgH="736560" progId="Equation.DSMT4">
                  <p:embed/>
                </p:oleObj>
              </mc:Choice>
              <mc:Fallback>
                <p:oleObj name="Equation" r:id="rId5" imgW="158724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536950"/>
                        <a:ext cx="1587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048000" y="3535363"/>
          <a:ext cx="218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7" imgW="2184120" imgH="1015920" progId="Equation.DSMT4">
                  <p:embed/>
                </p:oleObj>
              </mc:Choice>
              <mc:Fallback>
                <p:oleObj name="Equation" r:id="rId7" imgW="218412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35363"/>
                        <a:ext cx="2184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346700" y="352019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Equation" r:id="rId9" imgW="1257120" imgH="838080" progId="Equation.DSMT4">
                  <p:embed/>
                </p:oleObj>
              </mc:Choice>
              <mc:Fallback>
                <p:oleObj name="Equation" r:id="rId9" imgW="12571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520190"/>
                        <a:ext cx="1257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Derivatives of 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49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Derivatives of Inverse Trigonometric Functions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03250" y="1905000"/>
          <a:ext cx="79629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3" imgW="7962840" imgH="2997000" progId="Equation.DSMT4">
                  <p:embed/>
                </p:oleObj>
              </mc:Choice>
              <mc:Fallback>
                <p:oleObj name="Equation" r:id="rId3" imgW="7962840" imgH="299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905000"/>
                        <a:ext cx="79629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appropriate rules to find the following derivatives.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  <a:endParaRPr lang="en-US" b="1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48640" y="2286000"/>
          <a:ext cx="741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3" imgW="7416720" imgH="838080" progId="Equation.DSMT4">
                  <p:embed/>
                </p:oleObj>
              </mc:Choice>
              <mc:Fallback>
                <p:oleObj name="Equation" r:id="rId3" imgW="74167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741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48640" y="3810000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5" imgW="2743200" imgH="838080" progId="Equation.DSMT4">
                  <p:embed/>
                </p:oleObj>
              </mc:Choice>
              <mc:Fallback>
                <p:oleObj name="Equation" r:id="rId5" imgW="2743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810000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429000" y="3505200"/>
          <a:ext cx="3352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Equation" r:id="rId7" imgW="3352680" imgH="1384200" progId="Equation.DSMT4">
                  <p:embed/>
                </p:oleObj>
              </mc:Choice>
              <mc:Fallback>
                <p:oleObj name="Equation" r:id="rId7" imgW="3352680" imgH="1384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3352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429000" y="49530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9" imgW="1587240" imgH="838080" progId="Equation.DSMT4">
                  <p:embed/>
                </p:oleObj>
              </mc:Choice>
              <mc:Fallback>
                <p:oleObj name="Equation" r:id="rId9" imgW="15872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53000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(cont.)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48640" y="1463040"/>
          <a:ext cx="285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3" imgW="2857320" imgH="838080" progId="Equation.DSMT4">
                  <p:embed/>
                </p:oleObj>
              </mc:Choice>
              <mc:Fallback>
                <p:oleObj name="Equation" r:id="rId3" imgW="28573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463040"/>
                        <a:ext cx="285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854200" y="2133600"/>
          <a:ext cx="4902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Equation" r:id="rId5" imgW="4902120" imgH="1498320" progId="Equation.DSMT4">
                  <p:embed/>
                </p:oleObj>
              </mc:Choice>
              <mc:Fallback>
                <p:oleObj name="Equation" r:id="rId5" imgW="4902120" imgH="1498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133600"/>
                        <a:ext cx="49022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854200" y="3581400"/>
          <a:ext cx="6908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7" imgW="6908760" imgH="1155600" progId="Equation.DSMT4">
                  <p:embed/>
                </p:oleObj>
              </mc:Choice>
              <mc:Fallback>
                <p:oleObj name="Equation" r:id="rId7" imgW="6908760" imgH="1155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581400"/>
                        <a:ext cx="69088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854200" y="4953000"/>
          <a:ext cx="1714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Equation" r:id="rId9" imgW="1714320" imgH="939600" progId="Equation.DSMT4">
                  <p:embed/>
                </p:oleObj>
              </mc:Choice>
              <mc:Fallback>
                <p:oleObj name="Equation" r:id="rId9" imgW="171432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953000"/>
                        <a:ext cx="1714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 smtClean="0"/>
              <a:t>b.	</a:t>
            </a:r>
            <a:r>
              <a:rPr lang="en-US" dirty="0" smtClean="0"/>
              <a:t>Notice that although we cannot find a formula for 	         the good news is that we don’t have to if we use the first form of the Derivative Rule for Inverse Functions.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05840" y="1722620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1054080" imgH="482400" progId="Equation.DSMT4">
                  <p:embed/>
                </p:oleObj>
              </mc:Choice>
              <mc:Fallback>
                <p:oleObj name="Equation" r:id="rId3" imgW="10540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" y="1722620"/>
                        <a:ext cx="1054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95400" y="3199150"/>
          <a:ext cx="172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1726920" imgH="736560" progId="Equation.DSMT4">
                  <p:embed/>
                </p:oleObj>
              </mc:Choice>
              <mc:Fallback>
                <p:oleObj name="Equation" r:id="rId5" imgW="172692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99150"/>
                        <a:ext cx="1727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200400" y="3124200"/>
          <a:ext cx="1079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1079280" imgH="952200" progId="Equation.DSMT4">
                  <p:embed/>
                </p:oleObj>
              </mc:Choice>
              <mc:Fallback>
                <p:oleObj name="Equation" r:id="rId7" imgW="107928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24200"/>
                        <a:ext cx="1079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00400" y="4114800"/>
          <a:ext cx="506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9" imgW="5067000" imgH="838080" progId="Equation.DSMT4">
                  <p:embed/>
                </p:oleObj>
              </mc:Choice>
              <mc:Fallback>
                <p:oleObj name="Equation" r:id="rId9" imgW="50670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14800"/>
                        <a:ext cx="5067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00400" y="5105400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1" imgW="698400" imgH="838080" progId="Equation.DSMT4">
                  <p:embed/>
                </p:oleObj>
              </mc:Choice>
              <mc:Fallback>
                <p:oleObj name="Equation" r:id="rId11" imgW="6984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Derivatives of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Derivative of ln 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endParaRPr lang="en-US" b="1" i="1" dirty="0">
              <a:solidFill>
                <a:srgbClr val="C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625027"/>
              </p:ext>
            </p:extLst>
          </p:nvPr>
        </p:nvGraphicFramePr>
        <p:xfrm>
          <a:off x="2711450" y="1905000"/>
          <a:ext cx="372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3720960" imgH="838080" progId="Equation.DSMT4">
                  <p:embed/>
                </p:oleObj>
              </mc:Choice>
              <mc:Fallback>
                <p:oleObj name="Equation" r:id="rId3" imgW="37209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905000"/>
                        <a:ext cx="372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Derivatives of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 begin by defining                      since we already know that                    and we seek a formula for the derivative of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794490" y="181381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1434960" imgH="482400" progId="Equation.DSMT4">
                  <p:embed/>
                </p:oleObj>
              </mc:Choice>
              <mc:Fallback>
                <p:oleObj name="Equation" r:id="rId3" imgW="14349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490" y="1813810"/>
                        <a:ext cx="143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132350" y="2245610"/>
          <a:ext cx="142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1422360" imgH="482400" progId="Equation.DSMT4">
                  <p:embed/>
                </p:oleObj>
              </mc:Choice>
              <mc:Fallback>
                <p:oleObj name="Equation" r:id="rId5" imgW="1422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350" y="2245610"/>
                        <a:ext cx="1422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502110" y="2668250"/>
          <a:ext cx="181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7" imgW="1815840" imgH="482400" progId="Equation.DSMT4">
                  <p:embed/>
                </p:oleObj>
              </mc:Choice>
              <mc:Fallback>
                <p:oleObj name="Equation" r:id="rId7" imgW="18158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110" y="2668250"/>
                        <a:ext cx="181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Derivatives of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Proof (cont.) 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838200" y="1905000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3" imgW="7467480" imgH="3936960" progId="Equation.DSMT4">
                  <p:embed/>
                </p:oleObj>
              </mc:Choice>
              <mc:Fallback>
                <p:oleObj name="Equation" r:id="rId3" imgW="7467480" imgH="3936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964</Words>
  <Application>Microsoft Office PowerPoint</Application>
  <PresentationFormat>On-screen Show (4:3)</PresentationFormat>
  <Paragraphs>205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Arial</vt:lpstr>
      <vt:lpstr>Cambria Math</vt:lpstr>
      <vt:lpstr>Symbol</vt:lpstr>
      <vt:lpstr>Office Theme</vt:lpstr>
      <vt:lpstr>Equation</vt:lpstr>
      <vt:lpstr>Section 3.6</vt:lpstr>
      <vt:lpstr>TOPICS</vt:lpstr>
      <vt:lpstr>Theorem: The Derivative Rule for Inverse Functions</vt:lpstr>
      <vt:lpstr>Example 1 </vt:lpstr>
      <vt:lpstr>Example 1 (cont.)</vt:lpstr>
      <vt:lpstr>Example 1 (cont.)</vt:lpstr>
      <vt:lpstr>Theorem: Derivatives of Logarithms</vt:lpstr>
      <vt:lpstr>Theorem: Derivatives of Logarithms</vt:lpstr>
      <vt:lpstr>Theorem: Derivatives of Logarithms</vt:lpstr>
      <vt:lpstr>Example 2 </vt:lpstr>
      <vt:lpstr>Example 2 (cont.)</vt:lpstr>
      <vt:lpstr>Example 2a (cont.)</vt:lpstr>
      <vt:lpstr>Example 2 (cont.)</vt:lpstr>
      <vt:lpstr>Example 2 (cont.)</vt:lpstr>
      <vt:lpstr>Example 2c (cont.)</vt:lpstr>
      <vt:lpstr>Example 3 </vt:lpstr>
      <vt:lpstr>Example 3 (cont.)</vt:lpstr>
      <vt:lpstr>Example 3 (cont.)</vt:lpstr>
      <vt:lpstr>Theorem: Derivative of loga x</vt:lpstr>
      <vt:lpstr>Theorem: Derivative of loga x</vt:lpstr>
      <vt:lpstr>Example 4 </vt:lpstr>
      <vt:lpstr>Example 4 (cont.)</vt:lpstr>
      <vt:lpstr>Example 4b (cont.)</vt:lpstr>
      <vt:lpstr>Logarithmic Differentiation</vt:lpstr>
      <vt:lpstr>Example 5 </vt:lpstr>
      <vt:lpstr>Example 5 (cont.)</vt:lpstr>
      <vt:lpstr>Example 5a (cont.)</vt:lpstr>
      <vt:lpstr>Example 5 (cont.)</vt:lpstr>
      <vt:lpstr>Example 5b (cont.)</vt:lpstr>
      <vt:lpstr>Example 5 (cont.)</vt:lpstr>
      <vt:lpstr>Example 5c (cont.)</vt:lpstr>
      <vt:lpstr>Theorem: The Power Rule</vt:lpstr>
      <vt:lpstr>Theorem: The Power Rule</vt:lpstr>
      <vt:lpstr>Theorem: The Power Rule</vt:lpstr>
      <vt:lpstr>Theorem: The Power Rule</vt:lpstr>
      <vt:lpstr>Example 6 </vt:lpstr>
      <vt:lpstr>Example 6a (cont.)</vt:lpstr>
      <vt:lpstr>Example 6 (cont.)</vt:lpstr>
      <vt:lpstr>Example 6 (cont.)</vt:lpstr>
      <vt:lpstr>Example 6c (cont.)</vt:lpstr>
      <vt:lpstr>Example 7 </vt:lpstr>
      <vt:lpstr>Example 7 (cont.)</vt:lpstr>
      <vt:lpstr>Theorem: The Generalized Power Rule</vt:lpstr>
      <vt:lpstr>Derivatives of Inverse Trigonometric Functions</vt:lpstr>
      <vt:lpstr>Derivatives of Inverse Trigonometric Functions</vt:lpstr>
      <vt:lpstr>Derivatives of Inverse Trigonometric Functions</vt:lpstr>
      <vt:lpstr>Derivatives of Inverse Trigonometric Functions</vt:lpstr>
      <vt:lpstr>Derivatives of Inverse Trigonometric Functions</vt:lpstr>
      <vt:lpstr>Derivatives of Inverse Trigonometric Functions</vt:lpstr>
      <vt:lpstr>Example 8 </vt:lpstr>
      <vt:lpstr>Example 8 (cont.)</vt:lpstr>
      <vt:lpstr>Example 8 (cont.)</vt:lpstr>
      <vt:lpstr>Theorem: Derivatives of Inverse Trigonometric Functions</vt:lpstr>
      <vt:lpstr>Example 9 </vt:lpstr>
      <vt:lpstr>Example 9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kanthi</cp:lastModifiedBy>
  <cp:revision>98</cp:revision>
  <dcterms:created xsi:type="dcterms:W3CDTF">2013-04-26T14:43:13Z</dcterms:created>
  <dcterms:modified xsi:type="dcterms:W3CDTF">2018-09-10T09:36:44Z</dcterms:modified>
</cp:coreProperties>
</file>