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8" r:id="rId3"/>
    <p:sldId id="342" r:id="rId4"/>
    <p:sldId id="320" r:id="rId5"/>
    <p:sldId id="321" r:id="rId6"/>
    <p:sldId id="322" r:id="rId7"/>
    <p:sldId id="323" r:id="rId8"/>
    <p:sldId id="324" r:id="rId9"/>
    <p:sldId id="325" r:id="rId10"/>
    <p:sldId id="326" r:id="rId11"/>
    <p:sldId id="327" r:id="rId12"/>
    <p:sldId id="328" r:id="rId13"/>
    <p:sldId id="343" r:id="rId14"/>
    <p:sldId id="329" r:id="rId15"/>
    <p:sldId id="330" r:id="rId16"/>
    <p:sldId id="331" r:id="rId17"/>
    <p:sldId id="332" r:id="rId18"/>
    <p:sldId id="333" r:id="rId19"/>
    <p:sldId id="334" r:id="rId20"/>
    <p:sldId id="335" r:id="rId21"/>
    <p:sldId id="344" r:id="rId22"/>
    <p:sldId id="345" r:id="rId23"/>
    <p:sldId id="346" r:id="rId24"/>
    <p:sldId id="347" r:id="rId25"/>
    <p:sldId id="336" r:id="rId26"/>
    <p:sldId id="337" r:id="rId27"/>
    <p:sldId id="348" r:id="rId28"/>
    <p:sldId id="338" r:id="rId29"/>
    <p:sldId id="339" r:id="rId30"/>
    <p:sldId id="340" r:id="rId31"/>
    <p:sldId id="341"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4786"/>
    <a:srgbClr val="000099"/>
    <a:srgbClr val="000000"/>
    <a:srgbClr val="FFFFCC"/>
    <a:srgbClr val="FF00FF"/>
    <a:srgbClr val="0080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2474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25.bin"/><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9.bin"/><Relationship Id="rId14" Type="http://schemas.openxmlformats.org/officeDocument/2006/relationships/image" Target="../media/image33.wmf"/></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34.bin"/><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39.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46.bin"/><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wmf"/><Relationship Id="rId5" Type="http://schemas.openxmlformats.org/officeDocument/2006/relationships/oleObject" Target="../embeddings/oleObject48.bin"/><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5.wmf"/></Relationships>
</file>

<file path=ppt/slides/_rels/slide3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7.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8.bin"/><Relationship Id="rId18" Type="http://schemas.openxmlformats.org/officeDocument/2006/relationships/image" Target="../media/image21.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18.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7.wmf"/><Relationship Id="rId19" Type="http://schemas.openxmlformats.org/officeDocument/2006/relationships/oleObject" Target="../embeddings/oleObject21.bin"/><Relationship Id="rId4" Type="http://schemas.openxmlformats.org/officeDocument/2006/relationships/image" Target="../media/image14.wmf"/><Relationship Id="rId9" Type="http://schemas.openxmlformats.org/officeDocument/2006/relationships/oleObject" Target="../embeddings/oleObject16.bin"/><Relationship Id="rId14" Type="http://schemas.openxmlformats.org/officeDocument/2006/relationships/image" Target="../media/image19.wmf"/><Relationship Id="rId22"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Rates of Change in Use</a:t>
            </a:r>
            <a:endParaRPr lang="en-US" b="1" i="1" dirty="0">
              <a:solidFill>
                <a:srgbClr val="004786"/>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2332946"/>
          </a:xfrm>
        </p:spPr>
        <p:txBody>
          <a:bodyPr>
            <a:spAutoFit/>
          </a:bodyPr>
          <a:lstStyle/>
          <a:p>
            <a:r>
              <a:rPr lang="en-US" b="1" dirty="0"/>
              <a:t>Solution </a:t>
            </a:r>
          </a:p>
          <a:p>
            <a:r>
              <a:rPr lang="en-US" dirty="0"/>
              <a:t>In this setting, </a:t>
            </a:r>
            <a:r>
              <a:rPr lang="en-US" i="1" dirty="0"/>
              <a:t>v </a:t>
            </a:r>
            <a:r>
              <a:rPr lang="en-US" dirty="0"/>
              <a:t>is constant and hence the            (or acceleration) factor is 0. But the mass is changing, and so Newton’s Second Law tells us that the force necessary to overcome the increasing load is </a:t>
            </a:r>
          </a:p>
        </p:txBody>
      </p:sp>
      <p:graphicFrame>
        <p:nvGraphicFramePr>
          <p:cNvPr id="211970" name="Object 2"/>
          <p:cNvGraphicFramePr>
            <a:graphicFrameLocks noChangeAspect="1"/>
          </p:cNvGraphicFramePr>
          <p:nvPr/>
        </p:nvGraphicFramePr>
        <p:xfrm>
          <a:off x="6678304" y="1856096"/>
          <a:ext cx="838200" cy="431800"/>
        </p:xfrm>
        <a:graphic>
          <a:graphicData uri="http://schemas.openxmlformats.org/presentationml/2006/ole">
            <mc:AlternateContent xmlns:mc="http://schemas.openxmlformats.org/markup-compatibility/2006">
              <mc:Choice xmlns:v="urn:schemas-microsoft-com:vml" Requires="v">
                <p:oleObj spid="_x0000_s211984" name="Equation" r:id="rId3" imgW="838080" imgH="431640" progId="Equation.DSMT4">
                  <p:embed/>
                </p:oleObj>
              </mc:Choice>
              <mc:Fallback>
                <p:oleObj name="Equation" r:id="rId3" imgW="8380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304" y="1856096"/>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1" name="Object 3"/>
          <p:cNvGraphicFramePr>
            <a:graphicFrameLocks noChangeAspect="1"/>
          </p:cNvGraphicFramePr>
          <p:nvPr/>
        </p:nvGraphicFramePr>
        <p:xfrm>
          <a:off x="2927350" y="3657600"/>
          <a:ext cx="3289300" cy="838200"/>
        </p:xfrm>
        <a:graphic>
          <a:graphicData uri="http://schemas.openxmlformats.org/presentationml/2006/ole">
            <mc:AlternateContent xmlns:mc="http://schemas.openxmlformats.org/markup-compatibility/2006">
              <mc:Choice xmlns:v="urn:schemas-microsoft-com:vml" Requires="v">
                <p:oleObj spid="_x0000_s211985" name="Equation" r:id="rId5" imgW="3288960" imgH="838080" progId="Equation.DSMT4">
                  <p:embed/>
                </p:oleObj>
              </mc:Choice>
              <mc:Fallback>
                <p:oleObj name="Equation" r:id="rId5" imgW="32889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0" y="3657600"/>
                        <a:ext cx="328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Using units of kilograms (kg) for mass, meters (m) for distance, seconds (s) for time, and newtons (N) for force, if the train has a constant forward velocity of  and is being loaded at a rate of                  the force the engine must exert is </a:t>
            </a:r>
          </a:p>
        </p:txBody>
      </p:sp>
      <p:graphicFrame>
        <p:nvGraphicFramePr>
          <p:cNvPr id="212996" name="Object 4"/>
          <p:cNvGraphicFramePr>
            <a:graphicFrameLocks noChangeAspect="1"/>
          </p:cNvGraphicFramePr>
          <p:nvPr/>
        </p:nvGraphicFramePr>
        <p:xfrm>
          <a:off x="7975600" y="2186296"/>
          <a:ext cx="787400" cy="431800"/>
        </p:xfrm>
        <a:graphic>
          <a:graphicData uri="http://schemas.openxmlformats.org/presentationml/2006/ole">
            <mc:AlternateContent xmlns:mc="http://schemas.openxmlformats.org/markup-compatibility/2006">
              <mc:Choice xmlns:v="urn:schemas-microsoft-com:vml" Requires="v">
                <p:oleObj spid="_x0000_s213039" name="Equation" r:id="rId3" imgW="787320" imgH="431640" progId="Equation.DSMT4">
                  <p:embed/>
                </p:oleObj>
              </mc:Choice>
              <mc:Fallback>
                <p:oleObj name="Equation" r:id="rId3" imgW="78732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600" y="2186296"/>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7" name="Object 5"/>
          <p:cNvGraphicFramePr>
            <a:graphicFrameLocks noChangeAspect="1"/>
          </p:cNvGraphicFramePr>
          <p:nvPr/>
        </p:nvGraphicFramePr>
        <p:xfrm>
          <a:off x="5029200" y="2639704"/>
          <a:ext cx="1358900" cy="431800"/>
        </p:xfrm>
        <a:graphic>
          <a:graphicData uri="http://schemas.openxmlformats.org/presentationml/2006/ole">
            <mc:AlternateContent xmlns:mc="http://schemas.openxmlformats.org/markup-compatibility/2006">
              <mc:Choice xmlns:v="urn:schemas-microsoft-com:vml" Requires="v">
                <p:oleObj spid="_x0000_s213040" name="Equation" r:id="rId5" imgW="1358640" imgH="431640" progId="Equation.DSMT4">
                  <p:embed/>
                </p:oleObj>
              </mc:Choice>
              <mc:Fallback>
                <p:oleObj name="Equation" r:id="rId5" imgW="135864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639704"/>
                        <a:ext cx="135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9" name="Object 7"/>
          <p:cNvGraphicFramePr>
            <a:graphicFrameLocks noChangeAspect="1"/>
          </p:cNvGraphicFramePr>
          <p:nvPr/>
        </p:nvGraphicFramePr>
        <p:xfrm>
          <a:off x="1246496" y="3657600"/>
          <a:ext cx="1257300" cy="838200"/>
        </p:xfrm>
        <a:graphic>
          <a:graphicData uri="http://schemas.openxmlformats.org/presentationml/2006/ole">
            <mc:AlternateContent xmlns:mc="http://schemas.openxmlformats.org/markup-compatibility/2006">
              <mc:Choice xmlns:v="urn:schemas-microsoft-com:vml" Requires="v">
                <p:oleObj spid="_x0000_s213041" name="Equation" r:id="rId7" imgW="1257120" imgH="838080" progId="Equation.DSMT4">
                  <p:embed/>
                </p:oleObj>
              </mc:Choice>
              <mc:Fallback>
                <p:oleObj name="Equation" r:id="rId7" imgW="1257120" imgH="8380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496" y="3657600"/>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0" name="Object 8"/>
          <p:cNvGraphicFramePr>
            <a:graphicFrameLocks noChangeAspect="1"/>
          </p:cNvGraphicFramePr>
          <p:nvPr/>
        </p:nvGraphicFramePr>
        <p:xfrm>
          <a:off x="2536208" y="3622344"/>
          <a:ext cx="2959100" cy="939800"/>
        </p:xfrm>
        <a:graphic>
          <a:graphicData uri="http://schemas.openxmlformats.org/presentationml/2006/ole">
            <mc:AlternateContent xmlns:mc="http://schemas.openxmlformats.org/markup-compatibility/2006">
              <mc:Choice xmlns:v="urn:schemas-microsoft-com:vml" Requires="v">
                <p:oleObj spid="_x0000_s213042" name="Equation" r:id="rId9" imgW="2958840" imgH="939600" progId="Equation.DSMT4">
                  <p:embed/>
                </p:oleObj>
              </mc:Choice>
              <mc:Fallback>
                <p:oleObj name="Equation" r:id="rId9" imgW="2958840" imgH="9396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208" y="3622344"/>
                        <a:ext cx="2959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1" name="Object 9"/>
          <p:cNvGraphicFramePr>
            <a:graphicFrameLocks noChangeAspect="1"/>
          </p:cNvGraphicFramePr>
          <p:nvPr/>
        </p:nvGraphicFramePr>
        <p:xfrm>
          <a:off x="5535304" y="3850944"/>
          <a:ext cx="2349500" cy="495300"/>
        </p:xfrm>
        <a:graphic>
          <a:graphicData uri="http://schemas.openxmlformats.org/presentationml/2006/ole">
            <mc:AlternateContent xmlns:mc="http://schemas.openxmlformats.org/markup-compatibility/2006">
              <mc:Choice xmlns:v="urn:schemas-microsoft-com:vml" Requires="v">
                <p:oleObj spid="_x0000_s213043" name="Equation" r:id="rId11" imgW="2349360" imgH="495000" progId="Equation.DSMT4">
                  <p:embed/>
                </p:oleObj>
              </mc:Choice>
              <mc:Fallback>
                <p:oleObj name="Equation" r:id="rId11" imgW="2349360" imgH="4950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5304" y="3850944"/>
                        <a:ext cx="234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2" name="Object 10"/>
          <p:cNvGraphicFramePr>
            <a:graphicFrameLocks noChangeAspect="1"/>
          </p:cNvGraphicFramePr>
          <p:nvPr/>
        </p:nvGraphicFramePr>
        <p:xfrm>
          <a:off x="5562600" y="4702792"/>
          <a:ext cx="1168400" cy="381000"/>
        </p:xfrm>
        <a:graphic>
          <a:graphicData uri="http://schemas.openxmlformats.org/presentationml/2006/ole">
            <mc:AlternateContent xmlns:mc="http://schemas.openxmlformats.org/markup-compatibility/2006">
              <mc:Choice xmlns:v="urn:schemas-microsoft-com:vml" Requires="v">
                <p:oleObj spid="_x0000_s213044" name="Equation" r:id="rId13" imgW="1168200" imgH="380880" progId="Equation.DSMT4">
                  <p:embed/>
                </p:oleObj>
              </mc:Choice>
              <mc:Fallback>
                <p:oleObj name="Equation" r:id="rId13" imgW="1168200" imgH="38088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4702792"/>
                        <a:ext cx="116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0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0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4953000" cy="3108543"/>
          </a:xfrm>
        </p:spPr>
        <p:txBody>
          <a:bodyPr wrap="square">
            <a:spAutoFit/>
          </a:bodyPr>
          <a:lstStyle/>
          <a:p>
            <a:r>
              <a:rPr lang="en-US" dirty="0"/>
              <a:t>A rope of length </a:t>
            </a:r>
            <a:r>
              <a:rPr lang="en-US" i="1" dirty="0"/>
              <a:t>L </a:t>
            </a:r>
            <a:r>
              <a:rPr lang="en-US" dirty="0"/>
              <a:t>and mass </a:t>
            </a:r>
            <a:r>
              <a:rPr lang="en-US" i="1" dirty="0"/>
              <a:t>M</a:t>
            </a:r>
            <a:r>
              <a:rPr lang="en-US" dirty="0"/>
              <a:t> is held vertically over a scale so that its lower end just touches the scale, and is then allowed to drop onto the scale. What force does the scale register as the rope drops onto it?</a:t>
            </a:r>
            <a:r>
              <a:rPr lang="en-US" i="1" dirty="0"/>
              <a:t> </a:t>
            </a:r>
          </a:p>
        </p:txBody>
      </p:sp>
      <p:sp>
        <p:nvSpPr>
          <p:cNvPr id="5" name="Rectangle 4"/>
          <p:cNvSpPr/>
          <p:nvPr/>
        </p:nvSpPr>
        <p:spPr>
          <a:xfrm>
            <a:off x="6396684" y="5498757"/>
            <a:ext cx="1370055" cy="523220"/>
          </a:xfrm>
          <a:prstGeom prst="rect">
            <a:avLst/>
          </a:prstGeom>
        </p:spPr>
        <p:txBody>
          <a:bodyPr wrap="none">
            <a:spAutoFit/>
          </a:bodyPr>
          <a:lstStyle/>
          <a:p>
            <a:r>
              <a:rPr lang="en-US" sz="2800" b="1" dirty="0"/>
              <a:t>Figure 2</a:t>
            </a:r>
          </a:p>
        </p:txBody>
      </p:sp>
      <p:pic>
        <p:nvPicPr>
          <p:cNvPr id="240641" name="Picture 1"/>
          <p:cNvPicPr>
            <a:picLocks noChangeAspect="1" noChangeArrowheads="1"/>
          </p:cNvPicPr>
          <p:nvPr/>
        </p:nvPicPr>
        <p:blipFill>
          <a:blip r:embed="rId2" cstate="print"/>
          <a:srcRect/>
          <a:stretch>
            <a:fillRect/>
          </a:stretch>
        </p:blipFill>
        <p:spPr bwMode="auto">
          <a:xfrm>
            <a:off x="5389120" y="1371600"/>
            <a:ext cx="3501566" cy="4114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b="1" dirty="0"/>
              <a:t>Solution </a:t>
            </a:r>
          </a:p>
          <a:p>
            <a:r>
              <a:rPr lang="en-US" dirty="0"/>
              <a:t>The answer to this question </a:t>
            </a:r>
            <a:r>
              <a:rPr lang="en-US" i="1" dirty="0"/>
              <a:t>after </a:t>
            </a:r>
            <a:r>
              <a:rPr lang="en-US" dirty="0"/>
              <a:t>the rope has fully dropped onto the scale and is at rest is easily found with an elementary application of Newton’s Second Law: the force registering at that point is the mass of the rope </a:t>
            </a:r>
            <a:r>
              <a:rPr lang="en-US" i="1" dirty="0"/>
              <a:t>M</a:t>
            </a:r>
            <a:r>
              <a:rPr lang="en-US" dirty="0"/>
              <a:t> times the acceleration due to gravity </a:t>
            </a:r>
            <a:r>
              <a:rPr lang="en-US" i="1" dirty="0"/>
              <a:t>g</a:t>
            </a:r>
            <a:r>
              <a:rPr lang="en-US" dirty="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4056495"/>
          </a:xfrm>
        </p:spPr>
        <p:txBody>
          <a:bodyPr>
            <a:spAutoFit/>
          </a:bodyPr>
          <a:lstStyle/>
          <a:p>
            <a:r>
              <a:rPr lang="en-US" dirty="0"/>
              <a:t>The product </a:t>
            </a:r>
            <a:r>
              <a:rPr lang="en-US" i="1" dirty="0"/>
              <a:t>Mg</a:t>
            </a:r>
            <a:r>
              <a:rPr lang="en-US" dirty="0"/>
              <a:t> is what we normally call </a:t>
            </a:r>
            <a:r>
              <a:rPr lang="en-US" i="1" dirty="0"/>
              <a:t>weight</a:t>
            </a:r>
            <a:r>
              <a:rPr lang="en-US" dirty="0"/>
              <a:t>, and </a:t>
            </a:r>
            <a:r>
              <a:rPr lang="en-US" i="1" dirty="0"/>
              <a:t>Mg</a:t>
            </a:r>
            <a:r>
              <a:rPr lang="en-US" dirty="0"/>
              <a:t> is indeed what would show on the scale’s dial. But the more interesting question is what registers on the scale during intermediate stages when, say, a segment of length </a:t>
            </a:r>
            <a:r>
              <a:rPr lang="en-US" i="1" dirty="0"/>
              <a:t>x</a:t>
            </a:r>
            <a:r>
              <a:rPr lang="en-US" dirty="0"/>
              <a:t> has landed on the scale and the segment of length </a:t>
            </a:r>
            <a:r>
              <a:rPr lang="en-US" i="1" dirty="0"/>
              <a:t>L</a:t>
            </a:r>
            <a:r>
              <a:rPr lang="en-US" dirty="0"/>
              <a:t> </a:t>
            </a:r>
            <a:r>
              <a:rPr lang="en-US" dirty="0">
                <a:latin typeface="Symbol" pitchFamily="18" charset="2"/>
              </a:rPr>
              <a:t>-</a:t>
            </a:r>
            <a:r>
              <a:rPr lang="en-US" dirty="0"/>
              <a:t> </a:t>
            </a:r>
            <a:r>
              <a:rPr lang="en-US" i="1" dirty="0"/>
              <a:t>x</a:t>
            </a:r>
            <a:r>
              <a:rPr lang="en-US" dirty="0"/>
              <a:t> has yet to hit.</a:t>
            </a:r>
            <a:r>
              <a:rPr lang="en-US" i="1" dirty="0"/>
              <a:t> </a:t>
            </a:r>
          </a:p>
          <a:p>
            <a:r>
              <a:rPr lang="en-US" dirty="0"/>
              <a:t>For convenience, let </a:t>
            </a:r>
            <a:r>
              <a:rPr lang="en-US" i="1" dirty="0"/>
              <a:t>m </a:t>
            </a:r>
            <a:r>
              <a:rPr lang="en-US" dirty="0"/>
              <a:t>denote the mass of the segment of length </a:t>
            </a:r>
            <a:r>
              <a:rPr lang="en-US" i="1" dirty="0"/>
              <a:t>x</a:t>
            </a:r>
            <a:r>
              <a:rPr lang="en-US" dirty="0"/>
              <a:t> that has dropped and is lying at rest on the scale.</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4832092"/>
          </a:xfrm>
        </p:spPr>
        <p:txBody>
          <a:bodyPr>
            <a:spAutoFit/>
          </a:bodyPr>
          <a:lstStyle/>
          <a:p>
            <a:r>
              <a:rPr lang="en-US" dirty="0"/>
              <a:t>At any moment in time we know that                       (the total mass times the fraction of the rope on the scale), but it is important to keep in mind that </a:t>
            </a:r>
            <a:r>
              <a:rPr lang="en-US" i="1" dirty="0"/>
              <a:t>m</a:t>
            </a:r>
            <a:r>
              <a:rPr lang="en-US" dirty="0"/>
              <a:t> is continuously changing over time from the moment the rope is dropped to the time when </a:t>
            </a:r>
            <a:r>
              <a:rPr lang="en-US" i="1" dirty="0"/>
              <a:t>x</a:t>
            </a:r>
            <a:r>
              <a:rPr lang="en-US" dirty="0"/>
              <a:t> </a:t>
            </a:r>
            <a:r>
              <a:rPr lang="en-US" dirty="0">
                <a:latin typeface="Symbol" pitchFamily="18" charset="2"/>
              </a:rPr>
              <a:t>=</a:t>
            </a:r>
            <a:r>
              <a:rPr lang="en-US" dirty="0"/>
              <a:t> </a:t>
            </a:r>
            <a:r>
              <a:rPr lang="en-US" i="1" dirty="0"/>
              <a:t>L</a:t>
            </a:r>
            <a:r>
              <a:rPr lang="en-US" dirty="0"/>
              <a:t>. The  number registering on the scale at any given moment reflects both the force necessary to counter the weight of the mass </a:t>
            </a:r>
            <a:r>
              <a:rPr lang="en-US" i="1" dirty="0"/>
              <a:t>m</a:t>
            </a:r>
            <a:r>
              <a:rPr lang="en-US" dirty="0"/>
              <a:t> and the force necessary to stop the segment of the rope just hitting the scale with velocity </a:t>
            </a:r>
            <a:r>
              <a:rPr lang="en-US" i="1" dirty="0"/>
              <a:t>v</a:t>
            </a:r>
            <a:r>
              <a:rPr lang="en-US" dirty="0"/>
              <a:t>. We will find the net force by determining the rate of change of momentum </a:t>
            </a:r>
            <a:r>
              <a:rPr lang="en-US" i="1" dirty="0"/>
              <a:t>P</a:t>
            </a:r>
            <a:r>
              <a:rPr lang="en-US" dirty="0"/>
              <a:t> (recall that </a:t>
            </a:r>
            <a:r>
              <a:rPr lang="en-US" i="1" dirty="0"/>
              <a:t>P</a:t>
            </a:r>
            <a:r>
              <a:rPr lang="en-US" dirty="0"/>
              <a:t> = </a:t>
            </a:r>
            <a:r>
              <a:rPr lang="en-US" i="1" dirty="0"/>
              <a:t>mv</a:t>
            </a:r>
            <a:r>
              <a:rPr lang="en-US" dirty="0"/>
              <a:t>).</a:t>
            </a:r>
          </a:p>
        </p:txBody>
      </p:sp>
      <p:graphicFrame>
        <p:nvGraphicFramePr>
          <p:cNvPr id="214018" name="Object 2"/>
          <p:cNvGraphicFramePr>
            <a:graphicFrameLocks noChangeAspect="1"/>
          </p:cNvGraphicFramePr>
          <p:nvPr/>
        </p:nvGraphicFramePr>
        <p:xfrm>
          <a:off x="5981700" y="1318904"/>
          <a:ext cx="1714500" cy="482600"/>
        </p:xfrm>
        <a:graphic>
          <a:graphicData uri="http://schemas.openxmlformats.org/presentationml/2006/ole">
            <mc:AlternateContent xmlns:mc="http://schemas.openxmlformats.org/markup-compatibility/2006">
              <mc:Choice xmlns:v="urn:schemas-microsoft-com:vml" Requires="v">
                <p:oleObj spid="_x0000_s214025" name="Equation" r:id="rId3" imgW="1714320" imgH="482400" progId="Equation.DSMT4">
                  <p:embed/>
                </p:oleObj>
              </mc:Choice>
              <mc:Fallback>
                <p:oleObj name="Equation" r:id="rId3" imgW="1714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318904"/>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Newton’s Second Law tells us that</a:t>
            </a:r>
          </a:p>
          <a:p>
            <a:endParaRPr lang="en-US" dirty="0"/>
          </a:p>
          <a:p>
            <a:endParaRPr lang="en-US" dirty="0"/>
          </a:p>
          <a:p>
            <a:r>
              <a:rPr lang="en-US" dirty="0"/>
              <a:t>and the determination of            </a:t>
            </a:r>
            <a:r>
              <a:rPr lang="en-US" i="1" dirty="0"/>
              <a:t> </a:t>
            </a:r>
            <a:r>
              <a:rPr lang="en-US" dirty="0"/>
              <a:t>affords a good opportunity to apply the Chain Rule. We already know how </a:t>
            </a:r>
            <a:r>
              <a:rPr lang="en-US" i="1" dirty="0"/>
              <a:t>m</a:t>
            </a:r>
            <a:r>
              <a:rPr lang="en-US" dirty="0"/>
              <a:t> depends on </a:t>
            </a:r>
            <a:r>
              <a:rPr lang="en-US" i="1" dirty="0"/>
              <a:t>x</a:t>
            </a:r>
            <a:r>
              <a:rPr lang="en-US" dirty="0"/>
              <a:t>, but it’s also true that </a:t>
            </a:r>
            <a:r>
              <a:rPr lang="en-US" i="1" dirty="0"/>
              <a:t>m</a:t>
            </a:r>
            <a:r>
              <a:rPr lang="en-US" dirty="0"/>
              <a:t> is a function of time. </a:t>
            </a:r>
          </a:p>
        </p:txBody>
      </p:sp>
      <p:graphicFrame>
        <p:nvGraphicFramePr>
          <p:cNvPr id="215042" name="Object 2"/>
          <p:cNvGraphicFramePr>
            <a:graphicFrameLocks noChangeAspect="1"/>
          </p:cNvGraphicFramePr>
          <p:nvPr/>
        </p:nvGraphicFramePr>
        <p:xfrm>
          <a:off x="3371850" y="1905000"/>
          <a:ext cx="2400300" cy="838200"/>
        </p:xfrm>
        <a:graphic>
          <a:graphicData uri="http://schemas.openxmlformats.org/presentationml/2006/ole">
            <mc:AlternateContent xmlns:mc="http://schemas.openxmlformats.org/markup-compatibility/2006">
              <mc:Choice xmlns:v="urn:schemas-microsoft-com:vml" Requires="v">
                <p:oleObj spid="_x0000_s215056" name="Equation" r:id="rId3" imgW="2400120" imgH="838080" progId="Equation.DSMT4">
                  <p:embed/>
                </p:oleObj>
              </mc:Choice>
              <mc:Fallback>
                <p:oleObj name="Equation" r:id="rId3" imgW="24001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905000"/>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3" name="Object 3"/>
          <p:cNvGraphicFramePr>
            <a:graphicFrameLocks noChangeAspect="1"/>
          </p:cNvGraphicFramePr>
          <p:nvPr/>
        </p:nvGraphicFramePr>
        <p:xfrm>
          <a:off x="4229100" y="2893704"/>
          <a:ext cx="952500" cy="431800"/>
        </p:xfrm>
        <a:graphic>
          <a:graphicData uri="http://schemas.openxmlformats.org/presentationml/2006/ole">
            <mc:AlternateContent xmlns:mc="http://schemas.openxmlformats.org/markup-compatibility/2006">
              <mc:Choice xmlns:v="urn:schemas-microsoft-com:vml" Requires="v">
                <p:oleObj spid="_x0000_s215057" name="Equation" r:id="rId5" imgW="952200" imgH="431640" progId="Equation.DSMT4">
                  <p:embed/>
                </p:oleObj>
              </mc:Choice>
              <mc:Fallback>
                <p:oleObj name="Equation" r:id="rId5" imgW="95220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2893704"/>
                        <a:ext cx="95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Thus,</a:t>
            </a:r>
          </a:p>
          <a:p>
            <a:endParaRPr lang="en-US" dirty="0"/>
          </a:p>
          <a:p>
            <a:r>
              <a:rPr lang="en-US" dirty="0"/>
              <a:t>and so</a:t>
            </a:r>
          </a:p>
          <a:p>
            <a:endParaRPr lang="en-US" dirty="0"/>
          </a:p>
          <a:p>
            <a:endParaRPr lang="en-US" dirty="0"/>
          </a:p>
          <a:p>
            <a:r>
              <a:rPr lang="en-US" dirty="0"/>
              <a:t>where we have also replaced the rate of change of velocity           </a:t>
            </a:r>
            <a:r>
              <a:rPr lang="en-US" i="1" dirty="0"/>
              <a:t> </a:t>
            </a:r>
            <a:r>
              <a:rPr lang="en-US" dirty="0"/>
              <a:t>with the acceleration due to gravity </a:t>
            </a:r>
            <a:r>
              <a:rPr lang="en-US" i="1" dirty="0"/>
              <a:t>g</a:t>
            </a:r>
            <a:r>
              <a:rPr lang="en-US" dirty="0"/>
              <a:t>. </a:t>
            </a:r>
          </a:p>
        </p:txBody>
      </p:sp>
      <p:graphicFrame>
        <p:nvGraphicFramePr>
          <p:cNvPr id="216066" name="Object 2"/>
          <p:cNvGraphicFramePr>
            <a:graphicFrameLocks noChangeAspect="1"/>
          </p:cNvGraphicFramePr>
          <p:nvPr/>
        </p:nvGraphicFramePr>
        <p:xfrm>
          <a:off x="1009650" y="2895600"/>
          <a:ext cx="7124700" cy="939800"/>
        </p:xfrm>
        <a:graphic>
          <a:graphicData uri="http://schemas.openxmlformats.org/presentationml/2006/ole">
            <mc:AlternateContent xmlns:mc="http://schemas.openxmlformats.org/markup-compatibility/2006">
              <mc:Choice xmlns:v="urn:schemas-microsoft-com:vml" Requires="v">
                <p:oleObj spid="_x0000_s216087" name="Equation" r:id="rId3" imgW="7124400" imgH="939600" progId="Equation.DSMT4">
                  <p:embed/>
                </p:oleObj>
              </mc:Choice>
              <mc:Fallback>
                <p:oleObj name="Equation" r:id="rId3" imgW="712440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2895600"/>
                        <a:ext cx="712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1737852" y="4354052"/>
          <a:ext cx="838200" cy="431800"/>
        </p:xfrm>
        <a:graphic>
          <a:graphicData uri="http://schemas.openxmlformats.org/presentationml/2006/ole">
            <mc:AlternateContent xmlns:mc="http://schemas.openxmlformats.org/markup-compatibility/2006">
              <mc:Choice xmlns:v="urn:schemas-microsoft-com:vml" Requires="v">
                <p:oleObj spid="_x0000_s216088" name="Equation" r:id="rId5" imgW="838080" imgH="431640" progId="Equation.DSMT4">
                  <p:embed/>
                </p:oleObj>
              </mc:Choice>
              <mc:Fallback>
                <p:oleObj name="Equation" r:id="rId5" imgW="8380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852" y="4354052"/>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nvGraphicFramePr>
        <p:xfrm>
          <a:off x="2933700" y="1600200"/>
          <a:ext cx="3276600" cy="939800"/>
        </p:xfrm>
        <a:graphic>
          <a:graphicData uri="http://schemas.openxmlformats.org/presentationml/2006/ole">
            <mc:AlternateContent xmlns:mc="http://schemas.openxmlformats.org/markup-compatibility/2006">
              <mc:Choice xmlns:v="urn:schemas-microsoft-com:vml" Requires="v">
                <p:oleObj spid="_x0000_s216089" name="Equation" r:id="rId7" imgW="3276360" imgH="939600" progId="Equation.DSMT4">
                  <p:embed/>
                </p:oleObj>
              </mc:Choice>
              <mc:Fallback>
                <p:oleObj name="Equation" r:id="rId7" imgW="3276360" imgH="939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3700" y="1600200"/>
                        <a:ext cx="3276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0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6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At the moment in time when a segment of length </a:t>
            </a:r>
            <a:r>
              <a:rPr lang="en-US" i="1" dirty="0"/>
              <a:t>x </a:t>
            </a:r>
            <a:r>
              <a:rPr lang="en-US" dirty="0"/>
              <a:t>is lying on the scale, the portion of the rope just hitting the scale has fallen from a height of </a:t>
            </a:r>
            <a:r>
              <a:rPr lang="en-US" i="1" dirty="0"/>
              <a:t>x</a:t>
            </a:r>
            <a:r>
              <a:rPr lang="en-US" dirty="0"/>
              <a:t>. If </a:t>
            </a:r>
            <a:r>
              <a:rPr lang="en-US" i="1" dirty="0"/>
              <a:t>v</a:t>
            </a:r>
            <a:r>
              <a:rPr lang="en-US" dirty="0"/>
              <a:t> is the velocity of an object with initial velocity 0 that has fallen a distance </a:t>
            </a:r>
            <a:r>
              <a:rPr lang="en-US" i="1" dirty="0"/>
              <a:t>x</a:t>
            </a:r>
            <a:r>
              <a:rPr lang="en-US" dirty="0"/>
              <a:t>, it can be shown that </a:t>
            </a:r>
            <a:r>
              <a:rPr lang="en-US" i="1" dirty="0"/>
              <a:t>v</a:t>
            </a:r>
            <a:r>
              <a:rPr lang="en-US" baseline="30000" dirty="0"/>
              <a:t>2</a:t>
            </a:r>
            <a:r>
              <a:rPr lang="en-US" dirty="0"/>
              <a:t> = 2</a:t>
            </a:r>
            <a:r>
              <a:rPr lang="en-US" i="1" dirty="0"/>
              <a:t>xg</a:t>
            </a: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This gives us</a:t>
            </a:r>
          </a:p>
        </p:txBody>
      </p:sp>
      <p:graphicFrame>
        <p:nvGraphicFramePr>
          <p:cNvPr id="217091" name="Object 3"/>
          <p:cNvGraphicFramePr>
            <a:graphicFrameLocks noChangeAspect="1"/>
          </p:cNvGraphicFramePr>
          <p:nvPr/>
        </p:nvGraphicFramePr>
        <p:xfrm>
          <a:off x="2640652" y="1828800"/>
          <a:ext cx="2374900" cy="939800"/>
        </p:xfrm>
        <a:graphic>
          <a:graphicData uri="http://schemas.openxmlformats.org/presentationml/2006/ole">
            <mc:AlternateContent xmlns:mc="http://schemas.openxmlformats.org/markup-compatibility/2006">
              <mc:Choice xmlns:v="urn:schemas-microsoft-com:vml" Requires="v">
                <p:oleObj spid="_x0000_s217119" name="Equation" r:id="rId3" imgW="2374560" imgH="939600" progId="Equation.DSMT4">
                  <p:embed/>
                </p:oleObj>
              </mc:Choice>
              <mc:Fallback>
                <p:oleObj name="Equation" r:id="rId3" imgW="237456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652" y="1828800"/>
                        <a:ext cx="237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2" name="Object 4"/>
          <p:cNvGraphicFramePr>
            <a:graphicFrameLocks noChangeAspect="1"/>
          </p:cNvGraphicFramePr>
          <p:nvPr/>
        </p:nvGraphicFramePr>
        <p:xfrm>
          <a:off x="2857500" y="2877212"/>
          <a:ext cx="2628900" cy="939800"/>
        </p:xfrm>
        <a:graphic>
          <a:graphicData uri="http://schemas.openxmlformats.org/presentationml/2006/ole">
            <mc:AlternateContent xmlns:mc="http://schemas.openxmlformats.org/markup-compatibility/2006">
              <mc:Choice xmlns:v="urn:schemas-microsoft-com:vml" Requires="v">
                <p:oleObj spid="_x0000_s217120" name="Equation" r:id="rId5" imgW="2628720" imgH="939600" progId="Equation.DSMT4">
                  <p:embed/>
                </p:oleObj>
              </mc:Choice>
              <mc:Fallback>
                <p:oleObj name="Equation" r:id="rId5" imgW="262872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2877212"/>
                        <a:ext cx="2628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nvGraphicFramePr>
        <p:xfrm>
          <a:off x="2868304" y="3943064"/>
          <a:ext cx="3657600" cy="825500"/>
        </p:xfrm>
        <a:graphic>
          <a:graphicData uri="http://schemas.openxmlformats.org/presentationml/2006/ole">
            <mc:AlternateContent xmlns:mc="http://schemas.openxmlformats.org/markup-compatibility/2006">
              <mc:Choice xmlns:v="urn:schemas-microsoft-com:vml" Requires="v">
                <p:oleObj spid="_x0000_s217121" name="Equation" r:id="rId7" imgW="3657600" imgH="825480" progId="Equation.DSMT4">
                  <p:embed/>
                </p:oleObj>
              </mc:Choice>
              <mc:Fallback>
                <p:oleObj name="Equation" r:id="rId7" imgW="3657600" imgH="825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8304" y="3943064"/>
                        <a:ext cx="365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4" name="Object 6"/>
          <p:cNvGraphicFramePr>
            <a:graphicFrameLocks noChangeAspect="1"/>
          </p:cNvGraphicFramePr>
          <p:nvPr/>
        </p:nvGraphicFramePr>
        <p:xfrm>
          <a:off x="2881952" y="4892720"/>
          <a:ext cx="1270000" cy="825500"/>
        </p:xfrm>
        <a:graphic>
          <a:graphicData uri="http://schemas.openxmlformats.org/presentationml/2006/ole">
            <mc:AlternateContent xmlns:mc="http://schemas.openxmlformats.org/markup-compatibility/2006">
              <mc:Choice xmlns:v="urn:schemas-microsoft-com:vml" Requires="v">
                <p:oleObj spid="_x0000_s217122" name="Equation" r:id="rId9" imgW="1269720" imgH="825480" progId="Equation.DSMT4">
                  <p:embed/>
                </p:oleObj>
              </mc:Choice>
              <mc:Fallback>
                <p:oleObj name="Equation" r:id="rId9" imgW="126972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1952" y="4892720"/>
                        <a:ext cx="127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Biology Applications</a:t>
            </a:r>
          </a:p>
          <a:p>
            <a:pPr marL="514350" indent="-514350">
              <a:buFont typeface="+mj-lt"/>
              <a:buAutoNum type="arabicPeriod"/>
            </a:pPr>
            <a:r>
              <a:rPr lang="en-US" dirty="0"/>
              <a:t>Physics Applications</a:t>
            </a:r>
          </a:p>
          <a:p>
            <a:pPr marL="514350" indent="-514350">
              <a:buFont typeface="+mj-lt"/>
              <a:buAutoNum type="arabicPeriod"/>
            </a:pPr>
            <a:r>
              <a:rPr lang="en-US" dirty="0"/>
              <a:t>Chemistry Applications</a:t>
            </a:r>
          </a:p>
          <a:p>
            <a:pPr marL="514350" indent="-514350">
              <a:buFont typeface="+mj-lt"/>
              <a:buAutoNum type="arabicPeriod"/>
            </a:pPr>
            <a:r>
              <a:rPr lang="en-US" dirty="0"/>
              <a:t>Business and Economics Applications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Note that this tells us that the force registered by the scale just as the top of the rope hits (</a:t>
            </a:r>
            <a:r>
              <a:rPr lang="en-US" i="1" dirty="0"/>
              <a:t>x </a:t>
            </a:r>
            <a:r>
              <a:rPr lang="en-US" dirty="0">
                <a:latin typeface="Symbol" pitchFamily="18" charset="2"/>
              </a:rPr>
              <a:t>=</a:t>
            </a:r>
            <a:r>
              <a:rPr lang="en-US" i="1" dirty="0"/>
              <a:t> L</a:t>
            </a:r>
            <a:r>
              <a:rPr lang="en-US" dirty="0"/>
              <a:t>) is 3</a:t>
            </a:r>
            <a:r>
              <a:rPr lang="en-US" i="1" dirty="0"/>
              <a:t>Mg</a:t>
            </a:r>
            <a:r>
              <a:rPr lang="en-US" dirty="0"/>
              <a:t>, and then the scale equilibrates and registers </a:t>
            </a:r>
            <a:r>
              <a:rPr lang="en-US" i="1" dirty="0"/>
              <a:t>Mg</a:t>
            </a:r>
            <a:r>
              <a:rPr lang="en-US" dirty="0"/>
              <a:t> soon after.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a:t>
            </a:r>
          </a:p>
        </p:txBody>
      </p:sp>
      <p:sp>
        <p:nvSpPr>
          <p:cNvPr id="3" name="Content Placeholder 2"/>
          <p:cNvSpPr>
            <a:spLocks noGrp="1"/>
          </p:cNvSpPr>
          <p:nvPr>
            <p:ph idx="1"/>
          </p:nvPr>
        </p:nvSpPr>
        <p:spPr/>
        <p:txBody>
          <a:bodyPr>
            <a:noAutofit/>
          </a:bodyPr>
          <a:lstStyle/>
          <a:p>
            <a:pPr>
              <a:lnSpc>
                <a:spcPct val="110000"/>
              </a:lnSpc>
            </a:pPr>
            <a:r>
              <a:rPr lang="en-US" dirty="0"/>
              <a:t>A process in which a molecule of each of two reactants </a:t>
            </a:r>
            <a:r>
              <a:rPr lang="en-US" i="1" dirty="0"/>
              <a:t>A</a:t>
            </a:r>
            <a:r>
              <a:rPr lang="en-US" dirty="0"/>
              <a:t> and </a:t>
            </a:r>
            <a:r>
              <a:rPr lang="en-US" i="1" dirty="0"/>
              <a:t>B</a:t>
            </a:r>
            <a:r>
              <a:rPr lang="en-US" dirty="0"/>
              <a:t> produces a molecule of substance </a:t>
            </a:r>
            <a:r>
              <a:rPr lang="en-US" i="1" dirty="0"/>
              <a:t>C</a:t>
            </a:r>
            <a:r>
              <a:rPr lang="en-US" dirty="0"/>
              <a:t> is represented by</a:t>
            </a:r>
          </a:p>
          <a:p>
            <a:pPr algn="ctr">
              <a:lnSpc>
                <a:spcPct val="110000"/>
              </a:lnSpc>
            </a:pPr>
            <a:r>
              <a:rPr lang="en-US" i="1" dirty="0">
                <a:solidFill>
                  <a:srgbClr val="0000FF"/>
                </a:solidFill>
              </a:rPr>
              <a:t>A</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B</a:t>
            </a:r>
            <a:r>
              <a:rPr lang="en-US" dirty="0">
                <a:solidFill>
                  <a:srgbClr val="0000FF"/>
                </a:solidFill>
              </a:rPr>
              <a:t> </a:t>
            </a:r>
            <a:r>
              <a:rPr lang="en-US" dirty="0">
                <a:solidFill>
                  <a:srgbClr val="0000FF"/>
                </a:solidFill>
                <a:sym typeface="Symbol"/>
              </a:rPr>
              <a:t></a:t>
            </a:r>
            <a:r>
              <a:rPr lang="en-US" dirty="0">
                <a:solidFill>
                  <a:srgbClr val="0000FF"/>
                </a:solidFill>
              </a:rPr>
              <a:t> </a:t>
            </a:r>
            <a:r>
              <a:rPr lang="en-US" i="1" dirty="0">
                <a:solidFill>
                  <a:srgbClr val="0000FF"/>
                </a:solidFill>
              </a:rPr>
              <a:t>C</a:t>
            </a:r>
            <a:r>
              <a:rPr lang="en-US" dirty="0">
                <a:solidFill>
                  <a:srgbClr val="0000FF"/>
                </a:solidFill>
              </a:rPr>
              <a:t>,</a:t>
            </a:r>
          </a:p>
          <a:p>
            <a:pPr>
              <a:lnSpc>
                <a:spcPct val="110000"/>
              </a:lnSpc>
            </a:pPr>
            <a:r>
              <a:rPr lang="en-US" dirty="0"/>
              <a:t>and chemists often need to understand the rates of change of the concentrations of the individual substances in such a reaction.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a:t>
            </a:r>
          </a:p>
        </p:txBody>
      </p:sp>
      <p:sp>
        <p:nvSpPr>
          <p:cNvPr id="3" name="Content Placeholder 2"/>
          <p:cNvSpPr>
            <a:spLocks noGrp="1"/>
          </p:cNvSpPr>
          <p:nvPr>
            <p:ph idx="1"/>
          </p:nvPr>
        </p:nvSpPr>
        <p:spPr/>
        <p:txBody>
          <a:bodyPr/>
          <a:lstStyle/>
          <a:p>
            <a:r>
              <a:rPr lang="en-US" dirty="0"/>
              <a:t>The notation [ </a:t>
            </a:r>
            <a:r>
              <a:rPr lang="en-US" i="1" dirty="0"/>
              <a:t>X </a:t>
            </a:r>
            <a:r>
              <a:rPr lang="en-US" dirty="0"/>
              <a:t>] is used to denote the concentration of a substance </a:t>
            </a:r>
            <a:r>
              <a:rPr lang="en-US" i="1" dirty="0"/>
              <a:t>X</a:t>
            </a:r>
            <a:r>
              <a:rPr lang="en-US" dirty="0"/>
              <a:t> (typically measured in </a:t>
            </a:r>
            <a:r>
              <a:rPr lang="en-US" i="1" dirty="0"/>
              <a:t>moles per liter</a:t>
            </a:r>
            <a:r>
              <a:rPr lang="en-US" dirty="0"/>
              <a:t>, where 1 mole </a:t>
            </a:r>
            <a:r>
              <a:rPr lang="en-US" dirty="0">
                <a:latin typeface="Symbol" pitchFamily="18" charset="2"/>
              </a:rPr>
              <a:t>=</a:t>
            </a:r>
            <a:r>
              <a:rPr lang="en-US" dirty="0"/>
              <a:t> 6.022 × 10</a:t>
            </a:r>
            <a:r>
              <a:rPr lang="en-US" baseline="30000" dirty="0"/>
              <a:t>23</a:t>
            </a:r>
            <a:r>
              <a:rPr lang="en-US" dirty="0"/>
              <a:t> molecules), so the rates of change of the concentrations of the three substances in the reaction </a:t>
            </a:r>
            <a:r>
              <a:rPr lang="en-US" i="1" dirty="0"/>
              <a:t>A</a:t>
            </a:r>
            <a:r>
              <a:rPr lang="en-US" dirty="0"/>
              <a:t> </a:t>
            </a:r>
            <a:r>
              <a:rPr lang="en-US" dirty="0">
                <a:latin typeface="Symbol" pitchFamily="18" charset="2"/>
              </a:rPr>
              <a:t>+</a:t>
            </a:r>
            <a:r>
              <a:rPr lang="en-US" dirty="0"/>
              <a:t> </a:t>
            </a:r>
            <a:r>
              <a:rPr lang="en-US" i="1" dirty="0"/>
              <a:t>B</a:t>
            </a:r>
            <a:r>
              <a:rPr lang="en-US" dirty="0"/>
              <a:t> </a:t>
            </a:r>
            <a:r>
              <a:rPr lang="en-US" dirty="0">
                <a:sym typeface="Symbol"/>
              </a:rPr>
              <a:t></a:t>
            </a:r>
            <a:r>
              <a:rPr lang="en-US" dirty="0"/>
              <a:t> </a:t>
            </a:r>
            <a:r>
              <a:rPr lang="en-US" i="1" dirty="0"/>
              <a:t>C</a:t>
            </a:r>
            <a:r>
              <a:rPr lang="en-US" dirty="0"/>
              <a:t> correspond to the derivatives</a:t>
            </a:r>
          </a:p>
        </p:txBody>
      </p:sp>
      <p:graphicFrame>
        <p:nvGraphicFramePr>
          <p:cNvPr id="230402" name="Object 2"/>
          <p:cNvGraphicFramePr>
            <a:graphicFrameLocks noChangeAspect="1"/>
          </p:cNvGraphicFramePr>
          <p:nvPr/>
        </p:nvGraphicFramePr>
        <p:xfrm>
          <a:off x="2584450" y="3816350"/>
          <a:ext cx="3911600" cy="876300"/>
        </p:xfrm>
        <a:graphic>
          <a:graphicData uri="http://schemas.openxmlformats.org/presentationml/2006/ole">
            <mc:AlternateContent xmlns:mc="http://schemas.openxmlformats.org/markup-compatibility/2006">
              <mc:Choice xmlns:v="urn:schemas-microsoft-com:vml" Requires="v">
                <p:oleObj spid="_x0000_s230409" name="Equation" r:id="rId3" imgW="3911400" imgH="876240" progId="Equation.DSMT4">
                  <p:embed/>
                </p:oleObj>
              </mc:Choice>
              <mc:Fallback>
                <p:oleObj name="Equation" r:id="rId3" imgW="391140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3816350"/>
                        <a:ext cx="3911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a:t>
            </a:r>
          </a:p>
        </p:txBody>
      </p:sp>
      <p:sp>
        <p:nvSpPr>
          <p:cNvPr id="3" name="Content Placeholder 2"/>
          <p:cNvSpPr>
            <a:spLocks noGrp="1"/>
          </p:cNvSpPr>
          <p:nvPr>
            <p:ph idx="1"/>
          </p:nvPr>
        </p:nvSpPr>
        <p:spPr/>
        <p:txBody>
          <a:bodyPr>
            <a:normAutofit/>
          </a:bodyPr>
          <a:lstStyle/>
          <a:p>
            <a:r>
              <a:rPr lang="en-US" sz="2700" dirty="0"/>
              <a:t>The </a:t>
            </a:r>
            <a:r>
              <a:rPr lang="en-US" sz="2700" b="1" dirty="0"/>
              <a:t>reaction rate</a:t>
            </a:r>
            <a:r>
              <a:rPr lang="en-US" sz="2700" dirty="0"/>
              <a:t> of a chemical process is defined as the rate of change of concentration of one of the products or, equivalently, the negative of the rate of change of concentration of one of the reactants. The negative sign is attached to the derivatives of the concentrations of the reactants because those substances are decreasing with respect to time, while the rate of change of concentration of a product is positive. In the reaction </a:t>
            </a:r>
            <a:r>
              <a:rPr lang="en-US" sz="2700" i="1" dirty="0"/>
              <a:t>A</a:t>
            </a:r>
            <a:r>
              <a:rPr lang="en-US" sz="2700" dirty="0"/>
              <a:t> </a:t>
            </a:r>
            <a:r>
              <a:rPr lang="en-US" sz="2700" dirty="0">
                <a:latin typeface="Symbol" pitchFamily="18" charset="2"/>
              </a:rPr>
              <a:t>+</a:t>
            </a:r>
            <a:r>
              <a:rPr lang="en-US" sz="2700" dirty="0"/>
              <a:t> </a:t>
            </a:r>
            <a:r>
              <a:rPr lang="en-US" sz="2700" i="1" dirty="0"/>
              <a:t>B</a:t>
            </a:r>
            <a:r>
              <a:rPr lang="en-US" sz="2700" dirty="0"/>
              <a:t> </a:t>
            </a:r>
            <a:r>
              <a:rPr lang="en-US" sz="2700" dirty="0">
                <a:sym typeface="Symbol"/>
              </a:rPr>
              <a:t></a:t>
            </a:r>
            <a:r>
              <a:rPr lang="en-US" sz="2700" dirty="0"/>
              <a:t> </a:t>
            </a:r>
            <a:r>
              <a:rPr lang="en-US" sz="2700" i="1" dirty="0"/>
              <a:t>C</a:t>
            </a:r>
            <a:r>
              <a:rPr lang="en-US" sz="2700" dirty="0"/>
              <a:t>, the reaction rate </a:t>
            </a:r>
            <a:r>
              <a:rPr lang="en-US" sz="2700" i="1" dirty="0"/>
              <a:t>r</a:t>
            </a:r>
            <a:r>
              <a:rPr lang="en-US" sz="2700" dirty="0"/>
              <a:t> is thus defined to be</a:t>
            </a:r>
          </a:p>
        </p:txBody>
      </p:sp>
      <p:graphicFrame>
        <p:nvGraphicFramePr>
          <p:cNvPr id="231426" name="Object 2"/>
          <p:cNvGraphicFramePr>
            <a:graphicFrameLocks noChangeAspect="1"/>
          </p:cNvGraphicFramePr>
          <p:nvPr/>
        </p:nvGraphicFramePr>
        <p:xfrm>
          <a:off x="2495550" y="5124450"/>
          <a:ext cx="3924300" cy="876300"/>
        </p:xfrm>
        <a:graphic>
          <a:graphicData uri="http://schemas.openxmlformats.org/presentationml/2006/ole">
            <mc:AlternateContent xmlns:mc="http://schemas.openxmlformats.org/markup-compatibility/2006">
              <mc:Choice xmlns:v="urn:schemas-microsoft-com:vml" Requires="v">
                <p:oleObj spid="_x0000_s231433" name="Equation" r:id="rId3" imgW="3924000" imgH="876240" progId="Equation.DSMT4">
                  <p:embed/>
                </p:oleObj>
              </mc:Choice>
              <mc:Fallback>
                <p:oleObj name="Equation" r:id="rId3" imgW="392400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5124450"/>
                        <a:ext cx="3924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a:t>
            </a:r>
          </a:p>
        </p:txBody>
      </p:sp>
      <p:sp>
        <p:nvSpPr>
          <p:cNvPr id="3" name="Content Placeholder 2"/>
          <p:cNvSpPr>
            <a:spLocks noGrp="1"/>
          </p:cNvSpPr>
          <p:nvPr>
            <p:ph idx="1"/>
          </p:nvPr>
        </p:nvSpPr>
        <p:spPr/>
        <p:txBody>
          <a:bodyPr/>
          <a:lstStyle/>
          <a:p>
            <a:r>
              <a:rPr lang="en-US" dirty="0"/>
              <a:t>If </a:t>
            </a:r>
            <a:r>
              <a:rPr lang="en-US" i="1" dirty="0"/>
              <a:t>a</a:t>
            </a:r>
            <a:r>
              <a:rPr lang="en-US" dirty="0"/>
              <a:t> molecules of substance </a:t>
            </a:r>
            <a:r>
              <a:rPr lang="en-US" i="1" dirty="0"/>
              <a:t>A</a:t>
            </a:r>
            <a:r>
              <a:rPr lang="en-US" dirty="0"/>
              <a:t> and </a:t>
            </a:r>
            <a:r>
              <a:rPr lang="en-US" i="1" dirty="0"/>
              <a:t>b</a:t>
            </a:r>
            <a:r>
              <a:rPr lang="en-US" dirty="0"/>
              <a:t> molecules of substance </a:t>
            </a:r>
            <a:r>
              <a:rPr lang="en-US" i="1" dirty="0"/>
              <a:t>B</a:t>
            </a:r>
            <a:r>
              <a:rPr lang="en-US" dirty="0"/>
              <a:t> react to produce </a:t>
            </a:r>
            <a:r>
              <a:rPr lang="en-US" i="1" dirty="0"/>
              <a:t>c</a:t>
            </a:r>
            <a:r>
              <a:rPr lang="en-US" dirty="0"/>
              <a:t> molecules of the product </a:t>
            </a:r>
            <a:r>
              <a:rPr lang="en-US" i="1" dirty="0"/>
              <a:t>C</a:t>
            </a:r>
            <a:r>
              <a:rPr lang="en-US" dirty="0"/>
              <a:t>, denoted symbolically as</a:t>
            </a:r>
          </a:p>
          <a:p>
            <a:pPr algn="ctr"/>
            <a:r>
              <a:rPr lang="en-US" i="1" dirty="0"/>
              <a:t>aA</a:t>
            </a:r>
            <a:r>
              <a:rPr lang="en-US" dirty="0"/>
              <a:t> </a:t>
            </a:r>
            <a:r>
              <a:rPr lang="en-US" dirty="0">
                <a:latin typeface="Symbol" pitchFamily="18" charset="2"/>
              </a:rPr>
              <a:t>+</a:t>
            </a:r>
            <a:r>
              <a:rPr lang="en-US" dirty="0"/>
              <a:t> </a:t>
            </a:r>
            <a:r>
              <a:rPr lang="en-US" i="1" dirty="0"/>
              <a:t>bB</a:t>
            </a:r>
            <a:r>
              <a:rPr lang="en-US" dirty="0"/>
              <a:t> </a:t>
            </a:r>
            <a:r>
              <a:rPr lang="en-US" dirty="0">
                <a:sym typeface="Symbol"/>
              </a:rPr>
              <a:t></a:t>
            </a:r>
            <a:r>
              <a:rPr lang="en-US" dirty="0"/>
              <a:t> </a:t>
            </a:r>
            <a:r>
              <a:rPr lang="en-US" i="1" dirty="0"/>
              <a:t>cC</a:t>
            </a:r>
            <a:r>
              <a:rPr lang="en-US" dirty="0"/>
              <a:t>,</a:t>
            </a:r>
          </a:p>
          <a:p>
            <a:r>
              <a:rPr lang="en-US" dirty="0"/>
              <a:t>then the reaction rate </a:t>
            </a:r>
            <a:r>
              <a:rPr lang="en-US" i="1" dirty="0"/>
              <a:t>r</a:t>
            </a:r>
            <a:r>
              <a:rPr lang="en-US" dirty="0"/>
              <a:t> is</a:t>
            </a:r>
          </a:p>
        </p:txBody>
      </p:sp>
      <p:graphicFrame>
        <p:nvGraphicFramePr>
          <p:cNvPr id="232450" name="Object 2"/>
          <p:cNvGraphicFramePr>
            <a:graphicFrameLocks noChangeAspect="1"/>
          </p:cNvGraphicFramePr>
          <p:nvPr/>
        </p:nvGraphicFramePr>
        <p:xfrm>
          <a:off x="2273300" y="4044950"/>
          <a:ext cx="4699000" cy="876300"/>
        </p:xfrm>
        <a:graphic>
          <a:graphicData uri="http://schemas.openxmlformats.org/presentationml/2006/ole">
            <mc:AlternateContent xmlns:mc="http://schemas.openxmlformats.org/markup-compatibility/2006">
              <mc:Choice xmlns:v="urn:schemas-microsoft-com:vml" Requires="v">
                <p:oleObj spid="_x0000_s232457" name="Equation" r:id="rId3" imgW="4698720" imgH="876240" progId="Equation.DSMT4">
                  <p:embed/>
                </p:oleObj>
              </mc:Choice>
              <mc:Fallback>
                <p:oleObj name="Equation" r:id="rId3" imgW="46987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4044950"/>
                        <a:ext cx="469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Nitrogen gas N</a:t>
            </a:r>
            <a:r>
              <a:rPr lang="en-US" baseline="-25000" dirty="0"/>
              <a:t>2</a:t>
            </a:r>
            <a:r>
              <a:rPr lang="en-US" dirty="0"/>
              <a:t> and hydrogen gas H</a:t>
            </a:r>
            <a:r>
              <a:rPr lang="en-US" baseline="-25000" dirty="0"/>
              <a:t>2</a:t>
            </a:r>
            <a:r>
              <a:rPr lang="en-US" dirty="0"/>
              <a:t> react to produce ammonia NH</a:t>
            </a:r>
            <a:r>
              <a:rPr lang="en-US" baseline="-25000" dirty="0"/>
              <a:t>3</a:t>
            </a:r>
            <a:r>
              <a:rPr lang="en-US" dirty="0"/>
              <a:t> according to the process</a:t>
            </a:r>
          </a:p>
          <a:p>
            <a:endParaRPr lang="en-US" dirty="0"/>
          </a:p>
          <a:p>
            <a:r>
              <a:rPr lang="en-US" dirty="0"/>
              <a:t>so the reaction rate </a:t>
            </a:r>
            <a:r>
              <a:rPr lang="en-US" i="1" dirty="0"/>
              <a:t>r </a:t>
            </a:r>
            <a:r>
              <a:rPr lang="en-US" dirty="0"/>
              <a:t>for the process and the rates of change of concentrations of the substances are related by</a:t>
            </a:r>
          </a:p>
        </p:txBody>
      </p:sp>
      <p:graphicFrame>
        <p:nvGraphicFramePr>
          <p:cNvPr id="218114" name="Object 2"/>
          <p:cNvGraphicFramePr>
            <a:graphicFrameLocks noChangeAspect="1"/>
          </p:cNvGraphicFramePr>
          <p:nvPr/>
        </p:nvGraphicFramePr>
        <p:xfrm>
          <a:off x="3346450" y="2300288"/>
          <a:ext cx="2451100" cy="431800"/>
        </p:xfrm>
        <a:graphic>
          <a:graphicData uri="http://schemas.openxmlformats.org/presentationml/2006/ole">
            <mc:AlternateContent xmlns:mc="http://schemas.openxmlformats.org/markup-compatibility/2006">
              <mc:Choice xmlns:v="urn:schemas-microsoft-com:vml" Requires="v">
                <p:oleObj spid="_x0000_s218128" name="Equation" r:id="rId3" imgW="2450880" imgH="431640" progId="Equation.DSMT4">
                  <p:embed/>
                </p:oleObj>
              </mc:Choice>
              <mc:Fallback>
                <p:oleObj name="Equation" r:id="rId3" imgW="24508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300288"/>
                        <a:ext cx="245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5" name="Object 3"/>
          <p:cNvGraphicFramePr>
            <a:graphicFrameLocks noChangeAspect="1"/>
          </p:cNvGraphicFramePr>
          <p:nvPr/>
        </p:nvGraphicFramePr>
        <p:xfrm>
          <a:off x="2089150" y="4114800"/>
          <a:ext cx="4965700" cy="901700"/>
        </p:xfrm>
        <a:graphic>
          <a:graphicData uri="http://schemas.openxmlformats.org/presentationml/2006/ole">
            <mc:AlternateContent xmlns:mc="http://schemas.openxmlformats.org/markup-compatibility/2006">
              <mc:Choice xmlns:v="urn:schemas-microsoft-com:vml" Requires="v">
                <p:oleObj spid="_x0000_s218129" name="Equation" r:id="rId5" imgW="4965480" imgH="901440" progId="Equation.DSMT4">
                  <p:embed/>
                </p:oleObj>
              </mc:Choice>
              <mc:Fallback>
                <p:oleObj name="Equation" r:id="rId5" imgW="4965480" imgH="901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9150" y="4114800"/>
                        <a:ext cx="4965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If we measure the production of ammonia as </a:t>
            </a:r>
          </a:p>
          <a:p>
            <a:pPr>
              <a:spcBef>
                <a:spcPts val="0"/>
              </a:spcBef>
            </a:pPr>
            <a:r>
              <a:rPr lang="en-US" dirty="0"/>
              <a:t>                         (i.e., 1.2 moles of ammonia per liter per hour), then the rate of change of concentration of hydrogen gas is</a:t>
            </a:r>
          </a:p>
          <a:p>
            <a:pPr>
              <a:spcBef>
                <a:spcPts val="0"/>
              </a:spcBef>
            </a:pPr>
            <a:endParaRPr lang="en-US" dirty="0"/>
          </a:p>
          <a:p>
            <a:pPr>
              <a:spcBef>
                <a:spcPts val="0"/>
              </a:spcBef>
            </a:pPr>
            <a:endParaRPr lang="en-US" dirty="0"/>
          </a:p>
          <a:p>
            <a:pPr>
              <a:spcBef>
                <a:spcPts val="1800"/>
              </a:spcBef>
            </a:pPr>
            <a:r>
              <a:rPr lang="en-US" dirty="0"/>
              <a:t>and the rate of change of concentration of nitrogen gas is</a:t>
            </a:r>
          </a:p>
        </p:txBody>
      </p:sp>
      <p:graphicFrame>
        <p:nvGraphicFramePr>
          <p:cNvPr id="219138" name="Object 2"/>
          <p:cNvGraphicFramePr>
            <a:graphicFrameLocks noChangeAspect="1"/>
          </p:cNvGraphicFramePr>
          <p:nvPr/>
        </p:nvGraphicFramePr>
        <p:xfrm>
          <a:off x="533400" y="1752600"/>
          <a:ext cx="1930400" cy="482600"/>
        </p:xfrm>
        <a:graphic>
          <a:graphicData uri="http://schemas.openxmlformats.org/presentationml/2006/ole">
            <mc:AlternateContent xmlns:mc="http://schemas.openxmlformats.org/markup-compatibility/2006">
              <mc:Choice xmlns:v="urn:schemas-microsoft-com:vml" Requires="v">
                <p:oleObj spid="_x0000_s219159" name="Equation" r:id="rId3" imgW="1930320" imgH="482400" progId="Equation.DSMT4">
                  <p:embed/>
                </p:oleObj>
              </mc:Choice>
              <mc:Fallback>
                <p:oleObj name="Equation" r:id="rId3" imgW="1930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39" name="Object 3"/>
          <p:cNvGraphicFramePr>
            <a:graphicFrameLocks noChangeAspect="1"/>
          </p:cNvGraphicFramePr>
          <p:nvPr/>
        </p:nvGraphicFramePr>
        <p:xfrm>
          <a:off x="577850" y="3136900"/>
          <a:ext cx="7988300" cy="901700"/>
        </p:xfrm>
        <a:graphic>
          <a:graphicData uri="http://schemas.openxmlformats.org/presentationml/2006/ole">
            <mc:AlternateContent xmlns:mc="http://schemas.openxmlformats.org/markup-compatibility/2006">
              <mc:Choice xmlns:v="urn:schemas-microsoft-com:vml" Requires="v">
                <p:oleObj spid="_x0000_s219160" name="Equation" r:id="rId5" imgW="7988040" imgH="901440" progId="Equation.DSMT4">
                  <p:embed/>
                </p:oleObj>
              </mc:Choice>
              <mc:Fallback>
                <p:oleObj name="Equation" r:id="rId5" imgW="7988040" imgH="901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 y="3136900"/>
                        <a:ext cx="798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0" name="Object 4"/>
          <p:cNvGraphicFramePr>
            <a:graphicFrameLocks noChangeAspect="1"/>
          </p:cNvGraphicFramePr>
          <p:nvPr/>
        </p:nvGraphicFramePr>
        <p:xfrm>
          <a:off x="520700" y="4965700"/>
          <a:ext cx="8102600" cy="901700"/>
        </p:xfrm>
        <a:graphic>
          <a:graphicData uri="http://schemas.openxmlformats.org/presentationml/2006/ole">
            <mc:AlternateContent xmlns:mc="http://schemas.openxmlformats.org/markup-compatibility/2006">
              <mc:Choice xmlns:v="urn:schemas-microsoft-com:vml" Requires="v">
                <p:oleObj spid="_x0000_s219161" name="Equation" r:id="rId7" imgW="8102520" imgH="901440" progId="Equation.DSMT4">
                  <p:embed/>
                </p:oleObj>
              </mc:Choice>
              <mc:Fallback>
                <p:oleObj name="Equation" r:id="rId7" imgW="8102520" imgH="901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 y="4965700"/>
                        <a:ext cx="8102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and Economics Applications</a:t>
            </a:r>
          </a:p>
        </p:txBody>
      </p:sp>
      <p:sp>
        <p:nvSpPr>
          <p:cNvPr id="3" name="Content Placeholder 2"/>
          <p:cNvSpPr>
            <a:spLocks noGrp="1"/>
          </p:cNvSpPr>
          <p:nvPr>
            <p:ph idx="1"/>
          </p:nvPr>
        </p:nvSpPr>
        <p:spPr/>
        <p:txBody>
          <a:bodyPr>
            <a:normAutofit/>
          </a:bodyPr>
          <a:lstStyle/>
          <a:p>
            <a:r>
              <a:rPr lang="en-US" dirty="0"/>
              <a:t>Business models often begin with basic assumptions about the cost </a:t>
            </a:r>
            <a:r>
              <a:rPr lang="en-US" i="1" dirty="0"/>
              <a:t>C</a:t>
            </a:r>
            <a:r>
              <a:rPr lang="en-US" dirty="0"/>
              <a:t>(</a:t>
            </a:r>
            <a:r>
              <a:rPr lang="en-US" i="1" dirty="0"/>
              <a:t>x</a:t>
            </a:r>
            <a:r>
              <a:rPr lang="en-US" dirty="0"/>
              <a:t>) of producing </a:t>
            </a:r>
            <a:r>
              <a:rPr lang="en-US" i="1" dirty="0"/>
              <a:t>x</a:t>
            </a:r>
            <a:r>
              <a:rPr lang="en-US" dirty="0"/>
              <a:t> units of a particular product, the revenue </a:t>
            </a:r>
            <a:r>
              <a:rPr lang="en-US" i="1" dirty="0"/>
              <a:t>R</a:t>
            </a:r>
            <a:r>
              <a:rPr lang="en-US" dirty="0"/>
              <a:t>(</a:t>
            </a:r>
            <a:r>
              <a:rPr lang="en-US" i="1" dirty="0"/>
              <a:t>x</a:t>
            </a:r>
            <a:r>
              <a:rPr lang="en-US" dirty="0"/>
              <a:t>) that can be generated by selling </a:t>
            </a:r>
            <a:r>
              <a:rPr lang="en-US" i="1" dirty="0"/>
              <a:t>x</a:t>
            </a:r>
            <a:r>
              <a:rPr lang="en-US" dirty="0"/>
              <a:t> units, and the resultant profit function          </a:t>
            </a:r>
            <a:r>
              <a:rPr lang="en-US" i="1" dirty="0"/>
              <a:t>P</a:t>
            </a:r>
            <a:r>
              <a:rPr lang="en-US" dirty="0"/>
              <a:t>(</a:t>
            </a:r>
            <a:r>
              <a:rPr lang="en-US" i="1" dirty="0"/>
              <a:t>x</a:t>
            </a:r>
            <a:r>
              <a:rPr lang="en-US" dirty="0"/>
              <a:t>) </a:t>
            </a:r>
            <a:r>
              <a:rPr lang="en-US" dirty="0">
                <a:latin typeface="Symbol" pitchFamily="18" charset="2"/>
              </a:rPr>
              <a:t>=</a:t>
            </a:r>
            <a:r>
              <a:rPr lang="en-US" dirty="0"/>
              <a:t> </a:t>
            </a:r>
            <a:r>
              <a:rPr lang="en-US" i="1" dirty="0"/>
              <a:t>R</a:t>
            </a:r>
            <a:r>
              <a:rPr lang="en-US" dirty="0"/>
              <a:t>(</a:t>
            </a:r>
            <a:r>
              <a:rPr lang="en-US" i="1" dirty="0"/>
              <a:t>x</a:t>
            </a:r>
            <a:r>
              <a:rPr lang="en-US" dirty="0"/>
              <a:t>) </a:t>
            </a:r>
            <a:r>
              <a:rPr lang="en-US" dirty="0">
                <a:latin typeface="Symbol" pitchFamily="18" charset="2"/>
              </a:rPr>
              <a:t>-</a:t>
            </a:r>
            <a:r>
              <a:rPr lang="en-US" dirty="0"/>
              <a:t> </a:t>
            </a:r>
            <a:r>
              <a:rPr lang="en-US" i="1" dirty="0"/>
              <a:t>C</a:t>
            </a:r>
            <a:r>
              <a:rPr lang="en-US" dirty="0"/>
              <a:t>(</a:t>
            </a:r>
            <a:r>
              <a:rPr lang="en-US" i="1" dirty="0"/>
              <a:t>x</a:t>
            </a:r>
            <a:r>
              <a:rPr lang="en-US" dirty="0"/>
              <a:t>). Once these functions are determined, economists and business strategists are then interested in the </a:t>
            </a:r>
            <a:r>
              <a:rPr lang="en-US" i="1" dirty="0"/>
              <a:t>marginal cost</a:t>
            </a:r>
            <a:r>
              <a:rPr lang="en-US" dirty="0"/>
              <a:t>, the </a:t>
            </a:r>
            <a:r>
              <a:rPr lang="en-US" i="1" dirty="0"/>
              <a:t>marginal revenue</a:t>
            </a:r>
            <a:r>
              <a:rPr lang="en-US" dirty="0"/>
              <a:t>, and the </a:t>
            </a:r>
            <a:r>
              <a:rPr lang="en-US" i="1" dirty="0"/>
              <a:t>marginal profit</a:t>
            </a:r>
            <a:r>
              <a:rPr lang="en-US" dirty="0"/>
              <a:t>. These three functions approximate, respectively, the cost, revenue, and profit associated with increasing production from </a:t>
            </a:r>
            <a:r>
              <a:rPr lang="en-US" i="1" dirty="0"/>
              <a:t>x</a:t>
            </a:r>
            <a:r>
              <a:rPr lang="en-US" dirty="0"/>
              <a:t> units to </a:t>
            </a:r>
            <a:r>
              <a:rPr lang="en-US" i="1" dirty="0"/>
              <a:t>x</a:t>
            </a:r>
            <a:r>
              <a:rPr lang="en-US" dirty="0"/>
              <a:t> </a:t>
            </a:r>
            <a:r>
              <a:rPr lang="en-US" dirty="0">
                <a:latin typeface="Symbol" pitchFamily="18" charset="2"/>
              </a:rPr>
              <a:t>+</a:t>
            </a:r>
            <a:r>
              <a:rPr lang="en-US" dirty="0"/>
              <a:t> 1 units.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Definition: Marginal Cost, Marginal Revenue, and Marginal Profit</a:t>
            </a:r>
          </a:p>
        </p:txBody>
      </p:sp>
      <p:sp>
        <p:nvSpPr>
          <p:cNvPr id="3" name="Content Placeholder 2"/>
          <p:cNvSpPr>
            <a:spLocks noGrp="1"/>
          </p:cNvSpPr>
          <p:nvPr>
            <p:ph idx="1"/>
          </p:nvPr>
        </p:nvSpPr>
        <p:spPr>
          <a:xfrm>
            <a:off x="457200" y="1280160"/>
            <a:ext cx="8229600" cy="2529840"/>
          </a:xfrm>
          <a:solidFill>
            <a:srgbClr val="FFFFCC"/>
          </a:solidFill>
          <a:ln w="28575">
            <a:solidFill>
              <a:srgbClr val="000000"/>
            </a:solidFill>
          </a:ln>
        </p:spPr>
        <p:txBody>
          <a:bodyPr>
            <a:noAutofit/>
          </a:bodyPr>
          <a:lstStyle/>
          <a:p>
            <a:r>
              <a:rPr lang="en-US" b="1" dirty="0">
                <a:solidFill>
                  <a:srgbClr val="000000"/>
                </a:solidFill>
              </a:rPr>
              <a:t>Marginal Cost, Marginal Revenue, and Marginal Profit</a:t>
            </a:r>
            <a:endParaRPr lang="en-US" dirty="0">
              <a:solidFill>
                <a:srgbClr val="000000"/>
              </a:solidFill>
            </a:endParaRPr>
          </a:p>
        </p:txBody>
      </p:sp>
      <p:graphicFrame>
        <p:nvGraphicFramePr>
          <p:cNvPr id="220162" name="Object 2"/>
          <p:cNvGraphicFramePr>
            <a:graphicFrameLocks noChangeAspect="1"/>
          </p:cNvGraphicFramePr>
          <p:nvPr/>
        </p:nvGraphicFramePr>
        <p:xfrm>
          <a:off x="1860550" y="1981200"/>
          <a:ext cx="5422900" cy="1676400"/>
        </p:xfrm>
        <a:graphic>
          <a:graphicData uri="http://schemas.openxmlformats.org/presentationml/2006/ole">
            <mc:AlternateContent xmlns:mc="http://schemas.openxmlformats.org/markup-compatibility/2006">
              <mc:Choice xmlns:v="urn:schemas-microsoft-com:vml" Requires="v">
                <p:oleObj spid="_x0000_s220169" name="Equation" r:id="rId3" imgW="5422680" imgH="1676160" progId="Equation.DSMT4">
                  <p:embed/>
                </p:oleObj>
              </mc:Choice>
              <mc:Fallback>
                <p:oleObj name="Equation" r:id="rId3" imgW="5422680" imgH="1676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1981200"/>
                        <a:ext cx="54229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056495"/>
          </a:xfrm>
        </p:spPr>
        <p:txBody>
          <a:bodyPr>
            <a:spAutoFit/>
          </a:bodyPr>
          <a:lstStyle/>
          <a:p>
            <a:r>
              <a:rPr lang="en-US" dirty="0"/>
              <a:t>Let </a:t>
            </a:r>
            <a:r>
              <a:rPr lang="en-US" i="1" dirty="0"/>
              <a:t>w</a:t>
            </a:r>
            <a:r>
              <a:rPr lang="en-US" dirty="0"/>
              <a:t>(</a:t>
            </a:r>
            <a:r>
              <a:rPr lang="en-US" i="1" dirty="0"/>
              <a:t>t</a:t>
            </a:r>
            <a:r>
              <a:rPr lang="en-US" dirty="0"/>
              <a:t>) represent the number of workers in a given industry at time </a:t>
            </a:r>
            <a:r>
              <a:rPr lang="en-US" i="1" dirty="0"/>
              <a:t>t</a:t>
            </a:r>
            <a:r>
              <a:rPr lang="en-US" dirty="0"/>
              <a:t>, and let </a:t>
            </a:r>
            <a:r>
              <a:rPr lang="en-US" i="1" dirty="0"/>
              <a:t>p</a:t>
            </a:r>
            <a:r>
              <a:rPr lang="en-US" dirty="0"/>
              <a:t>(</a:t>
            </a:r>
            <a:r>
              <a:rPr lang="en-US" i="1" dirty="0"/>
              <a:t>t</a:t>
            </a:r>
            <a:r>
              <a:rPr lang="en-US" dirty="0"/>
              <a:t>) represent each worker’s average productivity. Then the gross productivity at time </a:t>
            </a:r>
            <a:r>
              <a:rPr lang="en-US" i="1" dirty="0"/>
              <a:t>t</a:t>
            </a:r>
            <a:r>
              <a:rPr lang="en-US" dirty="0"/>
              <a:t> is given by </a:t>
            </a:r>
            <a:r>
              <a:rPr lang="en-US" i="1" dirty="0"/>
              <a:t>g</a:t>
            </a:r>
            <a:r>
              <a:rPr lang="en-US" dirty="0"/>
              <a:t>(</a:t>
            </a:r>
            <a:r>
              <a:rPr lang="en-US" i="1" dirty="0"/>
              <a:t>t</a:t>
            </a:r>
            <a:r>
              <a:rPr lang="en-US" dirty="0"/>
              <a:t>) </a:t>
            </a:r>
            <a:r>
              <a:rPr lang="en-US" dirty="0">
                <a:latin typeface="Symbol" pitchFamily="18" charset="2"/>
              </a:rPr>
              <a:t>= </a:t>
            </a:r>
            <a:r>
              <a:rPr lang="en-US" i="1" dirty="0"/>
              <a:t>w</a:t>
            </a:r>
            <a:r>
              <a:rPr lang="en-US" dirty="0"/>
              <a:t>(</a:t>
            </a:r>
            <a:r>
              <a:rPr lang="en-US" i="1" dirty="0"/>
              <a:t>t</a:t>
            </a:r>
            <a:r>
              <a:rPr lang="en-US" dirty="0"/>
              <a:t>)</a:t>
            </a:r>
            <a:r>
              <a:rPr lang="en-US" i="1" dirty="0"/>
              <a:t> p</a:t>
            </a:r>
            <a:r>
              <a:rPr lang="en-US" dirty="0"/>
              <a:t>(</a:t>
            </a:r>
            <a:r>
              <a:rPr lang="en-US" i="1" dirty="0"/>
              <a:t>t</a:t>
            </a:r>
            <a:r>
              <a:rPr lang="en-US" dirty="0"/>
              <a:t>). Suppose that it is known that at a specific time </a:t>
            </a:r>
            <a:r>
              <a:rPr lang="en-US" i="1" dirty="0"/>
              <a:t>t</a:t>
            </a:r>
            <a:r>
              <a:rPr lang="en-US" dirty="0"/>
              <a:t> the labor force is decreasing at a rate, </a:t>
            </a:r>
            <a:r>
              <a:rPr lang="en-US" i="1" dirty="0"/>
              <a:t>relative to the size of the labor force</a:t>
            </a:r>
            <a:r>
              <a:rPr lang="en-US" dirty="0"/>
              <a:t>, of 1 percent. This translates into the statement </a:t>
            </a:r>
          </a:p>
          <a:p>
            <a:r>
              <a:rPr lang="en-US" dirty="0"/>
              <a:t>                                 (such “relative” data is often more commonly cited than “absolute” data). </a:t>
            </a:r>
          </a:p>
        </p:txBody>
      </p:sp>
      <p:graphicFrame>
        <p:nvGraphicFramePr>
          <p:cNvPr id="226306" name="Object 2"/>
          <p:cNvGraphicFramePr>
            <a:graphicFrameLocks noChangeAspect="1"/>
          </p:cNvGraphicFramePr>
          <p:nvPr/>
        </p:nvGraphicFramePr>
        <p:xfrm>
          <a:off x="548640" y="4380552"/>
          <a:ext cx="2628900" cy="482600"/>
        </p:xfrm>
        <a:graphic>
          <a:graphicData uri="http://schemas.openxmlformats.org/presentationml/2006/ole">
            <mc:AlternateContent xmlns:mc="http://schemas.openxmlformats.org/markup-compatibility/2006">
              <mc:Choice xmlns:v="urn:schemas-microsoft-com:vml" Requires="v">
                <p:oleObj spid="_x0000_s226313" name="Equation" r:id="rId3" imgW="2628720" imgH="482400" progId="Equation.DSMT4">
                  <p:embed/>
                </p:oleObj>
              </mc:Choice>
              <mc:Fallback>
                <p:oleObj name="Equation" r:id="rId3" imgW="26287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380552"/>
                        <a:ext cx="262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Biology Applications</a:t>
            </a:r>
          </a:p>
        </p:txBody>
      </p:sp>
      <p:sp>
        <p:nvSpPr>
          <p:cNvPr id="3" name="Content Placeholder 2"/>
          <p:cNvSpPr>
            <a:spLocks noGrp="1"/>
          </p:cNvSpPr>
          <p:nvPr>
            <p:ph idx="1"/>
          </p:nvPr>
        </p:nvSpPr>
        <p:spPr/>
        <p:txBody>
          <a:bodyPr/>
          <a:lstStyle/>
          <a:p>
            <a:r>
              <a:rPr lang="en-US" dirty="0"/>
              <a:t>Recall that the number </a:t>
            </a:r>
            <a:r>
              <a:rPr lang="en-US" i="1" dirty="0"/>
              <a:t>e</a:t>
            </a:r>
            <a:r>
              <a:rPr lang="en-US" dirty="0"/>
              <a:t> is the unique exponential base </a:t>
            </a:r>
          </a:p>
          <a:p>
            <a:r>
              <a:rPr lang="en-US" dirty="0"/>
              <a:t>for which 		  that is, the exponential function with base </a:t>
            </a:r>
            <a:r>
              <a:rPr lang="en-US" i="1" dirty="0"/>
              <a:t>e</a:t>
            </a:r>
            <a:r>
              <a:rPr lang="en-US" dirty="0"/>
              <a:t> and its derivative are equal. A quick application of the Chain Rule then tells us that for any</a:t>
            </a:r>
          </a:p>
          <a:p>
            <a:r>
              <a:rPr lang="en-US" dirty="0"/>
              <a:t>constant </a:t>
            </a:r>
            <a:r>
              <a:rPr lang="en-US" i="1" dirty="0"/>
              <a:t>k</a:t>
            </a:r>
            <a:r>
              <a:rPr lang="en-US" dirty="0"/>
              <a:t>, 		           an equation very much like 		   More generally, note that if we let 		          where </a:t>
            </a:r>
            <a:r>
              <a:rPr lang="en-US" i="1" dirty="0"/>
              <a:t>c</a:t>
            </a:r>
            <a:r>
              <a:rPr lang="en-US" dirty="0"/>
              <a:t> and </a:t>
            </a:r>
            <a:r>
              <a:rPr lang="en-US" i="1" dirty="0"/>
              <a:t>k</a:t>
            </a:r>
            <a:r>
              <a:rPr lang="en-US" dirty="0"/>
              <a:t> are both constants, then 			    If we specify that the population at time </a:t>
            </a:r>
            <a:r>
              <a:rPr lang="en-US" i="1" dirty="0"/>
              <a:t>t</a:t>
            </a:r>
            <a:r>
              <a:rPr lang="en-US" dirty="0"/>
              <a:t> </a:t>
            </a:r>
            <a:r>
              <a:rPr lang="en-US" dirty="0">
                <a:latin typeface="Symbol" pitchFamily="18" charset="2"/>
              </a:rPr>
              <a:t>=</a:t>
            </a:r>
            <a:r>
              <a:rPr lang="en-US" dirty="0"/>
              <a:t> 0 is </a:t>
            </a:r>
            <a:r>
              <a:rPr lang="en-US" i="1" dirty="0"/>
              <a:t>P</a:t>
            </a:r>
            <a:r>
              <a:rPr lang="en-US" baseline="-25000" dirty="0"/>
              <a:t>0</a:t>
            </a:r>
            <a:r>
              <a:rPr lang="en-US" dirty="0"/>
              <a:t>, then 				giving us the following basic population model.</a:t>
            </a:r>
          </a:p>
        </p:txBody>
      </p:sp>
      <p:graphicFrame>
        <p:nvGraphicFramePr>
          <p:cNvPr id="229378" name="Object 2"/>
          <p:cNvGraphicFramePr>
            <a:graphicFrameLocks noChangeAspect="1"/>
          </p:cNvGraphicFramePr>
          <p:nvPr/>
        </p:nvGraphicFramePr>
        <p:xfrm>
          <a:off x="1917357" y="1625600"/>
          <a:ext cx="1473200" cy="736600"/>
        </p:xfrm>
        <a:graphic>
          <a:graphicData uri="http://schemas.openxmlformats.org/presentationml/2006/ole">
            <mc:AlternateContent xmlns:mc="http://schemas.openxmlformats.org/markup-compatibility/2006">
              <mc:Choice xmlns:v="urn:schemas-microsoft-com:vml" Requires="v">
                <p:oleObj spid="_x0000_s229426" name="Equation" r:id="rId3" imgW="1473120" imgH="736560" progId="Equation.DSMT4">
                  <p:embed/>
                </p:oleObj>
              </mc:Choice>
              <mc:Fallback>
                <p:oleObj name="Equation" r:id="rId3" imgW="147312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357" y="1625600"/>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79" name="Object 3"/>
          <p:cNvGraphicFramePr>
            <a:graphicFrameLocks noChangeAspect="1"/>
          </p:cNvGraphicFramePr>
          <p:nvPr>
            <p:extLst>
              <p:ext uri="{D42A27DB-BD31-4B8C-83A1-F6EECF244321}">
                <p14:modId xmlns:p14="http://schemas.microsoft.com/office/powerpoint/2010/main" val="3243323010"/>
              </p:ext>
            </p:extLst>
          </p:nvPr>
        </p:nvGraphicFramePr>
        <p:xfrm>
          <a:off x="2286000" y="2971800"/>
          <a:ext cx="1803400" cy="736600"/>
        </p:xfrm>
        <a:graphic>
          <a:graphicData uri="http://schemas.openxmlformats.org/presentationml/2006/ole">
            <mc:AlternateContent xmlns:mc="http://schemas.openxmlformats.org/markup-compatibility/2006">
              <mc:Choice xmlns:v="urn:schemas-microsoft-com:vml" Requires="v">
                <p:oleObj spid="_x0000_s229427" name="Equation" r:id="rId5" imgW="1803240" imgH="736560" progId="Equation.DSMT4">
                  <p:embed/>
                </p:oleObj>
              </mc:Choice>
              <mc:Fallback>
                <p:oleObj name="Equation" r:id="rId5" imgW="1803240" imgH="736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971800"/>
                        <a:ext cx="1803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0" name="Object 4"/>
          <p:cNvGraphicFramePr>
            <a:graphicFrameLocks noChangeAspect="1"/>
          </p:cNvGraphicFramePr>
          <p:nvPr>
            <p:extLst>
              <p:ext uri="{D42A27DB-BD31-4B8C-83A1-F6EECF244321}">
                <p14:modId xmlns:p14="http://schemas.microsoft.com/office/powerpoint/2010/main" val="2368819763"/>
              </p:ext>
            </p:extLst>
          </p:nvPr>
        </p:nvGraphicFramePr>
        <p:xfrm>
          <a:off x="533400" y="3581400"/>
          <a:ext cx="1930400" cy="469900"/>
        </p:xfrm>
        <a:graphic>
          <a:graphicData uri="http://schemas.openxmlformats.org/presentationml/2006/ole">
            <mc:AlternateContent xmlns:mc="http://schemas.openxmlformats.org/markup-compatibility/2006">
              <mc:Choice xmlns:v="urn:schemas-microsoft-com:vml" Requires="v">
                <p:oleObj spid="_x0000_s229428" name="Equation" r:id="rId7" imgW="1930320" imgH="469800" progId="Equation.DSMT4">
                  <p:embed/>
                </p:oleObj>
              </mc:Choice>
              <mc:Fallback>
                <p:oleObj name="Equation" r:id="rId7" imgW="193032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81400"/>
                        <a:ext cx="193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1" name="Object 5"/>
          <p:cNvGraphicFramePr>
            <a:graphicFrameLocks noChangeAspect="1"/>
          </p:cNvGraphicFramePr>
          <p:nvPr>
            <p:extLst>
              <p:ext uri="{D42A27DB-BD31-4B8C-83A1-F6EECF244321}">
                <p14:modId xmlns:p14="http://schemas.microsoft.com/office/powerpoint/2010/main" val="3345149454"/>
              </p:ext>
            </p:extLst>
          </p:nvPr>
        </p:nvGraphicFramePr>
        <p:xfrm>
          <a:off x="533400" y="4038600"/>
          <a:ext cx="1587500" cy="482600"/>
        </p:xfrm>
        <a:graphic>
          <a:graphicData uri="http://schemas.openxmlformats.org/presentationml/2006/ole">
            <mc:AlternateContent xmlns:mc="http://schemas.openxmlformats.org/markup-compatibility/2006">
              <mc:Choice xmlns:v="urn:schemas-microsoft-com:vml" Requires="v">
                <p:oleObj spid="_x0000_s229429" name="Equation" r:id="rId9" imgW="1587240" imgH="482400" progId="Equation.DSMT4">
                  <p:embed/>
                </p:oleObj>
              </mc:Choice>
              <mc:Fallback>
                <p:oleObj name="Equation" r:id="rId9" imgW="1587240" imgH="482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038600"/>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2" name="Object 6"/>
          <p:cNvGraphicFramePr>
            <a:graphicFrameLocks noChangeAspect="1"/>
          </p:cNvGraphicFramePr>
          <p:nvPr>
            <p:extLst>
              <p:ext uri="{D42A27DB-BD31-4B8C-83A1-F6EECF244321}">
                <p14:modId xmlns:p14="http://schemas.microsoft.com/office/powerpoint/2010/main" val="2887558515"/>
              </p:ext>
            </p:extLst>
          </p:nvPr>
        </p:nvGraphicFramePr>
        <p:xfrm>
          <a:off x="533400" y="4495800"/>
          <a:ext cx="2959100" cy="482600"/>
        </p:xfrm>
        <a:graphic>
          <a:graphicData uri="http://schemas.openxmlformats.org/presentationml/2006/ole">
            <mc:AlternateContent xmlns:mc="http://schemas.openxmlformats.org/markup-compatibility/2006">
              <mc:Choice xmlns:v="urn:schemas-microsoft-com:vml" Requires="v">
                <p:oleObj spid="_x0000_s229430" name="Equation" r:id="rId11" imgW="2958840" imgH="482400" progId="Equation.DSMT4">
                  <p:embed/>
                </p:oleObj>
              </mc:Choice>
              <mc:Fallback>
                <p:oleObj name="Equation" r:id="rId11" imgW="295884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495800"/>
                        <a:ext cx="295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3" name="Object 7"/>
          <p:cNvGraphicFramePr>
            <a:graphicFrameLocks noChangeAspect="1"/>
          </p:cNvGraphicFramePr>
          <p:nvPr>
            <p:extLst>
              <p:ext uri="{D42A27DB-BD31-4B8C-83A1-F6EECF244321}">
                <p14:modId xmlns:p14="http://schemas.microsoft.com/office/powerpoint/2010/main" val="3549644112"/>
              </p:ext>
            </p:extLst>
          </p:nvPr>
        </p:nvGraphicFramePr>
        <p:xfrm>
          <a:off x="3962400" y="4876800"/>
          <a:ext cx="2933700" cy="520700"/>
        </p:xfrm>
        <a:graphic>
          <a:graphicData uri="http://schemas.openxmlformats.org/presentationml/2006/ole">
            <mc:AlternateContent xmlns:mc="http://schemas.openxmlformats.org/markup-compatibility/2006">
              <mc:Choice xmlns:v="urn:schemas-microsoft-com:vml" Requires="v">
                <p:oleObj spid="_x0000_s229431" name="Equation" r:id="rId13" imgW="2933640" imgH="520560" progId="Equation.DSMT4">
                  <p:embed/>
                </p:oleObj>
              </mc:Choice>
              <mc:Fallback>
                <p:oleObj name="Equation" r:id="rId13" imgW="2933640" imgH="5205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4876800"/>
                        <a:ext cx="2933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80160"/>
            <a:ext cx="8229600" cy="3108543"/>
          </a:xfrm>
        </p:spPr>
        <p:txBody>
          <a:bodyPr>
            <a:spAutoFit/>
          </a:bodyPr>
          <a:lstStyle/>
          <a:p>
            <a:r>
              <a:rPr lang="en-US" dirty="0"/>
              <a:t>Suppose that at the same time it is also known that the average </a:t>
            </a:r>
            <a:r>
              <a:rPr lang="en-US" i="1" dirty="0"/>
              <a:t>relative</a:t>
            </a:r>
            <a:r>
              <a:rPr lang="en-US" dirty="0"/>
              <a:t> productivity per worker is increasing at a rate of 3 percent (note again the “relative” modifier). This second fact tells us that                               and we can use these two pieces of information to determine the relative rate of change of gross productivity as follows.</a:t>
            </a:r>
          </a:p>
        </p:txBody>
      </p:sp>
      <p:graphicFrame>
        <p:nvGraphicFramePr>
          <p:cNvPr id="227331" name="Object 3"/>
          <p:cNvGraphicFramePr>
            <a:graphicFrameLocks noChangeAspect="1"/>
          </p:cNvGraphicFramePr>
          <p:nvPr/>
        </p:nvGraphicFramePr>
        <p:xfrm>
          <a:off x="4648200" y="2590800"/>
          <a:ext cx="2413000" cy="482600"/>
        </p:xfrm>
        <a:graphic>
          <a:graphicData uri="http://schemas.openxmlformats.org/presentationml/2006/ole">
            <mc:AlternateContent xmlns:mc="http://schemas.openxmlformats.org/markup-compatibility/2006">
              <mc:Choice xmlns:v="urn:schemas-microsoft-com:vml" Requires="v">
                <p:oleObj spid="_x0000_s227338" name="Equation" r:id="rId3" imgW="2412720" imgH="482400" progId="Equation.DSMT4">
                  <p:embed/>
                </p:oleObj>
              </mc:Choice>
              <mc:Fallback>
                <p:oleObj name="Equation" r:id="rId3" imgW="24127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90800"/>
                        <a:ext cx="241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So the relative rate of change of gross productivity at time </a:t>
            </a:r>
            <a:r>
              <a:rPr lang="en-US" i="1" dirty="0"/>
              <a:t>t </a:t>
            </a:r>
            <a:r>
              <a:rPr lang="en-US" dirty="0"/>
              <a:t>is </a:t>
            </a:r>
            <a:r>
              <a:rPr lang="en-US" dirty="0">
                <a:solidFill>
                  <a:srgbClr val="FF0000"/>
                </a:solidFill>
              </a:rPr>
              <a:t>2 percent</a:t>
            </a:r>
            <a:r>
              <a:rPr lang="en-US" dirty="0"/>
              <a:t>.</a:t>
            </a:r>
          </a:p>
        </p:txBody>
      </p:sp>
      <p:graphicFrame>
        <p:nvGraphicFramePr>
          <p:cNvPr id="228356" name="Object 4"/>
          <p:cNvGraphicFramePr>
            <a:graphicFrameLocks noChangeAspect="1"/>
          </p:cNvGraphicFramePr>
          <p:nvPr/>
        </p:nvGraphicFramePr>
        <p:xfrm>
          <a:off x="555008" y="1447800"/>
          <a:ext cx="6388100" cy="482600"/>
        </p:xfrm>
        <a:graphic>
          <a:graphicData uri="http://schemas.openxmlformats.org/presentationml/2006/ole">
            <mc:AlternateContent xmlns:mc="http://schemas.openxmlformats.org/markup-compatibility/2006">
              <mc:Choice xmlns:v="urn:schemas-microsoft-com:vml" Requires="v">
                <p:oleObj spid="_x0000_s228391" name="Equation" r:id="rId3" imgW="6387840" imgH="482400" progId="Equation.DSMT4">
                  <p:embed/>
                </p:oleObj>
              </mc:Choice>
              <mc:Fallback>
                <p:oleObj name="Equation" r:id="rId3" imgW="6387840" imgH="482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08" y="1447800"/>
                        <a:ext cx="638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7" name="Object 5"/>
          <p:cNvGraphicFramePr>
            <a:graphicFrameLocks noChangeAspect="1"/>
          </p:cNvGraphicFramePr>
          <p:nvPr/>
        </p:nvGraphicFramePr>
        <p:xfrm>
          <a:off x="1308078" y="2166938"/>
          <a:ext cx="7035800" cy="774700"/>
        </p:xfrm>
        <a:graphic>
          <a:graphicData uri="http://schemas.openxmlformats.org/presentationml/2006/ole">
            <mc:AlternateContent xmlns:mc="http://schemas.openxmlformats.org/markup-compatibility/2006">
              <mc:Choice xmlns:v="urn:schemas-microsoft-com:vml" Requires="v">
                <p:oleObj spid="_x0000_s228392" name="Equation" r:id="rId5" imgW="7035480" imgH="774360" progId="Equation.DSMT4">
                  <p:embed/>
                </p:oleObj>
              </mc:Choice>
              <mc:Fallback>
                <p:oleObj name="Equation" r:id="rId5" imgW="7035480" imgH="7743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078" y="2166938"/>
                        <a:ext cx="7035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8" name="Object 6"/>
          <p:cNvGraphicFramePr>
            <a:graphicFrameLocks noChangeAspect="1"/>
          </p:cNvGraphicFramePr>
          <p:nvPr/>
        </p:nvGraphicFramePr>
        <p:xfrm>
          <a:off x="1308078" y="3200400"/>
          <a:ext cx="2895600" cy="355600"/>
        </p:xfrm>
        <a:graphic>
          <a:graphicData uri="http://schemas.openxmlformats.org/presentationml/2006/ole">
            <mc:AlternateContent xmlns:mc="http://schemas.openxmlformats.org/markup-compatibility/2006">
              <mc:Choice xmlns:v="urn:schemas-microsoft-com:vml" Requires="v">
                <p:oleObj spid="_x0000_s228393" name="Equation" r:id="rId7" imgW="2895480" imgH="355320" progId="Equation.DSMT4">
                  <p:embed/>
                </p:oleObj>
              </mc:Choice>
              <mc:Fallback>
                <p:oleObj name="Equation" r:id="rId7" imgW="2895480" imgH="355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8078" y="3200400"/>
                        <a:ext cx="2895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9" name="Object 7"/>
          <p:cNvGraphicFramePr>
            <a:graphicFrameLocks noChangeAspect="1"/>
          </p:cNvGraphicFramePr>
          <p:nvPr/>
        </p:nvGraphicFramePr>
        <p:xfrm>
          <a:off x="1308078" y="3747448"/>
          <a:ext cx="1346200" cy="355600"/>
        </p:xfrm>
        <a:graphic>
          <a:graphicData uri="http://schemas.openxmlformats.org/presentationml/2006/ole">
            <mc:AlternateContent xmlns:mc="http://schemas.openxmlformats.org/markup-compatibility/2006">
              <mc:Choice xmlns:v="urn:schemas-microsoft-com:vml" Requires="v">
                <p:oleObj spid="_x0000_s228394" name="Equation" r:id="rId9" imgW="1346040" imgH="355320" progId="Equation.DSMT4">
                  <p:embed/>
                </p:oleObj>
              </mc:Choice>
              <mc:Fallback>
                <p:oleObj name="Equation" r:id="rId9" imgW="1346040" imgH="3553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078" y="3747448"/>
                        <a:ext cx="1346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0" name="Object 8"/>
          <p:cNvGraphicFramePr>
            <a:graphicFrameLocks noChangeAspect="1"/>
          </p:cNvGraphicFramePr>
          <p:nvPr/>
        </p:nvGraphicFramePr>
        <p:xfrm>
          <a:off x="2702256" y="3761096"/>
          <a:ext cx="1104900" cy="355600"/>
        </p:xfrm>
        <a:graphic>
          <a:graphicData uri="http://schemas.openxmlformats.org/presentationml/2006/ole">
            <mc:AlternateContent xmlns:mc="http://schemas.openxmlformats.org/markup-compatibility/2006">
              <mc:Choice xmlns:v="urn:schemas-microsoft-com:vml" Requires="v">
                <p:oleObj spid="_x0000_s228395" name="Equation" r:id="rId11" imgW="1104840" imgH="355320" progId="Equation.DSMT4">
                  <p:embed/>
                </p:oleObj>
              </mc:Choice>
              <mc:Fallback>
                <p:oleObj name="Equation" r:id="rId11" imgW="1104840" imgH="3553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2256" y="3761096"/>
                        <a:ext cx="1104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3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3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Exponential Growth Model</a:t>
            </a:r>
          </a:p>
        </p:txBody>
      </p:sp>
      <p:sp>
        <p:nvSpPr>
          <p:cNvPr id="3" name="Content Placeholder 2"/>
          <p:cNvSpPr>
            <a:spLocks noGrp="1"/>
          </p:cNvSpPr>
          <p:nvPr>
            <p:ph idx="1"/>
          </p:nvPr>
        </p:nvSpPr>
        <p:spPr>
          <a:xfrm>
            <a:off x="457200" y="1280160"/>
            <a:ext cx="8229600" cy="1386840"/>
          </a:xfrm>
          <a:solidFill>
            <a:srgbClr val="FFFFCC"/>
          </a:solidFill>
          <a:ln w="28575">
            <a:solidFill>
              <a:srgbClr val="000000"/>
            </a:solidFill>
          </a:ln>
        </p:spPr>
        <p:txBody>
          <a:bodyPr>
            <a:noAutofit/>
          </a:bodyPr>
          <a:lstStyle/>
          <a:p>
            <a:pPr algn="ctr"/>
            <a:r>
              <a:rPr lang="en-US" b="1" dirty="0">
                <a:solidFill>
                  <a:srgbClr val="000000"/>
                </a:solidFill>
              </a:rPr>
              <a:t>Exponential Growth Model</a:t>
            </a:r>
          </a:p>
        </p:txBody>
      </p:sp>
      <p:graphicFrame>
        <p:nvGraphicFramePr>
          <p:cNvPr id="142339" name="Object 3"/>
          <p:cNvGraphicFramePr>
            <a:graphicFrameLocks noChangeAspect="1"/>
          </p:cNvGraphicFramePr>
          <p:nvPr/>
        </p:nvGraphicFramePr>
        <p:xfrm>
          <a:off x="3778250" y="1981200"/>
          <a:ext cx="1587500" cy="495300"/>
        </p:xfrm>
        <a:graphic>
          <a:graphicData uri="http://schemas.openxmlformats.org/presentationml/2006/ole">
            <mc:AlternateContent xmlns:mc="http://schemas.openxmlformats.org/markup-compatibility/2006">
              <mc:Choice xmlns:v="urn:schemas-microsoft-com:vml" Requires="v">
                <p:oleObj spid="_x0000_s142346" name="Equation" r:id="rId3" imgW="1587240" imgH="495000" progId="Equation.DSMT4">
                  <p:embed/>
                </p:oleObj>
              </mc:Choice>
              <mc:Fallback>
                <p:oleObj name="Equation" r:id="rId3" imgW="158724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0" y="1981200"/>
                        <a:ext cx="1587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As an example of the use of the exponential growth model, suppose a strain of bacteria being cultured in a petri dish is observed to double in count every hour. That information alone is sufficient to determine the </a:t>
            </a:r>
            <a:r>
              <a:rPr lang="en-US" i="1" dirty="0"/>
              <a:t>growth constant k</a:t>
            </a:r>
            <a:r>
              <a:rPr lang="en-US" dirty="0"/>
              <a:t>, under the assumption that </a:t>
            </a:r>
            <a:r>
              <a:rPr lang="en-US" i="1" dirty="0"/>
              <a:t>t</a:t>
            </a:r>
            <a:r>
              <a:rPr lang="en-US" dirty="0"/>
              <a:t> is measured in hours, as follows.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832092"/>
          </a:xfrm>
        </p:spPr>
        <p:txBody>
          <a:bodyPr>
            <a:spAutoFit/>
          </a:bodyPr>
          <a:lstStyle/>
          <a:p>
            <a:endParaRPr lang="en-US" dirty="0"/>
          </a:p>
          <a:p>
            <a:endParaRPr lang="en-US" dirty="0"/>
          </a:p>
          <a:p>
            <a:endParaRPr lang="en-US" dirty="0"/>
          </a:p>
          <a:p>
            <a:endParaRPr lang="en-US" dirty="0"/>
          </a:p>
          <a:p>
            <a:endParaRPr lang="en-US" dirty="0"/>
          </a:p>
          <a:p>
            <a:r>
              <a:rPr lang="en-US" dirty="0"/>
              <a:t>If the culture began with, say, </a:t>
            </a:r>
            <a:r>
              <a:rPr lang="en-US" i="1" dirty="0"/>
              <a:t>P</a:t>
            </a:r>
            <a:r>
              <a:rPr lang="en-US" baseline="-25000" dirty="0"/>
              <a:t>0</a:t>
            </a:r>
            <a:r>
              <a:rPr lang="en-US" dirty="0"/>
              <a:t> </a:t>
            </a:r>
            <a:r>
              <a:rPr lang="en-US" dirty="0">
                <a:latin typeface="Symbol" pitchFamily="18" charset="2"/>
              </a:rPr>
              <a:t>=</a:t>
            </a:r>
            <a:r>
              <a:rPr lang="en-US" dirty="0"/>
              <a:t> 15 bacteria, the population of bacteria (rounded to the nearest integer) and the rate of population growth (rounded to one decimal place) at the 0,      1, and 2 hour marks are as follows.</a:t>
            </a:r>
          </a:p>
        </p:txBody>
      </p:sp>
      <p:graphicFrame>
        <p:nvGraphicFramePr>
          <p:cNvPr id="207876" name="Object 4"/>
          <p:cNvGraphicFramePr>
            <a:graphicFrameLocks noChangeAspect="1"/>
          </p:cNvGraphicFramePr>
          <p:nvPr/>
        </p:nvGraphicFramePr>
        <p:xfrm>
          <a:off x="685800" y="1371600"/>
          <a:ext cx="7772400" cy="482600"/>
        </p:xfrm>
        <a:graphic>
          <a:graphicData uri="http://schemas.openxmlformats.org/presentationml/2006/ole">
            <mc:AlternateContent xmlns:mc="http://schemas.openxmlformats.org/markup-compatibility/2006">
              <mc:Choice xmlns:v="urn:schemas-microsoft-com:vml" Requires="v">
                <p:oleObj spid="_x0000_s207911" name="Equation" r:id="rId3" imgW="7772400" imgH="482400" progId="Equation.DSMT4">
                  <p:embed/>
                </p:oleObj>
              </mc:Choice>
              <mc:Fallback>
                <p:oleObj name="Equation" r:id="rId3" imgW="7772400" imgH="482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777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7" name="Object 5"/>
          <p:cNvGraphicFramePr>
            <a:graphicFrameLocks noChangeAspect="1"/>
          </p:cNvGraphicFramePr>
          <p:nvPr/>
        </p:nvGraphicFramePr>
        <p:xfrm>
          <a:off x="685800" y="1989160"/>
          <a:ext cx="4330700" cy="520700"/>
        </p:xfrm>
        <a:graphic>
          <a:graphicData uri="http://schemas.openxmlformats.org/presentationml/2006/ole">
            <mc:AlternateContent xmlns:mc="http://schemas.openxmlformats.org/markup-compatibility/2006">
              <mc:Choice xmlns:v="urn:schemas-microsoft-com:vml" Requires="v">
                <p:oleObj spid="_x0000_s207912" name="Equation" r:id="rId5" imgW="4330440" imgH="520560" progId="Equation.DSMT4">
                  <p:embed/>
                </p:oleObj>
              </mc:Choice>
              <mc:Fallback>
                <p:oleObj name="Equation" r:id="rId5" imgW="4330440" imgH="520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89160"/>
                        <a:ext cx="4330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8" name="Object 6"/>
          <p:cNvGraphicFramePr>
            <a:graphicFrameLocks noChangeAspect="1"/>
          </p:cNvGraphicFramePr>
          <p:nvPr/>
        </p:nvGraphicFramePr>
        <p:xfrm>
          <a:off x="698500" y="2640652"/>
          <a:ext cx="3568700" cy="469900"/>
        </p:xfrm>
        <a:graphic>
          <a:graphicData uri="http://schemas.openxmlformats.org/presentationml/2006/ole">
            <mc:AlternateContent xmlns:mc="http://schemas.openxmlformats.org/markup-compatibility/2006">
              <mc:Choice xmlns:v="urn:schemas-microsoft-com:vml" Requires="v">
                <p:oleObj spid="_x0000_s207913" name="Equation" r:id="rId7" imgW="3568680" imgH="469800" progId="Equation.DSMT4">
                  <p:embed/>
                </p:oleObj>
              </mc:Choice>
              <mc:Fallback>
                <p:oleObj name="Equation" r:id="rId7" imgW="356868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00" y="2640652"/>
                        <a:ext cx="356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9" name="Object 7"/>
          <p:cNvGraphicFramePr>
            <a:graphicFrameLocks noChangeAspect="1"/>
          </p:cNvGraphicFramePr>
          <p:nvPr/>
        </p:nvGraphicFramePr>
        <p:xfrm>
          <a:off x="685800" y="3276600"/>
          <a:ext cx="3695700" cy="304800"/>
        </p:xfrm>
        <a:graphic>
          <a:graphicData uri="http://schemas.openxmlformats.org/presentationml/2006/ole">
            <mc:AlternateContent xmlns:mc="http://schemas.openxmlformats.org/markup-compatibility/2006">
              <mc:Choice xmlns:v="urn:schemas-microsoft-com:vml" Requires="v">
                <p:oleObj spid="_x0000_s207914" name="Equation" r:id="rId9" imgW="3695400" imgH="304560" progId="Equation.DSMT4">
                  <p:embed/>
                </p:oleObj>
              </mc:Choice>
              <mc:Fallback>
                <p:oleObj name="Equation" r:id="rId9" imgW="3695400" imgH="3045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276600"/>
                        <a:ext cx="369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0" name="Object 8"/>
          <p:cNvGraphicFramePr>
            <a:graphicFrameLocks noChangeAspect="1"/>
          </p:cNvGraphicFramePr>
          <p:nvPr/>
        </p:nvGraphicFramePr>
        <p:xfrm>
          <a:off x="3989696" y="5181600"/>
          <a:ext cx="317500" cy="431800"/>
        </p:xfrm>
        <a:graphic>
          <a:graphicData uri="http://schemas.openxmlformats.org/presentationml/2006/ole">
            <mc:AlternateContent xmlns:mc="http://schemas.openxmlformats.org/markup-compatibility/2006">
              <mc:Choice xmlns:v="urn:schemas-microsoft-com:vml" Requires="v">
                <p:oleObj spid="_x0000_s207915" name="Equation" r:id="rId11" imgW="317160" imgH="431640" progId="Equation.DSMT4">
                  <p:embed/>
                </p:oleObj>
              </mc:Choice>
              <mc:Fallback>
                <p:oleObj name="Equation" r:id="rId11" imgW="317160" imgH="4316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696" y="5181600"/>
                        <a:ext cx="31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8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4" name="Content Placeholder 3"/>
          <p:cNvGraphicFramePr>
            <a:graphicFrameLocks noGrp="1"/>
          </p:cNvGraphicFramePr>
          <p:nvPr>
            <p:ph idx="1"/>
          </p:nvPr>
        </p:nvGraphicFramePr>
        <p:xfrm>
          <a:off x="457200" y="1279525"/>
          <a:ext cx="8458200" cy="43281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lt1"/>
                          </a:solidFill>
                          <a:latin typeface="+mn-lt"/>
                          <a:ea typeface="+mn-ea"/>
                          <a:cs typeface="+mn-cs"/>
                        </a:rPr>
                        <a:t>    Population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lt1"/>
                          </a:solidFill>
                          <a:latin typeface="+mn-lt"/>
                          <a:ea typeface="+mn-ea"/>
                          <a:cs typeface="+mn-cs"/>
                        </a:rPr>
                        <a:t>Rate of population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kern="1200" baseline="0" dirty="0">
                        <a:solidFill>
                          <a:schemeClr val="lt1"/>
                        </a:solidFill>
                        <a:latin typeface="+mn-lt"/>
                        <a:ea typeface="+mn-ea"/>
                        <a:cs typeface="+mn-cs"/>
                      </a:endParaRPr>
                    </a:p>
                  </a:txBody>
                  <a:tcPr anchor="ctr"/>
                </a:tc>
                <a:extLst>
                  <a:ext uri="{0D108BD9-81ED-4DB2-BD59-A6C34878D82A}">
                    <a16:rowId xmlns:a16="http://schemas.microsoft.com/office/drawing/2014/main" val="10000"/>
                  </a:ext>
                </a:extLst>
              </a:tr>
              <a:tr h="64008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1"/>
                  </a:ext>
                </a:extLst>
              </a:tr>
              <a:tr h="118872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2"/>
                  </a:ext>
                </a:extLst>
              </a:tr>
              <a:tr h="64008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3"/>
                  </a:ext>
                </a:extLst>
              </a:tr>
              <a:tr h="109728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4"/>
                  </a:ext>
                </a:extLst>
              </a:tr>
            </a:tbl>
          </a:graphicData>
        </a:graphic>
      </p:graphicFrame>
      <p:graphicFrame>
        <p:nvGraphicFramePr>
          <p:cNvPr id="209922" name="Object 2"/>
          <p:cNvGraphicFramePr>
            <a:graphicFrameLocks noChangeAspect="1"/>
          </p:cNvGraphicFramePr>
          <p:nvPr/>
        </p:nvGraphicFramePr>
        <p:xfrm>
          <a:off x="2133600" y="1479550"/>
          <a:ext cx="1612900" cy="419100"/>
        </p:xfrm>
        <a:graphic>
          <a:graphicData uri="http://schemas.openxmlformats.org/presentationml/2006/ole">
            <mc:AlternateContent xmlns:mc="http://schemas.openxmlformats.org/markup-compatibility/2006">
              <mc:Choice xmlns:v="urn:schemas-microsoft-com:vml" Requires="v">
                <p:oleObj spid="_x0000_s209992" name="Equation" r:id="rId3" imgW="1612800" imgH="419040" progId="Equation.DSMT4">
                  <p:embed/>
                </p:oleObj>
              </mc:Choice>
              <mc:Fallback>
                <p:oleObj name="Equation" r:id="rId3" imgW="161280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79550"/>
                        <a:ext cx="1612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3" name="Object 3"/>
          <p:cNvGraphicFramePr>
            <a:graphicFrameLocks noChangeAspect="1"/>
          </p:cNvGraphicFramePr>
          <p:nvPr/>
        </p:nvGraphicFramePr>
        <p:xfrm>
          <a:off x="5524500" y="1670050"/>
          <a:ext cx="1955800" cy="381000"/>
        </p:xfrm>
        <a:graphic>
          <a:graphicData uri="http://schemas.openxmlformats.org/presentationml/2006/ole">
            <mc:AlternateContent xmlns:mc="http://schemas.openxmlformats.org/markup-compatibility/2006">
              <mc:Choice xmlns:v="urn:schemas-microsoft-com:vml" Requires="v">
                <p:oleObj spid="_x0000_s209993" name="Equation" r:id="rId5" imgW="1955520" imgH="380880" progId="Equation.DSMT4">
                  <p:embed/>
                </p:oleObj>
              </mc:Choice>
              <mc:Fallback>
                <p:oleObj name="Equation" r:id="rId5" imgW="195552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1670050"/>
                        <a:ext cx="195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4" name="Object 4"/>
          <p:cNvGraphicFramePr>
            <a:graphicFrameLocks noChangeAspect="1"/>
          </p:cNvGraphicFramePr>
          <p:nvPr/>
        </p:nvGraphicFramePr>
        <p:xfrm>
          <a:off x="685800" y="2184400"/>
          <a:ext cx="1854200" cy="406400"/>
        </p:xfrm>
        <a:graphic>
          <a:graphicData uri="http://schemas.openxmlformats.org/presentationml/2006/ole">
            <mc:AlternateContent xmlns:mc="http://schemas.openxmlformats.org/markup-compatibility/2006">
              <mc:Choice xmlns:v="urn:schemas-microsoft-com:vml" Requires="v">
                <p:oleObj spid="_x0000_s209994" name="Equation" r:id="rId7" imgW="1854000" imgH="406080" progId="Equation.DSMT4">
                  <p:embed/>
                </p:oleObj>
              </mc:Choice>
              <mc:Fallback>
                <p:oleObj name="Equation" r:id="rId7" imgW="1854000" imgH="406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184400"/>
                        <a:ext cx="1854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5" name="Object 5"/>
          <p:cNvGraphicFramePr>
            <a:graphicFrameLocks noChangeAspect="1"/>
          </p:cNvGraphicFramePr>
          <p:nvPr>
            <p:extLst>
              <p:ext uri="{D42A27DB-BD31-4B8C-83A1-F6EECF244321}">
                <p14:modId xmlns:p14="http://schemas.microsoft.com/office/powerpoint/2010/main" val="2364921843"/>
              </p:ext>
            </p:extLst>
          </p:nvPr>
        </p:nvGraphicFramePr>
        <p:xfrm>
          <a:off x="692150" y="2743200"/>
          <a:ext cx="3035300" cy="1155700"/>
        </p:xfrm>
        <a:graphic>
          <a:graphicData uri="http://schemas.openxmlformats.org/presentationml/2006/ole">
            <mc:AlternateContent xmlns:mc="http://schemas.openxmlformats.org/markup-compatibility/2006">
              <mc:Choice xmlns:v="urn:schemas-microsoft-com:vml" Requires="v">
                <p:oleObj spid="_x0000_s209995" name="Equation" r:id="rId9" imgW="3035160" imgH="1155600" progId="Equation.DSMT4">
                  <p:embed/>
                </p:oleObj>
              </mc:Choice>
              <mc:Fallback>
                <p:oleObj name="Equation" r:id="rId9" imgW="3035160" imgH="1155600" progId="Equation.DSMT4">
                  <p:embed/>
                  <p:pic>
                    <p:nvPicPr>
                      <p:cNvPr id="0" name="Picture 5"/>
                      <p:cNvPicPr>
                        <a:picLocks noChangeAspect="1" noChangeArrowheads="1"/>
                      </p:cNvPicPr>
                      <p:nvPr/>
                    </p:nvPicPr>
                    <p:blipFill>
                      <a:blip r:embed="rId10"/>
                      <a:srcRect/>
                      <a:stretch>
                        <a:fillRect/>
                      </a:stretch>
                    </p:blipFill>
                    <p:spPr bwMode="auto">
                      <a:xfrm>
                        <a:off x="692150" y="2743200"/>
                        <a:ext cx="3035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6" name="Object 6"/>
          <p:cNvGraphicFramePr>
            <a:graphicFrameLocks noChangeAspect="1"/>
          </p:cNvGraphicFramePr>
          <p:nvPr/>
        </p:nvGraphicFramePr>
        <p:xfrm>
          <a:off x="685800" y="4089400"/>
          <a:ext cx="2857500" cy="406400"/>
        </p:xfrm>
        <a:graphic>
          <a:graphicData uri="http://schemas.openxmlformats.org/presentationml/2006/ole">
            <mc:AlternateContent xmlns:mc="http://schemas.openxmlformats.org/markup-compatibility/2006">
              <mc:Choice xmlns:v="urn:schemas-microsoft-com:vml" Requires="v">
                <p:oleObj spid="_x0000_s209996" name="Equation" r:id="rId11" imgW="2857320" imgH="406080" progId="Equation.DSMT4">
                  <p:embed/>
                </p:oleObj>
              </mc:Choice>
              <mc:Fallback>
                <p:oleObj name="Equation" r:id="rId11" imgW="2857320" imgH="406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4089400"/>
                        <a:ext cx="2857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7" name="Object 7"/>
          <p:cNvGraphicFramePr>
            <a:graphicFrameLocks noChangeAspect="1"/>
          </p:cNvGraphicFramePr>
          <p:nvPr>
            <p:extLst>
              <p:ext uri="{D42A27DB-BD31-4B8C-83A1-F6EECF244321}">
                <p14:modId xmlns:p14="http://schemas.microsoft.com/office/powerpoint/2010/main" val="3661715860"/>
              </p:ext>
            </p:extLst>
          </p:nvPr>
        </p:nvGraphicFramePr>
        <p:xfrm>
          <a:off x="685800" y="4508500"/>
          <a:ext cx="2654300" cy="1155700"/>
        </p:xfrm>
        <a:graphic>
          <a:graphicData uri="http://schemas.openxmlformats.org/presentationml/2006/ole">
            <mc:AlternateContent xmlns:mc="http://schemas.openxmlformats.org/markup-compatibility/2006">
              <mc:Choice xmlns:v="urn:schemas-microsoft-com:vml" Requires="v">
                <p:oleObj spid="_x0000_s209997" name="Equation" r:id="rId13" imgW="2654280" imgH="1155600" progId="Equation.DSMT4">
                  <p:embed/>
                </p:oleObj>
              </mc:Choice>
              <mc:Fallback>
                <p:oleObj name="Equation" r:id="rId13" imgW="2654280" imgH="1155600" progId="Equation.DSMT4">
                  <p:embed/>
                  <p:pic>
                    <p:nvPicPr>
                      <p:cNvPr id="0" name="Picture 7"/>
                      <p:cNvPicPr>
                        <a:picLocks noChangeAspect="1" noChangeArrowheads="1"/>
                      </p:cNvPicPr>
                      <p:nvPr/>
                    </p:nvPicPr>
                    <p:blipFill>
                      <a:blip r:embed="rId14"/>
                      <a:srcRect/>
                      <a:stretch>
                        <a:fillRect/>
                      </a:stretch>
                    </p:blipFill>
                    <p:spPr bwMode="auto">
                      <a:xfrm>
                        <a:off x="685800" y="4508500"/>
                        <a:ext cx="2654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8" name="Object 8"/>
          <p:cNvGraphicFramePr>
            <a:graphicFrameLocks noChangeAspect="1"/>
          </p:cNvGraphicFramePr>
          <p:nvPr/>
        </p:nvGraphicFramePr>
        <p:xfrm>
          <a:off x="4495800" y="2197100"/>
          <a:ext cx="4343400" cy="393700"/>
        </p:xfrm>
        <a:graphic>
          <a:graphicData uri="http://schemas.openxmlformats.org/presentationml/2006/ole">
            <mc:AlternateContent xmlns:mc="http://schemas.openxmlformats.org/markup-compatibility/2006">
              <mc:Choice xmlns:v="urn:schemas-microsoft-com:vml" Requires="v">
                <p:oleObj spid="_x0000_s209998" name="Equation" r:id="rId15" imgW="4343400" imgH="393480" progId="Equation.DSMT4">
                  <p:embed/>
                </p:oleObj>
              </mc:Choice>
              <mc:Fallback>
                <p:oleObj name="Equation" r:id="rId15" imgW="4343400" imgH="393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2197100"/>
                        <a:ext cx="4343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9" name="Object 9"/>
          <p:cNvGraphicFramePr>
            <a:graphicFrameLocks noChangeAspect="1"/>
          </p:cNvGraphicFramePr>
          <p:nvPr/>
        </p:nvGraphicFramePr>
        <p:xfrm>
          <a:off x="4533900" y="3086100"/>
          <a:ext cx="4305300" cy="419100"/>
        </p:xfrm>
        <a:graphic>
          <a:graphicData uri="http://schemas.openxmlformats.org/presentationml/2006/ole">
            <mc:AlternateContent xmlns:mc="http://schemas.openxmlformats.org/markup-compatibility/2006">
              <mc:Choice xmlns:v="urn:schemas-microsoft-com:vml" Requires="v">
                <p:oleObj spid="_x0000_s209999" name="Equation" r:id="rId17" imgW="4305240" imgH="419040" progId="Equation.DSMT4">
                  <p:embed/>
                </p:oleObj>
              </mc:Choice>
              <mc:Fallback>
                <p:oleObj name="Equation" r:id="rId17" imgW="4305240" imgH="4190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33900" y="3086100"/>
                        <a:ext cx="4305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30" name="Object 10"/>
          <p:cNvGraphicFramePr>
            <a:graphicFrameLocks noChangeAspect="1"/>
          </p:cNvGraphicFramePr>
          <p:nvPr/>
        </p:nvGraphicFramePr>
        <p:xfrm>
          <a:off x="4546600" y="4012252"/>
          <a:ext cx="4292600" cy="393700"/>
        </p:xfrm>
        <a:graphic>
          <a:graphicData uri="http://schemas.openxmlformats.org/presentationml/2006/ole">
            <mc:AlternateContent xmlns:mc="http://schemas.openxmlformats.org/markup-compatibility/2006">
              <mc:Choice xmlns:v="urn:schemas-microsoft-com:vml" Requires="v">
                <p:oleObj spid="_x0000_s210000" name="Equation" r:id="rId19" imgW="4292280" imgH="393480" progId="Equation.DSMT4">
                  <p:embed/>
                </p:oleObj>
              </mc:Choice>
              <mc:Fallback>
                <p:oleObj name="Equation" r:id="rId19" imgW="4292280" imgH="3934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46600" y="4012252"/>
                        <a:ext cx="429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31" name="Object 11"/>
          <p:cNvGraphicFramePr>
            <a:graphicFrameLocks noChangeAspect="1"/>
          </p:cNvGraphicFramePr>
          <p:nvPr/>
        </p:nvGraphicFramePr>
        <p:xfrm>
          <a:off x="4521200" y="4876800"/>
          <a:ext cx="4318000" cy="393700"/>
        </p:xfrm>
        <a:graphic>
          <a:graphicData uri="http://schemas.openxmlformats.org/presentationml/2006/ole">
            <mc:AlternateContent xmlns:mc="http://schemas.openxmlformats.org/markup-compatibility/2006">
              <mc:Choice xmlns:v="urn:schemas-microsoft-com:vml" Requires="v">
                <p:oleObj spid="_x0000_s210001" name="Equation" r:id="rId21" imgW="4317840" imgH="393480" progId="Equation.DSMT4">
                  <p:embed/>
                </p:oleObj>
              </mc:Choice>
              <mc:Fallback>
                <p:oleObj name="Equation" r:id="rId21" imgW="4317840" imgH="39348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21200" y="4876800"/>
                        <a:ext cx="4318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Newton’s Second Law of Motion</a:t>
            </a:r>
          </a:p>
        </p:txBody>
      </p:sp>
      <p:sp>
        <p:nvSpPr>
          <p:cNvPr id="3" name="Content Placeholder 2"/>
          <p:cNvSpPr>
            <a:spLocks noGrp="1"/>
          </p:cNvSpPr>
          <p:nvPr>
            <p:ph idx="1"/>
          </p:nvPr>
        </p:nvSpPr>
        <p:spPr>
          <a:xfrm>
            <a:off x="457200" y="1280160"/>
            <a:ext cx="8229600" cy="1767840"/>
          </a:xfrm>
          <a:solidFill>
            <a:srgbClr val="FFFFCC"/>
          </a:solidFill>
          <a:ln w="28575">
            <a:solidFill>
              <a:srgbClr val="000000"/>
            </a:solidFill>
          </a:ln>
        </p:spPr>
        <p:txBody>
          <a:bodyPr>
            <a:noAutofit/>
          </a:bodyPr>
          <a:lstStyle/>
          <a:p>
            <a:pPr algn="ctr"/>
            <a:r>
              <a:rPr lang="en-US" b="1" dirty="0">
                <a:solidFill>
                  <a:srgbClr val="000000"/>
                </a:solidFill>
              </a:rPr>
              <a:t>Newton’s Second Law of Motion</a:t>
            </a:r>
          </a:p>
        </p:txBody>
      </p:sp>
      <p:graphicFrame>
        <p:nvGraphicFramePr>
          <p:cNvPr id="210946" name="Object 2"/>
          <p:cNvGraphicFramePr>
            <a:graphicFrameLocks noChangeAspect="1"/>
          </p:cNvGraphicFramePr>
          <p:nvPr>
            <p:extLst>
              <p:ext uri="{D42A27DB-BD31-4B8C-83A1-F6EECF244321}">
                <p14:modId xmlns:p14="http://schemas.microsoft.com/office/powerpoint/2010/main" val="3234616423"/>
              </p:ext>
            </p:extLst>
          </p:nvPr>
        </p:nvGraphicFramePr>
        <p:xfrm>
          <a:off x="1898650" y="1651000"/>
          <a:ext cx="5346700" cy="1346200"/>
        </p:xfrm>
        <a:graphic>
          <a:graphicData uri="http://schemas.openxmlformats.org/presentationml/2006/ole">
            <mc:AlternateContent xmlns:mc="http://schemas.openxmlformats.org/markup-compatibility/2006">
              <mc:Choice xmlns:v="urn:schemas-microsoft-com:vml" Requires="v">
                <p:oleObj spid="_x0000_s210954" name="Equation" r:id="rId3" imgW="5346360" imgH="1346040" progId="Equation.DSMT4">
                  <p:embed/>
                </p:oleObj>
              </mc:Choice>
              <mc:Fallback>
                <p:oleObj name="Equation" r:id="rId3" imgW="5346360" imgH="1346040" progId="Equation.DSMT4">
                  <p:embed/>
                  <p:pic>
                    <p:nvPicPr>
                      <p:cNvPr id="0" name="Picture 2"/>
                      <p:cNvPicPr>
                        <a:picLocks noChangeAspect="1" noChangeArrowheads="1"/>
                      </p:cNvPicPr>
                      <p:nvPr/>
                    </p:nvPicPr>
                    <p:blipFill>
                      <a:blip r:embed="rId4"/>
                      <a:srcRect/>
                      <a:stretch>
                        <a:fillRect/>
                      </a:stretch>
                    </p:blipFill>
                    <p:spPr bwMode="auto">
                      <a:xfrm>
                        <a:off x="1898650" y="1651000"/>
                        <a:ext cx="53467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a:xfrm>
            <a:off x="457200" y="1280160"/>
            <a:ext cx="5029200" cy="4493538"/>
          </a:xfrm>
        </p:spPr>
        <p:txBody>
          <a:bodyPr wrap="square">
            <a:spAutoFit/>
          </a:bodyPr>
          <a:lstStyle/>
          <a:p>
            <a:r>
              <a:rPr lang="en-US" sz="2600" dirty="0"/>
              <a:t>A freight train is slowly moving forward at a constant velocity </a:t>
            </a:r>
            <a:r>
              <a:rPr lang="en-US" sz="2600" i="1" dirty="0"/>
              <a:t>v </a:t>
            </a:r>
            <a:r>
              <a:rPr lang="en-US" sz="2600" dirty="0"/>
              <a:t>under a hopper that is dropping grain at a constant rate into the train’s open‑topped freight cars. In order to maintain its constant velocity, the train’s engine must exert a force (beyond that necessary to counter friction) equal to the rate of change of its momentum </a:t>
            </a:r>
            <a:r>
              <a:rPr lang="en-US" sz="2600" i="1" dirty="0"/>
              <a:t>mv</a:t>
            </a:r>
            <a:r>
              <a:rPr lang="en-US" sz="2600" dirty="0"/>
              <a:t>. What is that force? </a:t>
            </a:r>
          </a:p>
        </p:txBody>
      </p:sp>
      <p:sp>
        <p:nvSpPr>
          <p:cNvPr id="5" name="Rectangle 4"/>
          <p:cNvSpPr/>
          <p:nvPr/>
        </p:nvSpPr>
        <p:spPr>
          <a:xfrm>
            <a:off x="6326658" y="5486400"/>
            <a:ext cx="1451808" cy="523220"/>
          </a:xfrm>
          <a:prstGeom prst="rect">
            <a:avLst/>
          </a:prstGeom>
        </p:spPr>
        <p:txBody>
          <a:bodyPr wrap="none">
            <a:spAutoFit/>
          </a:bodyPr>
          <a:lstStyle/>
          <a:p>
            <a:r>
              <a:rPr lang="en-US" sz="2800" b="1" dirty="0"/>
              <a:t>Figure 1 </a:t>
            </a:r>
          </a:p>
        </p:txBody>
      </p:sp>
      <p:pic>
        <p:nvPicPr>
          <p:cNvPr id="237569" name="Picture 1"/>
          <p:cNvPicPr>
            <a:picLocks noChangeAspect="1" noChangeArrowheads="1"/>
          </p:cNvPicPr>
          <p:nvPr/>
        </p:nvPicPr>
        <p:blipFill>
          <a:blip r:embed="rId2" cstate="print"/>
          <a:srcRect/>
          <a:stretch>
            <a:fillRect/>
          </a:stretch>
        </p:blipFill>
        <p:spPr bwMode="auto">
          <a:xfrm>
            <a:off x="5364097" y="1690815"/>
            <a:ext cx="3678989" cy="3657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TotalTime>
  <Words>1547</Words>
  <Application>Microsoft Office PowerPoint</Application>
  <PresentationFormat>On-screen Show (4:3)</PresentationFormat>
  <Paragraphs>103</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Symbol</vt:lpstr>
      <vt:lpstr>Arial</vt:lpstr>
      <vt:lpstr>Calibri</vt:lpstr>
      <vt:lpstr>Office Theme</vt:lpstr>
      <vt:lpstr>Equation</vt:lpstr>
      <vt:lpstr>Section 3.7</vt:lpstr>
      <vt:lpstr>TOPICS</vt:lpstr>
      <vt:lpstr>Biology Applications</vt:lpstr>
      <vt:lpstr>Definition: Exponential Growth Model</vt:lpstr>
      <vt:lpstr>Example 1 </vt:lpstr>
      <vt:lpstr>Example 1 (cont.)</vt:lpstr>
      <vt:lpstr>Example 1 (cont.)</vt:lpstr>
      <vt:lpstr>Theorem: Newton’s Second Law of Motion</vt:lpstr>
      <vt:lpstr>Example 2 </vt:lpstr>
      <vt:lpstr>Example 2 (cont.)</vt:lpstr>
      <vt:lpstr>Example 2 (cont.)</vt:lpstr>
      <vt:lpstr>Example 3 </vt:lpstr>
      <vt:lpstr>Example 3 (cont.) </vt:lpstr>
      <vt:lpstr>Example 3 (cont.) </vt:lpstr>
      <vt:lpstr>Example 3 (cont.) </vt:lpstr>
      <vt:lpstr>Example 3 (cont.)</vt:lpstr>
      <vt:lpstr>Example 3 (cont.)</vt:lpstr>
      <vt:lpstr>Example 3 (cont.)</vt:lpstr>
      <vt:lpstr>Example 3 (cont.)</vt:lpstr>
      <vt:lpstr>Example 3 (cont.)</vt:lpstr>
      <vt:lpstr>Chemistry Applications</vt:lpstr>
      <vt:lpstr>Chemistry Applications</vt:lpstr>
      <vt:lpstr>Chemistry Applications</vt:lpstr>
      <vt:lpstr>Chemistry Applications</vt:lpstr>
      <vt:lpstr>Example 4 </vt:lpstr>
      <vt:lpstr>Example 4 (cont.)</vt:lpstr>
      <vt:lpstr>Business and Economics Applications</vt:lpstr>
      <vt:lpstr>Definition: Marginal Cost, Marginal Revenue, and Marginal Profit</vt:lpstr>
      <vt:lpstr>Example 5 </vt:lpstr>
      <vt:lpstr>Example 5 (cont.) </vt:lpstr>
      <vt:lpstr>Example 5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275</cp:revision>
  <dcterms:created xsi:type="dcterms:W3CDTF">2013-04-26T14:43:13Z</dcterms:created>
  <dcterms:modified xsi:type="dcterms:W3CDTF">2018-09-13T17:18:29Z</dcterms:modified>
</cp:coreProperties>
</file>