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4" r:id="rId5"/>
    <p:sldId id="260"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7" r:id="rId20"/>
    <p:sldId id="278" r:id="rId21"/>
    <p:sldId id="279" r:id="rId22"/>
    <p:sldId id="280" r:id="rId23"/>
    <p:sldId id="281" r:id="rId24"/>
    <p:sldId id="282" r:id="rId25"/>
    <p:sldId id="284" r:id="rId26"/>
    <p:sldId id="285" r:id="rId27"/>
    <p:sldId id="286" r:id="rId28"/>
    <p:sldId id="287" r:id="rId29"/>
    <p:sldId id="288" r:id="rId30"/>
    <p:sldId id="289" r:id="rId31"/>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FFFF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78" autoAdjust="0"/>
    <p:restoredTop sz="94660"/>
  </p:normalViewPr>
  <p:slideViewPr>
    <p:cSldViewPr>
      <p:cViewPr varScale="1">
        <p:scale>
          <a:sx n="69" d="100"/>
          <a:sy n="69" d="100"/>
        </p:scale>
        <p:origin x="1260" y="6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13.bin"/><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8.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7.bin"/><Relationship Id="rId14" Type="http://schemas.openxmlformats.org/officeDocument/2006/relationships/image" Target="../media/image22.wmf"/></Relationships>
</file>

<file path=ppt/slides/_rels/slide15.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4.wmf"/><Relationship Id="rId5" Type="http://schemas.openxmlformats.org/officeDocument/2006/relationships/oleObject" Target="../embeddings/oleObject21.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3.bin"/></Relationships>
</file>

<file path=ppt/slides/_rels/slide16.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8.wmf"/><Relationship Id="rId5" Type="http://schemas.openxmlformats.org/officeDocument/2006/relationships/oleObject" Target="../embeddings/oleObject25.bin"/><Relationship Id="rId4" Type="http://schemas.openxmlformats.org/officeDocument/2006/relationships/image" Target="../media/image27.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2.wmf"/><Relationship Id="rId5" Type="http://schemas.openxmlformats.org/officeDocument/2006/relationships/oleObject" Target="../embeddings/oleObject28.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30.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6.wmf"/><Relationship Id="rId5" Type="http://schemas.openxmlformats.org/officeDocument/2006/relationships/oleObject" Target="../embeddings/oleObject32.bin"/><Relationship Id="rId4" Type="http://schemas.openxmlformats.org/officeDocument/2006/relationships/image" Target="../media/image35.wmf"/></Relationships>
</file>

<file path=ppt/slides/_rels/slide21.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9.wmf"/><Relationship Id="rId5" Type="http://schemas.openxmlformats.org/officeDocument/2006/relationships/oleObject" Target="../embeddings/oleObject35.bin"/><Relationship Id="rId4" Type="http://schemas.openxmlformats.org/officeDocument/2006/relationships/image" Target="../media/image38.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3.wmf"/><Relationship Id="rId5" Type="http://schemas.openxmlformats.org/officeDocument/2006/relationships/oleObject" Target="../embeddings/oleObject38.bin"/><Relationship Id="rId4" Type="http://schemas.openxmlformats.org/officeDocument/2006/relationships/image" Target="../media/image42.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6.wmf"/><Relationship Id="rId5" Type="http://schemas.openxmlformats.org/officeDocument/2006/relationships/oleObject" Target="../embeddings/oleObject41.bin"/><Relationship Id="rId4" Type="http://schemas.openxmlformats.org/officeDocument/2006/relationships/image" Target="../media/image45.wmf"/></Relationships>
</file>

<file path=ppt/slides/_rels/slide26.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8.wmf"/><Relationship Id="rId5" Type="http://schemas.openxmlformats.org/officeDocument/2006/relationships/oleObject" Target="../embeddings/oleObject43.bin"/><Relationship Id="rId4" Type="http://schemas.openxmlformats.org/officeDocument/2006/relationships/image" Target="../media/image47.wmf"/></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2.wmf"/><Relationship Id="rId5" Type="http://schemas.openxmlformats.org/officeDocument/2006/relationships/oleObject" Target="../embeddings/oleObject46.bin"/><Relationship Id="rId4" Type="http://schemas.openxmlformats.org/officeDocument/2006/relationships/image" Target="../media/image51.wmf"/></Relationships>
</file>

<file path=ppt/slides/_rels/slide29.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53.bin"/><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5.wmf"/><Relationship Id="rId11" Type="http://schemas.openxmlformats.org/officeDocument/2006/relationships/oleObject" Target="../embeddings/oleObject52.bin"/><Relationship Id="rId5" Type="http://schemas.openxmlformats.org/officeDocument/2006/relationships/oleObject" Target="../embeddings/oleObject49.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51.bin"/><Relationship Id="rId14" Type="http://schemas.openxmlformats.org/officeDocument/2006/relationships/image" Target="../media/image59.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1.wmf"/><Relationship Id="rId5" Type="http://schemas.openxmlformats.org/officeDocument/2006/relationships/oleObject" Target="../embeddings/oleObject55.bin"/><Relationship Id="rId4" Type="http://schemas.openxmlformats.org/officeDocument/2006/relationships/image" Target="../media/image60.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11.bin"/><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3.8</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Related Rates</a:t>
            </a: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Constructing and Solving Related Rates Equations</a:t>
            </a:r>
          </a:p>
        </p:txBody>
      </p:sp>
      <p:sp>
        <p:nvSpPr>
          <p:cNvPr id="3" name="Content Placeholder 2"/>
          <p:cNvSpPr>
            <a:spLocks noGrp="1"/>
          </p:cNvSpPr>
          <p:nvPr>
            <p:ph idx="1"/>
          </p:nvPr>
        </p:nvSpPr>
        <p:spPr>
          <a:xfrm>
            <a:off x="457200" y="1280160"/>
            <a:ext cx="8229600" cy="4142673"/>
          </a:xfrm>
          <a:solidFill>
            <a:srgbClr val="FFFFCC"/>
          </a:solidFill>
          <a:ln w="28575">
            <a:solidFill>
              <a:srgbClr val="000000"/>
            </a:solidFill>
          </a:ln>
        </p:spPr>
        <p:txBody>
          <a:bodyPr>
            <a:spAutoFit/>
          </a:bodyPr>
          <a:lstStyle/>
          <a:p>
            <a:pPr marL="1371600" indent="-1371600" algn="ctr"/>
            <a:r>
              <a:rPr lang="en-US" b="1" dirty="0">
                <a:solidFill>
                  <a:srgbClr val="000000"/>
                </a:solidFill>
              </a:rPr>
              <a:t>Strategy for Solving Related Rates Problems (cont.)</a:t>
            </a:r>
          </a:p>
          <a:p>
            <a:pPr marL="1371600" indent="-1371600"/>
            <a:r>
              <a:rPr lang="en-US" b="1" dirty="0">
                <a:solidFill>
                  <a:srgbClr val="000000"/>
                </a:solidFill>
              </a:rPr>
              <a:t>Step 4:</a:t>
            </a:r>
            <a:r>
              <a:rPr lang="en-US" dirty="0">
                <a:solidFill>
                  <a:srgbClr val="000000"/>
                </a:solidFill>
              </a:rPr>
              <a:t>	Using the Chain Rule, differentiate both sides of the equation with respect to </a:t>
            </a:r>
            <a:r>
              <a:rPr lang="en-US" i="1" dirty="0">
                <a:solidFill>
                  <a:srgbClr val="000000"/>
                </a:solidFill>
              </a:rPr>
              <a:t>t</a:t>
            </a:r>
            <a:r>
              <a:rPr lang="en-US" dirty="0">
                <a:solidFill>
                  <a:srgbClr val="000000"/>
                </a:solidFill>
              </a:rPr>
              <a:t>.</a:t>
            </a:r>
          </a:p>
          <a:p>
            <a:pPr marL="1371600" indent="-1371600"/>
            <a:r>
              <a:rPr lang="en-US" b="1" dirty="0">
                <a:solidFill>
                  <a:srgbClr val="000000"/>
                </a:solidFill>
              </a:rPr>
              <a:t>Step 5:</a:t>
            </a:r>
            <a:r>
              <a:rPr lang="en-US" dirty="0">
                <a:solidFill>
                  <a:srgbClr val="000000"/>
                </a:solidFill>
              </a:rPr>
              <a:t>	Using the given information, solve for the desired rate of change. Check your answer to see if it makes sense as a solution to the problem. Such characteristics as sign, relative magnitude, and the units of your answer are helpful cues.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normAutofit/>
          </a:bodyPr>
          <a:lstStyle/>
          <a:p>
            <a:r>
              <a:rPr lang="en-US" dirty="0"/>
              <a:t>A hot air balloon rising straight up is being tracked by a film crew stationed 200 meters away on level ground from its takeoff point. At the moment when the balloon is 150 meters up it is rising at a rate of 50 meters per minute. How fast is the camera angle (measured with respect to the ground) increasing at that moment?</a:t>
            </a:r>
          </a:p>
          <a:p>
            <a:r>
              <a:rPr lang="en-US" b="1" dirty="0"/>
              <a:t>Solution</a:t>
            </a:r>
          </a:p>
          <a:p>
            <a:r>
              <a:rPr lang="en-US" dirty="0"/>
              <a:t>We know how fast the balloon is rising at a particular moment in time, and we are being asked to determine the rate of change of the camera angle at that moment.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80160"/>
            <a:ext cx="5105400" cy="4572000"/>
          </a:xfrm>
        </p:spPr>
        <p:txBody>
          <a:bodyPr>
            <a:normAutofit/>
          </a:bodyPr>
          <a:lstStyle/>
          <a:p>
            <a:r>
              <a:rPr lang="en-US" dirty="0"/>
              <a:t>Since the balloon is rising straight up from level ground, a right triangle such as the one in Figure 2 captures the essential elements of the problem. The camera crew is stationed at a fixed distance of 200 meters from the takeoff point, but the balloon’s height above the ground is changing. </a:t>
            </a:r>
          </a:p>
        </p:txBody>
      </p:sp>
      <p:sp>
        <p:nvSpPr>
          <p:cNvPr id="5" name="Rectangle 4"/>
          <p:cNvSpPr/>
          <p:nvPr/>
        </p:nvSpPr>
        <p:spPr>
          <a:xfrm>
            <a:off x="6478545" y="5257800"/>
            <a:ext cx="1370055" cy="523220"/>
          </a:xfrm>
          <a:prstGeom prst="rect">
            <a:avLst/>
          </a:prstGeom>
        </p:spPr>
        <p:txBody>
          <a:bodyPr wrap="none">
            <a:spAutoFit/>
          </a:bodyPr>
          <a:lstStyle/>
          <a:p>
            <a:r>
              <a:rPr lang="en-US" sz="2800" b="1" dirty="0"/>
              <a:t>Figure 2</a:t>
            </a:r>
          </a:p>
        </p:txBody>
      </p:sp>
      <p:pic>
        <p:nvPicPr>
          <p:cNvPr id="43009" name="Picture 1"/>
          <p:cNvPicPr>
            <a:picLocks noChangeAspect="1" noChangeArrowheads="1"/>
          </p:cNvPicPr>
          <p:nvPr/>
        </p:nvPicPr>
        <p:blipFill>
          <a:blip r:embed="rId2" cstate="print"/>
          <a:srcRect/>
          <a:stretch>
            <a:fillRect/>
          </a:stretch>
        </p:blipFill>
        <p:spPr bwMode="auto">
          <a:xfrm>
            <a:off x="5444925" y="1371600"/>
            <a:ext cx="3517956" cy="3657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In the diagram, </a:t>
            </a:r>
            <a:r>
              <a:rPr lang="en-US" i="1" dirty="0"/>
              <a:t>y</a:t>
            </a:r>
            <a:r>
              <a:rPr lang="en-US" dirty="0"/>
              <a:t> represents the balloon’s height, and </a:t>
            </a:r>
            <a:r>
              <a:rPr lang="el-GR" i="1" dirty="0">
                <a:latin typeface="Cambria Math" panose="02040503050406030204" pitchFamily="18" charset="0"/>
                <a:ea typeface="Cambria Math" panose="02040503050406030204" pitchFamily="18" charset="0"/>
              </a:rPr>
              <a:t>θ</a:t>
            </a:r>
            <a:r>
              <a:rPr lang="en-US" dirty="0"/>
              <a:t> is the camera angle measured from the ground as it tracks the balloon’s ascent. We need to determine         at the moment when </a:t>
            </a:r>
            <a:r>
              <a:rPr lang="en-US" i="1" dirty="0"/>
              <a:t>y</a:t>
            </a:r>
            <a:r>
              <a:rPr lang="en-US" dirty="0"/>
              <a:t> </a:t>
            </a:r>
            <a:r>
              <a:rPr lang="en-US" dirty="0">
                <a:latin typeface="Symbol" pitchFamily="18" charset="2"/>
              </a:rPr>
              <a:t>=</a:t>
            </a:r>
            <a:r>
              <a:rPr lang="en-US" dirty="0"/>
              <a:t> 150 m and		</a:t>
            </a:r>
          </a:p>
        </p:txBody>
      </p:sp>
      <p:graphicFrame>
        <p:nvGraphicFramePr>
          <p:cNvPr id="32769" name="Object 1"/>
          <p:cNvGraphicFramePr>
            <a:graphicFrameLocks noChangeAspect="1"/>
          </p:cNvGraphicFramePr>
          <p:nvPr>
            <p:extLst>
              <p:ext uri="{D42A27DB-BD31-4B8C-83A1-F6EECF244321}">
                <p14:modId xmlns:p14="http://schemas.microsoft.com/office/powerpoint/2010/main" val="86459593"/>
              </p:ext>
            </p:extLst>
          </p:nvPr>
        </p:nvGraphicFramePr>
        <p:xfrm>
          <a:off x="7834313" y="2220913"/>
          <a:ext cx="889000" cy="431800"/>
        </p:xfrm>
        <a:graphic>
          <a:graphicData uri="http://schemas.openxmlformats.org/presentationml/2006/ole">
            <mc:AlternateContent xmlns:mc="http://schemas.openxmlformats.org/markup-compatibility/2006">
              <mc:Choice xmlns:v="urn:schemas-microsoft-com:vml" Requires="v">
                <p:oleObj spid="_x0000_s32793" name="Equation" r:id="rId3" imgW="888840" imgH="431640" progId="Equation.DSMT4">
                  <p:embed/>
                </p:oleObj>
              </mc:Choice>
              <mc:Fallback>
                <p:oleObj name="Equation" r:id="rId3" imgW="888840" imgH="431640" progId="Equation.DSMT4">
                  <p:embed/>
                  <p:pic>
                    <p:nvPicPr>
                      <p:cNvPr id="0" name="Picture 1"/>
                      <p:cNvPicPr>
                        <a:picLocks noChangeAspect="1" noChangeArrowheads="1"/>
                      </p:cNvPicPr>
                      <p:nvPr/>
                    </p:nvPicPr>
                    <p:blipFill>
                      <a:blip r:embed="rId4"/>
                      <a:srcRect/>
                      <a:stretch>
                        <a:fillRect/>
                      </a:stretch>
                    </p:blipFill>
                    <p:spPr bwMode="auto">
                      <a:xfrm>
                        <a:off x="7834313" y="2220913"/>
                        <a:ext cx="889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0" name="Object 2"/>
          <p:cNvGraphicFramePr>
            <a:graphicFrameLocks noChangeAspect="1"/>
          </p:cNvGraphicFramePr>
          <p:nvPr/>
        </p:nvGraphicFramePr>
        <p:xfrm>
          <a:off x="5811838" y="2643188"/>
          <a:ext cx="2628900" cy="431800"/>
        </p:xfrm>
        <a:graphic>
          <a:graphicData uri="http://schemas.openxmlformats.org/presentationml/2006/ole">
            <mc:AlternateContent xmlns:mc="http://schemas.openxmlformats.org/markup-compatibility/2006">
              <mc:Choice xmlns:v="urn:schemas-microsoft-com:vml" Requires="v">
                <p:oleObj spid="_x0000_s32794" name="Equation" r:id="rId5" imgW="2628720" imgH="431640" progId="Equation.DSMT4">
                  <p:embed/>
                </p:oleObj>
              </mc:Choice>
              <mc:Fallback>
                <p:oleObj name="Equation" r:id="rId5" imgW="2628720" imgH="43164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1838" y="2643188"/>
                        <a:ext cx="2628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143000"/>
            <a:ext cx="8229600" cy="4572000"/>
          </a:xfrm>
        </p:spPr>
        <p:txBody>
          <a:bodyPr/>
          <a:lstStyle/>
          <a:p>
            <a:r>
              <a:rPr lang="en-US" dirty="0"/>
              <a:t>The equation  		    defines the relationship between </a:t>
            </a:r>
            <a:r>
              <a:rPr lang="en-US" i="1" dirty="0"/>
              <a:t>y</a:t>
            </a:r>
            <a:r>
              <a:rPr lang="en-US" dirty="0"/>
              <a:t> and </a:t>
            </a:r>
            <a:r>
              <a:rPr lang="el-GR" i="1" dirty="0">
                <a:latin typeface="Cambria Math" panose="02040503050406030204" pitchFamily="18" charset="0"/>
                <a:ea typeface="Cambria Math" panose="02040503050406030204" pitchFamily="18" charset="0"/>
              </a:rPr>
              <a:t>θ</a:t>
            </a:r>
            <a:r>
              <a:rPr lang="en-US" dirty="0"/>
              <a:t>. Now we differentiate both sides with respect to </a:t>
            </a:r>
            <a:r>
              <a:rPr lang="en-US" i="1" dirty="0"/>
              <a:t>t</a:t>
            </a:r>
            <a:r>
              <a:rPr lang="en-US" dirty="0"/>
              <a:t> and solve for </a:t>
            </a:r>
          </a:p>
        </p:txBody>
      </p:sp>
      <p:graphicFrame>
        <p:nvGraphicFramePr>
          <p:cNvPr id="7170" name="Object 2"/>
          <p:cNvGraphicFramePr>
            <a:graphicFrameLocks noChangeAspect="1"/>
          </p:cNvGraphicFramePr>
          <p:nvPr>
            <p:extLst>
              <p:ext uri="{D42A27DB-BD31-4B8C-83A1-F6EECF244321}">
                <p14:modId xmlns:p14="http://schemas.microsoft.com/office/powerpoint/2010/main" val="4169512319"/>
              </p:ext>
            </p:extLst>
          </p:nvPr>
        </p:nvGraphicFramePr>
        <p:xfrm>
          <a:off x="2549525" y="1222375"/>
          <a:ext cx="1930400" cy="431800"/>
        </p:xfrm>
        <a:graphic>
          <a:graphicData uri="http://schemas.openxmlformats.org/presentationml/2006/ole">
            <mc:AlternateContent xmlns:mc="http://schemas.openxmlformats.org/markup-compatibility/2006">
              <mc:Choice xmlns:v="urn:schemas-microsoft-com:vml" Requires="v">
                <p:oleObj spid="_x0000_s7243" name="Equation" r:id="rId3" imgW="1930320" imgH="431640" progId="Equation.DSMT4">
                  <p:embed/>
                </p:oleObj>
              </mc:Choice>
              <mc:Fallback>
                <p:oleObj name="Equation" r:id="rId3" imgW="1930320" imgH="431640" progId="Equation.DSMT4">
                  <p:embed/>
                  <p:pic>
                    <p:nvPicPr>
                      <p:cNvPr id="0" name="Picture 2"/>
                      <p:cNvPicPr>
                        <a:picLocks noChangeAspect="1" noChangeArrowheads="1"/>
                      </p:cNvPicPr>
                      <p:nvPr/>
                    </p:nvPicPr>
                    <p:blipFill>
                      <a:blip r:embed="rId4"/>
                      <a:srcRect/>
                      <a:stretch>
                        <a:fillRect/>
                      </a:stretch>
                    </p:blipFill>
                    <p:spPr bwMode="auto">
                      <a:xfrm>
                        <a:off x="2549525" y="1222375"/>
                        <a:ext cx="1930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3"/>
          <p:cNvGraphicFramePr>
            <a:graphicFrameLocks noChangeAspect="1"/>
          </p:cNvGraphicFramePr>
          <p:nvPr>
            <p:extLst>
              <p:ext uri="{D42A27DB-BD31-4B8C-83A1-F6EECF244321}">
                <p14:modId xmlns:p14="http://schemas.microsoft.com/office/powerpoint/2010/main" val="687999666"/>
              </p:ext>
            </p:extLst>
          </p:nvPr>
        </p:nvGraphicFramePr>
        <p:xfrm>
          <a:off x="4176713" y="2084388"/>
          <a:ext cx="977900" cy="431800"/>
        </p:xfrm>
        <a:graphic>
          <a:graphicData uri="http://schemas.openxmlformats.org/presentationml/2006/ole">
            <mc:AlternateContent xmlns:mc="http://schemas.openxmlformats.org/markup-compatibility/2006">
              <mc:Choice xmlns:v="urn:schemas-microsoft-com:vml" Requires="v">
                <p:oleObj spid="_x0000_s7244" name="Equation" r:id="rId5" imgW="977760" imgH="431640" progId="Equation.DSMT4">
                  <p:embed/>
                </p:oleObj>
              </mc:Choice>
              <mc:Fallback>
                <p:oleObj name="Equation" r:id="rId5" imgW="977760" imgH="431640" progId="Equation.DSMT4">
                  <p:embed/>
                  <p:pic>
                    <p:nvPicPr>
                      <p:cNvPr id="0" name="Picture 3"/>
                      <p:cNvPicPr>
                        <a:picLocks noChangeAspect="1" noChangeArrowheads="1"/>
                      </p:cNvPicPr>
                      <p:nvPr/>
                    </p:nvPicPr>
                    <p:blipFill>
                      <a:blip r:embed="rId6"/>
                      <a:srcRect/>
                      <a:stretch>
                        <a:fillRect/>
                      </a:stretch>
                    </p:blipFill>
                    <p:spPr bwMode="auto">
                      <a:xfrm>
                        <a:off x="4176713" y="2084388"/>
                        <a:ext cx="977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extLst>
              <p:ext uri="{D42A27DB-BD31-4B8C-83A1-F6EECF244321}">
                <p14:modId xmlns:p14="http://schemas.microsoft.com/office/powerpoint/2010/main" val="3170771840"/>
              </p:ext>
            </p:extLst>
          </p:nvPr>
        </p:nvGraphicFramePr>
        <p:xfrm>
          <a:off x="3070225" y="2438400"/>
          <a:ext cx="1651000" cy="838200"/>
        </p:xfrm>
        <a:graphic>
          <a:graphicData uri="http://schemas.openxmlformats.org/presentationml/2006/ole">
            <mc:AlternateContent xmlns:mc="http://schemas.openxmlformats.org/markup-compatibility/2006">
              <mc:Choice xmlns:v="urn:schemas-microsoft-com:vml" Requires="v">
                <p:oleObj spid="_x0000_s7245" name="Equation" r:id="rId7" imgW="1650960" imgH="838080" progId="Equation.DSMT4">
                  <p:embed/>
                </p:oleObj>
              </mc:Choice>
              <mc:Fallback>
                <p:oleObj name="Equation" r:id="rId7" imgW="1650960" imgH="838080" progId="Equation.DSMT4">
                  <p:embed/>
                  <p:pic>
                    <p:nvPicPr>
                      <p:cNvPr id="0" name="Picture 5"/>
                      <p:cNvPicPr>
                        <a:picLocks noChangeAspect="1" noChangeArrowheads="1"/>
                      </p:cNvPicPr>
                      <p:nvPr/>
                    </p:nvPicPr>
                    <p:blipFill>
                      <a:blip r:embed="rId8"/>
                      <a:srcRect/>
                      <a:stretch>
                        <a:fillRect/>
                      </a:stretch>
                    </p:blipFill>
                    <p:spPr bwMode="auto">
                      <a:xfrm>
                        <a:off x="3070225" y="2438400"/>
                        <a:ext cx="165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6"/>
          <p:cNvGraphicFramePr>
            <a:graphicFrameLocks noChangeAspect="1"/>
          </p:cNvGraphicFramePr>
          <p:nvPr>
            <p:extLst>
              <p:ext uri="{D42A27DB-BD31-4B8C-83A1-F6EECF244321}">
                <p14:modId xmlns:p14="http://schemas.microsoft.com/office/powerpoint/2010/main" val="3351537967"/>
              </p:ext>
            </p:extLst>
          </p:nvPr>
        </p:nvGraphicFramePr>
        <p:xfrm>
          <a:off x="2393950" y="3281363"/>
          <a:ext cx="3136900" cy="939800"/>
        </p:xfrm>
        <a:graphic>
          <a:graphicData uri="http://schemas.openxmlformats.org/presentationml/2006/ole">
            <mc:AlternateContent xmlns:mc="http://schemas.openxmlformats.org/markup-compatibility/2006">
              <mc:Choice xmlns:v="urn:schemas-microsoft-com:vml" Requires="v">
                <p:oleObj spid="_x0000_s7246" name="Equation" r:id="rId9" imgW="3136680" imgH="939600" progId="Equation.DSMT4">
                  <p:embed/>
                </p:oleObj>
              </mc:Choice>
              <mc:Fallback>
                <p:oleObj name="Equation" r:id="rId9" imgW="3136680" imgH="939600" progId="Equation.DSMT4">
                  <p:embed/>
                  <p:pic>
                    <p:nvPicPr>
                      <p:cNvPr id="0" name="Picture 6"/>
                      <p:cNvPicPr>
                        <a:picLocks noChangeAspect="1" noChangeArrowheads="1"/>
                      </p:cNvPicPr>
                      <p:nvPr/>
                    </p:nvPicPr>
                    <p:blipFill>
                      <a:blip r:embed="rId10"/>
                      <a:srcRect/>
                      <a:stretch>
                        <a:fillRect/>
                      </a:stretch>
                    </p:blipFill>
                    <p:spPr bwMode="auto">
                      <a:xfrm>
                        <a:off x="2393950" y="3281363"/>
                        <a:ext cx="3136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7"/>
          <p:cNvGraphicFramePr>
            <a:graphicFrameLocks noChangeAspect="1"/>
          </p:cNvGraphicFramePr>
          <p:nvPr>
            <p:extLst>
              <p:ext uri="{D42A27DB-BD31-4B8C-83A1-F6EECF244321}">
                <p14:modId xmlns:p14="http://schemas.microsoft.com/office/powerpoint/2010/main" val="1156466852"/>
              </p:ext>
            </p:extLst>
          </p:nvPr>
        </p:nvGraphicFramePr>
        <p:xfrm>
          <a:off x="2482850" y="4224338"/>
          <a:ext cx="2705100" cy="838200"/>
        </p:xfrm>
        <a:graphic>
          <a:graphicData uri="http://schemas.openxmlformats.org/presentationml/2006/ole">
            <mc:AlternateContent xmlns:mc="http://schemas.openxmlformats.org/markup-compatibility/2006">
              <mc:Choice xmlns:v="urn:schemas-microsoft-com:vml" Requires="v">
                <p:oleObj spid="_x0000_s7247" name="Equation" r:id="rId11" imgW="2705040" imgH="838080" progId="Equation.DSMT4">
                  <p:embed/>
                </p:oleObj>
              </mc:Choice>
              <mc:Fallback>
                <p:oleObj name="Equation" r:id="rId11" imgW="2705040" imgH="838080" progId="Equation.DSMT4">
                  <p:embed/>
                  <p:pic>
                    <p:nvPicPr>
                      <p:cNvPr id="0" name="Picture 7"/>
                      <p:cNvPicPr>
                        <a:picLocks noChangeAspect="1" noChangeArrowheads="1"/>
                      </p:cNvPicPr>
                      <p:nvPr/>
                    </p:nvPicPr>
                    <p:blipFill>
                      <a:blip r:embed="rId12"/>
                      <a:srcRect/>
                      <a:stretch>
                        <a:fillRect/>
                      </a:stretch>
                    </p:blipFill>
                    <p:spPr bwMode="auto">
                      <a:xfrm>
                        <a:off x="2482850" y="4224338"/>
                        <a:ext cx="2705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6" name="Object 8"/>
          <p:cNvGraphicFramePr>
            <a:graphicFrameLocks noChangeAspect="1"/>
          </p:cNvGraphicFramePr>
          <p:nvPr>
            <p:extLst>
              <p:ext uri="{D42A27DB-BD31-4B8C-83A1-F6EECF244321}">
                <p14:modId xmlns:p14="http://schemas.microsoft.com/office/powerpoint/2010/main" val="3633950001"/>
              </p:ext>
            </p:extLst>
          </p:nvPr>
        </p:nvGraphicFramePr>
        <p:xfrm>
          <a:off x="3325813" y="5067300"/>
          <a:ext cx="2159000" cy="889000"/>
        </p:xfrm>
        <a:graphic>
          <a:graphicData uri="http://schemas.openxmlformats.org/presentationml/2006/ole">
            <mc:AlternateContent xmlns:mc="http://schemas.openxmlformats.org/markup-compatibility/2006">
              <mc:Choice xmlns:v="urn:schemas-microsoft-com:vml" Requires="v">
                <p:oleObj spid="_x0000_s7248" name="Equation" r:id="rId13" imgW="2158920" imgH="888840" progId="Equation.DSMT4">
                  <p:embed/>
                </p:oleObj>
              </mc:Choice>
              <mc:Fallback>
                <p:oleObj name="Equation" r:id="rId13" imgW="2158920" imgH="888840" progId="Equation.DSMT4">
                  <p:embed/>
                  <p:pic>
                    <p:nvPicPr>
                      <p:cNvPr id="0" name="Picture 8"/>
                      <p:cNvPicPr>
                        <a:picLocks noChangeAspect="1" noChangeArrowheads="1"/>
                      </p:cNvPicPr>
                      <p:nvPr/>
                    </p:nvPicPr>
                    <p:blipFill>
                      <a:blip r:embed="rId14"/>
                      <a:srcRect/>
                      <a:stretch>
                        <a:fillRect/>
                      </a:stretch>
                    </p:blipFill>
                    <p:spPr bwMode="auto">
                      <a:xfrm>
                        <a:off x="3325813" y="5067300"/>
                        <a:ext cx="2159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normAutofit/>
          </a:bodyPr>
          <a:lstStyle/>
          <a:p>
            <a:r>
              <a:rPr lang="en-US" dirty="0"/>
              <a:t>We know that 			   but we need to perform one more computation in order to determine 	at the moment when </a:t>
            </a:r>
            <a:r>
              <a:rPr lang="en-US" i="1" dirty="0"/>
              <a:t>y</a:t>
            </a:r>
            <a:r>
              <a:rPr lang="en-US" dirty="0"/>
              <a:t> </a:t>
            </a:r>
            <a:r>
              <a:rPr lang="en-US" dirty="0">
                <a:latin typeface="Symbol" pitchFamily="18" charset="2"/>
              </a:rPr>
              <a:t>=</a:t>
            </a:r>
            <a:r>
              <a:rPr lang="en-US" dirty="0"/>
              <a:t> 150 m. From the Pythagorean Theorem, the hypotenuse at that moment </a:t>
            </a:r>
          </a:p>
          <a:p>
            <a:r>
              <a:rPr lang="en-US" dirty="0"/>
              <a:t>is 				      and so 		               </a:t>
            </a:r>
          </a:p>
          <a:p>
            <a:r>
              <a:rPr lang="en-US" dirty="0"/>
              <a:t>Hence, we calculate the answer as follows:</a:t>
            </a:r>
          </a:p>
        </p:txBody>
      </p:sp>
      <p:graphicFrame>
        <p:nvGraphicFramePr>
          <p:cNvPr id="8194" name="Object 2"/>
          <p:cNvGraphicFramePr>
            <a:graphicFrameLocks noChangeAspect="1"/>
          </p:cNvGraphicFramePr>
          <p:nvPr/>
        </p:nvGraphicFramePr>
        <p:xfrm>
          <a:off x="2649538" y="1331913"/>
          <a:ext cx="2654300" cy="431800"/>
        </p:xfrm>
        <a:graphic>
          <a:graphicData uri="http://schemas.openxmlformats.org/presentationml/2006/ole">
            <mc:AlternateContent xmlns:mc="http://schemas.openxmlformats.org/markup-compatibility/2006">
              <mc:Choice xmlns:v="urn:schemas-microsoft-com:vml" Requires="v">
                <p:oleObj spid="_x0000_s8243" name="Equation" r:id="rId3" imgW="2654280" imgH="431640" progId="Equation.DSMT4">
                  <p:embed/>
                </p:oleObj>
              </mc:Choice>
              <mc:Fallback>
                <p:oleObj name="Equation" r:id="rId3" imgW="265428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9538" y="1331913"/>
                        <a:ext cx="2654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3"/>
          <p:cNvGraphicFramePr>
            <a:graphicFrameLocks noChangeAspect="1"/>
          </p:cNvGraphicFramePr>
          <p:nvPr/>
        </p:nvGraphicFramePr>
        <p:xfrm>
          <a:off x="893763" y="2963863"/>
          <a:ext cx="3683000" cy="647700"/>
        </p:xfrm>
        <a:graphic>
          <a:graphicData uri="http://schemas.openxmlformats.org/presentationml/2006/ole">
            <mc:AlternateContent xmlns:mc="http://schemas.openxmlformats.org/markup-compatibility/2006">
              <mc:Choice xmlns:v="urn:schemas-microsoft-com:vml" Requires="v">
                <p:oleObj spid="_x0000_s8244" name="Equation" r:id="rId5" imgW="3682800" imgH="647640" progId="Equation.DSMT4">
                  <p:embed/>
                </p:oleObj>
              </mc:Choice>
              <mc:Fallback>
                <p:oleObj name="Equation" r:id="rId5" imgW="3682800" imgH="647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763" y="2963863"/>
                        <a:ext cx="3683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extLst>
              <p:ext uri="{D42A27DB-BD31-4B8C-83A1-F6EECF244321}">
                <p14:modId xmlns:p14="http://schemas.microsoft.com/office/powerpoint/2010/main" val="529479874"/>
              </p:ext>
            </p:extLst>
          </p:nvPr>
        </p:nvGraphicFramePr>
        <p:xfrm>
          <a:off x="5727700" y="3027363"/>
          <a:ext cx="2667000" cy="571500"/>
        </p:xfrm>
        <a:graphic>
          <a:graphicData uri="http://schemas.openxmlformats.org/presentationml/2006/ole">
            <mc:AlternateContent xmlns:mc="http://schemas.openxmlformats.org/markup-compatibility/2006">
              <mc:Choice xmlns:v="urn:schemas-microsoft-com:vml" Requires="v">
                <p:oleObj spid="_x0000_s8245" name="Equation" r:id="rId7" imgW="2666880" imgH="571320" progId="Equation.DSMT4">
                  <p:embed/>
                </p:oleObj>
              </mc:Choice>
              <mc:Fallback>
                <p:oleObj name="Equation" r:id="rId7" imgW="2666880" imgH="571320" progId="Equation.DSMT4">
                  <p:embed/>
                  <p:pic>
                    <p:nvPicPr>
                      <p:cNvPr id="0" name="Picture 4"/>
                      <p:cNvPicPr>
                        <a:picLocks noChangeAspect="1" noChangeArrowheads="1"/>
                      </p:cNvPicPr>
                      <p:nvPr/>
                    </p:nvPicPr>
                    <p:blipFill>
                      <a:blip r:embed="rId8"/>
                      <a:srcRect/>
                      <a:stretch>
                        <a:fillRect/>
                      </a:stretch>
                    </p:blipFill>
                    <p:spPr bwMode="auto">
                      <a:xfrm>
                        <a:off x="5727700" y="3027363"/>
                        <a:ext cx="2667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8" name="Object 6"/>
          <p:cNvGraphicFramePr>
            <a:graphicFrameLocks noChangeAspect="1"/>
          </p:cNvGraphicFramePr>
          <p:nvPr>
            <p:extLst>
              <p:ext uri="{D42A27DB-BD31-4B8C-83A1-F6EECF244321}">
                <p14:modId xmlns:p14="http://schemas.microsoft.com/office/powerpoint/2010/main" val="2374606568"/>
              </p:ext>
            </p:extLst>
          </p:nvPr>
        </p:nvGraphicFramePr>
        <p:xfrm>
          <a:off x="523875" y="2178050"/>
          <a:ext cx="889000" cy="381000"/>
        </p:xfrm>
        <a:graphic>
          <a:graphicData uri="http://schemas.openxmlformats.org/presentationml/2006/ole">
            <mc:AlternateContent xmlns:mc="http://schemas.openxmlformats.org/markup-compatibility/2006">
              <mc:Choice xmlns:v="urn:schemas-microsoft-com:vml" Requires="v">
                <p:oleObj spid="_x0000_s8246" name="Equation" r:id="rId9" imgW="888840" imgH="380880" progId="Equation.DSMT4">
                  <p:embed/>
                </p:oleObj>
              </mc:Choice>
              <mc:Fallback>
                <p:oleObj name="Equation" r:id="rId9" imgW="888840" imgH="380880" progId="Equation.DSMT4">
                  <p:embed/>
                  <p:pic>
                    <p:nvPicPr>
                      <p:cNvPr id="0" name="Picture 6"/>
                      <p:cNvPicPr>
                        <a:picLocks noChangeAspect="1" noChangeArrowheads="1"/>
                      </p:cNvPicPr>
                      <p:nvPr/>
                    </p:nvPicPr>
                    <p:blipFill>
                      <a:blip r:embed="rId10"/>
                      <a:srcRect/>
                      <a:stretch>
                        <a:fillRect/>
                      </a:stretch>
                    </p:blipFill>
                    <p:spPr bwMode="auto">
                      <a:xfrm>
                        <a:off x="523875" y="2178050"/>
                        <a:ext cx="889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80160"/>
            <a:ext cx="8229600" cy="4663440"/>
          </a:xfrm>
        </p:spPr>
        <p:txBody>
          <a:bodyPr>
            <a:normAutofit lnSpcReduction="10000"/>
          </a:bodyPr>
          <a:lstStyle/>
          <a:p>
            <a:endParaRPr lang="en-US" dirty="0"/>
          </a:p>
          <a:p>
            <a:endParaRPr lang="en-US" dirty="0"/>
          </a:p>
          <a:p>
            <a:endParaRPr lang="en-US" dirty="0"/>
          </a:p>
          <a:p>
            <a:endParaRPr lang="en-US" dirty="0"/>
          </a:p>
          <a:p>
            <a:pPr>
              <a:lnSpc>
                <a:spcPct val="160000"/>
              </a:lnSpc>
            </a:pPr>
            <a:endParaRPr lang="en-US" dirty="0"/>
          </a:p>
          <a:p>
            <a:r>
              <a:rPr lang="en-US" dirty="0"/>
              <a:t>Note that this rate of change of the camera angle is in radians per minute because we implicitly assumed radian measure in applying our differentiation rules; it can also be expressed as approximately </a:t>
            </a:r>
            <a:r>
              <a:rPr lang="en-US" dirty="0">
                <a:solidFill>
                  <a:srgbClr val="FF0000"/>
                </a:solidFill>
              </a:rPr>
              <a:t>9.2 degrees per minute</a:t>
            </a:r>
            <a:r>
              <a:rPr lang="en-US" dirty="0"/>
              <a:t>.</a:t>
            </a:r>
          </a:p>
        </p:txBody>
      </p:sp>
      <p:graphicFrame>
        <p:nvGraphicFramePr>
          <p:cNvPr id="9219" name="Object 3"/>
          <p:cNvGraphicFramePr>
            <a:graphicFrameLocks noChangeAspect="1"/>
          </p:cNvGraphicFramePr>
          <p:nvPr>
            <p:extLst>
              <p:ext uri="{D42A27DB-BD31-4B8C-83A1-F6EECF244321}">
                <p14:modId xmlns:p14="http://schemas.microsoft.com/office/powerpoint/2010/main" val="771356529"/>
              </p:ext>
            </p:extLst>
          </p:nvPr>
        </p:nvGraphicFramePr>
        <p:xfrm>
          <a:off x="2517775" y="1131888"/>
          <a:ext cx="2717800" cy="838200"/>
        </p:xfrm>
        <a:graphic>
          <a:graphicData uri="http://schemas.openxmlformats.org/presentationml/2006/ole">
            <mc:AlternateContent xmlns:mc="http://schemas.openxmlformats.org/markup-compatibility/2006">
              <mc:Choice xmlns:v="urn:schemas-microsoft-com:vml" Requires="v">
                <p:oleObj spid="_x0000_s9255" name="Equation" r:id="rId3" imgW="2717640" imgH="838080" progId="Equation.DSMT4">
                  <p:embed/>
                </p:oleObj>
              </mc:Choice>
              <mc:Fallback>
                <p:oleObj name="Equation" r:id="rId3" imgW="2717640" imgH="838080" progId="Equation.DSMT4">
                  <p:embed/>
                  <p:pic>
                    <p:nvPicPr>
                      <p:cNvPr id="0" name="Picture 3"/>
                      <p:cNvPicPr>
                        <a:picLocks noChangeAspect="1" noChangeArrowheads="1"/>
                      </p:cNvPicPr>
                      <p:nvPr/>
                    </p:nvPicPr>
                    <p:blipFill>
                      <a:blip r:embed="rId4"/>
                      <a:srcRect/>
                      <a:stretch>
                        <a:fillRect/>
                      </a:stretch>
                    </p:blipFill>
                    <p:spPr bwMode="auto">
                      <a:xfrm>
                        <a:off x="2517775" y="1131888"/>
                        <a:ext cx="2717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4"/>
          <p:cNvGraphicFramePr>
            <a:graphicFrameLocks noChangeAspect="1"/>
          </p:cNvGraphicFramePr>
          <p:nvPr>
            <p:extLst>
              <p:ext uri="{D42A27DB-BD31-4B8C-83A1-F6EECF244321}">
                <p14:modId xmlns:p14="http://schemas.microsoft.com/office/powerpoint/2010/main" val="2004053481"/>
              </p:ext>
            </p:extLst>
          </p:nvPr>
        </p:nvGraphicFramePr>
        <p:xfrm>
          <a:off x="3006725" y="2116138"/>
          <a:ext cx="4013200" cy="1041400"/>
        </p:xfrm>
        <a:graphic>
          <a:graphicData uri="http://schemas.openxmlformats.org/presentationml/2006/ole">
            <mc:AlternateContent xmlns:mc="http://schemas.openxmlformats.org/markup-compatibility/2006">
              <mc:Choice xmlns:v="urn:schemas-microsoft-com:vml" Requires="v">
                <p:oleObj spid="_x0000_s9256" name="Equation" r:id="rId5" imgW="4012920" imgH="1041120" progId="Equation.DSMT4">
                  <p:embed/>
                </p:oleObj>
              </mc:Choice>
              <mc:Fallback>
                <p:oleObj name="Equation" r:id="rId5" imgW="4012920" imgH="1041120" progId="Equation.DSMT4">
                  <p:embed/>
                  <p:pic>
                    <p:nvPicPr>
                      <p:cNvPr id="0" name="Picture 4"/>
                      <p:cNvPicPr>
                        <a:picLocks noChangeAspect="1" noChangeArrowheads="1"/>
                      </p:cNvPicPr>
                      <p:nvPr/>
                    </p:nvPicPr>
                    <p:blipFill>
                      <a:blip r:embed="rId6"/>
                      <a:srcRect/>
                      <a:stretch>
                        <a:fillRect/>
                      </a:stretch>
                    </p:blipFill>
                    <p:spPr bwMode="auto">
                      <a:xfrm>
                        <a:off x="3006725" y="2116138"/>
                        <a:ext cx="40132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nvGraphicFramePr>
        <p:xfrm>
          <a:off x="3012831" y="3295161"/>
          <a:ext cx="2108200" cy="431800"/>
        </p:xfrm>
        <a:graphic>
          <a:graphicData uri="http://schemas.openxmlformats.org/presentationml/2006/ole">
            <mc:AlternateContent xmlns:mc="http://schemas.openxmlformats.org/markup-compatibility/2006">
              <mc:Choice xmlns:v="urn:schemas-microsoft-com:vml" Requires="v">
                <p:oleObj spid="_x0000_s9257" name="Equation" r:id="rId7" imgW="2108160" imgH="431640" progId="Equation.DSMT4">
                  <p:embed/>
                </p:oleObj>
              </mc:Choice>
              <mc:Fallback>
                <p:oleObj name="Equation" r:id="rId7" imgW="2108160" imgH="4316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2831" y="3295161"/>
                        <a:ext cx="2108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normAutofit/>
          </a:bodyPr>
          <a:lstStyle/>
          <a:p>
            <a:r>
              <a:rPr lang="en-US" dirty="0"/>
              <a:t>Susan is in her car, leading a group of other drivers to a restaurant. She has just completed a right turn at an intersection and is accelerating away. At the moment that she is 40 ft from the intersection and heading north at 25 ft/s, the second car in the convoy is still 40 ft away from the intersection and is approaching it at 15 ft/s. How fast is the “as the crow flies” distance between Susan and the second car increasing at that particular moment?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19200"/>
            <a:ext cx="5105400" cy="4572000"/>
          </a:xfrm>
        </p:spPr>
        <p:txBody>
          <a:bodyPr>
            <a:noAutofit/>
          </a:bodyPr>
          <a:lstStyle/>
          <a:p>
            <a:r>
              <a:rPr lang="en-US" b="1" dirty="0"/>
              <a:t>Solution</a:t>
            </a:r>
          </a:p>
          <a:p>
            <a:r>
              <a:rPr lang="en-US" dirty="0"/>
              <a:t>We know how quickly Susan is pulling away from the intersection, how quickly the second car is approaching it, and their respective distances from the intersection at a given moment in time. We want to determine the rate of change of the actual distance between the two cars at that moment.</a:t>
            </a:r>
          </a:p>
        </p:txBody>
      </p:sp>
      <p:sp>
        <p:nvSpPr>
          <p:cNvPr id="5" name="Rectangle 4"/>
          <p:cNvSpPr/>
          <p:nvPr/>
        </p:nvSpPr>
        <p:spPr>
          <a:xfrm>
            <a:off x="6400800" y="5516300"/>
            <a:ext cx="1370055" cy="523220"/>
          </a:xfrm>
          <a:prstGeom prst="rect">
            <a:avLst/>
          </a:prstGeom>
        </p:spPr>
        <p:txBody>
          <a:bodyPr wrap="none">
            <a:spAutoFit/>
          </a:bodyPr>
          <a:lstStyle/>
          <a:p>
            <a:r>
              <a:rPr lang="en-US" sz="2800" b="1" dirty="0"/>
              <a:t>Figure 3</a:t>
            </a:r>
          </a:p>
        </p:txBody>
      </p:sp>
      <p:pic>
        <p:nvPicPr>
          <p:cNvPr id="48129" name="Picture 1"/>
          <p:cNvPicPr>
            <a:picLocks noChangeAspect="1" noChangeArrowheads="1"/>
          </p:cNvPicPr>
          <p:nvPr/>
        </p:nvPicPr>
        <p:blipFill>
          <a:blip r:embed="rId2" cstate="print"/>
          <a:srcRect/>
          <a:stretch>
            <a:fillRect/>
          </a:stretch>
        </p:blipFill>
        <p:spPr bwMode="auto">
          <a:xfrm>
            <a:off x="5410200" y="1401500"/>
            <a:ext cx="3452094" cy="41148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normAutofit/>
          </a:bodyPr>
          <a:lstStyle/>
          <a:p>
            <a:r>
              <a:rPr lang="en-US" dirty="0"/>
              <a:t>A right triangle is again the appropriate diagram, though this time both legs (as well as the hypotenuse) of the triangle are changing with respect to time. With the labels as shown, we know that 		           when </a:t>
            </a:r>
            <a:r>
              <a:rPr lang="en-US" i="1" dirty="0"/>
              <a:t>y</a:t>
            </a:r>
            <a:r>
              <a:rPr lang="en-US" dirty="0"/>
              <a:t> </a:t>
            </a:r>
            <a:r>
              <a:rPr lang="en-US" dirty="0">
                <a:latin typeface="Symbol" pitchFamily="18" charset="2"/>
              </a:rPr>
              <a:t>=</a:t>
            </a:r>
            <a:r>
              <a:rPr lang="en-US" dirty="0"/>
              <a:t> 40 ft and that 			     when </a:t>
            </a:r>
            <a:r>
              <a:rPr lang="en-US" i="1" dirty="0"/>
              <a:t>x</a:t>
            </a:r>
            <a:r>
              <a:rPr lang="en-US" dirty="0"/>
              <a:t> </a:t>
            </a:r>
            <a:r>
              <a:rPr lang="en-US" dirty="0">
                <a:latin typeface="Symbol" pitchFamily="18" charset="2"/>
              </a:rPr>
              <a:t>=</a:t>
            </a:r>
            <a:r>
              <a:rPr lang="en-US" dirty="0"/>
              <a:t> 40 ft (note that 	        is negative since </a:t>
            </a:r>
            <a:r>
              <a:rPr lang="en-US" i="1" dirty="0"/>
              <a:t>x</a:t>
            </a:r>
            <a:r>
              <a:rPr lang="en-US" dirty="0"/>
              <a:t> is decreasing). We want to determine 	at that particular moment. </a:t>
            </a:r>
          </a:p>
          <a:p>
            <a:r>
              <a:rPr lang="en-US" dirty="0"/>
              <a:t>Differentiating both sides of the relationship </a:t>
            </a:r>
            <a:r>
              <a:rPr lang="en-US" i="1" dirty="0"/>
              <a:t>x</a:t>
            </a:r>
            <a:r>
              <a:rPr lang="en-US" baseline="30000" dirty="0"/>
              <a:t>2</a:t>
            </a:r>
            <a:r>
              <a:rPr lang="en-US" dirty="0"/>
              <a:t> + </a:t>
            </a:r>
            <a:r>
              <a:rPr lang="en-US" i="1" dirty="0"/>
              <a:t>y</a:t>
            </a:r>
            <a:r>
              <a:rPr lang="en-US" baseline="30000" dirty="0"/>
              <a:t>2</a:t>
            </a:r>
            <a:r>
              <a:rPr lang="en-US" dirty="0"/>
              <a:t> </a:t>
            </a:r>
            <a:r>
              <a:rPr lang="en-US" dirty="0">
                <a:latin typeface="Symbol" pitchFamily="18" charset="2"/>
              </a:rPr>
              <a:t>=</a:t>
            </a:r>
            <a:r>
              <a:rPr lang="en-US" dirty="0"/>
              <a:t> </a:t>
            </a:r>
            <a:r>
              <a:rPr lang="en-US" i="1" dirty="0"/>
              <a:t>h</a:t>
            </a:r>
            <a:r>
              <a:rPr lang="en-US" baseline="30000" dirty="0"/>
              <a:t>2</a:t>
            </a:r>
            <a:r>
              <a:rPr lang="en-US" dirty="0"/>
              <a:t> with respect to </a:t>
            </a:r>
            <a:r>
              <a:rPr lang="en-US" i="1" dirty="0"/>
              <a:t>t</a:t>
            </a:r>
            <a:r>
              <a:rPr lang="en-US" dirty="0"/>
              <a:t> yields the following:</a:t>
            </a:r>
          </a:p>
        </p:txBody>
      </p:sp>
      <p:graphicFrame>
        <p:nvGraphicFramePr>
          <p:cNvPr id="11266" name="Object 2"/>
          <p:cNvGraphicFramePr>
            <a:graphicFrameLocks noChangeAspect="1"/>
          </p:cNvGraphicFramePr>
          <p:nvPr/>
        </p:nvGraphicFramePr>
        <p:xfrm>
          <a:off x="5574323" y="2655277"/>
          <a:ext cx="2108200" cy="431800"/>
        </p:xfrm>
        <a:graphic>
          <a:graphicData uri="http://schemas.openxmlformats.org/presentationml/2006/ole">
            <mc:AlternateContent xmlns:mc="http://schemas.openxmlformats.org/markup-compatibility/2006">
              <mc:Choice xmlns:v="urn:schemas-microsoft-com:vml" Requires="v">
                <p:oleObj spid="_x0000_s11314" name="Equation" r:id="rId3" imgW="2108160" imgH="431640" progId="Equation.DSMT4">
                  <p:embed/>
                </p:oleObj>
              </mc:Choice>
              <mc:Fallback>
                <p:oleObj name="Equation" r:id="rId3" imgW="210816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4323" y="2655277"/>
                        <a:ext cx="2108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3"/>
          <p:cNvGraphicFramePr>
            <a:graphicFrameLocks noChangeAspect="1"/>
          </p:cNvGraphicFramePr>
          <p:nvPr/>
        </p:nvGraphicFramePr>
        <p:xfrm>
          <a:off x="3997569" y="3059723"/>
          <a:ext cx="2298700" cy="431800"/>
        </p:xfrm>
        <a:graphic>
          <a:graphicData uri="http://schemas.openxmlformats.org/presentationml/2006/ole">
            <mc:AlternateContent xmlns:mc="http://schemas.openxmlformats.org/markup-compatibility/2006">
              <mc:Choice xmlns:v="urn:schemas-microsoft-com:vml" Requires="v">
                <p:oleObj spid="_x0000_s11315" name="Equation" r:id="rId5" imgW="2298600" imgH="431640" progId="Equation.DSMT4">
                  <p:embed/>
                </p:oleObj>
              </mc:Choice>
              <mc:Fallback>
                <p:oleObj name="Equation" r:id="rId5" imgW="229860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7569" y="3059723"/>
                        <a:ext cx="2298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4"/>
          <p:cNvGraphicFramePr>
            <a:graphicFrameLocks noChangeAspect="1"/>
          </p:cNvGraphicFramePr>
          <p:nvPr/>
        </p:nvGraphicFramePr>
        <p:xfrm>
          <a:off x="2069123" y="3481754"/>
          <a:ext cx="838200" cy="431800"/>
        </p:xfrm>
        <a:graphic>
          <a:graphicData uri="http://schemas.openxmlformats.org/presentationml/2006/ole">
            <mc:AlternateContent xmlns:mc="http://schemas.openxmlformats.org/markup-compatibility/2006">
              <mc:Choice xmlns:v="urn:schemas-microsoft-com:vml" Requires="v">
                <p:oleObj spid="_x0000_s11316" name="Equation" r:id="rId7" imgW="838080" imgH="431640" progId="Equation.DSMT4">
                  <p:embed/>
                </p:oleObj>
              </mc:Choice>
              <mc:Fallback>
                <p:oleObj name="Equation" r:id="rId7" imgW="838080" imgH="4316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9123" y="3481754"/>
                        <a:ext cx="838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nvGraphicFramePr>
        <p:xfrm>
          <a:off x="3335338" y="3933825"/>
          <a:ext cx="850900" cy="431800"/>
        </p:xfrm>
        <a:graphic>
          <a:graphicData uri="http://schemas.openxmlformats.org/presentationml/2006/ole">
            <mc:AlternateContent xmlns:mc="http://schemas.openxmlformats.org/markup-compatibility/2006">
              <mc:Choice xmlns:v="urn:schemas-microsoft-com:vml" Requires="v">
                <p:oleObj spid="_x0000_s11317" name="Equation" r:id="rId9" imgW="850680" imgH="431640" progId="Equation.DSMT4">
                  <p:embed/>
                </p:oleObj>
              </mc:Choice>
              <mc:Fallback>
                <p:oleObj name="Equation" r:id="rId9" imgW="850680" imgH="4316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35338" y="3933825"/>
                        <a:ext cx="850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TOPICS</a:t>
            </a:r>
          </a:p>
        </p:txBody>
      </p:sp>
      <p:sp>
        <p:nvSpPr>
          <p:cNvPr id="6" name="Rectangle 3"/>
          <p:cNvSpPr>
            <a:spLocks noGrp="1"/>
          </p:cNvSpPr>
          <p:nvPr>
            <p:ph idx="1"/>
          </p:nvPr>
        </p:nvSpPr>
        <p:spPr/>
        <p:txBody>
          <a:bodyPr/>
          <a:lstStyle/>
          <a:p>
            <a:pPr marL="514350" indent="-514350">
              <a:buFont typeface="+mj-lt"/>
              <a:buAutoNum type="arabicPeriod"/>
            </a:pPr>
            <a:r>
              <a:rPr lang="en-US" dirty="0"/>
              <a:t>Constructing and Solving Related Rates Equations </a:t>
            </a:r>
          </a:p>
          <a:p>
            <a:pPr marL="514350" indent="-514350">
              <a:buFont typeface="+mj-lt"/>
              <a:buAutoNum type="arabicPeriod"/>
            </a:pPr>
            <a:r>
              <a:rPr lang="en-US" dirty="0"/>
              <a:t>Interlude: A Cautionary Tale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r>
              <a:rPr lang="en-US" dirty="0"/>
              <a:t>At the moment when </a:t>
            </a:r>
            <a:r>
              <a:rPr lang="en-US" i="1" dirty="0"/>
              <a:t>y</a:t>
            </a:r>
            <a:r>
              <a:rPr lang="en-US" dirty="0"/>
              <a:t> </a:t>
            </a:r>
            <a:r>
              <a:rPr lang="en-US" dirty="0">
                <a:latin typeface="Symbol" pitchFamily="18" charset="2"/>
              </a:rPr>
              <a:t>=</a:t>
            </a:r>
            <a:r>
              <a:rPr lang="en-US" dirty="0"/>
              <a:t> </a:t>
            </a:r>
            <a:r>
              <a:rPr lang="en-US" i="1" dirty="0"/>
              <a:t>x</a:t>
            </a:r>
            <a:r>
              <a:rPr lang="en-US" dirty="0"/>
              <a:t> </a:t>
            </a:r>
            <a:r>
              <a:rPr lang="en-US" dirty="0">
                <a:latin typeface="Symbol" pitchFamily="18" charset="2"/>
              </a:rPr>
              <a:t>=</a:t>
            </a:r>
            <a:r>
              <a:rPr lang="en-US" dirty="0"/>
              <a:t> 40,	          Substituting these numbers and the two rates that we are given, we calculate the answer.</a:t>
            </a:r>
          </a:p>
        </p:txBody>
      </p:sp>
      <p:graphicFrame>
        <p:nvGraphicFramePr>
          <p:cNvPr id="12291" name="Object 3"/>
          <p:cNvGraphicFramePr>
            <a:graphicFrameLocks noChangeAspect="1"/>
          </p:cNvGraphicFramePr>
          <p:nvPr/>
        </p:nvGraphicFramePr>
        <p:xfrm>
          <a:off x="5257800" y="3335216"/>
          <a:ext cx="1409700" cy="444500"/>
        </p:xfrm>
        <a:graphic>
          <a:graphicData uri="http://schemas.openxmlformats.org/presentationml/2006/ole">
            <mc:AlternateContent xmlns:mc="http://schemas.openxmlformats.org/markup-compatibility/2006">
              <mc:Choice xmlns:v="urn:schemas-microsoft-com:vml" Requires="v">
                <p:oleObj spid="_x0000_s12327" name="Equation" r:id="rId3" imgW="1409400" imgH="444240" progId="Equation.DSMT4">
                  <p:embed/>
                </p:oleObj>
              </mc:Choice>
              <mc:Fallback>
                <p:oleObj name="Equation" r:id="rId3" imgW="1409400" imgH="4442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335216"/>
                        <a:ext cx="1409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2" name="Object 4"/>
          <p:cNvGraphicFramePr>
            <a:graphicFrameLocks noChangeAspect="1"/>
          </p:cNvGraphicFramePr>
          <p:nvPr/>
        </p:nvGraphicFramePr>
        <p:xfrm>
          <a:off x="3048000" y="1371600"/>
          <a:ext cx="3048000" cy="838200"/>
        </p:xfrm>
        <a:graphic>
          <a:graphicData uri="http://schemas.openxmlformats.org/presentationml/2006/ole">
            <mc:AlternateContent xmlns:mc="http://schemas.openxmlformats.org/markup-compatibility/2006">
              <mc:Choice xmlns:v="urn:schemas-microsoft-com:vml" Requires="v">
                <p:oleObj spid="_x0000_s12328" name="Equation" r:id="rId5" imgW="3047760" imgH="838080" progId="Equation.DSMT4">
                  <p:embed/>
                </p:oleObj>
              </mc:Choice>
              <mc:Fallback>
                <p:oleObj name="Equation" r:id="rId5" imgW="304776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371600"/>
                        <a:ext cx="3048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5"/>
          <p:cNvGraphicFramePr>
            <a:graphicFrameLocks noChangeAspect="1"/>
          </p:cNvGraphicFramePr>
          <p:nvPr/>
        </p:nvGraphicFramePr>
        <p:xfrm>
          <a:off x="3276600" y="2356338"/>
          <a:ext cx="2438400" cy="838200"/>
        </p:xfrm>
        <a:graphic>
          <a:graphicData uri="http://schemas.openxmlformats.org/presentationml/2006/ole">
            <mc:AlternateContent xmlns:mc="http://schemas.openxmlformats.org/markup-compatibility/2006">
              <mc:Choice xmlns:v="urn:schemas-microsoft-com:vml" Requires="v">
                <p:oleObj spid="_x0000_s12329" name="Equation" r:id="rId7" imgW="2438280" imgH="838080" progId="Equation.DSMT4">
                  <p:embed/>
                </p:oleObj>
              </mc:Choice>
              <mc:Fallback>
                <p:oleObj name="Equation" r:id="rId7" imgW="243828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2356338"/>
                        <a:ext cx="2438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normAutofit/>
          </a:bodyPr>
          <a:lstStyle/>
          <a:p>
            <a:endParaRPr lang="en-US" dirty="0"/>
          </a:p>
          <a:p>
            <a:endParaRPr lang="en-US" dirty="0"/>
          </a:p>
        </p:txBody>
      </p:sp>
      <p:graphicFrame>
        <p:nvGraphicFramePr>
          <p:cNvPr id="13315" name="Object 3"/>
          <p:cNvGraphicFramePr>
            <a:graphicFrameLocks noChangeAspect="1"/>
          </p:cNvGraphicFramePr>
          <p:nvPr/>
        </p:nvGraphicFramePr>
        <p:xfrm>
          <a:off x="1910861" y="1277815"/>
          <a:ext cx="5422900" cy="889000"/>
        </p:xfrm>
        <a:graphic>
          <a:graphicData uri="http://schemas.openxmlformats.org/presentationml/2006/ole">
            <mc:AlternateContent xmlns:mc="http://schemas.openxmlformats.org/markup-compatibility/2006">
              <mc:Choice xmlns:v="urn:schemas-microsoft-com:vml" Requires="v">
                <p:oleObj spid="_x0000_s13351" name="Equation" r:id="rId3" imgW="5422680" imgH="888840" progId="Equation.DSMT4">
                  <p:embed/>
                </p:oleObj>
              </mc:Choice>
              <mc:Fallback>
                <p:oleObj name="Equation" r:id="rId3" imgW="5422680" imgH="8888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861" y="1277815"/>
                        <a:ext cx="54229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p:cNvGraphicFramePr>
            <a:graphicFrameLocks noChangeAspect="1"/>
          </p:cNvGraphicFramePr>
          <p:nvPr/>
        </p:nvGraphicFramePr>
        <p:xfrm>
          <a:off x="2385646" y="2327031"/>
          <a:ext cx="1371600" cy="889000"/>
        </p:xfrm>
        <a:graphic>
          <a:graphicData uri="http://schemas.openxmlformats.org/presentationml/2006/ole">
            <mc:AlternateContent xmlns:mc="http://schemas.openxmlformats.org/markup-compatibility/2006">
              <mc:Choice xmlns:v="urn:schemas-microsoft-com:vml" Requires="v">
                <p:oleObj spid="_x0000_s13352" name="Equation" r:id="rId5" imgW="1371600" imgH="888840" progId="Equation.DSMT4">
                  <p:embed/>
                </p:oleObj>
              </mc:Choice>
              <mc:Fallback>
                <p:oleObj name="Equation" r:id="rId5" imgW="1371600" imgH="8888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5646" y="2327031"/>
                        <a:ext cx="13716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2403475" y="3352800"/>
          <a:ext cx="1485900" cy="431800"/>
        </p:xfrm>
        <a:graphic>
          <a:graphicData uri="http://schemas.openxmlformats.org/presentationml/2006/ole">
            <mc:AlternateContent xmlns:mc="http://schemas.openxmlformats.org/markup-compatibility/2006">
              <mc:Choice xmlns:v="urn:schemas-microsoft-com:vml" Requires="v">
                <p:oleObj spid="_x0000_s13353" name="Equation" r:id="rId7" imgW="1485720" imgH="431640" progId="Equation.DSMT4">
                  <p:embed/>
                </p:oleObj>
              </mc:Choice>
              <mc:Fallback>
                <p:oleObj name="Equation" r:id="rId7" imgW="1485720" imgH="4316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3475" y="3352800"/>
                        <a:ext cx="1485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The sign and magnitude of this answer are reasonable. The magnitude is comparable to the other two rates of change, and since Susan is pulling away from the intersection (thus increasing the relative distance) at a faster rate than the second car is approaching the intersection (and shortening the distance), we would expect the rate of change to be positive.</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a:xfrm>
            <a:off x="457200" y="1280160"/>
            <a:ext cx="4724400" cy="4572000"/>
          </a:xfrm>
        </p:spPr>
        <p:txBody>
          <a:bodyPr>
            <a:noAutofit/>
          </a:bodyPr>
          <a:lstStyle/>
          <a:p>
            <a:r>
              <a:rPr lang="en-US" dirty="0"/>
              <a:t>Corn is falling from the end of a conveyor belt at a rate of        10 m</a:t>
            </a:r>
            <a:r>
              <a:rPr lang="en-US" baseline="30000" dirty="0"/>
              <a:t>3</a:t>
            </a:r>
            <a:r>
              <a:rPr lang="en-US" dirty="0"/>
              <a:t>/min and is forming a conical pile below. As the corn falls, the height of the pile is remaining equal to the diameter of the base. How fast are the height and radius of the pile changing at the moment when the pile is 4 m high?</a:t>
            </a:r>
          </a:p>
        </p:txBody>
      </p:sp>
      <p:sp>
        <p:nvSpPr>
          <p:cNvPr id="6" name="Rectangle 5"/>
          <p:cNvSpPr/>
          <p:nvPr/>
        </p:nvSpPr>
        <p:spPr>
          <a:xfrm>
            <a:off x="6324600" y="5516300"/>
            <a:ext cx="1370055" cy="523220"/>
          </a:xfrm>
          <a:prstGeom prst="rect">
            <a:avLst/>
          </a:prstGeom>
        </p:spPr>
        <p:txBody>
          <a:bodyPr wrap="none">
            <a:spAutoFit/>
          </a:bodyPr>
          <a:lstStyle/>
          <a:p>
            <a:r>
              <a:rPr lang="en-US" sz="2800" b="1" dirty="0"/>
              <a:t>Figure 4</a:t>
            </a:r>
          </a:p>
        </p:txBody>
      </p:sp>
      <p:pic>
        <p:nvPicPr>
          <p:cNvPr id="50178" name="Picture 2"/>
          <p:cNvPicPr>
            <a:picLocks noChangeAspect="1" noChangeArrowheads="1"/>
          </p:cNvPicPr>
          <p:nvPr/>
        </p:nvPicPr>
        <p:blipFill>
          <a:blip r:embed="rId2" cstate="print"/>
          <a:srcRect/>
          <a:stretch>
            <a:fillRect/>
          </a:stretch>
        </p:blipFill>
        <p:spPr bwMode="auto">
          <a:xfrm>
            <a:off x="5334000" y="1249680"/>
            <a:ext cx="3331740" cy="438912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normAutofit/>
          </a:bodyPr>
          <a:lstStyle/>
          <a:p>
            <a:r>
              <a:rPr lang="en-US" b="1" dirty="0"/>
              <a:t>Solution</a:t>
            </a:r>
          </a:p>
          <a:p>
            <a:r>
              <a:rPr lang="en-US" dirty="0"/>
              <a:t>If we let </a:t>
            </a:r>
            <a:r>
              <a:rPr lang="en-US" i="1" dirty="0"/>
              <a:t>V</a:t>
            </a:r>
            <a:r>
              <a:rPr lang="en-US" dirty="0"/>
              <a:t> denote the volume of corn in the conical pile, </a:t>
            </a:r>
            <a:r>
              <a:rPr lang="en-US" i="1" dirty="0"/>
              <a:t>h</a:t>
            </a:r>
            <a:r>
              <a:rPr lang="en-US" dirty="0"/>
              <a:t> the height of the pile, and </a:t>
            </a:r>
            <a:r>
              <a:rPr lang="en-US" i="1" dirty="0"/>
              <a:t>r</a:t>
            </a:r>
            <a:r>
              <a:rPr lang="en-US" dirty="0"/>
              <a:t> the radius of the base, then we have been given information about 	      and want to determine 	         and 	        We know that </a:t>
            </a:r>
            <a:r>
              <a:rPr lang="en-US" i="1" dirty="0"/>
              <a:t>h</a:t>
            </a:r>
            <a:r>
              <a:rPr lang="en-US" dirty="0"/>
              <a:t> and </a:t>
            </a:r>
            <a:r>
              <a:rPr lang="en-US" i="1" dirty="0"/>
              <a:t>r</a:t>
            </a:r>
            <a:r>
              <a:rPr lang="en-US" dirty="0"/>
              <a:t> are related by the equation </a:t>
            </a:r>
            <a:r>
              <a:rPr lang="en-US" i="1" dirty="0"/>
              <a:t>h</a:t>
            </a:r>
            <a:r>
              <a:rPr lang="en-US" dirty="0"/>
              <a:t> </a:t>
            </a:r>
            <a:r>
              <a:rPr lang="en-US" dirty="0">
                <a:latin typeface="Symbol" pitchFamily="18" charset="2"/>
              </a:rPr>
              <a:t>=</a:t>
            </a:r>
            <a:r>
              <a:rPr lang="en-US" dirty="0"/>
              <a:t> 2</a:t>
            </a:r>
            <a:r>
              <a:rPr lang="en-US" i="1" dirty="0"/>
              <a:t>r</a:t>
            </a:r>
            <a:r>
              <a:rPr lang="en-US" dirty="0"/>
              <a:t> since the height and diameter of the base remain equal to one another as the pile grows.</a:t>
            </a:r>
          </a:p>
        </p:txBody>
      </p:sp>
      <p:graphicFrame>
        <p:nvGraphicFramePr>
          <p:cNvPr id="14338" name="Object 2"/>
          <p:cNvGraphicFramePr>
            <a:graphicFrameLocks noChangeAspect="1"/>
          </p:cNvGraphicFramePr>
          <p:nvPr/>
        </p:nvGraphicFramePr>
        <p:xfrm>
          <a:off x="7793251" y="2716487"/>
          <a:ext cx="901700" cy="431800"/>
        </p:xfrm>
        <a:graphic>
          <a:graphicData uri="http://schemas.openxmlformats.org/presentationml/2006/ole">
            <mc:AlternateContent xmlns:mc="http://schemas.openxmlformats.org/markup-compatibility/2006">
              <mc:Choice xmlns:v="urn:schemas-microsoft-com:vml" Requires="v">
                <p:oleObj spid="_x0000_s14374" name="Equation" r:id="rId3" imgW="901440" imgH="431640" progId="Equation.DSMT4">
                  <p:embed/>
                </p:oleObj>
              </mc:Choice>
              <mc:Fallback>
                <p:oleObj name="Equation" r:id="rId3" imgW="90144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3251" y="2716487"/>
                        <a:ext cx="901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3"/>
          <p:cNvGraphicFramePr>
            <a:graphicFrameLocks noChangeAspect="1"/>
          </p:cNvGraphicFramePr>
          <p:nvPr/>
        </p:nvGraphicFramePr>
        <p:xfrm>
          <a:off x="3979863" y="3149600"/>
          <a:ext cx="850900" cy="431800"/>
        </p:xfrm>
        <a:graphic>
          <a:graphicData uri="http://schemas.openxmlformats.org/presentationml/2006/ole">
            <mc:AlternateContent xmlns:mc="http://schemas.openxmlformats.org/markup-compatibility/2006">
              <mc:Choice xmlns:v="urn:schemas-microsoft-com:vml" Requires="v">
                <p:oleObj spid="_x0000_s14375" name="Equation" r:id="rId5" imgW="850680" imgH="431640" progId="Equation.DSMT4">
                  <p:embed/>
                </p:oleObj>
              </mc:Choice>
              <mc:Fallback>
                <p:oleObj name="Equation" r:id="rId5" imgW="85068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9863" y="3149600"/>
                        <a:ext cx="850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4"/>
          <p:cNvGraphicFramePr>
            <a:graphicFrameLocks noChangeAspect="1"/>
          </p:cNvGraphicFramePr>
          <p:nvPr/>
        </p:nvGraphicFramePr>
        <p:xfrm>
          <a:off x="5556250" y="3124200"/>
          <a:ext cx="914400" cy="431800"/>
        </p:xfrm>
        <a:graphic>
          <a:graphicData uri="http://schemas.openxmlformats.org/presentationml/2006/ole">
            <mc:AlternateContent xmlns:mc="http://schemas.openxmlformats.org/markup-compatibility/2006">
              <mc:Choice xmlns:v="urn:schemas-microsoft-com:vml" Requires="v">
                <p:oleObj spid="_x0000_s14376" name="Equation" r:id="rId7" imgW="914400" imgH="431640" progId="Equation.DSMT4">
                  <p:embed/>
                </p:oleObj>
              </mc:Choice>
              <mc:Fallback>
                <p:oleObj name="Equation" r:id="rId7" imgW="914400" imgH="4316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6250" y="3124200"/>
                        <a:ext cx="914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Beginning with the formula for the volume of a cone  and making the substitution </a:t>
            </a:r>
            <a:r>
              <a:rPr lang="en-US" i="1" dirty="0"/>
              <a:t>r</a:t>
            </a:r>
            <a:r>
              <a:rPr lang="en-US" dirty="0"/>
              <a:t> = </a:t>
            </a:r>
            <a:r>
              <a:rPr lang="en-US" i="1" dirty="0"/>
              <a:t>h/</a:t>
            </a:r>
            <a:r>
              <a:rPr lang="en-US" dirty="0"/>
              <a:t>2, we obtain the following relationship between the three variables.</a:t>
            </a:r>
          </a:p>
          <a:p>
            <a:endParaRPr lang="en-US" dirty="0"/>
          </a:p>
          <a:p>
            <a:endParaRPr lang="en-US" dirty="0"/>
          </a:p>
          <a:p>
            <a:r>
              <a:rPr lang="en-US" dirty="0"/>
              <a:t>Differentiating with respect to </a:t>
            </a:r>
            <a:r>
              <a:rPr lang="en-US" i="1" dirty="0"/>
              <a:t>t</a:t>
            </a:r>
            <a:r>
              <a:rPr lang="en-US" dirty="0"/>
              <a:t>, we have</a:t>
            </a:r>
          </a:p>
        </p:txBody>
      </p:sp>
      <p:graphicFrame>
        <p:nvGraphicFramePr>
          <p:cNvPr id="16386" name="Object 2"/>
          <p:cNvGraphicFramePr>
            <a:graphicFrameLocks noChangeAspect="1"/>
          </p:cNvGraphicFramePr>
          <p:nvPr>
            <p:extLst>
              <p:ext uri="{D42A27DB-BD31-4B8C-83A1-F6EECF244321}">
                <p14:modId xmlns:p14="http://schemas.microsoft.com/office/powerpoint/2010/main" val="1440008178"/>
              </p:ext>
            </p:extLst>
          </p:nvPr>
        </p:nvGraphicFramePr>
        <p:xfrm>
          <a:off x="2298700" y="2678113"/>
          <a:ext cx="4635500" cy="1003300"/>
        </p:xfrm>
        <a:graphic>
          <a:graphicData uri="http://schemas.openxmlformats.org/presentationml/2006/ole">
            <mc:AlternateContent xmlns:mc="http://schemas.openxmlformats.org/markup-compatibility/2006">
              <mc:Choice xmlns:v="urn:schemas-microsoft-com:vml" Requires="v">
                <p:oleObj spid="_x0000_s16410" name="Equation" r:id="rId3" imgW="4635360" imgH="1002960" progId="Equation.DSMT4">
                  <p:embed/>
                </p:oleObj>
              </mc:Choice>
              <mc:Fallback>
                <p:oleObj name="Equation" r:id="rId3" imgW="4635360" imgH="1002960" progId="Equation.DSMT4">
                  <p:embed/>
                  <p:pic>
                    <p:nvPicPr>
                      <p:cNvPr id="0" name="Picture 2"/>
                      <p:cNvPicPr>
                        <a:picLocks noChangeAspect="1" noChangeArrowheads="1"/>
                      </p:cNvPicPr>
                      <p:nvPr/>
                    </p:nvPicPr>
                    <p:blipFill>
                      <a:blip r:embed="rId4"/>
                      <a:srcRect/>
                      <a:stretch>
                        <a:fillRect/>
                      </a:stretch>
                    </p:blipFill>
                    <p:spPr bwMode="auto">
                      <a:xfrm>
                        <a:off x="2298700" y="2678113"/>
                        <a:ext cx="46355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3"/>
          <p:cNvGraphicFramePr>
            <a:graphicFrameLocks noChangeAspect="1"/>
          </p:cNvGraphicFramePr>
          <p:nvPr>
            <p:extLst>
              <p:ext uri="{D42A27DB-BD31-4B8C-83A1-F6EECF244321}">
                <p14:modId xmlns:p14="http://schemas.microsoft.com/office/powerpoint/2010/main" val="799028837"/>
              </p:ext>
            </p:extLst>
          </p:nvPr>
        </p:nvGraphicFramePr>
        <p:xfrm>
          <a:off x="3498850" y="4267200"/>
          <a:ext cx="2209800" cy="838200"/>
        </p:xfrm>
        <a:graphic>
          <a:graphicData uri="http://schemas.openxmlformats.org/presentationml/2006/ole">
            <mc:AlternateContent xmlns:mc="http://schemas.openxmlformats.org/markup-compatibility/2006">
              <mc:Choice xmlns:v="urn:schemas-microsoft-com:vml" Requires="v">
                <p:oleObj spid="_x0000_s16411" name="Equation" r:id="rId5" imgW="2209680" imgH="838080" progId="Equation.DSMT4">
                  <p:embed/>
                </p:oleObj>
              </mc:Choice>
              <mc:Fallback>
                <p:oleObj name="Equation" r:id="rId5" imgW="2209680" imgH="838080" progId="Equation.DSMT4">
                  <p:embed/>
                  <p:pic>
                    <p:nvPicPr>
                      <p:cNvPr id="0" name="Picture 3"/>
                      <p:cNvPicPr>
                        <a:picLocks noChangeAspect="1" noChangeArrowheads="1"/>
                      </p:cNvPicPr>
                      <p:nvPr/>
                    </p:nvPicPr>
                    <p:blipFill>
                      <a:blip r:embed="rId6"/>
                      <a:srcRect/>
                      <a:stretch>
                        <a:fillRect/>
                      </a:stretch>
                    </p:blipFill>
                    <p:spPr bwMode="auto">
                      <a:xfrm>
                        <a:off x="3498850" y="4267200"/>
                        <a:ext cx="2209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normAutofit lnSpcReduction="10000"/>
          </a:bodyPr>
          <a:lstStyle/>
          <a:p>
            <a:r>
              <a:rPr lang="en-US" dirty="0"/>
              <a:t>and substituting our given values for the rate of change of volume and the height </a:t>
            </a:r>
            <a:r>
              <a:rPr lang="en-US" i="1" dirty="0"/>
              <a:t>h</a:t>
            </a:r>
            <a:r>
              <a:rPr lang="en-US" dirty="0"/>
              <a:t> </a:t>
            </a:r>
            <a:r>
              <a:rPr lang="en-US" dirty="0">
                <a:latin typeface="Symbol" pitchFamily="18" charset="2"/>
              </a:rPr>
              <a:t>=</a:t>
            </a:r>
            <a:r>
              <a:rPr lang="en-US" dirty="0"/>
              <a:t> 4 m, we find that</a:t>
            </a:r>
          </a:p>
          <a:p>
            <a:endParaRPr lang="en-US" dirty="0"/>
          </a:p>
          <a:p>
            <a:endParaRPr lang="en-US" dirty="0"/>
          </a:p>
          <a:p>
            <a:r>
              <a:rPr lang="en-US" dirty="0"/>
              <a:t>so</a:t>
            </a:r>
          </a:p>
          <a:p>
            <a:endParaRPr lang="en-US" dirty="0"/>
          </a:p>
          <a:p>
            <a:endParaRPr lang="en-US" dirty="0"/>
          </a:p>
          <a:p>
            <a:r>
              <a:rPr lang="en-US" dirty="0"/>
              <a:t>Note that the equation </a:t>
            </a:r>
            <a:r>
              <a:rPr lang="en-US" i="1" dirty="0"/>
              <a:t>r</a:t>
            </a:r>
            <a:r>
              <a:rPr lang="en-US" dirty="0"/>
              <a:t> </a:t>
            </a:r>
            <a:r>
              <a:rPr lang="en-US" dirty="0">
                <a:latin typeface="Symbol" pitchFamily="18" charset="2"/>
              </a:rPr>
              <a:t>=</a:t>
            </a:r>
            <a:r>
              <a:rPr lang="en-US" dirty="0"/>
              <a:t> </a:t>
            </a:r>
            <a:r>
              <a:rPr lang="en-US" i="1" dirty="0"/>
              <a:t>h</a:t>
            </a:r>
            <a:r>
              <a:rPr lang="en-US" dirty="0"/>
              <a:t>/2 tells us that the rate of change of the radius is half the rate of change of the height, so 			</a:t>
            </a:r>
          </a:p>
          <a:p>
            <a:endParaRPr lang="en-US" dirty="0"/>
          </a:p>
        </p:txBody>
      </p:sp>
      <p:graphicFrame>
        <p:nvGraphicFramePr>
          <p:cNvPr id="17410" name="Object 2"/>
          <p:cNvGraphicFramePr>
            <a:graphicFrameLocks noChangeAspect="1"/>
          </p:cNvGraphicFramePr>
          <p:nvPr>
            <p:extLst>
              <p:ext uri="{D42A27DB-BD31-4B8C-83A1-F6EECF244321}">
                <p14:modId xmlns:p14="http://schemas.microsoft.com/office/powerpoint/2010/main" val="520269782"/>
              </p:ext>
            </p:extLst>
          </p:nvPr>
        </p:nvGraphicFramePr>
        <p:xfrm>
          <a:off x="1638300" y="2362200"/>
          <a:ext cx="5930900" cy="838200"/>
        </p:xfrm>
        <a:graphic>
          <a:graphicData uri="http://schemas.openxmlformats.org/presentationml/2006/ole">
            <mc:AlternateContent xmlns:mc="http://schemas.openxmlformats.org/markup-compatibility/2006">
              <mc:Choice xmlns:v="urn:schemas-microsoft-com:vml" Requires="v">
                <p:oleObj spid="_x0000_s17446" name="Equation" r:id="rId3" imgW="5930640" imgH="838080" progId="Equation.DSMT4">
                  <p:embed/>
                </p:oleObj>
              </mc:Choice>
              <mc:Fallback>
                <p:oleObj name="Equation" r:id="rId3" imgW="5930640" imgH="838080" progId="Equation.DSMT4">
                  <p:embed/>
                  <p:pic>
                    <p:nvPicPr>
                      <p:cNvPr id="0" name="Picture 2"/>
                      <p:cNvPicPr>
                        <a:picLocks noChangeAspect="1" noChangeArrowheads="1"/>
                      </p:cNvPicPr>
                      <p:nvPr/>
                    </p:nvPicPr>
                    <p:blipFill>
                      <a:blip r:embed="rId4"/>
                      <a:srcRect/>
                      <a:stretch>
                        <a:fillRect/>
                      </a:stretch>
                    </p:blipFill>
                    <p:spPr bwMode="auto">
                      <a:xfrm>
                        <a:off x="1638300" y="2362200"/>
                        <a:ext cx="5930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3"/>
          <p:cNvGraphicFramePr>
            <a:graphicFrameLocks noChangeAspect="1"/>
          </p:cNvGraphicFramePr>
          <p:nvPr>
            <p:extLst>
              <p:ext uri="{D42A27DB-BD31-4B8C-83A1-F6EECF244321}">
                <p14:modId xmlns:p14="http://schemas.microsoft.com/office/powerpoint/2010/main" val="1671845736"/>
              </p:ext>
            </p:extLst>
          </p:nvPr>
        </p:nvGraphicFramePr>
        <p:xfrm>
          <a:off x="2438400" y="3622675"/>
          <a:ext cx="4241800" cy="838200"/>
        </p:xfrm>
        <a:graphic>
          <a:graphicData uri="http://schemas.openxmlformats.org/presentationml/2006/ole">
            <mc:AlternateContent xmlns:mc="http://schemas.openxmlformats.org/markup-compatibility/2006">
              <mc:Choice xmlns:v="urn:schemas-microsoft-com:vml" Requires="v">
                <p:oleObj spid="_x0000_s17447" name="Equation" r:id="rId5" imgW="4241520" imgH="838080" progId="Equation.DSMT4">
                  <p:embed/>
                </p:oleObj>
              </mc:Choice>
              <mc:Fallback>
                <p:oleObj name="Equation" r:id="rId5" imgW="4241520" imgH="838080" progId="Equation.DSMT4">
                  <p:embed/>
                  <p:pic>
                    <p:nvPicPr>
                      <p:cNvPr id="0" name="Picture 3"/>
                      <p:cNvPicPr>
                        <a:picLocks noChangeAspect="1" noChangeArrowheads="1"/>
                      </p:cNvPicPr>
                      <p:nvPr/>
                    </p:nvPicPr>
                    <p:blipFill>
                      <a:blip r:embed="rId6"/>
                      <a:srcRect/>
                      <a:stretch>
                        <a:fillRect/>
                      </a:stretch>
                    </p:blipFill>
                    <p:spPr bwMode="auto">
                      <a:xfrm>
                        <a:off x="2438400" y="3622675"/>
                        <a:ext cx="4241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2" name="Object 4"/>
          <p:cNvGraphicFramePr>
            <a:graphicFrameLocks noChangeAspect="1"/>
          </p:cNvGraphicFramePr>
          <p:nvPr/>
        </p:nvGraphicFramePr>
        <p:xfrm>
          <a:off x="2039815" y="5292969"/>
          <a:ext cx="2844800" cy="431800"/>
        </p:xfrm>
        <a:graphic>
          <a:graphicData uri="http://schemas.openxmlformats.org/presentationml/2006/ole">
            <mc:AlternateContent xmlns:mc="http://schemas.openxmlformats.org/markup-compatibility/2006">
              <mc:Choice xmlns:v="urn:schemas-microsoft-com:vml" Requires="v">
                <p:oleObj spid="_x0000_s17448" name="Equation" r:id="rId7" imgW="2844720" imgH="431640" progId="Equation.DSMT4">
                  <p:embed/>
                </p:oleObj>
              </mc:Choice>
              <mc:Fallback>
                <p:oleObj name="Equation" r:id="rId7" imgW="2844720" imgH="4316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9815" y="5292969"/>
                        <a:ext cx="284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a:t>
            </a:r>
          </a:p>
        </p:txBody>
      </p:sp>
      <p:sp>
        <p:nvSpPr>
          <p:cNvPr id="3" name="Content Placeholder 2"/>
          <p:cNvSpPr>
            <a:spLocks noGrp="1"/>
          </p:cNvSpPr>
          <p:nvPr>
            <p:ph idx="1"/>
          </p:nvPr>
        </p:nvSpPr>
        <p:spPr/>
        <p:txBody>
          <a:bodyPr/>
          <a:lstStyle/>
          <a:p>
            <a:r>
              <a:rPr lang="en-US" dirty="0"/>
              <a:t>A spherical balloon is being filled with helium at a rate of 200 cm</a:t>
            </a:r>
            <a:r>
              <a:rPr lang="en-US" baseline="30000" dirty="0"/>
              <a:t>3</a:t>
            </a:r>
            <a:r>
              <a:rPr lang="en-US" dirty="0"/>
              <a:t>/s. At the moment when the radius is 20 cm, how fast is the surface area of the balloon increasing?</a:t>
            </a:r>
          </a:p>
        </p:txBody>
      </p:sp>
      <p:sp>
        <p:nvSpPr>
          <p:cNvPr id="7" name="Rectangle 6"/>
          <p:cNvSpPr/>
          <p:nvPr/>
        </p:nvSpPr>
        <p:spPr>
          <a:xfrm>
            <a:off x="3733800" y="5527875"/>
            <a:ext cx="1451808" cy="523220"/>
          </a:xfrm>
          <a:prstGeom prst="rect">
            <a:avLst/>
          </a:prstGeom>
        </p:spPr>
        <p:txBody>
          <a:bodyPr wrap="none">
            <a:spAutoFit/>
          </a:bodyPr>
          <a:lstStyle/>
          <a:p>
            <a:r>
              <a:rPr lang="en-US" sz="2800" b="1" dirty="0"/>
              <a:t>Figure 5 </a:t>
            </a:r>
          </a:p>
        </p:txBody>
      </p:sp>
      <p:pic>
        <p:nvPicPr>
          <p:cNvPr id="52225" name="Picture 1"/>
          <p:cNvPicPr>
            <a:picLocks noChangeAspect="1" noChangeArrowheads="1"/>
          </p:cNvPicPr>
          <p:nvPr/>
        </p:nvPicPr>
        <p:blipFill>
          <a:blip r:embed="rId2" cstate="print"/>
          <a:srcRect/>
          <a:stretch>
            <a:fillRect/>
          </a:stretch>
        </p:blipFill>
        <p:spPr bwMode="auto">
          <a:xfrm>
            <a:off x="2320725" y="2655425"/>
            <a:ext cx="4420155" cy="292608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 </a:t>
            </a:r>
          </a:p>
        </p:txBody>
      </p:sp>
      <p:sp>
        <p:nvSpPr>
          <p:cNvPr id="3" name="Content Placeholder 2"/>
          <p:cNvSpPr>
            <a:spLocks noGrp="1"/>
          </p:cNvSpPr>
          <p:nvPr>
            <p:ph idx="1"/>
          </p:nvPr>
        </p:nvSpPr>
        <p:spPr/>
        <p:txBody>
          <a:bodyPr>
            <a:normAutofit/>
          </a:bodyPr>
          <a:lstStyle/>
          <a:p>
            <a:r>
              <a:rPr lang="en-US" b="1" dirty="0"/>
              <a:t>Solution</a:t>
            </a:r>
          </a:p>
          <a:p>
            <a:r>
              <a:rPr lang="en-US" dirty="0"/>
              <a:t>We know the rate of change of the volume, and want to determine the rate of change of the surface area at the moment when the radius is 20 cm. If we let </a:t>
            </a:r>
            <a:r>
              <a:rPr lang="en-US" i="1" dirty="0"/>
              <a:t>S</a:t>
            </a:r>
            <a:r>
              <a:rPr lang="en-US" dirty="0"/>
              <a:t> denote surface area and </a:t>
            </a:r>
            <a:r>
              <a:rPr lang="en-US" i="1" dirty="0"/>
              <a:t>V</a:t>
            </a:r>
            <a:r>
              <a:rPr lang="en-US" dirty="0"/>
              <a:t> volume, it appears that we want to relate 	    to 		 This is indeed the case, but we will do so indirectly.</a:t>
            </a:r>
          </a:p>
          <a:p>
            <a:r>
              <a:rPr lang="en-US" dirty="0"/>
              <a:t>We can begin with the relationships that we know:</a:t>
            </a:r>
          </a:p>
        </p:txBody>
      </p:sp>
      <p:graphicFrame>
        <p:nvGraphicFramePr>
          <p:cNvPr id="19458" name="Object 2"/>
          <p:cNvGraphicFramePr>
            <a:graphicFrameLocks noChangeAspect="1"/>
          </p:cNvGraphicFramePr>
          <p:nvPr/>
        </p:nvGraphicFramePr>
        <p:xfrm>
          <a:off x="2667000" y="3569677"/>
          <a:ext cx="838200" cy="431800"/>
        </p:xfrm>
        <a:graphic>
          <a:graphicData uri="http://schemas.openxmlformats.org/presentationml/2006/ole">
            <mc:AlternateContent xmlns:mc="http://schemas.openxmlformats.org/markup-compatibility/2006">
              <mc:Choice xmlns:v="urn:schemas-microsoft-com:vml" Requires="v">
                <p:oleObj spid="_x0000_s19496" name="Equation" r:id="rId3" imgW="838080" imgH="431640" progId="Equation.DSMT4">
                  <p:embed/>
                </p:oleObj>
              </mc:Choice>
              <mc:Fallback>
                <p:oleObj name="Equation" r:id="rId3" imgW="83808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569677"/>
                        <a:ext cx="838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9" name="Object 3"/>
          <p:cNvGraphicFramePr>
            <a:graphicFrameLocks noChangeAspect="1"/>
          </p:cNvGraphicFramePr>
          <p:nvPr/>
        </p:nvGraphicFramePr>
        <p:xfrm>
          <a:off x="4003675" y="3581400"/>
          <a:ext cx="1003300" cy="431800"/>
        </p:xfrm>
        <a:graphic>
          <a:graphicData uri="http://schemas.openxmlformats.org/presentationml/2006/ole">
            <mc:AlternateContent xmlns:mc="http://schemas.openxmlformats.org/markup-compatibility/2006">
              <mc:Choice xmlns:v="urn:schemas-microsoft-com:vml" Requires="v">
                <p:oleObj spid="_x0000_s19497" name="Equation" r:id="rId5" imgW="1002960" imgH="431640" progId="Equation.DSMT4">
                  <p:embed/>
                </p:oleObj>
              </mc:Choice>
              <mc:Fallback>
                <p:oleObj name="Equation" r:id="rId5" imgW="100296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3675" y="3581400"/>
                        <a:ext cx="1003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2" name="Object 6"/>
          <p:cNvGraphicFramePr>
            <a:graphicFrameLocks noChangeAspect="1"/>
          </p:cNvGraphicFramePr>
          <p:nvPr>
            <p:extLst>
              <p:ext uri="{D42A27DB-BD31-4B8C-83A1-F6EECF244321}">
                <p14:modId xmlns:p14="http://schemas.microsoft.com/office/powerpoint/2010/main" val="728909381"/>
              </p:ext>
            </p:extLst>
          </p:nvPr>
        </p:nvGraphicFramePr>
        <p:xfrm>
          <a:off x="2719388" y="4953000"/>
          <a:ext cx="3530600" cy="838200"/>
        </p:xfrm>
        <a:graphic>
          <a:graphicData uri="http://schemas.openxmlformats.org/presentationml/2006/ole">
            <mc:AlternateContent xmlns:mc="http://schemas.openxmlformats.org/markup-compatibility/2006">
              <mc:Choice xmlns:v="urn:schemas-microsoft-com:vml" Requires="v">
                <p:oleObj spid="_x0000_s19498" name="Equation" r:id="rId7" imgW="3530520" imgH="838080" progId="Equation.DSMT4">
                  <p:embed/>
                </p:oleObj>
              </mc:Choice>
              <mc:Fallback>
                <p:oleObj name="Equation" r:id="rId7" imgW="3530520" imgH="838080" progId="Equation.DSMT4">
                  <p:embed/>
                  <p:pic>
                    <p:nvPicPr>
                      <p:cNvPr id="0" name="Picture 6"/>
                      <p:cNvPicPr>
                        <a:picLocks noChangeAspect="1" noChangeArrowheads="1"/>
                      </p:cNvPicPr>
                      <p:nvPr/>
                    </p:nvPicPr>
                    <p:blipFill>
                      <a:blip r:embed="rId8"/>
                      <a:srcRect/>
                      <a:stretch>
                        <a:fillRect/>
                      </a:stretch>
                    </p:blipFill>
                    <p:spPr bwMode="auto">
                      <a:xfrm>
                        <a:off x="2719388" y="4953000"/>
                        <a:ext cx="353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 </a:t>
            </a:r>
          </a:p>
        </p:txBody>
      </p:sp>
      <p:sp>
        <p:nvSpPr>
          <p:cNvPr id="3" name="Content Placeholder 2"/>
          <p:cNvSpPr>
            <a:spLocks noGrp="1"/>
          </p:cNvSpPr>
          <p:nvPr>
            <p:ph idx="1"/>
          </p:nvPr>
        </p:nvSpPr>
        <p:spPr>
          <a:xfrm>
            <a:off x="457200" y="1219200"/>
            <a:ext cx="8229600" cy="4572000"/>
          </a:xfrm>
        </p:spPr>
        <p:txBody>
          <a:bodyPr>
            <a:normAutofit lnSpcReduction="10000"/>
          </a:bodyPr>
          <a:lstStyle/>
          <a:p>
            <a:r>
              <a:rPr lang="en-US" i="1" dirty="0"/>
              <a:t>V</a:t>
            </a:r>
            <a:r>
              <a:rPr lang="en-US" dirty="0"/>
              <a:t>, </a:t>
            </a:r>
            <a:r>
              <a:rPr lang="en-US" i="1" dirty="0"/>
              <a:t>S</a:t>
            </a:r>
            <a:r>
              <a:rPr lang="en-US" dirty="0"/>
              <a:t>, and </a:t>
            </a:r>
            <a:r>
              <a:rPr lang="en-US" i="1" dirty="0"/>
              <a:t>r</a:t>
            </a:r>
            <a:r>
              <a:rPr lang="en-US" dirty="0"/>
              <a:t> are all functions of time and we can relate the following rates easily enough:</a:t>
            </a:r>
          </a:p>
          <a:p>
            <a:pPr>
              <a:lnSpc>
                <a:spcPct val="210000"/>
              </a:lnSpc>
            </a:pPr>
            <a:r>
              <a:rPr lang="en-US" dirty="0"/>
              <a:t>					</a:t>
            </a:r>
          </a:p>
          <a:p>
            <a:endParaRPr lang="en-US" dirty="0"/>
          </a:p>
          <a:p>
            <a:r>
              <a:rPr lang="en-US" dirty="0"/>
              <a:t>Since we know 	     in terms of 	  and can express 	in terms of 		our path forward is beginning to appear. Note that 			   and that </a:t>
            </a:r>
            <a:r>
              <a:rPr lang="en-US" i="1" dirty="0"/>
              <a:t>r</a:t>
            </a:r>
            <a:r>
              <a:rPr lang="en-US" dirty="0"/>
              <a:t> </a:t>
            </a:r>
            <a:r>
              <a:rPr lang="en-US" dirty="0">
                <a:latin typeface="Symbol" pitchFamily="18" charset="2"/>
              </a:rPr>
              <a:t>=</a:t>
            </a:r>
            <a:r>
              <a:rPr lang="en-US" dirty="0"/>
              <a:t> 20 cm at the moment in time we are interested in. So at that moment,</a:t>
            </a:r>
          </a:p>
        </p:txBody>
      </p:sp>
      <p:graphicFrame>
        <p:nvGraphicFramePr>
          <p:cNvPr id="20484" name="Object 4"/>
          <p:cNvGraphicFramePr>
            <a:graphicFrameLocks noChangeAspect="1"/>
          </p:cNvGraphicFramePr>
          <p:nvPr>
            <p:extLst>
              <p:ext uri="{D42A27DB-BD31-4B8C-83A1-F6EECF244321}">
                <p14:modId xmlns:p14="http://schemas.microsoft.com/office/powerpoint/2010/main" val="717925968"/>
              </p:ext>
            </p:extLst>
          </p:nvPr>
        </p:nvGraphicFramePr>
        <p:xfrm>
          <a:off x="2778369" y="3513589"/>
          <a:ext cx="838200" cy="431800"/>
        </p:xfrm>
        <a:graphic>
          <a:graphicData uri="http://schemas.openxmlformats.org/presentationml/2006/ole">
            <mc:AlternateContent xmlns:mc="http://schemas.openxmlformats.org/markup-compatibility/2006">
              <mc:Choice xmlns:v="urn:schemas-microsoft-com:vml" Requires="v">
                <p:oleObj spid="_x0000_s20556" name="Equation" r:id="rId3" imgW="838080" imgH="431640" progId="Equation.DSMT4">
                  <p:embed/>
                </p:oleObj>
              </mc:Choice>
              <mc:Fallback>
                <p:oleObj name="Equation" r:id="rId3" imgW="838080" imgH="43164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8369" y="3513589"/>
                        <a:ext cx="838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5" name="Object 5"/>
          <p:cNvGraphicFramePr>
            <a:graphicFrameLocks noChangeAspect="1"/>
          </p:cNvGraphicFramePr>
          <p:nvPr>
            <p:extLst>
              <p:ext uri="{D42A27DB-BD31-4B8C-83A1-F6EECF244321}">
                <p14:modId xmlns:p14="http://schemas.microsoft.com/office/powerpoint/2010/main" val="153553601"/>
              </p:ext>
            </p:extLst>
          </p:nvPr>
        </p:nvGraphicFramePr>
        <p:xfrm>
          <a:off x="5327650" y="3505200"/>
          <a:ext cx="812800" cy="431800"/>
        </p:xfrm>
        <a:graphic>
          <a:graphicData uri="http://schemas.openxmlformats.org/presentationml/2006/ole">
            <mc:AlternateContent xmlns:mc="http://schemas.openxmlformats.org/markup-compatibility/2006">
              <mc:Choice xmlns:v="urn:schemas-microsoft-com:vml" Requires="v">
                <p:oleObj spid="_x0000_s20557" name="Equation" r:id="rId5" imgW="812520" imgH="431640" progId="Equation.DSMT4">
                  <p:embed/>
                </p:oleObj>
              </mc:Choice>
              <mc:Fallback>
                <p:oleObj name="Equation" r:id="rId5" imgW="812520" imgH="43164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7650" y="3505200"/>
                        <a:ext cx="812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6" name="Object 6"/>
          <p:cNvGraphicFramePr>
            <a:graphicFrameLocks noChangeAspect="1"/>
          </p:cNvGraphicFramePr>
          <p:nvPr/>
        </p:nvGraphicFramePr>
        <p:xfrm>
          <a:off x="550863" y="3938588"/>
          <a:ext cx="812800" cy="431800"/>
        </p:xfrm>
        <a:graphic>
          <a:graphicData uri="http://schemas.openxmlformats.org/presentationml/2006/ole">
            <mc:AlternateContent xmlns:mc="http://schemas.openxmlformats.org/markup-compatibility/2006">
              <mc:Choice xmlns:v="urn:schemas-microsoft-com:vml" Requires="v">
                <p:oleObj spid="_x0000_s20558" name="Equation" r:id="rId7" imgW="812520" imgH="431640" progId="Equation.DSMT4">
                  <p:embed/>
                </p:oleObj>
              </mc:Choice>
              <mc:Fallback>
                <p:oleObj name="Equation" r:id="rId7" imgW="812520" imgH="43164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863" y="3938588"/>
                        <a:ext cx="812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7" name="Object 7"/>
          <p:cNvGraphicFramePr>
            <a:graphicFrameLocks noChangeAspect="1"/>
          </p:cNvGraphicFramePr>
          <p:nvPr>
            <p:extLst>
              <p:ext uri="{D42A27DB-BD31-4B8C-83A1-F6EECF244321}">
                <p14:modId xmlns:p14="http://schemas.microsoft.com/office/powerpoint/2010/main" val="4182563626"/>
              </p:ext>
            </p:extLst>
          </p:nvPr>
        </p:nvGraphicFramePr>
        <p:xfrm>
          <a:off x="3116263" y="3885064"/>
          <a:ext cx="1016000" cy="431800"/>
        </p:xfrm>
        <a:graphic>
          <a:graphicData uri="http://schemas.openxmlformats.org/presentationml/2006/ole">
            <mc:AlternateContent xmlns:mc="http://schemas.openxmlformats.org/markup-compatibility/2006">
              <mc:Choice xmlns:v="urn:schemas-microsoft-com:vml" Requires="v">
                <p:oleObj spid="_x0000_s20559" name="Equation" r:id="rId9" imgW="1015920" imgH="431640" progId="Equation.DSMT4">
                  <p:embed/>
                </p:oleObj>
              </mc:Choice>
              <mc:Fallback>
                <p:oleObj name="Equation" r:id="rId9" imgW="1015920" imgH="43164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6263" y="3885064"/>
                        <a:ext cx="1016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8" name="Object 8"/>
          <p:cNvGraphicFramePr>
            <a:graphicFrameLocks noChangeAspect="1"/>
          </p:cNvGraphicFramePr>
          <p:nvPr>
            <p:extLst>
              <p:ext uri="{D42A27DB-BD31-4B8C-83A1-F6EECF244321}">
                <p14:modId xmlns:p14="http://schemas.microsoft.com/office/powerpoint/2010/main" val="1617649940"/>
              </p:ext>
            </p:extLst>
          </p:nvPr>
        </p:nvGraphicFramePr>
        <p:xfrm>
          <a:off x="3535363" y="4240664"/>
          <a:ext cx="2654300" cy="469900"/>
        </p:xfrm>
        <a:graphic>
          <a:graphicData uri="http://schemas.openxmlformats.org/presentationml/2006/ole">
            <mc:AlternateContent xmlns:mc="http://schemas.openxmlformats.org/markup-compatibility/2006">
              <mc:Choice xmlns:v="urn:schemas-microsoft-com:vml" Requires="v">
                <p:oleObj spid="_x0000_s20560" name="Equation" r:id="rId11" imgW="2654280" imgH="469800" progId="Equation.DSMT4">
                  <p:embed/>
                </p:oleObj>
              </mc:Choice>
              <mc:Fallback>
                <p:oleObj name="Equation" r:id="rId11" imgW="2654280" imgH="4698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35363" y="4240664"/>
                        <a:ext cx="265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9" name="Object 9"/>
          <p:cNvGraphicFramePr>
            <a:graphicFrameLocks noChangeAspect="1"/>
          </p:cNvGraphicFramePr>
          <p:nvPr>
            <p:extLst>
              <p:ext uri="{D42A27DB-BD31-4B8C-83A1-F6EECF244321}">
                <p14:modId xmlns:p14="http://schemas.microsoft.com/office/powerpoint/2010/main" val="1650388209"/>
              </p:ext>
            </p:extLst>
          </p:nvPr>
        </p:nvGraphicFramePr>
        <p:xfrm>
          <a:off x="1257300" y="2279650"/>
          <a:ext cx="6845300" cy="939800"/>
        </p:xfrm>
        <a:graphic>
          <a:graphicData uri="http://schemas.openxmlformats.org/presentationml/2006/ole">
            <mc:AlternateContent xmlns:mc="http://schemas.openxmlformats.org/markup-compatibility/2006">
              <mc:Choice xmlns:v="urn:schemas-microsoft-com:vml" Requires="v">
                <p:oleObj spid="_x0000_s20561" name="Equation" r:id="rId13" imgW="6845040" imgH="939600" progId="Equation.DSMT4">
                  <p:embed/>
                </p:oleObj>
              </mc:Choice>
              <mc:Fallback>
                <p:oleObj name="Equation" r:id="rId13" imgW="6845040" imgH="939600" progId="Equation.DSMT4">
                  <p:embed/>
                  <p:pic>
                    <p:nvPicPr>
                      <p:cNvPr id="0" name="Picture 9"/>
                      <p:cNvPicPr>
                        <a:picLocks noChangeAspect="1" noChangeArrowheads="1"/>
                      </p:cNvPicPr>
                      <p:nvPr/>
                    </p:nvPicPr>
                    <p:blipFill>
                      <a:blip r:embed="rId14"/>
                      <a:srcRect/>
                      <a:stretch>
                        <a:fillRect/>
                      </a:stretch>
                    </p:blipFill>
                    <p:spPr bwMode="auto">
                      <a:xfrm>
                        <a:off x="1257300" y="2279650"/>
                        <a:ext cx="6845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a:xfrm>
            <a:off x="457200" y="1280160"/>
            <a:ext cx="5105400" cy="4572000"/>
          </a:xfrm>
        </p:spPr>
        <p:txBody>
          <a:bodyPr>
            <a:normAutofit/>
          </a:bodyPr>
          <a:lstStyle/>
          <a:p>
            <a:r>
              <a:rPr lang="en-US" dirty="0"/>
              <a:t>A cylindrical water tank is being emptied at a rate of</a:t>
            </a:r>
          </a:p>
          <a:p>
            <a:pPr algn="ctr"/>
            <a:r>
              <a:rPr lang="sv-SE" dirty="0">
                <a:solidFill>
                  <a:srgbClr val="0000FF"/>
                </a:solidFill>
              </a:rPr>
              <a:t>100 liters/minute (</a:t>
            </a:r>
            <a:r>
              <a:rPr lang="sv-SE" i="1" dirty="0">
                <a:solidFill>
                  <a:srgbClr val="0000FF"/>
                </a:solidFill>
              </a:rPr>
              <a:t>L/</a:t>
            </a:r>
            <a:r>
              <a:rPr lang="sv-SE" dirty="0">
                <a:solidFill>
                  <a:srgbClr val="0000FF"/>
                </a:solidFill>
              </a:rPr>
              <a:t>min)</a:t>
            </a:r>
            <a:r>
              <a:rPr lang="sv-SE" dirty="0"/>
              <a:t>.</a:t>
            </a:r>
          </a:p>
          <a:p>
            <a:r>
              <a:rPr lang="en-US" dirty="0"/>
              <a:t>How quickly does the height </a:t>
            </a:r>
            <a:r>
              <a:rPr lang="en-US" i="1" dirty="0"/>
              <a:t>h</a:t>
            </a:r>
            <a:r>
              <a:rPr lang="en-US" dirty="0"/>
              <a:t> of the water level fall if the radius of the tank is 1 meter? How does the answer change if the radius is 10 meters? (Note that 1 liter </a:t>
            </a:r>
            <a:r>
              <a:rPr lang="en-US" dirty="0">
                <a:latin typeface="Symbol" pitchFamily="18" charset="2"/>
              </a:rPr>
              <a:t>=</a:t>
            </a:r>
            <a:r>
              <a:rPr lang="en-US" dirty="0"/>
              <a:t> 0.001 cubic meters.)</a:t>
            </a:r>
          </a:p>
        </p:txBody>
      </p:sp>
      <p:sp>
        <p:nvSpPr>
          <p:cNvPr id="5" name="Rectangle 4"/>
          <p:cNvSpPr/>
          <p:nvPr/>
        </p:nvSpPr>
        <p:spPr>
          <a:xfrm>
            <a:off x="6629400" y="5410200"/>
            <a:ext cx="1370055" cy="523220"/>
          </a:xfrm>
          <a:prstGeom prst="rect">
            <a:avLst/>
          </a:prstGeom>
        </p:spPr>
        <p:txBody>
          <a:bodyPr wrap="none">
            <a:spAutoFit/>
          </a:bodyPr>
          <a:lstStyle/>
          <a:p>
            <a:r>
              <a:rPr lang="en-US" sz="2800" b="1" dirty="0"/>
              <a:t>Figure 1</a:t>
            </a:r>
          </a:p>
        </p:txBody>
      </p:sp>
      <p:pic>
        <p:nvPicPr>
          <p:cNvPr id="36865" name="Picture 1"/>
          <p:cNvPicPr>
            <a:picLocks noChangeAspect="1" noChangeArrowheads="1"/>
          </p:cNvPicPr>
          <p:nvPr/>
        </p:nvPicPr>
        <p:blipFill>
          <a:blip r:embed="rId2" cstate="print"/>
          <a:srcRect/>
          <a:stretch>
            <a:fillRect/>
          </a:stretch>
        </p:blipFill>
        <p:spPr bwMode="auto">
          <a:xfrm>
            <a:off x="5477958" y="1447800"/>
            <a:ext cx="3513642" cy="36576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 </a:t>
            </a:r>
          </a:p>
        </p:txBody>
      </p:sp>
      <p:sp>
        <p:nvSpPr>
          <p:cNvPr id="3" name="Content Placeholder 2"/>
          <p:cNvSpPr>
            <a:spLocks noGrp="1"/>
          </p:cNvSpPr>
          <p:nvPr>
            <p:ph idx="1"/>
          </p:nvPr>
        </p:nvSpPr>
        <p:spPr/>
        <p:txBody>
          <a:bodyPr>
            <a:normAutofit lnSpcReduction="10000"/>
          </a:bodyPr>
          <a:lstStyle/>
          <a:p>
            <a:endParaRPr lang="en-US" dirty="0"/>
          </a:p>
          <a:p>
            <a:endParaRPr lang="en-US" dirty="0"/>
          </a:p>
          <a:p>
            <a:endParaRPr lang="en-US" dirty="0"/>
          </a:p>
          <a:p>
            <a:r>
              <a:rPr lang="en-US" dirty="0"/>
              <a:t>Now we can calculate the rate of change of the surface area.</a:t>
            </a:r>
          </a:p>
          <a:p>
            <a:endParaRPr lang="en-US" dirty="0"/>
          </a:p>
          <a:p>
            <a:endParaRPr lang="en-US" dirty="0"/>
          </a:p>
          <a:p>
            <a:r>
              <a:rPr lang="en-US" dirty="0"/>
              <a:t>Note that our units of measurement are consistent with a change of area over time—such dimensional verification is a useful way to catch errors.</a:t>
            </a:r>
          </a:p>
        </p:txBody>
      </p:sp>
      <p:graphicFrame>
        <p:nvGraphicFramePr>
          <p:cNvPr id="21506" name="Object 2"/>
          <p:cNvGraphicFramePr>
            <a:graphicFrameLocks noChangeAspect="1"/>
          </p:cNvGraphicFramePr>
          <p:nvPr>
            <p:extLst>
              <p:ext uri="{D42A27DB-BD31-4B8C-83A1-F6EECF244321}">
                <p14:modId xmlns:p14="http://schemas.microsoft.com/office/powerpoint/2010/main" val="2700514793"/>
              </p:ext>
            </p:extLst>
          </p:nvPr>
        </p:nvGraphicFramePr>
        <p:xfrm>
          <a:off x="749300" y="1524000"/>
          <a:ext cx="7645400" cy="1016000"/>
        </p:xfrm>
        <a:graphic>
          <a:graphicData uri="http://schemas.openxmlformats.org/presentationml/2006/ole">
            <mc:AlternateContent xmlns:mc="http://schemas.openxmlformats.org/markup-compatibility/2006">
              <mc:Choice xmlns:v="urn:schemas-microsoft-com:vml" Requires="v">
                <p:oleObj spid="_x0000_s21530" name="Equation" r:id="rId3" imgW="7645320" imgH="1015920" progId="Equation.DSMT4">
                  <p:embed/>
                </p:oleObj>
              </mc:Choice>
              <mc:Fallback>
                <p:oleObj name="Equation" r:id="rId3" imgW="7645320" imgH="1015920" progId="Equation.DSMT4">
                  <p:embed/>
                  <p:pic>
                    <p:nvPicPr>
                      <p:cNvPr id="0" name="Picture 2"/>
                      <p:cNvPicPr>
                        <a:picLocks noChangeAspect="1" noChangeArrowheads="1"/>
                      </p:cNvPicPr>
                      <p:nvPr/>
                    </p:nvPicPr>
                    <p:blipFill>
                      <a:blip r:embed="rId4"/>
                      <a:srcRect/>
                      <a:stretch>
                        <a:fillRect/>
                      </a:stretch>
                    </p:blipFill>
                    <p:spPr bwMode="auto">
                      <a:xfrm>
                        <a:off x="749300" y="1524000"/>
                        <a:ext cx="76454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7" name="Object 3"/>
          <p:cNvGraphicFramePr>
            <a:graphicFrameLocks noChangeAspect="1"/>
          </p:cNvGraphicFramePr>
          <p:nvPr>
            <p:extLst>
              <p:ext uri="{D42A27DB-BD31-4B8C-83A1-F6EECF244321}">
                <p14:modId xmlns:p14="http://schemas.microsoft.com/office/powerpoint/2010/main" val="44637632"/>
              </p:ext>
            </p:extLst>
          </p:nvPr>
        </p:nvGraphicFramePr>
        <p:xfrm>
          <a:off x="1168400" y="3486150"/>
          <a:ext cx="6845300" cy="939800"/>
        </p:xfrm>
        <a:graphic>
          <a:graphicData uri="http://schemas.openxmlformats.org/presentationml/2006/ole">
            <mc:AlternateContent xmlns:mc="http://schemas.openxmlformats.org/markup-compatibility/2006">
              <mc:Choice xmlns:v="urn:schemas-microsoft-com:vml" Requires="v">
                <p:oleObj spid="_x0000_s21531" name="Equation" r:id="rId5" imgW="6845040" imgH="939600" progId="Equation.DSMT4">
                  <p:embed/>
                </p:oleObj>
              </mc:Choice>
              <mc:Fallback>
                <p:oleObj name="Equation" r:id="rId5" imgW="6845040" imgH="939600" progId="Equation.DSMT4">
                  <p:embed/>
                  <p:pic>
                    <p:nvPicPr>
                      <p:cNvPr id="0" name="Picture 3"/>
                      <p:cNvPicPr>
                        <a:picLocks noChangeAspect="1" noChangeArrowheads="1"/>
                      </p:cNvPicPr>
                      <p:nvPr/>
                    </p:nvPicPr>
                    <p:blipFill>
                      <a:blip r:embed="rId6"/>
                      <a:srcRect/>
                      <a:stretch>
                        <a:fillRect/>
                      </a:stretch>
                    </p:blipFill>
                    <p:spPr bwMode="auto">
                      <a:xfrm>
                        <a:off x="1168400" y="3486150"/>
                        <a:ext cx="6845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b="1" dirty="0"/>
              <a:t>Solution</a:t>
            </a:r>
          </a:p>
          <a:p>
            <a:r>
              <a:rPr lang="en-US" dirty="0"/>
              <a:t>It is important to identify what it is exactly that we are seeking to determine and what it is that we know.</a:t>
            </a:r>
          </a:p>
          <a:p>
            <a:r>
              <a:rPr lang="en-US" dirty="0"/>
              <a:t>As is typical, the problem as it is given does not contain such mathematical language as “derivative” or even “rate of change,” but a careful reading of the problem reveals that we are seeking 	    and that we are given information about 		  the rate of change of the volume </a:t>
            </a:r>
            <a:r>
              <a:rPr lang="en-US" i="1" dirty="0"/>
              <a:t>V</a:t>
            </a:r>
            <a:r>
              <a:rPr lang="en-US" dirty="0"/>
              <a:t> of water in the tank.</a:t>
            </a:r>
          </a:p>
          <a:p>
            <a:endParaRPr lang="en-US" dirty="0"/>
          </a:p>
        </p:txBody>
      </p:sp>
      <p:graphicFrame>
        <p:nvGraphicFramePr>
          <p:cNvPr id="35841" name="Object 1"/>
          <p:cNvGraphicFramePr>
            <a:graphicFrameLocks noChangeAspect="1"/>
          </p:cNvGraphicFramePr>
          <p:nvPr/>
        </p:nvGraphicFramePr>
        <p:xfrm>
          <a:off x="4548188" y="4104812"/>
          <a:ext cx="838200" cy="431800"/>
        </p:xfrm>
        <a:graphic>
          <a:graphicData uri="http://schemas.openxmlformats.org/presentationml/2006/ole">
            <mc:AlternateContent xmlns:mc="http://schemas.openxmlformats.org/markup-compatibility/2006">
              <mc:Choice xmlns:v="urn:schemas-microsoft-com:vml" Requires="v">
                <p:oleObj spid="_x0000_s35865" name="Equation" r:id="rId3" imgW="838080" imgH="431640" progId="Equation.DSMT4">
                  <p:embed/>
                </p:oleObj>
              </mc:Choice>
              <mc:Fallback>
                <p:oleObj name="Equation" r:id="rId3" imgW="838080" imgH="43164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188" y="4104812"/>
                        <a:ext cx="838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2" name="Object 2"/>
          <p:cNvGraphicFramePr>
            <a:graphicFrameLocks noChangeAspect="1"/>
          </p:cNvGraphicFramePr>
          <p:nvPr/>
        </p:nvGraphicFramePr>
        <p:xfrm>
          <a:off x="3276600" y="4532775"/>
          <a:ext cx="1003300" cy="431800"/>
        </p:xfrm>
        <a:graphic>
          <a:graphicData uri="http://schemas.openxmlformats.org/presentationml/2006/ole">
            <mc:AlternateContent xmlns:mc="http://schemas.openxmlformats.org/markup-compatibility/2006">
              <mc:Choice xmlns:v="urn:schemas-microsoft-com:vml" Requires="v">
                <p:oleObj spid="_x0000_s35866" name="Equation" r:id="rId5" imgW="1002960" imgH="431640" progId="Equation.DSMT4">
                  <p:embed/>
                </p:oleObj>
              </mc:Choice>
              <mc:Fallback>
                <p:oleObj name="Equation" r:id="rId5" imgW="1002960" imgH="43164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4532775"/>
                        <a:ext cx="1003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normAutofit/>
          </a:bodyPr>
          <a:lstStyle/>
          <a:p>
            <a:r>
              <a:rPr lang="en-US" dirty="0"/>
              <a:t>The next step is to relate the relevant quantities in the problem. In addition to height </a:t>
            </a:r>
            <a:r>
              <a:rPr lang="en-US" i="1" dirty="0"/>
              <a:t>h</a:t>
            </a:r>
            <a:r>
              <a:rPr lang="en-US" dirty="0"/>
              <a:t> and volume </a:t>
            </a:r>
            <a:r>
              <a:rPr lang="en-US" i="1" dirty="0"/>
              <a:t>V</a:t>
            </a:r>
            <a:r>
              <a:rPr lang="en-US" dirty="0"/>
              <a:t>, the radius </a:t>
            </a:r>
            <a:r>
              <a:rPr lang="en-US" i="1" dirty="0"/>
              <a:t>r</a:t>
            </a:r>
            <a:r>
              <a:rPr lang="en-US" dirty="0"/>
              <a:t> of the tank plays a role. These three physical quantities are related by the volume formula </a:t>
            </a:r>
            <a:r>
              <a:rPr lang="en-US" i="1" dirty="0"/>
              <a:t>V</a:t>
            </a:r>
            <a:r>
              <a:rPr lang="en-US" dirty="0"/>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i="1" dirty="0"/>
              <a:t>r</a:t>
            </a:r>
            <a:r>
              <a:rPr lang="en-US" baseline="30000" dirty="0"/>
              <a:t>2</a:t>
            </a:r>
            <a:r>
              <a:rPr lang="en-US" i="1" dirty="0"/>
              <a:t>h</a:t>
            </a:r>
            <a:r>
              <a:rPr lang="en-US" dirty="0"/>
              <a:t>.</a:t>
            </a:r>
          </a:p>
          <a:p>
            <a:r>
              <a:rPr lang="en-US" dirty="0"/>
              <a:t>Note that we are </a:t>
            </a:r>
            <a:r>
              <a:rPr lang="en-US" i="1" dirty="0"/>
              <a:t>not</a:t>
            </a:r>
            <a:r>
              <a:rPr lang="en-US" dirty="0"/>
              <a:t> trying to relate rates of change at this point—that will come in the following step.</a:t>
            </a:r>
          </a:p>
          <a:p>
            <a:r>
              <a:rPr lang="en-US" dirty="0"/>
              <a:t>In this problem, two of the three quantities, </a:t>
            </a:r>
            <a:r>
              <a:rPr lang="en-US" i="1" dirty="0"/>
              <a:t>V</a:t>
            </a:r>
            <a:r>
              <a:rPr lang="en-US" dirty="0"/>
              <a:t> and </a:t>
            </a:r>
            <a:r>
              <a:rPr lang="en-US" i="1" dirty="0"/>
              <a:t>h</a:t>
            </a:r>
            <a:r>
              <a:rPr lang="en-US" dirty="0"/>
              <a:t>, change with respect to time </a:t>
            </a:r>
            <a:r>
              <a:rPr lang="en-US" i="1" dirty="0"/>
              <a:t>t</a:t>
            </a:r>
            <a:r>
              <a:rPr lang="en-US" dirty="0"/>
              <a:t>. But we also know how </a:t>
            </a:r>
            <a:r>
              <a:rPr lang="en-US" i="1" dirty="0"/>
              <a:t>V</a:t>
            </a:r>
            <a:r>
              <a:rPr lang="en-US" dirty="0"/>
              <a:t> depends on </a:t>
            </a:r>
            <a:r>
              <a:rPr lang="en-US" i="1" dirty="0"/>
              <a:t>h</a:t>
            </a:r>
            <a:r>
              <a:rPr lang="en-US" dirty="0"/>
              <a:t>. Using the Chain Rule, we now relate 	 to 	      as follows:</a:t>
            </a:r>
          </a:p>
          <a:p>
            <a:endParaRPr lang="en-US" dirty="0"/>
          </a:p>
        </p:txBody>
      </p:sp>
      <p:graphicFrame>
        <p:nvGraphicFramePr>
          <p:cNvPr id="1028" name="Object 4"/>
          <p:cNvGraphicFramePr>
            <a:graphicFrameLocks noChangeAspect="1"/>
          </p:cNvGraphicFramePr>
          <p:nvPr/>
        </p:nvGraphicFramePr>
        <p:xfrm>
          <a:off x="544513" y="5359400"/>
          <a:ext cx="901700" cy="431800"/>
        </p:xfrm>
        <a:graphic>
          <a:graphicData uri="http://schemas.openxmlformats.org/presentationml/2006/ole">
            <mc:AlternateContent xmlns:mc="http://schemas.openxmlformats.org/markup-compatibility/2006">
              <mc:Choice xmlns:v="urn:schemas-microsoft-com:vml" Requires="v">
                <p:oleObj spid="_x0000_s1052" name="Equation" r:id="rId3" imgW="901440" imgH="431640" progId="Equation.DSMT4">
                  <p:embed/>
                </p:oleObj>
              </mc:Choice>
              <mc:Fallback>
                <p:oleObj name="Equation" r:id="rId3" imgW="901440" imgH="43164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13" y="5359400"/>
                        <a:ext cx="901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5"/>
          <p:cNvGraphicFramePr>
            <a:graphicFrameLocks noChangeAspect="1"/>
          </p:cNvGraphicFramePr>
          <p:nvPr/>
        </p:nvGraphicFramePr>
        <p:xfrm>
          <a:off x="1935363" y="5369850"/>
          <a:ext cx="838200" cy="431800"/>
        </p:xfrm>
        <a:graphic>
          <a:graphicData uri="http://schemas.openxmlformats.org/presentationml/2006/ole">
            <mc:AlternateContent xmlns:mc="http://schemas.openxmlformats.org/markup-compatibility/2006">
              <mc:Choice xmlns:v="urn:schemas-microsoft-com:vml" Requires="v">
                <p:oleObj spid="_x0000_s1053" name="Equation" r:id="rId5" imgW="838080" imgH="431640" progId="Equation.DSMT4">
                  <p:embed/>
                </p:oleObj>
              </mc:Choice>
              <mc:Fallback>
                <p:oleObj name="Equation" r:id="rId5" imgW="838080" imgH="43164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5363" y="5369850"/>
                        <a:ext cx="838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normAutofit fontScale="92500" lnSpcReduction="10000"/>
          </a:bodyPr>
          <a:lstStyle/>
          <a:p>
            <a:endParaRPr lang="en-US" dirty="0"/>
          </a:p>
          <a:p>
            <a:endParaRPr lang="en-US" dirty="0"/>
          </a:p>
          <a:p>
            <a:r>
              <a:rPr lang="en-US" dirty="0"/>
              <a:t>so</a:t>
            </a:r>
          </a:p>
          <a:p>
            <a:endParaRPr lang="en-US" dirty="0"/>
          </a:p>
          <a:p>
            <a:endParaRPr lang="en-US" dirty="0"/>
          </a:p>
          <a:p>
            <a:endParaRPr lang="en-US" dirty="0"/>
          </a:p>
          <a:p>
            <a:r>
              <a:rPr lang="en-US" sz="3000" dirty="0"/>
              <a:t>We are given that 				  and 					    (note the negative sign, signifying a loss of volume with respect to time). So if the radius </a:t>
            </a:r>
            <a:r>
              <a:rPr lang="en-US" sz="3000" i="1" dirty="0"/>
              <a:t>r</a:t>
            </a:r>
            <a:r>
              <a:rPr lang="en-US" sz="3000" dirty="0"/>
              <a:t> of the tank is 1 m, then</a:t>
            </a:r>
          </a:p>
          <a:p>
            <a:endParaRPr lang="en-US" dirty="0"/>
          </a:p>
        </p:txBody>
      </p:sp>
      <p:graphicFrame>
        <p:nvGraphicFramePr>
          <p:cNvPr id="3074" name="Object 2"/>
          <p:cNvGraphicFramePr>
            <a:graphicFrameLocks noChangeAspect="1"/>
          </p:cNvGraphicFramePr>
          <p:nvPr>
            <p:extLst>
              <p:ext uri="{D42A27DB-BD31-4B8C-83A1-F6EECF244321}">
                <p14:modId xmlns:p14="http://schemas.microsoft.com/office/powerpoint/2010/main" val="3177590638"/>
              </p:ext>
            </p:extLst>
          </p:nvPr>
        </p:nvGraphicFramePr>
        <p:xfrm>
          <a:off x="2870200" y="1371600"/>
          <a:ext cx="3556000" cy="838200"/>
        </p:xfrm>
        <a:graphic>
          <a:graphicData uri="http://schemas.openxmlformats.org/presentationml/2006/ole">
            <mc:AlternateContent xmlns:mc="http://schemas.openxmlformats.org/markup-compatibility/2006">
              <mc:Choice xmlns:v="urn:schemas-microsoft-com:vml" Requires="v">
                <p:oleObj spid="_x0000_s3134" name="Equation" r:id="rId3" imgW="3555720" imgH="838080" progId="Equation.DSMT4">
                  <p:embed/>
                </p:oleObj>
              </mc:Choice>
              <mc:Fallback>
                <p:oleObj name="Equation" r:id="rId3" imgW="3555720" imgH="838080" progId="Equation.DSMT4">
                  <p:embed/>
                  <p:pic>
                    <p:nvPicPr>
                      <p:cNvPr id="0" name="Picture 2"/>
                      <p:cNvPicPr>
                        <a:picLocks noChangeAspect="1" noChangeArrowheads="1"/>
                      </p:cNvPicPr>
                      <p:nvPr/>
                    </p:nvPicPr>
                    <p:blipFill>
                      <a:blip r:embed="rId4"/>
                      <a:srcRect/>
                      <a:stretch>
                        <a:fillRect/>
                      </a:stretch>
                    </p:blipFill>
                    <p:spPr bwMode="auto">
                      <a:xfrm>
                        <a:off x="2870200" y="1371600"/>
                        <a:ext cx="3556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extLst>
              <p:ext uri="{D42A27DB-BD31-4B8C-83A1-F6EECF244321}">
                <p14:modId xmlns:p14="http://schemas.microsoft.com/office/powerpoint/2010/main" val="2408819243"/>
              </p:ext>
            </p:extLst>
          </p:nvPr>
        </p:nvGraphicFramePr>
        <p:xfrm>
          <a:off x="3244850" y="2736850"/>
          <a:ext cx="2349500" cy="939800"/>
        </p:xfrm>
        <a:graphic>
          <a:graphicData uri="http://schemas.openxmlformats.org/presentationml/2006/ole">
            <mc:AlternateContent xmlns:mc="http://schemas.openxmlformats.org/markup-compatibility/2006">
              <mc:Choice xmlns:v="urn:schemas-microsoft-com:vml" Requires="v">
                <p:oleObj spid="_x0000_s3135" name="Equation" r:id="rId5" imgW="2349360" imgH="939600" progId="Equation.DSMT4">
                  <p:embed/>
                </p:oleObj>
              </mc:Choice>
              <mc:Fallback>
                <p:oleObj name="Equation" r:id="rId5" imgW="2349360" imgH="939600" progId="Equation.DSMT4">
                  <p:embed/>
                  <p:pic>
                    <p:nvPicPr>
                      <p:cNvPr id="0" name="Picture 3"/>
                      <p:cNvPicPr>
                        <a:picLocks noChangeAspect="1" noChangeArrowheads="1"/>
                      </p:cNvPicPr>
                      <p:nvPr/>
                    </p:nvPicPr>
                    <p:blipFill>
                      <a:blip r:embed="rId6"/>
                      <a:srcRect/>
                      <a:stretch>
                        <a:fillRect/>
                      </a:stretch>
                    </p:blipFill>
                    <p:spPr bwMode="auto">
                      <a:xfrm>
                        <a:off x="3244850" y="2736850"/>
                        <a:ext cx="2349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3194538" y="3935046"/>
          <a:ext cx="2844800" cy="431800"/>
        </p:xfrm>
        <a:graphic>
          <a:graphicData uri="http://schemas.openxmlformats.org/presentationml/2006/ole">
            <mc:AlternateContent xmlns:mc="http://schemas.openxmlformats.org/markup-compatibility/2006">
              <mc:Choice xmlns:v="urn:schemas-microsoft-com:vml" Requires="v">
                <p:oleObj spid="_x0000_s3136" name="Equation" r:id="rId7" imgW="2844720" imgH="431640" progId="Equation.DSMT4">
                  <p:embed/>
                </p:oleObj>
              </mc:Choice>
              <mc:Fallback>
                <p:oleObj name="Equation" r:id="rId7" imgW="2844720" imgH="4316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4538" y="3935046"/>
                        <a:ext cx="284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5"/>
          <p:cNvGraphicFramePr>
            <a:graphicFrameLocks noChangeAspect="1"/>
          </p:cNvGraphicFramePr>
          <p:nvPr/>
        </p:nvGraphicFramePr>
        <p:xfrm>
          <a:off x="6805613" y="3886200"/>
          <a:ext cx="2057400" cy="469900"/>
        </p:xfrm>
        <a:graphic>
          <a:graphicData uri="http://schemas.openxmlformats.org/presentationml/2006/ole">
            <mc:AlternateContent xmlns:mc="http://schemas.openxmlformats.org/markup-compatibility/2006">
              <mc:Choice xmlns:v="urn:schemas-microsoft-com:vml" Requires="v">
                <p:oleObj spid="_x0000_s3137" name="Equation" r:id="rId9" imgW="2057400" imgH="469800" progId="Equation.DSMT4">
                  <p:embed/>
                </p:oleObj>
              </mc:Choice>
              <mc:Fallback>
                <p:oleObj name="Equation" r:id="rId9" imgW="2057400" imgH="469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5613" y="3886200"/>
                        <a:ext cx="205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539750" y="4267200"/>
          <a:ext cx="2997200" cy="469900"/>
        </p:xfrm>
        <a:graphic>
          <a:graphicData uri="http://schemas.openxmlformats.org/presentationml/2006/ole">
            <mc:AlternateContent xmlns:mc="http://schemas.openxmlformats.org/markup-compatibility/2006">
              <mc:Choice xmlns:v="urn:schemas-microsoft-com:vml" Requires="v">
                <p:oleObj spid="_x0000_s3138" name="Equation" r:id="rId11" imgW="2997000" imgH="469800" progId="Equation.DSMT4">
                  <p:embed/>
                </p:oleObj>
              </mc:Choice>
              <mc:Fallback>
                <p:oleObj name="Equation" r:id="rId11" imgW="2997000" imgH="469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9750" y="4267200"/>
                        <a:ext cx="2997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normAutofit/>
          </a:bodyPr>
          <a:lstStyle/>
          <a:p>
            <a:endParaRPr lang="en-US" dirty="0"/>
          </a:p>
          <a:p>
            <a:endParaRPr lang="en-US" dirty="0"/>
          </a:p>
          <a:p>
            <a:r>
              <a:rPr lang="en-US" dirty="0"/>
              <a:t>whereas if the radius is 10 m, then</a:t>
            </a:r>
          </a:p>
          <a:p>
            <a:endParaRPr lang="en-US" dirty="0"/>
          </a:p>
          <a:p>
            <a:endParaRPr lang="en-US" dirty="0"/>
          </a:p>
          <a:p>
            <a:r>
              <a:rPr lang="en-US" dirty="0"/>
              <a:t>The first rate of drop in water level is </a:t>
            </a:r>
            <a:r>
              <a:rPr lang="en-US" dirty="0">
                <a:solidFill>
                  <a:srgbClr val="FF0000"/>
                </a:solidFill>
              </a:rPr>
              <a:t>3 centimeters per minute</a:t>
            </a:r>
            <a:r>
              <a:rPr lang="en-US" dirty="0"/>
              <a:t>, which would be perceptible, while the second rate of change would be a very slow </a:t>
            </a:r>
            <a:r>
              <a:rPr lang="en-US" dirty="0">
                <a:solidFill>
                  <a:srgbClr val="FF0000"/>
                </a:solidFill>
              </a:rPr>
              <a:t>0.3 millimeters per minute</a:t>
            </a:r>
            <a:r>
              <a:rPr lang="en-US" dirty="0"/>
              <a:t>.</a:t>
            </a:r>
          </a:p>
        </p:txBody>
      </p:sp>
      <p:graphicFrame>
        <p:nvGraphicFramePr>
          <p:cNvPr id="4099" name="Object 3"/>
          <p:cNvGraphicFramePr>
            <a:graphicFrameLocks noChangeAspect="1"/>
          </p:cNvGraphicFramePr>
          <p:nvPr>
            <p:extLst>
              <p:ext uri="{D42A27DB-BD31-4B8C-83A1-F6EECF244321}">
                <p14:modId xmlns:p14="http://schemas.microsoft.com/office/powerpoint/2010/main" val="1372431816"/>
              </p:ext>
            </p:extLst>
          </p:nvPr>
        </p:nvGraphicFramePr>
        <p:xfrm>
          <a:off x="508000" y="1295400"/>
          <a:ext cx="8293100" cy="1041400"/>
        </p:xfrm>
        <a:graphic>
          <a:graphicData uri="http://schemas.openxmlformats.org/presentationml/2006/ole">
            <mc:AlternateContent xmlns:mc="http://schemas.openxmlformats.org/markup-compatibility/2006">
              <mc:Choice xmlns:v="urn:schemas-microsoft-com:vml" Requires="v">
                <p:oleObj spid="_x0000_s4123" name="Equation" r:id="rId3" imgW="8292960" imgH="1041120" progId="Equation.DSMT4">
                  <p:embed/>
                </p:oleObj>
              </mc:Choice>
              <mc:Fallback>
                <p:oleObj name="Equation" r:id="rId3" imgW="8292960" imgH="1041120" progId="Equation.DSMT4">
                  <p:embed/>
                  <p:pic>
                    <p:nvPicPr>
                      <p:cNvPr id="0" name="Picture 3"/>
                      <p:cNvPicPr>
                        <a:picLocks noChangeAspect="1" noChangeArrowheads="1"/>
                      </p:cNvPicPr>
                      <p:nvPr/>
                    </p:nvPicPr>
                    <p:blipFill>
                      <a:blip r:embed="rId4"/>
                      <a:srcRect/>
                      <a:stretch>
                        <a:fillRect/>
                      </a:stretch>
                    </p:blipFill>
                    <p:spPr bwMode="auto">
                      <a:xfrm>
                        <a:off x="508000" y="1295400"/>
                        <a:ext cx="82931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extLst>
              <p:ext uri="{D42A27DB-BD31-4B8C-83A1-F6EECF244321}">
                <p14:modId xmlns:p14="http://schemas.microsoft.com/office/powerpoint/2010/main" val="886206872"/>
              </p:ext>
            </p:extLst>
          </p:nvPr>
        </p:nvGraphicFramePr>
        <p:xfrm>
          <a:off x="152400" y="2849563"/>
          <a:ext cx="8991600" cy="1041400"/>
        </p:xfrm>
        <a:graphic>
          <a:graphicData uri="http://schemas.openxmlformats.org/presentationml/2006/ole">
            <mc:AlternateContent xmlns:mc="http://schemas.openxmlformats.org/markup-compatibility/2006">
              <mc:Choice xmlns:v="urn:schemas-microsoft-com:vml" Requires="v">
                <p:oleObj spid="_x0000_s4124" name="Equation" r:id="rId5" imgW="8991360" imgH="1041120" progId="Equation.DSMT4">
                  <p:embed/>
                </p:oleObj>
              </mc:Choice>
              <mc:Fallback>
                <p:oleObj name="Equation" r:id="rId5" imgW="8991360" imgH="1041120" progId="Equation.DSMT4">
                  <p:embed/>
                  <p:pic>
                    <p:nvPicPr>
                      <p:cNvPr id="0" name="Picture 4"/>
                      <p:cNvPicPr>
                        <a:picLocks noChangeAspect="1" noChangeArrowheads="1"/>
                      </p:cNvPicPr>
                      <p:nvPr/>
                    </p:nvPicPr>
                    <p:blipFill>
                      <a:blip r:embed="rId6"/>
                      <a:srcRect/>
                      <a:stretch>
                        <a:fillRect/>
                      </a:stretch>
                    </p:blipFill>
                    <p:spPr bwMode="auto">
                      <a:xfrm>
                        <a:off x="152400" y="2849563"/>
                        <a:ext cx="89916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Constructing and Solving Related Rates Equations</a:t>
            </a:r>
          </a:p>
        </p:txBody>
      </p:sp>
      <p:sp>
        <p:nvSpPr>
          <p:cNvPr id="3" name="Content Placeholder 2"/>
          <p:cNvSpPr>
            <a:spLocks noGrp="1"/>
          </p:cNvSpPr>
          <p:nvPr>
            <p:ph idx="1"/>
          </p:nvPr>
        </p:nvSpPr>
        <p:spPr>
          <a:xfrm>
            <a:off x="457200" y="1280160"/>
            <a:ext cx="8229600" cy="2763834"/>
          </a:xfrm>
          <a:solidFill>
            <a:srgbClr val="FFFFCC"/>
          </a:solidFill>
          <a:ln w="28575">
            <a:solidFill>
              <a:srgbClr val="000000"/>
            </a:solidFill>
          </a:ln>
        </p:spPr>
        <p:txBody>
          <a:bodyPr>
            <a:spAutoFit/>
          </a:bodyPr>
          <a:lstStyle/>
          <a:p>
            <a:pPr algn="ctr"/>
            <a:r>
              <a:rPr lang="en-US" b="1" dirty="0">
                <a:solidFill>
                  <a:srgbClr val="000000"/>
                </a:solidFill>
              </a:rPr>
              <a:t>Strategy for Solving Related Rates Problems</a:t>
            </a:r>
          </a:p>
          <a:p>
            <a:pPr marL="1371600" indent="-1371600"/>
            <a:r>
              <a:rPr lang="en-US" b="1" dirty="0">
                <a:solidFill>
                  <a:srgbClr val="000000"/>
                </a:solidFill>
              </a:rPr>
              <a:t>Step 1:</a:t>
            </a:r>
            <a:r>
              <a:rPr lang="en-US" dirty="0">
                <a:solidFill>
                  <a:srgbClr val="000000"/>
                </a:solidFill>
              </a:rPr>
              <a:t>	Read the given information carefully and identify what is known and what needs to be found. Typically, the overall goal is to determine the rate of change of one particular variable with respect to time.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Constructing and Solving Related Rates Equations</a:t>
            </a:r>
          </a:p>
        </p:txBody>
      </p:sp>
      <p:sp>
        <p:nvSpPr>
          <p:cNvPr id="3" name="Content Placeholder 2"/>
          <p:cNvSpPr>
            <a:spLocks noGrp="1"/>
          </p:cNvSpPr>
          <p:nvPr>
            <p:ph idx="1"/>
          </p:nvPr>
        </p:nvSpPr>
        <p:spPr>
          <a:xfrm>
            <a:off x="457200" y="1280160"/>
            <a:ext cx="8229600" cy="4573560"/>
          </a:xfrm>
          <a:solidFill>
            <a:srgbClr val="FFFFCC"/>
          </a:solidFill>
          <a:ln w="28575">
            <a:solidFill>
              <a:srgbClr val="000000"/>
            </a:solidFill>
          </a:ln>
        </p:spPr>
        <p:txBody>
          <a:bodyPr>
            <a:spAutoFit/>
          </a:bodyPr>
          <a:lstStyle/>
          <a:p>
            <a:pPr marL="1371600" indent="-1371600" algn="ctr"/>
            <a:r>
              <a:rPr lang="en-US" b="1" dirty="0">
                <a:solidFill>
                  <a:srgbClr val="000000"/>
                </a:solidFill>
              </a:rPr>
              <a:t>Strategy for Solving Related Rates Problems (cont.)</a:t>
            </a:r>
          </a:p>
          <a:p>
            <a:pPr marL="1371600" indent="-1371600"/>
            <a:r>
              <a:rPr lang="en-US" b="1" dirty="0">
                <a:solidFill>
                  <a:srgbClr val="000000"/>
                </a:solidFill>
              </a:rPr>
              <a:t>Step 2:</a:t>
            </a:r>
            <a:r>
              <a:rPr lang="en-US" dirty="0">
                <a:solidFill>
                  <a:srgbClr val="000000"/>
                </a:solidFill>
              </a:rPr>
              <a:t>	Identify and appropriately label the relevant quantities and draw a diagram, if possible, as an aid in determining the relationship between them. Express the known and desired quantities in terms of your  chosen labels.</a:t>
            </a:r>
          </a:p>
          <a:p>
            <a:pPr marL="1371600" indent="-1371600"/>
            <a:r>
              <a:rPr lang="en-US" b="1" dirty="0">
                <a:solidFill>
                  <a:srgbClr val="000000"/>
                </a:solidFill>
              </a:rPr>
              <a:t>Step 3:</a:t>
            </a:r>
            <a:r>
              <a:rPr lang="en-US" dirty="0">
                <a:solidFill>
                  <a:srgbClr val="000000"/>
                </a:solidFill>
              </a:rPr>
              <a:t>	Write an equation expressing the relationship between the relevant quantities. Be sure you know which of them are functions of time </a:t>
            </a:r>
            <a:r>
              <a:rPr lang="en-US" i="1" dirty="0">
                <a:solidFill>
                  <a:srgbClr val="000000"/>
                </a:solidFill>
              </a:rPr>
              <a:t>t</a:t>
            </a:r>
            <a:r>
              <a:rPr lang="en-US" dirty="0">
                <a:solidFill>
                  <a:srgbClr val="000000"/>
                </a:solidFill>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2584</TotalTime>
  <Words>1295</Words>
  <Application>Microsoft Office PowerPoint</Application>
  <PresentationFormat>On-screen Show (4:3)</PresentationFormat>
  <Paragraphs>123</Paragraphs>
  <Slides>30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6" baseType="lpstr">
      <vt:lpstr>Cambria Math</vt:lpstr>
      <vt:lpstr>Symbol</vt:lpstr>
      <vt:lpstr>Arial</vt:lpstr>
      <vt:lpstr>Calibri</vt:lpstr>
      <vt:lpstr>Office Theme</vt:lpstr>
      <vt:lpstr>Equation</vt:lpstr>
      <vt:lpstr>Section 3.8</vt:lpstr>
      <vt:lpstr>TOPICS</vt:lpstr>
      <vt:lpstr>Example 1</vt:lpstr>
      <vt:lpstr>Example 1 (cont.)</vt:lpstr>
      <vt:lpstr>Example 1 (cont.)</vt:lpstr>
      <vt:lpstr>Example 1 (cont.)</vt:lpstr>
      <vt:lpstr>Example 1 (cont.)</vt:lpstr>
      <vt:lpstr>Constructing and Solving Related Rates Equations</vt:lpstr>
      <vt:lpstr>Constructing and Solving Related Rates Equations</vt:lpstr>
      <vt:lpstr>Constructing and Solving Related Rates Equations</vt:lpstr>
      <vt:lpstr>Example 2</vt:lpstr>
      <vt:lpstr>Example 2 (cont.)</vt:lpstr>
      <vt:lpstr>Example 2 (cont.)</vt:lpstr>
      <vt:lpstr>Example 2 (cont.)</vt:lpstr>
      <vt:lpstr>Example 2 (cont.)</vt:lpstr>
      <vt:lpstr>Example 2 (cont.)</vt:lpstr>
      <vt:lpstr>Example 3</vt:lpstr>
      <vt:lpstr>Example 3 (cont.)</vt:lpstr>
      <vt:lpstr>Example 3 (cont.)</vt:lpstr>
      <vt:lpstr>Example 3 (cont.)</vt:lpstr>
      <vt:lpstr>Example 3 (cont.)</vt:lpstr>
      <vt:lpstr>Example 3 (cont.)</vt:lpstr>
      <vt:lpstr>Example 4</vt:lpstr>
      <vt:lpstr>Example 4 (cont.)</vt:lpstr>
      <vt:lpstr>Example 4 (cont.)</vt:lpstr>
      <vt:lpstr>Example 4 (cont.)</vt:lpstr>
      <vt:lpstr>Example 5</vt:lpstr>
      <vt:lpstr>Example 5 (cont.) </vt:lpstr>
      <vt:lpstr>Example 5 (cont.) </vt:lpstr>
      <vt:lpstr>Example 5 (cont.)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Daniel Breuer</cp:lastModifiedBy>
  <cp:revision>388</cp:revision>
  <dcterms:created xsi:type="dcterms:W3CDTF">2013-04-26T14:43:13Z</dcterms:created>
  <dcterms:modified xsi:type="dcterms:W3CDTF">2018-09-13T17:23:04Z</dcterms:modified>
</cp:coreProperties>
</file>