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8" r:id="rId3"/>
    <p:sldId id="259" r:id="rId4"/>
    <p:sldId id="260" r:id="rId5"/>
    <p:sldId id="261" r:id="rId6"/>
    <p:sldId id="262" r:id="rId7"/>
    <p:sldId id="264" r:id="rId8"/>
    <p:sldId id="265" r:id="rId9"/>
    <p:sldId id="267" r:id="rId10"/>
    <p:sldId id="268" r:id="rId11"/>
    <p:sldId id="269" r:id="rId12"/>
    <p:sldId id="270" r:id="rId13"/>
    <p:sldId id="271" r:id="rId14"/>
    <p:sldId id="272" r:id="rId15"/>
  </p:sldIdLst>
  <p:sldSz cx="9144000" cy="6858000" type="screen4x3"/>
  <p:notesSz cx="6858000" cy="9144000"/>
  <p:embeddedFontLst>
    <p:embeddedFont>
      <p:font typeface="Calibri" panose="020F0502020204030204" pitchFamily="34" charset="0"/>
      <p:regular r:id="rId16"/>
      <p:bold r:id="rId17"/>
      <p:italic r:id="rId18"/>
      <p:boldItalic r:id="rId19"/>
    </p:embeddedFont>
    <p:embeddedFont>
      <p:font typeface="Euclid Symbol" panose="05050102010706020507" pitchFamily="18" charset="2"/>
      <p:regular r:id="rId20"/>
      <p:bold r:id="rId21"/>
      <p:italic r:id="rId22"/>
      <p:boldItalic r:id="rId23"/>
    </p:embeddedFont>
    <p:embeddedFont>
      <p:font typeface="Cambria Math" panose="02040503050406030204" pitchFamily="18" charset="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75" autoAdjust="0"/>
  </p:normalViewPr>
  <p:slideViewPr>
    <p:cSldViewPr>
      <p:cViewPr varScale="1">
        <p:scale>
          <a:sx n="108" d="100"/>
          <a:sy n="108" d="100"/>
        </p:scale>
        <p:origin x="162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8.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5" Type="http://schemas.openxmlformats.org/officeDocument/2006/relationships/image" Target="../media/image37.wmf"/><Relationship Id="rId4"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smtClean="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smtClean="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Hawkes Learning  </a:t>
            </a:r>
            <a:endParaRPr lang="en-US" baseline="-25000" dirty="0">
              <a:solidFill>
                <a:srgbClr val="2D7D9F"/>
              </a:solidFill>
            </a:endParaRP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Hawkes Learning  </a:t>
            </a:r>
            <a:endParaRPr lang="en-US" baseline="-25000" dirty="0">
              <a:solidFill>
                <a:srgbClr val="2D7D9F"/>
              </a:solidFill>
            </a:endParaRP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0.bin"/><Relationship Id="rId18" Type="http://schemas.openxmlformats.org/officeDocument/2006/relationships/image" Target="../media/image26.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3.wmf"/><Relationship Id="rId17" Type="http://schemas.openxmlformats.org/officeDocument/2006/relationships/oleObject" Target="../embeddings/oleObject22.bin"/><Relationship Id="rId2" Type="http://schemas.openxmlformats.org/officeDocument/2006/relationships/slideLayout" Target="../slideLayouts/slideLayout2.xml"/><Relationship Id="rId16" Type="http://schemas.openxmlformats.org/officeDocument/2006/relationships/image" Target="../media/image25.wmf"/><Relationship Id="rId1" Type="http://schemas.openxmlformats.org/officeDocument/2006/relationships/vmlDrawing" Target="../drawings/vmlDrawing7.vml"/><Relationship Id="rId6" Type="http://schemas.openxmlformats.org/officeDocument/2006/relationships/image" Target="../media/image20.wmf"/><Relationship Id="rId11" Type="http://schemas.openxmlformats.org/officeDocument/2006/relationships/oleObject" Target="../embeddings/oleObject19.bin"/><Relationship Id="rId5" Type="http://schemas.openxmlformats.org/officeDocument/2006/relationships/oleObject" Target="../embeddings/oleObject16.bin"/><Relationship Id="rId15" Type="http://schemas.openxmlformats.org/officeDocument/2006/relationships/oleObject" Target="../embeddings/oleObject21.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18.bin"/><Relationship Id="rId14"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8.wmf"/><Relationship Id="rId5" Type="http://schemas.openxmlformats.org/officeDocument/2006/relationships/oleObject" Target="../embeddings/oleObject24.bin"/><Relationship Id="rId4" Type="http://schemas.openxmlformats.org/officeDocument/2006/relationships/image" Target="../media/image27.wmf"/></Relationships>
</file>

<file path=ppt/slides/_rels/slide12.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1.wmf"/><Relationship Id="rId5" Type="http://schemas.openxmlformats.org/officeDocument/2006/relationships/oleObject" Target="../embeddings/oleObject27.bin"/><Relationship Id="rId4" Type="http://schemas.openxmlformats.org/officeDocument/2006/relationships/image" Target="../media/image30.wmf"/></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4.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2.bin"/><Relationship Id="rId14" Type="http://schemas.openxmlformats.org/officeDocument/2006/relationships/image" Target="../media/image38.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6" Type="http://schemas.openxmlformats.org/officeDocument/2006/relationships/image" Target="../media/image9.wmf"/><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1.wmf"/><Relationship Id="rId4" Type="http://schemas.openxmlformats.org/officeDocument/2006/relationships/oleObject" Target="../embeddings/oleObject9.bin"/></Relationships>
</file>

<file path=ppt/slides/_rels/slide7.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11.bin"/><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7.png"/><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smtClean="0">
                <a:solidFill>
                  <a:srgbClr val="004786"/>
                </a:solidFill>
                <a:latin typeface="Arial" charset="0"/>
                <a:cs typeface="Arial" charset="0"/>
              </a:rPr>
              <a:t>Section 3.9</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defRPr/>
            </a:pPr>
            <a:r>
              <a:rPr lang="en-US" b="1" i="1" dirty="0" smtClean="0">
                <a:solidFill>
                  <a:schemeClr val="tx2"/>
                </a:solidFill>
              </a:rPr>
              <a:t>Linearization and Differentials</a:t>
            </a:r>
            <a:endParaRPr lang="en-US" i="1" dirty="0">
              <a:solidFill>
                <a:schemeClr val="tx2"/>
              </a:solidFill>
            </a:endParaRPr>
          </a:p>
        </p:txBody>
      </p:sp>
    </p:spTree>
    <p:extLst>
      <p:ext uri="{BB962C8B-B14F-4D97-AF65-F5344CB8AC3E}">
        <p14:creationId xmlns:p14="http://schemas.microsoft.com/office/powerpoint/2010/main" val="3775062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t>
            </a:r>
            <a:endParaRPr lang="en-US" dirty="0"/>
          </a:p>
        </p:txBody>
      </p:sp>
      <p:sp>
        <p:nvSpPr>
          <p:cNvPr id="3" name="Content Placeholder 2"/>
          <p:cNvSpPr>
            <a:spLocks noGrp="1"/>
          </p:cNvSpPr>
          <p:nvPr>
            <p:ph idx="1"/>
          </p:nvPr>
        </p:nvSpPr>
        <p:spPr/>
        <p:txBody>
          <a:bodyPr/>
          <a:lstStyle/>
          <a:p>
            <a:pPr>
              <a:tabLst>
                <a:tab pos="465138" algn="l"/>
              </a:tabLst>
            </a:pPr>
            <a:r>
              <a:rPr lang="en-US" dirty="0" smtClean="0"/>
              <a:t>Determine the requested values of the differentials.</a:t>
            </a:r>
          </a:p>
          <a:p>
            <a:pPr>
              <a:tabLst>
                <a:tab pos="465138" algn="l"/>
              </a:tabLst>
            </a:pPr>
            <a:r>
              <a:rPr lang="en-US" b="1" dirty="0" smtClean="0"/>
              <a:t>a.	</a:t>
            </a:r>
            <a:r>
              <a:rPr lang="en-US" dirty="0" smtClean="0"/>
              <a:t>Find </a:t>
            </a:r>
            <a:r>
              <a:rPr lang="en-US" i="1" dirty="0" smtClean="0">
                <a:solidFill>
                  <a:srgbClr val="0000FF"/>
                </a:solidFill>
              </a:rPr>
              <a:t>dy</a:t>
            </a:r>
            <a:r>
              <a:rPr lang="en-US" dirty="0" smtClean="0"/>
              <a:t> if                           when </a:t>
            </a:r>
            <a:r>
              <a:rPr lang="en-US" i="1" dirty="0" smtClean="0"/>
              <a:t>x</a:t>
            </a:r>
            <a:r>
              <a:rPr lang="en-US" dirty="0" smtClean="0"/>
              <a:t> = 8 and</a:t>
            </a:r>
          </a:p>
          <a:p>
            <a:pPr>
              <a:tabLst>
                <a:tab pos="465138" algn="l"/>
              </a:tabLst>
            </a:pPr>
            <a:r>
              <a:rPr lang="en-US" b="1" dirty="0" smtClean="0"/>
              <a:t>b.	</a:t>
            </a:r>
            <a:r>
              <a:rPr lang="en-US" dirty="0" smtClean="0"/>
              <a:t>Find               if </a:t>
            </a:r>
            <a:r>
              <a:rPr lang="el-GR" i="1" dirty="0">
                <a:latin typeface="Cambria Math" panose="02040503050406030204" pitchFamily="18" charset="0"/>
                <a:ea typeface="Cambria Math" panose="02040503050406030204" pitchFamily="18" charset="0"/>
              </a:rPr>
              <a:t>θ</a:t>
            </a:r>
            <a:r>
              <a:rPr lang="en-US" dirty="0" smtClean="0"/>
              <a:t> </a:t>
            </a:r>
            <a:r>
              <a:rPr lang="en-US" dirty="0" smtClean="0"/>
              <a:t>= 0 and </a:t>
            </a:r>
            <a:r>
              <a:rPr lang="en-US" i="1" dirty="0" smtClean="0"/>
              <a:t>d</a:t>
            </a:r>
            <a:r>
              <a:rPr lang="el-GR" i="1" dirty="0" smtClean="0">
                <a:latin typeface="Cambria Math" panose="02040503050406030204" pitchFamily="18" charset="0"/>
                <a:ea typeface="Cambria Math" panose="02040503050406030204" pitchFamily="18" charset="0"/>
              </a:rPr>
              <a:t>θ</a:t>
            </a:r>
            <a:r>
              <a:rPr lang="en-US" dirty="0" smtClean="0"/>
              <a:t> </a:t>
            </a:r>
            <a:r>
              <a:rPr lang="en-US" dirty="0" smtClean="0"/>
              <a:t>= 0.05. 	</a:t>
            </a:r>
          </a:p>
          <a:p>
            <a:pPr>
              <a:tabLst>
                <a:tab pos="465138" algn="l"/>
              </a:tabLst>
            </a:pPr>
            <a:r>
              <a:rPr lang="en-US" b="1" dirty="0" smtClean="0"/>
              <a:t>Solution</a:t>
            </a:r>
          </a:p>
          <a:p>
            <a:pPr>
              <a:lnSpc>
                <a:spcPct val="200000"/>
              </a:lnSpc>
              <a:tabLst>
                <a:tab pos="465138" algn="l"/>
              </a:tabLst>
            </a:pPr>
            <a:r>
              <a:rPr lang="en-US" dirty="0" smtClean="0"/>
              <a:t> </a:t>
            </a:r>
          </a:p>
          <a:p>
            <a:pPr marL="465138" indent="-465138">
              <a:tabLst>
                <a:tab pos="465138" algn="l"/>
              </a:tabLst>
            </a:pPr>
            <a:r>
              <a:rPr lang="en-US" dirty="0" smtClean="0"/>
              <a:t>	Substituting </a:t>
            </a:r>
            <a:r>
              <a:rPr lang="en-US" i="1" dirty="0" smtClean="0"/>
              <a:t>x</a:t>
            </a:r>
            <a:r>
              <a:rPr lang="en-US" dirty="0" smtClean="0"/>
              <a:t> = 8 and                we have the following:</a:t>
            </a:r>
            <a:endParaRPr lang="en-US" dirty="0"/>
          </a:p>
        </p:txBody>
      </p:sp>
      <p:graphicFrame>
        <p:nvGraphicFramePr>
          <p:cNvPr id="9218" name="Object 2"/>
          <p:cNvGraphicFramePr>
            <a:graphicFrameLocks noChangeAspect="1"/>
          </p:cNvGraphicFramePr>
          <p:nvPr/>
        </p:nvGraphicFramePr>
        <p:xfrm>
          <a:off x="2410710" y="1812560"/>
          <a:ext cx="1993900" cy="457200"/>
        </p:xfrm>
        <a:graphic>
          <a:graphicData uri="http://schemas.openxmlformats.org/presentationml/2006/ole">
            <mc:AlternateContent xmlns:mc="http://schemas.openxmlformats.org/markup-compatibility/2006">
              <mc:Choice xmlns:v="urn:schemas-microsoft-com:vml" Requires="v">
                <p:oleObj spid="_x0000_s9282" name="Equation" r:id="rId3" imgW="1993680" imgH="457200" progId="Equation.DSMT4">
                  <p:embed/>
                </p:oleObj>
              </mc:Choice>
              <mc:Fallback>
                <p:oleObj name="Equation" r:id="rId3" imgW="1993680" imgH="4572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0710" y="1812560"/>
                        <a:ext cx="1993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9" name="Object 3"/>
          <p:cNvGraphicFramePr>
            <a:graphicFrameLocks noChangeAspect="1"/>
          </p:cNvGraphicFramePr>
          <p:nvPr/>
        </p:nvGraphicFramePr>
        <p:xfrm>
          <a:off x="6769100" y="1860030"/>
          <a:ext cx="1079500" cy="444500"/>
        </p:xfrm>
        <a:graphic>
          <a:graphicData uri="http://schemas.openxmlformats.org/presentationml/2006/ole">
            <mc:AlternateContent xmlns:mc="http://schemas.openxmlformats.org/markup-compatibility/2006">
              <mc:Choice xmlns:v="urn:schemas-microsoft-com:vml" Requires="v">
                <p:oleObj spid="_x0000_s9283" name="Equation" r:id="rId5" imgW="1079280" imgH="444240" progId="Equation.DSMT4">
                  <p:embed/>
                </p:oleObj>
              </mc:Choice>
              <mc:Fallback>
                <p:oleObj name="Equation" r:id="rId5" imgW="107928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69100" y="1860030"/>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668738391"/>
              </p:ext>
            </p:extLst>
          </p:nvPr>
        </p:nvGraphicFramePr>
        <p:xfrm>
          <a:off x="1670050" y="2309813"/>
          <a:ext cx="1168400" cy="482600"/>
        </p:xfrm>
        <a:graphic>
          <a:graphicData uri="http://schemas.openxmlformats.org/presentationml/2006/ole">
            <mc:AlternateContent xmlns:mc="http://schemas.openxmlformats.org/markup-compatibility/2006">
              <mc:Choice xmlns:v="urn:schemas-microsoft-com:vml" Requires="v">
                <p:oleObj spid="_x0000_s9284" name="Equation" r:id="rId7" imgW="1168200" imgH="482400" progId="Equation.DSMT4">
                  <p:embed/>
                </p:oleObj>
              </mc:Choice>
              <mc:Fallback>
                <p:oleObj name="Equation" r:id="rId7" imgW="1168200" imgH="482400" progId="Equation.DSMT4">
                  <p:embed/>
                  <p:pic>
                    <p:nvPicPr>
                      <p:cNvPr id="0" name="Picture 4"/>
                      <p:cNvPicPr>
                        <a:picLocks noChangeAspect="1" noChangeArrowheads="1"/>
                      </p:cNvPicPr>
                      <p:nvPr/>
                    </p:nvPicPr>
                    <p:blipFill>
                      <a:blip r:embed="rId8"/>
                      <a:srcRect/>
                      <a:stretch>
                        <a:fillRect/>
                      </a:stretch>
                    </p:blipFill>
                    <p:spPr bwMode="auto">
                      <a:xfrm>
                        <a:off x="1670050" y="2309813"/>
                        <a:ext cx="1168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3491024962"/>
              </p:ext>
            </p:extLst>
          </p:nvPr>
        </p:nvGraphicFramePr>
        <p:xfrm>
          <a:off x="549275" y="3257550"/>
          <a:ext cx="3187700" cy="939800"/>
        </p:xfrm>
        <a:graphic>
          <a:graphicData uri="http://schemas.openxmlformats.org/presentationml/2006/ole">
            <mc:AlternateContent xmlns:mc="http://schemas.openxmlformats.org/markup-compatibility/2006">
              <mc:Choice xmlns:v="urn:schemas-microsoft-com:vml" Requires="v">
                <p:oleObj spid="_x0000_s9285" name="Equation" r:id="rId9" imgW="3187440" imgH="939600" progId="Equation.DSMT4">
                  <p:embed/>
                </p:oleObj>
              </mc:Choice>
              <mc:Fallback>
                <p:oleObj name="Equation" r:id="rId9" imgW="3187440" imgH="939600" progId="Equation.DSMT4">
                  <p:embed/>
                  <p:pic>
                    <p:nvPicPr>
                      <p:cNvPr id="0" name="Picture 5"/>
                      <p:cNvPicPr>
                        <a:picLocks noChangeAspect="1" noChangeArrowheads="1"/>
                      </p:cNvPicPr>
                      <p:nvPr/>
                    </p:nvPicPr>
                    <p:blipFill>
                      <a:blip r:embed="rId10"/>
                      <a:srcRect/>
                      <a:stretch>
                        <a:fillRect/>
                      </a:stretch>
                    </p:blipFill>
                    <p:spPr bwMode="auto">
                      <a:xfrm>
                        <a:off x="549275" y="3257550"/>
                        <a:ext cx="3187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4192250" y="4313420"/>
          <a:ext cx="1092200" cy="444500"/>
        </p:xfrm>
        <a:graphic>
          <a:graphicData uri="http://schemas.openxmlformats.org/presentationml/2006/ole">
            <mc:AlternateContent xmlns:mc="http://schemas.openxmlformats.org/markup-compatibility/2006">
              <mc:Choice xmlns:v="urn:schemas-microsoft-com:vml" Requires="v">
                <p:oleObj spid="_x0000_s9286" name="Equation" r:id="rId11" imgW="1091880" imgH="444240" progId="Equation.DSMT4">
                  <p:embed/>
                </p:oleObj>
              </mc:Choice>
              <mc:Fallback>
                <p:oleObj name="Equation" r:id="rId11" imgW="1091880" imgH="4442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2250" y="4313420"/>
                        <a:ext cx="109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677740390"/>
              </p:ext>
            </p:extLst>
          </p:nvPr>
        </p:nvGraphicFramePr>
        <p:xfrm>
          <a:off x="2057400" y="5010150"/>
          <a:ext cx="3238500" cy="939800"/>
        </p:xfrm>
        <a:graphic>
          <a:graphicData uri="http://schemas.openxmlformats.org/presentationml/2006/ole">
            <mc:AlternateContent xmlns:mc="http://schemas.openxmlformats.org/markup-compatibility/2006">
              <mc:Choice xmlns:v="urn:schemas-microsoft-com:vml" Requires="v">
                <p:oleObj spid="_x0000_s9287" name="Equation" r:id="rId13" imgW="3238200" imgH="939600" progId="Equation.DSMT4">
                  <p:embed/>
                </p:oleObj>
              </mc:Choice>
              <mc:Fallback>
                <p:oleObj name="Equation" r:id="rId13" imgW="3238200" imgH="939600" progId="Equation.DSMT4">
                  <p:embed/>
                  <p:pic>
                    <p:nvPicPr>
                      <p:cNvPr id="0" name="Picture 7"/>
                      <p:cNvPicPr>
                        <a:picLocks noChangeAspect="1" noChangeArrowheads="1"/>
                      </p:cNvPicPr>
                      <p:nvPr/>
                    </p:nvPicPr>
                    <p:blipFill>
                      <a:blip r:embed="rId14"/>
                      <a:srcRect/>
                      <a:stretch>
                        <a:fillRect/>
                      </a:stretch>
                    </p:blipFill>
                    <p:spPr bwMode="auto">
                      <a:xfrm>
                        <a:off x="2057400" y="5010150"/>
                        <a:ext cx="3238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5378970" y="5073833"/>
          <a:ext cx="711200" cy="838200"/>
        </p:xfrm>
        <a:graphic>
          <a:graphicData uri="http://schemas.openxmlformats.org/presentationml/2006/ole">
            <mc:AlternateContent xmlns:mc="http://schemas.openxmlformats.org/markup-compatibility/2006">
              <mc:Choice xmlns:v="urn:schemas-microsoft-com:vml" Requires="v">
                <p:oleObj spid="_x0000_s9288" name="Equation" r:id="rId15" imgW="711000" imgH="838080" progId="Equation.DSMT4">
                  <p:embed/>
                </p:oleObj>
              </mc:Choice>
              <mc:Fallback>
                <p:oleObj name="Equation" r:id="rId15" imgW="71100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78970" y="5073833"/>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6218420" y="5074170"/>
          <a:ext cx="698500" cy="838200"/>
        </p:xfrm>
        <a:graphic>
          <a:graphicData uri="http://schemas.openxmlformats.org/presentationml/2006/ole">
            <mc:AlternateContent xmlns:mc="http://schemas.openxmlformats.org/markup-compatibility/2006">
              <mc:Choice xmlns:v="urn:schemas-microsoft-com:vml" Requires="v">
                <p:oleObj spid="_x0000_s9289" name="Equation" r:id="rId17" imgW="698400" imgH="838080" progId="Equation.DSMT4">
                  <p:embed/>
                </p:oleObj>
              </mc:Choice>
              <mc:Fallback>
                <p:oleObj name="Equation" r:id="rId17" imgW="69840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218420" y="507417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p:txBody>
          <a:bodyPr/>
          <a:lstStyle/>
          <a:p>
            <a:pPr marL="465138" indent="-465138"/>
            <a:r>
              <a:rPr lang="en-US" b="1" dirty="0" smtClean="0"/>
              <a:t>b.	</a:t>
            </a:r>
            <a:r>
              <a:rPr lang="en-US" dirty="0" smtClean="0"/>
              <a:t>Note that                                  so if </a:t>
            </a:r>
            <a:r>
              <a:rPr lang="el-GR" i="1" dirty="0" smtClean="0">
                <a:latin typeface="Cambria Math" panose="02040503050406030204" pitchFamily="18" charset="0"/>
                <a:ea typeface="Cambria Math" panose="02040503050406030204" pitchFamily="18" charset="0"/>
              </a:rPr>
              <a:t>θ</a:t>
            </a:r>
            <a:r>
              <a:rPr lang="en-US" dirty="0" smtClean="0"/>
              <a:t> </a:t>
            </a:r>
            <a:r>
              <a:rPr lang="en-US" dirty="0" smtClean="0"/>
              <a:t>= 0 and </a:t>
            </a:r>
            <a:br>
              <a:rPr lang="en-US" dirty="0" smtClean="0"/>
            </a:br>
            <a:r>
              <a:rPr lang="en-US" i="1" dirty="0" smtClean="0"/>
              <a:t>d</a:t>
            </a:r>
            <a:r>
              <a:rPr lang="el-GR" i="1" dirty="0" smtClean="0">
                <a:latin typeface="Cambria Math" panose="02040503050406030204" pitchFamily="18" charset="0"/>
                <a:ea typeface="Cambria Math" panose="02040503050406030204" pitchFamily="18" charset="0"/>
              </a:rPr>
              <a:t>θ </a:t>
            </a:r>
            <a:r>
              <a:rPr lang="en-US" i="1" dirty="0" smtClean="0">
                <a:latin typeface="Euclid Symbol" pitchFamily="18" charset="2"/>
              </a:rPr>
              <a:t> </a:t>
            </a:r>
            <a:r>
              <a:rPr lang="en-US" dirty="0" smtClean="0"/>
              <a:t>= 0.05, </a:t>
            </a:r>
            <a:endParaRPr lang="en-US" dirty="0"/>
          </a:p>
        </p:txBody>
      </p:sp>
      <p:graphicFrame>
        <p:nvGraphicFramePr>
          <p:cNvPr id="10242" name="Object 2"/>
          <p:cNvGraphicFramePr>
            <a:graphicFrameLocks noChangeAspect="1"/>
          </p:cNvGraphicFramePr>
          <p:nvPr>
            <p:extLst>
              <p:ext uri="{D42A27DB-BD31-4B8C-83A1-F6EECF244321}">
                <p14:modId xmlns:p14="http://schemas.microsoft.com/office/powerpoint/2010/main" val="876696897"/>
              </p:ext>
            </p:extLst>
          </p:nvPr>
        </p:nvGraphicFramePr>
        <p:xfrm>
          <a:off x="2392363" y="1304925"/>
          <a:ext cx="2717800" cy="482600"/>
        </p:xfrm>
        <a:graphic>
          <a:graphicData uri="http://schemas.openxmlformats.org/presentationml/2006/ole">
            <mc:AlternateContent xmlns:mc="http://schemas.openxmlformats.org/markup-compatibility/2006">
              <mc:Choice xmlns:v="urn:schemas-microsoft-com:vml" Requires="v">
                <p:oleObj spid="_x0000_s10266" name="Equation" r:id="rId3" imgW="2717640" imgH="482400" progId="Equation.DSMT4">
                  <p:embed/>
                </p:oleObj>
              </mc:Choice>
              <mc:Fallback>
                <p:oleObj name="Equation" r:id="rId3" imgW="2717640" imgH="482400" progId="Equation.DSMT4">
                  <p:embed/>
                  <p:pic>
                    <p:nvPicPr>
                      <p:cNvPr id="0" name="Picture 2"/>
                      <p:cNvPicPr>
                        <a:picLocks noChangeAspect="1" noChangeArrowheads="1"/>
                      </p:cNvPicPr>
                      <p:nvPr/>
                    </p:nvPicPr>
                    <p:blipFill>
                      <a:blip r:embed="rId4"/>
                      <a:srcRect/>
                      <a:stretch>
                        <a:fillRect/>
                      </a:stretch>
                    </p:blipFill>
                    <p:spPr bwMode="auto">
                      <a:xfrm>
                        <a:off x="2392363" y="1304925"/>
                        <a:ext cx="2717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3" name="Object 3"/>
          <p:cNvGraphicFramePr>
            <a:graphicFrameLocks noChangeAspect="1"/>
          </p:cNvGraphicFramePr>
          <p:nvPr>
            <p:extLst>
              <p:ext uri="{D42A27DB-BD31-4B8C-83A1-F6EECF244321}">
                <p14:modId xmlns:p14="http://schemas.microsoft.com/office/powerpoint/2010/main" val="3727901563"/>
              </p:ext>
            </p:extLst>
          </p:nvPr>
        </p:nvGraphicFramePr>
        <p:xfrm>
          <a:off x="1835150" y="2343150"/>
          <a:ext cx="3365500" cy="482600"/>
        </p:xfrm>
        <a:graphic>
          <a:graphicData uri="http://schemas.openxmlformats.org/presentationml/2006/ole">
            <mc:AlternateContent xmlns:mc="http://schemas.openxmlformats.org/markup-compatibility/2006">
              <mc:Choice xmlns:v="urn:schemas-microsoft-com:vml" Requires="v">
                <p:oleObj spid="_x0000_s10267" name="Equation" r:id="rId5" imgW="3365280" imgH="482400" progId="Equation.DSMT4">
                  <p:embed/>
                </p:oleObj>
              </mc:Choice>
              <mc:Fallback>
                <p:oleObj name="Equation" r:id="rId5" imgW="3365280" imgH="482400" progId="Equation.DSMT4">
                  <p:embed/>
                  <p:pic>
                    <p:nvPicPr>
                      <p:cNvPr id="0" name="Picture 3"/>
                      <p:cNvPicPr>
                        <a:picLocks noChangeAspect="1" noChangeArrowheads="1"/>
                      </p:cNvPicPr>
                      <p:nvPr/>
                    </p:nvPicPr>
                    <p:blipFill>
                      <a:blip r:embed="rId6"/>
                      <a:srcRect/>
                      <a:stretch>
                        <a:fillRect/>
                      </a:stretch>
                    </p:blipFill>
                    <p:spPr bwMode="auto">
                      <a:xfrm>
                        <a:off x="1835150" y="2343150"/>
                        <a:ext cx="3365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5230110" y="2408420"/>
          <a:ext cx="1003300" cy="292100"/>
        </p:xfrm>
        <a:graphic>
          <a:graphicData uri="http://schemas.openxmlformats.org/presentationml/2006/ole">
            <mc:AlternateContent xmlns:mc="http://schemas.openxmlformats.org/markup-compatibility/2006">
              <mc:Choice xmlns:v="urn:schemas-microsoft-com:vml" Requires="v">
                <p:oleObj spid="_x0000_s10268" name="Equation" r:id="rId7" imgW="1002960" imgH="291960" progId="Equation.DSMT4">
                  <p:embed/>
                </p:oleObj>
              </mc:Choice>
              <mc:Fallback>
                <p:oleObj name="Equation" r:id="rId7" imgW="10029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30110" y="240842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a:t>
            </a:r>
            <a:endParaRPr lang="en-US" dirty="0"/>
          </a:p>
        </p:txBody>
      </p:sp>
      <p:sp>
        <p:nvSpPr>
          <p:cNvPr id="3" name="Content Placeholder 2"/>
          <p:cNvSpPr>
            <a:spLocks noGrp="1"/>
          </p:cNvSpPr>
          <p:nvPr>
            <p:ph idx="1"/>
          </p:nvPr>
        </p:nvSpPr>
        <p:spPr/>
        <p:txBody>
          <a:bodyPr/>
          <a:lstStyle/>
          <a:p>
            <a:r>
              <a:rPr lang="en-US" dirty="0" smtClean="0"/>
              <a:t>The radius of a ball bearing is measured by a micrometer to be 1.2 mm with a margin of error of 0.05 mm. Given this possible error, estimate the maximum error in the calculated volume of the ball bearing.</a:t>
            </a:r>
          </a:p>
          <a:p>
            <a:r>
              <a:rPr lang="en-US" b="1" dirty="0" smtClean="0"/>
              <a:t>Solution</a:t>
            </a:r>
          </a:p>
          <a:p>
            <a:r>
              <a:rPr lang="en-US" dirty="0" smtClean="0"/>
              <a:t>Since                                          We will use a value of </a:t>
            </a:r>
            <a:r>
              <a:rPr lang="en-US" i="1" dirty="0" smtClean="0"/>
              <a:t>r </a:t>
            </a:r>
            <a:r>
              <a:rPr lang="en-US" dirty="0" smtClean="0"/>
              <a:t>= 1.2 mm for the radius, and note that the actual radius could be as much as </a:t>
            </a:r>
            <a:r>
              <a:rPr lang="en-US" i="1" dirty="0" smtClean="0"/>
              <a:t>dr</a:t>
            </a:r>
            <a:r>
              <a:rPr lang="en-US" dirty="0" smtClean="0"/>
              <a:t> = 0.05 mm larger. So</a:t>
            </a:r>
            <a:endParaRPr lang="en-US" dirty="0"/>
          </a:p>
        </p:txBody>
      </p:sp>
      <p:graphicFrame>
        <p:nvGraphicFramePr>
          <p:cNvPr id="11266" name="Object 2"/>
          <p:cNvGraphicFramePr>
            <a:graphicFrameLocks noChangeAspect="1"/>
          </p:cNvGraphicFramePr>
          <p:nvPr>
            <p:extLst>
              <p:ext uri="{D42A27DB-BD31-4B8C-83A1-F6EECF244321}">
                <p14:modId xmlns:p14="http://schemas.microsoft.com/office/powerpoint/2010/main" val="3564866529"/>
              </p:ext>
            </p:extLst>
          </p:nvPr>
        </p:nvGraphicFramePr>
        <p:xfrm>
          <a:off x="1352550" y="3611563"/>
          <a:ext cx="3225800" cy="469900"/>
        </p:xfrm>
        <a:graphic>
          <a:graphicData uri="http://schemas.openxmlformats.org/presentationml/2006/ole">
            <mc:AlternateContent xmlns:mc="http://schemas.openxmlformats.org/markup-compatibility/2006">
              <mc:Choice xmlns:v="urn:schemas-microsoft-com:vml" Requires="v">
                <p:oleObj spid="_x0000_s11290" name="Equation" r:id="rId3" imgW="3225600" imgH="469800" progId="Equation.DSMT4">
                  <p:embed/>
                </p:oleObj>
              </mc:Choice>
              <mc:Fallback>
                <p:oleObj name="Equation" r:id="rId3" imgW="3225600" imgH="469800" progId="Equation.DSMT4">
                  <p:embed/>
                  <p:pic>
                    <p:nvPicPr>
                      <p:cNvPr id="0" name="Picture 2"/>
                      <p:cNvPicPr>
                        <a:picLocks noChangeAspect="1" noChangeArrowheads="1"/>
                      </p:cNvPicPr>
                      <p:nvPr/>
                    </p:nvPicPr>
                    <p:blipFill>
                      <a:blip r:embed="rId4"/>
                      <a:srcRect/>
                      <a:stretch>
                        <a:fillRect/>
                      </a:stretch>
                    </p:blipFill>
                    <p:spPr bwMode="auto">
                      <a:xfrm>
                        <a:off x="1352550" y="3611563"/>
                        <a:ext cx="322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7" name="Object 3"/>
          <p:cNvGraphicFramePr>
            <a:graphicFrameLocks noChangeAspect="1"/>
          </p:cNvGraphicFramePr>
          <p:nvPr>
            <p:extLst>
              <p:ext uri="{D42A27DB-BD31-4B8C-83A1-F6EECF244321}">
                <p14:modId xmlns:p14="http://schemas.microsoft.com/office/powerpoint/2010/main" val="3448348496"/>
              </p:ext>
            </p:extLst>
          </p:nvPr>
        </p:nvGraphicFramePr>
        <p:xfrm>
          <a:off x="1250950" y="5003800"/>
          <a:ext cx="4191000" cy="558800"/>
        </p:xfrm>
        <a:graphic>
          <a:graphicData uri="http://schemas.openxmlformats.org/presentationml/2006/ole">
            <mc:AlternateContent xmlns:mc="http://schemas.openxmlformats.org/markup-compatibility/2006">
              <mc:Choice xmlns:v="urn:schemas-microsoft-com:vml" Requires="v">
                <p:oleObj spid="_x0000_s11291" name="Equation" r:id="rId5" imgW="4190760" imgH="558720" progId="Equation.DSMT4">
                  <p:embed/>
                </p:oleObj>
              </mc:Choice>
              <mc:Fallback>
                <p:oleObj name="Equation" r:id="rId5" imgW="4190760" imgH="558720" progId="Equation.DSMT4">
                  <p:embed/>
                  <p:pic>
                    <p:nvPicPr>
                      <p:cNvPr id="0" name="Picture 3"/>
                      <p:cNvPicPr>
                        <a:picLocks noChangeAspect="1" noChangeArrowheads="1"/>
                      </p:cNvPicPr>
                      <p:nvPr/>
                    </p:nvPicPr>
                    <p:blipFill>
                      <a:blip r:embed="rId6"/>
                      <a:srcRect/>
                      <a:stretch>
                        <a:fillRect/>
                      </a:stretch>
                    </p:blipFill>
                    <p:spPr bwMode="auto">
                      <a:xfrm>
                        <a:off x="1250950" y="5003800"/>
                        <a:ext cx="41910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511800" y="5061470"/>
          <a:ext cx="1727200" cy="469900"/>
        </p:xfrm>
        <a:graphic>
          <a:graphicData uri="http://schemas.openxmlformats.org/presentationml/2006/ole">
            <mc:AlternateContent xmlns:mc="http://schemas.openxmlformats.org/markup-compatibility/2006">
              <mc:Choice xmlns:v="urn:schemas-microsoft-com:vml" Requires="v">
                <p:oleObj spid="_x0000_s11292" name="Equation" r:id="rId7" imgW="1726920" imgH="469800" progId="Equation.DSMT4">
                  <p:embed/>
                </p:oleObj>
              </mc:Choice>
              <mc:Fallback>
                <p:oleObj name="Equation" r:id="rId7" imgW="172692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11800" y="5061470"/>
                        <a:ext cx="172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26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(cont.)</a:t>
            </a:r>
            <a:endParaRPr lang="en-US" dirty="0"/>
          </a:p>
        </p:txBody>
      </p:sp>
      <p:sp>
        <p:nvSpPr>
          <p:cNvPr id="3" name="Content Placeholder 2"/>
          <p:cNvSpPr>
            <a:spLocks noGrp="1"/>
          </p:cNvSpPr>
          <p:nvPr>
            <p:ph idx="1"/>
          </p:nvPr>
        </p:nvSpPr>
        <p:spPr/>
        <p:txBody>
          <a:bodyPr/>
          <a:lstStyle/>
          <a:p>
            <a:r>
              <a:rPr lang="en-US" dirty="0" smtClean="0"/>
              <a:t>To put this into perspective, it is useful to estimate the </a:t>
            </a:r>
            <a:r>
              <a:rPr lang="en-US" i="1" dirty="0" smtClean="0"/>
              <a:t>percentage error </a:t>
            </a:r>
            <a:r>
              <a:rPr lang="en-US" dirty="0" smtClean="0"/>
              <a:t>for both the radius and the volume.</a:t>
            </a:r>
            <a:endParaRPr lang="en-US" dirty="0"/>
          </a:p>
        </p:txBody>
      </p:sp>
      <p:graphicFrame>
        <p:nvGraphicFramePr>
          <p:cNvPr id="12290" name="Object 2"/>
          <p:cNvGraphicFramePr>
            <a:graphicFrameLocks noChangeAspect="1"/>
          </p:cNvGraphicFramePr>
          <p:nvPr/>
        </p:nvGraphicFramePr>
        <p:xfrm>
          <a:off x="548640" y="2667000"/>
          <a:ext cx="3873500" cy="431800"/>
        </p:xfrm>
        <a:graphic>
          <a:graphicData uri="http://schemas.openxmlformats.org/presentationml/2006/ole">
            <mc:AlternateContent xmlns:mc="http://schemas.openxmlformats.org/markup-compatibility/2006">
              <mc:Choice xmlns:v="urn:schemas-microsoft-com:vml" Requires="v">
                <p:oleObj spid="_x0000_s12338" name="Equation" r:id="rId3" imgW="3873240" imgH="431640" progId="Equation.DSMT4">
                  <p:embed/>
                </p:oleObj>
              </mc:Choice>
              <mc:Fallback>
                <p:oleObj name="Equation" r:id="rId3" imgW="387324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667000"/>
                        <a:ext cx="3873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1" name="Object 3"/>
          <p:cNvGraphicFramePr>
            <a:graphicFrameLocks noChangeAspect="1"/>
          </p:cNvGraphicFramePr>
          <p:nvPr/>
        </p:nvGraphicFramePr>
        <p:xfrm>
          <a:off x="548640" y="3774710"/>
          <a:ext cx="4051300" cy="431800"/>
        </p:xfrm>
        <a:graphic>
          <a:graphicData uri="http://schemas.openxmlformats.org/presentationml/2006/ole">
            <mc:AlternateContent xmlns:mc="http://schemas.openxmlformats.org/markup-compatibility/2006">
              <mc:Choice xmlns:v="urn:schemas-microsoft-com:vml" Requires="v">
                <p:oleObj spid="_x0000_s12339" name="Equation" r:id="rId5" imgW="4051080" imgH="431640" progId="Equation.DSMT4">
                  <p:embed/>
                </p:oleObj>
              </mc:Choice>
              <mc:Fallback>
                <p:oleObj name="Equation" r:id="rId5" imgW="405108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3774710"/>
                        <a:ext cx="405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4697506" y="2452688"/>
          <a:ext cx="419100" cy="838200"/>
        </p:xfrm>
        <a:graphic>
          <a:graphicData uri="http://schemas.openxmlformats.org/presentationml/2006/ole">
            <mc:AlternateContent xmlns:mc="http://schemas.openxmlformats.org/markup-compatibility/2006">
              <mc:Choice xmlns:v="urn:schemas-microsoft-com:vml" Requires="v">
                <p:oleObj spid="_x0000_s12340" name="Equation" r:id="rId7" imgW="419040" imgH="838080" progId="Equation.DSMT4">
                  <p:embed/>
                </p:oleObj>
              </mc:Choice>
              <mc:Fallback>
                <p:oleObj name="Equation" r:id="rId7" imgW="4190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97506" y="245268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697506" y="3657600"/>
          <a:ext cx="508000" cy="838200"/>
        </p:xfrm>
        <a:graphic>
          <a:graphicData uri="http://schemas.openxmlformats.org/presentationml/2006/ole">
            <mc:AlternateContent xmlns:mc="http://schemas.openxmlformats.org/markup-compatibility/2006">
              <mc:Choice xmlns:v="urn:schemas-microsoft-com:vml" Requires="v">
                <p:oleObj spid="_x0000_s12341" name="Equation" r:id="rId9" imgW="507960" imgH="838080" progId="Equation.DSMT4">
                  <p:embed/>
                </p:oleObj>
              </mc:Choice>
              <mc:Fallback>
                <p:oleObj name="Equation" r:id="rId9" imgW="5079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7506" y="3657600"/>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251726" y="2468380"/>
          <a:ext cx="2705100" cy="838200"/>
        </p:xfrm>
        <a:graphic>
          <a:graphicData uri="http://schemas.openxmlformats.org/presentationml/2006/ole">
            <mc:AlternateContent xmlns:mc="http://schemas.openxmlformats.org/markup-compatibility/2006">
              <mc:Choice xmlns:v="urn:schemas-microsoft-com:vml" Requires="v">
                <p:oleObj spid="_x0000_s12342" name="Equation" r:id="rId11" imgW="2705040" imgH="838080" progId="Equation.DSMT4">
                  <p:embed/>
                </p:oleObj>
              </mc:Choice>
              <mc:Fallback>
                <p:oleObj name="Equation" r:id="rId11" imgW="27050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51726" y="2468380"/>
                        <a:ext cx="270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extLst>
              <p:ext uri="{D42A27DB-BD31-4B8C-83A1-F6EECF244321}">
                <p14:modId xmlns:p14="http://schemas.microsoft.com/office/powerpoint/2010/main" val="2304411863"/>
              </p:ext>
            </p:extLst>
          </p:nvPr>
        </p:nvGraphicFramePr>
        <p:xfrm>
          <a:off x="5294313" y="3619500"/>
          <a:ext cx="3530600" cy="1003300"/>
        </p:xfrm>
        <a:graphic>
          <a:graphicData uri="http://schemas.openxmlformats.org/presentationml/2006/ole">
            <mc:AlternateContent xmlns:mc="http://schemas.openxmlformats.org/markup-compatibility/2006">
              <mc:Choice xmlns:v="urn:schemas-microsoft-com:vml" Requires="v">
                <p:oleObj spid="_x0000_s12343" name="Equation" r:id="rId13" imgW="3530520" imgH="1002960" progId="Equation.DSMT4">
                  <p:embed/>
                </p:oleObj>
              </mc:Choice>
              <mc:Fallback>
                <p:oleObj name="Equation" r:id="rId13" imgW="3530520" imgH="1002960" progId="Equation.DSMT4">
                  <p:embed/>
                  <p:pic>
                    <p:nvPicPr>
                      <p:cNvPr id="0" name="Picture 7"/>
                      <p:cNvPicPr>
                        <a:picLocks noChangeAspect="1" noChangeArrowheads="1"/>
                      </p:cNvPicPr>
                      <p:nvPr/>
                    </p:nvPicPr>
                    <p:blipFill>
                      <a:blip r:embed="rId14"/>
                      <a:srcRect/>
                      <a:stretch>
                        <a:fillRect/>
                      </a:stretch>
                    </p:blipFill>
                    <p:spPr bwMode="auto">
                      <a:xfrm>
                        <a:off x="5294313" y="3619500"/>
                        <a:ext cx="3530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(cont.)</a:t>
            </a:r>
            <a:endParaRPr lang="en-US" dirty="0"/>
          </a:p>
        </p:txBody>
      </p:sp>
      <p:sp>
        <p:nvSpPr>
          <p:cNvPr id="3" name="Content Placeholder 2"/>
          <p:cNvSpPr>
            <a:spLocks noGrp="1"/>
          </p:cNvSpPr>
          <p:nvPr>
            <p:ph idx="1"/>
          </p:nvPr>
        </p:nvSpPr>
        <p:spPr/>
        <p:txBody>
          <a:bodyPr/>
          <a:lstStyle/>
          <a:p>
            <a:r>
              <a:rPr lang="en-US" dirty="0" smtClean="0"/>
              <a:t>So the propagated error in the calculated volume, in percentage terms, is three times larger than the margin of error in the measured radius. This factor of three will always hold true for such volume calculations; in Exercise 50 you will show that</a:t>
            </a:r>
            <a:endParaRPr lang="en-US" dirty="0"/>
          </a:p>
        </p:txBody>
      </p:sp>
      <p:graphicFrame>
        <p:nvGraphicFramePr>
          <p:cNvPr id="13314" name="Object 2"/>
          <p:cNvGraphicFramePr>
            <a:graphicFrameLocks noChangeAspect="1"/>
          </p:cNvGraphicFramePr>
          <p:nvPr/>
        </p:nvGraphicFramePr>
        <p:xfrm>
          <a:off x="3816350" y="3581400"/>
          <a:ext cx="1511300" cy="838200"/>
        </p:xfrm>
        <a:graphic>
          <a:graphicData uri="http://schemas.openxmlformats.org/presentationml/2006/ole">
            <mc:AlternateContent xmlns:mc="http://schemas.openxmlformats.org/markup-compatibility/2006">
              <mc:Choice xmlns:v="urn:schemas-microsoft-com:vml" Requires="v">
                <p:oleObj spid="_x0000_s13322" name="Equation" r:id="rId3" imgW="1511280" imgH="838080" progId="Equation.DSMT4">
                  <p:embed/>
                </p:oleObj>
              </mc:Choice>
              <mc:Fallback>
                <p:oleObj name="Equation" r:id="rId3" imgW="15112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6350" y="35814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Linear Approximation of Functions</a:t>
            </a:r>
          </a:p>
          <a:p>
            <a:pPr marL="514350" indent="-514350">
              <a:buFont typeface="+mj-lt"/>
              <a:buAutoNum type="arabicPeriod"/>
            </a:pPr>
            <a:r>
              <a:rPr lang="en-US" dirty="0" smtClean="0"/>
              <a:t>Differentials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Linear Approximation</a:t>
            </a:r>
            <a:endParaRPr lang="en-US" dirty="0"/>
          </a:p>
        </p:txBody>
      </p:sp>
      <p:sp>
        <p:nvSpPr>
          <p:cNvPr id="3" name="Content Placeholder 2"/>
          <p:cNvSpPr>
            <a:spLocks noGrp="1"/>
          </p:cNvSpPr>
          <p:nvPr>
            <p:ph idx="1"/>
          </p:nvPr>
        </p:nvSpPr>
        <p:spPr>
          <a:xfrm>
            <a:off x="457200" y="1280160"/>
            <a:ext cx="8229600" cy="4659737"/>
          </a:xfrm>
          <a:solidFill>
            <a:srgbClr val="FFFFCC"/>
          </a:solidFill>
          <a:ln w="28575">
            <a:solidFill>
              <a:srgbClr val="000000"/>
            </a:solidFill>
          </a:ln>
        </p:spPr>
        <p:txBody>
          <a:bodyPr>
            <a:spAutoFit/>
          </a:bodyPr>
          <a:lstStyle/>
          <a:p>
            <a:pPr algn="ctr"/>
            <a:r>
              <a:rPr lang="en-US" b="1" dirty="0" smtClean="0">
                <a:solidFill>
                  <a:srgbClr val="000000"/>
                </a:solidFill>
              </a:rPr>
              <a:t>Linear Approximation</a:t>
            </a:r>
          </a:p>
          <a:p>
            <a:r>
              <a:rPr lang="en-US" dirty="0" smtClean="0">
                <a:solidFill>
                  <a:srgbClr val="000000"/>
                </a:solidFill>
              </a:rPr>
              <a:t>Given a function </a:t>
            </a:r>
            <a:r>
              <a:rPr lang="en-US" i="1" dirty="0" smtClean="0">
                <a:solidFill>
                  <a:srgbClr val="000000"/>
                </a:solidFill>
              </a:rPr>
              <a:t>f</a:t>
            </a:r>
            <a:r>
              <a:rPr lang="en-US" dirty="0" smtClean="0">
                <a:solidFill>
                  <a:srgbClr val="000000"/>
                </a:solidFill>
              </a:rPr>
              <a:t>, differentiable at the point (</a:t>
            </a:r>
            <a:r>
              <a:rPr lang="en-US" i="1" dirty="0" smtClean="0">
                <a:solidFill>
                  <a:srgbClr val="000000"/>
                </a:solidFill>
              </a:rPr>
              <a:t>c</a:t>
            </a:r>
            <a:r>
              <a:rPr lang="en-US" dirty="0" smtClean="0">
                <a:solidFill>
                  <a:srgbClr val="000000"/>
                </a:solidFill>
              </a:rPr>
              <a:t>, </a:t>
            </a:r>
            <a:r>
              <a:rPr lang="en-US" i="1" dirty="0" smtClean="0">
                <a:solidFill>
                  <a:srgbClr val="000000"/>
                </a:solidFill>
              </a:rPr>
              <a:t>f</a:t>
            </a:r>
            <a:r>
              <a:rPr lang="en-US" dirty="0" smtClean="0">
                <a:solidFill>
                  <a:srgbClr val="000000"/>
                </a:solidFill>
              </a:rPr>
              <a:t>(</a:t>
            </a:r>
            <a:r>
              <a:rPr lang="en-US" i="1" dirty="0" smtClean="0">
                <a:solidFill>
                  <a:srgbClr val="000000"/>
                </a:solidFill>
              </a:rPr>
              <a:t>c</a:t>
            </a:r>
            <a:r>
              <a:rPr lang="en-US" dirty="0" smtClean="0">
                <a:solidFill>
                  <a:srgbClr val="000000"/>
                </a:solidFill>
              </a:rPr>
              <a:t>)), we call</a:t>
            </a:r>
          </a:p>
          <a:p>
            <a:endParaRPr lang="en-US" dirty="0" smtClean="0">
              <a:solidFill>
                <a:srgbClr val="000000"/>
              </a:solidFill>
            </a:endParaRPr>
          </a:p>
          <a:p>
            <a:r>
              <a:rPr lang="en-US" dirty="0" smtClean="0">
                <a:solidFill>
                  <a:srgbClr val="000000"/>
                </a:solidFill>
              </a:rPr>
              <a:t>the </a:t>
            </a:r>
            <a:r>
              <a:rPr lang="en-US" b="1" dirty="0" smtClean="0">
                <a:solidFill>
                  <a:srgbClr val="C00000"/>
                </a:solidFill>
              </a:rPr>
              <a:t>linear approximation</a:t>
            </a:r>
            <a:r>
              <a:rPr lang="en-US" dirty="0" smtClean="0">
                <a:solidFill>
                  <a:srgbClr val="000000"/>
                </a:solidFill>
              </a:rPr>
              <a:t> or </a:t>
            </a:r>
            <a:r>
              <a:rPr lang="en-US" b="1" dirty="0" smtClean="0">
                <a:solidFill>
                  <a:srgbClr val="C00000"/>
                </a:solidFill>
              </a:rPr>
              <a:t>linearization</a:t>
            </a:r>
            <a:r>
              <a:rPr lang="en-US" dirty="0" smtClean="0">
                <a:solidFill>
                  <a:srgbClr val="000000"/>
                </a:solidFill>
              </a:rPr>
              <a:t> of </a:t>
            </a:r>
            <a:r>
              <a:rPr lang="en-US" i="1" dirty="0" smtClean="0">
                <a:solidFill>
                  <a:srgbClr val="000000"/>
                </a:solidFill>
              </a:rPr>
              <a:t>f</a:t>
            </a:r>
            <a:r>
              <a:rPr lang="en-US" dirty="0" smtClean="0">
                <a:solidFill>
                  <a:srgbClr val="000000"/>
                </a:solidFill>
              </a:rPr>
              <a:t> at the point </a:t>
            </a:r>
            <a:r>
              <a:rPr lang="en-US" i="1" dirty="0" smtClean="0">
                <a:solidFill>
                  <a:srgbClr val="000000"/>
                </a:solidFill>
              </a:rPr>
              <a:t>c</a:t>
            </a:r>
            <a:r>
              <a:rPr lang="en-US" dirty="0" smtClean="0">
                <a:solidFill>
                  <a:srgbClr val="000000"/>
                </a:solidFill>
              </a:rPr>
              <a:t>. Because </a:t>
            </a:r>
            <a:r>
              <a:rPr lang="en-US" i="1" dirty="0" smtClean="0">
                <a:solidFill>
                  <a:srgbClr val="000000"/>
                </a:solidFill>
              </a:rPr>
              <a:t>L</a:t>
            </a:r>
            <a:r>
              <a:rPr lang="en-US" dirty="0" smtClean="0">
                <a:solidFill>
                  <a:srgbClr val="000000"/>
                </a:solidFill>
              </a:rPr>
              <a:t> is a first‑degree polynomial in </a:t>
            </a:r>
            <a:r>
              <a:rPr lang="en-US" i="1" dirty="0" smtClean="0">
                <a:solidFill>
                  <a:srgbClr val="000000"/>
                </a:solidFill>
              </a:rPr>
              <a:t>x</a:t>
            </a:r>
            <a:r>
              <a:rPr lang="en-US" dirty="0" smtClean="0">
                <a:solidFill>
                  <a:srgbClr val="000000"/>
                </a:solidFill>
              </a:rPr>
              <a:t>, such a formula is also referred to as a </a:t>
            </a:r>
            <a:r>
              <a:rPr lang="en-US" b="1" dirty="0" smtClean="0">
                <a:solidFill>
                  <a:srgbClr val="C00000"/>
                </a:solidFill>
              </a:rPr>
              <a:t>first‑order approximation</a:t>
            </a:r>
            <a:r>
              <a:rPr lang="en-US" dirty="0" smtClean="0">
                <a:solidFill>
                  <a:srgbClr val="000000"/>
                </a:solidFill>
              </a:rPr>
              <a:t>, a phrase that hints at the higher‑order approximations we will discuss when we study Taylor series later in this text. </a:t>
            </a:r>
            <a:endParaRPr lang="en-US" dirty="0">
              <a:solidFill>
                <a:srgbClr val="000000"/>
              </a:solidFill>
            </a:endParaRPr>
          </a:p>
        </p:txBody>
      </p:sp>
      <p:graphicFrame>
        <p:nvGraphicFramePr>
          <p:cNvPr id="1026" name="Object 2"/>
          <p:cNvGraphicFramePr>
            <a:graphicFrameLocks noChangeAspect="1"/>
          </p:cNvGraphicFramePr>
          <p:nvPr/>
        </p:nvGraphicFramePr>
        <p:xfrm>
          <a:off x="2787650" y="2743200"/>
          <a:ext cx="3568700" cy="469900"/>
        </p:xfrm>
        <a:graphic>
          <a:graphicData uri="http://schemas.openxmlformats.org/presentationml/2006/ole">
            <mc:AlternateContent xmlns:mc="http://schemas.openxmlformats.org/markup-compatibility/2006">
              <mc:Choice xmlns:v="urn:schemas-microsoft-com:vml" Requires="v">
                <p:oleObj spid="_x0000_s1034" name="Equation" r:id="rId3" imgW="3568680" imgH="469800" progId="Equation.DSMT4">
                  <p:embed/>
                </p:oleObj>
              </mc:Choice>
              <mc:Fallback>
                <p:oleObj name="Equation" r:id="rId3" imgW="35686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7650" y="2743200"/>
                        <a:ext cx="356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t>
            </a:r>
            <a:endParaRPr lang="en-US" dirty="0"/>
          </a:p>
        </p:txBody>
      </p:sp>
      <p:sp>
        <p:nvSpPr>
          <p:cNvPr id="3" name="Content Placeholder 2"/>
          <p:cNvSpPr>
            <a:spLocks noGrp="1"/>
          </p:cNvSpPr>
          <p:nvPr>
            <p:ph idx="1"/>
          </p:nvPr>
        </p:nvSpPr>
        <p:spPr>
          <a:xfrm>
            <a:off x="457200" y="1280160"/>
            <a:ext cx="8229600" cy="3754874"/>
          </a:xfrm>
        </p:spPr>
        <p:txBody>
          <a:bodyPr>
            <a:spAutoFit/>
          </a:bodyPr>
          <a:lstStyle/>
          <a:p>
            <a:r>
              <a:rPr lang="en-US" dirty="0" smtClean="0"/>
              <a:t>Find the linearization of                            at </a:t>
            </a:r>
            <a:r>
              <a:rPr lang="en-US" i="1" dirty="0" smtClean="0"/>
              <a:t>x</a:t>
            </a:r>
            <a:r>
              <a:rPr lang="en-US" dirty="0" smtClean="0"/>
              <a:t> = 0. </a:t>
            </a:r>
          </a:p>
          <a:p>
            <a:r>
              <a:rPr lang="en-US" b="1" dirty="0" smtClean="0"/>
              <a:t>Solution</a:t>
            </a:r>
          </a:p>
          <a:p>
            <a:r>
              <a:rPr lang="en-US" dirty="0" smtClean="0"/>
              <a:t>Since </a:t>
            </a:r>
            <a:r>
              <a:rPr lang="en-US" i="1" dirty="0" smtClean="0"/>
              <a:t>f</a:t>
            </a:r>
            <a:r>
              <a:rPr lang="en-US" dirty="0" smtClean="0"/>
              <a:t>(0) = 1 and</a:t>
            </a:r>
          </a:p>
          <a:p>
            <a:pPr>
              <a:lnSpc>
                <a:spcPct val="150000"/>
              </a:lnSpc>
            </a:pPr>
            <a:endParaRPr lang="en-US" dirty="0" smtClean="0"/>
          </a:p>
          <a:p>
            <a:r>
              <a:rPr lang="en-US" dirty="0" smtClean="0"/>
              <a:t>	      and hence</a:t>
            </a:r>
          </a:p>
          <a:p>
            <a:pPr>
              <a:lnSpc>
                <a:spcPct val="200000"/>
              </a:lnSpc>
            </a:pPr>
            <a:endParaRPr lang="en-US" dirty="0" smtClean="0"/>
          </a:p>
        </p:txBody>
      </p:sp>
      <p:graphicFrame>
        <p:nvGraphicFramePr>
          <p:cNvPr id="2050" name="Object 2"/>
          <p:cNvGraphicFramePr>
            <a:graphicFrameLocks noChangeAspect="1"/>
          </p:cNvGraphicFramePr>
          <p:nvPr/>
        </p:nvGraphicFramePr>
        <p:xfrm>
          <a:off x="4140200" y="1246890"/>
          <a:ext cx="1955800" cy="520700"/>
        </p:xfrm>
        <a:graphic>
          <a:graphicData uri="http://schemas.openxmlformats.org/presentationml/2006/ole">
            <mc:AlternateContent xmlns:mc="http://schemas.openxmlformats.org/markup-compatibility/2006">
              <mc:Choice xmlns:v="urn:schemas-microsoft-com:vml" Requires="v">
                <p:oleObj spid="_x0000_s2107" name="Equation" r:id="rId3" imgW="1955520" imgH="520560" progId="Equation.DSMT4">
                  <p:embed/>
                </p:oleObj>
              </mc:Choice>
              <mc:Fallback>
                <p:oleObj name="Equation" r:id="rId3" imgW="1955520" imgH="520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1246890"/>
                        <a:ext cx="19558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3162300" y="2743200"/>
          <a:ext cx="2819400" cy="838200"/>
        </p:xfrm>
        <a:graphic>
          <a:graphicData uri="http://schemas.openxmlformats.org/presentationml/2006/ole">
            <mc:AlternateContent xmlns:mc="http://schemas.openxmlformats.org/markup-compatibility/2006">
              <mc:Choice xmlns:v="urn:schemas-microsoft-com:vml" Requires="v">
                <p:oleObj spid="_x0000_s2108" name="Equation" r:id="rId5" imgW="2819160" imgH="838080" progId="Equation.DSMT4">
                  <p:embed/>
                </p:oleObj>
              </mc:Choice>
              <mc:Fallback>
                <p:oleObj name="Equation" r:id="rId5" imgW="28191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2300" y="2743200"/>
                        <a:ext cx="281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548640" y="3567660"/>
          <a:ext cx="1282700" cy="469900"/>
        </p:xfrm>
        <a:graphic>
          <a:graphicData uri="http://schemas.openxmlformats.org/presentationml/2006/ole">
            <mc:AlternateContent xmlns:mc="http://schemas.openxmlformats.org/markup-compatibility/2006">
              <mc:Choice xmlns:v="urn:schemas-microsoft-com:vml" Requires="v">
                <p:oleObj spid="_x0000_s2109" name="Equation" r:id="rId7" imgW="1282680" imgH="469800" progId="Equation.DSMT4">
                  <p:embed/>
                </p:oleObj>
              </mc:Choice>
              <mc:Fallback>
                <p:oleObj name="Equation" r:id="rId7" imgW="128268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3567660"/>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069300" y="4298950"/>
          <a:ext cx="635000" cy="469900"/>
        </p:xfrm>
        <a:graphic>
          <a:graphicData uri="http://schemas.openxmlformats.org/presentationml/2006/ole">
            <mc:AlternateContent xmlns:mc="http://schemas.openxmlformats.org/markup-compatibility/2006">
              <mc:Choice xmlns:v="urn:schemas-microsoft-com:vml" Requires="v">
                <p:oleObj spid="_x0000_s2110" name="Equation" r:id="rId9" imgW="634680" imgH="469800" progId="Equation.DSMT4">
                  <p:embed/>
                </p:oleObj>
              </mc:Choice>
              <mc:Fallback>
                <p:oleObj name="Equation" r:id="rId9" imgW="6346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9300" y="4298950"/>
                        <a:ext cx="63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785080" y="4298950"/>
          <a:ext cx="2984500" cy="469900"/>
        </p:xfrm>
        <a:graphic>
          <a:graphicData uri="http://schemas.openxmlformats.org/presentationml/2006/ole">
            <mc:AlternateContent xmlns:mc="http://schemas.openxmlformats.org/markup-compatibility/2006">
              <mc:Choice xmlns:v="urn:schemas-microsoft-com:vml" Requires="v">
                <p:oleObj spid="_x0000_s2111" name="Equation" r:id="rId11" imgW="2984400" imgH="469800" progId="Equation.DSMT4">
                  <p:embed/>
                </p:oleObj>
              </mc:Choice>
              <mc:Fallback>
                <p:oleObj name="Equation" r:id="rId11" imgW="298440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85080" y="4298950"/>
                        <a:ext cx="298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4842631" y="4114800"/>
          <a:ext cx="1943100" cy="838200"/>
        </p:xfrm>
        <a:graphic>
          <a:graphicData uri="http://schemas.openxmlformats.org/presentationml/2006/ole">
            <mc:AlternateContent xmlns:mc="http://schemas.openxmlformats.org/markup-compatibility/2006">
              <mc:Choice xmlns:v="urn:schemas-microsoft-com:vml" Requires="v">
                <p:oleObj spid="_x0000_s2112" name="Equation" r:id="rId13" imgW="1942920" imgH="838080" progId="Equation.DSMT4">
                  <p:embed/>
                </p:oleObj>
              </mc:Choice>
              <mc:Fallback>
                <p:oleObj name="Equation" r:id="rId13" imgW="194292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42631" y="4114800"/>
                        <a:ext cx="194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6888791" y="4099810"/>
          <a:ext cx="1117600" cy="838200"/>
        </p:xfrm>
        <a:graphic>
          <a:graphicData uri="http://schemas.openxmlformats.org/presentationml/2006/ole">
            <mc:AlternateContent xmlns:mc="http://schemas.openxmlformats.org/markup-compatibility/2006">
              <mc:Choice xmlns:v="urn:schemas-microsoft-com:vml" Requires="v">
                <p:oleObj spid="_x0000_s2113" name="Equation" r:id="rId15" imgW="1117440" imgH="838080" progId="Equation.DSMT4">
                  <p:embed/>
                </p:oleObj>
              </mc:Choice>
              <mc:Fallback>
                <p:oleObj name="Equation" r:id="rId15" imgW="111744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888791" y="409981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5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(cont.)</a:t>
            </a:r>
            <a:endParaRPr lang="en-US" dirty="0"/>
          </a:p>
        </p:txBody>
      </p:sp>
      <p:sp>
        <p:nvSpPr>
          <p:cNvPr id="4" name="Content Placeholder 2"/>
          <p:cNvSpPr>
            <a:spLocks noGrp="1"/>
          </p:cNvSpPr>
          <p:nvPr>
            <p:ph idx="1"/>
          </p:nvPr>
        </p:nvSpPr>
        <p:spPr>
          <a:xfrm>
            <a:off x="457200" y="1280160"/>
            <a:ext cx="4754880" cy="954107"/>
          </a:xfrm>
        </p:spPr>
        <p:txBody>
          <a:bodyPr>
            <a:spAutoFit/>
          </a:bodyPr>
          <a:lstStyle/>
          <a:p>
            <a:r>
              <a:rPr lang="en-US" dirty="0" smtClean="0"/>
              <a:t>The graph in Figure 2 is an illustration of how </a:t>
            </a:r>
            <a:r>
              <a:rPr lang="en-US" i="1" dirty="0" smtClean="0"/>
              <a:t>f </a:t>
            </a:r>
            <a:r>
              <a:rPr lang="en-US" dirty="0" smtClean="0"/>
              <a:t>and </a:t>
            </a:r>
            <a:r>
              <a:rPr lang="en-US" i="1" dirty="0" smtClean="0"/>
              <a:t>L</a:t>
            </a:r>
            <a:r>
              <a:rPr lang="en-US" dirty="0" smtClean="0"/>
              <a:t> relate to one another.</a:t>
            </a:r>
            <a:endParaRPr lang="en-US" dirty="0"/>
          </a:p>
        </p:txBody>
      </p:sp>
      <p:sp>
        <p:nvSpPr>
          <p:cNvPr id="5" name="Rectangle 4"/>
          <p:cNvSpPr/>
          <p:nvPr/>
        </p:nvSpPr>
        <p:spPr>
          <a:xfrm>
            <a:off x="5925649" y="5092430"/>
            <a:ext cx="1370055" cy="523220"/>
          </a:xfrm>
          <a:prstGeom prst="rect">
            <a:avLst/>
          </a:prstGeom>
        </p:spPr>
        <p:txBody>
          <a:bodyPr wrap="none">
            <a:spAutoFit/>
          </a:bodyPr>
          <a:lstStyle/>
          <a:p>
            <a:r>
              <a:rPr lang="en-US" sz="2800" b="1" dirty="0" smtClean="0"/>
              <a:t>Figure 2</a:t>
            </a:r>
          </a:p>
        </p:txBody>
      </p:sp>
      <p:pic>
        <p:nvPicPr>
          <p:cNvPr id="14337" name="Picture 1"/>
          <p:cNvPicPr>
            <a:picLocks noChangeAspect="1" noChangeArrowheads="1"/>
          </p:cNvPicPr>
          <p:nvPr/>
        </p:nvPicPr>
        <p:blipFill>
          <a:blip r:embed="rId2" cstate="print"/>
          <a:srcRect/>
          <a:stretch>
            <a:fillRect/>
          </a:stretch>
        </p:blipFill>
        <p:spPr bwMode="auto">
          <a:xfrm>
            <a:off x="4724400" y="1447800"/>
            <a:ext cx="3772553"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(cont.)</a:t>
            </a:r>
            <a:endParaRPr lang="en-US" dirty="0"/>
          </a:p>
        </p:txBody>
      </p:sp>
      <p:sp>
        <p:nvSpPr>
          <p:cNvPr id="3" name="Content Placeholder 2"/>
          <p:cNvSpPr>
            <a:spLocks noGrp="1"/>
          </p:cNvSpPr>
          <p:nvPr>
            <p:ph idx="1"/>
          </p:nvPr>
        </p:nvSpPr>
        <p:spPr>
          <a:xfrm>
            <a:off x="457200" y="1280160"/>
            <a:ext cx="5029200" cy="4572000"/>
          </a:xfrm>
        </p:spPr>
        <p:txBody>
          <a:bodyPr>
            <a:noAutofit/>
          </a:bodyPr>
          <a:lstStyle/>
          <a:p>
            <a:r>
              <a:rPr lang="en-US" dirty="0" smtClean="0"/>
              <a:t>In this example, note that the linearization lies above the graph of </a:t>
            </a:r>
            <a:r>
              <a:rPr lang="en-US" i="1" dirty="0" smtClean="0"/>
              <a:t>f</a:t>
            </a:r>
            <a:r>
              <a:rPr lang="en-US" dirty="0" smtClean="0"/>
              <a:t> in the neighborhood of </a:t>
            </a:r>
            <a:r>
              <a:rPr lang="en-US" i="1" dirty="0" smtClean="0"/>
              <a:t>x</a:t>
            </a:r>
            <a:r>
              <a:rPr lang="en-US" dirty="0" smtClean="0"/>
              <a:t> = 0, so using </a:t>
            </a:r>
            <a:r>
              <a:rPr lang="en-US" i="1" dirty="0" smtClean="0"/>
              <a:t>L</a:t>
            </a:r>
            <a:r>
              <a:rPr lang="en-US" dirty="0" smtClean="0"/>
              <a:t> to approximate </a:t>
            </a:r>
            <a:r>
              <a:rPr lang="en-US" i="1" dirty="0" smtClean="0"/>
              <a:t>f</a:t>
            </a:r>
            <a:r>
              <a:rPr lang="en-US" dirty="0" smtClean="0"/>
              <a:t> for nearby points would result in an overestimate. The critical observation, however, is that the difference between </a:t>
            </a:r>
            <a:r>
              <a:rPr lang="en-US" i="1" dirty="0" smtClean="0"/>
              <a:t>f</a:t>
            </a:r>
            <a:r>
              <a:rPr lang="en-US" dirty="0" smtClean="0"/>
              <a:t> and </a:t>
            </a:r>
            <a:r>
              <a:rPr lang="en-US" i="1" dirty="0" smtClean="0"/>
              <a:t>L</a:t>
            </a:r>
            <a:r>
              <a:rPr lang="en-US" dirty="0" smtClean="0"/>
              <a:t> is vanishingly small as </a:t>
            </a:r>
            <a:r>
              <a:rPr lang="en-US" i="1" dirty="0" smtClean="0"/>
              <a:t>x </a:t>
            </a:r>
            <a:r>
              <a:rPr lang="en-US" dirty="0" smtClean="0"/>
              <a:t>→ 0, as shown in Figure 3.</a:t>
            </a:r>
            <a:endParaRPr lang="en-US" dirty="0"/>
          </a:p>
        </p:txBody>
      </p:sp>
      <p:pic>
        <p:nvPicPr>
          <p:cNvPr id="4" name="Picture 2"/>
          <p:cNvPicPr>
            <a:picLocks noChangeAspect="1" noChangeArrowheads="1"/>
          </p:cNvPicPr>
          <p:nvPr/>
        </p:nvPicPr>
        <p:blipFill>
          <a:blip r:embed="rId3" cstate="print"/>
          <a:srcRect b="37500"/>
          <a:stretch>
            <a:fillRect/>
          </a:stretch>
        </p:blipFill>
        <p:spPr bwMode="auto">
          <a:xfrm>
            <a:off x="5486400" y="1600200"/>
            <a:ext cx="3363871" cy="2286000"/>
          </a:xfrm>
          <a:prstGeom prst="rect">
            <a:avLst/>
          </a:prstGeom>
          <a:noFill/>
          <a:ln w="9525">
            <a:noFill/>
            <a:miter lim="800000"/>
            <a:headEnd/>
            <a:tailEnd/>
          </a:ln>
        </p:spPr>
      </p:pic>
      <p:graphicFrame>
        <p:nvGraphicFramePr>
          <p:cNvPr id="5" name="Object 4"/>
          <p:cNvGraphicFramePr>
            <a:graphicFrameLocks noChangeAspect="1"/>
          </p:cNvGraphicFramePr>
          <p:nvPr/>
        </p:nvGraphicFramePr>
        <p:xfrm>
          <a:off x="5410200" y="3994150"/>
          <a:ext cx="3365500" cy="1333500"/>
        </p:xfrm>
        <a:graphic>
          <a:graphicData uri="http://schemas.openxmlformats.org/presentationml/2006/ole">
            <mc:AlternateContent xmlns:mc="http://schemas.openxmlformats.org/markup-compatibility/2006">
              <mc:Choice xmlns:v="urn:schemas-microsoft-com:vml" Requires="v">
                <p:oleObj spid="_x0000_s18441" name="Equation" r:id="rId4" imgW="3365280" imgH="1333440" progId="Equation.DSMT4">
                  <p:embed/>
                </p:oleObj>
              </mc:Choice>
              <mc:Fallback>
                <p:oleObj name="Equation" r:id="rId4" imgW="3365280" imgH="133344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3994150"/>
                        <a:ext cx="3365500" cy="133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t>
            </a:r>
            <a:endParaRPr lang="en-US" dirty="0"/>
          </a:p>
        </p:txBody>
      </p:sp>
      <p:sp>
        <p:nvSpPr>
          <p:cNvPr id="3" name="Content Placeholder 2"/>
          <p:cNvSpPr>
            <a:spLocks noGrp="1"/>
          </p:cNvSpPr>
          <p:nvPr>
            <p:ph idx="1"/>
          </p:nvPr>
        </p:nvSpPr>
        <p:spPr>
          <a:xfrm>
            <a:off x="457200" y="1295400"/>
            <a:ext cx="8229600" cy="4572000"/>
          </a:xfrm>
        </p:spPr>
        <p:txBody>
          <a:bodyPr/>
          <a:lstStyle/>
          <a:p>
            <a:r>
              <a:rPr lang="en-US" dirty="0" smtClean="0"/>
              <a:t>Find the linearizations of </a:t>
            </a:r>
            <a:r>
              <a:rPr lang="en-US" dirty="0" smtClean="0">
                <a:solidFill>
                  <a:srgbClr val="0000FF"/>
                </a:solidFill>
              </a:rPr>
              <a:t>sin</a:t>
            </a:r>
            <a:r>
              <a:rPr lang="el-GR" i="1" dirty="0" smtClean="0">
                <a:solidFill>
                  <a:srgbClr val="0000FF"/>
                </a:solidFill>
                <a:latin typeface="Cambria Math" panose="02040503050406030204" pitchFamily="18" charset="0"/>
                <a:ea typeface="Cambria Math" panose="02040503050406030204" pitchFamily="18" charset="0"/>
              </a:rPr>
              <a:t>θ</a:t>
            </a:r>
            <a:r>
              <a:rPr lang="en-US" dirty="0" smtClean="0"/>
              <a:t>, </a:t>
            </a:r>
            <a:r>
              <a:rPr lang="en-US" dirty="0" smtClean="0">
                <a:solidFill>
                  <a:srgbClr val="0000FF"/>
                </a:solidFill>
              </a:rPr>
              <a:t>cos</a:t>
            </a:r>
            <a:r>
              <a:rPr lang="el-GR" i="1" dirty="0" smtClean="0">
                <a:solidFill>
                  <a:srgbClr val="0000FF"/>
                </a:solidFill>
                <a:latin typeface="Cambria Math" panose="02040503050406030204" pitchFamily="18" charset="0"/>
                <a:ea typeface="Cambria Math" panose="02040503050406030204" pitchFamily="18" charset="0"/>
              </a:rPr>
              <a:t>θ</a:t>
            </a:r>
            <a:r>
              <a:rPr lang="en-US" dirty="0" smtClean="0"/>
              <a:t>, </a:t>
            </a:r>
            <a:r>
              <a:rPr lang="en-US" dirty="0" smtClean="0"/>
              <a:t>and </a:t>
            </a:r>
            <a:r>
              <a:rPr lang="en-US" dirty="0" smtClean="0">
                <a:solidFill>
                  <a:srgbClr val="0000FF"/>
                </a:solidFill>
              </a:rPr>
              <a:t>tan</a:t>
            </a:r>
            <a:r>
              <a:rPr lang="el-GR" i="1" dirty="0" smtClean="0">
                <a:solidFill>
                  <a:srgbClr val="0000FF"/>
                </a:solidFill>
                <a:latin typeface="Cambria Math" panose="02040503050406030204" pitchFamily="18" charset="0"/>
                <a:ea typeface="Cambria Math" panose="02040503050406030204" pitchFamily="18" charset="0"/>
              </a:rPr>
              <a:t>θ</a:t>
            </a:r>
            <a:r>
              <a:rPr lang="en-US" dirty="0" smtClean="0"/>
              <a:t> </a:t>
            </a:r>
            <a:r>
              <a:rPr lang="en-US" dirty="0" smtClean="0"/>
              <a:t>at </a:t>
            </a:r>
            <a:r>
              <a:rPr lang="el-GR" i="1" dirty="0" smtClean="0">
                <a:latin typeface="Cambria Math" panose="02040503050406030204" pitchFamily="18" charset="0"/>
                <a:ea typeface="Cambria Math" panose="02040503050406030204" pitchFamily="18" charset="0"/>
              </a:rPr>
              <a:t>θ</a:t>
            </a:r>
            <a:r>
              <a:rPr lang="en-US" dirty="0" smtClean="0"/>
              <a:t> </a:t>
            </a:r>
            <a:r>
              <a:rPr lang="en-US" dirty="0" smtClean="0"/>
              <a:t>= 0.</a:t>
            </a:r>
          </a:p>
          <a:p>
            <a:r>
              <a:rPr lang="en-US" b="1" dirty="0" smtClean="0"/>
              <a:t>Solution</a:t>
            </a:r>
          </a:p>
          <a:p>
            <a:r>
              <a:rPr lang="en-US" dirty="0" smtClean="0"/>
              <a:t>We have sin 0 = 0 and </a:t>
            </a:r>
          </a:p>
          <a:p>
            <a:pPr>
              <a:lnSpc>
                <a:spcPts val="2500"/>
              </a:lnSpc>
              <a:spcBef>
                <a:spcPts val="0"/>
              </a:spcBef>
            </a:pPr>
            <a:endParaRPr lang="en-US" dirty="0" smtClean="0"/>
          </a:p>
          <a:p>
            <a:r>
              <a:rPr lang="en-US" dirty="0" smtClean="0"/>
              <a:t>So                                            Similarly, we find that </a:t>
            </a:r>
            <a:br>
              <a:rPr lang="en-US" dirty="0" smtClean="0"/>
            </a:br>
            <a:r>
              <a:rPr lang="en-US" dirty="0" smtClean="0"/>
              <a:t>cos</a:t>
            </a:r>
            <a:r>
              <a:rPr lang="el-GR" i="1" dirty="0" smtClean="0">
                <a:latin typeface="Cambria Math" panose="02040503050406030204" pitchFamily="18" charset="0"/>
                <a:ea typeface="Cambria Math" panose="02040503050406030204" pitchFamily="18" charset="0"/>
              </a:rPr>
              <a:t>θ</a:t>
            </a:r>
            <a:r>
              <a:rPr lang="en-US" i="1" dirty="0" smtClean="0">
                <a:latin typeface="Euclid Symbol" pitchFamily="18" charset="2"/>
              </a:rPr>
              <a:t> </a:t>
            </a:r>
            <a:r>
              <a:rPr lang="en-US" dirty="0" smtClean="0">
                <a:sym typeface="Symbol"/>
              </a:rPr>
              <a:t></a:t>
            </a:r>
            <a:r>
              <a:rPr lang="en-US" dirty="0" smtClean="0"/>
              <a:t> 1 and </a:t>
            </a:r>
            <a:r>
              <a:rPr lang="en-US" dirty="0" smtClean="0"/>
              <a:t>tan</a:t>
            </a:r>
            <a:r>
              <a:rPr lang="el-GR" i="1" dirty="0" smtClean="0">
                <a:latin typeface="Cambria Math" panose="02040503050406030204" pitchFamily="18" charset="0"/>
                <a:ea typeface="Cambria Math" panose="02040503050406030204" pitchFamily="18" charset="0"/>
              </a:rPr>
              <a:t>θ</a:t>
            </a:r>
            <a:r>
              <a:rPr lang="en-US" dirty="0" smtClean="0"/>
              <a:t> </a:t>
            </a:r>
            <a:r>
              <a:rPr lang="en-US" dirty="0" smtClean="0">
                <a:sym typeface="Symbol"/>
              </a:rPr>
              <a:t></a:t>
            </a:r>
            <a:r>
              <a:rPr lang="en-US" dirty="0" smtClean="0"/>
              <a:t> </a:t>
            </a:r>
            <a:r>
              <a:rPr lang="el-GR" i="1" dirty="0">
                <a:latin typeface="Cambria Math" panose="02040503050406030204" pitchFamily="18" charset="0"/>
                <a:ea typeface="Cambria Math" panose="02040503050406030204" pitchFamily="18" charset="0"/>
              </a:rPr>
              <a:t>θ</a:t>
            </a:r>
            <a:r>
              <a:rPr lang="en-US" dirty="0" smtClean="0"/>
              <a:t> </a:t>
            </a:r>
            <a:r>
              <a:rPr lang="en-US" dirty="0" smtClean="0"/>
              <a:t>at </a:t>
            </a:r>
            <a:r>
              <a:rPr lang="el-GR" i="1" dirty="0">
                <a:latin typeface="Cambria Math" panose="02040503050406030204" pitchFamily="18" charset="0"/>
                <a:ea typeface="Cambria Math" panose="02040503050406030204" pitchFamily="18" charset="0"/>
              </a:rPr>
              <a:t>θ</a:t>
            </a:r>
            <a:r>
              <a:rPr lang="en-US" dirty="0" smtClean="0"/>
              <a:t> </a:t>
            </a:r>
            <a:r>
              <a:rPr lang="en-US" dirty="0" smtClean="0"/>
              <a:t>= 0.</a:t>
            </a:r>
          </a:p>
          <a:p>
            <a:r>
              <a:rPr lang="en-US" dirty="0" smtClean="0"/>
              <a:t>How close are these approximations? As we will learn later when we study Taylor series, the difference between </a:t>
            </a:r>
            <a:r>
              <a:rPr lang="en-US" dirty="0" smtClean="0"/>
              <a:t>sin</a:t>
            </a:r>
            <a:r>
              <a:rPr lang="el-GR" i="1" dirty="0" smtClean="0">
                <a:latin typeface="Cambria Math" panose="02040503050406030204" pitchFamily="18" charset="0"/>
                <a:ea typeface="Cambria Math" panose="02040503050406030204" pitchFamily="18" charset="0"/>
              </a:rPr>
              <a:t>θ</a:t>
            </a:r>
            <a:r>
              <a:rPr lang="en-US" dirty="0" smtClean="0"/>
              <a:t> </a:t>
            </a:r>
            <a:r>
              <a:rPr lang="en-US" dirty="0" smtClean="0"/>
              <a:t>and </a:t>
            </a:r>
            <a:r>
              <a:rPr lang="el-GR" i="1" dirty="0">
                <a:latin typeface="Cambria Math" panose="02040503050406030204" pitchFamily="18" charset="0"/>
                <a:ea typeface="Cambria Math" panose="02040503050406030204" pitchFamily="18" charset="0"/>
              </a:rPr>
              <a:t>θ</a:t>
            </a:r>
            <a:r>
              <a:rPr lang="en-US" dirty="0" smtClean="0"/>
              <a:t> </a:t>
            </a:r>
            <a:r>
              <a:rPr lang="en-US" dirty="0" smtClean="0"/>
              <a:t>is no larger than</a:t>
            </a:r>
          </a:p>
          <a:p>
            <a:endParaRPr lang="en-US" dirty="0"/>
          </a:p>
        </p:txBody>
      </p:sp>
      <p:graphicFrame>
        <p:nvGraphicFramePr>
          <p:cNvPr id="5122" name="Object 2"/>
          <p:cNvGraphicFramePr>
            <a:graphicFrameLocks noChangeAspect="1"/>
          </p:cNvGraphicFramePr>
          <p:nvPr>
            <p:extLst>
              <p:ext uri="{D42A27DB-BD31-4B8C-83A1-F6EECF244321}">
                <p14:modId xmlns:p14="http://schemas.microsoft.com/office/powerpoint/2010/main" val="491192292"/>
              </p:ext>
            </p:extLst>
          </p:nvPr>
        </p:nvGraphicFramePr>
        <p:xfrm>
          <a:off x="3873500" y="2043113"/>
          <a:ext cx="3251200" cy="1066800"/>
        </p:xfrm>
        <a:graphic>
          <a:graphicData uri="http://schemas.openxmlformats.org/presentationml/2006/ole">
            <mc:AlternateContent xmlns:mc="http://schemas.openxmlformats.org/markup-compatibility/2006">
              <mc:Choice xmlns:v="urn:schemas-microsoft-com:vml" Requires="v">
                <p:oleObj spid="_x0000_s5146" name="Equation" r:id="rId3" imgW="3251160" imgH="1066680" progId="Equation.DSMT4">
                  <p:embed/>
                </p:oleObj>
              </mc:Choice>
              <mc:Fallback>
                <p:oleObj name="Equation" r:id="rId3" imgW="3251160" imgH="1066680" progId="Equation.DSMT4">
                  <p:embed/>
                  <p:pic>
                    <p:nvPicPr>
                      <p:cNvPr id="0" name="Picture 2"/>
                      <p:cNvPicPr>
                        <a:picLocks noChangeAspect="1" noChangeArrowheads="1"/>
                      </p:cNvPicPr>
                      <p:nvPr/>
                    </p:nvPicPr>
                    <p:blipFill>
                      <a:blip r:embed="rId4"/>
                      <a:srcRect/>
                      <a:stretch>
                        <a:fillRect/>
                      </a:stretch>
                    </p:blipFill>
                    <p:spPr bwMode="auto">
                      <a:xfrm>
                        <a:off x="3873500" y="2043113"/>
                        <a:ext cx="3251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p:cNvGraphicFramePr>
            <a:graphicFrameLocks noChangeAspect="1"/>
          </p:cNvGraphicFramePr>
          <p:nvPr>
            <p:extLst>
              <p:ext uri="{D42A27DB-BD31-4B8C-83A1-F6EECF244321}">
                <p14:modId xmlns:p14="http://schemas.microsoft.com/office/powerpoint/2010/main" val="996553019"/>
              </p:ext>
            </p:extLst>
          </p:nvPr>
        </p:nvGraphicFramePr>
        <p:xfrm>
          <a:off x="923278" y="3173413"/>
          <a:ext cx="3505200" cy="482600"/>
        </p:xfrm>
        <a:graphic>
          <a:graphicData uri="http://schemas.openxmlformats.org/presentationml/2006/ole">
            <mc:AlternateContent xmlns:mc="http://schemas.openxmlformats.org/markup-compatibility/2006">
              <mc:Choice xmlns:v="urn:schemas-microsoft-com:vml" Requires="v">
                <p:oleObj spid="_x0000_s5147" name="Equation" r:id="rId5" imgW="3504960" imgH="482400" progId="Equation.DSMT4">
                  <p:embed/>
                </p:oleObj>
              </mc:Choice>
              <mc:Fallback>
                <p:oleObj name="Equation" r:id="rId5" imgW="3504960" imgH="482400" progId="Equation.DSMT4">
                  <p:embed/>
                  <p:pic>
                    <p:nvPicPr>
                      <p:cNvPr id="0" name="Picture 3"/>
                      <p:cNvPicPr>
                        <a:picLocks noChangeAspect="1" noChangeArrowheads="1"/>
                      </p:cNvPicPr>
                      <p:nvPr/>
                    </p:nvPicPr>
                    <p:blipFill>
                      <a:blip r:embed="rId6"/>
                      <a:srcRect/>
                      <a:stretch>
                        <a:fillRect/>
                      </a:stretch>
                    </p:blipFill>
                    <p:spPr bwMode="auto">
                      <a:xfrm>
                        <a:off x="923278" y="3173413"/>
                        <a:ext cx="3505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2148211370"/>
              </p:ext>
            </p:extLst>
          </p:nvPr>
        </p:nvGraphicFramePr>
        <p:xfrm>
          <a:off x="5880100" y="4926306"/>
          <a:ext cx="901700" cy="584200"/>
        </p:xfrm>
        <a:graphic>
          <a:graphicData uri="http://schemas.openxmlformats.org/presentationml/2006/ole">
            <mc:AlternateContent xmlns:mc="http://schemas.openxmlformats.org/markup-compatibility/2006">
              <mc:Choice xmlns:v="urn:schemas-microsoft-com:vml" Requires="v">
                <p:oleObj spid="_x0000_s5148" name="Equation" r:id="rId7" imgW="901440" imgH="583920" progId="Equation.DSMT4">
                  <p:embed/>
                </p:oleObj>
              </mc:Choice>
              <mc:Fallback>
                <p:oleObj name="Equation" r:id="rId7" imgW="901440" imgH="583920" progId="Equation.DSMT4">
                  <p:embed/>
                  <p:pic>
                    <p:nvPicPr>
                      <p:cNvPr id="0" name="Picture 4"/>
                      <p:cNvPicPr>
                        <a:picLocks noChangeAspect="1" noChangeArrowheads="1"/>
                      </p:cNvPicPr>
                      <p:nvPr/>
                    </p:nvPicPr>
                    <p:blipFill>
                      <a:blip r:embed="rId8"/>
                      <a:srcRect/>
                      <a:stretch>
                        <a:fillRect/>
                      </a:stretch>
                    </p:blipFill>
                    <p:spPr bwMode="auto">
                      <a:xfrm>
                        <a:off x="5880100" y="4926306"/>
                        <a:ext cx="9017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(cont.)</a:t>
            </a:r>
            <a:endParaRPr lang="en-US" dirty="0"/>
          </a:p>
        </p:txBody>
      </p:sp>
      <p:sp>
        <p:nvSpPr>
          <p:cNvPr id="3" name="Content Placeholder 2"/>
          <p:cNvSpPr>
            <a:spLocks noGrp="1"/>
          </p:cNvSpPr>
          <p:nvPr>
            <p:ph idx="1"/>
          </p:nvPr>
        </p:nvSpPr>
        <p:spPr/>
        <p:txBody>
          <a:bodyPr/>
          <a:lstStyle/>
          <a:p>
            <a:r>
              <a:rPr lang="en-US" dirty="0" smtClean="0"/>
              <a:t>So for example, over the interval [−0.1, 0.1], the error in the approximation for </a:t>
            </a:r>
            <a:r>
              <a:rPr lang="en-US" dirty="0" smtClean="0"/>
              <a:t>sin</a:t>
            </a:r>
            <a:r>
              <a:rPr lang="el-GR" i="1" dirty="0" smtClean="0">
                <a:latin typeface="Cambria Math" panose="02040503050406030204" pitchFamily="18" charset="0"/>
                <a:ea typeface="Cambria Math" panose="02040503050406030204" pitchFamily="18" charset="0"/>
              </a:rPr>
              <a:t>θ</a:t>
            </a:r>
            <a:r>
              <a:rPr lang="en-US" dirty="0" smtClean="0"/>
              <a:t> </a:t>
            </a:r>
            <a:r>
              <a:rPr lang="en-US" dirty="0" smtClean="0"/>
              <a:t>is no larger than</a:t>
            </a:r>
          </a:p>
          <a:p>
            <a:r>
              <a:rPr lang="en-US" dirty="0" smtClean="0"/>
              <a:t>Figure 4 indicates how closely </a:t>
            </a:r>
          </a:p>
          <a:p>
            <a:pPr>
              <a:spcBef>
                <a:spcPts val="0"/>
              </a:spcBef>
            </a:pPr>
            <a:r>
              <a:rPr lang="en-US" dirty="0" smtClean="0"/>
              <a:t>sin</a:t>
            </a:r>
            <a:r>
              <a:rPr lang="el-GR" i="1" dirty="0" smtClean="0">
                <a:latin typeface="Cambria Math" panose="02040503050406030204" pitchFamily="18" charset="0"/>
                <a:ea typeface="Cambria Math" panose="02040503050406030204" pitchFamily="18" charset="0"/>
              </a:rPr>
              <a:t>θ</a:t>
            </a:r>
            <a:r>
              <a:rPr lang="en-US" dirty="0" smtClean="0"/>
              <a:t> </a:t>
            </a:r>
            <a:r>
              <a:rPr lang="en-US" dirty="0" smtClean="0"/>
              <a:t>and its linearization </a:t>
            </a:r>
          </a:p>
          <a:p>
            <a:pPr>
              <a:spcBef>
                <a:spcPts val="0"/>
              </a:spcBef>
            </a:pPr>
            <a:r>
              <a:rPr lang="en-US" dirty="0" smtClean="0"/>
              <a:t>correspond over small </a:t>
            </a:r>
          </a:p>
          <a:p>
            <a:pPr>
              <a:spcBef>
                <a:spcPts val="0"/>
              </a:spcBef>
            </a:pPr>
            <a:r>
              <a:rPr lang="en-US" dirty="0" smtClean="0"/>
              <a:t>intervals centered at 0.</a:t>
            </a:r>
          </a:p>
          <a:p>
            <a:endParaRPr lang="en-US" dirty="0" smtClean="0"/>
          </a:p>
        </p:txBody>
      </p:sp>
      <p:graphicFrame>
        <p:nvGraphicFramePr>
          <p:cNvPr id="6147" name="Object 3"/>
          <p:cNvGraphicFramePr>
            <a:graphicFrameLocks noChangeAspect="1"/>
          </p:cNvGraphicFramePr>
          <p:nvPr/>
        </p:nvGraphicFramePr>
        <p:xfrm>
          <a:off x="7164294" y="1712259"/>
          <a:ext cx="1244600" cy="406400"/>
        </p:xfrm>
        <a:graphic>
          <a:graphicData uri="http://schemas.openxmlformats.org/presentationml/2006/ole">
            <mc:AlternateContent xmlns:mc="http://schemas.openxmlformats.org/markup-compatibility/2006">
              <mc:Choice xmlns:v="urn:schemas-microsoft-com:vml" Requires="v">
                <p:oleObj spid="_x0000_s6155" name="Equation" r:id="rId3" imgW="1244520" imgH="406080" progId="Equation.DSMT4">
                  <p:embed/>
                </p:oleObj>
              </mc:Choice>
              <mc:Fallback>
                <p:oleObj name="Equation" r:id="rId3" imgW="1244520" imgH="406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4294" y="1712259"/>
                        <a:ext cx="1244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9" name="Group 8"/>
          <p:cNvGrpSpPr/>
          <p:nvPr/>
        </p:nvGrpSpPr>
        <p:grpSpPr>
          <a:xfrm>
            <a:off x="4648200" y="2164080"/>
            <a:ext cx="4148846" cy="3905026"/>
            <a:chOff x="4648200" y="2164080"/>
            <a:chExt cx="4148846" cy="3905026"/>
          </a:xfrm>
        </p:grpSpPr>
        <p:sp>
          <p:nvSpPr>
            <p:cNvPr id="6" name="Rectangle 5"/>
            <p:cNvSpPr/>
            <p:nvPr/>
          </p:nvSpPr>
          <p:spPr>
            <a:xfrm>
              <a:off x="5979660" y="5545886"/>
              <a:ext cx="1370055" cy="523220"/>
            </a:xfrm>
            <a:prstGeom prst="rect">
              <a:avLst/>
            </a:prstGeom>
          </p:spPr>
          <p:txBody>
            <a:bodyPr wrap="none">
              <a:spAutoFit/>
            </a:bodyPr>
            <a:lstStyle/>
            <a:p>
              <a:r>
                <a:rPr lang="en-US" sz="2800" b="1" dirty="0" smtClean="0"/>
                <a:t>Figure 4</a:t>
              </a:r>
            </a:p>
          </p:txBody>
        </p:sp>
        <p:pic>
          <p:nvPicPr>
            <p:cNvPr id="8" name="Picture 1"/>
            <p:cNvPicPr>
              <a:picLocks noChangeAspect="1" noChangeArrowheads="1"/>
            </p:cNvPicPr>
            <p:nvPr/>
          </p:nvPicPr>
          <p:blipFill>
            <a:blip r:embed="rId5" cstate="print">
              <a:clrChange>
                <a:clrFrom>
                  <a:srgbClr val="FFFFFF"/>
                </a:clrFrom>
                <a:clrTo>
                  <a:srgbClr val="FFFFFF">
                    <a:alpha val="0"/>
                  </a:srgbClr>
                </a:clrTo>
              </a:clrChange>
              <a:lum bright="-10000"/>
            </a:blip>
            <a:srcRect/>
            <a:stretch>
              <a:fillRect/>
            </a:stretch>
          </p:blipFill>
          <p:spPr bwMode="auto">
            <a:xfrm>
              <a:off x="4648200" y="2164080"/>
              <a:ext cx="4148846" cy="347472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Differentials</a:t>
            </a:r>
            <a:endParaRPr lang="en-US" dirty="0"/>
          </a:p>
        </p:txBody>
      </p:sp>
      <p:sp>
        <p:nvSpPr>
          <p:cNvPr id="3"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algn="ctr"/>
            <a:r>
              <a:rPr lang="en-US" b="1" dirty="0" smtClean="0">
                <a:solidFill>
                  <a:srgbClr val="000000"/>
                </a:solidFill>
              </a:rPr>
              <a:t>Differentials</a:t>
            </a:r>
          </a:p>
          <a:p>
            <a:r>
              <a:rPr lang="en-US" dirty="0" smtClean="0">
                <a:solidFill>
                  <a:srgbClr val="000000"/>
                </a:solidFill>
              </a:rPr>
              <a:t>Given a differentiable function </a:t>
            </a:r>
            <a:r>
              <a:rPr lang="en-US" i="1" dirty="0" smtClean="0">
                <a:solidFill>
                  <a:srgbClr val="000000"/>
                </a:solidFill>
              </a:rPr>
              <a:t>y</a:t>
            </a:r>
            <a:r>
              <a:rPr lang="en-US" dirty="0" smtClean="0">
                <a:solidFill>
                  <a:srgbClr val="000000"/>
                </a:solidFill>
              </a:rPr>
              <a:t> =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the </a:t>
            </a:r>
            <a:r>
              <a:rPr lang="en-US" b="1" dirty="0" smtClean="0">
                <a:solidFill>
                  <a:srgbClr val="C00000"/>
                </a:solidFill>
              </a:rPr>
              <a:t>differential </a:t>
            </a:r>
            <a:r>
              <a:rPr lang="en-US" b="1" i="1" dirty="0" smtClean="0">
                <a:solidFill>
                  <a:srgbClr val="C00000"/>
                </a:solidFill>
              </a:rPr>
              <a:t>dx</a:t>
            </a:r>
            <a:r>
              <a:rPr lang="en-US" dirty="0" smtClean="0">
                <a:solidFill>
                  <a:srgbClr val="000000"/>
                </a:solidFill>
              </a:rPr>
              <a:t> is defined to be an independent variable and the </a:t>
            </a:r>
            <a:r>
              <a:rPr lang="en-US" b="1" dirty="0" smtClean="0">
                <a:solidFill>
                  <a:srgbClr val="C00000"/>
                </a:solidFill>
              </a:rPr>
              <a:t>differential </a:t>
            </a:r>
            <a:r>
              <a:rPr lang="en-US" b="1" i="1" dirty="0" smtClean="0">
                <a:solidFill>
                  <a:srgbClr val="C00000"/>
                </a:solidFill>
              </a:rPr>
              <a:t>dy</a:t>
            </a:r>
            <a:r>
              <a:rPr lang="en-US" dirty="0" smtClean="0">
                <a:solidFill>
                  <a:srgbClr val="000000"/>
                </a:solidFill>
              </a:rPr>
              <a:t> is a dependent variable defined by</a:t>
            </a:r>
          </a:p>
          <a:p>
            <a:endParaRPr lang="en-US" dirty="0" smtClean="0">
              <a:solidFill>
                <a:srgbClr val="000000"/>
              </a:solidFill>
            </a:endParaRPr>
          </a:p>
          <a:p>
            <a:r>
              <a:rPr lang="en-US" dirty="0" smtClean="0">
                <a:solidFill>
                  <a:srgbClr val="000000"/>
                </a:solidFill>
              </a:rPr>
              <a:t>That is, </a:t>
            </a:r>
            <a:r>
              <a:rPr lang="en-US" i="1" dirty="0" smtClean="0">
                <a:solidFill>
                  <a:srgbClr val="000000"/>
                </a:solidFill>
              </a:rPr>
              <a:t>dx</a:t>
            </a:r>
            <a:r>
              <a:rPr lang="en-US" dirty="0" smtClean="0">
                <a:solidFill>
                  <a:srgbClr val="000000"/>
                </a:solidFill>
              </a:rPr>
              <a:t> can take on any real number value, while the value of </a:t>
            </a:r>
            <a:r>
              <a:rPr lang="en-US" i="1" dirty="0" smtClean="0">
                <a:solidFill>
                  <a:srgbClr val="000000"/>
                </a:solidFill>
              </a:rPr>
              <a:t>dy</a:t>
            </a:r>
            <a:r>
              <a:rPr lang="en-US" dirty="0" smtClean="0">
                <a:solidFill>
                  <a:srgbClr val="000000"/>
                </a:solidFill>
              </a:rPr>
              <a:t> depends on the values of </a:t>
            </a:r>
            <a:r>
              <a:rPr lang="en-US" i="1" dirty="0" smtClean="0">
                <a:solidFill>
                  <a:srgbClr val="000000"/>
                </a:solidFill>
              </a:rPr>
              <a:t>f </a:t>
            </a:r>
            <a:r>
              <a:rPr lang="en-US" dirty="0" smtClean="0">
                <a:solidFill>
                  <a:srgbClr val="000000"/>
                </a:solidFill>
              </a:rPr>
              <a:t>’(</a:t>
            </a:r>
            <a:r>
              <a:rPr lang="en-US" i="1" dirty="0" smtClean="0">
                <a:solidFill>
                  <a:srgbClr val="000000"/>
                </a:solidFill>
              </a:rPr>
              <a:t>x</a:t>
            </a:r>
            <a:r>
              <a:rPr lang="en-US" dirty="0" smtClean="0">
                <a:solidFill>
                  <a:srgbClr val="000000"/>
                </a:solidFill>
              </a:rPr>
              <a:t>) and </a:t>
            </a:r>
            <a:r>
              <a:rPr lang="en-US" i="1" dirty="0" smtClean="0">
                <a:solidFill>
                  <a:srgbClr val="000000"/>
                </a:solidFill>
              </a:rPr>
              <a:t>dx</a:t>
            </a:r>
            <a:r>
              <a:rPr lang="en-US" dirty="0" smtClean="0">
                <a:solidFill>
                  <a:srgbClr val="000000"/>
                </a:solidFill>
              </a:rPr>
              <a:t>.</a:t>
            </a:r>
            <a:endParaRPr lang="en-US" dirty="0">
              <a:solidFill>
                <a:srgbClr val="000000"/>
              </a:solidFill>
            </a:endParaRPr>
          </a:p>
        </p:txBody>
      </p:sp>
      <p:graphicFrame>
        <p:nvGraphicFramePr>
          <p:cNvPr id="8194" name="Object 2"/>
          <p:cNvGraphicFramePr>
            <a:graphicFrameLocks noChangeAspect="1"/>
          </p:cNvGraphicFramePr>
          <p:nvPr/>
        </p:nvGraphicFramePr>
        <p:xfrm>
          <a:off x="3606800" y="3194050"/>
          <a:ext cx="1930400" cy="469900"/>
        </p:xfrm>
        <a:graphic>
          <a:graphicData uri="http://schemas.openxmlformats.org/presentationml/2006/ole">
            <mc:AlternateContent xmlns:mc="http://schemas.openxmlformats.org/markup-compatibility/2006">
              <mc:Choice xmlns:v="urn:schemas-microsoft-com:vml" Requires="v">
                <p:oleObj spid="_x0000_s8202" name="Equation" r:id="rId3" imgW="1930320" imgH="469800" progId="Equation.DSMT4">
                  <p:embed/>
                </p:oleObj>
              </mc:Choice>
              <mc:Fallback>
                <p:oleObj name="Equation" r:id="rId3" imgW="193032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6800" y="3194050"/>
                        <a:ext cx="193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TotalTime>
  <Words>487</Words>
  <Application>Microsoft Office PowerPoint</Application>
  <PresentationFormat>On-screen Show (4:3)</PresentationFormat>
  <Paragraphs>57</Paragraphs>
  <Slides>14</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Calibri</vt:lpstr>
      <vt:lpstr>Arial</vt:lpstr>
      <vt:lpstr>Symbol</vt:lpstr>
      <vt:lpstr>Euclid Symbol</vt:lpstr>
      <vt:lpstr>Cambria Math</vt:lpstr>
      <vt:lpstr>Office Theme</vt:lpstr>
      <vt:lpstr>Equation</vt:lpstr>
      <vt:lpstr>Section 3.9</vt:lpstr>
      <vt:lpstr>TOPICS</vt:lpstr>
      <vt:lpstr>Definition: Linear Approximation</vt:lpstr>
      <vt:lpstr>Example 1 </vt:lpstr>
      <vt:lpstr>Example 1 (cont.)</vt:lpstr>
      <vt:lpstr>Example 1 (cont.)</vt:lpstr>
      <vt:lpstr>Example 2 </vt:lpstr>
      <vt:lpstr>Example 2 (cont.)</vt:lpstr>
      <vt:lpstr>Definition: Differentials</vt:lpstr>
      <vt:lpstr>Example 3 </vt:lpstr>
      <vt:lpstr>Example 3 (cont.)</vt:lpstr>
      <vt:lpstr>Example 4</vt:lpstr>
      <vt:lpstr>Example 4 (cont.)</vt:lpstr>
      <vt:lpstr>Example 4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dc:creator>
  <cp:lastModifiedBy>kanthi</cp:lastModifiedBy>
  <cp:revision>38</cp:revision>
  <dcterms:created xsi:type="dcterms:W3CDTF">2013-04-26T14:43:13Z</dcterms:created>
  <dcterms:modified xsi:type="dcterms:W3CDTF">2018-09-10T09:43:14Z</dcterms:modified>
</cp:coreProperties>
</file>