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2" r:id="rId7"/>
    <p:sldId id="264" r:id="rId8"/>
    <p:sldId id="265" r:id="rId9"/>
    <p:sldId id="266" r:id="rId10"/>
    <p:sldId id="267" r:id="rId11"/>
    <p:sldId id="269" r:id="rId12"/>
    <p:sldId id="270" r:id="rId13"/>
    <p:sldId id="317" r:id="rId14"/>
    <p:sldId id="272" r:id="rId15"/>
    <p:sldId id="273" r:id="rId16"/>
    <p:sldId id="274" r:id="rId17"/>
    <p:sldId id="275" r:id="rId18"/>
    <p:sldId id="276" r:id="rId19"/>
    <p:sldId id="310" r:id="rId20"/>
    <p:sldId id="311" r:id="rId21"/>
    <p:sldId id="278" r:id="rId22"/>
    <p:sldId id="279" r:id="rId23"/>
    <p:sldId id="313" r:id="rId24"/>
    <p:sldId id="280"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5" r:id="rId38"/>
    <p:sldId id="296" r:id="rId39"/>
    <p:sldId id="315" r:id="rId40"/>
    <p:sldId id="298" r:id="rId41"/>
    <p:sldId id="300" r:id="rId42"/>
    <p:sldId id="316" r:id="rId43"/>
    <p:sldId id="302" r:id="rId44"/>
    <p:sldId id="303" r:id="rId45"/>
    <p:sldId id="304" r:id="rId46"/>
    <p:sldId id="305" r:id="rId47"/>
    <p:sldId id="306" r:id="rId48"/>
  </p:sldIdLst>
  <p:sldSz cx="9144000" cy="6858000" type="screen4x3"/>
  <p:notesSz cx="6858000" cy="9144000"/>
  <p:embeddedFontLst>
    <p:embeddedFont>
      <p:font typeface="Calibri" panose="020F0502020204030204" pitchFamily="34" charset="0"/>
      <p:regular r:id="rId49"/>
      <p:bold r:id="rId50"/>
      <p:italic r:id="rId51"/>
      <p:bold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 Hendrix" initials="R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0000"/>
    <a:srgbClr val="0000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49" autoAdjust="0"/>
    <p:restoredTop sz="94660"/>
  </p:normalViewPr>
  <p:slideViewPr>
    <p:cSldViewPr>
      <p:cViewPr varScale="1">
        <p:scale>
          <a:sx n="69" d="100"/>
          <a:sy n="69" d="100"/>
        </p:scale>
        <p:origin x="1518"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5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4" Type="http://schemas.openxmlformats.org/officeDocument/2006/relationships/image" Target="../media/image58.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image" Target="../media/image61.wmf"/><Relationship Id="rId7" Type="http://schemas.openxmlformats.org/officeDocument/2006/relationships/image" Target="../media/image65.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5" Type="http://schemas.openxmlformats.org/officeDocument/2006/relationships/image" Target="../media/image71.wmf"/><Relationship Id="rId4" Type="http://schemas.openxmlformats.org/officeDocument/2006/relationships/image" Target="../media/image7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5" Type="http://schemas.openxmlformats.org/officeDocument/2006/relationships/image" Target="../media/image21.wmf"/><Relationship Id="rId4"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4"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5" Type="http://schemas.openxmlformats.org/officeDocument/2006/relationships/image" Target="../media/image41.wmf"/><Relationship Id="rId4" Type="http://schemas.openxmlformats.org/officeDocument/2006/relationships/image" Target="../media/image40.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4.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5.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8.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8.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26.wmf"/><Relationship Id="rId3" Type="http://schemas.openxmlformats.org/officeDocument/2006/relationships/image" Target="../media/image29.png"/><Relationship Id="rId7" Type="http://schemas.openxmlformats.org/officeDocument/2006/relationships/image" Target="../media/image23.wmf"/><Relationship Id="rId12" Type="http://schemas.openxmlformats.org/officeDocument/2006/relationships/oleObject" Target="../embeddings/oleObject14.bin"/><Relationship Id="rId17" Type="http://schemas.openxmlformats.org/officeDocument/2006/relationships/image" Target="../media/image28.wmf"/><Relationship Id="rId2" Type="http://schemas.openxmlformats.org/officeDocument/2006/relationships/slideLayout" Target="../slideLayouts/slideLayout2.xml"/><Relationship Id="rId16" Type="http://schemas.openxmlformats.org/officeDocument/2006/relationships/oleObject" Target="../embeddings/oleObject16.bin"/><Relationship Id="rId1" Type="http://schemas.openxmlformats.org/officeDocument/2006/relationships/vmlDrawing" Target="../drawings/vmlDrawing6.vml"/><Relationship Id="rId6" Type="http://schemas.openxmlformats.org/officeDocument/2006/relationships/oleObject" Target="../embeddings/oleObject11.bin"/><Relationship Id="rId11" Type="http://schemas.openxmlformats.org/officeDocument/2006/relationships/image" Target="../media/image25.wmf"/><Relationship Id="rId5" Type="http://schemas.openxmlformats.org/officeDocument/2006/relationships/image" Target="../media/image22.wmf"/><Relationship Id="rId15" Type="http://schemas.openxmlformats.org/officeDocument/2006/relationships/image" Target="../media/image27.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24.wmf"/><Relationship Id="rId14" Type="http://schemas.openxmlformats.org/officeDocument/2006/relationships/oleObject" Target="../embeddings/oleObject15.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1.wmf"/><Relationship Id="rId5" Type="http://schemas.openxmlformats.org/officeDocument/2006/relationships/oleObject" Target="../embeddings/oleObject18.bin"/><Relationship Id="rId4" Type="http://schemas.openxmlformats.org/officeDocument/2006/relationships/image" Target="../media/image30.wmf"/></Relationships>
</file>

<file path=ppt/slides/_rels/slide35.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4.wmf"/><Relationship Id="rId5" Type="http://schemas.openxmlformats.org/officeDocument/2006/relationships/oleObject" Target="../embeddings/oleObject20.bin"/><Relationship Id="rId10" Type="http://schemas.openxmlformats.org/officeDocument/2006/relationships/image" Target="../media/image36.wmf"/><Relationship Id="rId4" Type="http://schemas.openxmlformats.org/officeDocument/2006/relationships/image" Target="../media/image33.wmf"/><Relationship Id="rId9" Type="http://schemas.openxmlformats.org/officeDocument/2006/relationships/oleObject" Target="../embeddings/oleObject22.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41.wmf"/><Relationship Id="rId3" Type="http://schemas.openxmlformats.org/officeDocument/2006/relationships/image" Target="../media/image42.png"/><Relationship Id="rId7" Type="http://schemas.openxmlformats.org/officeDocument/2006/relationships/image" Target="../media/image38.wmf"/><Relationship Id="rId12"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4.bin"/><Relationship Id="rId11" Type="http://schemas.openxmlformats.org/officeDocument/2006/relationships/image" Target="../media/image40.wmf"/><Relationship Id="rId5" Type="http://schemas.openxmlformats.org/officeDocument/2006/relationships/image" Target="../media/image37.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39.wmf"/></Relationships>
</file>

<file path=ppt/slides/_rels/slide37.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4.wmf"/><Relationship Id="rId5" Type="http://schemas.openxmlformats.org/officeDocument/2006/relationships/oleObject" Target="../embeddings/oleObject29.bin"/><Relationship Id="rId4" Type="http://schemas.openxmlformats.org/officeDocument/2006/relationships/image" Target="../media/image43.wmf"/></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9.wmf"/><Relationship Id="rId5" Type="http://schemas.openxmlformats.org/officeDocument/2006/relationships/oleObject" Target="../embeddings/oleObject32.bin"/><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34.bin"/></Relationships>
</file>

<file path=ppt/slides/_rels/slide44.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53.wmf"/><Relationship Id="rId5" Type="http://schemas.openxmlformats.org/officeDocument/2006/relationships/oleObject" Target="../embeddings/oleObject36.bin"/><Relationship Id="rId4" Type="http://schemas.openxmlformats.org/officeDocument/2006/relationships/image" Target="../media/image52.wmf"/></Relationships>
</file>

<file path=ppt/slides/_rels/slide45.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56.wmf"/><Relationship Id="rId5" Type="http://schemas.openxmlformats.org/officeDocument/2006/relationships/oleObject" Target="../embeddings/oleObject39.bin"/><Relationship Id="rId10" Type="http://schemas.openxmlformats.org/officeDocument/2006/relationships/image" Target="../media/image58.wmf"/><Relationship Id="rId4" Type="http://schemas.openxmlformats.org/officeDocument/2006/relationships/image" Target="../media/image55.wmf"/><Relationship Id="rId9" Type="http://schemas.openxmlformats.org/officeDocument/2006/relationships/oleObject" Target="../embeddings/oleObject41.bin"/></Relationships>
</file>

<file path=ppt/slides/_rels/slide46.xml.rels><?xml version="1.0" encoding="UTF-8" standalone="yes"?>
<Relationships xmlns="http://schemas.openxmlformats.org/package/2006/relationships"><Relationship Id="rId8" Type="http://schemas.openxmlformats.org/officeDocument/2006/relationships/image" Target="../media/image61.wmf"/><Relationship Id="rId13" Type="http://schemas.openxmlformats.org/officeDocument/2006/relationships/oleObject" Target="../embeddings/oleObject47.bin"/><Relationship Id="rId18" Type="http://schemas.openxmlformats.org/officeDocument/2006/relationships/image" Target="../media/image66.wmf"/><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63.wmf"/><Relationship Id="rId17" Type="http://schemas.openxmlformats.org/officeDocument/2006/relationships/oleObject" Target="../embeddings/oleObject49.bin"/><Relationship Id="rId2" Type="http://schemas.openxmlformats.org/officeDocument/2006/relationships/slideLayout" Target="../slideLayouts/slideLayout2.xml"/><Relationship Id="rId16" Type="http://schemas.openxmlformats.org/officeDocument/2006/relationships/image" Target="../media/image65.wmf"/><Relationship Id="rId1" Type="http://schemas.openxmlformats.org/officeDocument/2006/relationships/vmlDrawing" Target="../drawings/vmlDrawing14.vml"/><Relationship Id="rId6" Type="http://schemas.openxmlformats.org/officeDocument/2006/relationships/image" Target="../media/image60.wmf"/><Relationship Id="rId11" Type="http://schemas.openxmlformats.org/officeDocument/2006/relationships/oleObject" Target="../embeddings/oleObject46.bin"/><Relationship Id="rId5" Type="http://schemas.openxmlformats.org/officeDocument/2006/relationships/oleObject" Target="../embeddings/oleObject43.bin"/><Relationship Id="rId15" Type="http://schemas.openxmlformats.org/officeDocument/2006/relationships/oleObject" Target="../embeddings/oleObject48.bin"/><Relationship Id="rId10" Type="http://schemas.openxmlformats.org/officeDocument/2006/relationships/image" Target="../media/image62.wmf"/><Relationship Id="rId4" Type="http://schemas.openxmlformats.org/officeDocument/2006/relationships/image" Target="../media/image59.wmf"/><Relationship Id="rId9" Type="http://schemas.openxmlformats.org/officeDocument/2006/relationships/oleObject" Target="../embeddings/oleObject45.bin"/><Relationship Id="rId14" Type="http://schemas.openxmlformats.org/officeDocument/2006/relationships/image" Target="../media/image64.wmf"/></Relationships>
</file>

<file path=ppt/slides/_rels/slide47.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50.bin"/><Relationship Id="rId7" Type="http://schemas.openxmlformats.org/officeDocument/2006/relationships/oleObject" Target="../embeddings/oleObject52.bin"/><Relationship Id="rId12" Type="http://schemas.openxmlformats.org/officeDocument/2006/relationships/image" Target="../media/image71.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68.wmf"/><Relationship Id="rId11" Type="http://schemas.openxmlformats.org/officeDocument/2006/relationships/oleObject" Target="../embeddings/oleObject54.bin"/><Relationship Id="rId5" Type="http://schemas.openxmlformats.org/officeDocument/2006/relationships/oleObject" Target="../embeddings/oleObject51.bin"/><Relationship Id="rId10" Type="http://schemas.openxmlformats.org/officeDocument/2006/relationships/image" Target="../media/image70.wmf"/><Relationship Id="rId4" Type="http://schemas.openxmlformats.org/officeDocument/2006/relationships/image" Target="../media/image67.wmf"/><Relationship Id="rId9" Type="http://schemas.openxmlformats.org/officeDocument/2006/relationships/oleObject" Target="../embeddings/oleObject53.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4.1</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chemeClr val="tx2"/>
                </a:solidFill>
              </a:rPr>
              <a:t>Extreme Values of Functions</a:t>
            </a:r>
            <a:endParaRPr lang="en-US" i="1" dirty="0">
              <a:solidFill>
                <a:schemeClr val="tx2"/>
              </a:solidFill>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a:xfrm>
            <a:off x="457200" y="1280160"/>
            <a:ext cx="4389120" cy="4572000"/>
          </a:xfrm>
        </p:spPr>
        <p:txBody>
          <a:bodyPr>
            <a:normAutofit/>
          </a:bodyPr>
          <a:lstStyle/>
          <a:p>
            <a:pPr marL="465138" indent="-465138">
              <a:lnSpc>
                <a:spcPct val="110000"/>
              </a:lnSpc>
            </a:pPr>
            <a:r>
              <a:rPr lang="en-US" b="1" dirty="0"/>
              <a:t>e.</a:t>
            </a:r>
            <a:r>
              <a:rPr lang="en-US" dirty="0"/>
              <a:t>	On the domain [0, 1],</a:t>
            </a:r>
          </a:p>
          <a:p>
            <a:pPr marL="465138" indent="-465138">
              <a:lnSpc>
                <a:spcPct val="110000"/>
              </a:lnSpc>
              <a:spcBef>
                <a:spcPts val="3000"/>
              </a:spcBef>
            </a:pPr>
            <a:endParaRPr lang="en-US" dirty="0"/>
          </a:p>
          <a:p>
            <a:pPr marL="465138" indent="-465138">
              <a:lnSpc>
                <a:spcPct val="110000"/>
              </a:lnSpc>
              <a:spcBef>
                <a:spcPts val="3000"/>
              </a:spcBef>
            </a:pPr>
            <a:r>
              <a:rPr lang="en-US" dirty="0"/>
              <a:t>	has an </a:t>
            </a:r>
            <a:r>
              <a:rPr lang="en-US" dirty="0">
                <a:solidFill>
                  <a:srgbClr val="FF0000"/>
                </a:solidFill>
              </a:rPr>
              <a:t>absolute minimum of </a:t>
            </a:r>
            <a:r>
              <a:rPr lang="en-US" i="1" dirty="0">
                <a:solidFill>
                  <a:srgbClr val="FF0000"/>
                </a:solidFill>
              </a:rPr>
              <a:t>f</a:t>
            </a:r>
            <a:r>
              <a:rPr lang="en-US" dirty="0">
                <a:solidFill>
                  <a:srgbClr val="FF0000"/>
                </a:solidFill>
              </a:rPr>
              <a:t>(0) = </a:t>
            </a:r>
            <a:r>
              <a:rPr lang="en-US" i="1" dirty="0">
                <a:solidFill>
                  <a:srgbClr val="FF0000"/>
                </a:solidFill>
              </a:rPr>
              <a:t>f</a:t>
            </a:r>
            <a:r>
              <a:rPr lang="en-US" dirty="0">
                <a:solidFill>
                  <a:srgbClr val="FF0000"/>
                </a:solidFill>
              </a:rPr>
              <a:t>(1) = 1</a:t>
            </a:r>
            <a:r>
              <a:rPr lang="en-US" dirty="0"/>
              <a:t>, but </a:t>
            </a:r>
            <a:r>
              <a:rPr lang="en-US" dirty="0">
                <a:solidFill>
                  <a:srgbClr val="FF0000"/>
                </a:solidFill>
              </a:rPr>
              <a:t>no absolute maximum</a:t>
            </a:r>
            <a:r>
              <a:rPr lang="en-US" dirty="0"/>
              <a:t> (note the different scales on the axes).</a:t>
            </a:r>
          </a:p>
        </p:txBody>
      </p:sp>
      <p:graphicFrame>
        <p:nvGraphicFramePr>
          <p:cNvPr id="7170" name="Object 2"/>
          <p:cNvGraphicFramePr>
            <a:graphicFrameLocks noChangeAspect="1"/>
          </p:cNvGraphicFramePr>
          <p:nvPr/>
        </p:nvGraphicFramePr>
        <p:xfrm>
          <a:off x="1295400" y="1866900"/>
          <a:ext cx="3035300" cy="1028700"/>
        </p:xfrm>
        <a:graphic>
          <a:graphicData uri="http://schemas.openxmlformats.org/presentationml/2006/ole">
            <mc:AlternateContent xmlns:mc="http://schemas.openxmlformats.org/markup-compatibility/2006">
              <mc:Choice xmlns:v="urn:schemas-microsoft-com:vml" Requires="v">
                <p:oleObj spid="_x0000_s7180" name="Equation" r:id="rId3" imgW="3035160" imgH="1028520" progId="Equation.DSMT4">
                  <p:embed/>
                </p:oleObj>
              </mc:Choice>
              <mc:Fallback>
                <p:oleObj name="Equation" r:id="rId3" imgW="3035160" imgH="10285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866900"/>
                        <a:ext cx="30353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2"/>
          <p:cNvPicPr>
            <a:picLocks noChangeAspect="1" noChangeArrowheads="1"/>
          </p:cNvPicPr>
          <p:nvPr/>
        </p:nvPicPr>
        <p:blipFill>
          <a:blip r:embed="rId5" cstate="print"/>
          <a:srcRect b="11667"/>
          <a:stretch>
            <a:fillRect/>
          </a:stretch>
        </p:blipFill>
        <p:spPr bwMode="auto">
          <a:xfrm>
            <a:off x="4743558" y="1219200"/>
            <a:ext cx="4061643" cy="3931920"/>
          </a:xfrm>
          <a:prstGeom prst="rect">
            <a:avLst/>
          </a:prstGeom>
          <a:noFill/>
          <a:ln w="9525">
            <a:noFill/>
            <a:miter lim="800000"/>
            <a:headEnd/>
            <a:tailEnd/>
          </a:ln>
        </p:spPr>
      </p:pic>
      <p:sp>
        <p:nvSpPr>
          <p:cNvPr id="6" name="Rectangle 5"/>
          <p:cNvSpPr/>
          <p:nvPr/>
        </p:nvSpPr>
        <p:spPr>
          <a:xfrm>
            <a:off x="6089352" y="5420380"/>
            <a:ext cx="1370055" cy="523220"/>
          </a:xfrm>
          <a:prstGeom prst="rect">
            <a:avLst/>
          </a:prstGeom>
        </p:spPr>
        <p:txBody>
          <a:bodyPr wrap="none">
            <a:spAutoFit/>
          </a:bodyPr>
          <a:lstStyle/>
          <a:p>
            <a:r>
              <a:rPr lang="en-US" sz="2800" b="1" dirty="0"/>
              <a:t>Figure 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a:xfrm>
            <a:off x="457200" y="1280160"/>
            <a:ext cx="4297680" cy="4572000"/>
          </a:xfrm>
        </p:spPr>
        <p:txBody>
          <a:bodyPr/>
          <a:lstStyle/>
          <a:p>
            <a:pPr marL="465138" indent="-465138"/>
            <a:r>
              <a:rPr lang="en-US" b="1" dirty="0"/>
              <a:t>f.	</a:t>
            </a:r>
            <a:r>
              <a:rPr lang="en-US" dirty="0"/>
              <a:t>On the interval (0, 1),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 = sin (1/</a:t>
            </a:r>
            <a:r>
              <a:rPr lang="en-US" i="1" dirty="0">
                <a:solidFill>
                  <a:srgbClr val="0000FF"/>
                </a:solidFill>
              </a:rPr>
              <a:t>x</a:t>
            </a:r>
            <a:r>
              <a:rPr lang="en-US" dirty="0">
                <a:solidFill>
                  <a:srgbClr val="0000FF"/>
                </a:solidFill>
              </a:rPr>
              <a:t>)</a:t>
            </a:r>
            <a:r>
              <a:rPr lang="en-US" dirty="0"/>
              <a:t> attains both its </a:t>
            </a:r>
            <a:r>
              <a:rPr lang="en-US" dirty="0">
                <a:solidFill>
                  <a:srgbClr val="FF0000"/>
                </a:solidFill>
              </a:rPr>
              <a:t>absolute maximum of 1 and its absolute minimum of </a:t>
            </a:r>
            <a:r>
              <a:rPr lang="en-US" dirty="0">
                <a:solidFill>
                  <a:srgbClr val="FF0000"/>
                </a:solidFill>
                <a:latin typeface="Symbol" pitchFamily="18" charset="2"/>
              </a:rPr>
              <a:t>-</a:t>
            </a:r>
            <a:r>
              <a:rPr lang="en-US" dirty="0">
                <a:solidFill>
                  <a:srgbClr val="FF0000"/>
                </a:solidFill>
              </a:rPr>
              <a:t>1</a:t>
            </a:r>
            <a:r>
              <a:rPr lang="en-US" dirty="0"/>
              <a:t> infinitely often.</a:t>
            </a:r>
          </a:p>
        </p:txBody>
      </p:sp>
      <p:pic>
        <p:nvPicPr>
          <p:cNvPr id="9218" name="Picture 2"/>
          <p:cNvPicPr>
            <a:picLocks noChangeAspect="1" noChangeArrowheads="1"/>
          </p:cNvPicPr>
          <p:nvPr/>
        </p:nvPicPr>
        <p:blipFill>
          <a:blip r:embed="rId2" cstate="print"/>
          <a:srcRect b="13333"/>
          <a:stretch>
            <a:fillRect/>
          </a:stretch>
        </p:blipFill>
        <p:spPr bwMode="auto">
          <a:xfrm>
            <a:off x="4648200" y="1371600"/>
            <a:ext cx="4251132" cy="4023360"/>
          </a:xfrm>
          <a:prstGeom prst="rect">
            <a:avLst/>
          </a:prstGeom>
          <a:noFill/>
          <a:ln w="9525">
            <a:noFill/>
            <a:miter lim="800000"/>
            <a:headEnd/>
            <a:tailEnd/>
          </a:ln>
        </p:spPr>
      </p:pic>
      <p:sp>
        <p:nvSpPr>
          <p:cNvPr id="5" name="Rectangle 4"/>
          <p:cNvSpPr/>
          <p:nvPr/>
        </p:nvSpPr>
        <p:spPr>
          <a:xfrm>
            <a:off x="6088739" y="5420380"/>
            <a:ext cx="1370055" cy="523220"/>
          </a:xfrm>
          <a:prstGeom prst="rect">
            <a:avLst/>
          </a:prstGeom>
        </p:spPr>
        <p:txBody>
          <a:bodyPr wrap="none">
            <a:spAutoFit/>
          </a:bodyPr>
          <a:lstStyle/>
          <a:p>
            <a:r>
              <a:rPr lang="en-US" sz="2800" b="1" dirty="0"/>
              <a:t>Figure 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Extreme Value Theorem</a:t>
            </a:r>
          </a:p>
        </p:txBody>
      </p:sp>
      <p:sp>
        <p:nvSpPr>
          <p:cNvPr id="5" name="Content Placeholder 4"/>
          <p:cNvSpPr>
            <a:spLocks noGrp="1"/>
          </p:cNvSpPr>
          <p:nvPr>
            <p:ph idx="1"/>
          </p:nvPr>
        </p:nvSpPr>
        <p:spPr>
          <a:xfrm>
            <a:off x="457200" y="1280160"/>
            <a:ext cx="8229600" cy="4502771"/>
          </a:xfrm>
          <a:solidFill>
            <a:srgbClr val="FFFFCC"/>
          </a:solidFill>
          <a:ln w="28575">
            <a:solidFill>
              <a:srgbClr val="000000"/>
            </a:solidFill>
          </a:ln>
        </p:spPr>
        <p:txBody>
          <a:bodyPr>
            <a:spAutoFit/>
          </a:bodyPr>
          <a:lstStyle/>
          <a:p>
            <a:pPr algn="ctr"/>
            <a:r>
              <a:rPr lang="en-US" b="1" dirty="0">
                <a:solidFill>
                  <a:srgbClr val="000000"/>
                </a:solidFill>
              </a:rPr>
              <a:t>The Extreme Value Theorem</a:t>
            </a:r>
          </a:p>
          <a:p>
            <a:pPr algn="ctr">
              <a:lnSpc>
                <a:spcPct val="150000"/>
              </a:lnSpc>
              <a:spcBef>
                <a:spcPts val="1800"/>
              </a:spcBef>
            </a:pP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b="14474"/>
          <a:stretch>
            <a:fillRect/>
          </a:stretch>
        </p:blipFill>
        <p:spPr bwMode="auto">
          <a:xfrm>
            <a:off x="4876800" y="1905001"/>
            <a:ext cx="3749040" cy="3231029"/>
          </a:xfrm>
          <a:prstGeom prst="rect">
            <a:avLst/>
          </a:prstGeom>
          <a:noFill/>
          <a:ln>
            <a:noFill/>
          </a:ln>
        </p:spPr>
      </p:pic>
      <p:sp>
        <p:nvSpPr>
          <p:cNvPr id="6" name="Rectangle 5"/>
          <p:cNvSpPr/>
          <p:nvPr/>
        </p:nvSpPr>
        <p:spPr>
          <a:xfrm>
            <a:off x="457200" y="1744682"/>
            <a:ext cx="4480560" cy="3539430"/>
          </a:xfrm>
          <a:prstGeom prst="rect">
            <a:avLst/>
          </a:prstGeom>
        </p:spPr>
        <p:txBody>
          <a:bodyPr>
            <a:spAutoFit/>
          </a:bodyPr>
          <a:lstStyle/>
          <a:p>
            <a:r>
              <a:rPr lang="en-US" sz="2800" dirty="0">
                <a:solidFill>
                  <a:srgbClr val="000000"/>
                </a:solidFill>
              </a:rPr>
              <a:t>If </a:t>
            </a:r>
            <a:r>
              <a:rPr lang="en-US" sz="2800" i="1" dirty="0">
                <a:solidFill>
                  <a:srgbClr val="000000"/>
                </a:solidFill>
              </a:rPr>
              <a:t>f</a:t>
            </a:r>
            <a:r>
              <a:rPr lang="en-US" sz="2800" dirty="0">
                <a:solidFill>
                  <a:srgbClr val="000000"/>
                </a:solidFill>
              </a:rPr>
              <a:t> is a continuous function defined on the closed interval [</a:t>
            </a:r>
            <a:r>
              <a:rPr lang="en-US" sz="2800" i="1" dirty="0">
                <a:solidFill>
                  <a:srgbClr val="000000"/>
                </a:solidFill>
              </a:rPr>
              <a:t>a</a:t>
            </a:r>
            <a:r>
              <a:rPr lang="en-US" sz="2800" dirty="0">
                <a:solidFill>
                  <a:srgbClr val="000000"/>
                </a:solidFill>
              </a:rPr>
              <a:t>,</a:t>
            </a:r>
            <a:r>
              <a:rPr lang="en-US" sz="2800" i="1" dirty="0">
                <a:solidFill>
                  <a:srgbClr val="000000"/>
                </a:solidFill>
              </a:rPr>
              <a:t>b</a:t>
            </a:r>
            <a:r>
              <a:rPr lang="en-US" sz="2800" dirty="0">
                <a:solidFill>
                  <a:srgbClr val="000000"/>
                </a:solidFill>
              </a:rPr>
              <a:t>], then there exist points </a:t>
            </a:r>
            <a:r>
              <a:rPr lang="en-US" sz="2800" i="1" dirty="0">
                <a:solidFill>
                  <a:srgbClr val="000000"/>
                </a:solidFill>
              </a:rPr>
              <a:t>c</a:t>
            </a:r>
            <a:r>
              <a:rPr lang="en-US" sz="2800" dirty="0">
                <a:solidFill>
                  <a:srgbClr val="000000"/>
                </a:solidFill>
              </a:rPr>
              <a:t> and </a:t>
            </a:r>
            <a:r>
              <a:rPr lang="en-US" sz="2800" i="1" dirty="0">
                <a:solidFill>
                  <a:srgbClr val="000000"/>
                </a:solidFill>
              </a:rPr>
              <a:t>d</a:t>
            </a:r>
            <a:r>
              <a:rPr lang="en-US" sz="2800" dirty="0">
                <a:solidFill>
                  <a:srgbClr val="000000"/>
                </a:solidFill>
              </a:rPr>
              <a:t> in [</a:t>
            </a:r>
            <a:r>
              <a:rPr lang="en-US" sz="2800" i="1" dirty="0">
                <a:solidFill>
                  <a:srgbClr val="000000"/>
                </a:solidFill>
              </a:rPr>
              <a:t>a</a:t>
            </a:r>
            <a:r>
              <a:rPr lang="en-US" sz="2800" dirty="0">
                <a:solidFill>
                  <a:srgbClr val="000000"/>
                </a:solidFill>
              </a:rPr>
              <a:t>,</a:t>
            </a:r>
            <a:r>
              <a:rPr lang="en-US" sz="2800" i="1" dirty="0">
                <a:solidFill>
                  <a:srgbClr val="000000"/>
                </a:solidFill>
              </a:rPr>
              <a:t>b</a:t>
            </a:r>
            <a:r>
              <a:rPr lang="en-US" sz="2800" dirty="0">
                <a:solidFill>
                  <a:srgbClr val="000000"/>
                </a:solidFill>
              </a:rPr>
              <a:t>] where </a:t>
            </a:r>
            <a:r>
              <a:rPr lang="en-US" sz="2800" i="1" dirty="0">
                <a:solidFill>
                  <a:srgbClr val="000000"/>
                </a:solidFill>
              </a:rPr>
              <a:t>f</a:t>
            </a:r>
            <a:r>
              <a:rPr lang="en-US" sz="2800" dirty="0">
                <a:solidFill>
                  <a:srgbClr val="000000"/>
                </a:solidFill>
              </a:rPr>
              <a:t> attains both its absolute maximum value </a:t>
            </a:r>
            <a:r>
              <a:rPr lang="en-US" sz="2800" i="1" dirty="0">
                <a:solidFill>
                  <a:srgbClr val="000000"/>
                </a:solidFill>
              </a:rPr>
              <a:t>M</a:t>
            </a:r>
            <a:r>
              <a:rPr lang="en-US" sz="2800" dirty="0">
                <a:solidFill>
                  <a:srgbClr val="000000"/>
                </a:solidFill>
              </a:rPr>
              <a:t> = </a:t>
            </a:r>
            <a:r>
              <a:rPr lang="en-US" sz="2800" i="1" dirty="0">
                <a:solidFill>
                  <a:srgbClr val="000000"/>
                </a:solidFill>
              </a:rPr>
              <a:t>f</a:t>
            </a:r>
            <a:r>
              <a:rPr lang="en-US" sz="2800" dirty="0">
                <a:solidFill>
                  <a:srgbClr val="000000"/>
                </a:solidFill>
              </a:rPr>
              <a:t>(</a:t>
            </a:r>
            <a:r>
              <a:rPr lang="en-US" sz="2800" i="1" dirty="0">
                <a:solidFill>
                  <a:srgbClr val="000000"/>
                </a:solidFill>
              </a:rPr>
              <a:t>c</a:t>
            </a:r>
            <a:r>
              <a:rPr lang="en-US" sz="2800" dirty="0">
                <a:solidFill>
                  <a:srgbClr val="000000"/>
                </a:solidFill>
              </a:rPr>
              <a:t>) and absolute minimum value </a:t>
            </a:r>
            <a:br>
              <a:rPr lang="en-US" sz="2800" dirty="0">
                <a:solidFill>
                  <a:srgbClr val="000000"/>
                </a:solidFill>
              </a:rPr>
            </a:br>
            <a:r>
              <a:rPr lang="en-US" sz="2800" i="1" dirty="0">
                <a:solidFill>
                  <a:srgbClr val="000000"/>
                </a:solidFill>
              </a:rPr>
              <a:t>m</a:t>
            </a:r>
            <a:r>
              <a:rPr lang="en-US" sz="2800" dirty="0">
                <a:solidFill>
                  <a:srgbClr val="000000"/>
                </a:solidFill>
              </a:rPr>
              <a:t> = </a:t>
            </a:r>
            <a:r>
              <a:rPr lang="en-US" sz="2800" i="1" dirty="0">
                <a:solidFill>
                  <a:srgbClr val="000000"/>
                </a:solidFill>
              </a:rPr>
              <a:t>f</a:t>
            </a:r>
            <a:r>
              <a:rPr lang="en-US" sz="2800" dirty="0">
                <a:solidFill>
                  <a:srgbClr val="000000"/>
                </a:solidFill>
              </a:rPr>
              <a:t>(</a:t>
            </a:r>
            <a:r>
              <a:rPr lang="en-US" sz="2800" i="1" dirty="0">
                <a:solidFill>
                  <a:srgbClr val="000000"/>
                </a:solidFill>
              </a:rPr>
              <a:t>d</a:t>
            </a:r>
            <a:r>
              <a:rPr lang="en-US" sz="2800" dirty="0">
                <a:solidFill>
                  <a:srgbClr val="000000"/>
                </a:solidFill>
              </a:rPr>
              <a:t>). </a:t>
            </a:r>
          </a:p>
        </p:txBody>
      </p:sp>
      <p:sp>
        <p:nvSpPr>
          <p:cNvPr id="7" name="Rectangle 6"/>
          <p:cNvSpPr/>
          <p:nvPr/>
        </p:nvSpPr>
        <p:spPr>
          <a:xfrm>
            <a:off x="4859611" y="5105400"/>
            <a:ext cx="3674789" cy="523220"/>
          </a:xfrm>
          <a:prstGeom prst="rect">
            <a:avLst/>
          </a:prstGeom>
        </p:spPr>
        <p:txBody>
          <a:bodyPr wrap="none">
            <a:spAutoFit/>
          </a:bodyPr>
          <a:lstStyle/>
          <a:p>
            <a:r>
              <a:rPr lang="en-US" sz="2800" b="1" dirty="0"/>
              <a:t>Figure 7 </a:t>
            </a:r>
            <a:r>
              <a:rPr lang="en-US" sz="2800" dirty="0"/>
              <a:t>Extreme Values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Extreme Value Theorem</a:t>
            </a:r>
          </a:p>
        </p:txBody>
      </p:sp>
      <p:sp>
        <p:nvSpPr>
          <p:cNvPr id="8" name="TextBox 7"/>
          <p:cNvSpPr txBox="1"/>
          <p:nvPr/>
        </p:nvSpPr>
        <p:spPr>
          <a:xfrm>
            <a:off x="685800" y="1371600"/>
            <a:ext cx="7924800" cy="3108543"/>
          </a:xfrm>
          <a:prstGeom prst="rect">
            <a:avLst/>
          </a:prstGeom>
          <a:noFill/>
        </p:spPr>
        <p:txBody>
          <a:bodyPr wrap="square" rtlCol="0">
            <a:spAutoFit/>
          </a:bodyPr>
          <a:lstStyle/>
          <a:p>
            <a:r>
              <a:rPr lang="en-US" sz="2800" dirty="0">
                <a:solidFill>
                  <a:srgbClr val="366092"/>
                </a:solidFill>
              </a:rPr>
              <a:t>The Extreme Value Theorem tells us two important pieces of information:</a:t>
            </a:r>
          </a:p>
          <a:p>
            <a:pPr marL="457200" indent="-457200">
              <a:buFont typeface="Arial" panose="020B0604020202020204" pitchFamily="34" charset="0"/>
              <a:buChar char="•"/>
            </a:pPr>
            <a:r>
              <a:rPr lang="en-US" sz="2800" dirty="0">
                <a:solidFill>
                  <a:srgbClr val="366092"/>
                </a:solidFill>
              </a:rPr>
              <a:t>The absolute extrema exist for a continuous function defined on a closed and bounded interval.</a:t>
            </a:r>
          </a:p>
          <a:p>
            <a:pPr marL="457200" indent="-457200">
              <a:buFont typeface="Arial" panose="020B0604020202020204" pitchFamily="34" charset="0"/>
              <a:buChar char="•"/>
            </a:pPr>
            <a:r>
              <a:rPr lang="en-US" sz="2800" dirty="0">
                <a:solidFill>
                  <a:srgbClr val="366092"/>
                </a:solidFill>
              </a:rPr>
              <a:t>There are points in the interval where those extreme values are actually attained.</a:t>
            </a:r>
          </a:p>
        </p:txBody>
      </p:sp>
    </p:spTree>
    <p:extLst>
      <p:ext uri="{BB962C8B-B14F-4D97-AF65-F5344CB8AC3E}">
        <p14:creationId xmlns:p14="http://schemas.microsoft.com/office/powerpoint/2010/main" val="172663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Relative (Local) Extrema</a:t>
            </a:r>
          </a:p>
        </p:txBody>
      </p:sp>
      <p:sp>
        <p:nvSpPr>
          <p:cNvPr id="3" name="Content Placeholder 2"/>
          <p:cNvSpPr>
            <a:spLocks noGrp="1"/>
          </p:cNvSpPr>
          <p:nvPr>
            <p:ph idx="1"/>
          </p:nvPr>
        </p:nvSpPr>
        <p:spPr>
          <a:xfrm>
            <a:off x="457200" y="1280160"/>
            <a:ext cx="8229600" cy="3280898"/>
          </a:xfrm>
          <a:solidFill>
            <a:srgbClr val="FFFFCC"/>
          </a:solidFill>
          <a:ln w="28575">
            <a:solidFill>
              <a:srgbClr val="000000"/>
            </a:solidFill>
          </a:ln>
        </p:spPr>
        <p:txBody>
          <a:bodyPr>
            <a:spAutoFit/>
          </a:bodyPr>
          <a:lstStyle/>
          <a:p>
            <a:pPr algn="ctr"/>
            <a:r>
              <a:rPr lang="en-US" b="1" dirty="0">
                <a:solidFill>
                  <a:srgbClr val="000000"/>
                </a:solidFill>
              </a:rPr>
              <a:t>Relative (Local) Extrema</a:t>
            </a:r>
          </a:p>
          <a:p>
            <a:r>
              <a:rPr lang="en-US" dirty="0">
                <a:solidFill>
                  <a:srgbClr val="000000"/>
                </a:solidFill>
              </a:rPr>
              <a:t>We say the function </a:t>
            </a:r>
            <a:r>
              <a:rPr lang="en-US" i="1" dirty="0">
                <a:solidFill>
                  <a:srgbClr val="000000"/>
                </a:solidFill>
              </a:rPr>
              <a:t>f</a:t>
            </a:r>
            <a:r>
              <a:rPr lang="en-US" dirty="0">
                <a:solidFill>
                  <a:srgbClr val="000000"/>
                </a:solidFill>
              </a:rPr>
              <a:t> has a </a:t>
            </a:r>
            <a:r>
              <a:rPr lang="en-US" b="1" dirty="0">
                <a:solidFill>
                  <a:schemeClr val="tx1"/>
                </a:solidFill>
              </a:rPr>
              <a:t>relative maximum</a:t>
            </a:r>
            <a:r>
              <a:rPr lang="en-US" dirty="0">
                <a:solidFill>
                  <a:schemeClr val="tx1"/>
                </a:solidFill>
              </a:rPr>
              <a:t> (or </a:t>
            </a:r>
            <a:r>
              <a:rPr lang="en-US" b="1" dirty="0">
                <a:solidFill>
                  <a:schemeClr val="tx1"/>
                </a:solidFill>
              </a:rPr>
              <a:t>local maximum</a:t>
            </a:r>
            <a:r>
              <a:rPr lang="en-US" dirty="0">
                <a:solidFill>
                  <a:schemeClr val="tx1"/>
                </a:solidFill>
              </a:rPr>
              <a:t>) at the point </a:t>
            </a:r>
            <a:r>
              <a:rPr lang="en-US" i="1" dirty="0">
                <a:solidFill>
                  <a:schemeClr val="tx1"/>
                </a:solidFill>
              </a:rPr>
              <a:t>c</a:t>
            </a:r>
            <a:r>
              <a:rPr lang="en-US" dirty="0">
                <a:solidFill>
                  <a:schemeClr val="tx1"/>
                </a:solidFill>
              </a:rPr>
              <a:t> if </a:t>
            </a:r>
            <a:r>
              <a:rPr lang="en-US" i="1" dirty="0">
                <a:solidFill>
                  <a:schemeClr val="tx1"/>
                </a:solidFill>
              </a:rPr>
              <a:t>f</a:t>
            </a:r>
            <a:r>
              <a:rPr lang="en-US" dirty="0">
                <a:solidFill>
                  <a:schemeClr val="tx1"/>
                </a:solidFill>
              </a:rPr>
              <a:t>(</a:t>
            </a:r>
            <a:r>
              <a:rPr lang="en-US" i="1" dirty="0">
                <a:solidFill>
                  <a:schemeClr val="tx1"/>
                </a:solidFill>
              </a:rPr>
              <a:t>c</a:t>
            </a:r>
            <a:r>
              <a:rPr lang="en-US" dirty="0">
                <a:solidFill>
                  <a:schemeClr val="tx1"/>
                </a:solidFill>
              </a:rPr>
              <a:t>) ≥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for all </a:t>
            </a:r>
            <a:r>
              <a:rPr lang="en-US" i="1" dirty="0">
                <a:solidFill>
                  <a:schemeClr val="tx1"/>
                </a:solidFill>
              </a:rPr>
              <a:t>x</a:t>
            </a:r>
            <a:r>
              <a:rPr lang="en-US" dirty="0">
                <a:solidFill>
                  <a:schemeClr val="tx1"/>
                </a:solidFill>
              </a:rPr>
              <a:t> in some open interval containing </a:t>
            </a:r>
            <a:r>
              <a:rPr lang="en-US" i="1" dirty="0">
                <a:solidFill>
                  <a:schemeClr val="tx1"/>
                </a:solidFill>
              </a:rPr>
              <a:t>c</a:t>
            </a:r>
            <a:r>
              <a:rPr lang="en-US" dirty="0">
                <a:solidFill>
                  <a:schemeClr val="tx1"/>
                </a:solidFill>
              </a:rPr>
              <a:t>.</a:t>
            </a:r>
          </a:p>
          <a:p>
            <a:r>
              <a:rPr lang="en-US" dirty="0">
                <a:solidFill>
                  <a:schemeClr val="tx1"/>
                </a:solidFill>
              </a:rPr>
              <a:t>Similarly, if </a:t>
            </a:r>
            <a:r>
              <a:rPr lang="en-US" i="1" dirty="0">
                <a:solidFill>
                  <a:schemeClr val="tx1"/>
                </a:solidFill>
              </a:rPr>
              <a:t>f</a:t>
            </a:r>
            <a:r>
              <a:rPr lang="en-US" dirty="0">
                <a:solidFill>
                  <a:schemeClr val="tx1"/>
                </a:solidFill>
              </a:rPr>
              <a:t>(</a:t>
            </a:r>
            <a:r>
              <a:rPr lang="en-US" i="1" dirty="0">
                <a:solidFill>
                  <a:schemeClr val="tx1"/>
                </a:solidFill>
              </a:rPr>
              <a:t>c</a:t>
            </a:r>
            <a:r>
              <a:rPr lang="en-US" dirty="0">
                <a:solidFill>
                  <a:schemeClr val="tx1"/>
                </a:solidFill>
              </a:rPr>
              <a:t>) ≤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for all </a:t>
            </a:r>
            <a:r>
              <a:rPr lang="en-US" i="1" dirty="0">
                <a:solidFill>
                  <a:schemeClr val="tx1"/>
                </a:solidFill>
              </a:rPr>
              <a:t>x</a:t>
            </a:r>
            <a:r>
              <a:rPr lang="en-US" dirty="0">
                <a:solidFill>
                  <a:schemeClr val="tx1"/>
                </a:solidFill>
              </a:rPr>
              <a:t> in some open interval containing </a:t>
            </a:r>
            <a:r>
              <a:rPr lang="en-US" i="1" dirty="0">
                <a:solidFill>
                  <a:schemeClr val="tx1"/>
                </a:solidFill>
              </a:rPr>
              <a:t>c</a:t>
            </a:r>
            <a:r>
              <a:rPr lang="en-US" dirty="0">
                <a:solidFill>
                  <a:schemeClr val="tx1"/>
                </a:solidFill>
              </a:rPr>
              <a:t>, we say </a:t>
            </a:r>
            <a:r>
              <a:rPr lang="en-US" i="1" dirty="0">
                <a:solidFill>
                  <a:schemeClr val="tx1"/>
                </a:solidFill>
              </a:rPr>
              <a:t>f</a:t>
            </a:r>
            <a:r>
              <a:rPr lang="en-US" dirty="0">
                <a:solidFill>
                  <a:schemeClr val="tx1"/>
                </a:solidFill>
              </a:rPr>
              <a:t> has a </a:t>
            </a:r>
            <a:r>
              <a:rPr lang="en-US" b="1" dirty="0">
                <a:solidFill>
                  <a:schemeClr val="tx1"/>
                </a:solidFill>
              </a:rPr>
              <a:t>relative minimum</a:t>
            </a:r>
            <a:r>
              <a:rPr lang="en-US" dirty="0">
                <a:solidFill>
                  <a:schemeClr val="tx1"/>
                </a:solidFill>
              </a:rPr>
              <a:t> (or </a:t>
            </a:r>
            <a:r>
              <a:rPr lang="en-US" b="1" dirty="0">
                <a:solidFill>
                  <a:schemeClr val="tx1"/>
                </a:solidFill>
              </a:rPr>
              <a:t>local minimum</a:t>
            </a:r>
            <a:r>
              <a:rPr lang="en-US" dirty="0">
                <a:solidFill>
                  <a:schemeClr val="tx1"/>
                </a:solidFill>
              </a:rPr>
              <a:t>) at </a:t>
            </a:r>
            <a:r>
              <a:rPr lang="en-US" i="1" dirty="0">
                <a:solidFill>
                  <a:schemeClr val="tx1"/>
                </a:solidFill>
              </a:rPr>
              <a:t>c</a:t>
            </a:r>
            <a:r>
              <a:rPr lang="en-US" dirty="0">
                <a:solidFill>
                  <a:schemeClr val="tx1"/>
                </a:solidFill>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Relative (Local) Extrema</a:t>
            </a:r>
          </a:p>
        </p:txBody>
      </p:sp>
      <p:sp>
        <p:nvSpPr>
          <p:cNvPr id="3" name="Content Placeholder 2"/>
          <p:cNvSpPr>
            <a:spLocks noGrp="1"/>
          </p:cNvSpPr>
          <p:nvPr>
            <p:ph idx="1"/>
          </p:nvPr>
        </p:nvSpPr>
        <p:spPr>
          <a:xfrm>
            <a:off x="457200" y="1280160"/>
            <a:ext cx="8229600" cy="2763834"/>
          </a:xfrm>
          <a:solidFill>
            <a:srgbClr val="FFFFCC"/>
          </a:solidFill>
          <a:ln w="28575">
            <a:solidFill>
              <a:srgbClr val="000000"/>
            </a:solidFill>
          </a:ln>
        </p:spPr>
        <p:txBody>
          <a:bodyPr>
            <a:spAutoFit/>
          </a:bodyPr>
          <a:lstStyle/>
          <a:p>
            <a:pPr algn="ctr"/>
            <a:r>
              <a:rPr lang="en-US" b="1" dirty="0">
                <a:solidFill>
                  <a:srgbClr val="000000"/>
                </a:solidFill>
              </a:rPr>
              <a:t>Relative (Local) Extrema (cont.)</a:t>
            </a:r>
          </a:p>
          <a:p>
            <a:r>
              <a:rPr lang="en-US" dirty="0">
                <a:solidFill>
                  <a:srgbClr val="000000"/>
                </a:solidFill>
              </a:rPr>
              <a:t>We can extend the definition to the endpoints of an interval by saying </a:t>
            </a:r>
            <a:r>
              <a:rPr lang="en-US" i="1" dirty="0">
                <a:solidFill>
                  <a:srgbClr val="000000"/>
                </a:solidFill>
              </a:rPr>
              <a:t>f</a:t>
            </a:r>
            <a:r>
              <a:rPr lang="en-US" dirty="0">
                <a:solidFill>
                  <a:srgbClr val="000000"/>
                </a:solidFill>
              </a:rPr>
              <a:t> has a relative extremum at an endpoint of [</a:t>
            </a:r>
            <a:r>
              <a:rPr lang="en-US" i="1" dirty="0">
                <a:solidFill>
                  <a:srgbClr val="000000"/>
                </a:solidFill>
              </a:rPr>
              <a:t>a</a:t>
            </a:r>
            <a:r>
              <a:rPr lang="en-US" dirty="0">
                <a:solidFill>
                  <a:srgbClr val="000000"/>
                </a:solidFill>
              </a:rPr>
              <a:t>,</a:t>
            </a:r>
            <a:r>
              <a:rPr lang="en-US" i="1" dirty="0">
                <a:solidFill>
                  <a:srgbClr val="000000"/>
                </a:solidFill>
              </a:rPr>
              <a:t>b</a:t>
            </a:r>
            <a:r>
              <a:rPr lang="en-US" dirty="0">
                <a:solidFill>
                  <a:srgbClr val="000000"/>
                </a:solidFill>
              </a:rPr>
              <a:t>] if </a:t>
            </a:r>
            <a:r>
              <a:rPr lang="en-US" i="1" dirty="0">
                <a:solidFill>
                  <a:srgbClr val="000000"/>
                </a:solidFill>
              </a:rPr>
              <a:t>f</a:t>
            </a:r>
            <a:r>
              <a:rPr lang="en-US" dirty="0">
                <a:solidFill>
                  <a:srgbClr val="000000"/>
                </a:solidFill>
              </a:rPr>
              <a:t> attains its maximum or minimum value at that endpoint in a half‑open interval containing it.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a:xfrm>
            <a:off x="457200" y="1280160"/>
            <a:ext cx="4023360" cy="4572000"/>
          </a:xfrm>
        </p:spPr>
        <p:txBody>
          <a:bodyPr/>
          <a:lstStyle/>
          <a:p>
            <a:r>
              <a:rPr lang="en-US" dirty="0"/>
              <a:t>Identify the relative and absolute extrema for the function </a:t>
            </a:r>
            <a:r>
              <a:rPr lang="en-US" i="1" dirty="0"/>
              <a:t>f</a:t>
            </a:r>
            <a:r>
              <a:rPr lang="en-US" dirty="0"/>
              <a:t> over the interval [</a:t>
            </a:r>
            <a:r>
              <a:rPr lang="en-US" i="1" dirty="0"/>
              <a:t>a</a:t>
            </a:r>
            <a:r>
              <a:rPr lang="en-US" dirty="0"/>
              <a:t>,</a:t>
            </a:r>
            <a:r>
              <a:rPr lang="en-US" i="1" dirty="0"/>
              <a:t>b</a:t>
            </a:r>
            <a:r>
              <a:rPr lang="en-US" dirty="0"/>
              <a:t>] graphed in Figure 8.</a:t>
            </a:r>
          </a:p>
        </p:txBody>
      </p:sp>
      <p:pic>
        <p:nvPicPr>
          <p:cNvPr id="16386" name="Picture 2"/>
          <p:cNvPicPr>
            <a:picLocks noChangeAspect="1" noChangeArrowheads="1"/>
          </p:cNvPicPr>
          <p:nvPr/>
        </p:nvPicPr>
        <p:blipFill>
          <a:blip r:embed="rId2" cstate="print"/>
          <a:srcRect b="14444"/>
          <a:stretch>
            <a:fillRect/>
          </a:stretch>
        </p:blipFill>
        <p:spPr bwMode="auto">
          <a:xfrm>
            <a:off x="4648200" y="1280160"/>
            <a:ext cx="4123355" cy="3520440"/>
          </a:xfrm>
          <a:prstGeom prst="rect">
            <a:avLst/>
          </a:prstGeom>
          <a:noFill/>
          <a:ln w="9525">
            <a:noFill/>
            <a:miter lim="800000"/>
            <a:headEnd/>
            <a:tailEnd/>
          </a:ln>
        </p:spPr>
      </p:pic>
      <p:sp>
        <p:nvSpPr>
          <p:cNvPr id="5" name="Rectangle 4"/>
          <p:cNvSpPr/>
          <p:nvPr/>
        </p:nvSpPr>
        <p:spPr>
          <a:xfrm>
            <a:off x="6024850" y="4953000"/>
            <a:ext cx="1370055" cy="523220"/>
          </a:xfrm>
          <a:prstGeom prst="rect">
            <a:avLst/>
          </a:prstGeom>
        </p:spPr>
        <p:txBody>
          <a:bodyPr wrap="none">
            <a:spAutoFit/>
          </a:bodyPr>
          <a:lstStyle/>
          <a:p>
            <a:r>
              <a:rPr lang="en-US" sz="2800" b="1" dirty="0"/>
              <a:t>Figure 8</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a:xfrm>
            <a:off x="457200" y="1280160"/>
            <a:ext cx="8229600" cy="4573560"/>
          </a:xfrm>
        </p:spPr>
        <p:txBody>
          <a:bodyPr>
            <a:spAutoFit/>
          </a:bodyPr>
          <a:lstStyle/>
          <a:p>
            <a:r>
              <a:rPr lang="en-US" b="1" dirty="0"/>
              <a:t>Solution</a:t>
            </a:r>
          </a:p>
          <a:p>
            <a:r>
              <a:rPr lang="en-US" dirty="0"/>
              <a:t>The function has relative maxima at the points </a:t>
            </a:r>
            <a:r>
              <a:rPr lang="en-US" i="1" dirty="0"/>
              <a:t>c</a:t>
            </a:r>
            <a:r>
              <a:rPr lang="en-US" dirty="0"/>
              <a:t> and </a:t>
            </a:r>
            <a:r>
              <a:rPr lang="en-US" i="1" dirty="0"/>
              <a:t>e</a:t>
            </a:r>
            <a:r>
              <a:rPr lang="en-US" dirty="0"/>
              <a:t>, since </a:t>
            </a:r>
            <a:r>
              <a:rPr lang="en-US" i="1" dirty="0"/>
              <a:t>f</a:t>
            </a:r>
            <a:r>
              <a:rPr lang="en-US" dirty="0"/>
              <a:t>(</a:t>
            </a:r>
            <a:r>
              <a:rPr lang="en-US" i="1" dirty="0"/>
              <a:t>c</a:t>
            </a:r>
            <a:r>
              <a:rPr lang="en-US" dirty="0"/>
              <a:t>) and </a:t>
            </a:r>
            <a:r>
              <a:rPr lang="en-US" i="1" dirty="0"/>
              <a:t>f</a:t>
            </a:r>
            <a:r>
              <a:rPr lang="en-US" dirty="0"/>
              <a:t>(</a:t>
            </a:r>
            <a:r>
              <a:rPr lang="en-US" i="1" dirty="0"/>
              <a:t>e</a:t>
            </a:r>
            <a:r>
              <a:rPr lang="en-US" dirty="0"/>
              <a:t>) are the largest values f attains over small open intervals containing </a:t>
            </a:r>
            <a:r>
              <a:rPr lang="en-US" i="1" dirty="0"/>
              <a:t>c</a:t>
            </a:r>
            <a:r>
              <a:rPr lang="en-US" dirty="0"/>
              <a:t> and </a:t>
            </a:r>
            <a:r>
              <a:rPr lang="en-US" i="1" dirty="0"/>
              <a:t>e</a:t>
            </a:r>
            <a:r>
              <a:rPr lang="en-US" dirty="0"/>
              <a:t>. To illustrate this fact, a small portion of the graph focusing on (</a:t>
            </a:r>
            <a:r>
              <a:rPr lang="en-US" i="1" dirty="0"/>
              <a:t>c</a:t>
            </a:r>
            <a:r>
              <a:rPr lang="en-US" dirty="0"/>
              <a:t>, </a:t>
            </a:r>
            <a:r>
              <a:rPr lang="en-US" i="1" dirty="0"/>
              <a:t>f</a:t>
            </a:r>
            <a:r>
              <a:rPr lang="en-US" dirty="0"/>
              <a:t>(</a:t>
            </a:r>
            <a:r>
              <a:rPr lang="en-US" i="1" dirty="0"/>
              <a:t>c</a:t>
            </a:r>
            <a:r>
              <a:rPr lang="en-US" dirty="0"/>
              <a:t>)) is reproduced in Figure 9; note that </a:t>
            </a:r>
            <a:r>
              <a:rPr lang="en-US" i="1" dirty="0"/>
              <a:t>f</a:t>
            </a:r>
            <a:r>
              <a:rPr lang="en-US" dirty="0"/>
              <a:t>(</a:t>
            </a:r>
            <a:r>
              <a:rPr lang="en-US" i="1" dirty="0"/>
              <a:t>c</a:t>
            </a:r>
            <a:r>
              <a:rPr lang="en-US" dirty="0"/>
              <a:t>) ≥ </a:t>
            </a:r>
            <a:r>
              <a:rPr lang="en-US" i="1" dirty="0"/>
              <a:t>f</a:t>
            </a:r>
            <a:r>
              <a:rPr lang="en-US" dirty="0"/>
              <a:t>(</a:t>
            </a:r>
            <a:r>
              <a:rPr lang="en-US" i="1" dirty="0"/>
              <a:t>x</a:t>
            </a:r>
            <a:r>
              <a:rPr lang="en-US" dirty="0"/>
              <a:t>) for all </a:t>
            </a:r>
            <a:r>
              <a:rPr lang="en-US" i="1" dirty="0"/>
              <a:t>x</a:t>
            </a:r>
            <a:r>
              <a:rPr lang="en-US" dirty="0"/>
              <a:t> near </a:t>
            </a:r>
            <a:r>
              <a:rPr lang="en-US" i="1" dirty="0"/>
              <a:t>c</a:t>
            </a:r>
            <a:r>
              <a:rPr lang="en-US" dirty="0"/>
              <a:t>.</a:t>
            </a:r>
          </a:p>
          <a:p>
            <a:r>
              <a:rPr lang="en-US" dirty="0"/>
              <a:t>Similarly, </a:t>
            </a:r>
            <a:r>
              <a:rPr lang="en-US" i="1" dirty="0"/>
              <a:t>a</a:t>
            </a:r>
            <a:r>
              <a:rPr lang="en-US" dirty="0"/>
              <a:t>, </a:t>
            </a:r>
            <a:r>
              <a:rPr lang="en-US" i="1" dirty="0"/>
              <a:t>d</a:t>
            </a:r>
            <a:r>
              <a:rPr lang="en-US" dirty="0"/>
              <a:t>, and </a:t>
            </a:r>
            <a:r>
              <a:rPr lang="en-US" i="1" dirty="0"/>
              <a:t>b</a:t>
            </a:r>
            <a:r>
              <a:rPr lang="en-US" dirty="0"/>
              <a:t> are points where </a:t>
            </a:r>
            <a:r>
              <a:rPr lang="en-US" i="1" dirty="0"/>
              <a:t>f</a:t>
            </a:r>
            <a:r>
              <a:rPr lang="en-US" dirty="0"/>
              <a:t> has relative minima (note that </a:t>
            </a:r>
            <a:r>
              <a:rPr lang="en-US" i="1" dirty="0"/>
              <a:t>a</a:t>
            </a:r>
            <a:r>
              <a:rPr lang="en-US" dirty="0"/>
              <a:t> and </a:t>
            </a:r>
            <a:r>
              <a:rPr lang="en-US" i="1" dirty="0"/>
              <a:t>b</a:t>
            </a:r>
            <a:r>
              <a:rPr lang="en-US" dirty="0"/>
              <a:t> are also the endpoints of the interval).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a:xfrm>
            <a:off x="457200" y="1280160"/>
            <a:ext cx="8229600" cy="1384995"/>
          </a:xfrm>
        </p:spPr>
        <p:txBody>
          <a:bodyPr>
            <a:spAutoFit/>
          </a:bodyPr>
          <a:lstStyle/>
          <a:p>
            <a:r>
              <a:rPr lang="en-US" dirty="0"/>
              <a:t>By comparing the values of </a:t>
            </a:r>
            <a:r>
              <a:rPr lang="en-US" i="1" dirty="0"/>
              <a:t>f</a:t>
            </a:r>
            <a:r>
              <a:rPr lang="en-US" dirty="0"/>
              <a:t> at each of the five points </a:t>
            </a:r>
            <a:r>
              <a:rPr lang="en-US" i="1" dirty="0"/>
              <a:t>a</a:t>
            </a:r>
            <a:r>
              <a:rPr lang="en-US" dirty="0"/>
              <a:t> through </a:t>
            </a:r>
            <a:r>
              <a:rPr lang="en-US" i="1" dirty="0"/>
              <a:t>e</a:t>
            </a:r>
            <a:r>
              <a:rPr lang="en-US" dirty="0"/>
              <a:t>, we see that </a:t>
            </a:r>
            <a:r>
              <a:rPr lang="en-US" i="1" dirty="0"/>
              <a:t>f</a:t>
            </a:r>
            <a:r>
              <a:rPr lang="en-US" dirty="0"/>
              <a:t>(</a:t>
            </a:r>
            <a:r>
              <a:rPr lang="en-US" i="1" dirty="0"/>
              <a:t>c</a:t>
            </a:r>
            <a:r>
              <a:rPr lang="en-US" dirty="0"/>
              <a:t>) is the absolute maximum and </a:t>
            </a:r>
            <a:r>
              <a:rPr lang="en-US" i="1" dirty="0"/>
              <a:t>f</a:t>
            </a:r>
            <a:r>
              <a:rPr lang="en-US" dirty="0"/>
              <a:t>(</a:t>
            </a:r>
            <a:r>
              <a:rPr lang="en-US" i="1" dirty="0"/>
              <a:t>b</a:t>
            </a:r>
            <a:r>
              <a:rPr lang="en-US" dirty="0"/>
              <a:t>) is the absolute minimum. </a:t>
            </a:r>
          </a:p>
        </p:txBody>
      </p:sp>
      <p:pic>
        <p:nvPicPr>
          <p:cNvPr id="17410" name="Picture 2"/>
          <p:cNvPicPr>
            <a:picLocks noChangeAspect="1" noChangeArrowheads="1"/>
          </p:cNvPicPr>
          <p:nvPr/>
        </p:nvPicPr>
        <p:blipFill>
          <a:blip r:embed="rId2" cstate="print"/>
          <a:srcRect b="16190"/>
          <a:stretch>
            <a:fillRect/>
          </a:stretch>
        </p:blipFill>
        <p:spPr bwMode="auto">
          <a:xfrm>
            <a:off x="984603" y="2727960"/>
            <a:ext cx="7174795" cy="2682240"/>
          </a:xfrm>
          <a:prstGeom prst="rect">
            <a:avLst/>
          </a:prstGeom>
          <a:noFill/>
          <a:ln w="9525">
            <a:noFill/>
            <a:miter lim="800000"/>
            <a:headEnd/>
            <a:tailEnd/>
          </a:ln>
        </p:spPr>
      </p:pic>
      <p:sp>
        <p:nvSpPr>
          <p:cNvPr id="5" name="Rectangle 4"/>
          <p:cNvSpPr/>
          <p:nvPr/>
        </p:nvSpPr>
        <p:spPr>
          <a:xfrm>
            <a:off x="2165125" y="5402705"/>
            <a:ext cx="1370055" cy="523220"/>
          </a:xfrm>
          <a:prstGeom prst="rect">
            <a:avLst/>
          </a:prstGeom>
        </p:spPr>
        <p:txBody>
          <a:bodyPr wrap="none">
            <a:spAutoFit/>
          </a:bodyPr>
          <a:lstStyle/>
          <a:p>
            <a:r>
              <a:rPr lang="en-US" sz="2800" b="1" dirty="0"/>
              <a:t>Figure 9</a:t>
            </a:r>
          </a:p>
        </p:txBody>
      </p:sp>
      <p:sp>
        <p:nvSpPr>
          <p:cNvPr id="6" name="Rectangle 5"/>
          <p:cNvSpPr/>
          <p:nvPr/>
        </p:nvSpPr>
        <p:spPr>
          <a:xfrm>
            <a:off x="5562600" y="5402705"/>
            <a:ext cx="1552797" cy="523220"/>
          </a:xfrm>
          <a:prstGeom prst="rect">
            <a:avLst/>
          </a:prstGeom>
        </p:spPr>
        <p:txBody>
          <a:bodyPr wrap="none">
            <a:spAutoFit/>
          </a:bodyPr>
          <a:lstStyle/>
          <a:p>
            <a:r>
              <a:rPr lang="en-US" sz="2800" b="1" dirty="0"/>
              <a:t>Figure 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Fermat’s Theorem</a:t>
            </a:r>
          </a:p>
        </p:txBody>
      </p:sp>
      <p:sp>
        <p:nvSpPr>
          <p:cNvPr id="3" name="Content Placeholder 2"/>
          <p:cNvSpPr>
            <a:spLocks noGrp="1"/>
          </p:cNvSpPr>
          <p:nvPr>
            <p:ph idx="1"/>
          </p:nvPr>
        </p:nvSpPr>
        <p:spPr>
          <a:xfrm>
            <a:off x="457200" y="1280160"/>
            <a:ext cx="8229600" cy="2246769"/>
          </a:xfrm>
        </p:spPr>
        <p:txBody>
          <a:bodyPr>
            <a:spAutoFit/>
          </a:bodyPr>
          <a:lstStyle/>
          <a:p>
            <a:r>
              <a:rPr lang="en-US" dirty="0"/>
              <a:t>The following theorem, the essence of which was conceived by the French mathematician Pierre de Fermat (1601–1665) even before the formalization of calculus, shows how differentiation greatly simplifies the task of finding extrema.</a:t>
            </a:r>
          </a:p>
        </p:txBody>
      </p:sp>
      <p:sp>
        <p:nvSpPr>
          <p:cNvPr id="4" name="Content Placeholder 4"/>
          <p:cNvSpPr txBox="1">
            <a:spLocks/>
          </p:cNvSpPr>
          <p:nvPr/>
        </p:nvSpPr>
        <p:spPr>
          <a:xfrm>
            <a:off x="457200" y="3726763"/>
            <a:ext cx="8229600" cy="1471172"/>
          </a:xfrm>
          <a:prstGeom prst="rect">
            <a:avLst/>
          </a:prstGeom>
          <a:solidFill>
            <a:srgbClr val="FFFFCC"/>
          </a:solidFill>
          <a:ln w="28575">
            <a:solidFill>
              <a:srgbClr val="000000"/>
            </a:solidFill>
          </a:ln>
        </p:spPr>
        <p:txBody>
          <a:bodyPr>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mn-lt"/>
                <a:ea typeface="+mn-ea"/>
                <a:cs typeface="+mn-cs"/>
              </a:rPr>
              <a:t>Fermat’s Theorem</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mn-lt"/>
                <a:ea typeface="+mn-ea"/>
                <a:cs typeface="+mn-cs"/>
              </a:rPr>
              <a:t>If </a:t>
            </a:r>
            <a:r>
              <a:rPr kumimoji="0" lang="en-US" sz="2800" b="0" i="1" u="none" strike="noStrike" kern="1200" cap="none" spc="0" normalizeH="0" baseline="0" noProof="0" dirty="0">
                <a:ln>
                  <a:noFill/>
                </a:ln>
                <a:solidFill>
                  <a:srgbClr val="000000"/>
                </a:solidFill>
                <a:effectLst/>
                <a:uLnTx/>
                <a:uFillTx/>
                <a:latin typeface="+mn-lt"/>
                <a:ea typeface="+mn-ea"/>
                <a:cs typeface="+mn-cs"/>
              </a:rPr>
              <a:t>f</a:t>
            </a:r>
            <a:r>
              <a:rPr kumimoji="0" lang="en-US" sz="2800" b="0" i="0" u="none" strike="noStrike" kern="1200" cap="none" spc="0" normalizeH="0" baseline="0" noProof="0" dirty="0">
                <a:ln>
                  <a:noFill/>
                </a:ln>
                <a:solidFill>
                  <a:srgbClr val="000000"/>
                </a:solidFill>
                <a:effectLst/>
                <a:uLnTx/>
                <a:uFillTx/>
                <a:latin typeface="+mn-lt"/>
                <a:ea typeface="+mn-ea"/>
                <a:cs typeface="+mn-cs"/>
              </a:rPr>
              <a:t> has a relative extremum at a point </a:t>
            </a:r>
            <a:r>
              <a:rPr kumimoji="0" lang="en-US" sz="2800" b="0" i="1" u="none" strike="noStrike" kern="1200" cap="none" spc="0" normalizeH="0" baseline="0" noProof="0" dirty="0">
                <a:ln>
                  <a:noFill/>
                </a:ln>
                <a:solidFill>
                  <a:srgbClr val="000000"/>
                </a:solidFill>
                <a:effectLst/>
                <a:uLnTx/>
                <a:uFillTx/>
                <a:latin typeface="+mn-lt"/>
                <a:ea typeface="+mn-ea"/>
                <a:cs typeface="+mn-cs"/>
              </a:rPr>
              <a:t>c</a:t>
            </a:r>
            <a:r>
              <a:rPr kumimoji="0" lang="en-US" sz="2800" b="0" i="0" u="none" strike="noStrike" kern="1200" cap="none" spc="0" normalizeH="0" baseline="0" noProof="0" dirty="0">
                <a:ln>
                  <a:noFill/>
                </a:ln>
                <a:solidFill>
                  <a:srgbClr val="000000"/>
                </a:solidFill>
                <a:effectLst/>
                <a:uLnTx/>
                <a:uFillTx/>
                <a:latin typeface="+mn-lt"/>
                <a:ea typeface="+mn-ea"/>
                <a:cs typeface="+mn-cs"/>
              </a:rPr>
              <a:t> </a:t>
            </a:r>
            <a:r>
              <a:rPr kumimoji="0" lang="en-US" sz="2800" b="0" i="0" u="none" strike="noStrike" kern="1200" cap="none" spc="0" normalizeH="0" baseline="0" noProof="0" dirty="0">
                <a:ln>
                  <a:noFill/>
                </a:ln>
                <a:solidFill>
                  <a:srgbClr val="000000"/>
                </a:solidFill>
                <a:effectLst/>
                <a:uLnTx/>
                <a:uFillTx/>
                <a:latin typeface="+mn-lt"/>
                <a:ea typeface="+mn-ea"/>
                <a:cs typeface="+mn-cs"/>
                <a:sym typeface="Symbol"/>
              </a:rPr>
              <a:t></a:t>
            </a:r>
            <a:r>
              <a:rPr kumimoji="0" lang="en-US" sz="2800" b="0" i="0" u="none" strike="noStrike" kern="1200" cap="none" spc="0" normalizeH="0" baseline="0" noProof="0" dirty="0">
                <a:ln>
                  <a:noFill/>
                </a:ln>
                <a:solidFill>
                  <a:srgbClr val="000000"/>
                </a:solidFill>
                <a:effectLst/>
                <a:uLnTx/>
                <a:uFillTx/>
                <a:latin typeface="+mn-lt"/>
                <a:ea typeface="+mn-ea"/>
                <a:cs typeface="+mn-cs"/>
              </a:rPr>
              <a:t> (</a:t>
            </a:r>
            <a:r>
              <a:rPr kumimoji="0" lang="en-US" sz="2800" b="0" i="1" u="none" strike="noStrike" kern="1200" cap="none" spc="0" normalizeH="0" baseline="0" noProof="0" dirty="0">
                <a:ln>
                  <a:noFill/>
                </a:ln>
                <a:solidFill>
                  <a:srgbClr val="000000"/>
                </a:solidFill>
                <a:effectLst/>
                <a:uLnTx/>
                <a:uFillTx/>
                <a:latin typeface="+mn-lt"/>
                <a:ea typeface="+mn-ea"/>
                <a:cs typeface="+mn-cs"/>
              </a:rPr>
              <a:t>a</a:t>
            </a:r>
            <a:r>
              <a:rPr kumimoji="0" lang="en-US" sz="2800" b="0" i="0" u="none" strike="noStrike" kern="1200" cap="none" spc="0" normalizeH="0" baseline="0" noProof="0" dirty="0">
                <a:ln>
                  <a:noFill/>
                </a:ln>
                <a:solidFill>
                  <a:srgbClr val="000000"/>
                </a:solidFill>
                <a:effectLst/>
                <a:uLnTx/>
                <a:uFillTx/>
                <a:latin typeface="+mn-lt"/>
                <a:ea typeface="+mn-ea"/>
                <a:cs typeface="+mn-cs"/>
              </a:rPr>
              <a:t>,</a:t>
            </a:r>
            <a:r>
              <a:rPr kumimoji="0" lang="en-US" sz="2800" b="0" i="1" u="none" strike="noStrike" kern="1200" cap="none" spc="0" normalizeH="0" baseline="0" noProof="0" dirty="0">
                <a:ln>
                  <a:noFill/>
                </a:ln>
                <a:solidFill>
                  <a:srgbClr val="000000"/>
                </a:solidFill>
                <a:effectLst/>
                <a:uLnTx/>
                <a:uFillTx/>
                <a:latin typeface="+mn-lt"/>
                <a:ea typeface="+mn-ea"/>
                <a:cs typeface="+mn-cs"/>
              </a:rPr>
              <a:t>b</a:t>
            </a:r>
            <a:r>
              <a:rPr kumimoji="0" lang="en-US" sz="2800" b="0" i="0" u="none" strike="noStrike" kern="1200" cap="none" spc="0" normalizeH="0" baseline="0" noProof="0" dirty="0">
                <a:ln>
                  <a:noFill/>
                </a:ln>
                <a:solidFill>
                  <a:srgbClr val="000000"/>
                </a:solidFill>
                <a:effectLst/>
                <a:uLnTx/>
                <a:uFillTx/>
                <a:latin typeface="+mn-lt"/>
                <a:ea typeface="+mn-ea"/>
                <a:cs typeface="+mn-cs"/>
              </a:rPr>
              <a:t>), and if </a:t>
            </a:r>
            <a:r>
              <a:rPr kumimoji="0" lang="en-US" sz="2800" b="0" i="1" u="none" strike="noStrike" kern="1200" cap="none" spc="0" normalizeH="0" baseline="0" noProof="0" dirty="0">
                <a:ln>
                  <a:noFill/>
                </a:ln>
                <a:solidFill>
                  <a:srgbClr val="000000"/>
                </a:solidFill>
                <a:effectLst/>
                <a:uLnTx/>
                <a:uFillTx/>
                <a:latin typeface="+mn-lt"/>
                <a:ea typeface="+mn-ea"/>
                <a:cs typeface="+mn-cs"/>
              </a:rPr>
              <a:t>f </a:t>
            </a:r>
            <a:r>
              <a:rPr kumimoji="0" lang="en-US" sz="2800" b="0" i="0" u="none" strike="noStrike" kern="1200" cap="none" spc="0" normalizeH="0" baseline="0" noProof="0" dirty="0">
                <a:ln>
                  <a:noFill/>
                </a:ln>
                <a:solidFill>
                  <a:srgbClr val="000000"/>
                </a:solidFill>
                <a:effectLst/>
                <a:uLnTx/>
                <a:uFillTx/>
                <a:latin typeface="+mn-lt"/>
                <a:ea typeface="+mn-ea"/>
                <a:cs typeface="+mn-cs"/>
              </a:rPr>
              <a:t>’(</a:t>
            </a:r>
            <a:r>
              <a:rPr kumimoji="0" lang="en-US" sz="2800" b="0" i="1" u="none" strike="noStrike" kern="1200" cap="none" spc="0" normalizeH="0" baseline="0" noProof="0" dirty="0">
                <a:ln>
                  <a:noFill/>
                </a:ln>
                <a:solidFill>
                  <a:srgbClr val="000000"/>
                </a:solidFill>
                <a:effectLst/>
                <a:uLnTx/>
                <a:uFillTx/>
                <a:latin typeface="+mn-lt"/>
                <a:ea typeface="+mn-ea"/>
                <a:cs typeface="+mn-cs"/>
              </a:rPr>
              <a:t>c</a:t>
            </a:r>
            <a:r>
              <a:rPr kumimoji="0" lang="en-US" sz="2800" b="0" i="0" u="none" strike="noStrike" kern="1200" cap="none" spc="0" normalizeH="0" baseline="0" noProof="0" dirty="0">
                <a:ln>
                  <a:noFill/>
                </a:ln>
                <a:solidFill>
                  <a:srgbClr val="000000"/>
                </a:solidFill>
                <a:effectLst/>
                <a:uLnTx/>
                <a:uFillTx/>
                <a:latin typeface="+mn-lt"/>
                <a:ea typeface="+mn-ea"/>
                <a:cs typeface="+mn-cs"/>
              </a:rPr>
              <a:t>) exists, then </a:t>
            </a:r>
            <a:r>
              <a:rPr kumimoji="0" lang="en-US" sz="2800" b="0" i="1" u="none" strike="noStrike" kern="1200" cap="none" spc="0" normalizeH="0" baseline="0" noProof="0" dirty="0">
                <a:ln>
                  <a:noFill/>
                </a:ln>
                <a:solidFill>
                  <a:srgbClr val="000000"/>
                </a:solidFill>
                <a:effectLst/>
                <a:uLnTx/>
                <a:uFillTx/>
                <a:latin typeface="+mn-lt"/>
                <a:ea typeface="+mn-ea"/>
                <a:cs typeface="+mn-cs"/>
              </a:rPr>
              <a:t>f </a:t>
            </a:r>
            <a:r>
              <a:rPr kumimoji="0" lang="en-US" sz="2800" b="0" i="0" u="none" strike="noStrike" kern="1200" cap="none" spc="0" normalizeH="0" baseline="0" noProof="0" dirty="0">
                <a:ln>
                  <a:noFill/>
                </a:ln>
                <a:solidFill>
                  <a:srgbClr val="000000"/>
                </a:solidFill>
                <a:effectLst/>
                <a:uLnTx/>
                <a:uFillTx/>
                <a:latin typeface="+mn-lt"/>
                <a:ea typeface="+mn-ea"/>
                <a:cs typeface="+mn-cs"/>
              </a:rPr>
              <a:t>’(</a:t>
            </a:r>
            <a:r>
              <a:rPr kumimoji="0" lang="en-US" sz="2800" b="0" i="1" u="none" strike="noStrike" kern="1200" cap="none" spc="0" normalizeH="0" baseline="0" noProof="0" dirty="0">
                <a:ln>
                  <a:noFill/>
                </a:ln>
                <a:solidFill>
                  <a:srgbClr val="000000"/>
                </a:solidFill>
                <a:effectLst/>
                <a:uLnTx/>
                <a:uFillTx/>
                <a:latin typeface="+mn-lt"/>
                <a:ea typeface="+mn-ea"/>
                <a:cs typeface="+mn-cs"/>
              </a:rPr>
              <a:t>c</a:t>
            </a:r>
            <a:r>
              <a:rPr kumimoji="0" lang="en-US" sz="2800" b="0" i="0" u="none" strike="noStrike" kern="1200" cap="none" spc="0" normalizeH="0" baseline="0" noProof="0" dirty="0">
                <a:ln>
                  <a:noFill/>
                </a:ln>
                <a:solidFill>
                  <a:srgbClr val="000000"/>
                </a:solidFill>
                <a:effectLst/>
                <a:uLnTx/>
                <a:uFillTx/>
                <a:latin typeface="+mn-lt"/>
                <a:ea typeface="+mn-ea"/>
                <a:cs typeface="+mn-cs"/>
              </a:rPr>
              <a:t>) = 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pPr marL="514350" indent="-514350">
              <a:buFont typeface="+mj-lt"/>
              <a:buAutoNum type="arabicPeriod"/>
            </a:pPr>
            <a:r>
              <a:rPr lang="en-US" dirty="0"/>
              <a:t>Absolute and Relative Extrema</a:t>
            </a:r>
          </a:p>
          <a:p>
            <a:pPr marL="514350" indent="-514350">
              <a:buFont typeface="+mj-lt"/>
              <a:buAutoNum type="arabicPeriod"/>
            </a:pPr>
            <a:r>
              <a:rPr lang="en-US" dirty="0"/>
              <a:t>Finding Extrema</a:t>
            </a:r>
          </a:p>
          <a:p>
            <a:pPr marL="514350" indent="-514350">
              <a:buFont typeface="+mj-lt"/>
              <a:buAutoNum type="arabicPeriod"/>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Extrema</a:t>
            </a:r>
          </a:p>
        </p:txBody>
      </p:sp>
      <p:sp>
        <p:nvSpPr>
          <p:cNvPr id="3" name="Content Placeholder 2"/>
          <p:cNvSpPr>
            <a:spLocks noGrp="1"/>
          </p:cNvSpPr>
          <p:nvPr>
            <p:ph idx="1"/>
          </p:nvPr>
        </p:nvSpPr>
        <p:spPr>
          <a:xfrm>
            <a:off x="457200" y="1280160"/>
            <a:ext cx="4297680" cy="3970318"/>
          </a:xfrm>
        </p:spPr>
        <p:txBody>
          <a:bodyPr>
            <a:spAutoFit/>
          </a:bodyPr>
          <a:lstStyle/>
          <a:p>
            <a:r>
              <a:rPr lang="en-US" dirty="0"/>
              <a:t>Before proving Fermat’s Theorem, it’s useful to consider a graph such as the one sketched in Figure 11. For this function, there are three points in (</a:t>
            </a:r>
            <a:r>
              <a:rPr lang="en-US" i="1" dirty="0"/>
              <a:t>a</a:t>
            </a:r>
            <a:r>
              <a:rPr lang="en-US" dirty="0"/>
              <a:t>,</a:t>
            </a:r>
            <a:r>
              <a:rPr lang="en-US" i="1" dirty="0"/>
              <a:t>b</a:t>
            </a:r>
            <a:r>
              <a:rPr lang="en-US" dirty="0"/>
              <a:t>) referred to as the </a:t>
            </a:r>
            <a:r>
              <a:rPr lang="en-US" i="1" dirty="0"/>
              <a:t>interior</a:t>
            </a:r>
            <a:r>
              <a:rPr lang="en-US" dirty="0"/>
              <a:t> of the interval [</a:t>
            </a:r>
            <a:r>
              <a:rPr lang="en-US" i="1" dirty="0"/>
              <a:t>a</a:t>
            </a:r>
            <a:r>
              <a:rPr lang="en-US" dirty="0"/>
              <a:t>,</a:t>
            </a:r>
            <a:r>
              <a:rPr lang="en-US" i="1" dirty="0"/>
              <a:t>b</a:t>
            </a:r>
            <a:r>
              <a:rPr lang="en-US" dirty="0"/>
              <a:t>], where relative extrema occur. </a:t>
            </a:r>
          </a:p>
        </p:txBody>
      </p:sp>
      <p:pic>
        <p:nvPicPr>
          <p:cNvPr id="60418" name="Picture 2"/>
          <p:cNvPicPr>
            <a:picLocks noChangeAspect="1" noChangeArrowheads="1"/>
          </p:cNvPicPr>
          <p:nvPr/>
        </p:nvPicPr>
        <p:blipFill>
          <a:blip r:embed="rId2" cstate="print">
            <a:clrChange>
              <a:clrFrom>
                <a:srgbClr val="FFFFFF"/>
              </a:clrFrom>
              <a:clrTo>
                <a:srgbClr val="FFFFFF">
                  <a:alpha val="0"/>
                </a:srgbClr>
              </a:clrTo>
            </a:clrChange>
          </a:blip>
          <a:srcRect b="18929"/>
          <a:stretch>
            <a:fillRect/>
          </a:stretch>
        </p:blipFill>
        <p:spPr bwMode="auto">
          <a:xfrm>
            <a:off x="4563671" y="1219200"/>
            <a:ext cx="4429125" cy="4038600"/>
          </a:xfrm>
          <a:prstGeom prst="rect">
            <a:avLst/>
          </a:prstGeom>
          <a:noFill/>
          <a:ln w="9525">
            <a:noFill/>
            <a:miter lim="800000"/>
            <a:headEnd/>
            <a:tailEnd/>
          </a:ln>
        </p:spPr>
      </p:pic>
      <p:sp>
        <p:nvSpPr>
          <p:cNvPr id="7" name="Rectangle 6"/>
          <p:cNvSpPr/>
          <p:nvPr/>
        </p:nvSpPr>
        <p:spPr>
          <a:xfrm>
            <a:off x="4681537" y="5105400"/>
            <a:ext cx="4193392" cy="954107"/>
          </a:xfrm>
          <a:prstGeom prst="rect">
            <a:avLst/>
          </a:prstGeom>
        </p:spPr>
        <p:txBody>
          <a:bodyPr wrap="none">
            <a:spAutoFit/>
          </a:bodyPr>
          <a:lstStyle/>
          <a:p>
            <a:pPr algn="ctr"/>
            <a:r>
              <a:rPr lang="en-US" sz="2800" b="1" dirty="0"/>
              <a:t>Figure 11</a:t>
            </a:r>
          </a:p>
          <a:p>
            <a:pPr algn="ctr"/>
            <a:r>
              <a:rPr lang="en-US" sz="2800" dirty="0"/>
              <a:t>Applying Fermat’s Theorem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Fermat’s Theorem</a:t>
            </a:r>
          </a:p>
        </p:txBody>
      </p:sp>
      <p:sp>
        <p:nvSpPr>
          <p:cNvPr id="3" name="Content Placeholder 2"/>
          <p:cNvSpPr>
            <a:spLocks noGrp="1"/>
          </p:cNvSpPr>
          <p:nvPr>
            <p:ph idx="1"/>
          </p:nvPr>
        </p:nvSpPr>
        <p:spPr>
          <a:xfrm>
            <a:off x="457200" y="1280160"/>
            <a:ext cx="8229600" cy="2763834"/>
          </a:xfrm>
          <a:solidFill>
            <a:srgbClr val="FFFFCC"/>
          </a:solidFill>
          <a:ln w="28575">
            <a:solidFill>
              <a:srgbClr val="000000"/>
            </a:solidFill>
          </a:ln>
        </p:spPr>
        <p:txBody>
          <a:bodyPr>
            <a:spAutoFit/>
          </a:bodyPr>
          <a:lstStyle/>
          <a:p>
            <a:pPr algn="ctr"/>
            <a:r>
              <a:rPr lang="en-US" b="1" dirty="0">
                <a:solidFill>
                  <a:srgbClr val="000000"/>
                </a:solidFill>
              </a:rPr>
              <a:t>Proof </a:t>
            </a:r>
          </a:p>
          <a:p>
            <a:r>
              <a:rPr lang="en-US" dirty="0">
                <a:solidFill>
                  <a:srgbClr val="000000"/>
                </a:solidFill>
              </a:rPr>
              <a:t>We will first assume that </a:t>
            </a:r>
            <a:r>
              <a:rPr lang="en-US" i="1" dirty="0">
                <a:solidFill>
                  <a:srgbClr val="000000"/>
                </a:solidFill>
              </a:rPr>
              <a:t>f</a:t>
            </a:r>
            <a:r>
              <a:rPr lang="en-US" dirty="0">
                <a:solidFill>
                  <a:srgbClr val="000000"/>
                </a:solidFill>
              </a:rPr>
              <a:t> has a relative maximum at </a:t>
            </a:r>
            <a:r>
              <a:rPr lang="en-US" i="1" dirty="0">
                <a:solidFill>
                  <a:srgbClr val="000000"/>
                </a:solidFill>
              </a:rPr>
              <a:t>c</a:t>
            </a:r>
            <a:r>
              <a:rPr lang="en-US" dirty="0">
                <a:solidFill>
                  <a:srgbClr val="000000"/>
                </a:solidFill>
              </a:rPr>
              <a:t> </a:t>
            </a:r>
            <a:r>
              <a:rPr lang="en-US" dirty="0">
                <a:solidFill>
                  <a:srgbClr val="000000"/>
                </a:solidFill>
                <a:sym typeface="Symbol"/>
              </a:rPr>
              <a:t></a:t>
            </a:r>
            <a:r>
              <a:rPr lang="en-US" dirty="0">
                <a:solidFill>
                  <a:srgbClr val="000000"/>
                </a:solidFill>
              </a:rPr>
              <a:t> (</a:t>
            </a:r>
            <a:r>
              <a:rPr lang="en-US" i="1" dirty="0">
                <a:solidFill>
                  <a:srgbClr val="000000"/>
                </a:solidFill>
              </a:rPr>
              <a:t>a</a:t>
            </a:r>
            <a:r>
              <a:rPr lang="en-US" dirty="0">
                <a:solidFill>
                  <a:srgbClr val="000000"/>
                </a:solidFill>
              </a:rPr>
              <a:t>,</a:t>
            </a:r>
            <a:r>
              <a:rPr lang="en-US" i="1" dirty="0">
                <a:solidFill>
                  <a:srgbClr val="000000"/>
                </a:solidFill>
              </a:rPr>
              <a:t>b</a:t>
            </a:r>
            <a:r>
              <a:rPr lang="en-US" dirty="0">
                <a:solidFill>
                  <a:srgbClr val="000000"/>
                </a:solidFill>
              </a:rPr>
              <a:t>), and that </a:t>
            </a:r>
            <a:r>
              <a:rPr lang="en-US" i="1" dirty="0">
                <a:solidFill>
                  <a:srgbClr val="000000"/>
                </a:solidFill>
              </a:rPr>
              <a:t>f </a:t>
            </a:r>
            <a:r>
              <a:rPr lang="en-US" dirty="0">
                <a:solidFill>
                  <a:srgbClr val="000000"/>
                </a:solidFill>
              </a:rPr>
              <a:t>’(</a:t>
            </a:r>
            <a:r>
              <a:rPr lang="en-US" i="1" dirty="0">
                <a:solidFill>
                  <a:srgbClr val="000000"/>
                </a:solidFill>
              </a:rPr>
              <a:t>c</a:t>
            </a:r>
            <a:r>
              <a:rPr lang="en-US" dirty="0">
                <a:solidFill>
                  <a:srgbClr val="000000"/>
                </a:solidFill>
              </a:rPr>
              <a:t>) exists; from these two facts, we will prove that </a:t>
            </a:r>
            <a:r>
              <a:rPr lang="en-US" i="1" dirty="0">
                <a:solidFill>
                  <a:srgbClr val="000000"/>
                </a:solidFill>
              </a:rPr>
              <a:t>f </a:t>
            </a:r>
            <a:r>
              <a:rPr lang="en-US" dirty="0">
                <a:solidFill>
                  <a:srgbClr val="000000"/>
                </a:solidFill>
              </a:rPr>
              <a:t>’(</a:t>
            </a:r>
            <a:r>
              <a:rPr lang="en-US" i="1" dirty="0">
                <a:solidFill>
                  <a:srgbClr val="000000"/>
                </a:solidFill>
              </a:rPr>
              <a:t>c</a:t>
            </a:r>
            <a:r>
              <a:rPr lang="en-US" dirty="0">
                <a:solidFill>
                  <a:srgbClr val="000000"/>
                </a:solidFill>
              </a:rPr>
              <a:t>) = 0. A similar argument can be used to show that if </a:t>
            </a:r>
            <a:r>
              <a:rPr lang="en-US" i="1" dirty="0">
                <a:solidFill>
                  <a:srgbClr val="000000"/>
                </a:solidFill>
              </a:rPr>
              <a:t>f</a:t>
            </a:r>
            <a:r>
              <a:rPr lang="en-US" dirty="0">
                <a:solidFill>
                  <a:srgbClr val="000000"/>
                </a:solidFill>
              </a:rPr>
              <a:t> has a relative minimum at </a:t>
            </a:r>
            <a:r>
              <a:rPr lang="en-US" i="1" dirty="0">
                <a:solidFill>
                  <a:srgbClr val="000000"/>
                </a:solidFill>
              </a:rPr>
              <a:t>c</a:t>
            </a:r>
            <a:r>
              <a:rPr lang="en-US" dirty="0">
                <a:solidFill>
                  <a:srgbClr val="000000"/>
                </a:solidFill>
              </a:rPr>
              <a:t> and if </a:t>
            </a:r>
            <a:r>
              <a:rPr lang="en-US" i="1" dirty="0">
                <a:solidFill>
                  <a:srgbClr val="000000"/>
                </a:solidFill>
              </a:rPr>
              <a:t>f </a:t>
            </a:r>
            <a:r>
              <a:rPr lang="en-US" dirty="0">
                <a:solidFill>
                  <a:srgbClr val="000000"/>
                </a:solidFill>
              </a:rPr>
              <a:t>’(</a:t>
            </a:r>
            <a:r>
              <a:rPr lang="en-US" i="1" dirty="0">
                <a:solidFill>
                  <a:srgbClr val="000000"/>
                </a:solidFill>
              </a:rPr>
              <a:t>c</a:t>
            </a:r>
            <a:r>
              <a:rPr lang="en-US" dirty="0">
                <a:solidFill>
                  <a:srgbClr val="000000"/>
                </a:solidFill>
              </a:rPr>
              <a:t>) exists, then again </a:t>
            </a:r>
            <a:r>
              <a:rPr lang="en-US" i="1" dirty="0">
                <a:solidFill>
                  <a:srgbClr val="000000"/>
                </a:solidFill>
              </a:rPr>
              <a:t>f </a:t>
            </a:r>
            <a:r>
              <a:rPr lang="en-US" dirty="0">
                <a:solidFill>
                  <a:srgbClr val="000000"/>
                </a:solidFill>
              </a:rPr>
              <a:t>’(</a:t>
            </a:r>
            <a:r>
              <a:rPr lang="en-US" i="1" dirty="0">
                <a:solidFill>
                  <a:srgbClr val="000000"/>
                </a:solidFill>
              </a:rPr>
              <a:t>c</a:t>
            </a:r>
            <a:r>
              <a:rPr lang="en-US" dirty="0">
                <a:solidFill>
                  <a:srgbClr val="000000"/>
                </a:solidFill>
              </a:rPr>
              <a:t>) = 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Fermat’s Theorem</a:t>
            </a:r>
          </a:p>
        </p:txBody>
      </p:sp>
      <p:sp>
        <p:nvSpPr>
          <p:cNvPr id="3" name="Content Placeholder 2"/>
          <p:cNvSpPr>
            <a:spLocks noGrp="1"/>
          </p:cNvSpPr>
          <p:nvPr>
            <p:ph idx="1"/>
          </p:nvPr>
        </p:nvSpPr>
        <p:spPr>
          <a:xfrm>
            <a:off x="457200" y="1280160"/>
            <a:ext cx="8229600" cy="3656386"/>
          </a:xfrm>
          <a:solidFill>
            <a:srgbClr val="FFFFCC"/>
          </a:solidFill>
          <a:ln w="28575">
            <a:solidFill>
              <a:srgbClr val="000000"/>
            </a:solidFill>
          </a:ln>
        </p:spPr>
        <p:txBody>
          <a:bodyPr>
            <a:spAutoFit/>
          </a:bodyPr>
          <a:lstStyle/>
          <a:p>
            <a:pPr algn="ctr"/>
            <a:r>
              <a:rPr lang="en-US" b="1" dirty="0">
                <a:solidFill>
                  <a:srgbClr val="000000"/>
                </a:solidFill>
              </a:rPr>
              <a:t>Proof  (cont.)</a:t>
            </a:r>
          </a:p>
          <a:p>
            <a:r>
              <a:rPr lang="en-US" dirty="0">
                <a:solidFill>
                  <a:srgbClr val="000000"/>
                </a:solidFill>
              </a:rPr>
              <a:t>Since </a:t>
            </a:r>
            <a:r>
              <a:rPr lang="en-US" i="1" dirty="0">
                <a:solidFill>
                  <a:srgbClr val="000000"/>
                </a:solidFill>
              </a:rPr>
              <a:t>f </a:t>
            </a:r>
            <a:r>
              <a:rPr lang="en-US" dirty="0">
                <a:solidFill>
                  <a:srgbClr val="000000"/>
                </a:solidFill>
              </a:rPr>
              <a:t>’(</a:t>
            </a:r>
            <a:r>
              <a:rPr lang="en-US" i="1" dirty="0">
                <a:solidFill>
                  <a:srgbClr val="000000"/>
                </a:solidFill>
              </a:rPr>
              <a:t>c</a:t>
            </a:r>
            <a:r>
              <a:rPr lang="en-US" dirty="0">
                <a:solidFill>
                  <a:srgbClr val="000000"/>
                </a:solidFill>
              </a:rPr>
              <a:t>) exists, we know that the limit </a:t>
            </a:r>
          </a:p>
          <a:p>
            <a:pPr>
              <a:spcBef>
                <a:spcPts val="2400"/>
              </a:spcBef>
            </a:pPr>
            <a:r>
              <a:rPr lang="en-US" dirty="0">
                <a:solidFill>
                  <a:srgbClr val="000000"/>
                </a:solidFill>
              </a:rPr>
              <a:t>	                 exists (recall that this is one </a:t>
            </a:r>
          </a:p>
          <a:p>
            <a:pPr>
              <a:spcBef>
                <a:spcPts val="1200"/>
              </a:spcBef>
            </a:pPr>
            <a:r>
              <a:rPr lang="en-US" dirty="0">
                <a:solidFill>
                  <a:srgbClr val="000000"/>
                </a:solidFill>
              </a:rPr>
              <a:t>formulation of the difference quotient), and since </a:t>
            </a:r>
            <a:r>
              <a:rPr lang="en-US" i="1" dirty="0">
                <a:solidFill>
                  <a:srgbClr val="000000"/>
                </a:solidFill>
              </a:rPr>
              <a:t>f</a:t>
            </a:r>
            <a:r>
              <a:rPr lang="en-US" dirty="0">
                <a:solidFill>
                  <a:srgbClr val="000000"/>
                </a:solidFill>
              </a:rPr>
              <a:t> has a relative maximum at </a:t>
            </a:r>
            <a:r>
              <a:rPr lang="en-US" i="1" dirty="0">
                <a:solidFill>
                  <a:srgbClr val="000000"/>
                </a:solidFill>
              </a:rPr>
              <a:t>c</a:t>
            </a:r>
            <a:r>
              <a:rPr lang="en-US" dirty="0">
                <a:solidFill>
                  <a:srgbClr val="000000"/>
                </a:solidFill>
              </a:rPr>
              <a:t>,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f</a:t>
            </a:r>
            <a:r>
              <a:rPr lang="en-US" dirty="0">
                <a:solidFill>
                  <a:srgbClr val="000000"/>
                </a:solidFill>
              </a:rPr>
              <a:t>(</a:t>
            </a:r>
            <a:r>
              <a:rPr lang="en-US" i="1" dirty="0">
                <a:solidFill>
                  <a:srgbClr val="000000"/>
                </a:solidFill>
              </a:rPr>
              <a:t>c</a:t>
            </a:r>
            <a:r>
              <a:rPr lang="en-US" dirty="0">
                <a:solidFill>
                  <a:srgbClr val="000000"/>
                </a:solidFill>
              </a:rPr>
              <a:t>) ≤ 0 for all </a:t>
            </a:r>
            <a:r>
              <a:rPr lang="en-US" i="1" dirty="0">
                <a:solidFill>
                  <a:srgbClr val="000000"/>
                </a:solidFill>
              </a:rPr>
              <a:t>x</a:t>
            </a:r>
            <a:r>
              <a:rPr lang="en-US" dirty="0">
                <a:solidFill>
                  <a:srgbClr val="000000"/>
                </a:solidFill>
              </a:rPr>
              <a:t> close to </a:t>
            </a:r>
            <a:r>
              <a:rPr lang="en-US" i="1" dirty="0">
                <a:solidFill>
                  <a:srgbClr val="000000"/>
                </a:solidFill>
              </a:rPr>
              <a:t>c</a:t>
            </a:r>
            <a:r>
              <a:rPr lang="en-US" dirty="0">
                <a:solidFill>
                  <a:srgbClr val="000000"/>
                </a:solidFill>
              </a:rPr>
              <a:t>; this is just a different way of expressing the fact that </a:t>
            </a:r>
            <a:r>
              <a:rPr lang="en-US" i="1" dirty="0">
                <a:solidFill>
                  <a:srgbClr val="000000"/>
                </a:solidFill>
              </a:rPr>
              <a:t>f</a:t>
            </a:r>
            <a:r>
              <a:rPr lang="en-US" dirty="0">
                <a:solidFill>
                  <a:srgbClr val="000000"/>
                </a:solidFill>
              </a:rPr>
              <a:t>(</a:t>
            </a:r>
            <a:r>
              <a:rPr lang="en-US" i="1" dirty="0">
                <a:solidFill>
                  <a:srgbClr val="000000"/>
                </a:solidFill>
              </a:rPr>
              <a:t>c</a:t>
            </a:r>
            <a:r>
              <a:rPr lang="en-US" dirty="0">
                <a:solidFill>
                  <a:srgbClr val="000000"/>
                </a:solidFill>
              </a:rPr>
              <a:t>) ≥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for all </a:t>
            </a:r>
            <a:r>
              <a:rPr lang="en-US" i="1" dirty="0">
                <a:solidFill>
                  <a:srgbClr val="000000"/>
                </a:solidFill>
              </a:rPr>
              <a:t>x</a:t>
            </a:r>
            <a:r>
              <a:rPr lang="en-US" dirty="0">
                <a:solidFill>
                  <a:srgbClr val="000000"/>
                </a:solidFill>
              </a:rPr>
              <a:t> in some open interval containing </a:t>
            </a:r>
            <a:r>
              <a:rPr lang="en-US" i="1" dirty="0">
                <a:solidFill>
                  <a:srgbClr val="000000"/>
                </a:solidFill>
              </a:rPr>
              <a:t>c</a:t>
            </a:r>
            <a:r>
              <a:rPr lang="en-US" dirty="0">
                <a:solidFill>
                  <a:srgbClr val="000000"/>
                </a:solidFill>
              </a:rPr>
              <a:t>. </a:t>
            </a:r>
          </a:p>
        </p:txBody>
      </p:sp>
      <p:graphicFrame>
        <p:nvGraphicFramePr>
          <p:cNvPr id="18434" name="Object 2"/>
          <p:cNvGraphicFramePr>
            <a:graphicFrameLocks noChangeAspect="1"/>
          </p:cNvGraphicFramePr>
          <p:nvPr/>
        </p:nvGraphicFramePr>
        <p:xfrm>
          <a:off x="548640" y="2286000"/>
          <a:ext cx="2146300" cy="876300"/>
        </p:xfrm>
        <a:graphic>
          <a:graphicData uri="http://schemas.openxmlformats.org/presentationml/2006/ole">
            <mc:AlternateContent xmlns:mc="http://schemas.openxmlformats.org/markup-compatibility/2006">
              <mc:Choice xmlns:v="urn:schemas-microsoft-com:vml" Requires="v">
                <p:oleObj spid="_x0000_s18444" name="Equation" r:id="rId3" imgW="2145960" imgH="876240" progId="Equation.DSMT4">
                  <p:embed/>
                </p:oleObj>
              </mc:Choice>
              <mc:Fallback>
                <p:oleObj name="Equation" r:id="rId3" imgW="2145960" imgH="876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286000"/>
                        <a:ext cx="2146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Fermat’s Theorem</a:t>
            </a:r>
          </a:p>
        </p:txBody>
      </p:sp>
      <p:sp>
        <p:nvSpPr>
          <p:cNvPr id="3" name="Content Placeholder 2"/>
          <p:cNvSpPr>
            <a:spLocks noGrp="1"/>
          </p:cNvSpPr>
          <p:nvPr>
            <p:ph idx="1"/>
          </p:nvPr>
        </p:nvSpPr>
        <p:spPr>
          <a:xfrm>
            <a:off x="457200" y="1280160"/>
            <a:ext cx="8229600" cy="4056495"/>
          </a:xfrm>
          <a:solidFill>
            <a:srgbClr val="FFFFCC"/>
          </a:solidFill>
          <a:ln w="28575">
            <a:solidFill>
              <a:srgbClr val="000000"/>
            </a:solidFill>
          </a:ln>
        </p:spPr>
        <p:txBody>
          <a:bodyPr>
            <a:spAutoFit/>
          </a:bodyPr>
          <a:lstStyle/>
          <a:p>
            <a:pPr algn="ctr"/>
            <a:r>
              <a:rPr lang="en-US" b="1" dirty="0">
                <a:solidFill>
                  <a:srgbClr val="000000"/>
                </a:solidFill>
              </a:rPr>
              <a:t>Proof  (cont.)</a:t>
            </a:r>
          </a:p>
          <a:p>
            <a:r>
              <a:rPr lang="en-US" dirty="0">
                <a:solidFill>
                  <a:srgbClr val="000000"/>
                </a:solidFill>
              </a:rPr>
              <a:t>The existence of the two‑sided limit above means both one‑sided limits exist and are equal to </a:t>
            </a:r>
            <a:r>
              <a:rPr lang="en-US" i="1" dirty="0">
                <a:solidFill>
                  <a:srgbClr val="000000"/>
                </a:solidFill>
              </a:rPr>
              <a:t>f </a:t>
            </a:r>
            <a:r>
              <a:rPr lang="en-US" dirty="0">
                <a:solidFill>
                  <a:srgbClr val="000000"/>
                </a:solidFill>
              </a:rPr>
              <a:t>’(</a:t>
            </a:r>
            <a:r>
              <a:rPr lang="en-US" i="1" dirty="0">
                <a:solidFill>
                  <a:srgbClr val="000000"/>
                </a:solidFill>
              </a:rPr>
              <a:t>c</a:t>
            </a:r>
            <a:r>
              <a:rPr lang="en-US" dirty="0">
                <a:solidFill>
                  <a:srgbClr val="000000"/>
                </a:solidFill>
              </a:rPr>
              <a:t>), so</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aphicFrame>
        <p:nvGraphicFramePr>
          <p:cNvPr id="60419" name="Object 3"/>
          <p:cNvGraphicFramePr>
            <a:graphicFrameLocks noChangeAspect="1"/>
          </p:cNvGraphicFramePr>
          <p:nvPr/>
        </p:nvGraphicFramePr>
        <p:xfrm>
          <a:off x="508000" y="2819400"/>
          <a:ext cx="8128000" cy="2362200"/>
        </p:xfrm>
        <a:graphic>
          <a:graphicData uri="http://schemas.openxmlformats.org/presentationml/2006/ole">
            <mc:AlternateContent xmlns:mc="http://schemas.openxmlformats.org/markup-compatibility/2006">
              <mc:Choice xmlns:v="urn:schemas-microsoft-com:vml" Requires="v">
                <p:oleObj spid="_x0000_s60429" name="Equation" r:id="rId3" imgW="8127720" imgH="2361960" progId="Equation.DSMT4">
                  <p:embed/>
                </p:oleObj>
              </mc:Choice>
              <mc:Fallback>
                <p:oleObj name="Equation" r:id="rId3" imgW="8127720" imgH="23619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2819400"/>
                        <a:ext cx="8128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Fermat’s Theorem</a:t>
            </a:r>
          </a:p>
        </p:txBody>
      </p:sp>
      <p:sp>
        <p:nvSpPr>
          <p:cNvPr id="3" name="Content Placeholder 2"/>
          <p:cNvSpPr>
            <a:spLocks noGrp="1"/>
          </p:cNvSpPr>
          <p:nvPr>
            <p:ph idx="1"/>
          </p:nvPr>
        </p:nvSpPr>
        <p:spPr>
          <a:xfrm>
            <a:off x="457200" y="1280160"/>
            <a:ext cx="8229600" cy="3280898"/>
          </a:xfrm>
          <a:solidFill>
            <a:srgbClr val="FFFFCC"/>
          </a:solidFill>
          <a:ln w="28575">
            <a:solidFill>
              <a:srgbClr val="000000"/>
            </a:solidFill>
          </a:ln>
        </p:spPr>
        <p:txBody>
          <a:bodyPr>
            <a:spAutoFit/>
          </a:bodyPr>
          <a:lstStyle/>
          <a:p>
            <a:pPr algn="ctr"/>
            <a:r>
              <a:rPr lang="en-US" b="1" dirty="0">
                <a:solidFill>
                  <a:srgbClr val="000000"/>
                </a:solidFill>
              </a:rPr>
              <a:t>Proof  (cont.)</a:t>
            </a:r>
          </a:p>
          <a:p>
            <a:r>
              <a:rPr lang="en-US" dirty="0">
                <a:solidFill>
                  <a:srgbClr val="000000"/>
                </a:solidFill>
              </a:rPr>
              <a:t>The only number that is both nonnegative and nonpositive is 0, so </a:t>
            </a:r>
            <a:r>
              <a:rPr lang="en-US" i="1" dirty="0">
                <a:solidFill>
                  <a:srgbClr val="000000"/>
                </a:solidFill>
              </a:rPr>
              <a:t>f </a:t>
            </a:r>
            <a:r>
              <a:rPr lang="en-US" dirty="0">
                <a:solidFill>
                  <a:srgbClr val="000000"/>
                </a:solidFill>
              </a:rPr>
              <a:t>’(</a:t>
            </a:r>
            <a:r>
              <a:rPr lang="en-US" i="1" dirty="0">
                <a:solidFill>
                  <a:srgbClr val="000000"/>
                </a:solidFill>
              </a:rPr>
              <a:t>c</a:t>
            </a:r>
            <a:r>
              <a:rPr lang="en-US" dirty="0">
                <a:solidFill>
                  <a:srgbClr val="000000"/>
                </a:solidFill>
              </a:rPr>
              <a:t>) = 0.</a:t>
            </a:r>
          </a:p>
          <a:p>
            <a:r>
              <a:rPr lang="en-US" dirty="0">
                <a:solidFill>
                  <a:srgbClr val="000000"/>
                </a:solidFill>
              </a:rPr>
              <a:t>The only change necessary if we begin with the assumption that </a:t>
            </a:r>
            <a:r>
              <a:rPr lang="en-US" i="1" dirty="0">
                <a:solidFill>
                  <a:srgbClr val="000000"/>
                </a:solidFill>
              </a:rPr>
              <a:t>f</a:t>
            </a:r>
            <a:r>
              <a:rPr lang="en-US" dirty="0">
                <a:solidFill>
                  <a:srgbClr val="000000"/>
                </a:solidFill>
              </a:rPr>
              <a:t> has a relative minimum at </a:t>
            </a:r>
            <a:r>
              <a:rPr lang="en-US" i="1" dirty="0">
                <a:solidFill>
                  <a:srgbClr val="000000"/>
                </a:solidFill>
              </a:rPr>
              <a:t>c</a:t>
            </a:r>
            <a:r>
              <a:rPr lang="en-US" dirty="0">
                <a:solidFill>
                  <a:srgbClr val="000000"/>
                </a:solidFill>
              </a:rPr>
              <a:t> is to note that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f</a:t>
            </a:r>
            <a:r>
              <a:rPr lang="en-US" dirty="0">
                <a:solidFill>
                  <a:srgbClr val="000000"/>
                </a:solidFill>
              </a:rPr>
              <a:t>(</a:t>
            </a:r>
            <a:r>
              <a:rPr lang="en-US" i="1" dirty="0">
                <a:solidFill>
                  <a:srgbClr val="000000"/>
                </a:solidFill>
              </a:rPr>
              <a:t>c</a:t>
            </a:r>
            <a:r>
              <a:rPr lang="en-US" dirty="0">
                <a:solidFill>
                  <a:srgbClr val="000000"/>
                </a:solidFill>
              </a:rPr>
              <a:t>) ≥ 0 for all </a:t>
            </a:r>
            <a:r>
              <a:rPr lang="en-US" i="1" dirty="0">
                <a:solidFill>
                  <a:srgbClr val="000000"/>
                </a:solidFill>
              </a:rPr>
              <a:t>x</a:t>
            </a:r>
            <a:r>
              <a:rPr lang="en-US" dirty="0">
                <a:solidFill>
                  <a:srgbClr val="000000"/>
                </a:solidFill>
              </a:rPr>
              <a:t> sufficiently close to </a:t>
            </a:r>
            <a:r>
              <a:rPr lang="en-US" i="1" dirty="0">
                <a:solidFill>
                  <a:srgbClr val="000000"/>
                </a:solidFill>
              </a:rPr>
              <a:t>c</a:t>
            </a:r>
            <a:r>
              <a:rPr lang="en-US" dirty="0">
                <a:solidFill>
                  <a:srgbClr val="000000"/>
                </a:solidFill>
              </a:rPr>
              <a:t> and to reverse the two inequalities above.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Critical Point </a:t>
            </a:r>
          </a:p>
        </p:txBody>
      </p:sp>
      <p:sp>
        <p:nvSpPr>
          <p:cNvPr id="3"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a:solidFill>
                  <a:srgbClr val="000000"/>
                </a:solidFill>
              </a:rPr>
              <a:t>Critical Point</a:t>
            </a:r>
          </a:p>
          <a:p>
            <a:r>
              <a:rPr lang="en-US" dirty="0">
                <a:solidFill>
                  <a:srgbClr val="000000"/>
                </a:solidFill>
              </a:rPr>
              <a:t>Assume that </a:t>
            </a:r>
            <a:r>
              <a:rPr lang="en-US" i="1" dirty="0">
                <a:solidFill>
                  <a:srgbClr val="000000"/>
                </a:solidFill>
              </a:rPr>
              <a:t>f</a:t>
            </a:r>
            <a:r>
              <a:rPr lang="en-US" dirty="0">
                <a:solidFill>
                  <a:srgbClr val="000000"/>
                </a:solidFill>
              </a:rPr>
              <a:t> is defined on an open interval containing </a:t>
            </a:r>
            <a:r>
              <a:rPr lang="en-US" i="1" dirty="0">
                <a:solidFill>
                  <a:srgbClr val="000000"/>
                </a:solidFill>
              </a:rPr>
              <a:t>c</a:t>
            </a:r>
            <a:r>
              <a:rPr lang="en-US" dirty="0">
                <a:solidFill>
                  <a:srgbClr val="000000"/>
                </a:solidFill>
              </a:rPr>
              <a:t>. We say </a:t>
            </a:r>
            <a:r>
              <a:rPr lang="en-US" i="1" dirty="0">
                <a:solidFill>
                  <a:srgbClr val="000000"/>
                </a:solidFill>
              </a:rPr>
              <a:t>c</a:t>
            </a:r>
            <a:r>
              <a:rPr lang="en-US" dirty="0">
                <a:solidFill>
                  <a:srgbClr val="000000"/>
                </a:solidFill>
              </a:rPr>
              <a:t> is a </a:t>
            </a:r>
            <a:r>
              <a:rPr lang="en-US" b="1" dirty="0">
                <a:solidFill>
                  <a:schemeClr val="tx1"/>
                </a:solidFill>
              </a:rPr>
              <a:t>critical point</a:t>
            </a:r>
            <a:r>
              <a:rPr lang="en-US" dirty="0">
                <a:solidFill>
                  <a:schemeClr val="tx1"/>
                </a:solidFill>
              </a:rPr>
              <a:t> of </a:t>
            </a:r>
            <a:r>
              <a:rPr lang="en-US" dirty="0">
                <a:solidFill>
                  <a:srgbClr val="000000"/>
                </a:solidFill>
              </a:rPr>
              <a:t>the function </a:t>
            </a:r>
            <a:r>
              <a:rPr lang="en-US" i="1" dirty="0">
                <a:solidFill>
                  <a:srgbClr val="000000"/>
                </a:solidFill>
              </a:rPr>
              <a:t>f</a:t>
            </a:r>
            <a:r>
              <a:rPr lang="en-US" dirty="0">
                <a:solidFill>
                  <a:srgbClr val="000000"/>
                </a:solidFill>
              </a:rPr>
              <a:t> if </a:t>
            </a:r>
            <a:r>
              <a:rPr lang="en-US" i="1" dirty="0">
                <a:solidFill>
                  <a:srgbClr val="000000"/>
                </a:solidFill>
              </a:rPr>
              <a:t>f </a:t>
            </a:r>
            <a:r>
              <a:rPr lang="en-US" dirty="0">
                <a:solidFill>
                  <a:srgbClr val="000000"/>
                </a:solidFill>
              </a:rPr>
              <a:t>’(</a:t>
            </a:r>
            <a:r>
              <a:rPr lang="en-US" i="1" dirty="0">
                <a:solidFill>
                  <a:srgbClr val="000000"/>
                </a:solidFill>
              </a:rPr>
              <a:t>c</a:t>
            </a:r>
            <a:r>
              <a:rPr lang="en-US" dirty="0">
                <a:solidFill>
                  <a:srgbClr val="000000"/>
                </a:solidFill>
              </a:rPr>
              <a:t>) = 0 or </a:t>
            </a:r>
            <a:r>
              <a:rPr lang="en-US" i="1" dirty="0">
                <a:solidFill>
                  <a:srgbClr val="000000"/>
                </a:solidFill>
              </a:rPr>
              <a:t>f </a:t>
            </a:r>
            <a:r>
              <a:rPr lang="en-US" dirty="0">
                <a:solidFill>
                  <a:srgbClr val="000000"/>
                </a:solidFill>
              </a:rPr>
              <a:t>’(</a:t>
            </a:r>
            <a:r>
              <a:rPr lang="en-US" i="1" dirty="0">
                <a:solidFill>
                  <a:srgbClr val="000000"/>
                </a:solidFill>
              </a:rPr>
              <a:t>c</a:t>
            </a:r>
            <a:r>
              <a:rPr lang="en-US" dirty="0">
                <a:solidFill>
                  <a:srgbClr val="000000"/>
                </a:solidFill>
              </a:rPr>
              <a:t>) does not exist.</a:t>
            </a:r>
          </a:p>
        </p:txBody>
      </p:sp>
      <p:sp>
        <p:nvSpPr>
          <p:cNvPr id="4" name="Content Placeholder 2"/>
          <p:cNvSpPr txBox="1">
            <a:spLocks/>
          </p:cNvSpPr>
          <p:nvPr/>
        </p:nvSpPr>
        <p:spPr>
          <a:xfrm>
            <a:off x="457200" y="3491805"/>
            <a:ext cx="8229600" cy="1384995"/>
          </a:xfrm>
          <a:prstGeom prst="rect">
            <a:avLst/>
          </a:prstGeom>
        </p:spPr>
        <p:txBody>
          <a:bodyPr>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Thus if </a:t>
            </a:r>
            <a:r>
              <a:rPr kumimoji="0" lang="en-US" sz="2800" b="0" i="1" u="none" strike="noStrike" kern="1200" cap="none" spc="0" normalizeH="0" baseline="0" noProof="0" dirty="0">
                <a:ln>
                  <a:noFill/>
                </a:ln>
                <a:solidFill>
                  <a:srgbClr val="366092"/>
                </a:solidFill>
                <a:effectLst/>
                <a:uLnTx/>
                <a:uFillTx/>
                <a:latin typeface="+mn-lt"/>
                <a:ea typeface="+mn-ea"/>
                <a:cs typeface="+mn-cs"/>
              </a:rPr>
              <a:t>f</a:t>
            </a:r>
            <a:r>
              <a:rPr kumimoji="0" lang="en-US" sz="2800" b="0" i="0" u="none" strike="noStrike" kern="1200" cap="none" spc="0" normalizeH="0" baseline="0" noProof="0" dirty="0">
                <a:ln>
                  <a:noFill/>
                </a:ln>
                <a:solidFill>
                  <a:srgbClr val="366092"/>
                </a:solidFill>
                <a:effectLst/>
                <a:uLnTx/>
                <a:uFillTx/>
                <a:latin typeface="+mn-lt"/>
                <a:ea typeface="+mn-ea"/>
                <a:cs typeface="+mn-cs"/>
              </a:rPr>
              <a:t> is defined on a closed interval [</a:t>
            </a:r>
            <a:r>
              <a:rPr kumimoji="0" lang="en-US" sz="2800" b="0" i="1" u="none" strike="noStrike" kern="1200" cap="none" spc="0" normalizeH="0" baseline="0" noProof="0" dirty="0">
                <a:ln>
                  <a:noFill/>
                </a:ln>
                <a:solidFill>
                  <a:srgbClr val="366092"/>
                </a:solidFill>
                <a:effectLst/>
                <a:uLnTx/>
                <a:uFillTx/>
                <a:latin typeface="+mn-lt"/>
                <a:ea typeface="+mn-ea"/>
                <a:cs typeface="+mn-cs"/>
              </a:rPr>
              <a:t>a</a:t>
            </a:r>
            <a:r>
              <a:rPr kumimoji="0" lang="en-US" sz="2800" b="0" i="0" u="none" strike="noStrike" kern="1200" cap="none" spc="0" normalizeH="0" baseline="0" noProof="0" dirty="0">
                <a:ln>
                  <a:noFill/>
                </a:ln>
                <a:solidFill>
                  <a:srgbClr val="366092"/>
                </a:solidFill>
                <a:effectLst/>
                <a:uLnTx/>
                <a:uFillTx/>
                <a:latin typeface="+mn-lt"/>
                <a:ea typeface="+mn-ea"/>
                <a:cs typeface="+mn-cs"/>
              </a:rPr>
              <a:t>,</a:t>
            </a:r>
            <a:r>
              <a:rPr kumimoji="0" lang="en-US" sz="2800" b="0" i="1" u="none" strike="noStrike" kern="1200" cap="none" spc="0" normalizeH="0" baseline="0" noProof="0" dirty="0">
                <a:ln>
                  <a:noFill/>
                </a:ln>
                <a:solidFill>
                  <a:srgbClr val="366092"/>
                </a:solidFill>
                <a:effectLst/>
                <a:uLnTx/>
                <a:uFillTx/>
                <a:latin typeface="+mn-lt"/>
                <a:ea typeface="+mn-ea"/>
                <a:cs typeface="+mn-cs"/>
              </a:rPr>
              <a:t>b</a:t>
            </a:r>
            <a:r>
              <a:rPr kumimoji="0" lang="en-US" sz="2800" b="0" i="0" u="none" strike="noStrike" kern="1200" cap="none" spc="0" normalizeH="0" baseline="0" noProof="0" dirty="0">
                <a:ln>
                  <a:noFill/>
                </a:ln>
                <a:solidFill>
                  <a:srgbClr val="366092"/>
                </a:solidFill>
                <a:effectLst/>
                <a:uLnTx/>
                <a:uFillTx/>
                <a:latin typeface="+mn-lt"/>
                <a:ea typeface="+mn-ea"/>
                <a:cs typeface="+mn-cs"/>
              </a:rPr>
              <a:t>], the only candidates for extrema (relative or absolute) are critical points in (</a:t>
            </a:r>
            <a:r>
              <a:rPr kumimoji="0" lang="en-US" sz="2800" b="0" i="1" u="none" strike="noStrike" kern="1200" cap="none" spc="0" normalizeH="0" baseline="0" noProof="0" dirty="0">
                <a:ln>
                  <a:noFill/>
                </a:ln>
                <a:solidFill>
                  <a:srgbClr val="366092"/>
                </a:solidFill>
                <a:effectLst/>
                <a:uLnTx/>
                <a:uFillTx/>
                <a:latin typeface="+mn-lt"/>
                <a:ea typeface="+mn-ea"/>
                <a:cs typeface="+mn-cs"/>
              </a:rPr>
              <a:t>a</a:t>
            </a:r>
            <a:r>
              <a:rPr kumimoji="0" lang="en-US" sz="2800" b="0" i="0" u="none" strike="noStrike" kern="1200" cap="none" spc="0" normalizeH="0" baseline="0" noProof="0" dirty="0">
                <a:ln>
                  <a:noFill/>
                </a:ln>
                <a:solidFill>
                  <a:srgbClr val="366092"/>
                </a:solidFill>
                <a:effectLst/>
                <a:uLnTx/>
                <a:uFillTx/>
                <a:latin typeface="+mn-lt"/>
                <a:ea typeface="+mn-ea"/>
                <a:cs typeface="+mn-cs"/>
              </a:rPr>
              <a:t>,</a:t>
            </a:r>
            <a:r>
              <a:rPr kumimoji="0" lang="en-US" sz="2800" b="0" i="1" u="none" strike="noStrike" kern="1200" cap="none" spc="0" normalizeH="0" baseline="0" noProof="0" dirty="0">
                <a:ln>
                  <a:noFill/>
                </a:ln>
                <a:solidFill>
                  <a:srgbClr val="366092"/>
                </a:solidFill>
                <a:effectLst/>
                <a:uLnTx/>
                <a:uFillTx/>
                <a:latin typeface="+mn-lt"/>
                <a:ea typeface="+mn-ea"/>
                <a:cs typeface="+mn-cs"/>
              </a:rPr>
              <a:t>b</a:t>
            </a:r>
            <a:r>
              <a:rPr kumimoji="0" lang="en-US" sz="2800" b="0" i="0" u="none" strike="noStrike" kern="1200" cap="none" spc="0" normalizeH="0" baseline="0" noProof="0" dirty="0">
                <a:ln>
                  <a:noFill/>
                </a:ln>
                <a:solidFill>
                  <a:srgbClr val="366092"/>
                </a:solidFill>
                <a:effectLst/>
                <a:uLnTx/>
                <a:uFillTx/>
                <a:latin typeface="+mn-lt"/>
                <a:ea typeface="+mn-ea"/>
                <a:cs typeface="+mn-cs"/>
              </a:rPr>
              <a:t>) and the two endpoints </a:t>
            </a:r>
            <a:r>
              <a:rPr kumimoji="0" lang="en-US" sz="2800" b="0" i="1" u="none" strike="noStrike" kern="1200" cap="none" spc="0" normalizeH="0" baseline="0" noProof="0" dirty="0">
                <a:ln>
                  <a:noFill/>
                </a:ln>
                <a:solidFill>
                  <a:srgbClr val="366092"/>
                </a:solidFill>
                <a:effectLst/>
                <a:uLnTx/>
                <a:uFillTx/>
                <a:latin typeface="+mn-lt"/>
                <a:ea typeface="+mn-ea"/>
                <a:cs typeface="+mn-cs"/>
              </a:rPr>
              <a:t>a</a:t>
            </a:r>
            <a:r>
              <a:rPr kumimoji="0" lang="en-US" sz="2800" b="0" i="0" u="none" strike="noStrike" kern="1200" cap="none" spc="0" normalizeH="0" baseline="0" noProof="0" dirty="0">
                <a:ln>
                  <a:noFill/>
                </a:ln>
                <a:solidFill>
                  <a:srgbClr val="366092"/>
                </a:solidFill>
                <a:effectLst/>
                <a:uLnTx/>
                <a:uFillTx/>
                <a:latin typeface="+mn-lt"/>
                <a:ea typeface="+mn-ea"/>
                <a:cs typeface="+mn-cs"/>
              </a:rPr>
              <a:t> and </a:t>
            </a:r>
            <a:r>
              <a:rPr kumimoji="0" lang="en-US" sz="2800" b="0" i="1" u="none" strike="noStrike" kern="1200" cap="none" spc="0" normalizeH="0" baseline="0" noProof="0" dirty="0">
                <a:ln>
                  <a:noFill/>
                </a:ln>
                <a:solidFill>
                  <a:srgbClr val="366092"/>
                </a:solidFill>
                <a:effectLst/>
                <a:uLnTx/>
                <a:uFillTx/>
                <a:latin typeface="+mn-lt"/>
                <a:ea typeface="+mn-ea"/>
                <a:cs typeface="+mn-cs"/>
              </a:rPr>
              <a:t>b</a:t>
            </a:r>
            <a:r>
              <a:rPr kumimoji="0" lang="en-US" sz="2800" b="0" i="0" u="none" strike="noStrike" kern="1200" cap="none" spc="0" normalizeH="0" baseline="0" noProof="0" dirty="0">
                <a:ln>
                  <a:noFill/>
                </a:ln>
                <a:solidFill>
                  <a:srgbClr val="366092"/>
                </a:solidFill>
                <a:effectLst/>
                <a:uLnTx/>
                <a:uFillTx/>
                <a:latin typeface="+mn-lt"/>
                <a:ea typeface="+mn-ea"/>
                <a:cs typeface="+mn-cs"/>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a:t>
            </a:r>
          </a:p>
        </p:txBody>
      </p:sp>
      <p:sp>
        <p:nvSpPr>
          <p:cNvPr id="3" name="Content Placeholder 2"/>
          <p:cNvSpPr>
            <a:spLocks noGrp="1"/>
          </p:cNvSpPr>
          <p:nvPr>
            <p:ph idx="1"/>
          </p:nvPr>
        </p:nvSpPr>
        <p:spPr>
          <a:xfrm>
            <a:off x="457200" y="1280160"/>
            <a:ext cx="8229600" cy="3625608"/>
          </a:xfrm>
          <a:ln w="28575">
            <a:solidFill>
              <a:srgbClr val="FF0000"/>
            </a:solidFill>
          </a:ln>
        </p:spPr>
        <p:txBody>
          <a:bodyPr>
            <a:spAutoFit/>
          </a:bodyPr>
          <a:lstStyle/>
          <a:p>
            <a:pPr algn="ctr"/>
            <a:r>
              <a:rPr lang="en-US" b="1" dirty="0">
                <a:solidFill>
                  <a:srgbClr val="000000"/>
                </a:solidFill>
              </a:rPr>
              <a:t>Caution</a:t>
            </a:r>
          </a:p>
          <a:p>
            <a:r>
              <a:rPr lang="en-US" dirty="0">
                <a:solidFill>
                  <a:srgbClr val="000000"/>
                </a:solidFill>
              </a:rPr>
              <a:t>Don’t read too much into the definition of critical point and Fermat’s Theorem. Points where the derivative fails to exist are not guaranteed to be relative extrema, as the first graph in Figure 12 illustrates. Similarly, the converse of the theorem is false: points at which the derivative is 0 are not necessarily relative extrema, as seen in the second graph of Figure 12.</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a:t>
            </a:r>
          </a:p>
        </p:txBody>
      </p:sp>
      <p:sp>
        <p:nvSpPr>
          <p:cNvPr id="3" name="Content Placeholder 2"/>
          <p:cNvSpPr>
            <a:spLocks noGrp="1"/>
          </p:cNvSpPr>
          <p:nvPr>
            <p:ph idx="1"/>
          </p:nvPr>
        </p:nvSpPr>
        <p:spPr>
          <a:xfrm>
            <a:off x="457200" y="1280160"/>
            <a:ext cx="8229600" cy="4659737"/>
          </a:xfrm>
          <a:ln w="28575">
            <a:solidFill>
              <a:srgbClr val="FF0000"/>
            </a:solidFill>
          </a:ln>
        </p:spPr>
        <p:txBody>
          <a:bodyPr>
            <a:spAutoFit/>
          </a:bodyPr>
          <a:lstStyle/>
          <a:p>
            <a:pPr algn="ctr"/>
            <a:r>
              <a:rPr lang="en-US" b="1" dirty="0">
                <a:solidFill>
                  <a:srgbClr val="000000"/>
                </a:solidFill>
              </a:rPr>
              <a:t>Caution (cont.)</a:t>
            </a: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p:txBody>
      </p:sp>
      <p:pic>
        <p:nvPicPr>
          <p:cNvPr id="21506"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b="10714"/>
          <a:stretch>
            <a:fillRect/>
          </a:stretch>
        </p:blipFill>
        <p:spPr bwMode="auto">
          <a:xfrm>
            <a:off x="1287562" y="1905000"/>
            <a:ext cx="6568877" cy="3429000"/>
          </a:xfrm>
          <a:prstGeom prst="rect">
            <a:avLst/>
          </a:prstGeom>
          <a:noFill/>
          <a:ln w="9525">
            <a:noFill/>
            <a:miter lim="800000"/>
            <a:headEnd/>
            <a:tailEnd/>
          </a:ln>
        </p:spPr>
      </p:pic>
      <p:sp>
        <p:nvSpPr>
          <p:cNvPr id="5" name="Rectangle 4"/>
          <p:cNvSpPr/>
          <p:nvPr/>
        </p:nvSpPr>
        <p:spPr>
          <a:xfrm>
            <a:off x="457200" y="5420380"/>
            <a:ext cx="8229600" cy="523220"/>
          </a:xfrm>
          <a:prstGeom prst="rect">
            <a:avLst/>
          </a:prstGeom>
        </p:spPr>
        <p:txBody>
          <a:bodyPr>
            <a:spAutoFit/>
          </a:bodyPr>
          <a:lstStyle/>
          <a:p>
            <a:pPr algn="ctr"/>
            <a:r>
              <a:rPr lang="en-US" sz="2800" b="1" dirty="0"/>
              <a:t>Figure 12 </a:t>
            </a:r>
            <a:r>
              <a:rPr lang="en-US" sz="2800" dirty="0"/>
              <a:t>Critical Points That Are Not Extreme Points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Extrema</a:t>
            </a:r>
          </a:p>
        </p:txBody>
      </p:sp>
      <p:sp>
        <p:nvSpPr>
          <p:cNvPr id="3" name="Content Placeholder 2"/>
          <p:cNvSpPr>
            <a:spLocks noGrp="1"/>
          </p:cNvSpPr>
          <p:nvPr>
            <p:ph idx="1"/>
          </p:nvPr>
        </p:nvSpPr>
        <p:spPr>
          <a:xfrm>
            <a:off x="457200" y="3276600"/>
            <a:ext cx="8229600" cy="2419124"/>
          </a:xfrm>
          <a:solidFill>
            <a:srgbClr val="FFFFCC"/>
          </a:solidFill>
          <a:ln w="28575">
            <a:solidFill>
              <a:srgbClr val="000000"/>
            </a:solidFill>
          </a:ln>
        </p:spPr>
        <p:txBody>
          <a:bodyPr>
            <a:spAutoFit/>
          </a:bodyPr>
          <a:lstStyle/>
          <a:p>
            <a:pPr algn="ctr"/>
            <a:r>
              <a:rPr lang="en-US" b="1" dirty="0">
                <a:solidFill>
                  <a:srgbClr val="000000"/>
                </a:solidFill>
              </a:rPr>
              <a:t>Finding Absolute Extrema</a:t>
            </a:r>
          </a:p>
          <a:p>
            <a:r>
              <a:rPr lang="en-US" dirty="0">
                <a:solidFill>
                  <a:srgbClr val="000000"/>
                </a:solidFill>
              </a:rPr>
              <a:t>Assume that </a:t>
            </a:r>
            <a:r>
              <a:rPr lang="en-US" i="1" dirty="0">
                <a:solidFill>
                  <a:srgbClr val="000000"/>
                </a:solidFill>
              </a:rPr>
              <a:t>f</a:t>
            </a:r>
            <a:r>
              <a:rPr lang="en-US" dirty="0">
                <a:solidFill>
                  <a:srgbClr val="000000"/>
                </a:solidFill>
              </a:rPr>
              <a:t> is continuous on the interval [</a:t>
            </a:r>
            <a:r>
              <a:rPr lang="en-US" i="1" dirty="0">
                <a:solidFill>
                  <a:srgbClr val="000000"/>
                </a:solidFill>
              </a:rPr>
              <a:t>a</a:t>
            </a:r>
            <a:r>
              <a:rPr lang="en-US" dirty="0">
                <a:solidFill>
                  <a:srgbClr val="000000"/>
                </a:solidFill>
              </a:rPr>
              <a:t>,</a:t>
            </a:r>
            <a:r>
              <a:rPr lang="en-US" i="1" dirty="0">
                <a:solidFill>
                  <a:srgbClr val="000000"/>
                </a:solidFill>
              </a:rPr>
              <a:t>b</a:t>
            </a:r>
            <a:r>
              <a:rPr lang="en-US" dirty="0">
                <a:solidFill>
                  <a:srgbClr val="000000"/>
                </a:solidFill>
              </a:rPr>
              <a:t>]. To find the absolute extrema of </a:t>
            </a:r>
            <a:r>
              <a:rPr lang="en-US" i="1" dirty="0">
                <a:solidFill>
                  <a:srgbClr val="000000"/>
                </a:solidFill>
              </a:rPr>
              <a:t>f</a:t>
            </a:r>
            <a:r>
              <a:rPr lang="en-US" dirty="0">
                <a:solidFill>
                  <a:srgbClr val="000000"/>
                </a:solidFill>
              </a:rPr>
              <a:t> on [</a:t>
            </a:r>
            <a:r>
              <a:rPr lang="en-US" i="1" dirty="0">
                <a:solidFill>
                  <a:srgbClr val="000000"/>
                </a:solidFill>
              </a:rPr>
              <a:t>a</a:t>
            </a:r>
            <a:r>
              <a:rPr lang="en-US" dirty="0">
                <a:solidFill>
                  <a:srgbClr val="000000"/>
                </a:solidFill>
              </a:rPr>
              <a:t>,</a:t>
            </a:r>
            <a:r>
              <a:rPr lang="en-US" i="1" dirty="0">
                <a:solidFill>
                  <a:srgbClr val="000000"/>
                </a:solidFill>
              </a:rPr>
              <a:t>b</a:t>
            </a:r>
            <a:r>
              <a:rPr lang="en-US" dirty="0">
                <a:solidFill>
                  <a:srgbClr val="000000"/>
                </a:solidFill>
              </a:rPr>
              <a:t>], perform the following steps.</a:t>
            </a:r>
          </a:p>
          <a:p>
            <a:pPr marL="1258888" indent="-1258888"/>
            <a:r>
              <a:rPr lang="en-US" b="1" dirty="0">
                <a:solidFill>
                  <a:srgbClr val="000000"/>
                </a:solidFill>
              </a:rPr>
              <a:t>Step 1:	</a:t>
            </a:r>
            <a:r>
              <a:rPr lang="en-US" dirty="0">
                <a:solidFill>
                  <a:srgbClr val="000000"/>
                </a:solidFill>
              </a:rPr>
              <a:t>Find the critical points of </a:t>
            </a:r>
            <a:r>
              <a:rPr lang="en-US" i="1" dirty="0">
                <a:solidFill>
                  <a:srgbClr val="000000"/>
                </a:solidFill>
              </a:rPr>
              <a:t>f</a:t>
            </a:r>
            <a:r>
              <a:rPr lang="en-US" dirty="0">
                <a:solidFill>
                  <a:srgbClr val="000000"/>
                </a:solidFill>
              </a:rPr>
              <a:t> in (</a:t>
            </a:r>
            <a:r>
              <a:rPr lang="en-US" i="1" dirty="0">
                <a:solidFill>
                  <a:srgbClr val="000000"/>
                </a:solidFill>
              </a:rPr>
              <a:t>a</a:t>
            </a:r>
            <a:r>
              <a:rPr lang="en-US" dirty="0">
                <a:solidFill>
                  <a:srgbClr val="000000"/>
                </a:solidFill>
              </a:rPr>
              <a:t>,</a:t>
            </a:r>
            <a:r>
              <a:rPr lang="en-US" i="1" dirty="0">
                <a:solidFill>
                  <a:srgbClr val="000000"/>
                </a:solidFill>
              </a:rPr>
              <a:t>b</a:t>
            </a:r>
            <a:r>
              <a:rPr lang="en-US" dirty="0">
                <a:solidFill>
                  <a:srgbClr val="000000"/>
                </a:solidFill>
              </a:rPr>
              <a:t>).</a:t>
            </a:r>
          </a:p>
        </p:txBody>
      </p:sp>
      <p:sp>
        <p:nvSpPr>
          <p:cNvPr id="4" name="Rectangle 3"/>
          <p:cNvSpPr/>
          <p:nvPr/>
        </p:nvSpPr>
        <p:spPr>
          <a:xfrm>
            <a:off x="457200" y="1295400"/>
            <a:ext cx="8229600" cy="1815882"/>
          </a:xfrm>
          <a:prstGeom prst="rect">
            <a:avLst/>
          </a:prstGeom>
        </p:spPr>
        <p:txBody>
          <a:bodyPr wrap="square">
            <a:spAutoFit/>
          </a:bodyPr>
          <a:lstStyle/>
          <a:p>
            <a:r>
              <a:rPr lang="en-US" sz="2800" dirty="0">
                <a:solidFill>
                  <a:srgbClr val="366092"/>
                </a:solidFill>
              </a:rPr>
              <a:t>Together the Extreme Value Theorem and Fermat’s Theorem provide a very useful method for locating the absolute extrema of a function defined on a closed and bounded interval: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Extrema</a:t>
            </a:r>
          </a:p>
        </p:txBody>
      </p:sp>
      <p:sp>
        <p:nvSpPr>
          <p:cNvPr id="3" name="Content Placeholder 2"/>
          <p:cNvSpPr>
            <a:spLocks noGrp="1"/>
          </p:cNvSpPr>
          <p:nvPr>
            <p:ph idx="1"/>
          </p:nvPr>
        </p:nvSpPr>
        <p:spPr>
          <a:xfrm>
            <a:off x="457200" y="1280160"/>
            <a:ext cx="8229600" cy="3280898"/>
          </a:xfrm>
          <a:solidFill>
            <a:srgbClr val="FFFFCC"/>
          </a:solidFill>
          <a:ln w="28575">
            <a:solidFill>
              <a:srgbClr val="000000"/>
            </a:solidFill>
          </a:ln>
        </p:spPr>
        <p:txBody>
          <a:bodyPr>
            <a:spAutoFit/>
          </a:bodyPr>
          <a:lstStyle/>
          <a:p>
            <a:pPr algn="ctr"/>
            <a:r>
              <a:rPr lang="en-US" b="1" dirty="0">
                <a:solidFill>
                  <a:srgbClr val="000000"/>
                </a:solidFill>
              </a:rPr>
              <a:t>Finding Absolute Extrema (cont.)</a:t>
            </a:r>
          </a:p>
          <a:p>
            <a:pPr marL="1258888" indent="-1258888"/>
            <a:r>
              <a:rPr lang="en-US" b="1" dirty="0">
                <a:solidFill>
                  <a:srgbClr val="000000"/>
                </a:solidFill>
              </a:rPr>
              <a:t>Step 2:	</a:t>
            </a:r>
            <a:r>
              <a:rPr lang="en-US" dirty="0">
                <a:solidFill>
                  <a:srgbClr val="000000"/>
                </a:solidFill>
              </a:rPr>
              <a:t>Evaluate </a:t>
            </a:r>
            <a:r>
              <a:rPr lang="en-US" i="1" dirty="0">
                <a:solidFill>
                  <a:srgbClr val="000000"/>
                </a:solidFill>
              </a:rPr>
              <a:t>f</a:t>
            </a:r>
            <a:r>
              <a:rPr lang="en-US" dirty="0">
                <a:solidFill>
                  <a:srgbClr val="000000"/>
                </a:solidFill>
              </a:rPr>
              <a:t> at each of the critical points in (</a:t>
            </a:r>
            <a:r>
              <a:rPr lang="en-US" i="1" dirty="0">
                <a:solidFill>
                  <a:srgbClr val="000000"/>
                </a:solidFill>
              </a:rPr>
              <a:t>a</a:t>
            </a:r>
            <a:r>
              <a:rPr lang="en-US" dirty="0">
                <a:solidFill>
                  <a:srgbClr val="000000"/>
                </a:solidFill>
              </a:rPr>
              <a:t>,</a:t>
            </a:r>
            <a:r>
              <a:rPr lang="en-US" i="1" dirty="0">
                <a:solidFill>
                  <a:srgbClr val="000000"/>
                </a:solidFill>
              </a:rPr>
              <a:t>b</a:t>
            </a:r>
            <a:r>
              <a:rPr lang="en-US" dirty="0">
                <a:solidFill>
                  <a:srgbClr val="000000"/>
                </a:solidFill>
              </a:rPr>
              <a:t>) and at the two endpoints </a:t>
            </a:r>
            <a:r>
              <a:rPr lang="en-US" i="1" dirty="0">
                <a:solidFill>
                  <a:srgbClr val="000000"/>
                </a:solidFill>
              </a:rPr>
              <a:t>a</a:t>
            </a:r>
            <a:r>
              <a:rPr lang="en-US" dirty="0">
                <a:solidFill>
                  <a:srgbClr val="000000"/>
                </a:solidFill>
              </a:rPr>
              <a:t> and </a:t>
            </a:r>
            <a:r>
              <a:rPr lang="en-US" i="1" dirty="0">
                <a:solidFill>
                  <a:srgbClr val="000000"/>
                </a:solidFill>
              </a:rPr>
              <a:t>b</a:t>
            </a:r>
            <a:r>
              <a:rPr lang="en-US" dirty="0">
                <a:solidFill>
                  <a:srgbClr val="000000"/>
                </a:solidFill>
              </a:rPr>
              <a:t>. </a:t>
            </a:r>
            <a:endParaRPr lang="en-US" b="1" dirty="0">
              <a:solidFill>
                <a:srgbClr val="000000"/>
              </a:solidFill>
            </a:endParaRPr>
          </a:p>
          <a:p>
            <a:pPr marL="1258888" indent="-1258888"/>
            <a:r>
              <a:rPr lang="en-US" b="1" dirty="0">
                <a:solidFill>
                  <a:srgbClr val="000000"/>
                </a:solidFill>
              </a:rPr>
              <a:t>Step 3:	</a:t>
            </a:r>
            <a:r>
              <a:rPr lang="en-US" dirty="0">
                <a:solidFill>
                  <a:srgbClr val="000000"/>
                </a:solidFill>
              </a:rPr>
              <a:t>Compare the values of the function found in Step 2. The largest is the absolute maximum of </a:t>
            </a:r>
            <a:r>
              <a:rPr lang="en-US" i="1" dirty="0">
                <a:solidFill>
                  <a:srgbClr val="000000"/>
                </a:solidFill>
              </a:rPr>
              <a:t>f</a:t>
            </a:r>
            <a:r>
              <a:rPr lang="en-US" dirty="0">
                <a:solidFill>
                  <a:srgbClr val="000000"/>
                </a:solidFill>
              </a:rPr>
              <a:t> on [</a:t>
            </a:r>
            <a:r>
              <a:rPr lang="en-US" i="1" dirty="0">
                <a:solidFill>
                  <a:srgbClr val="000000"/>
                </a:solidFill>
              </a:rPr>
              <a:t>a</a:t>
            </a:r>
            <a:r>
              <a:rPr lang="en-US" dirty="0">
                <a:solidFill>
                  <a:srgbClr val="000000"/>
                </a:solidFill>
              </a:rPr>
              <a:t>,</a:t>
            </a:r>
            <a:r>
              <a:rPr lang="en-US" i="1" dirty="0">
                <a:solidFill>
                  <a:srgbClr val="000000"/>
                </a:solidFill>
              </a:rPr>
              <a:t>b</a:t>
            </a:r>
            <a:r>
              <a:rPr lang="en-US" dirty="0">
                <a:solidFill>
                  <a:srgbClr val="000000"/>
                </a:solidFill>
              </a:rPr>
              <a:t>] and the smallest is the absolute minimum of </a:t>
            </a:r>
            <a:r>
              <a:rPr lang="en-US" i="1" dirty="0">
                <a:solidFill>
                  <a:srgbClr val="000000"/>
                </a:solidFill>
              </a:rPr>
              <a:t>f</a:t>
            </a:r>
            <a:r>
              <a:rPr lang="en-US" dirty="0">
                <a:solidFill>
                  <a:srgbClr val="000000"/>
                </a:solidFill>
              </a:rPr>
              <a:t> on [</a:t>
            </a:r>
            <a:r>
              <a:rPr lang="en-US" i="1" dirty="0">
                <a:solidFill>
                  <a:srgbClr val="000000"/>
                </a:solidFill>
              </a:rPr>
              <a:t>a</a:t>
            </a:r>
            <a:r>
              <a:rPr lang="en-US" dirty="0">
                <a:solidFill>
                  <a:srgbClr val="000000"/>
                </a:solidFill>
              </a:rPr>
              <a:t>,</a:t>
            </a:r>
            <a:r>
              <a:rPr lang="en-US" i="1" dirty="0">
                <a:solidFill>
                  <a:srgbClr val="000000"/>
                </a:solidFill>
              </a:rPr>
              <a:t>b</a:t>
            </a:r>
            <a:r>
              <a:rPr lang="en-US" dirty="0">
                <a:solidFill>
                  <a:srgbClr val="000000"/>
                </a:solidFill>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Absolute (Global) Extrema</a:t>
            </a:r>
          </a:p>
        </p:txBody>
      </p:sp>
      <p:sp>
        <p:nvSpPr>
          <p:cNvPr id="5" name="Content Placeholder 4"/>
          <p:cNvSpPr>
            <a:spLocks noGrp="1"/>
          </p:cNvSpPr>
          <p:nvPr>
            <p:ph idx="1"/>
          </p:nvPr>
        </p:nvSpPr>
        <p:spPr>
          <a:xfrm>
            <a:off x="457200" y="1280160"/>
            <a:ext cx="8229600" cy="3711785"/>
          </a:xfrm>
          <a:solidFill>
            <a:srgbClr val="FFFFCC"/>
          </a:solidFill>
          <a:ln w="28575">
            <a:solidFill>
              <a:srgbClr val="000000"/>
            </a:solidFill>
          </a:ln>
        </p:spPr>
        <p:txBody>
          <a:bodyPr>
            <a:spAutoFit/>
          </a:bodyPr>
          <a:lstStyle/>
          <a:p>
            <a:pPr algn="ctr"/>
            <a:r>
              <a:rPr lang="en-US" b="1" dirty="0">
                <a:solidFill>
                  <a:srgbClr val="000000"/>
                </a:solidFill>
              </a:rPr>
              <a:t>Absolute (Global) Extrema</a:t>
            </a:r>
          </a:p>
          <a:p>
            <a:r>
              <a:rPr lang="en-US" dirty="0">
                <a:solidFill>
                  <a:srgbClr val="000000"/>
                </a:solidFill>
              </a:rPr>
              <a:t>We say the function </a:t>
            </a:r>
            <a:r>
              <a:rPr lang="en-US" i="1" dirty="0">
                <a:solidFill>
                  <a:srgbClr val="000000"/>
                </a:solidFill>
              </a:rPr>
              <a:t>f</a:t>
            </a:r>
            <a:r>
              <a:rPr lang="en-US" dirty="0">
                <a:solidFill>
                  <a:srgbClr val="000000"/>
                </a:solidFill>
              </a:rPr>
              <a:t> has an </a:t>
            </a:r>
            <a:r>
              <a:rPr lang="en-US" b="1" dirty="0">
                <a:solidFill>
                  <a:schemeClr val="tx1"/>
                </a:solidFill>
              </a:rPr>
              <a:t>absolute maximum</a:t>
            </a:r>
            <a:r>
              <a:rPr lang="en-US" dirty="0">
                <a:solidFill>
                  <a:schemeClr val="tx1"/>
                </a:solidFill>
              </a:rPr>
              <a:t> </a:t>
            </a:r>
            <a:r>
              <a:rPr lang="en-US" dirty="0">
                <a:solidFill>
                  <a:srgbClr val="000000"/>
                </a:solidFill>
              </a:rPr>
              <a:t>(or </a:t>
            </a:r>
            <a:r>
              <a:rPr lang="en-US" b="1" dirty="0">
                <a:solidFill>
                  <a:schemeClr val="tx1"/>
                </a:solidFill>
              </a:rPr>
              <a:t>global maximum</a:t>
            </a:r>
            <a:r>
              <a:rPr lang="en-US" dirty="0">
                <a:solidFill>
                  <a:srgbClr val="000000"/>
                </a:solidFill>
              </a:rPr>
              <a:t>) on the domain </a:t>
            </a:r>
            <a:r>
              <a:rPr lang="en-US" i="1" dirty="0">
                <a:solidFill>
                  <a:srgbClr val="000000"/>
                </a:solidFill>
              </a:rPr>
              <a:t>D</a:t>
            </a:r>
            <a:r>
              <a:rPr lang="en-US" dirty="0">
                <a:solidFill>
                  <a:srgbClr val="000000"/>
                </a:solidFill>
              </a:rPr>
              <a:t> at the point </a:t>
            </a:r>
            <a:r>
              <a:rPr lang="en-US" i="1" dirty="0">
                <a:solidFill>
                  <a:srgbClr val="000000"/>
                </a:solidFill>
              </a:rPr>
              <a:t>c</a:t>
            </a:r>
            <a:r>
              <a:rPr lang="en-US" dirty="0">
                <a:solidFill>
                  <a:srgbClr val="000000"/>
                </a:solidFill>
              </a:rPr>
              <a:t> if </a:t>
            </a:r>
            <a:r>
              <a:rPr lang="en-US" i="1" dirty="0">
                <a:solidFill>
                  <a:srgbClr val="000000"/>
                </a:solidFill>
              </a:rPr>
              <a:t>f</a:t>
            </a:r>
            <a:r>
              <a:rPr lang="en-US" dirty="0">
                <a:solidFill>
                  <a:srgbClr val="000000"/>
                </a:solidFill>
              </a:rPr>
              <a:t>(</a:t>
            </a:r>
            <a:r>
              <a:rPr lang="en-US" i="1" dirty="0">
                <a:solidFill>
                  <a:srgbClr val="000000"/>
                </a:solidFill>
              </a:rPr>
              <a:t>c</a:t>
            </a:r>
            <a:r>
              <a:rPr lang="en-US" dirty="0">
                <a:solidFill>
                  <a:srgbClr val="000000"/>
                </a:solidFill>
              </a:rPr>
              <a:t>) ≥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for all </a:t>
            </a:r>
            <a:r>
              <a:rPr lang="en-US" i="1" dirty="0">
                <a:solidFill>
                  <a:srgbClr val="000000"/>
                </a:solidFill>
              </a:rPr>
              <a:t>x</a:t>
            </a:r>
            <a:r>
              <a:rPr lang="en-US" dirty="0">
                <a:solidFill>
                  <a:srgbClr val="000000"/>
                </a:solidFill>
              </a:rPr>
              <a:t> </a:t>
            </a:r>
            <a:r>
              <a:rPr lang="en-US" dirty="0">
                <a:solidFill>
                  <a:srgbClr val="000000"/>
                </a:solidFill>
                <a:sym typeface="Symbol"/>
              </a:rPr>
              <a:t></a:t>
            </a:r>
            <a:r>
              <a:rPr lang="en-US" dirty="0">
                <a:solidFill>
                  <a:srgbClr val="000000"/>
                </a:solidFill>
              </a:rPr>
              <a:t> </a:t>
            </a:r>
            <a:r>
              <a:rPr lang="en-US" i="1" dirty="0">
                <a:solidFill>
                  <a:srgbClr val="000000"/>
                </a:solidFill>
              </a:rPr>
              <a:t>D</a:t>
            </a:r>
            <a:r>
              <a:rPr lang="en-US" dirty="0">
                <a:solidFill>
                  <a:srgbClr val="000000"/>
                </a:solidFill>
              </a:rPr>
              <a:t>. Consequently </a:t>
            </a:r>
            <a:r>
              <a:rPr lang="en-US" i="1" dirty="0">
                <a:solidFill>
                  <a:srgbClr val="000000"/>
                </a:solidFill>
              </a:rPr>
              <a:t>f</a:t>
            </a:r>
            <a:r>
              <a:rPr lang="en-US" dirty="0">
                <a:solidFill>
                  <a:srgbClr val="000000"/>
                </a:solidFill>
              </a:rPr>
              <a:t>(</a:t>
            </a:r>
            <a:r>
              <a:rPr lang="en-US" i="1" dirty="0">
                <a:solidFill>
                  <a:srgbClr val="000000"/>
                </a:solidFill>
              </a:rPr>
              <a:t>c</a:t>
            </a:r>
            <a:r>
              <a:rPr lang="en-US" dirty="0">
                <a:solidFill>
                  <a:srgbClr val="000000"/>
                </a:solidFill>
              </a:rPr>
              <a:t>) is called the </a:t>
            </a:r>
            <a:r>
              <a:rPr lang="en-US" b="1" dirty="0">
                <a:solidFill>
                  <a:schemeClr val="tx1"/>
                </a:solidFill>
              </a:rPr>
              <a:t>maximum value</a:t>
            </a:r>
            <a:r>
              <a:rPr lang="en-US" dirty="0">
                <a:solidFill>
                  <a:schemeClr val="tx1"/>
                </a:solidFill>
              </a:rPr>
              <a:t> </a:t>
            </a:r>
            <a:r>
              <a:rPr lang="en-US" dirty="0">
                <a:solidFill>
                  <a:srgbClr val="000000"/>
                </a:solidFill>
              </a:rPr>
              <a:t>of </a:t>
            </a:r>
            <a:r>
              <a:rPr lang="en-US" i="1" dirty="0">
                <a:solidFill>
                  <a:srgbClr val="000000"/>
                </a:solidFill>
              </a:rPr>
              <a:t>f</a:t>
            </a:r>
            <a:r>
              <a:rPr lang="en-US" dirty="0">
                <a:solidFill>
                  <a:srgbClr val="000000"/>
                </a:solidFill>
              </a:rPr>
              <a:t> on </a:t>
            </a:r>
            <a:r>
              <a:rPr lang="en-US" i="1" dirty="0">
                <a:solidFill>
                  <a:srgbClr val="000000"/>
                </a:solidFill>
              </a:rPr>
              <a:t>D</a:t>
            </a:r>
            <a:r>
              <a:rPr lang="en-US" dirty="0">
                <a:solidFill>
                  <a:srgbClr val="000000"/>
                </a:solidFill>
              </a:rPr>
              <a:t>.</a:t>
            </a:r>
          </a:p>
          <a:p>
            <a:r>
              <a:rPr lang="en-US" dirty="0">
                <a:solidFill>
                  <a:srgbClr val="000000"/>
                </a:solidFill>
              </a:rPr>
              <a:t>Similarly, if </a:t>
            </a:r>
            <a:r>
              <a:rPr lang="en-US" i="1" dirty="0">
                <a:solidFill>
                  <a:srgbClr val="000000"/>
                </a:solidFill>
              </a:rPr>
              <a:t>f</a:t>
            </a:r>
            <a:r>
              <a:rPr lang="en-US" dirty="0">
                <a:solidFill>
                  <a:srgbClr val="000000"/>
                </a:solidFill>
              </a:rPr>
              <a:t>(</a:t>
            </a:r>
            <a:r>
              <a:rPr lang="en-US" i="1" dirty="0">
                <a:solidFill>
                  <a:srgbClr val="000000"/>
                </a:solidFill>
              </a:rPr>
              <a:t>c</a:t>
            </a:r>
            <a:r>
              <a:rPr lang="en-US" dirty="0">
                <a:solidFill>
                  <a:srgbClr val="000000"/>
                </a:solidFill>
              </a:rPr>
              <a:t>) ≤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for all </a:t>
            </a:r>
            <a:r>
              <a:rPr lang="en-US" i="1" dirty="0">
                <a:solidFill>
                  <a:srgbClr val="000000"/>
                </a:solidFill>
              </a:rPr>
              <a:t>x</a:t>
            </a:r>
            <a:r>
              <a:rPr lang="en-US" dirty="0">
                <a:solidFill>
                  <a:srgbClr val="000000"/>
                </a:solidFill>
              </a:rPr>
              <a:t> </a:t>
            </a:r>
            <a:r>
              <a:rPr lang="en-US" dirty="0">
                <a:solidFill>
                  <a:srgbClr val="000000"/>
                </a:solidFill>
                <a:sym typeface="Symbol"/>
              </a:rPr>
              <a:t></a:t>
            </a:r>
            <a:r>
              <a:rPr lang="en-US" dirty="0">
                <a:solidFill>
                  <a:srgbClr val="000000"/>
                </a:solidFill>
              </a:rPr>
              <a:t> </a:t>
            </a:r>
            <a:r>
              <a:rPr lang="en-US" i="1" dirty="0">
                <a:solidFill>
                  <a:srgbClr val="000000"/>
                </a:solidFill>
              </a:rPr>
              <a:t>D</a:t>
            </a:r>
            <a:r>
              <a:rPr lang="en-US" dirty="0">
                <a:solidFill>
                  <a:srgbClr val="000000"/>
                </a:solidFill>
              </a:rPr>
              <a:t>, we would say </a:t>
            </a:r>
            <a:r>
              <a:rPr lang="en-US" i="1" dirty="0">
                <a:solidFill>
                  <a:srgbClr val="000000"/>
                </a:solidFill>
              </a:rPr>
              <a:t>f</a:t>
            </a:r>
            <a:r>
              <a:rPr lang="en-US" dirty="0">
                <a:solidFill>
                  <a:srgbClr val="000000"/>
                </a:solidFill>
              </a:rPr>
              <a:t> has an </a:t>
            </a:r>
            <a:r>
              <a:rPr lang="en-US" b="1" dirty="0">
                <a:solidFill>
                  <a:schemeClr val="tx1"/>
                </a:solidFill>
              </a:rPr>
              <a:t>absolute minimum</a:t>
            </a:r>
            <a:r>
              <a:rPr lang="en-US" dirty="0">
                <a:solidFill>
                  <a:schemeClr val="tx1"/>
                </a:solidFill>
              </a:rPr>
              <a:t> (or </a:t>
            </a:r>
            <a:r>
              <a:rPr lang="en-US" b="1" dirty="0">
                <a:solidFill>
                  <a:schemeClr val="tx1"/>
                </a:solidFill>
              </a:rPr>
              <a:t>global minimum</a:t>
            </a:r>
            <a:r>
              <a:rPr lang="en-US" dirty="0">
                <a:solidFill>
                  <a:schemeClr val="tx1"/>
                </a:solidFill>
              </a:rPr>
              <a:t>) at </a:t>
            </a:r>
            <a:r>
              <a:rPr lang="en-US" i="1" dirty="0">
                <a:solidFill>
                  <a:schemeClr val="tx1"/>
                </a:solidFill>
              </a:rPr>
              <a:t>c</a:t>
            </a:r>
            <a:r>
              <a:rPr lang="en-US" dirty="0">
                <a:solidFill>
                  <a:schemeClr val="tx1"/>
                </a:solidFill>
              </a:rPr>
              <a:t>. We call </a:t>
            </a:r>
            <a:r>
              <a:rPr lang="en-US" i="1" dirty="0">
                <a:solidFill>
                  <a:schemeClr val="tx1"/>
                </a:solidFill>
              </a:rPr>
              <a:t>f</a:t>
            </a:r>
            <a:r>
              <a:rPr lang="en-US" dirty="0">
                <a:solidFill>
                  <a:schemeClr val="tx1"/>
                </a:solidFill>
              </a:rPr>
              <a:t>(</a:t>
            </a:r>
            <a:r>
              <a:rPr lang="en-US" i="1" dirty="0">
                <a:solidFill>
                  <a:schemeClr val="tx1"/>
                </a:solidFill>
              </a:rPr>
              <a:t>c</a:t>
            </a:r>
            <a:r>
              <a:rPr lang="en-US" dirty="0">
                <a:solidFill>
                  <a:schemeClr val="tx1"/>
                </a:solidFill>
              </a:rPr>
              <a:t>) the </a:t>
            </a:r>
            <a:r>
              <a:rPr lang="en-US" b="1" dirty="0">
                <a:solidFill>
                  <a:schemeClr val="tx1"/>
                </a:solidFill>
              </a:rPr>
              <a:t>minimum value</a:t>
            </a:r>
            <a:r>
              <a:rPr lang="en-US" dirty="0">
                <a:solidFill>
                  <a:schemeClr val="tx1"/>
                </a:solidFill>
              </a:rPr>
              <a:t> of </a:t>
            </a:r>
            <a:r>
              <a:rPr lang="en-US" i="1" dirty="0">
                <a:solidFill>
                  <a:schemeClr val="tx1"/>
                </a:solidFill>
              </a:rPr>
              <a:t>f</a:t>
            </a:r>
            <a:r>
              <a:rPr lang="en-US" dirty="0">
                <a:solidFill>
                  <a:schemeClr val="tx1"/>
                </a:solidFill>
              </a:rPr>
              <a:t> on </a:t>
            </a:r>
            <a:r>
              <a:rPr lang="en-US" i="1" dirty="0">
                <a:solidFill>
                  <a:schemeClr val="tx1"/>
                </a:solidFill>
              </a:rPr>
              <a:t>D</a:t>
            </a:r>
            <a:r>
              <a:rPr lang="en-US" dirty="0">
                <a:solidFill>
                  <a:srgbClr val="000000"/>
                </a:solidFill>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a:t>
            </a:r>
          </a:p>
        </p:txBody>
      </p:sp>
      <p:sp>
        <p:nvSpPr>
          <p:cNvPr id="3" name="Content Placeholder 2"/>
          <p:cNvSpPr>
            <a:spLocks noGrp="1"/>
          </p:cNvSpPr>
          <p:nvPr>
            <p:ph idx="1"/>
          </p:nvPr>
        </p:nvSpPr>
        <p:spPr>
          <a:xfrm>
            <a:off x="457200" y="1280160"/>
            <a:ext cx="8229600" cy="1988237"/>
          </a:xfrm>
        </p:spPr>
        <p:txBody>
          <a:bodyPr>
            <a:spAutoFit/>
          </a:bodyPr>
          <a:lstStyle/>
          <a:p>
            <a:r>
              <a:rPr lang="en-US" dirty="0"/>
              <a:t>Find the absolute extrema of				     on the interval [</a:t>
            </a:r>
            <a:r>
              <a:rPr lang="en-US" dirty="0">
                <a:latin typeface="Symbol" pitchFamily="18" charset="2"/>
              </a:rPr>
              <a:t>-</a:t>
            </a:r>
            <a:r>
              <a:rPr lang="en-US" dirty="0"/>
              <a:t>2,3].</a:t>
            </a:r>
          </a:p>
          <a:p>
            <a:r>
              <a:rPr lang="en-US" b="1" dirty="0"/>
              <a:t>Solution</a:t>
            </a:r>
          </a:p>
          <a:p>
            <a:endParaRPr lang="en-US" dirty="0"/>
          </a:p>
        </p:txBody>
      </p:sp>
      <p:graphicFrame>
        <p:nvGraphicFramePr>
          <p:cNvPr id="22530" name="Object 2"/>
          <p:cNvGraphicFramePr>
            <a:graphicFrameLocks noChangeAspect="1"/>
          </p:cNvGraphicFramePr>
          <p:nvPr/>
        </p:nvGraphicFramePr>
        <p:xfrm>
          <a:off x="4762500" y="1299980"/>
          <a:ext cx="3314700" cy="482600"/>
        </p:xfrm>
        <a:graphic>
          <a:graphicData uri="http://schemas.openxmlformats.org/presentationml/2006/ole">
            <mc:AlternateContent xmlns:mc="http://schemas.openxmlformats.org/markup-compatibility/2006">
              <mc:Choice xmlns:v="urn:schemas-microsoft-com:vml" Requires="v">
                <p:oleObj spid="_x0000_s22586" name="Equation" r:id="rId3" imgW="3314520" imgH="482400" progId="Equation.DSMT4">
                  <p:embed/>
                </p:oleObj>
              </mc:Choice>
              <mc:Fallback>
                <p:oleObj name="Equation" r:id="rId3" imgW="331452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00" y="1299980"/>
                        <a:ext cx="3314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2" name="Object 4"/>
          <p:cNvGraphicFramePr>
            <a:graphicFrameLocks noChangeAspect="1"/>
          </p:cNvGraphicFramePr>
          <p:nvPr/>
        </p:nvGraphicFramePr>
        <p:xfrm>
          <a:off x="2698230" y="2976900"/>
          <a:ext cx="787400" cy="469900"/>
        </p:xfrm>
        <a:graphic>
          <a:graphicData uri="http://schemas.openxmlformats.org/presentationml/2006/ole">
            <mc:AlternateContent xmlns:mc="http://schemas.openxmlformats.org/markup-compatibility/2006">
              <mc:Choice xmlns:v="urn:schemas-microsoft-com:vml" Requires="v">
                <p:oleObj spid="_x0000_s22587" name="Equation" r:id="rId5" imgW="787320" imgH="469800" progId="Equation.DSMT4">
                  <p:embed/>
                </p:oleObj>
              </mc:Choice>
              <mc:Fallback>
                <p:oleObj name="Equation" r:id="rId5" imgW="787320" imgH="469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8230" y="2976900"/>
                        <a:ext cx="787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3" name="Object 5"/>
          <p:cNvGraphicFramePr>
            <a:graphicFrameLocks noChangeAspect="1"/>
          </p:cNvGraphicFramePr>
          <p:nvPr/>
        </p:nvGraphicFramePr>
        <p:xfrm>
          <a:off x="3627620" y="3575050"/>
          <a:ext cx="2413000" cy="571500"/>
        </p:xfrm>
        <a:graphic>
          <a:graphicData uri="http://schemas.openxmlformats.org/presentationml/2006/ole">
            <mc:AlternateContent xmlns:mc="http://schemas.openxmlformats.org/markup-compatibility/2006">
              <mc:Choice xmlns:v="urn:schemas-microsoft-com:vml" Requires="v">
                <p:oleObj spid="_x0000_s22588" name="Equation" r:id="rId7" imgW="2412720" imgH="571320" progId="Equation.DSMT4">
                  <p:embed/>
                </p:oleObj>
              </mc:Choice>
              <mc:Fallback>
                <p:oleObj name="Equation" r:id="rId7" imgW="2412720" imgH="57132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7620" y="3575050"/>
                        <a:ext cx="2413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4" name="Object 6"/>
          <p:cNvGraphicFramePr>
            <a:graphicFrameLocks noChangeAspect="1"/>
          </p:cNvGraphicFramePr>
          <p:nvPr/>
        </p:nvGraphicFramePr>
        <p:xfrm>
          <a:off x="3627620" y="4343400"/>
          <a:ext cx="2692400" cy="469900"/>
        </p:xfrm>
        <a:graphic>
          <a:graphicData uri="http://schemas.openxmlformats.org/presentationml/2006/ole">
            <mc:AlternateContent xmlns:mc="http://schemas.openxmlformats.org/markup-compatibility/2006">
              <mc:Choice xmlns:v="urn:schemas-microsoft-com:vml" Requires="v">
                <p:oleObj spid="_x0000_s22589" name="Equation" r:id="rId9" imgW="2692080" imgH="469800" progId="Equation.DSMT4">
                  <p:embed/>
                </p:oleObj>
              </mc:Choice>
              <mc:Fallback>
                <p:oleObj name="Equation" r:id="rId9" imgW="2692080" imgH="4698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27620" y="4343400"/>
                        <a:ext cx="2692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5" name="Object 7"/>
          <p:cNvGraphicFramePr>
            <a:graphicFrameLocks noChangeAspect="1"/>
          </p:cNvGraphicFramePr>
          <p:nvPr/>
        </p:nvGraphicFramePr>
        <p:xfrm>
          <a:off x="3627620" y="2971800"/>
          <a:ext cx="2806700" cy="368300"/>
        </p:xfrm>
        <a:graphic>
          <a:graphicData uri="http://schemas.openxmlformats.org/presentationml/2006/ole">
            <mc:AlternateContent xmlns:mc="http://schemas.openxmlformats.org/markup-compatibility/2006">
              <mc:Choice xmlns:v="urn:schemas-microsoft-com:vml" Requires="v">
                <p:oleObj spid="_x0000_s22590" name="Equation" r:id="rId11" imgW="2806560" imgH="368280" progId="Equation.DSMT4">
                  <p:embed/>
                </p:oleObj>
              </mc:Choice>
              <mc:Fallback>
                <p:oleObj name="Equation" r:id="rId11" imgW="2806560" imgH="3682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27620" y="2971800"/>
                        <a:ext cx="28067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 </a:t>
            </a:r>
          </a:p>
        </p:txBody>
      </p:sp>
      <p:sp>
        <p:nvSpPr>
          <p:cNvPr id="3" name="Content Placeholder 2"/>
          <p:cNvSpPr>
            <a:spLocks noGrp="1"/>
          </p:cNvSpPr>
          <p:nvPr>
            <p:ph idx="1"/>
          </p:nvPr>
        </p:nvSpPr>
        <p:spPr/>
        <p:txBody>
          <a:bodyPr/>
          <a:lstStyle/>
          <a:p>
            <a:r>
              <a:rPr lang="en-US" dirty="0"/>
              <a:t>The derivative of </a:t>
            </a:r>
            <a:r>
              <a:rPr lang="en-US" i="1" dirty="0"/>
              <a:t>f</a:t>
            </a:r>
            <a:r>
              <a:rPr lang="en-US" dirty="0"/>
              <a:t> is defined for all real numbers. So the only critical points are those where </a:t>
            </a:r>
            <a:r>
              <a:rPr lang="en-US" i="1" dirty="0"/>
              <a:t>f </a:t>
            </a:r>
            <a:r>
              <a:rPr lang="en-US" dirty="0"/>
              <a:t>’(</a:t>
            </a:r>
            <a:r>
              <a:rPr lang="en-US" i="1" dirty="0"/>
              <a:t>x</a:t>
            </a:r>
            <a:r>
              <a:rPr lang="en-US" dirty="0"/>
              <a:t>) = 0; the solutions of this equation are 0, 2, and </a:t>
            </a:r>
            <a:r>
              <a:rPr lang="en-US" dirty="0">
                <a:latin typeface="Symbol" pitchFamily="18" charset="2"/>
              </a:rPr>
              <a:t>-</a:t>
            </a:r>
            <a:r>
              <a:rPr lang="en-US" dirty="0"/>
              <a:t>1, all of which are in the interval [−2,3]. We now compute </a:t>
            </a:r>
            <a:r>
              <a:rPr lang="en-US" i="1" dirty="0"/>
              <a:t>f</a:t>
            </a:r>
            <a:r>
              <a:rPr lang="en-US" dirty="0"/>
              <a:t> at the endpoints and the three critical points in the given interval.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 </a:t>
            </a:r>
          </a:p>
        </p:txBody>
      </p:sp>
      <p:pic>
        <p:nvPicPr>
          <p:cNvPr id="24578" name="Picture 2"/>
          <p:cNvPicPr>
            <a:picLocks noChangeAspect="1" noChangeArrowheads="1"/>
          </p:cNvPicPr>
          <p:nvPr/>
        </p:nvPicPr>
        <p:blipFill>
          <a:blip r:embed="rId3" cstate="print"/>
          <a:srcRect r="11905" b="18919"/>
          <a:stretch>
            <a:fillRect/>
          </a:stretch>
        </p:blipFill>
        <p:spPr bwMode="auto">
          <a:xfrm>
            <a:off x="457200" y="1295400"/>
            <a:ext cx="2819400" cy="2743200"/>
          </a:xfrm>
          <a:prstGeom prst="rect">
            <a:avLst/>
          </a:prstGeom>
          <a:noFill/>
          <a:ln>
            <a:noFill/>
          </a:ln>
        </p:spPr>
      </p:pic>
      <p:graphicFrame>
        <p:nvGraphicFramePr>
          <p:cNvPr id="4" name="Content Placeholder 3"/>
          <p:cNvGraphicFramePr>
            <a:graphicFrameLocks noGrp="1"/>
          </p:cNvGraphicFramePr>
          <p:nvPr>
            <p:ph idx="1"/>
          </p:nvPr>
        </p:nvGraphicFramePr>
        <p:xfrm>
          <a:off x="3368040" y="1447800"/>
          <a:ext cx="5394960" cy="3291840"/>
        </p:xfrm>
        <a:graphic>
          <a:graphicData uri="http://schemas.openxmlformats.org/drawingml/2006/table">
            <a:tbl>
              <a:tblPr firstRow="1" bandRow="1">
                <a:tableStyleId>{5C22544A-7EE6-4342-B048-85BDC9FD1C3A}</a:tableStyleId>
              </a:tblPr>
              <a:tblGrid>
                <a:gridCol w="329184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tblGrid>
              <a:tr h="548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Point in [−2, 3]</a:t>
                      </a:r>
                      <a:endParaRPr lang="en-US" sz="2400" dirty="0"/>
                    </a:p>
                  </a:txBody>
                  <a:tcPr/>
                </a:tc>
                <a:extLst>
                  <a:ext uri="{0D108BD9-81ED-4DB2-BD59-A6C34878D82A}">
                    <a16:rowId xmlns:a16="http://schemas.microsoft.com/office/drawing/2014/main" val="10000"/>
                  </a:ext>
                </a:extLst>
              </a:tr>
              <a:tr h="548640">
                <a:tc>
                  <a:txBody>
                    <a:bodyPr/>
                    <a:lstStyle/>
                    <a:p>
                      <a:pPr algn="ct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baseline="0" dirty="0">
                          <a:solidFill>
                            <a:schemeClr val="dk1"/>
                          </a:solidFill>
                          <a:latin typeface="+mn-lt"/>
                          <a:ea typeface="+mn-ea"/>
                          <a:cs typeface="+mn-cs"/>
                        </a:rPr>
                        <a:t>Left endpoint</a:t>
                      </a:r>
                      <a:endParaRPr lang="en-US" sz="2400" dirty="0"/>
                    </a:p>
                  </a:txBody>
                  <a:tcPr/>
                </a:tc>
                <a:extLst>
                  <a:ext uri="{0D108BD9-81ED-4DB2-BD59-A6C34878D82A}">
                    <a16:rowId xmlns:a16="http://schemas.microsoft.com/office/drawing/2014/main" val="10001"/>
                  </a:ext>
                </a:extLst>
              </a:tr>
              <a:tr h="548640">
                <a:tc>
                  <a:txBody>
                    <a:bodyPr/>
                    <a:lstStyle/>
                    <a:p>
                      <a:pPr algn="ct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baseline="0" dirty="0">
                          <a:solidFill>
                            <a:schemeClr val="dk1"/>
                          </a:solidFill>
                          <a:latin typeface="+mn-lt"/>
                          <a:ea typeface="+mn-ea"/>
                          <a:cs typeface="+mn-cs"/>
                        </a:rPr>
                        <a:t>Critical point</a:t>
                      </a:r>
                      <a:endParaRPr lang="en-US" sz="2400" dirty="0"/>
                    </a:p>
                  </a:txBody>
                  <a:tcPr/>
                </a:tc>
                <a:extLst>
                  <a:ext uri="{0D108BD9-81ED-4DB2-BD59-A6C34878D82A}">
                    <a16:rowId xmlns:a16="http://schemas.microsoft.com/office/drawing/2014/main" val="10002"/>
                  </a:ext>
                </a:extLst>
              </a:tr>
              <a:tr h="548640">
                <a:tc>
                  <a:txBody>
                    <a:bodyPr/>
                    <a:lstStyle/>
                    <a:p>
                      <a:pPr algn="ct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baseline="0" dirty="0">
                          <a:solidFill>
                            <a:schemeClr val="dk1"/>
                          </a:solidFill>
                          <a:latin typeface="+mn-lt"/>
                          <a:ea typeface="+mn-ea"/>
                          <a:cs typeface="+mn-cs"/>
                        </a:rPr>
                        <a:t>Critical point</a:t>
                      </a:r>
                      <a:endParaRPr lang="en-US" sz="2400" dirty="0"/>
                    </a:p>
                  </a:txBody>
                  <a:tcPr/>
                </a:tc>
                <a:extLst>
                  <a:ext uri="{0D108BD9-81ED-4DB2-BD59-A6C34878D82A}">
                    <a16:rowId xmlns:a16="http://schemas.microsoft.com/office/drawing/2014/main" val="10003"/>
                  </a:ext>
                </a:extLst>
              </a:tr>
              <a:tr h="548640">
                <a:tc>
                  <a:txBody>
                    <a:bodyPr/>
                    <a:lstStyle/>
                    <a:p>
                      <a:pPr algn="ct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baseline="0" dirty="0">
                          <a:solidFill>
                            <a:schemeClr val="dk1"/>
                          </a:solidFill>
                          <a:latin typeface="+mn-lt"/>
                          <a:ea typeface="+mn-ea"/>
                          <a:cs typeface="+mn-cs"/>
                        </a:rPr>
                        <a:t>Critical point</a:t>
                      </a:r>
                      <a:endParaRPr lang="en-US" sz="2400" dirty="0"/>
                    </a:p>
                  </a:txBody>
                  <a:tcPr/>
                </a:tc>
                <a:extLst>
                  <a:ext uri="{0D108BD9-81ED-4DB2-BD59-A6C34878D82A}">
                    <a16:rowId xmlns:a16="http://schemas.microsoft.com/office/drawing/2014/main" val="10004"/>
                  </a:ext>
                </a:extLst>
              </a:tr>
              <a:tr h="548640">
                <a:tc>
                  <a:txBody>
                    <a:bodyPr/>
                    <a:lstStyle/>
                    <a:p>
                      <a:pPr algn="ct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baseline="0" dirty="0">
                          <a:solidFill>
                            <a:schemeClr val="dk1"/>
                          </a:solidFill>
                          <a:latin typeface="+mn-lt"/>
                          <a:ea typeface="+mn-ea"/>
                          <a:cs typeface="+mn-cs"/>
                        </a:rPr>
                        <a:t>Right endpoint</a:t>
                      </a:r>
                      <a:endParaRPr lang="en-US" sz="2400" dirty="0"/>
                    </a:p>
                  </a:txBody>
                  <a:tcPr/>
                </a:tc>
                <a:extLst>
                  <a:ext uri="{0D108BD9-81ED-4DB2-BD59-A6C34878D82A}">
                    <a16:rowId xmlns:a16="http://schemas.microsoft.com/office/drawing/2014/main" val="10005"/>
                  </a:ext>
                </a:extLst>
              </a:tr>
            </a:tbl>
          </a:graphicData>
        </a:graphic>
      </p:graphicFrame>
      <p:graphicFrame>
        <p:nvGraphicFramePr>
          <p:cNvPr id="5" name="Object 2"/>
          <p:cNvGraphicFramePr>
            <a:graphicFrameLocks noChangeAspect="1"/>
          </p:cNvGraphicFramePr>
          <p:nvPr/>
        </p:nvGraphicFramePr>
        <p:xfrm>
          <a:off x="3520440" y="1489075"/>
          <a:ext cx="2933700" cy="431800"/>
        </p:xfrm>
        <a:graphic>
          <a:graphicData uri="http://schemas.openxmlformats.org/presentationml/2006/ole">
            <mc:AlternateContent xmlns:mc="http://schemas.openxmlformats.org/markup-compatibility/2006">
              <mc:Choice xmlns:v="urn:schemas-microsoft-com:vml" Requires="v">
                <p:oleObj spid="_x0000_s41031" name="Equation" r:id="rId4" imgW="2933640" imgH="431640" progId="Equation.DSMT4">
                  <p:embed/>
                </p:oleObj>
              </mc:Choice>
              <mc:Fallback>
                <p:oleObj name="Equation" r:id="rId4" imgW="2933640" imgH="43164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0440" y="1489075"/>
                        <a:ext cx="2933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3"/>
          <p:cNvGraphicFramePr>
            <a:graphicFrameLocks noChangeAspect="1"/>
          </p:cNvGraphicFramePr>
          <p:nvPr/>
        </p:nvGraphicFramePr>
        <p:xfrm>
          <a:off x="3825240" y="2111375"/>
          <a:ext cx="1358900" cy="419100"/>
        </p:xfrm>
        <a:graphic>
          <a:graphicData uri="http://schemas.openxmlformats.org/presentationml/2006/ole">
            <mc:AlternateContent xmlns:mc="http://schemas.openxmlformats.org/markup-compatibility/2006">
              <mc:Choice xmlns:v="urn:schemas-microsoft-com:vml" Requires="v">
                <p:oleObj spid="_x0000_s41032" name="Equation" r:id="rId6" imgW="1358640" imgH="419040" progId="Equation.DSMT4">
                  <p:embed/>
                </p:oleObj>
              </mc:Choice>
              <mc:Fallback>
                <p:oleObj name="Equation" r:id="rId6" imgW="1358640" imgH="419040" progId="Equation.DSMT4">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5240" y="2111375"/>
                        <a:ext cx="13589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4"/>
          <p:cNvGraphicFramePr>
            <a:graphicFrameLocks noChangeAspect="1"/>
          </p:cNvGraphicFramePr>
          <p:nvPr/>
        </p:nvGraphicFramePr>
        <p:xfrm>
          <a:off x="3825240" y="2644775"/>
          <a:ext cx="1371600" cy="419100"/>
        </p:xfrm>
        <a:graphic>
          <a:graphicData uri="http://schemas.openxmlformats.org/presentationml/2006/ole">
            <mc:AlternateContent xmlns:mc="http://schemas.openxmlformats.org/markup-compatibility/2006">
              <mc:Choice xmlns:v="urn:schemas-microsoft-com:vml" Requires="v">
                <p:oleObj spid="_x0000_s41033" name="Equation" r:id="rId8" imgW="1371600" imgH="419040" progId="Equation.DSMT4">
                  <p:embed/>
                </p:oleObj>
              </mc:Choice>
              <mc:Fallback>
                <p:oleObj name="Equation" r:id="rId8" imgW="1371600" imgH="419040" progId="Equation.DSMT4">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25240" y="2644775"/>
                        <a:ext cx="1371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5"/>
          <p:cNvGraphicFramePr>
            <a:graphicFrameLocks noChangeAspect="1"/>
          </p:cNvGraphicFramePr>
          <p:nvPr/>
        </p:nvGraphicFramePr>
        <p:xfrm>
          <a:off x="3825240" y="3178175"/>
          <a:ext cx="1041400" cy="419100"/>
        </p:xfrm>
        <a:graphic>
          <a:graphicData uri="http://schemas.openxmlformats.org/presentationml/2006/ole">
            <mc:AlternateContent xmlns:mc="http://schemas.openxmlformats.org/markup-compatibility/2006">
              <mc:Choice xmlns:v="urn:schemas-microsoft-com:vml" Requires="v">
                <p:oleObj spid="_x0000_s41034" name="Equation" r:id="rId10" imgW="1041120" imgH="419040" progId="Equation.DSMT4">
                  <p:embed/>
                </p:oleObj>
              </mc:Choice>
              <mc:Fallback>
                <p:oleObj name="Equation" r:id="rId10" imgW="1041120" imgH="419040" progId="Equation.DSMT4">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25240" y="3178175"/>
                        <a:ext cx="1041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6"/>
          <p:cNvGraphicFramePr>
            <a:graphicFrameLocks noChangeAspect="1"/>
          </p:cNvGraphicFramePr>
          <p:nvPr/>
        </p:nvGraphicFramePr>
        <p:xfrm>
          <a:off x="3825240" y="3711575"/>
          <a:ext cx="1346200" cy="419100"/>
        </p:xfrm>
        <a:graphic>
          <a:graphicData uri="http://schemas.openxmlformats.org/presentationml/2006/ole">
            <mc:AlternateContent xmlns:mc="http://schemas.openxmlformats.org/markup-compatibility/2006">
              <mc:Choice xmlns:v="urn:schemas-microsoft-com:vml" Requires="v">
                <p:oleObj spid="_x0000_s41035" name="Equation" r:id="rId12" imgW="1346040" imgH="419040" progId="Equation.DSMT4">
                  <p:embed/>
                </p:oleObj>
              </mc:Choice>
              <mc:Fallback>
                <p:oleObj name="Equation" r:id="rId12" imgW="1346040" imgH="419040" progId="Equation.DSMT4">
                  <p:embed/>
                  <p:pic>
                    <p:nvPicPr>
                      <p:cNvPr id="0"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25240" y="3711575"/>
                        <a:ext cx="1346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7"/>
          <p:cNvGraphicFramePr>
            <a:graphicFrameLocks noChangeAspect="1"/>
          </p:cNvGraphicFramePr>
          <p:nvPr/>
        </p:nvGraphicFramePr>
        <p:xfrm>
          <a:off x="3825240" y="4244975"/>
          <a:ext cx="1168400" cy="419100"/>
        </p:xfrm>
        <a:graphic>
          <a:graphicData uri="http://schemas.openxmlformats.org/presentationml/2006/ole">
            <mc:AlternateContent xmlns:mc="http://schemas.openxmlformats.org/markup-compatibility/2006">
              <mc:Choice xmlns:v="urn:schemas-microsoft-com:vml" Requires="v">
                <p:oleObj spid="_x0000_s41036" name="Equation" r:id="rId14" imgW="1168200" imgH="419040" progId="Equation.DSMT4">
                  <p:embed/>
                </p:oleObj>
              </mc:Choice>
              <mc:Fallback>
                <p:oleObj name="Equation" r:id="rId14" imgW="1168200" imgH="419040" progId="Equation.DSMT4">
                  <p:embed/>
                  <p:pic>
                    <p:nvPicPr>
                      <p:cNvPr id="0"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25240" y="4244975"/>
                        <a:ext cx="1168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0"/>
          <p:cNvSpPr/>
          <p:nvPr/>
        </p:nvSpPr>
        <p:spPr>
          <a:xfrm>
            <a:off x="838200" y="4800600"/>
            <a:ext cx="1600200" cy="523220"/>
          </a:xfrm>
          <a:prstGeom prst="rect">
            <a:avLst/>
          </a:prstGeom>
        </p:spPr>
        <p:txBody>
          <a:bodyPr wrap="square">
            <a:spAutoFit/>
          </a:bodyPr>
          <a:lstStyle/>
          <a:p>
            <a:r>
              <a:rPr lang="en-US" sz="2800" b="1" dirty="0"/>
              <a:t>Figure 13</a:t>
            </a:r>
            <a:endParaRPr lang="en-US" sz="2800" b="1" i="1" dirty="0"/>
          </a:p>
        </p:txBody>
      </p:sp>
      <p:graphicFrame>
        <p:nvGraphicFramePr>
          <p:cNvPr id="12" name="Object 11"/>
          <p:cNvGraphicFramePr>
            <a:graphicFrameLocks noChangeAspect="1"/>
          </p:cNvGraphicFramePr>
          <p:nvPr/>
        </p:nvGraphicFramePr>
        <p:xfrm>
          <a:off x="533400" y="4343400"/>
          <a:ext cx="2413000" cy="368300"/>
        </p:xfrm>
        <a:graphic>
          <a:graphicData uri="http://schemas.openxmlformats.org/presentationml/2006/ole">
            <mc:AlternateContent xmlns:mc="http://schemas.openxmlformats.org/markup-compatibility/2006">
              <mc:Choice xmlns:v="urn:schemas-microsoft-com:vml" Requires="v">
                <p:oleObj spid="_x0000_s41037" name="Equation" r:id="rId16" imgW="2412720" imgH="368280" progId="Equation.DSMT4">
                  <p:embed/>
                </p:oleObj>
              </mc:Choice>
              <mc:Fallback>
                <p:oleObj name="Equation" r:id="rId16" imgW="2412720" imgH="368280" progId="Equation.DSMT4">
                  <p:embed/>
                  <p:pic>
                    <p:nvPicPr>
                      <p:cNvPr id="0" name="Picture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3400" y="4343400"/>
                        <a:ext cx="24130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pPr lvl="0"/>
            <a:r>
              <a:rPr lang="en-US" dirty="0"/>
              <a:t>Comparing these values, we see that the absolute maximum of </a:t>
            </a:r>
            <a:r>
              <a:rPr lang="en-US" i="1" dirty="0"/>
              <a:t>f</a:t>
            </a:r>
            <a:r>
              <a:rPr lang="en-US" dirty="0"/>
              <a:t> on [−2,3] is </a:t>
            </a:r>
            <a:r>
              <a:rPr lang="en-US" i="1" dirty="0">
                <a:solidFill>
                  <a:srgbClr val="FF0000"/>
                </a:solidFill>
              </a:rPr>
              <a:t>f</a:t>
            </a:r>
            <a:r>
              <a:rPr lang="en-US" dirty="0">
                <a:solidFill>
                  <a:srgbClr val="FF0000"/>
                </a:solidFill>
              </a:rPr>
              <a:t>(−2) = 32</a:t>
            </a:r>
            <a:r>
              <a:rPr lang="en-US" dirty="0"/>
              <a:t> and that the absolute minimum is </a:t>
            </a:r>
            <a:r>
              <a:rPr lang="en-US" i="1" dirty="0">
                <a:solidFill>
                  <a:srgbClr val="FF0000"/>
                </a:solidFill>
              </a:rPr>
              <a:t>f</a:t>
            </a:r>
            <a:r>
              <a:rPr lang="en-US" dirty="0">
                <a:solidFill>
                  <a:srgbClr val="FF0000"/>
                </a:solidFill>
              </a:rPr>
              <a:t>(2) = −32</a:t>
            </a:r>
            <a:r>
              <a:rPr lang="en-US" dirty="0"/>
              <a:t>.</a:t>
            </a:r>
          </a:p>
          <a:p>
            <a:endParaRPr lang="en-US" dirty="0"/>
          </a:p>
        </p:txBody>
      </p:sp>
      <p:sp>
        <p:nvSpPr>
          <p:cNvPr id="2" name="Title 1"/>
          <p:cNvSpPr>
            <a:spLocks noGrp="1"/>
          </p:cNvSpPr>
          <p:nvPr>
            <p:ph type="title"/>
          </p:nvPr>
        </p:nvSpPr>
        <p:spPr/>
        <p:txBody>
          <a:bodyPr/>
          <a:lstStyle/>
          <a:p>
            <a:r>
              <a:rPr lang="en-US" dirty="0"/>
              <a:t>Example 3 (cont.)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a:t>
            </a:r>
          </a:p>
        </p:txBody>
      </p:sp>
      <p:sp>
        <p:nvSpPr>
          <p:cNvPr id="3" name="Content Placeholder 2"/>
          <p:cNvSpPr>
            <a:spLocks noGrp="1"/>
          </p:cNvSpPr>
          <p:nvPr>
            <p:ph idx="1"/>
          </p:nvPr>
        </p:nvSpPr>
        <p:spPr/>
        <p:txBody>
          <a:bodyPr/>
          <a:lstStyle/>
          <a:p>
            <a:r>
              <a:rPr lang="en-US" dirty="0"/>
              <a:t>Find the absolute extrema of                      on the interval [</a:t>
            </a:r>
            <a:r>
              <a:rPr lang="en-US" dirty="0">
                <a:latin typeface="Symbol" pitchFamily="18" charset="2"/>
              </a:rPr>
              <a:t>-</a:t>
            </a:r>
            <a:r>
              <a:rPr lang="en-US" dirty="0"/>
              <a:t>1,2].</a:t>
            </a:r>
          </a:p>
          <a:p>
            <a:r>
              <a:rPr lang="en-US" b="1" dirty="0"/>
              <a:t>Solution</a:t>
            </a:r>
          </a:p>
        </p:txBody>
      </p:sp>
      <p:graphicFrame>
        <p:nvGraphicFramePr>
          <p:cNvPr id="41986" name="Object 2"/>
          <p:cNvGraphicFramePr>
            <a:graphicFrameLocks noChangeAspect="1"/>
          </p:cNvGraphicFramePr>
          <p:nvPr/>
        </p:nvGraphicFramePr>
        <p:xfrm>
          <a:off x="4872220" y="1279160"/>
          <a:ext cx="1498600" cy="495300"/>
        </p:xfrm>
        <a:graphic>
          <a:graphicData uri="http://schemas.openxmlformats.org/presentationml/2006/ole">
            <mc:AlternateContent xmlns:mc="http://schemas.openxmlformats.org/markup-compatibility/2006">
              <mc:Choice xmlns:v="urn:schemas-microsoft-com:vml" Requires="v">
                <p:oleObj spid="_x0000_s42008" name="Equation" r:id="rId3" imgW="1498320" imgH="495000" progId="Equation.DSMT4">
                  <p:embed/>
                </p:oleObj>
              </mc:Choice>
              <mc:Fallback>
                <p:oleObj name="Equation" r:id="rId3" imgW="1498320" imgH="495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2220" y="1279160"/>
                        <a:ext cx="1498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7" name="Object 3"/>
          <p:cNvGraphicFramePr>
            <a:graphicFrameLocks noChangeAspect="1"/>
          </p:cNvGraphicFramePr>
          <p:nvPr/>
        </p:nvGraphicFramePr>
        <p:xfrm>
          <a:off x="838200" y="3009900"/>
          <a:ext cx="3048000" cy="838200"/>
        </p:xfrm>
        <a:graphic>
          <a:graphicData uri="http://schemas.openxmlformats.org/presentationml/2006/ole">
            <mc:AlternateContent xmlns:mc="http://schemas.openxmlformats.org/markup-compatibility/2006">
              <mc:Choice xmlns:v="urn:schemas-microsoft-com:vml" Requires="v">
                <p:oleObj spid="_x0000_s42009" name="Equation" r:id="rId5" imgW="3047760" imgH="838080" progId="Equation.DSMT4">
                  <p:embed/>
                </p:oleObj>
              </mc:Choice>
              <mc:Fallback>
                <p:oleObj name="Equation" r:id="rId5" imgW="3047760" imgH="838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3009900"/>
                        <a:ext cx="3048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988" name="Picture 4"/>
          <p:cNvPicPr>
            <a:picLocks noChangeAspect="1" noChangeArrowheads="1"/>
          </p:cNvPicPr>
          <p:nvPr/>
        </p:nvPicPr>
        <p:blipFill>
          <a:blip r:embed="rId7" cstate="print"/>
          <a:srcRect b="9848"/>
          <a:stretch>
            <a:fillRect/>
          </a:stretch>
        </p:blipFill>
        <p:spPr bwMode="auto">
          <a:xfrm>
            <a:off x="4876798" y="1859280"/>
            <a:ext cx="3847737" cy="3627120"/>
          </a:xfrm>
          <a:prstGeom prst="rect">
            <a:avLst/>
          </a:prstGeom>
          <a:noFill/>
          <a:ln w="9525">
            <a:noFill/>
            <a:miter lim="800000"/>
            <a:headEnd/>
            <a:tailEnd/>
          </a:ln>
        </p:spPr>
      </p:pic>
      <p:sp>
        <p:nvSpPr>
          <p:cNvPr id="7" name="Rectangle 6"/>
          <p:cNvSpPr/>
          <p:nvPr/>
        </p:nvSpPr>
        <p:spPr>
          <a:xfrm>
            <a:off x="6024268" y="5410200"/>
            <a:ext cx="1552797" cy="523220"/>
          </a:xfrm>
          <a:prstGeom prst="rect">
            <a:avLst/>
          </a:prstGeom>
        </p:spPr>
        <p:txBody>
          <a:bodyPr wrap="none">
            <a:spAutoFit/>
          </a:bodyPr>
          <a:lstStyle/>
          <a:p>
            <a:r>
              <a:rPr lang="en-US" sz="2800" b="1" dirty="0"/>
              <a:t>Figure 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98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a:xfrm>
            <a:off x="457200" y="1280160"/>
            <a:ext cx="8229600" cy="4675126"/>
          </a:xfrm>
        </p:spPr>
        <p:txBody>
          <a:bodyPr>
            <a:spAutoFit/>
          </a:bodyPr>
          <a:lstStyle/>
          <a:p>
            <a:r>
              <a:rPr lang="en-US" dirty="0"/>
              <a:t>The derivative of </a:t>
            </a:r>
            <a:r>
              <a:rPr lang="en-US" i="1" dirty="0"/>
              <a:t>f</a:t>
            </a:r>
            <a:r>
              <a:rPr lang="en-US" dirty="0"/>
              <a:t> is never 0. Since </a:t>
            </a:r>
            <a:r>
              <a:rPr lang="en-US" i="1" dirty="0"/>
              <a:t>f </a:t>
            </a:r>
            <a:r>
              <a:rPr lang="en-US" dirty="0"/>
              <a:t>’ is, however, undefined at </a:t>
            </a:r>
            <a:r>
              <a:rPr lang="en-US" i="1" dirty="0"/>
              <a:t>x</a:t>
            </a:r>
            <a:r>
              <a:rPr lang="en-US" dirty="0"/>
              <a:t> = 0, 0 is the one critical point of </a:t>
            </a:r>
            <a:r>
              <a:rPr lang="en-US" i="1" dirty="0"/>
              <a:t>f</a:t>
            </a:r>
            <a:r>
              <a:rPr lang="en-US" dirty="0"/>
              <a:t>. Comparing the values of </a:t>
            </a:r>
            <a:r>
              <a:rPr lang="en-US" i="1" dirty="0"/>
              <a:t>f</a:t>
            </a:r>
            <a:r>
              <a:rPr lang="en-US" dirty="0"/>
              <a:t> at the two endpoints and 0 we have:</a:t>
            </a:r>
          </a:p>
          <a:p>
            <a:endParaRPr lang="en-US" dirty="0"/>
          </a:p>
          <a:p>
            <a:endParaRPr lang="en-US" dirty="0"/>
          </a:p>
          <a:p>
            <a:pPr>
              <a:lnSpc>
                <a:spcPct val="150000"/>
              </a:lnSpc>
              <a:spcBef>
                <a:spcPts val="1800"/>
              </a:spcBef>
            </a:pPr>
            <a:endParaRPr lang="en-US" dirty="0"/>
          </a:p>
          <a:p>
            <a:r>
              <a:rPr lang="en-US" dirty="0"/>
              <a:t>So the absolute minimum value of </a:t>
            </a:r>
            <a:r>
              <a:rPr lang="en-US" i="1" dirty="0"/>
              <a:t>f</a:t>
            </a:r>
            <a:r>
              <a:rPr lang="en-US" dirty="0"/>
              <a:t> on [−1,2] is 0 and the absolute maximum value is </a:t>
            </a:r>
          </a:p>
        </p:txBody>
      </p:sp>
      <p:graphicFrame>
        <p:nvGraphicFramePr>
          <p:cNvPr id="43010" name="Object 2"/>
          <p:cNvGraphicFramePr>
            <a:graphicFrameLocks noChangeAspect="1"/>
          </p:cNvGraphicFramePr>
          <p:nvPr/>
        </p:nvGraphicFramePr>
        <p:xfrm>
          <a:off x="2362200" y="2895600"/>
          <a:ext cx="4419600" cy="736600"/>
        </p:xfrm>
        <a:graphic>
          <a:graphicData uri="http://schemas.openxmlformats.org/presentationml/2006/ole">
            <mc:AlternateContent xmlns:mc="http://schemas.openxmlformats.org/markup-compatibility/2006">
              <mc:Choice xmlns:v="urn:schemas-microsoft-com:vml" Requires="v">
                <p:oleObj spid="_x0000_s43054" name="Equation" r:id="rId3" imgW="4419360" imgH="736560" progId="Equation.DSMT4">
                  <p:embed/>
                </p:oleObj>
              </mc:Choice>
              <mc:Fallback>
                <p:oleObj name="Equation" r:id="rId3" imgW="4419360" imgH="7365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895600"/>
                        <a:ext cx="44196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1" name="Object 3"/>
          <p:cNvGraphicFramePr>
            <a:graphicFrameLocks noChangeAspect="1"/>
          </p:cNvGraphicFramePr>
          <p:nvPr/>
        </p:nvGraphicFramePr>
        <p:xfrm>
          <a:off x="3359150" y="3733800"/>
          <a:ext cx="2425700" cy="469900"/>
        </p:xfrm>
        <a:graphic>
          <a:graphicData uri="http://schemas.openxmlformats.org/presentationml/2006/ole">
            <mc:AlternateContent xmlns:mc="http://schemas.openxmlformats.org/markup-compatibility/2006">
              <mc:Choice xmlns:v="urn:schemas-microsoft-com:vml" Requires="v">
                <p:oleObj spid="_x0000_s43055" name="Equation" r:id="rId5" imgW="2425680" imgH="469800" progId="Equation.DSMT4">
                  <p:embed/>
                </p:oleObj>
              </mc:Choice>
              <mc:Fallback>
                <p:oleObj name="Equation" r:id="rId5" imgW="242568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9150" y="3733800"/>
                        <a:ext cx="2425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2" name="Object 4"/>
          <p:cNvGraphicFramePr>
            <a:graphicFrameLocks noChangeAspect="1"/>
          </p:cNvGraphicFramePr>
          <p:nvPr/>
        </p:nvGraphicFramePr>
        <p:xfrm>
          <a:off x="2324100" y="4343400"/>
          <a:ext cx="4495800" cy="635000"/>
        </p:xfrm>
        <a:graphic>
          <a:graphicData uri="http://schemas.openxmlformats.org/presentationml/2006/ole">
            <mc:AlternateContent xmlns:mc="http://schemas.openxmlformats.org/markup-compatibility/2006">
              <mc:Choice xmlns:v="urn:schemas-microsoft-com:vml" Requires="v">
                <p:oleObj spid="_x0000_s43056" name="Equation" r:id="rId7" imgW="4495680" imgH="634680" progId="Equation.DSMT4">
                  <p:embed/>
                </p:oleObj>
              </mc:Choice>
              <mc:Fallback>
                <p:oleObj name="Equation" r:id="rId7" imgW="4495680" imgH="6346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24100" y="4343400"/>
                        <a:ext cx="44958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3" name="Object 5"/>
          <p:cNvGraphicFramePr>
            <a:graphicFrameLocks noChangeAspect="1"/>
          </p:cNvGraphicFramePr>
          <p:nvPr/>
        </p:nvGraphicFramePr>
        <p:xfrm>
          <a:off x="5104150" y="5410200"/>
          <a:ext cx="558800" cy="444500"/>
        </p:xfrm>
        <a:graphic>
          <a:graphicData uri="http://schemas.openxmlformats.org/presentationml/2006/ole">
            <mc:AlternateContent xmlns:mc="http://schemas.openxmlformats.org/markup-compatibility/2006">
              <mc:Choice xmlns:v="urn:schemas-microsoft-com:vml" Requires="v">
                <p:oleObj spid="_x0000_s43057" name="Equation" r:id="rId9" imgW="558720" imgH="444240" progId="Equation.DSMT4">
                  <p:embed/>
                </p:oleObj>
              </mc:Choice>
              <mc:Fallback>
                <p:oleObj name="Equation" r:id="rId9" imgW="558720" imgH="4442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4150" y="5410200"/>
                        <a:ext cx="558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b="10256"/>
          <a:stretch>
            <a:fillRect/>
          </a:stretch>
        </p:blipFill>
        <p:spPr bwMode="auto">
          <a:xfrm>
            <a:off x="5385808" y="2286000"/>
            <a:ext cx="3453392" cy="32004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 5 </a:t>
            </a:r>
          </a:p>
        </p:txBody>
      </p:sp>
      <p:sp>
        <p:nvSpPr>
          <p:cNvPr id="3" name="Content Placeholder 2"/>
          <p:cNvSpPr>
            <a:spLocks noGrp="1"/>
          </p:cNvSpPr>
          <p:nvPr>
            <p:ph idx="1"/>
          </p:nvPr>
        </p:nvSpPr>
        <p:spPr>
          <a:xfrm>
            <a:off x="457200" y="1280160"/>
            <a:ext cx="8229600" cy="4572000"/>
          </a:xfrm>
        </p:spPr>
        <p:txBody>
          <a:bodyPr/>
          <a:lstStyle/>
          <a:p>
            <a:r>
              <a:rPr lang="en-US" dirty="0"/>
              <a:t>Find the absolute extrema of                                 on the interval [−1,2].</a:t>
            </a:r>
          </a:p>
          <a:p>
            <a:r>
              <a:rPr lang="en-US" b="1" dirty="0"/>
              <a:t>Solution</a:t>
            </a:r>
          </a:p>
        </p:txBody>
      </p:sp>
      <p:graphicFrame>
        <p:nvGraphicFramePr>
          <p:cNvPr id="44034" name="Object 2"/>
          <p:cNvGraphicFramePr>
            <a:graphicFrameLocks noChangeAspect="1"/>
          </p:cNvGraphicFramePr>
          <p:nvPr/>
        </p:nvGraphicFramePr>
        <p:xfrm>
          <a:off x="4800600" y="1265420"/>
          <a:ext cx="2463800" cy="495300"/>
        </p:xfrm>
        <a:graphic>
          <a:graphicData uri="http://schemas.openxmlformats.org/presentationml/2006/ole">
            <mc:AlternateContent xmlns:mc="http://schemas.openxmlformats.org/markup-compatibility/2006">
              <mc:Choice xmlns:v="urn:schemas-microsoft-com:vml" Requires="v">
                <p:oleObj spid="_x0000_s44090" name="Equation" r:id="rId4" imgW="2463480" imgH="495000" progId="Equation.DSMT4">
                  <p:embed/>
                </p:oleObj>
              </mc:Choice>
              <mc:Fallback>
                <p:oleObj name="Equation" r:id="rId4" imgW="2463480" imgH="4950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265420"/>
                        <a:ext cx="2463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6" name="Object 4"/>
          <p:cNvGraphicFramePr>
            <a:graphicFrameLocks noChangeAspect="1"/>
          </p:cNvGraphicFramePr>
          <p:nvPr/>
        </p:nvGraphicFramePr>
        <p:xfrm>
          <a:off x="609600" y="3994150"/>
          <a:ext cx="787400" cy="469900"/>
        </p:xfrm>
        <a:graphic>
          <a:graphicData uri="http://schemas.openxmlformats.org/presentationml/2006/ole">
            <mc:AlternateContent xmlns:mc="http://schemas.openxmlformats.org/markup-compatibility/2006">
              <mc:Choice xmlns:v="urn:schemas-microsoft-com:vml" Requires="v">
                <p:oleObj spid="_x0000_s44091" name="Equation" r:id="rId6" imgW="787320" imgH="469800" progId="Equation.DSMT4">
                  <p:embed/>
                </p:oleObj>
              </mc:Choice>
              <mc:Fallback>
                <p:oleObj name="Equation" r:id="rId6" imgW="78732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994150"/>
                        <a:ext cx="787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7" name="Object 5"/>
          <p:cNvGraphicFramePr>
            <a:graphicFrameLocks noChangeAspect="1"/>
          </p:cNvGraphicFramePr>
          <p:nvPr/>
        </p:nvGraphicFramePr>
        <p:xfrm>
          <a:off x="1541490" y="4737100"/>
          <a:ext cx="2730500" cy="889000"/>
        </p:xfrm>
        <a:graphic>
          <a:graphicData uri="http://schemas.openxmlformats.org/presentationml/2006/ole">
            <mc:AlternateContent xmlns:mc="http://schemas.openxmlformats.org/markup-compatibility/2006">
              <mc:Choice xmlns:v="urn:schemas-microsoft-com:vml" Requires="v">
                <p:oleObj spid="_x0000_s44092" name="Equation" r:id="rId8" imgW="2730240" imgH="888840" progId="Equation.DSMT4">
                  <p:embed/>
                </p:oleObj>
              </mc:Choice>
              <mc:Fallback>
                <p:oleObj name="Equation" r:id="rId8" imgW="2730240" imgH="8888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1490" y="4737100"/>
                        <a:ext cx="27305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8" name="Object 6"/>
          <p:cNvGraphicFramePr>
            <a:graphicFrameLocks noChangeAspect="1"/>
          </p:cNvGraphicFramePr>
          <p:nvPr/>
        </p:nvGraphicFramePr>
        <p:xfrm>
          <a:off x="4405860" y="4800600"/>
          <a:ext cx="1219200" cy="838200"/>
        </p:xfrm>
        <a:graphic>
          <a:graphicData uri="http://schemas.openxmlformats.org/presentationml/2006/ole">
            <mc:AlternateContent xmlns:mc="http://schemas.openxmlformats.org/markup-compatibility/2006">
              <mc:Choice xmlns:v="urn:schemas-microsoft-com:vml" Requires="v">
                <p:oleObj spid="_x0000_s44093" name="Equation" r:id="rId10" imgW="1218960" imgH="838080" progId="Equation.DSMT4">
                  <p:embed/>
                </p:oleObj>
              </mc:Choice>
              <mc:Fallback>
                <p:oleObj name="Equation" r:id="rId10" imgW="1218960" imgH="8380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05860" y="4800600"/>
                        <a:ext cx="1219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8"/>
          <p:cNvSpPr/>
          <p:nvPr/>
        </p:nvSpPr>
        <p:spPr>
          <a:xfrm>
            <a:off x="6336106" y="5486400"/>
            <a:ext cx="1552797" cy="523220"/>
          </a:xfrm>
          <a:prstGeom prst="rect">
            <a:avLst/>
          </a:prstGeom>
        </p:spPr>
        <p:txBody>
          <a:bodyPr wrap="none">
            <a:spAutoFit/>
          </a:bodyPr>
          <a:lstStyle/>
          <a:p>
            <a:r>
              <a:rPr lang="en-US" sz="2800" b="1" dirty="0"/>
              <a:t>Figure 15</a:t>
            </a:r>
          </a:p>
        </p:txBody>
      </p:sp>
      <p:sp>
        <p:nvSpPr>
          <p:cNvPr id="10" name="Rectangle 9"/>
          <p:cNvSpPr/>
          <p:nvPr/>
        </p:nvSpPr>
        <p:spPr>
          <a:xfrm>
            <a:off x="457200" y="2743200"/>
            <a:ext cx="4572000" cy="954107"/>
          </a:xfrm>
          <a:prstGeom prst="rect">
            <a:avLst/>
          </a:prstGeom>
        </p:spPr>
        <p:txBody>
          <a:bodyPr>
            <a:spAutoFit/>
          </a:bodyPr>
          <a:lstStyle/>
          <a:p>
            <a:r>
              <a:rPr lang="en-US" sz="2800" dirty="0">
                <a:solidFill>
                  <a:srgbClr val="366092"/>
                </a:solidFill>
              </a:rPr>
              <a:t>We can use the Product Rule to find </a:t>
            </a:r>
            <a:r>
              <a:rPr lang="en-US" sz="2800" i="1" dirty="0">
                <a:solidFill>
                  <a:srgbClr val="366092"/>
                </a:solidFill>
              </a:rPr>
              <a:t>f </a:t>
            </a:r>
            <a:r>
              <a:rPr lang="en-US" sz="2800" dirty="0">
                <a:solidFill>
                  <a:srgbClr val="366092"/>
                </a:solidFill>
              </a:rPr>
              <a:t>’, as follows.</a:t>
            </a:r>
          </a:p>
        </p:txBody>
      </p:sp>
      <p:graphicFrame>
        <p:nvGraphicFramePr>
          <p:cNvPr id="44039" name="Object 7"/>
          <p:cNvGraphicFramePr>
            <a:graphicFrameLocks noChangeAspect="1"/>
          </p:cNvGraphicFramePr>
          <p:nvPr/>
        </p:nvGraphicFramePr>
        <p:xfrm>
          <a:off x="1541490" y="3810000"/>
          <a:ext cx="3429000" cy="838200"/>
        </p:xfrm>
        <a:graphic>
          <a:graphicData uri="http://schemas.openxmlformats.org/presentationml/2006/ole">
            <mc:AlternateContent xmlns:mc="http://schemas.openxmlformats.org/markup-compatibility/2006">
              <mc:Choice xmlns:v="urn:schemas-microsoft-com:vml" Requires="v">
                <p:oleObj spid="_x0000_s44094" name="Equation" r:id="rId12" imgW="3429000" imgH="838080" progId="Equation.DSMT4">
                  <p:embed/>
                </p:oleObj>
              </mc:Choice>
              <mc:Fallback>
                <p:oleObj name="Equation" r:id="rId12" imgW="3429000" imgH="83808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41490" y="3810000"/>
                        <a:ext cx="342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0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0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0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0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From this, we see that </a:t>
            </a:r>
            <a:r>
              <a:rPr lang="en-US" i="1" dirty="0"/>
              <a:t>f </a:t>
            </a:r>
            <a:r>
              <a:rPr lang="en-US" dirty="0"/>
              <a:t>’ does not exist at </a:t>
            </a:r>
            <a:r>
              <a:rPr lang="en-US" i="1" dirty="0"/>
              <a:t>x</a:t>
            </a:r>
            <a:r>
              <a:rPr lang="en-US" dirty="0"/>
              <a:t> = 0, and that                    We now note that </a:t>
            </a:r>
            <a:r>
              <a:rPr lang="en-US" i="1" dirty="0"/>
              <a:t>f</a:t>
            </a:r>
            <a:r>
              <a:rPr lang="en-US" dirty="0"/>
              <a:t>(</a:t>
            </a:r>
            <a:r>
              <a:rPr lang="en-US" dirty="0">
                <a:latin typeface="Symbol" pitchFamily="18" charset="2"/>
              </a:rPr>
              <a:t>-</a:t>
            </a:r>
            <a:r>
              <a:rPr lang="en-US" dirty="0"/>
              <a:t>1) = </a:t>
            </a:r>
            <a:r>
              <a:rPr lang="en-US" dirty="0">
                <a:latin typeface="Symbol" pitchFamily="18" charset="2"/>
              </a:rPr>
              <a:t>-</a:t>
            </a:r>
            <a:r>
              <a:rPr lang="en-US" dirty="0"/>
              <a:t>3, </a:t>
            </a:r>
            <a:r>
              <a:rPr lang="en-US" i="1" dirty="0"/>
              <a:t>f</a:t>
            </a:r>
            <a:r>
              <a:rPr lang="en-US" dirty="0"/>
              <a:t>(0) = 0, </a:t>
            </a:r>
          </a:p>
          <a:p>
            <a:r>
              <a:rPr lang="en-US" dirty="0"/>
              <a:t> 	                              and </a:t>
            </a:r>
            <a:r>
              <a:rPr lang="en-US" i="1" dirty="0"/>
              <a:t>f</a:t>
            </a:r>
            <a:r>
              <a:rPr lang="en-US" dirty="0"/>
              <a:t>(2) = 0. So </a:t>
            </a:r>
            <a:r>
              <a:rPr lang="en-US" i="1" dirty="0"/>
              <a:t>f</a:t>
            </a:r>
            <a:r>
              <a:rPr lang="en-US" dirty="0"/>
              <a:t> has its absolute </a:t>
            </a:r>
          </a:p>
          <a:p>
            <a:r>
              <a:rPr lang="en-US" dirty="0"/>
              <a:t>minimum value of </a:t>
            </a:r>
            <a:r>
              <a:rPr lang="en-US" dirty="0">
                <a:latin typeface="Symbol" pitchFamily="18" charset="2"/>
              </a:rPr>
              <a:t>-</a:t>
            </a:r>
            <a:r>
              <a:rPr lang="en-US" dirty="0"/>
              <a:t>3 at the left endpoint of [</a:t>
            </a:r>
            <a:r>
              <a:rPr lang="en-US" dirty="0">
                <a:latin typeface="Symbol" pitchFamily="18" charset="2"/>
              </a:rPr>
              <a:t>-</a:t>
            </a:r>
            <a:r>
              <a:rPr lang="en-US" dirty="0"/>
              <a:t>1,2], and its absolute maximum value of approximately 1.05 at </a:t>
            </a:r>
          </a:p>
        </p:txBody>
      </p:sp>
      <p:graphicFrame>
        <p:nvGraphicFramePr>
          <p:cNvPr id="46082" name="Object 2"/>
          <p:cNvGraphicFramePr>
            <a:graphicFrameLocks noChangeAspect="1"/>
          </p:cNvGraphicFramePr>
          <p:nvPr/>
        </p:nvGraphicFramePr>
        <p:xfrm>
          <a:off x="1264170" y="1752600"/>
          <a:ext cx="1371600" cy="495300"/>
        </p:xfrm>
        <a:graphic>
          <a:graphicData uri="http://schemas.openxmlformats.org/presentationml/2006/ole">
            <mc:AlternateContent xmlns:mc="http://schemas.openxmlformats.org/markup-compatibility/2006">
              <mc:Choice xmlns:v="urn:schemas-microsoft-com:vml" Requires="v">
                <p:oleObj spid="_x0000_s46115" name="Equation" r:id="rId3" imgW="1371600" imgH="495000" progId="Equation.DSMT4">
                  <p:embed/>
                </p:oleObj>
              </mc:Choice>
              <mc:Fallback>
                <p:oleObj name="Equation" r:id="rId3" imgW="1371600" imgH="495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4170" y="1752600"/>
                        <a:ext cx="1371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3" name="Object 3"/>
          <p:cNvGraphicFramePr>
            <a:graphicFrameLocks noChangeAspect="1"/>
          </p:cNvGraphicFramePr>
          <p:nvPr/>
        </p:nvGraphicFramePr>
        <p:xfrm>
          <a:off x="548640" y="2192310"/>
          <a:ext cx="3200400" cy="571500"/>
        </p:xfrm>
        <a:graphic>
          <a:graphicData uri="http://schemas.openxmlformats.org/presentationml/2006/ole">
            <mc:AlternateContent xmlns:mc="http://schemas.openxmlformats.org/markup-compatibility/2006">
              <mc:Choice xmlns:v="urn:schemas-microsoft-com:vml" Requires="v">
                <p:oleObj spid="_x0000_s46116" name="Equation" r:id="rId5" imgW="3200400" imgH="571320" progId="Equation.DSMT4">
                  <p:embed/>
                </p:oleObj>
              </mc:Choice>
              <mc:Fallback>
                <p:oleObj name="Equation" r:id="rId5" imgW="3200400" imgH="5713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 y="2192310"/>
                        <a:ext cx="3200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4" name="Object 4"/>
          <p:cNvGraphicFramePr>
            <a:graphicFrameLocks noChangeAspect="1"/>
          </p:cNvGraphicFramePr>
          <p:nvPr>
            <p:extLst>
              <p:ext uri="{D42A27DB-BD31-4B8C-83A1-F6EECF244321}">
                <p14:modId xmlns:p14="http://schemas.microsoft.com/office/powerpoint/2010/main" val="3402683139"/>
              </p:ext>
            </p:extLst>
          </p:nvPr>
        </p:nvGraphicFramePr>
        <p:xfrm>
          <a:off x="548640" y="3670517"/>
          <a:ext cx="825500" cy="444500"/>
        </p:xfrm>
        <a:graphic>
          <a:graphicData uri="http://schemas.openxmlformats.org/presentationml/2006/ole">
            <mc:AlternateContent xmlns:mc="http://schemas.openxmlformats.org/markup-compatibility/2006">
              <mc:Choice xmlns:v="urn:schemas-microsoft-com:vml" Requires="v">
                <p:oleObj spid="_x0000_s46117" name="Equation" r:id="rId7" imgW="825480" imgH="444240" progId="Equation.DSMT4">
                  <p:embed/>
                </p:oleObj>
              </mc:Choice>
              <mc:Fallback>
                <p:oleObj name="Equation" r:id="rId7" imgW="825480" imgH="4442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 y="3670517"/>
                        <a:ext cx="825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a:t>
            </a:r>
          </a:p>
        </p:txBody>
      </p:sp>
      <p:sp>
        <p:nvSpPr>
          <p:cNvPr id="3" name="Content Placeholder 2"/>
          <p:cNvSpPr>
            <a:spLocks noGrp="1"/>
          </p:cNvSpPr>
          <p:nvPr>
            <p:ph idx="1"/>
          </p:nvPr>
        </p:nvSpPr>
        <p:spPr>
          <a:xfrm>
            <a:off x="457200" y="1280160"/>
            <a:ext cx="4572000" cy="3970318"/>
          </a:xfrm>
        </p:spPr>
        <p:txBody>
          <a:bodyPr>
            <a:spAutoFit/>
          </a:bodyPr>
          <a:lstStyle/>
          <a:p>
            <a:r>
              <a:rPr lang="en-US" dirty="0"/>
              <a:t>A new electrical power substation is being built on the right bank of a river. Cables to the substation need to be laid underground and underwater from another substation 3 kilometers upstream and on the opposite bank. </a:t>
            </a:r>
          </a:p>
        </p:txBody>
      </p:sp>
      <p:pic>
        <p:nvPicPr>
          <p:cNvPr id="4" name="Picture 2"/>
          <p:cNvPicPr>
            <a:picLocks noChangeAspect="1" noChangeArrowheads="1"/>
          </p:cNvPicPr>
          <p:nvPr/>
        </p:nvPicPr>
        <p:blipFill>
          <a:blip r:embed="rId2" cstate="print"/>
          <a:srcRect b="13333"/>
          <a:stretch>
            <a:fillRect/>
          </a:stretch>
        </p:blipFill>
        <p:spPr bwMode="auto">
          <a:xfrm>
            <a:off x="4992003" y="1371600"/>
            <a:ext cx="3770997" cy="3657600"/>
          </a:xfrm>
          <a:prstGeom prst="rect">
            <a:avLst/>
          </a:prstGeom>
          <a:noFill/>
          <a:ln w="9525">
            <a:noFill/>
            <a:miter lim="800000"/>
            <a:headEnd/>
            <a:tailEnd/>
          </a:ln>
        </p:spPr>
      </p:pic>
      <p:sp>
        <p:nvSpPr>
          <p:cNvPr id="5" name="Rectangle 4"/>
          <p:cNvSpPr/>
          <p:nvPr/>
        </p:nvSpPr>
        <p:spPr>
          <a:xfrm>
            <a:off x="6101103" y="5105400"/>
            <a:ext cx="1552797" cy="523220"/>
          </a:xfrm>
          <a:prstGeom prst="rect">
            <a:avLst/>
          </a:prstGeom>
        </p:spPr>
        <p:txBody>
          <a:bodyPr wrap="none">
            <a:spAutoFit/>
          </a:bodyPr>
          <a:lstStyle/>
          <a:p>
            <a:r>
              <a:rPr lang="en-US" sz="2800" b="1" dirty="0"/>
              <a:t>Figure 16</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 </a:t>
            </a:r>
          </a:p>
        </p:txBody>
      </p:sp>
      <p:sp>
        <p:nvSpPr>
          <p:cNvPr id="3" name="Content Placeholder 2"/>
          <p:cNvSpPr>
            <a:spLocks noGrp="1"/>
          </p:cNvSpPr>
          <p:nvPr>
            <p:ph idx="1"/>
          </p:nvPr>
        </p:nvSpPr>
        <p:spPr>
          <a:xfrm>
            <a:off x="457200" y="1280160"/>
            <a:ext cx="8229600" cy="5004447"/>
          </a:xfrm>
        </p:spPr>
        <p:txBody>
          <a:bodyPr>
            <a:spAutoFit/>
          </a:bodyPr>
          <a:lstStyle/>
          <a:p>
            <a:r>
              <a:rPr lang="en-US" dirty="0"/>
              <a:t>The river follows a straight route through this stretch and has a fairly constant width of 1 kilometer. Given that the cost of laying cable underground is $30,000/km and the cost of laying cable underwater is $50,000/km, how should the cable be laid in order to minimize cost?</a:t>
            </a:r>
          </a:p>
          <a:p>
            <a:pPr>
              <a:spcBef>
                <a:spcPts val="0"/>
              </a:spcBef>
            </a:pPr>
            <a:r>
              <a:rPr lang="en-US" b="1" dirty="0"/>
              <a:t>Solution</a:t>
            </a:r>
          </a:p>
          <a:p>
            <a:pPr>
              <a:spcBef>
                <a:spcPts val="0"/>
              </a:spcBef>
            </a:pPr>
            <a:r>
              <a:rPr lang="en-US" dirty="0"/>
              <a:t>Even bearing in mind that the shortest distance between two points is a straight line, there are an infinite number of reasonable solutions to this problem.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Absolute (Global) Extrema</a:t>
            </a:r>
          </a:p>
        </p:txBody>
      </p:sp>
      <p:sp>
        <p:nvSpPr>
          <p:cNvPr id="5" name="Content Placeholder 4"/>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a:solidFill>
                  <a:srgbClr val="000000"/>
                </a:solidFill>
              </a:rPr>
              <a:t>Absolute (Global) Extrema (cont.)</a:t>
            </a:r>
          </a:p>
          <a:p>
            <a:r>
              <a:rPr lang="en-US" dirty="0">
                <a:solidFill>
                  <a:srgbClr val="000000"/>
                </a:solidFill>
              </a:rPr>
              <a:t>These extreme values of </a:t>
            </a:r>
            <a:r>
              <a:rPr lang="en-US" i="1" dirty="0">
                <a:solidFill>
                  <a:srgbClr val="000000"/>
                </a:solidFill>
              </a:rPr>
              <a:t>f</a:t>
            </a:r>
            <a:r>
              <a:rPr lang="en-US" dirty="0">
                <a:solidFill>
                  <a:srgbClr val="000000"/>
                </a:solidFill>
              </a:rPr>
              <a:t> are termed </a:t>
            </a:r>
            <a:r>
              <a:rPr lang="en-US" i="1" dirty="0">
                <a:solidFill>
                  <a:srgbClr val="000000"/>
                </a:solidFill>
              </a:rPr>
              <a:t>absolute</a:t>
            </a:r>
            <a:r>
              <a:rPr lang="en-US" dirty="0">
                <a:solidFill>
                  <a:srgbClr val="000000"/>
                </a:solidFill>
              </a:rPr>
              <a:t> or </a:t>
            </a:r>
            <a:r>
              <a:rPr lang="en-US" i="1" dirty="0">
                <a:solidFill>
                  <a:srgbClr val="000000"/>
                </a:solidFill>
              </a:rPr>
              <a:t>global</a:t>
            </a:r>
            <a:r>
              <a:rPr lang="en-US" dirty="0">
                <a:solidFill>
                  <a:srgbClr val="000000"/>
                </a:solidFill>
              </a:rPr>
              <a:t> because they are, respectively, the largest and smallest values of the function over </a:t>
            </a:r>
            <a:r>
              <a:rPr lang="en-US" i="1" dirty="0">
                <a:solidFill>
                  <a:srgbClr val="000000"/>
                </a:solidFill>
              </a:rPr>
              <a:t>D</a:t>
            </a:r>
            <a:r>
              <a:rPr lang="en-US" dirty="0">
                <a:solidFill>
                  <a:srgbClr val="000000"/>
                </a:solidFill>
              </a:rPr>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a:xfrm>
            <a:off x="457200" y="1280160"/>
            <a:ext cx="8229600" cy="4862870"/>
          </a:xfrm>
        </p:spPr>
        <p:txBody>
          <a:bodyPr>
            <a:spAutoFit/>
          </a:bodyPr>
          <a:lstStyle/>
          <a:p>
            <a:pPr>
              <a:lnSpc>
                <a:spcPts val="3100"/>
              </a:lnSpc>
            </a:pPr>
            <a:r>
              <a:rPr lang="en-US" dirty="0"/>
              <a:t>One very elementary approach would be to simply lay all the cable diagonally underwater in one straight shot, but given the fact that underwater installation is more expensive than underground installation, this is unlikely to be the most economical solution. Another approach would be to cross the river in the shortest possible path (so as to minimize underwater installation) and then run cable 3 kilometers along the bank of the river. But any combination of the two approaches is also a possibility, and some combination may lead to the absolute minimum cost. Calculus allows us to find that optimal solution.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a:xfrm>
            <a:off x="457200" y="1280160"/>
            <a:ext cx="4480560" cy="4401205"/>
          </a:xfrm>
        </p:spPr>
        <p:txBody>
          <a:bodyPr>
            <a:spAutoFit/>
          </a:bodyPr>
          <a:lstStyle/>
          <a:p>
            <a:r>
              <a:rPr lang="en-US" dirty="0"/>
              <a:t>We will begin with a schematic that defines and relates the variables in the problem. We can assume that the underground installation follows the left bank of the river, as shown in Figure 17. Let </a:t>
            </a:r>
            <a:r>
              <a:rPr lang="en-US" i="1" dirty="0"/>
              <a:t>x</a:t>
            </a:r>
            <a:r>
              <a:rPr lang="en-US" dirty="0"/>
              <a:t> represent the length of the underground cable in kilometers. </a:t>
            </a:r>
          </a:p>
        </p:txBody>
      </p:sp>
      <p:pic>
        <p:nvPicPr>
          <p:cNvPr id="4" name="Picture 2"/>
          <p:cNvPicPr>
            <a:picLocks noChangeAspect="1" noChangeArrowheads="1"/>
          </p:cNvPicPr>
          <p:nvPr/>
        </p:nvPicPr>
        <p:blipFill>
          <a:blip r:embed="rId2" cstate="print"/>
          <a:srcRect b="11667"/>
          <a:stretch>
            <a:fillRect/>
          </a:stretch>
        </p:blipFill>
        <p:spPr bwMode="auto">
          <a:xfrm>
            <a:off x="5052312" y="1371600"/>
            <a:ext cx="3710688" cy="3657600"/>
          </a:xfrm>
          <a:prstGeom prst="rect">
            <a:avLst/>
          </a:prstGeom>
          <a:noFill/>
          <a:ln w="9525">
            <a:noFill/>
            <a:miter lim="800000"/>
            <a:headEnd/>
            <a:tailEnd/>
          </a:ln>
        </p:spPr>
      </p:pic>
      <p:sp>
        <p:nvSpPr>
          <p:cNvPr id="5" name="Rectangle 4"/>
          <p:cNvSpPr/>
          <p:nvPr/>
        </p:nvSpPr>
        <p:spPr>
          <a:xfrm>
            <a:off x="6131258" y="5105400"/>
            <a:ext cx="1552797" cy="523220"/>
          </a:xfrm>
          <a:prstGeom prst="rect">
            <a:avLst/>
          </a:prstGeom>
        </p:spPr>
        <p:txBody>
          <a:bodyPr wrap="none">
            <a:spAutoFit/>
          </a:bodyPr>
          <a:lstStyle/>
          <a:p>
            <a:r>
              <a:rPr lang="en-US" sz="2800" b="1" dirty="0"/>
              <a:t>Figure 17</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r>
              <a:rPr lang="en-US" dirty="0"/>
              <a:t>Let </a:t>
            </a:r>
            <a:r>
              <a:rPr lang="en-US" i="1" dirty="0"/>
              <a:t>y</a:t>
            </a:r>
            <a:r>
              <a:rPr lang="en-US" dirty="0"/>
              <a:t> then represent the length of the underwater installation. (We could have proceeded by first crossing the river and then laying cable down the right bank, but for given lengths </a:t>
            </a:r>
            <a:r>
              <a:rPr lang="en-US" i="1" dirty="0"/>
              <a:t>x</a:t>
            </a:r>
            <a:r>
              <a:rPr lang="en-US" dirty="0"/>
              <a:t> and </a:t>
            </a:r>
            <a:r>
              <a:rPr lang="en-US" i="1" dirty="0"/>
              <a:t>y</a:t>
            </a:r>
            <a:r>
              <a:rPr lang="en-US" dirty="0"/>
              <a:t> the cost would be the same.) </a:t>
            </a:r>
          </a:p>
          <a:p>
            <a:r>
              <a:rPr lang="en-US" dirty="0"/>
              <a:t>Note that </a:t>
            </a:r>
            <a:r>
              <a:rPr lang="en-US" i="1" dirty="0"/>
              <a:t>x</a:t>
            </a:r>
            <a:r>
              <a:rPr lang="en-US" dirty="0"/>
              <a:t> = 0 corresponds to the solution in which all the cable is underwater, and </a:t>
            </a:r>
            <a:r>
              <a:rPr lang="en-US" i="1" dirty="0"/>
              <a:t>x</a:t>
            </a:r>
            <a:r>
              <a:rPr lang="en-US" dirty="0"/>
              <a:t> = 3 corresponds to the solution in which the shortest length of underwater installation (</a:t>
            </a:r>
            <a:r>
              <a:rPr lang="en-US" i="1" dirty="0"/>
              <a:t>y</a:t>
            </a:r>
            <a:r>
              <a:rPr lang="en-US" dirty="0"/>
              <a:t> = 1) is called for. Any value for </a:t>
            </a:r>
            <a:r>
              <a:rPr lang="en-US" i="1" dirty="0"/>
              <a:t>x</a:t>
            </a:r>
            <a:r>
              <a:rPr lang="en-US" dirty="0"/>
              <a:t> in the interval [0,3] corresponds to an intermediate solution.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r>
              <a:rPr lang="en-US" dirty="0"/>
              <a:t>From the diagram,                                 so	                    and the total cost of laying the cable for a given value of </a:t>
            </a:r>
            <a:r>
              <a:rPr lang="en-US" i="1" dirty="0"/>
              <a:t>x</a:t>
            </a:r>
            <a:r>
              <a:rPr lang="en-US" dirty="0"/>
              <a:t> is as follows.</a:t>
            </a:r>
          </a:p>
        </p:txBody>
      </p:sp>
      <p:graphicFrame>
        <p:nvGraphicFramePr>
          <p:cNvPr id="49154" name="Object 2"/>
          <p:cNvGraphicFramePr>
            <a:graphicFrameLocks noChangeAspect="1"/>
          </p:cNvGraphicFramePr>
          <p:nvPr/>
        </p:nvGraphicFramePr>
        <p:xfrm>
          <a:off x="3286490" y="1249180"/>
          <a:ext cx="2451100" cy="533400"/>
        </p:xfrm>
        <a:graphic>
          <a:graphicData uri="http://schemas.openxmlformats.org/presentationml/2006/ole">
            <mc:AlternateContent xmlns:mc="http://schemas.openxmlformats.org/markup-compatibility/2006">
              <mc:Choice xmlns:v="urn:schemas-microsoft-com:vml" Requires="v">
                <p:oleObj spid="_x0000_s49195" name="Equation" r:id="rId3" imgW="2450880" imgH="533160" progId="Equation.DSMT4">
                  <p:embed/>
                </p:oleObj>
              </mc:Choice>
              <mc:Fallback>
                <p:oleObj name="Equation" r:id="rId3" imgW="2450880" imgH="5331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490" y="1249180"/>
                        <a:ext cx="24511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5" name="Object 3"/>
          <p:cNvGraphicFramePr>
            <a:graphicFrameLocks noChangeAspect="1"/>
          </p:cNvGraphicFramePr>
          <p:nvPr/>
        </p:nvGraphicFramePr>
        <p:xfrm>
          <a:off x="6262140" y="1187970"/>
          <a:ext cx="2324100" cy="647700"/>
        </p:xfrm>
        <a:graphic>
          <a:graphicData uri="http://schemas.openxmlformats.org/presentationml/2006/ole">
            <mc:AlternateContent xmlns:mc="http://schemas.openxmlformats.org/markup-compatibility/2006">
              <mc:Choice xmlns:v="urn:schemas-microsoft-com:vml" Requires="v">
                <p:oleObj spid="_x0000_s49196" name="Equation" r:id="rId5" imgW="2323800" imgH="647640" progId="Equation.DSMT4">
                  <p:embed/>
                </p:oleObj>
              </mc:Choice>
              <mc:Fallback>
                <p:oleObj name="Equation" r:id="rId5" imgW="2323800" imgH="647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2140" y="1187970"/>
                        <a:ext cx="23241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7" name="Object 5"/>
          <p:cNvGraphicFramePr>
            <a:graphicFrameLocks noChangeAspect="1"/>
          </p:cNvGraphicFramePr>
          <p:nvPr/>
        </p:nvGraphicFramePr>
        <p:xfrm>
          <a:off x="2133600" y="2921000"/>
          <a:ext cx="3289300" cy="355600"/>
        </p:xfrm>
        <a:graphic>
          <a:graphicData uri="http://schemas.openxmlformats.org/presentationml/2006/ole">
            <mc:AlternateContent xmlns:mc="http://schemas.openxmlformats.org/markup-compatibility/2006">
              <mc:Choice xmlns:v="urn:schemas-microsoft-com:vml" Requires="v">
                <p:oleObj spid="_x0000_s49197" name="Equation" r:id="rId7" imgW="3288960" imgH="355320" progId="Equation.DSMT4">
                  <p:embed/>
                </p:oleObj>
              </mc:Choice>
              <mc:Fallback>
                <p:oleObj name="Equation" r:id="rId7" imgW="3288960" imgH="35532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2921000"/>
                        <a:ext cx="32893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8" name="Object 6"/>
          <p:cNvGraphicFramePr>
            <a:graphicFrameLocks noChangeAspect="1"/>
          </p:cNvGraphicFramePr>
          <p:nvPr/>
        </p:nvGraphicFramePr>
        <p:xfrm>
          <a:off x="2403840" y="3352800"/>
          <a:ext cx="4622800" cy="647700"/>
        </p:xfrm>
        <a:graphic>
          <a:graphicData uri="http://schemas.openxmlformats.org/presentationml/2006/ole">
            <mc:AlternateContent xmlns:mc="http://schemas.openxmlformats.org/markup-compatibility/2006">
              <mc:Choice xmlns:v="urn:schemas-microsoft-com:vml" Requires="v">
                <p:oleObj spid="_x0000_s49198" name="Equation" r:id="rId9" imgW="4622760" imgH="647640" progId="Equation.DSMT4">
                  <p:embed/>
                </p:oleObj>
              </mc:Choice>
              <mc:Fallback>
                <p:oleObj name="Equation" r:id="rId9" imgW="4622760" imgH="6476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03840" y="3352800"/>
                        <a:ext cx="46228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r>
              <a:rPr lang="en-US" dirty="0"/>
              <a:t>We are looking for the absolute minimum of the function </a:t>
            </a:r>
            <a:r>
              <a:rPr lang="en-US" i="1" dirty="0"/>
              <a:t>C</a:t>
            </a:r>
            <a:r>
              <a:rPr lang="en-US" dirty="0"/>
              <a:t> on the interval [0,3], so we proceed to find the critical points of </a:t>
            </a:r>
            <a:r>
              <a:rPr lang="en-US" i="1" dirty="0"/>
              <a:t>C</a:t>
            </a:r>
            <a:r>
              <a:rPr lang="en-US" dirty="0"/>
              <a:t>.</a:t>
            </a:r>
          </a:p>
        </p:txBody>
      </p:sp>
      <p:graphicFrame>
        <p:nvGraphicFramePr>
          <p:cNvPr id="50179" name="Object 3"/>
          <p:cNvGraphicFramePr>
            <a:graphicFrameLocks noChangeAspect="1"/>
          </p:cNvGraphicFramePr>
          <p:nvPr/>
        </p:nvGraphicFramePr>
        <p:xfrm>
          <a:off x="548640" y="2768600"/>
          <a:ext cx="5689600" cy="736600"/>
        </p:xfrm>
        <a:graphic>
          <a:graphicData uri="http://schemas.openxmlformats.org/presentationml/2006/ole">
            <mc:AlternateContent xmlns:mc="http://schemas.openxmlformats.org/markup-compatibility/2006">
              <mc:Choice xmlns:v="urn:schemas-microsoft-com:vml" Requires="v">
                <p:oleObj spid="_x0000_s50212" name="Equation" r:id="rId3" imgW="5689440" imgH="736560" progId="Equation.DSMT4">
                  <p:embed/>
                </p:oleObj>
              </mc:Choice>
              <mc:Fallback>
                <p:oleObj name="Equation" r:id="rId3" imgW="5689440" imgH="7365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768600"/>
                        <a:ext cx="56896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0" name="Object 4"/>
          <p:cNvGraphicFramePr>
            <a:graphicFrameLocks noChangeAspect="1"/>
          </p:cNvGraphicFramePr>
          <p:nvPr/>
        </p:nvGraphicFramePr>
        <p:xfrm>
          <a:off x="548640" y="3644900"/>
          <a:ext cx="8458200" cy="927100"/>
        </p:xfrm>
        <a:graphic>
          <a:graphicData uri="http://schemas.openxmlformats.org/presentationml/2006/ole">
            <mc:AlternateContent xmlns:mc="http://schemas.openxmlformats.org/markup-compatibility/2006">
              <mc:Choice xmlns:v="urn:schemas-microsoft-com:vml" Requires="v">
                <p:oleObj spid="_x0000_s50213" name="Equation" r:id="rId5" imgW="8458200" imgH="927000" progId="Equation.DSMT4">
                  <p:embed/>
                </p:oleObj>
              </mc:Choice>
              <mc:Fallback>
                <p:oleObj name="Equation" r:id="rId5" imgW="8458200" imgH="9270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 y="3644900"/>
                        <a:ext cx="84582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1" name="Object 5"/>
          <p:cNvGraphicFramePr>
            <a:graphicFrameLocks noChangeAspect="1"/>
          </p:cNvGraphicFramePr>
          <p:nvPr/>
        </p:nvGraphicFramePr>
        <p:xfrm>
          <a:off x="1387840" y="4737100"/>
          <a:ext cx="3644900" cy="1130300"/>
        </p:xfrm>
        <a:graphic>
          <a:graphicData uri="http://schemas.openxmlformats.org/presentationml/2006/ole">
            <mc:AlternateContent xmlns:mc="http://schemas.openxmlformats.org/markup-compatibility/2006">
              <mc:Choice xmlns:v="urn:schemas-microsoft-com:vml" Requires="v">
                <p:oleObj spid="_x0000_s50214" name="Equation" r:id="rId7" imgW="3644640" imgH="1130040" progId="Equation.DSMT4">
                  <p:embed/>
                </p:oleObj>
              </mc:Choice>
              <mc:Fallback>
                <p:oleObj name="Equation" r:id="rId7" imgW="3644640" imgH="11300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7840" y="4737100"/>
                        <a:ext cx="36449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r>
              <a:rPr lang="en-US" dirty="0"/>
              <a:t>The derivative </a:t>
            </a:r>
            <a:r>
              <a:rPr lang="en-US" i="1" dirty="0"/>
              <a:t>C’</a:t>
            </a:r>
            <a:r>
              <a:rPr lang="en-US" dirty="0"/>
              <a:t> exists for all </a:t>
            </a:r>
            <a:r>
              <a:rPr lang="en-US" i="1" dirty="0"/>
              <a:t>x</a:t>
            </a:r>
            <a:r>
              <a:rPr lang="en-US" dirty="0"/>
              <a:t>, but there are two values of </a:t>
            </a:r>
            <a:r>
              <a:rPr lang="en-US" i="1" dirty="0"/>
              <a:t>x</a:t>
            </a:r>
            <a:r>
              <a:rPr lang="en-US" dirty="0"/>
              <a:t> for which </a:t>
            </a:r>
            <a:r>
              <a:rPr lang="en-US" i="1" dirty="0"/>
              <a:t>C</a:t>
            </a:r>
            <a:r>
              <a:rPr lang="en-US" dirty="0"/>
              <a:t>’(</a:t>
            </a:r>
            <a:r>
              <a:rPr lang="en-US" i="1" dirty="0"/>
              <a:t>x</a:t>
            </a:r>
            <a:r>
              <a:rPr lang="en-US" dirty="0"/>
              <a:t>) = 0.</a:t>
            </a:r>
          </a:p>
        </p:txBody>
      </p:sp>
      <p:graphicFrame>
        <p:nvGraphicFramePr>
          <p:cNvPr id="51204" name="Object 4"/>
          <p:cNvGraphicFramePr>
            <a:graphicFrameLocks noChangeAspect="1"/>
          </p:cNvGraphicFramePr>
          <p:nvPr/>
        </p:nvGraphicFramePr>
        <p:xfrm>
          <a:off x="1447800" y="2362200"/>
          <a:ext cx="3886200" cy="1130300"/>
        </p:xfrm>
        <a:graphic>
          <a:graphicData uri="http://schemas.openxmlformats.org/presentationml/2006/ole">
            <mc:AlternateContent xmlns:mc="http://schemas.openxmlformats.org/markup-compatibility/2006">
              <mc:Choice xmlns:v="urn:schemas-microsoft-com:vml" Requires="v">
                <p:oleObj spid="_x0000_s51244" name="Equation" r:id="rId3" imgW="3886200" imgH="1130040" progId="Equation.DSMT4">
                  <p:embed/>
                </p:oleObj>
              </mc:Choice>
              <mc:Fallback>
                <p:oleObj name="Equation" r:id="rId3" imgW="3886200" imgH="113004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362200"/>
                        <a:ext cx="38862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5" name="Object 5"/>
          <p:cNvGraphicFramePr>
            <a:graphicFrameLocks noChangeAspect="1"/>
          </p:cNvGraphicFramePr>
          <p:nvPr/>
        </p:nvGraphicFramePr>
        <p:xfrm>
          <a:off x="2971800" y="3543300"/>
          <a:ext cx="3517900" cy="1130300"/>
        </p:xfrm>
        <a:graphic>
          <a:graphicData uri="http://schemas.openxmlformats.org/presentationml/2006/ole">
            <mc:AlternateContent xmlns:mc="http://schemas.openxmlformats.org/markup-compatibility/2006">
              <mc:Choice xmlns:v="urn:schemas-microsoft-com:vml" Requires="v">
                <p:oleObj spid="_x0000_s51245" name="Equation" r:id="rId5" imgW="3517560" imgH="1130040" progId="Equation.DSMT4">
                  <p:embed/>
                </p:oleObj>
              </mc:Choice>
              <mc:Fallback>
                <p:oleObj name="Equation" r:id="rId5" imgW="3517560" imgH="113004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3543300"/>
                        <a:ext cx="35179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6" name="Object 6"/>
          <p:cNvGraphicFramePr>
            <a:graphicFrameLocks noChangeAspect="1"/>
          </p:cNvGraphicFramePr>
          <p:nvPr/>
        </p:nvGraphicFramePr>
        <p:xfrm>
          <a:off x="3216640" y="4724400"/>
          <a:ext cx="2324100" cy="1104900"/>
        </p:xfrm>
        <a:graphic>
          <a:graphicData uri="http://schemas.openxmlformats.org/presentationml/2006/ole">
            <mc:AlternateContent xmlns:mc="http://schemas.openxmlformats.org/markup-compatibility/2006">
              <mc:Choice xmlns:v="urn:schemas-microsoft-com:vml" Requires="v">
                <p:oleObj spid="_x0000_s51246" name="Equation" r:id="rId7" imgW="2323800" imgH="1104840" progId="Equation.DSMT4">
                  <p:embed/>
                </p:oleObj>
              </mc:Choice>
              <mc:Fallback>
                <p:oleObj name="Equation" r:id="rId7" imgW="2323800" imgH="110484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6640" y="4724400"/>
                        <a:ext cx="23241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7" name="Object 7"/>
          <p:cNvGraphicFramePr>
            <a:graphicFrameLocks noChangeAspect="1"/>
          </p:cNvGraphicFramePr>
          <p:nvPr/>
        </p:nvGraphicFramePr>
        <p:xfrm>
          <a:off x="5943600" y="5135380"/>
          <a:ext cx="1943100" cy="279400"/>
        </p:xfrm>
        <a:graphic>
          <a:graphicData uri="http://schemas.openxmlformats.org/presentationml/2006/ole">
            <mc:AlternateContent xmlns:mc="http://schemas.openxmlformats.org/markup-compatibility/2006">
              <mc:Choice xmlns:v="urn:schemas-microsoft-com:vml" Requires="v">
                <p:oleObj spid="_x0000_s51247" name="Equation" r:id="rId9" imgW="1942920" imgH="279360" progId="Equation.DSMT4">
                  <p:embed/>
                </p:oleObj>
              </mc:Choice>
              <mc:Fallback>
                <p:oleObj name="Equation" r:id="rId9" imgW="1942920" imgH="27936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3600" y="5135380"/>
                        <a:ext cx="1943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12" name="Content Placeholder 11"/>
          <p:cNvSpPr>
            <a:spLocks noGrp="1"/>
          </p:cNvSpPr>
          <p:nvPr>
            <p:ph idx="1"/>
          </p:nvPr>
        </p:nvSpPr>
        <p:spPr>
          <a:xfrm>
            <a:off x="457200" y="1280160"/>
            <a:ext cx="8229600" cy="4487382"/>
          </a:xfrm>
        </p:spPr>
        <p:txBody>
          <a:bodyPr>
            <a:spAutoFit/>
          </a:bodyPr>
          <a:lstStyle/>
          <a:p>
            <a:endParaRPr lang="en-US" dirty="0"/>
          </a:p>
          <a:p>
            <a:endParaRPr lang="en-US" dirty="0"/>
          </a:p>
          <a:p>
            <a:endParaRPr lang="en-US" dirty="0"/>
          </a:p>
          <a:p>
            <a:endParaRPr lang="en-US" dirty="0"/>
          </a:p>
          <a:p>
            <a:endParaRPr lang="en-US" dirty="0"/>
          </a:p>
          <a:p>
            <a:endParaRPr lang="en-US" dirty="0"/>
          </a:p>
          <a:p>
            <a:r>
              <a:rPr lang="en-US" dirty="0"/>
              <a:t>The point           does not actually solve the original equation, so we only have to evaluate </a:t>
            </a:r>
            <a:r>
              <a:rPr lang="en-US" i="1" dirty="0"/>
              <a:t>C</a:t>
            </a:r>
            <a:r>
              <a:rPr lang="en-US" dirty="0"/>
              <a:t> at the two endpoints 0 and 3 and at the critical point </a:t>
            </a:r>
          </a:p>
        </p:txBody>
      </p:sp>
      <p:graphicFrame>
        <p:nvGraphicFramePr>
          <p:cNvPr id="52228" name="Object 4"/>
          <p:cNvGraphicFramePr>
            <a:graphicFrameLocks noChangeAspect="1"/>
          </p:cNvGraphicFramePr>
          <p:nvPr/>
        </p:nvGraphicFramePr>
        <p:xfrm>
          <a:off x="990600" y="1371600"/>
          <a:ext cx="3492500" cy="533400"/>
        </p:xfrm>
        <a:graphic>
          <a:graphicData uri="http://schemas.openxmlformats.org/presentationml/2006/ole">
            <mc:AlternateContent xmlns:mc="http://schemas.openxmlformats.org/markup-compatibility/2006">
              <mc:Choice xmlns:v="urn:schemas-microsoft-com:vml" Requires="v">
                <p:oleObj spid="_x0000_s52308" name="Equation" r:id="rId3" imgW="3492360" imgH="533160" progId="Equation.DSMT4">
                  <p:embed/>
                </p:oleObj>
              </mc:Choice>
              <mc:Fallback>
                <p:oleObj name="Equation" r:id="rId3" imgW="3492360" imgH="53316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371600"/>
                        <a:ext cx="34925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29" name="Object 5"/>
          <p:cNvGraphicFramePr>
            <a:graphicFrameLocks noChangeAspect="1"/>
          </p:cNvGraphicFramePr>
          <p:nvPr/>
        </p:nvGraphicFramePr>
        <p:xfrm>
          <a:off x="4800600" y="1447800"/>
          <a:ext cx="2895600" cy="431800"/>
        </p:xfrm>
        <a:graphic>
          <a:graphicData uri="http://schemas.openxmlformats.org/presentationml/2006/ole">
            <mc:AlternateContent xmlns:mc="http://schemas.openxmlformats.org/markup-compatibility/2006">
              <mc:Choice xmlns:v="urn:schemas-microsoft-com:vml" Requires="v">
                <p:oleObj spid="_x0000_s52309" name="Equation" r:id="rId5" imgW="2895480" imgH="431640" progId="Equation.DSMT4">
                  <p:embed/>
                </p:oleObj>
              </mc:Choice>
              <mc:Fallback>
                <p:oleObj name="Equation" r:id="rId5" imgW="2895480" imgH="43164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1447800"/>
                        <a:ext cx="2895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30" name="Object 6"/>
          <p:cNvGraphicFramePr>
            <a:graphicFrameLocks noChangeAspect="1"/>
          </p:cNvGraphicFramePr>
          <p:nvPr/>
        </p:nvGraphicFramePr>
        <p:xfrm>
          <a:off x="974360" y="1981200"/>
          <a:ext cx="1955800" cy="533400"/>
        </p:xfrm>
        <a:graphic>
          <a:graphicData uri="http://schemas.openxmlformats.org/presentationml/2006/ole">
            <mc:AlternateContent xmlns:mc="http://schemas.openxmlformats.org/markup-compatibility/2006">
              <mc:Choice xmlns:v="urn:schemas-microsoft-com:vml" Requires="v">
                <p:oleObj spid="_x0000_s52310" name="Equation" r:id="rId7" imgW="1955520" imgH="533160" progId="Equation.DSMT4">
                  <p:embed/>
                </p:oleObj>
              </mc:Choice>
              <mc:Fallback>
                <p:oleObj name="Equation" r:id="rId7" imgW="1955520" imgH="53316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4360" y="1981200"/>
                        <a:ext cx="1955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31" name="Object 7"/>
          <p:cNvGraphicFramePr>
            <a:graphicFrameLocks noChangeAspect="1"/>
          </p:cNvGraphicFramePr>
          <p:nvPr/>
        </p:nvGraphicFramePr>
        <p:xfrm>
          <a:off x="1676400" y="2590800"/>
          <a:ext cx="1524000" cy="838200"/>
        </p:xfrm>
        <a:graphic>
          <a:graphicData uri="http://schemas.openxmlformats.org/presentationml/2006/ole">
            <mc:AlternateContent xmlns:mc="http://schemas.openxmlformats.org/markup-compatibility/2006">
              <mc:Choice xmlns:v="urn:schemas-microsoft-com:vml" Requires="v">
                <p:oleObj spid="_x0000_s52311" name="Equation" r:id="rId9" imgW="1523880" imgH="838080" progId="Equation.DSMT4">
                  <p:embed/>
                </p:oleObj>
              </mc:Choice>
              <mc:Fallback>
                <p:oleObj name="Equation" r:id="rId9" imgW="1523880" imgH="83808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6400" y="2590800"/>
                        <a:ext cx="152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32" name="Object 8"/>
          <p:cNvGraphicFramePr>
            <a:graphicFrameLocks noChangeAspect="1"/>
          </p:cNvGraphicFramePr>
          <p:nvPr/>
        </p:nvGraphicFramePr>
        <p:xfrm>
          <a:off x="4800600" y="2844800"/>
          <a:ext cx="3962400" cy="279400"/>
        </p:xfrm>
        <a:graphic>
          <a:graphicData uri="http://schemas.openxmlformats.org/presentationml/2006/ole">
            <mc:AlternateContent xmlns:mc="http://schemas.openxmlformats.org/markup-compatibility/2006">
              <mc:Choice xmlns:v="urn:schemas-microsoft-com:vml" Requires="v">
                <p:oleObj spid="_x0000_s52312" name="Equation" r:id="rId11" imgW="3962160" imgH="279360" progId="Equation.DSMT4">
                  <p:embed/>
                </p:oleObj>
              </mc:Choice>
              <mc:Fallback>
                <p:oleObj name="Equation" r:id="rId11" imgW="3962160" imgH="27936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00600" y="2844800"/>
                        <a:ext cx="3962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33" name="Object 9"/>
          <p:cNvGraphicFramePr>
            <a:graphicFrameLocks noChangeAspect="1"/>
          </p:cNvGraphicFramePr>
          <p:nvPr/>
        </p:nvGraphicFramePr>
        <p:xfrm>
          <a:off x="2144010" y="3429000"/>
          <a:ext cx="1270000" cy="838200"/>
        </p:xfrm>
        <a:graphic>
          <a:graphicData uri="http://schemas.openxmlformats.org/presentationml/2006/ole">
            <mc:AlternateContent xmlns:mc="http://schemas.openxmlformats.org/markup-compatibility/2006">
              <mc:Choice xmlns:v="urn:schemas-microsoft-com:vml" Requires="v">
                <p:oleObj spid="_x0000_s52313" name="Equation" r:id="rId13" imgW="1269720" imgH="838080" progId="Equation.DSMT4">
                  <p:embed/>
                </p:oleObj>
              </mc:Choice>
              <mc:Fallback>
                <p:oleObj name="Equation" r:id="rId13" imgW="1269720" imgH="83808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44010" y="3429000"/>
                        <a:ext cx="1270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34" name="Object 10"/>
          <p:cNvGraphicFramePr>
            <a:graphicFrameLocks noChangeAspect="1"/>
          </p:cNvGraphicFramePr>
          <p:nvPr/>
        </p:nvGraphicFramePr>
        <p:xfrm>
          <a:off x="2011180" y="4417310"/>
          <a:ext cx="685800" cy="444500"/>
        </p:xfrm>
        <a:graphic>
          <a:graphicData uri="http://schemas.openxmlformats.org/presentationml/2006/ole">
            <mc:AlternateContent xmlns:mc="http://schemas.openxmlformats.org/markup-compatibility/2006">
              <mc:Choice xmlns:v="urn:schemas-microsoft-com:vml" Requires="v">
                <p:oleObj spid="_x0000_s52314" name="Equation" r:id="rId15" imgW="685800" imgH="444240" progId="Equation.DSMT4">
                  <p:embed/>
                </p:oleObj>
              </mc:Choice>
              <mc:Fallback>
                <p:oleObj name="Equation" r:id="rId15" imgW="685800" imgH="44424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11180" y="4417310"/>
                        <a:ext cx="685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35" name="Object 11"/>
          <p:cNvGraphicFramePr>
            <a:graphicFrameLocks noChangeAspect="1"/>
          </p:cNvGraphicFramePr>
          <p:nvPr/>
        </p:nvGraphicFramePr>
        <p:xfrm>
          <a:off x="6689360" y="5274040"/>
          <a:ext cx="1295400" cy="444500"/>
        </p:xfrm>
        <a:graphic>
          <a:graphicData uri="http://schemas.openxmlformats.org/presentationml/2006/ole">
            <mc:AlternateContent xmlns:mc="http://schemas.openxmlformats.org/markup-compatibility/2006">
              <mc:Choice xmlns:v="urn:schemas-microsoft-com:vml" Requires="v">
                <p:oleObj spid="_x0000_s52315" name="Equation" r:id="rId17" imgW="1295280" imgH="444240" progId="Equation.DSMT4">
                  <p:embed/>
                </p:oleObj>
              </mc:Choice>
              <mc:Fallback>
                <p:oleObj name="Equation" r:id="rId17" imgW="1295280" imgH="444240" progId="Equation.DSMT4">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89360" y="5274040"/>
                        <a:ext cx="1295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2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22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2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a:xfrm>
            <a:off x="457200" y="1280160"/>
            <a:ext cx="8229600" cy="4632037"/>
          </a:xfrm>
        </p:spPr>
        <p:txBody>
          <a:bodyPr>
            <a:spAutoFit/>
          </a:bodyPr>
          <a:lstStyle/>
          <a:p>
            <a:endParaRPr lang="en-US" dirty="0"/>
          </a:p>
          <a:p>
            <a:endParaRPr lang="en-US" dirty="0"/>
          </a:p>
          <a:p>
            <a:endParaRPr lang="en-US" dirty="0"/>
          </a:p>
          <a:p>
            <a:endParaRPr lang="en-US" dirty="0"/>
          </a:p>
          <a:p>
            <a:endParaRPr lang="en-US" dirty="0"/>
          </a:p>
          <a:p>
            <a:r>
              <a:rPr lang="en-US" dirty="0"/>
              <a:t>From this comparison, we see that the minimal cost of installation can be achieved by laying the cable with an underground run of                                  and a diagonal </a:t>
            </a:r>
          </a:p>
          <a:p>
            <a:pPr>
              <a:spcBef>
                <a:spcPts val="1800"/>
              </a:spcBef>
            </a:pPr>
            <a:r>
              <a:rPr lang="en-US" dirty="0"/>
              <a:t>run underwater of </a:t>
            </a:r>
          </a:p>
        </p:txBody>
      </p:sp>
      <p:graphicFrame>
        <p:nvGraphicFramePr>
          <p:cNvPr id="53251" name="Object 3"/>
          <p:cNvGraphicFramePr>
            <a:graphicFrameLocks noChangeAspect="1"/>
          </p:cNvGraphicFramePr>
          <p:nvPr/>
        </p:nvGraphicFramePr>
        <p:xfrm>
          <a:off x="2438400" y="1524000"/>
          <a:ext cx="4330700" cy="520700"/>
        </p:xfrm>
        <a:graphic>
          <a:graphicData uri="http://schemas.openxmlformats.org/presentationml/2006/ole">
            <mc:AlternateContent xmlns:mc="http://schemas.openxmlformats.org/markup-compatibility/2006">
              <mc:Choice xmlns:v="urn:schemas-microsoft-com:vml" Requires="v">
                <p:oleObj spid="_x0000_s53301" name="Equation" r:id="rId3" imgW="4330440" imgH="520560" progId="Equation.DSMT4">
                  <p:embed/>
                </p:oleObj>
              </mc:Choice>
              <mc:Fallback>
                <p:oleObj name="Equation" r:id="rId3" imgW="4330440" imgH="5205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524000"/>
                        <a:ext cx="43307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2" name="Object 4"/>
          <p:cNvGraphicFramePr>
            <a:graphicFrameLocks noChangeAspect="1"/>
          </p:cNvGraphicFramePr>
          <p:nvPr/>
        </p:nvGraphicFramePr>
        <p:xfrm>
          <a:off x="2438400" y="2159000"/>
          <a:ext cx="2565400" cy="927100"/>
        </p:xfrm>
        <a:graphic>
          <a:graphicData uri="http://schemas.openxmlformats.org/presentationml/2006/ole">
            <mc:AlternateContent xmlns:mc="http://schemas.openxmlformats.org/markup-compatibility/2006">
              <mc:Choice xmlns:v="urn:schemas-microsoft-com:vml" Requires="v">
                <p:oleObj spid="_x0000_s53302" name="Equation" r:id="rId5" imgW="2565360" imgH="927000" progId="Equation.DSMT4">
                  <p:embed/>
                </p:oleObj>
              </mc:Choice>
              <mc:Fallback>
                <p:oleObj name="Equation" r:id="rId5" imgW="2565360" imgH="9270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2159000"/>
                        <a:ext cx="25654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3" name="Object 5"/>
          <p:cNvGraphicFramePr>
            <a:graphicFrameLocks noChangeAspect="1"/>
          </p:cNvGraphicFramePr>
          <p:nvPr/>
        </p:nvGraphicFramePr>
        <p:xfrm>
          <a:off x="2438400" y="3200400"/>
          <a:ext cx="2374900" cy="469900"/>
        </p:xfrm>
        <a:graphic>
          <a:graphicData uri="http://schemas.openxmlformats.org/presentationml/2006/ole">
            <mc:AlternateContent xmlns:mc="http://schemas.openxmlformats.org/markup-compatibility/2006">
              <mc:Choice xmlns:v="urn:schemas-microsoft-com:vml" Requires="v">
                <p:oleObj spid="_x0000_s53303" name="Equation" r:id="rId7" imgW="2374560" imgH="469800" progId="Equation.DSMT4">
                  <p:embed/>
                </p:oleObj>
              </mc:Choice>
              <mc:Fallback>
                <p:oleObj name="Equation" r:id="rId7" imgW="2374560" imgH="4698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3200400"/>
                        <a:ext cx="2374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4" name="Object 6"/>
          <p:cNvGraphicFramePr>
            <a:graphicFrameLocks noChangeAspect="1"/>
          </p:cNvGraphicFramePr>
          <p:nvPr/>
        </p:nvGraphicFramePr>
        <p:xfrm>
          <a:off x="3505200" y="4752090"/>
          <a:ext cx="2565400" cy="444500"/>
        </p:xfrm>
        <a:graphic>
          <a:graphicData uri="http://schemas.openxmlformats.org/presentationml/2006/ole">
            <mc:AlternateContent xmlns:mc="http://schemas.openxmlformats.org/markup-compatibility/2006">
              <mc:Choice xmlns:v="urn:schemas-microsoft-com:vml" Requires="v">
                <p:oleObj spid="_x0000_s53304" name="Equation" r:id="rId9" imgW="2565360" imgH="444240" progId="Equation.DSMT4">
                  <p:embed/>
                </p:oleObj>
              </mc:Choice>
              <mc:Fallback>
                <p:oleObj name="Equation" r:id="rId9" imgW="2565360" imgH="4442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5200" y="4752090"/>
                        <a:ext cx="2565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5" name="Object 7"/>
          <p:cNvGraphicFramePr>
            <a:graphicFrameLocks noChangeAspect="1"/>
          </p:cNvGraphicFramePr>
          <p:nvPr/>
        </p:nvGraphicFramePr>
        <p:xfrm>
          <a:off x="3272020" y="5237810"/>
          <a:ext cx="4546600" cy="685800"/>
        </p:xfrm>
        <a:graphic>
          <a:graphicData uri="http://schemas.openxmlformats.org/presentationml/2006/ole">
            <mc:AlternateContent xmlns:mc="http://schemas.openxmlformats.org/markup-compatibility/2006">
              <mc:Choice xmlns:v="urn:schemas-microsoft-com:vml" Requires="v">
                <p:oleObj spid="_x0000_s53305" name="Equation" r:id="rId11" imgW="4546440" imgH="685800" progId="Equation.DSMT4">
                  <p:embed/>
                </p:oleObj>
              </mc:Choice>
              <mc:Fallback>
                <p:oleObj name="Equation" r:id="rId11" imgW="4546440" imgH="6858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2020" y="5237810"/>
                        <a:ext cx="4546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2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p:txBody>
          <a:bodyPr/>
          <a:lstStyle/>
          <a:p>
            <a:r>
              <a:rPr lang="en-US" dirty="0"/>
              <a:t>Identify the absolute extrema, if they exist.</a:t>
            </a:r>
          </a:p>
        </p:txBody>
      </p:sp>
      <p:graphicFrame>
        <p:nvGraphicFramePr>
          <p:cNvPr id="1027" name="Object 2"/>
          <p:cNvGraphicFramePr>
            <a:graphicFrameLocks noChangeAspect="1"/>
          </p:cNvGraphicFramePr>
          <p:nvPr/>
        </p:nvGraphicFramePr>
        <p:xfrm>
          <a:off x="548640" y="1892300"/>
          <a:ext cx="8178800" cy="4013200"/>
        </p:xfrm>
        <a:graphic>
          <a:graphicData uri="http://schemas.openxmlformats.org/presentationml/2006/ole">
            <mc:AlternateContent xmlns:mc="http://schemas.openxmlformats.org/markup-compatibility/2006">
              <mc:Choice xmlns:v="urn:schemas-microsoft-com:vml" Requires="v">
                <p:oleObj spid="_x0000_s1037" name="Equation" r:id="rId3" imgW="8178480" imgH="4012920" progId="Equation.DSMT4">
                  <p:embed/>
                </p:oleObj>
              </mc:Choice>
              <mc:Fallback>
                <p:oleObj name="Equation" r:id="rId3" imgW="8178480" imgH="401292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1892300"/>
                        <a:ext cx="8178800" cy="401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a:xfrm>
            <a:off x="457200" y="1280160"/>
            <a:ext cx="4206240" cy="4572000"/>
          </a:xfrm>
        </p:spPr>
        <p:txBody>
          <a:bodyPr/>
          <a:lstStyle/>
          <a:p>
            <a:r>
              <a:rPr lang="en-US" b="1" dirty="0"/>
              <a:t>Solution</a:t>
            </a:r>
          </a:p>
          <a:p>
            <a:pPr marL="465138" indent="-465138"/>
            <a:r>
              <a:rPr lang="en-US" b="1" dirty="0"/>
              <a:t>a.	</a:t>
            </a:r>
            <a:r>
              <a:rPr lang="en-US" dirty="0"/>
              <a:t>The function</a:t>
            </a:r>
            <a:r>
              <a:rPr lang="en-US" dirty="0">
                <a:solidFill>
                  <a:srgbClr val="0000FF"/>
                </a:solidFill>
              </a:rPr>
              <a:t>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 = </a:t>
            </a:r>
            <a:r>
              <a:rPr lang="en-US" i="1" dirty="0">
                <a:solidFill>
                  <a:srgbClr val="0000FF"/>
                </a:solidFill>
              </a:rPr>
              <a:t>x</a:t>
            </a:r>
            <a:r>
              <a:rPr lang="en-US" baseline="30000" dirty="0">
                <a:solidFill>
                  <a:srgbClr val="0000FF"/>
                </a:solidFill>
              </a:rPr>
              <a:t>2</a:t>
            </a:r>
            <a:r>
              <a:rPr lang="en-US" dirty="0"/>
              <a:t> increases without bound as </a:t>
            </a:r>
            <a:r>
              <a:rPr lang="en-US" i="1" dirty="0"/>
              <a:t>x</a:t>
            </a:r>
            <a:r>
              <a:rPr lang="en-US" dirty="0"/>
              <a:t> </a:t>
            </a:r>
            <a:r>
              <a:rPr lang="en-US" dirty="0">
                <a:sym typeface="Symbol"/>
              </a:rPr>
              <a:t> </a:t>
            </a:r>
            <a:r>
              <a:rPr lang="en-US" dirty="0"/>
              <a:t>, so it has </a:t>
            </a:r>
            <a:r>
              <a:rPr lang="en-US" dirty="0">
                <a:solidFill>
                  <a:srgbClr val="FF0000"/>
                </a:solidFill>
              </a:rPr>
              <a:t>no absolute maximum</a:t>
            </a:r>
            <a:r>
              <a:rPr lang="en-US" dirty="0"/>
              <a:t> over (</a:t>
            </a:r>
            <a:r>
              <a:rPr lang="en-US" dirty="0">
                <a:latin typeface="Symbol" pitchFamily="18" charset="2"/>
              </a:rPr>
              <a:t>-</a:t>
            </a:r>
            <a:r>
              <a:rPr lang="en-US" dirty="0">
                <a:sym typeface="Symbol"/>
              </a:rPr>
              <a:t>, </a:t>
            </a:r>
            <a:r>
              <a:rPr lang="en-US" dirty="0"/>
              <a:t>), But clearly </a:t>
            </a:r>
            <a:r>
              <a:rPr lang="en-US" i="1" dirty="0">
                <a:solidFill>
                  <a:srgbClr val="FF0000"/>
                </a:solidFill>
              </a:rPr>
              <a:t>f</a:t>
            </a:r>
            <a:r>
              <a:rPr lang="en-US" dirty="0">
                <a:solidFill>
                  <a:srgbClr val="FF0000"/>
                </a:solidFill>
              </a:rPr>
              <a:t>(0) = 0 is the absolute minimum</a:t>
            </a:r>
            <a:r>
              <a:rPr lang="en-US" dirty="0"/>
              <a:t> over the domain.</a:t>
            </a:r>
          </a:p>
        </p:txBody>
      </p:sp>
      <p:pic>
        <p:nvPicPr>
          <p:cNvPr id="5" name="Picture 2"/>
          <p:cNvPicPr>
            <a:picLocks noChangeAspect="1" noChangeArrowheads="1"/>
          </p:cNvPicPr>
          <p:nvPr/>
        </p:nvPicPr>
        <p:blipFill>
          <a:blip r:embed="rId2" cstate="print"/>
          <a:srcRect b="11667"/>
          <a:stretch>
            <a:fillRect/>
          </a:stretch>
        </p:blipFill>
        <p:spPr bwMode="auto">
          <a:xfrm>
            <a:off x="4694465" y="1295400"/>
            <a:ext cx="4173028" cy="3931920"/>
          </a:xfrm>
          <a:prstGeom prst="rect">
            <a:avLst/>
          </a:prstGeom>
          <a:noFill/>
          <a:ln w="9525">
            <a:noFill/>
            <a:miter lim="800000"/>
            <a:headEnd/>
            <a:tailEnd/>
          </a:ln>
        </p:spPr>
      </p:pic>
      <p:sp>
        <p:nvSpPr>
          <p:cNvPr id="6" name="Rectangle 5"/>
          <p:cNvSpPr/>
          <p:nvPr/>
        </p:nvSpPr>
        <p:spPr>
          <a:xfrm>
            <a:off x="6106838" y="5486400"/>
            <a:ext cx="1370055" cy="523220"/>
          </a:xfrm>
          <a:prstGeom prst="rect">
            <a:avLst/>
          </a:prstGeom>
        </p:spPr>
        <p:txBody>
          <a:bodyPr wrap="none">
            <a:spAutoFit/>
          </a:bodyPr>
          <a:lstStyle/>
          <a:p>
            <a:r>
              <a:rPr lang="en-US" sz="2800" b="1" dirty="0"/>
              <a:t>Figure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a:xfrm>
            <a:off x="457200" y="1280160"/>
            <a:ext cx="4023360" cy="4572000"/>
          </a:xfrm>
        </p:spPr>
        <p:txBody>
          <a:bodyPr/>
          <a:lstStyle/>
          <a:p>
            <a:pPr marL="465138" indent="-465138"/>
            <a:r>
              <a:rPr lang="en-US" b="1" dirty="0"/>
              <a:t>b.	</a:t>
            </a:r>
            <a:r>
              <a:rPr lang="en-US" dirty="0"/>
              <a:t>On the interval (0, 1]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 = </a:t>
            </a:r>
            <a:r>
              <a:rPr lang="en-US" i="1" dirty="0">
                <a:solidFill>
                  <a:srgbClr val="0000FF"/>
                </a:solidFill>
              </a:rPr>
              <a:t>x</a:t>
            </a:r>
            <a:r>
              <a:rPr lang="en-US" baseline="30000" dirty="0">
                <a:solidFill>
                  <a:srgbClr val="0000FF"/>
                </a:solidFill>
              </a:rPr>
              <a:t>2</a:t>
            </a:r>
            <a:r>
              <a:rPr lang="en-US" dirty="0"/>
              <a:t> has an </a:t>
            </a:r>
            <a:r>
              <a:rPr lang="en-US" dirty="0">
                <a:solidFill>
                  <a:srgbClr val="FF0000"/>
                </a:solidFill>
              </a:rPr>
              <a:t>absolute maximum of </a:t>
            </a:r>
            <a:r>
              <a:rPr lang="en-US" i="1" dirty="0">
                <a:solidFill>
                  <a:srgbClr val="FF0000"/>
                </a:solidFill>
              </a:rPr>
              <a:t>f</a:t>
            </a:r>
            <a:r>
              <a:rPr lang="en-US" dirty="0">
                <a:solidFill>
                  <a:srgbClr val="FF0000"/>
                </a:solidFill>
              </a:rPr>
              <a:t>(1) = 1</a:t>
            </a:r>
            <a:r>
              <a:rPr lang="en-US" dirty="0"/>
              <a:t>, but </a:t>
            </a:r>
            <a:r>
              <a:rPr lang="en-US" dirty="0">
                <a:solidFill>
                  <a:srgbClr val="FF0000"/>
                </a:solidFill>
              </a:rPr>
              <a:t>no absolute minimum</a:t>
            </a:r>
            <a:r>
              <a:rPr lang="en-US" dirty="0"/>
              <a:t> value.</a:t>
            </a:r>
          </a:p>
        </p:txBody>
      </p:sp>
      <p:pic>
        <p:nvPicPr>
          <p:cNvPr id="4098" name="Picture 2"/>
          <p:cNvPicPr>
            <a:picLocks noChangeAspect="1" noChangeArrowheads="1"/>
          </p:cNvPicPr>
          <p:nvPr/>
        </p:nvPicPr>
        <p:blipFill>
          <a:blip r:embed="rId2" cstate="print"/>
          <a:srcRect b="8333"/>
          <a:stretch>
            <a:fillRect/>
          </a:stretch>
        </p:blipFill>
        <p:spPr bwMode="auto">
          <a:xfrm>
            <a:off x="4683685" y="1295400"/>
            <a:ext cx="4135598" cy="4023360"/>
          </a:xfrm>
          <a:prstGeom prst="rect">
            <a:avLst/>
          </a:prstGeom>
          <a:noFill/>
          <a:ln w="9525">
            <a:noFill/>
            <a:miter lim="800000"/>
            <a:headEnd/>
            <a:tailEnd/>
          </a:ln>
        </p:spPr>
      </p:pic>
      <p:sp>
        <p:nvSpPr>
          <p:cNvPr id="5" name="Rectangle 4"/>
          <p:cNvSpPr/>
          <p:nvPr/>
        </p:nvSpPr>
        <p:spPr>
          <a:xfrm>
            <a:off x="6066457" y="5420380"/>
            <a:ext cx="1370055" cy="523220"/>
          </a:xfrm>
          <a:prstGeom prst="rect">
            <a:avLst/>
          </a:prstGeom>
        </p:spPr>
        <p:txBody>
          <a:bodyPr wrap="none">
            <a:spAutoFit/>
          </a:bodyPr>
          <a:lstStyle/>
          <a:p>
            <a:r>
              <a:rPr lang="en-US" sz="2800" b="1" dirty="0"/>
              <a:t>Figure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a:xfrm>
            <a:off x="457200" y="1280160"/>
            <a:ext cx="4114800" cy="4572000"/>
          </a:xfrm>
        </p:spPr>
        <p:txBody>
          <a:bodyPr/>
          <a:lstStyle/>
          <a:p>
            <a:pPr marL="465138" indent="-465138"/>
            <a:r>
              <a:rPr lang="en-US" b="1" dirty="0"/>
              <a:t>c.	</a:t>
            </a:r>
            <a:r>
              <a:rPr lang="en-US" dirty="0"/>
              <a:t>On the domain </a:t>
            </a:r>
          </a:p>
          <a:p>
            <a:pPr marL="465138" indent="-465138">
              <a:spcBef>
                <a:spcPts val="0"/>
              </a:spcBef>
            </a:pPr>
            <a:r>
              <a:rPr lang="en-US" dirty="0"/>
              <a:t>	[</a:t>
            </a:r>
            <a:r>
              <a:rPr lang="en-US" dirty="0">
                <a:latin typeface="Symbol" pitchFamily="18" charset="2"/>
              </a:rPr>
              <a:t>-</a:t>
            </a:r>
            <a:r>
              <a:rPr lang="en-US" dirty="0"/>
              <a:t>1, 0)</a:t>
            </a:r>
            <a:r>
              <a:rPr lang="en-US" dirty="0">
                <a:sym typeface="Symbol"/>
              </a:rPr>
              <a:t></a:t>
            </a:r>
            <a:r>
              <a:rPr lang="en-US" dirty="0"/>
              <a:t>(0, 1],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 = </a:t>
            </a:r>
            <a:r>
              <a:rPr lang="en-US" i="1" dirty="0">
                <a:solidFill>
                  <a:srgbClr val="0000FF"/>
                </a:solidFill>
              </a:rPr>
              <a:t>x</a:t>
            </a:r>
            <a:r>
              <a:rPr lang="en-US" baseline="30000" dirty="0">
                <a:solidFill>
                  <a:srgbClr val="0000FF"/>
                </a:solidFill>
              </a:rPr>
              <a:t>2</a:t>
            </a:r>
            <a:r>
              <a:rPr lang="en-US" dirty="0"/>
              <a:t> has an </a:t>
            </a:r>
            <a:r>
              <a:rPr lang="en-US" dirty="0">
                <a:solidFill>
                  <a:srgbClr val="FF0000"/>
                </a:solidFill>
              </a:rPr>
              <a:t>absolute maximum of </a:t>
            </a:r>
            <a:r>
              <a:rPr lang="en-US" i="1" dirty="0">
                <a:solidFill>
                  <a:srgbClr val="FF0000"/>
                </a:solidFill>
              </a:rPr>
              <a:t>f</a:t>
            </a:r>
            <a:r>
              <a:rPr lang="en-US" dirty="0">
                <a:solidFill>
                  <a:srgbClr val="FF0000"/>
                </a:solidFill>
              </a:rPr>
              <a:t>(−1) </a:t>
            </a:r>
            <a:r>
              <a:rPr lang="en-US" dirty="0">
                <a:solidFill>
                  <a:srgbClr val="FF0000"/>
                </a:solidFill>
                <a:latin typeface="Symbol" pitchFamily="18" charset="2"/>
              </a:rPr>
              <a:t>=</a:t>
            </a:r>
            <a:r>
              <a:rPr lang="en-US" dirty="0">
                <a:solidFill>
                  <a:srgbClr val="FF0000"/>
                </a:solidFill>
              </a:rPr>
              <a:t> </a:t>
            </a:r>
            <a:r>
              <a:rPr lang="en-US" i="1" dirty="0">
                <a:solidFill>
                  <a:srgbClr val="FF0000"/>
                </a:solidFill>
              </a:rPr>
              <a:t>f</a:t>
            </a:r>
            <a:r>
              <a:rPr lang="en-US" dirty="0">
                <a:solidFill>
                  <a:srgbClr val="FF0000"/>
                </a:solidFill>
              </a:rPr>
              <a:t>(1) </a:t>
            </a:r>
            <a:r>
              <a:rPr lang="en-US" dirty="0">
                <a:solidFill>
                  <a:srgbClr val="FF0000"/>
                </a:solidFill>
                <a:latin typeface="Symbol" pitchFamily="18" charset="2"/>
              </a:rPr>
              <a:t>=</a:t>
            </a:r>
            <a:r>
              <a:rPr lang="en-US" dirty="0">
                <a:solidFill>
                  <a:srgbClr val="FF0000"/>
                </a:solidFill>
              </a:rPr>
              <a:t> 1</a:t>
            </a:r>
            <a:r>
              <a:rPr lang="en-US" dirty="0"/>
              <a:t>, but </a:t>
            </a:r>
            <a:r>
              <a:rPr lang="en-US" dirty="0">
                <a:solidFill>
                  <a:srgbClr val="FF0000"/>
                </a:solidFill>
              </a:rPr>
              <a:t>no absolute minimum</a:t>
            </a:r>
            <a:r>
              <a:rPr lang="en-US" dirty="0"/>
              <a:t>.</a:t>
            </a:r>
          </a:p>
        </p:txBody>
      </p:sp>
      <p:pic>
        <p:nvPicPr>
          <p:cNvPr id="5122" name="Picture 2"/>
          <p:cNvPicPr>
            <a:picLocks noChangeAspect="1" noChangeArrowheads="1"/>
          </p:cNvPicPr>
          <p:nvPr/>
        </p:nvPicPr>
        <p:blipFill>
          <a:blip r:embed="rId2" cstate="print"/>
          <a:srcRect b="9091"/>
          <a:stretch>
            <a:fillRect/>
          </a:stretch>
        </p:blipFill>
        <p:spPr bwMode="auto">
          <a:xfrm>
            <a:off x="4495801" y="1295400"/>
            <a:ext cx="4401858" cy="4023360"/>
          </a:xfrm>
          <a:prstGeom prst="rect">
            <a:avLst/>
          </a:prstGeom>
          <a:noFill/>
          <a:ln w="9525">
            <a:noFill/>
            <a:miter lim="800000"/>
            <a:headEnd/>
            <a:tailEnd/>
          </a:ln>
        </p:spPr>
      </p:pic>
      <p:sp>
        <p:nvSpPr>
          <p:cNvPr id="5" name="Rectangle 4"/>
          <p:cNvSpPr/>
          <p:nvPr/>
        </p:nvSpPr>
        <p:spPr>
          <a:xfrm>
            <a:off x="6011703" y="5420380"/>
            <a:ext cx="1370055" cy="523220"/>
          </a:xfrm>
          <a:prstGeom prst="rect">
            <a:avLst/>
          </a:prstGeom>
        </p:spPr>
        <p:txBody>
          <a:bodyPr wrap="none">
            <a:spAutoFit/>
          </a:bodyPr>
          <a:lstStyle/>
          <a:p>
            <a:r>
              <a:rPr lang="en-US" sz="2800" b="1" dirty="0"/>
              <a:t>Figure 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a:xfrm>
            <a:off x="457200" y="1280160"/>
            <a:ext cx="4206240" cy="4572000"/>
          </a:xfrm>
        </p:spPr>
        <p:txBody>
          <a:bodyPr/>
          <a:lstStyle/>
          <a:p>
            <a:pPr marL="465138" indent="-465138"/>
            <a:r>
              <a:rPr lang="en-US" b="1" dirty="0"/>
              <a:t>d.	</a:t>
            </a:r>
            <a:r>
              <a:rPr lang="en-US" dirty="0"/>
              <a:t>On the interval (0, 1),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 = </a:t>
            </a:r>
            <a:r>
              <a:rPr lang="en-US" i="1" dirty="0">
                <a:solidFill>
                  <a:srgbClr val="0000FF"/>
                </a:solidFill>
              </a:rPr>
              <a:t>x</a:t>
            </a:r>
            <a:r>
              <a:rPr lang="en-US" baseline="30000" dirty="0">
                <a:solidFill>
                  <a:srgbClr val="0000FF"/>
                </a:solidFill>
              </a:rPr>
              <a:t>2</a:t>
            </a:r>
            <a:r>
              <a:rPr lang="en-US" dirty="0"/>
              <a:t> has </a:t>
            </a:r>
            <a:r>
              <a:rPr lang="en-US" dirty="0">
                <a:solidFill>
                  <a:srgbClr val="FF0000"/>
                </a:solidFill>
              </a:rPr>
              <a:t>neither an absolute maximum nor an absolute minimum</a:t>
            </a:r>
            <a:r>
              <a:rPr lang="en-US" dirty="0"/>
              <a:t>.</a:t>
            </a:r>
          </a:p>
        </p:txBody>
      </p:sp>
      <p:pic>
        <p:nvPicPr>
          <p:cNvPr id="6146" name="Picture 2"/>
          <p:cNvPicPr>
            <a:picLocks noChangeAspect="1" noChangeArrowheads="1"/>
          </p:cNvPicPr>
          <p:nvPr/>
        </p:nvPicPr>
        <p:blipFill>
          <a:blip r:embed="rId2" cstate="print"/>
          <a:srcRect b="8333"/>
          <a:stretch>
            <a:fillRect/>
          </a:stretch>
        </p:blipFill>
        <p:spPr bwMode="auto">
          <a:xfrm>
            <a:off x="4542725" y="1295400"/>
            <a:ext cx="4124616" cy="4023360"/>
          </a:xfrm>
          <a:prstGeom prst="rect">
            <a:avLst/>
          </a:prstGeom>
          <a:noFill/>
          <a:ln w="9525">
            <a:noFill/>
            <a:miter lim="800000"/>
            <a:headEnd/>
            <a:tailEnd/>
          </a:ln>
        </p:spPr>
      </p:pic>
      <p:sp>
        <p:nvSpPr>
          <p:cNvPr id="5" name="Rectangle 4"/>
          <p:cNvSpPr/>
          <p:nvPr/>
        </p:nvSpPr>
        <p:spPr>
          <a:xfrm>
            <a:off x="5920006" y="5420380"/>
            <a:ext cx="1370055" cy="523220"/>
          </a:xfrm>
          <a:prstGeom prst="rect">
            <a:avLst/>
          </a:prstGeom>
        </p:spPr>
        <p:txBody>
          <a:bodyPr wrap="none">
            <a:spAutoFit/>
          </a:bodyPr>
          <a:lstStyle/>
          <a:p>
            <a:r>
              <a:rPr lang="en-US" sz="2800" b="1" dirty="0"/>
              <a:t>Figure 4</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TotalTime>
  <Words>1924</Words>
  <Application>Microsoft Office PowerPoint</Application>
  <PresentationFormat>On-screen Show (4:3)</PresentationFormat>
  <Paragraphs>189</Paragraphs>
  <Slides>47</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2" baseType="lpstr">
      <vt:lpstr>Symbol</vt:lpstr>
      <vt:lpstr>Arial</vt:lpstr>
      <vt:lpstr>Calibri</vt:lpstr>
      <vt:lpstr>Office Theme</vt:lpstr>
      <vt:lpstr>Equation</vt:lpstr>
      <vt:lpstr>Section 4.1</vt:lpstr>
      <vt:lpstr>TOPICS</vt:lpstr>
      <vt:lpstr>Definition: Absolute (Global) Extrema</vt:lpstr>
      <vt:lpstr>Definition: Absolute (Global) Extrema</vt:lpstr>
      <vt:lpstr>Example 1</vt:lpstr>
      <vt:lpstr>Example 1 (cont.)</vt:lpstr>
      <vt:lpstr>Example 1 (cont.)</vt:lpstr>
      <vt:lpstr>Example 1 (cont.)</vt:lpstr>
      <vt:lpstr>Example 1 (cont.)</vt:lpstr>
      <vt:lpstr>Example 1 (cont.)</vt:lpstr>
      <vt:lpstr>Example 1 (cont.)</vt:lpstr>
      <vt:lpstr>Theorem: The Extreme Value Theorem</vt:lpstr>
      <vt:lpstr>The Extreme Value Theorem</vt:lpstr>
      <vt:lpstr>Definition: Relative (Local) Extrema</vt:lpstr>
      <vt:lpstr>Definition: Relative (Local) Extrema</vt:lpstr>
      <vt:lpstr>Example 2</vt:lpstr>
      <vt:lpstr>Example 2 (cont.)</vt:lpstr>
      <vt:lpstr>Example 2 (cont.)</vt:lpstr>
      <vt:lpstr>Theorem: Fermat’s Theorem</vt:lpstr>
      <vt:lpstr>Finding Extrema</vt:lpstr>
      <vt:lpstr>Theorem: Fermat’s Theorem</vt:lpstr>
      <vt:lpstr>Theorem: Fermat’s Theorem</vt:lpstr>
      <vt:lpstr>Theorem: Fermat’s Theorem</vt:lpstr>
      <vt:lpstr>Theorem: Fermat’s Theorem</vt:lpstr>
      <vt:lpstr>Definition: Critical Point </vt:lpstr>
      <vt:lpstr>Caution</vt:lpstr>
      <vt:lpstr>Caution</vt:lpstr>
      <vt:lpstr>Finding Extrema</vt:lpstr>
      <vt:lpstr>Finding Extrema</vt:lpstr>
      <vt:lpstr>Example 3 </vt:lpstr>
      <vt:lpstr>Example 3 (cont.) </vt:lpstr>
      <vt:lpstr>Example 3 (cont.) </vt:lpstr>
      <vt:lpstr>Example 3 (cont.) </vt:lpstr>
      <vt:lpstr>Example 4 </vt:lpstr>
      <vt:lpstr>Example 4 (cont.)</vt:lpstr>
      <vt:lpstr>Example 5 </vt:lpstr>
      <vt:lpstr>Example 5 (cont.)</vt:lpstr>
      <vt:lpstr>Example 6 </vt:lpstr>
      <vt:lpstr>Example 6 (cont.) </vt:lpstr>
      <vt:lpstr>Example 6 (cont.)</vt:lpstr>
      <vt:lpstr>Example 6 (cont.)</vt:lpstr>
      <vt:lpstr>Example 6 (cont.)</vt:lpstr>
      <vt:lpstr>Example 6 (cont.)</vt:lpstr>
      <vt:lpstr>Example 6 (cont.)</vt:lpstr>
      <vt:lpstr>Example 6 (cont.)</vt:lpstr>
      <vt:lpstr>Example 6 (cont.)</vt:lpstr>
      <vt:lpstr>Example 6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dc:creator>
  <cp:lastModifiedBy>Daniel Breuer</cp:lastModifiedBy>
  <cp:revision>59</cp:revision>
  <dcterms:created xsi:type="dcterms:W3CDTF">2013-04-26T14:43:13Z</dcterms:created>
  <dcterms:modified xsi:type="dcterms:W3CDTF">2018-09-13T17:30:28Z</dcterms:modified>
</cp:coreProperties>
</file>