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8" r:id="rId3"/>
    <p:sldId id="293" r:id="rId4"/>
    <p:sldId id="294" r:id="rId5"/>
    <p:sldId id="259" r:id="rId6"/>
    <p:sldId id="261" r:id="rId7"/>
    <p:sldId id="262" r:id="rId8"/>
    <p:sldId id="295" r:id="rId9"/>
    <p:sldId id="296" r:id="rId10"/>
    <p:sldId id="264" r:id="rId11"/>
    <p:sldId id="265" r:id="rId12"/>
    <p:sldId id="267" r:id="rId13"/>
    <p:sldId id="268" r:id="rId14"/>
    <p:sldId id="303" r:id="rId15"/>
    <p:sldId id="298" r:id="rId16"/>
    <p:sldId id="302" r:id="rId17"/>
    <p:sldId id="271" r:id="rId18"/>
    <p:sldId id="272" r:id="rId19"/>
    <p:sldId id="273" r:id="rId20"/>
    <p:sldId id="274" r:id="rId21"/>
    <p:sldId id="275" r:id="rId22"/>
    <p:sldId id="276" r:id="rId23"/>
    <p:sldId id="299" r:id="rId24"/>
    <p:sldId id="277" r:id="rId25"/>
    <p:sldId id="278" r:id="rId26"/>
    <p:sldId id="279" r:id="rId27"/>
    <p:sldId id="280" r:id="rId28"/>
    <p:sldId id="304" r:id="rId29"/>
    <p:sldId id="281" r:id="rId30"/>
    <p:sldId id="282" r:id="rId31"/>
    <p:sldId id="305" r:id="rId32"/>
    <p:sldId id="285" r:id="rId33"/>
    <p:sldId id="286" r:id="rId34"/>
    <p:sldId id="306" r:id="rId35"/>
    <p:sldId id="288" r:id="rId36"/>
    <p:sldId id="289" r:id="rId37"/>
    <p:sldId id="290" r:id="rId38"/>
    <p:sldId id="291" r:id="rId39"/>
    <p:sldId id="292" r:id="rId40"/>
  </p:sldIdLst>
  <p:sldSz cx="9144000" cy="6858000" type="screen4x3"/>
  <p:notesSz cx="6858000" cy="9144000"/>
  <p:embeddedFontLst>
    <p:embeddedFont>
      <p:font typeface="Calibri" panose="020F0502020204030204" pitchFamily="34" charset="0"/>
      <p:regular r:id="rId41"/>
      <p:bold r:id="rId42"/>
      <p:italic r:id="rId43"/>
      <p:boldItalic r:id="rId4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 Hendrix" initials="RH"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CC"/>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89" autoAdjust="0"/>
    <p:restoredTop sz="94660"/>
  </p:normalViewPr>
  <p:slideViewPr>
    <p:cSldViewPr>
      <p:cViewPr varScale="1">
        <p:scale>
          <a:sx n="71" d="100"/>
          <a:sy n="71" d="100"/>
        </p:scale>
        <p:origin x="157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4" Type="http://schemas.openxmlformats.org/officeDocument/2006/relationships/image" Target="../media/image4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4" Type="http://schemas.openxmlformats.org/officeDocument/2006/relationships/image" Target="../media/image4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5" Type="http://schemas.openxmlformats.org/officeDocument/2006/relationships/image" Target="../media/image52.wmf"/><Relationship Id="rId4" Type="http://schemas.openxmlformats.org/officeDocument/2006/relationships/image" Target="../media/image5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4" Type="http://schemas.openxmlformats.org/officeDocument/2006/relationships/image" Target="../media/image57.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59.wmf"/><Relationship Id="rId1" Type="http://schemas.openxmlformats.org/officeDocument/2006/relationships/image" Target="../media/image58.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61.wmf"/><Relationship Id="rId1" Type="http://schemas.openxmlformats.org/officeDocument/2006/relationships/image" Target="../media/image60.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68.wmf"/><Relationship Id="rId2" Type="http://schemas.openxmlformats.org/officeDocument/2006/relationships/image" Target="../media/image67.wmf"/><Relationship Id="rId1" Type="http://schemas.openxmlformats.org/officeDocument/2006/relationships/image" Target="../media/image66.wmf"/><Relationship Id="rId4" Type="http://schemas.openxmlformats.org/officeDocument/2006/relationships/image" Target="../media/image69.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4" Type="http://schemas.openxmlformats.org/officeDocument/2006/relationships/image" Target="../media/image73.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4" Type="http://schemas.openxmlformats.org/officeDocument/2006/relationships/image" Target="../media/image7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smtClean="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smtClean="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Hawkes Learning  </a:t>
            </a:r>
            <a:endParaRPr lang="en-US" baseline="-25000" dirty="0">
              <a:solidFill>
                <a:srgbClr val="2D7D9F"/>
              </a:solidFill>
            </a:endParaRP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6"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Hawkes Learning  </a:t>
            </a:r>
            <a:endParaRPr lang="en-US" baseline="-25000" dirty="0">
              <a:solidFill>
                <a:srgbClr val="2D7D9F"/>
              </a:solidFill>
            </a:endParaRP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9.bin"/><Relationship Id="rId4" Type="http://schemas.openxmlformats.org/officeDocument/2006/relationships/image" Target="../media/image12.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oleObject" Target="../embeddings/oleObject11.bin"/><Relationship Id="rId7"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2.bin"/><Relationship Id="rId4" Type="http://schemas.openxmlformats.org/officeDocument/2006/relationships/image" Target="../media/image15.wmf"/><Relationship Id="rId9" Type="http://schemas.openxmlformats.org/officeDocument/2006/relationships/image" Target="../media/image17.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2.wmf"/><Relationship Id="rId5" Type="http://schemas.openxmlformats.org/officeDocument/2006/relationships/oleObject" Target="../embeddings/oleObject16.bin"/><Relationship Id="rId4" Type="http://schemas.openxmlformats.org/officeDocument/2006/relationships/image" Target="../media/image21.wmf"/></Relationships>
</file>

<file path=ppt/slides/_rels/slide15.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4.wmf"/><Relationship Id="rId5" Type="http://schemas.openxmlformats.org/officeDocument/2006/relationships/oleObject" Target="../embeddings/oleObject18.bin"/><Relationship Id="rId4" Type="http://schemas.openxmlformats.org/officeDocument/2006/relationships/image" Target="../media/image23.wmf"/></Relationships>
</file>

<file path=ppt/slides/_rels/slide1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9.wmf"/><Relationship Id="rId5" Type="http://schemas.openxmlformats.org/officeDocument/2006/relationships/oleObject" Target="../embeddings/oleObject21.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3.wmf"/><Relationship Id="rId5" Type="http://schemas.openxmlformats.org/officeDocument/2006/relationships/oleObject" Target="../embeddings/oleObject25.bin"/><Relationship Id="rId4" Type="http://schemas.openxmlformats.org/officeDocument/2006/relationships/image" Target="../media/image32.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5.wmf"/></Relationships>
</file>

<file path=ppt/slides/_rels/slide22.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7.wmf"/><Relationship Id="rId5" Type="http://schemas.openxmlformats.org/officeDocument/2006/relationships/oleObject" Target="../embeddings/oleObject29.bin"/><Relationship Id="rId4" Type="http://schemas.openxmlformats.org/officeDocument/2006/relationships/image" Target="../media/image36.wmf"/></Relationships>
</file>

<file path=ppt/slides/_rels/slide23.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1.wmf"/><Relationship Id="rId5" Type="http://schemas.openxmlformats.org/officeDocument/2006/relationships/oleObject" Target="../embeddings/oleObject32.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34.bin"/></Relationships>
</file>

<file path=ppt/slides/_rels/slide25.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5.wmf"/><Relationship Id="rId5" Type="http://schemas.openxmlformats.org/officeDocument/2006/relationships/oleObject" Target="../embeddings/oleObject36.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38.bin"/></Relationships>
</file>

<file path=ppt/slides/_rels/slide26.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9.wmf"/><Relationship Id="rId11" Type="http://schemas.openxmlformats.org/officeDocument/2006/relationships/oleObject" Target="../embeddings/oleObject43.bin"/><Relationship Id="rId5" Type="http://schemas.openxmlformats.org/officeDocument/2006/relationships/oleObject" Target="../embeddings/oleObject40.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2.bin"/></Relationships>
</file>

<file path=ppt/slides/_rels/slide27.xml.rels><?xml version="1.0" encoding="UTF-8" standalone="yes"?>
<Relationships xmlns="http://schemas.openxmlformats.org/package/2006/relationships"><Relationship Id="rId2" Type="http://schemas.openxmlformats.org/officeDocument/2006/relationships/image" Target="../media/image5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44.bin"/><Relationship Id="rId7"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5.wmf"/><Relationship Id="rId5" Type="http://schemas.openxmlformats.org/officeDocument/2006/relationships/oleObject" Target="../embeddings/oleObject45.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47.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9.wmf"/><Relationship Id="rId5" Type="http://schemas.openxmlformats.org/officeDocument/2006/relationships/oleObject" Target="../embeddings/oleObject49.bin"/><Relationship Id="rId4" Type="http://schemas.openxmlformats.org/officeDocument/2006/relationships/image" Target="../media/image58.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1.wmf"/><Relationship Id="rId5" Type="http://schemas.openxmlformats.org/officeDocument/2006/relationships/oleObject" Target="../embeddings/oleObject51.bin"/><Relationship Id="rId4" Type="http://schemas.openxmlformats.org/officeDocument/2006/relationships/image" Target="../media/image60.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62.wmf"/></Relationships>
</file>

<file path=ppt/slides/_rels/slide35.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64.wmf"/><Relationship Id="rId5" Type="http://schemas.openxmlformats.org/officeDocument/2006/relationships/oleObject" Target="../embeddings/oleObject54.bin"/><Relationship Id="rId4" Type="http://schemas.openxmlformats.org/officeDocument/2006/relationships/image" Target="../media/image63.wmf"/></Relationships>
</file>

<file path=ppt/slides/_rels/slide36.x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oleObject" Target="../embeddings/oleObject56.bin"/><Relationship Id="rId7"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67.wmf"/><Relationship Id="rId5" Type="http://schemas.openxmlformats.org/officeDocument/2006/relationships/oleObject" Target="../embeddings/oleObject57.bin"/><Relationship Id="rId10" Type="http://schemas.openxmlformats.org/officeDocument/2006/relationships/image" Target="../media/image69.wmf"/><Relationship Id="rId4" Type="http://schemas.openxmlformats.org/officeDocument/2006/relationships/image" Target="../media/image66.wmf"/><Relationship Id="rId9" Type="http://schemas.openxmlformats.org/officeDocument/2006/relationships/oleObject" Target="../embeddings/oleObject59.bin"/></Relationships>
</file>

<file path=ppt/slides/_rels/slide37.x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1.wmf"/><Relationship Id="rId5" Type="http://schemas.openxmlformats.org/officeDocument/2006/relationships/oleObject" Target="../embeddings/oleObject61.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63.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oleObject" Target="../embeddings/oleObject64.bin"/><Relationship Id="rId7"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75.wmf"/><Relationship Id="rId5" Type="http://schemas.openxmlformats.org/officeDocument/2006/relationships/oleObject" Target="../embeddings/oleObject65.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67.bin"/></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smtClean="0">
                <a:solidFill>
                  <a:srgbClr val="004786"/>
                </a:solidFill>
                <a:latin typeface="Arial" charset="0"/>
                <a:cs typeface="Arial" charset="0"/>
              </a:rPr>
              <a:t>Section 4.2</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eaLnBrk="1" fontAlgn="auto" hangingPunct="1">
              <a:spcAft>
                <a:spcPts val="0"/>
              </a:spcAft>
              <a:buFont typeface="Arial" pitchFamily="34" charset="0"/>
              <a:buNone/>
              <a:defRPr/>
            </a:pPr>
            <a:r>
              <a:rPr lang="en-US" b="1" i="1" dirty="0" smtClean="0">
                <a:solidFill>
                  <a:srgbClr val="004786"/>
                </a:solidFill>
                <a:latin typeface="Arial" pitchFamily="34" charset="0"/>
                <a:cs typeface="Arial" pitchFamily="34" charset="0"/>
              </a:rPr>
              <a:t>The Mean Value Theorem</a:t>
            </a:r>
            <a:endParaRPr lang="en-US" dirty="0"/>
          </a:p>
        </p:txBody>
      </p:sp>
    </p:spTree>
    <p:extLst>
      <p:ext uri="{BB962C8B-B14F-4D97-AF65-F5344CB8AC3E}">
        <p14:creationId xmlns:p14="http://schemas.microsoft.com/office/powerpoint/2010/main" val="3775062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a:t>
            </a:r>
            <a:endParaRPr lang="en-US" dirty="0"/>
          </a:p>
        </p:txBody>
      </p:sp>
      <p:sp>
        <p:nvSpPr>
          <p:cNvPr id="3" name="Content Placeholder 2"/>
          <p:cNvSpPr>
            <a:spLocks noGrp="1"/>
          </p:cNvSpPr>
          <p:nvPr>
            <p:ph idx="1"/>
          </p:nvPr>
        </p:nvSpPr>
        <p:spPr/>
        <p:txBody>
          <a:bodyPr>
            <a:normAutofit lnSpcReduction="10000"/>
          </a:bodyPr>
          <a:lstStyle/>
          <a:p>
            <a:r>
              <a:rPr lang="en-US" dirty="0" smtClean="0"/>
              <a:t>Show that the equation </a:t>
            </a:r>
            <a:r>
              <a:rPr lang="en-US" i="1" dirty="0" smtClean="0">
                <a:solidFill>
                  <a:srgbClr val="0000FF"/>
                </a:solidFill>
              </a:rPr>
              <a:t>x</a:t>
            </a:r>
            <a:r>
              <a:rPr lang="en-US" baseline="30000" dirty="0" smtClean="0">
                <a:solidFill>
                  <a:srgbClr val="0000FF"/>
                </a:solidFill>
              </a:rPr>
              <a:t>5</a:t>
            </a:r>
            <a:r>
              <a:rPr lang="en-US" dirty="0" smtClean="0">
                <a:solidFill>
                  <a:srgbClr val="0000FF"/>
                </a:solidFill>
              </a:rPr>
              <a:t> + 3</a:t>
            </a:r>
            <a:r>
              <a:rPr lang="en-US" i="1" dirty="0" smtClean="0">
                <a:solidFill>
                  <a:srgbClr val="0000FF"/>
                </a:solidFill>
              </a:rPr>
              <a:t>x</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2 </a:t>
            </a:r>
            <a:r>
              <a:rPr lang="en-US" dirty="0" smtClean="0"/>
              <a:t>has exactly one real solution.</a:t>
            </a:r>
          </a:p>
          <a:p>
            <a:r>
              <a:rPr lang="en-US" b="1" dirty="0" smtClean="0"/>
              <a:t>Solution</a:t>
            </a:r>
          </a:p>
          <a:p>
            <a:r>
              <a:rPr lang="en-US" dirty="0" smtClean="0"/>
              <a:t>Let  </a:t>
            </a:r>
            <a:r>
              <a:rPr lang="en-US" i="1" dirty="0" smtClean="0">
                <a:solidFill>
                  <a:srgbClr val="0000FF"/>
                </a:solidFill>
              </a:rPr>
              <a:t>f</a:t>
            </a:r>
            <a:r>
              <a:rPr lang="en-US" dirty="0" smtClean="0">
                <a:solidFill>
                  <a:srgbClr val="0000FF"/>
                </a:solidFill>
              </a:rPr>
              <a:t>(</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baseline="30000" dirty="0" smtClean="0">
                <a:solidFill>
                  <a:srgbClr val="0000FF"/>
                </a:solidFill>
              </a:rPr>
              <a:t>5</a:t>
            </a:r>
            <a:r>
              <a:rPr lang="en-US" dirty="0" smtClean="0">
                <a:solidFill>
                  <a:srgbClr val="0000FF"/>
                </a:solidFill>
              </a:rPr>
              <a:t> + 3</a:t>
            </a:r>
            <a:r>
              <a:rPr lang="en-US" i="1" dirty="0" smtClean="0">
                <a:solidFill>
                  <a:srgbClr val="0000FF"/>
                </a:solidFill>
              </a:rPr>
              <a:t>x</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2. </a:t>
            </a:r>
            <a:r>
              <a:rPr lang="en-US" dirty="0" smtClean="0"/>
              <a:t>Then 		        which is defined and positive (in fact, greater than or equal to 3) for all real </a:t>
            </a:r>
            <a:r>
              <a:rPr lang="en-US" i="1" dirty="0" smtClean="0"/>
              <a:t>x</a:t>
            </a:r>
            <a:r>
              <a:rPr lang="en-US" dirty="0" smtClean="0"/>
              <a:t>. If there were two solutions </a:t>
            </a:r>
            <a:r>
              <a:rPr lang="en-US" i="1" dirty="0" smtClean="0"/>
              <a:t>x</a:t>
            </a:r>
            <a:r>
              <a:rPr lang="en-US" dirty="0" smtClean="0"/>
              <a:t> </a:t>
            </a:r>
            <a:r>
              <a:rPr lang="en-US" dirty="0" smtClean="0">
                <a:latin typeface="Symbol" pitchFamily="18" charset="2"/>
              </a:rPr>
              <a:t>=</a:t>
            </a:r>
            <a:r>
              <a:rPr lang="en-US" dirty="0" smtClean="0"/>
              <a:t> </a:t>
            </a:r>
            <a:r>
              <a:rPr lang="en-US" i="1" dirty="0" smtClean="0"/>
              <a:t>a</a:t>
            </a:r>
            <a:r>
              <a:rPr lang="en-US" dirty="0" smtClean="0"/>
              <a:t> and </a:t>
            </a:r>
            <a:r>
              <a:rPr lang="en-US" i="1" dirty="0" smtClean="0"/>
              <a:t>x</a:t>
            </a:r>
            <a:r>
              <a:rPr lang="en-US" dirty="0" smtClean="0"/>
              <a:t> </a:t>
            </a:r>
            <a:r>
              <a:rPr lang="en-US" dirty="0" smtClean="0">
                <a:latin typeface="Symbol" pitchFamily="18" charset="2"/>
              </a:rPr>
              <a:t>=</a:t>
            </a:r>
            <a:r>
              <a:rPr lang="en-US" dirty="0" smtClean="0"/>
              <a:t> </a:t>
            </a:r>
            <a:r>
              <a:rPr lang="en-US" i="1" dirty="0" smtClean="0"/>
              <a:t>b</a:t>
            </a:r>
            <a:r>
              <a:rPr lang="en-US" dirty="0" smtClean="0"/>
              <a:t> of the equation </a:t>
            </a:r>
            <a:r>
              <a:rPr lang="en-US" i="1" dirty="0" smtClean="0"/>
              <a:t>x</a:t>
            </a:r>
            <a:r>
              <a:rPr lang="en-US" baseline="30000" dirty="0" smtClean="0"/>
              <a:t>5</a:t>
            </a:r>
            <a:r>
              <a:rPr lang="en-US" dirty="0" smtClean="0"/>
              <a:t> + 3</a:t>
            </a:r>
            <a:r>
              <a:rPr lang="en-US" i="1" dirty="0" smtClean="0"/>
              <a:t>x</a:t>
            </a:r>
            <a:r>
              <a:rPr lang="en-US" dirty="0" smtClean="0"/>
              <a:t> </a:t>
            </a:r>
            <a:r>
              <a:rPr lang="en-US" dirty="0" smtClean="0">
                <a:latin typeface="Symbol" pitchFamily="18" charset="2"/>
              </a:rPr>
              <a:t>=</a:t>
            </a:r>
            <a:r>
              <a:rPr lang="en-US" dirty="0" smtClean="0"/>
              <a:t> 2, then we would have          </a:t>
            </a:r>
            <a:r>
              <a:rPr lang="en-US" i="1" dirty="0" smtClean="0"/>
              <a:t>f</a:t>
            </a:r>
            <a:r>
              <a:rPr lang="en-US" dirty="0" smtClean="0"/>
              <a:t>(</a:t>
            </a:r>
            <a:r>
              <a:rPr lang="en-US" i="1" dirty="0" smtClean="0"/>
              <a:t>a</a:t>
            </a:r>
            <a:r>
              <a:rPr lang="en-US" dirty="0" smtClean="0"/>
              <a:t>) </a:t>
            </a:r>
            <a:r>
              <a:rPr lang="en-US" dirty="0" smtClean="0">
                <a:latin typeface="Symbol" pitchFamily="18" charset="2"/>
              </a:rPr>
              <a:t>=</a:t>
            </a:r>
            <a:r>
              <a:rPr lang="en-US" dirty="0" smtClean="0"/>
              <a:t> 0 </a:t>
            </a:r>
            <a:r>
              <a:rPr lang="en-US" dirty="0" smtClean="0">
                <a:latin typeface="Symbol" pitchFamily="18" charset="2"/>
              </a:rPr>
              <a:t>=</a:t>
            </a:r>
            <a:r>
              <a:rPr lang="en-US" dirty="0" smtClean="0"/>
              <a:t> </a:t>
            </a:r>
            <a:r>
              <a:rPr lang="en-US" i="1" dirty="0" smtClean="0"/>
              <a:t>f</a:t>
            </a:r>
            <a:r>
              <a:rPr lang="en-US" dirty="0" smtClean="0"/>
              <a:t>(</a:t>
            </a:r>
            <a:r>
              <a:rPr lang="en-US" i="1" dirty="0" smtClean="0"/>
              <a:t>b</a:t>
            </a:r>
            <a:r>
              <a:rPr lang="en-US" dirty="0" smtClean="0"/>
              <a:t>), and by Rolle’s Theorem there would then be a point </a:t>
            </a:r>
            <a:r>
              <a:rPr lang="en-US" i="1" dirty="0" smtClean="0"/>
              <a:t>c</a:t>
            </a:r>
            <a:r>
              <a:rPr lang="en-US" dirty="0" smtClean="0"/>
              <a:t> between </a:t>
            </a:r>
            <a:r>
              <a:rPr lang="en-US" i="1" dirty="0" smtClean="0"/>
              <a:t>a</a:t>
            </a:r>
            <a:r>
              <a:rPr lang="en-US" dirty="0" smtClean="0"/>
              <a:t> and </a:t>
            </a:r>
            <a:r>
              <a:rPr lang="en-US" i="1" dirty="0" smtClean="0"/>
              <a:t>b</a:t>
            </a:r>
            <a:r>
              <a:rPr lang="en-US" dirty="0" smtClean="0"/>
              <a:t> for which              contradicting 	        for all </a:t>
            </a:r>
            <a:r>
              <a:rPr lang="en-US" i="1" dirty="0" smtClean="0"/>
              <a:t>x</a:t>
            </a:r>
            <a:r>
              <a:rPr lang="en-US" dirty="0" smtClean="0"/>
              <a:t>. So </a:t>
            </a:r>
            <a:r>
              <a:rPr lang="en-US" i="1" dirty="0" smtClean="0"/>
              <a:t>x</a:t>
            </a:r>
            <a:r>
              <a:rPr lang="en-US" baseline="30000" dirty="0" smtClean="0"/>
              <a:t>5</a:t>
            </a:r>
            <a:r>
              <a:rPr lang="en-US" dirty="0" smtClean="0"/>
              <a:t> + 3</a:t>
            </a:r>
            <a:r>
              <a:rPr lang="en-US" i="1" dirty="0" smtClean="0"/>
              <a:t>x</a:t>
            </a:r>
            <a:r>
              <a:rPr lang="en-US" dirty="0" smtClean="0"/>
              <a:t> </a:t>
            </a:r>
            <a:r>
              <a:rPr lang="en-US" dirty="0" smtClean="0">
                <a:latin typeface="Symbol" pitchFamily="18" charset="2"/>
              </a:rPr>
              <a:t>=</a:t>
            </a:r>
            <a:r>
              <a:rPr lang="en-US" dirty="0" smtClean="0"/>
              <a:t> 2 has no more than one solution. </a:t>
            </a:r>
            <a:endParaRPr lang="en-US" b="1" dirty="0" smtClean="0"/>
          </a:p>
        </p:txBody>
      </p:sp>
      <p:graphicFrame>
        <p:nvGraphicFramePr>
          <p:cNvPr id="43010" name="Object 2"/>
          <p:cNvGraphicFramePr>
            <a:graphicFrameLocks noChangeAspect="1"/>
          </p:cNvGraphicFramePr>
          <p:nvPr>
            <p:extLst>
              <p:ext uri="{D42A27DB-BD31-4B8C-83A1-F6EECF244321}">
                <p14:modId xmlns:p14="http://schemas.microsoft.com/office/powerpoint/2010/main" val="1980496834"/>
              </p:ext>
            </p:extLst>
          </p:nvPr>
        </p:nvGraphicFramePr>
        <p:xfrm>
          <a:off x="4419600" y="2607128"/>
          <a:ext cx="2209800" cy="482600"/>
        </p:xfrm>
        <a:graphic>
          <a:graphicData uri="http://schemas.openxmlformats.org/presentationml/2006/ole">
            <mc:AlternateContent xmlns:mc="http://schemas.openxmlformats.org/markup-compatibility/2006">
              <mc:Choice xmlns:v="urn:schemas-microsoft-com:vml" Requires="v">
                <p:oleObj spid="_x0000_s43037" name="Equation" r:id="rId3" imgW="2209680" imgH="482400" progId="Equation.DSMT4">
                  <p:embed/>
                </p:oleObj>
              </mc:Choice>
              <mc:Fallback>
                <p:oleObj name="Equation" r:id="rId3" imgW="2209680" imgH="482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0" y="2607128"/>
                        <a:ext cx="2209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1" name="Object 3"/>
          <p:cNvGraphicFramePr>
            <a:graphicFrameLocks noChangeAspect="1"/>
          </p:cNvGraphicFramePr>
          <p:nvPr/>
        </p:nvGraphicFramePr>
        <p:xfrm>
          <a:off x="6248400" y="4517825"/>
          <a:ext cx="1371600" cy="469900"/>
        </p:xfrm>
        <a:graphic>
          <a:graphicData uri="http://schemas.openxmlformats.org/presentationml/2006/ole">
            <mc:AlternateContent xmlns:mc="http://schemas.openxmlformats.org/markup-compatibility/2006">
              <mc:Choice xmlns:v="urn:schemas-microsoft-com:vml" Requires="v">
                <p:oleObj spid="_x0000_s43038" name="Equation" r:id="rId5" imgW="1371600" imgH="469800" progId="Equation.DSMT4">
                  <p:embed/>
                </p:oleObj>
              </mc:Choice>
              <mc:Fallback>
                <p:oleObj name="Equation" r:id="rId5" imgW="137160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48400" y="4517825"/>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2526323" y="4929850"/>
          <a:ext cx="1308100" cy="469900"/>
        </p:xfrm>
        <a:graphic>
          <a:graphicData uri="http://schemas.openxmlformats.org/presentationml/2006/ole">
            <mc:AlternateContent xmlns:mc="http://schemas.openxmlformats.org/markup-compatibility/2006">
              <mc:Choice xmlns:v="urn:schemas-microsoft-com:vml" Requires="v">
                <p:oleObj spid="_x0000_s43039" name="Equation" r:id="rId7" imgW="1307880" imgH="469800" progId="Equation.DSMT4">
                  <p:embed/>
                </p:oleObj>
              </mc:Choice>
              <mc:Fallback>
                <p:oleObj name="Equation" r:id="rId7" imgW="130788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26323" y="4929850"/>
                        <a:ext cx="1308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30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0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0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(cont.)</a:t>
            </a:r>
            <a:endParaRPr lang="en-US" dirty="0"/>
          </a:p>
        </p:txBody>
      </p:sp>
      <p:sp>
        <p:nvSpPr>
          <p:cNvPr id="3" name="Content Placeholder 2"/>
          <p:cNvSpPr>
            <a:spLocks noGrp="1"/>
          </p:cNvSpPr>
          <p:nvPr>
            <p:ph idx="1"/>
          </p:nvPr>
        </p:nvSpPr>
        <p:spPr>
          <a:xfrm>
            <a:off x="457200" y="1280160"/>
            <a:ext cx="4495800" cy="4572000"/>
          </a:xfrm>
        </p:spPr>
        <p:txBody>
          <a:bodyPr>
            <a:normAutofit/>
          </a:bodyPr>
          <a:lstStyle/>
          <a:p>
            <a:r>
              <a:rPr lang="en-US" dirty="0" smtClean="0"/>
              <a:t>The fact that it does have a solution follows from the observation that 		   and      	      </a:t>
            </a:r>
            <a:r>
              <a:rPr lang="en-US" dirty="0"/>
              <a:t> </a:t>
            </a:r>
            <a:r>
              <a:rPr lang="en-US" dirty="0" smtClean="0"/>
              <a:t>   so by the Intermediate Value Theorem there is a point </a:t>
            </a:r>
            <a:r>
              <a:rPr lang="en-US" i="1" dirty="0" smtClean="0"/>
              <a:t>c</a:t>
            </a:r>
            <a:r>
              <a:rPr lang="en-US" dirty="0" smtClean="0"/>
              <a:t> between 0 and 1 for which </a:t>
            </a:r>
            <a:r>
              <a:rPr lang="en-US" i="1" dirty="0" smtClean="0"/>
              <a:t>f</a:t>
            </a:r>
            <a:r>
              <a:rPr lang="en-US" dirty="0" smtClean="0"/>
              <a:t>(</a:t>
            </a:r>
            <a:r>
              <a:rPr lang="en-US" i="1" dirty="0" smtClean="0"/>
              <a:t>c</a:t>
            </a:r>
            <a:r>
              <a:rPr lang="en-US" dirty="0" smtClean="0"/>
              <a:t>) </a:t>
            </a:r>
            <a:r>
              <a:rPr lang="en-US" dirty="0" smtClean="0">
                <a:latin typeface="Symbol" pitchFamily="18" charset="2"/>
              </a:rPr>
              <a:t>=</a:t>
            </a:r>
            <a:r>
              <a:rPr lang="en-US" dirty="0" smtClean="0"/>
              <a:t> 0.</a:t>
            </a:r>
            <a:endParaRPr lang="en-US" dirty="0"/>
          </a:p>
        </p:txBody>
      </p:sp>
      <p:graphicFrame>
        <p:nvGraphicFramePr>
          <p:cNvPr id="44034" name="Object 2"/>
          <p:cNvGraphicFramePr>
            <a:graphicFrameLocks noChangeAspect="1"/>
          </p:cNvGraphicFramePr>
          <p:nvPr>
            <p:extLst>
              <p:ext uri="{D42A27DB-BD31-4B8C-83A1-F6EECF244321}">
                <p14:modId xmlns:p14="http://schemas.microsoft.com/office/powerpoint/2010/main" val="2853173764"/>
              </p:ext>
            </p:extLst>
          </p:nvPr>
        </p:nvGraphicFramePr>
        <p:xfrm>
          <a:off x="3035300" y="2175963"/>
          <a:ext cx="1917700" cy="469900"/>
        </p:xfrm>
        <a:graphic>
          <a:graphicData uri="http://schemas.openxmlformats.org/presentationml/2006/ole">
            <mc:AlternateContent xmlns:mc="http://schemas.openxmlformats.org/markup-compatibility/2006">
              <mc:Choice xmlns:v="urn:schemas-microsoft-com:vml" Requires="v">
                <p:oleObj spid="_x0000_s44061" name="Equation" r:id="rId3" imgW="1917360" imgH="469800" progId="Equation.DSMT4">
                  <p:embed/>
                </p:oleObj>
              </mc:Choice>
              <mc:Fallback>
                <p:oleObj name="Equation" r:id="rId3" imgW="19173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5300" y="2175963"/>
                        <a:ext cx="1917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035" name="Object 3"/>
          <p:cNvGraphicFramePr>
            <a:graphicFrameLocks noChangeAspect="1"/>
          </p:cNvGraphicFramePr>
          <p:nvPr>
            <p:extLst>
              <p:ext uri="{D42A27DB-BD31-4B8C-83A1-F6EECF244321}">
                <p14:modId xmlns:p14="http://schemas.microsoft.com/office/powerpoint/2010/main" val="1746461027"/>
              </p:ext>
            </p:extLst>
          </p:nvPr>
        </p:nvGraphicFramePr>
        <p:xfrm>
          <a:off x="1270000" y="2618285"/>
          <a:ext cx="1765300" cy="469900"/>
        </p:xfrm>
        <a:graphic>
          <a:graphicData uri="http://schemas.openxmlformats.org/presentationml/2006/ole">
            <mc:AlternateContent xmlns:mc="http://schemas.openxmlformats.org/markup-compatibility/2006">
              <mc:Choice xmlns:v="urn:schemas-microsoft-com:vml" Requires="v">
                <p:oleObj spid="_x0000_s44062" name="Equation" r:id="rId5" imgW="1765080" imgH="469800" progId="Equation.DSMT4">
                  <p:embed/>
                </p:oleObj>
              </mc:Choice>
              <mc:Fallback>
                <p:oleObj name="Equation" r:id="rId5" imgW="176508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0000" y="2618285"/>
                        <a:ext cx="176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4036" name="Picture 4"/>
          <p:cNvPicPr>
            <a:picLocks noChangeAspect="1" noChangeArrowheads="1"/>
          </p:cNvPicPr>
          <p:nvPr/>
        </p:nvPicPr>
        <p:blipFill>
          <a:blip r:embed="rId7" cstate="print"/>
          <a:srcRect/>
          <a:stretch>
            <a:fillRect/>
          </a:stretch>
        </p:blipFill>
        <p:spPr bwMode="auto">
          <a:xfrm>
            <a:off x="5105400" y="1478280"/>
            <a:ext cx="3724102" cy="2560320"/>
          </a:xfrm>
          <a:prstGeom prst="rect">
            <a:avLst/>
          </a:prstGeom>
          <a:noFill/>
          <a:ln w="9525">
            <a:noFill/>
            <a:miter lim="800000"/>
            <a:headEnd/>
            <a:tailEnd/>
          </a:ln>
        </p:spPr>
      </p:pic>
      <p:graphicFrame>
        <p:nvGraphicFramePr>
          <p:cNvPr id="4" name="Object 4"/>
          <p:cNvGraphicFramePr>
            <a:graphicFrameLocks noChangeAspect="1"/>
          </p:cNvGraphicFramePr>
          <p:nvPr/>
        </p:nvGraphicFramePr>
        <p:xfrm>
          <a:off x="5518674" y="4114800"/>
          <a:ext cx="2959100" cy="1346200"/>
        </p:xfrm>
        <a:graphic>
          <a:graphicData uri="http://schemas.openxmlformats.org/presentationml/2006/ole">
            <mc:AlternateContent xmlns:mc="http://schemas.openxmlformats.org/markup-compatibility/2006">
              <mc:Choice xmlns:v="urn:schemas-microsoft-com:vml" Requires="v">
                <p:oleObj spid="_x0000_s44063" name="Equation" r:id="rId8" imgW="2958840" imgH="1346040" progId="Equation.DSMT4">
                  <p:embed/>
                </p:oleObj>
              </mc:Choice>
              <mc:Fallback>
                <p:oleObj name="Equation" r:id="rId8" imgW="2958840" imgH="134604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18674" y="4114800"/>
                        <a:ext cx="2959100" cy="134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a:t>
            </a:r>
            <a:endParaRPr lang="en-US" dirty="0"/>
          </a:p>
        </p:txBody>
      </p:sp>
      <p:sp>
        <p:nvSpPr>
          <p:cNvPr id="3" name="Content Placeholder 2"/>
          <p:cNvSpPr>
            <a:spLocks noGrp="1"/>
          </p:cNvSpPr>
          <p:nvPr>
            <p:ph idx="1"/>
          </p:nvPr>
        </p:nvSpPr>
        <p:spPr/>
        <p:txBody>
          <a:bodyPr/>
          <a:lstStyle/>
          <a:p>
            <a:r>
              <a:rPr lang="en-US" dirty="0" smtClean="0"/>
              <a:t>Suppose that </a:t>
            </a:r>
            <a:r>
              <a:rPr lang="en-US" i="1" dirty="0" smtClean="0"/>
              <a:t>f</a:t>
            </a:r>
            <a:r>
              <a:rPr lang="en-US" dirty="0" smtClean="0"/>
              <a:t>(</a:t>
            </a:r>
            <a:r>
              <a:rPr lang="en-US" i="1" dirty="0" smtClean="0"/>
              <a:t>t</a:t>
            </a:r>
            <a:r>
              <a:rPr lang="en-US" dirty="0" smtClean="0"/>
              <a:t>) is a differentiable function describing the location at time </a:t>
            </a:r>
            <a:r>
              <a:rPr lang="en-US" i="1" dirty="0" smtClean="0"/>
              <a:t>t</a:t>
            </a:r>
            <a:r>
              <a:rPr lang="en-US" dirty="0" smtClean="0"/>
              <a:t> of an object moving along a straight line. If </a:t>
            </a:r>
            <a:r>
              <a:rPr lang="en-US" i="1" dirty="0" smtClean="0"/>
              <a:t>f</a:t>
            </a:r>
            <a:r>
              <a:rPr lang="en-US" dirty="0" smtClean="0"/>
              <a:t>(</a:t>
            </a:r>
            <a:r>
              <a:rPr lang="en-US" i="1" dirty="0" smtClean="0"/>
              <a:t>t</a:t>
            </a:r>
            <a:r>
              <a:rPr lang="en-US" baseline="-25000" dirty="0" smtClean="0"/>
              <a:t>1</a:t>
            </a:r>
            <a:r>
              <a:rPr lang="en-US" dirty="0" smtClean="0"/>
              <a:t>) </a:t>
            </a:r>
            <a:r>
              <a:rPr lang="en-US" dirty="0" smtClean="0">
                <a:latin typeface="Symbol" pitchFamily="18" charset="2"/>
              </a:rPr>
              <a:t>=</a:t>
            </a:r>
            <a:r>
              <a:rPr lang="en-US" dirty="0" smtClean="0"/>
              <a:t> </a:t>
            </a:r>
            <a:r>
              <a:rPr lang="en-US" i="1" dirty="0" smtClean="0"/>
              <a:t>f</a:t>
            </a:r>
            <a:r>
              <a:rPr lang="en-US" dirty="0" smtClean="0"/>
              <a:t>(</a:t>
            </a:r>
            <a:r>
              <a:rPr lang="en-US" i="1" dirty="0" smtClean="0"/>
              <a:t>t</a:t>
            </a:r>
            <a:r>
              <a:rPr lang="en-US" baseline="-25000" dirty="0" smtClean="0"/>
              <a:t>2</a:t>
            </a:r>
            <a:r>
              <a:rPr lang="en-US" dirty="0" smtClean="0"/>
              <a:t>) for two points in time </a:t>
            </a:r>
            <a:r>
              <a:rPr lang="en-US" i="1" dirty="0" smtClean="0"/>
              <a:t>t</a:t>
            </a:r>
            <a:r>
              <a:rPr lang="en-US" baseline="-25000" dirty="0" smtClean="0"/>
              <a:t>1</a:t>
            </a:r>
            <a:r>
              <a:rPr lang="en-US" dirty="0" smtClean="0"/>
              <a:t> and </a:t>
            </a:r>
            <a:r>
              <a:rPr lang="en-US" i="1" dirty="0" smtClean="0"/>
              <a:t>t</a:t>
            </a:r>
            <a:r>
              <a:rPr lang="en-US" baseline="-25000" dirty="0" smtClean="0"/>
              <a:t>2</a:t>
            </a:r>
            <a:r>
              <a:rPr lang="en-US" dirty="0" smtClean="0"/>
              <a:t>, then there must be a time </a:t>
            </a:r>
            <a:r>
              <a:rPr lang="en-US" i="1" dirty="0" smtClean="0"/>
              <a:t>t</a:t>
            </a:r>
            <a:r>
              <a:rPr lang="en-US" baseline="-25000" dirty="0" smtClean="0"/>
              <a:t>3</a:t>
            </a:r>
            <a:r>
              <a:rPr lang="en-US" dirty="0" smtClean="0"/>
              <a:t> between </a:t>
            </a:r>
            <a:r>
              <a:rPr lang="en-US" i="1" dirty="0" smtClean="0"/>
              <a:t>t</a:t>
            </a:r>
            <a:r>
              <a:rPr lang="en-US" baseline="-25000" dirty="0" smtClean="0"/>
              <a:t>1</a:t>
            </a:r>
            <a:r>
              <a:rPr lang="en-US" dirty="0" smtClean="0"/>
              <a:t> and </a:t>
            </a:r>
            <a:r>
              <a:rPr lang="en-US" i="1" dirty="0" smtClean="0"/>
              <a:t>t</a:t>
            </a:r>
            <a:r>
              <a:rPr lang="en-US" baseline="-25000" dirty="0" smtClean="0"/>
              <a:t>2</a:t>
            </a:r>
            <a:r>
              <a:rPr lang="en-US" dirty="0" smtClean="0"/>
              <a:t> for which 	          That is, the velocity of the object at </a:t>
            </a:r>
            <a:r>
              <a:rPr lang="en-US" i="1" dirty="0" smtClean="0"/>
              <a:t>t</a:t>
            </a:r>
            <a:r>
              <a:rPr lang="en-US" baseline="-25000" dirty="0" smtClean="0"/>
              <a:t>3</a:t>
            </a:r>
            <a:r>
              <a:rPr lang="en-US" dirty="0" smtClean="0"/>
              <a:t> is 0. </a:t>
            </a:r>
          </a:p>
          <a:p>
            <a:r>
              <a:rPr lang="en-US" dirty="0" smtClean="0"/>
              <a:t>As a particular example, if </a:t>
            </a:r>
            <a:r>
              <a:rPr lang="en-US" i="1" dirty="0" smtClean="0"/>
              <a:t>h</a:t>
            </a:r>
            <a:r>
              <a:rPr lang="en-US" dirty="0" smtClean="0"/>
              <a:t>(</a:t>
            </a:r>
            <a:r>
              <a:rPr lang="en-US" i="1" dirty="0" smtClean="0"/>
              <a:t>t</a:t>
            </a:r>
            <a:r>
              <a:rPr lang="en-US" dirty="0" smtClean="0"/>
              <a:t>) represents the vertical height of a thrown object with, say, </a:t>
            </a:r>
            <a:r>
              <a:rPr lang="en-US" i="1" dirty="0" smtClean="0"/>
              <a:t>h</a:t>
            </a:r>
            <a:r>
              <a:rPr lang="en-US" dirty="0" smtClean="0"/>
              <a:t>(</a:t>
            </a:r>
            <a:r>
              <a:rPr lang="en-US" i="1" dirty="0" smtClean="0"/>
              <a:t>t</a:t>
            </a:r>
            <a:r>
              <a:rPr lang="en-US" baseline="-25000" dirty="0" smtClean="0"/>
              <a:t>1</a:t>
            </a:r>
            <a:r>
              <a:rPr lang="en-US" dirty="0" smtClean="0"/>
              <a:t>) </a:t>
            </a:r>
            <a:r>
              <a:rPr lang="en-US" dirty="0" smtClean="0">
                <a:latin typeface="Symbol" pitchFamily="18" charset="2"/>
              </a:rPr>
              <a:t>=</a:t>
            </a:r>
            <a:r>
              <a:rPr lang="en-US" dirty="0" smtClean="0"/>
              <a:t> </a:t>
            </a:r>
            <a:r>
              <a:rPr lang="en-US" i="1" dirty="0" smtClean="0"/>
              <a:t>h</a:t>
            </a:r>
            <a:r>
              <a:rPr lang="en-US" dirty="0" smtClean="0"/>
              <a:t>(</a:t>
            </a:r>
            <a:r>
              <a:rPr lang="en-US" i="1" dirty="0" smtClean="0"/>
              <a:t>t</a:t>
            </a:r>
            <a:r>
              <a:rPr lang="en-US" baseline="-25000" dirty="0" smtClean="0"/>
              <a:t>2</a:t>
            </a:r>
            <a:r>
              <a:rPr lang="en-US" dirty="0" smtClean="0"/>
              <a:t>) </a:t>
            </a:r>
            <a:r>
              <a:rPr lang="en-US" dirty="0" smtClean="0">
                <a:latin typeface="Symbol" pitchFamily="18" charset="2"/>
              </a:rPr>
              <a:t>=</a:t>
            </a:r>
            <a:r>
              <a:rPr lang="en-US" dirty="0" smtClean="0"/>
              <a:t> 0, then </a:t>
            </a:r>
            <a:r>
              <a:rPr lang="en-US" i="1" dirty="0" smtClean="0"/>
              <a:t>h</a:t>
            </a:r>
            <a:r>
              <a:rPr lang="en-US" dirty="0" smtClean="0"/>
              <a:t>’(</a:t>
            </a:r>
            <a:r>
              <a:rPr lang="en-US" i="1" dirty="0" smtClean="0"/>
              <a:t>t</a:t>
            </a:r>
            <a:r>
              <a:rPr lang="en-US" sz="2400" baseline="-25000" dirty="0" smtClean="0"/>
              <a:t>3</a:t>
            </a:r>
            <a:r>
              <a:rPr lang="en-US" dirty="0" smtClean="0"/>
              <a:t>) </a:t>
            </a:r>
            <a:r>
              <a:rPr lang="en-US" dirty="0" smtClean="0">
                <a:latin typeface="Symbol" pitchFamily="18" charset="2"/>
              </a:rPr>
              <a:t>=</a:t>
            </a:r>
            <a:r>
              <a:rPr lang="en-US" dirty="0" smtClean="0"/>
              <a:t> 0 and </a:t>
            </a:r>
            <a:r>
              <a:rPr lang="en-US" i="1" dirty="0" smtClean="0"/>
              <a:t>h</a:t>
            </a:r>
            <a:r>
              <a:rPr lang="en-US" dirty="0" smtClean="0"/>
              <a:t>(</a:t>
            </a:r>
            <a:r>
              <a:rPr lang="en-US" i="1" dirty="0" smtClean="0"/>
              <a:t>t</a:t>
            </a:r>
            <a:r>
              <a:rPr lang="en-US" baseline="-25000" dirty="0" smtClean="0"/>
              <a:t>3</a:t>
            </a:r>
            <a:r>
              <a:rPr lang="en-US" dirty="0" smtClean="0"/>
              <a:t>) represents the maximum height achieved by the object. </a:t>
            </a:r>
            <a:endParaRPr lang="en-US" dirty="0"/>
          </a:p>
        </p:txBody>
      </p:sp>
      <p:graphicFrame>
        <p:nvGraphicFramePr>
          <p:cNvPr id="45058" name="Object 2"/>
          <p:cNvGraphicFramePr>
            <a:graphicFrameLocks noChangeAspect="1"/>
          </p:cNvGraphicFramePr>
          <p:nvPr/>
        </p:nvGraphicFramePr>
        <p:xfrm>
          <a:off x="1512277" y="3024554"/>
          <a:ext cx="1460500" cy="495300"/>
        </p:xfrm>
        <a:graphic>
          <a:graphicData uri="http://schemas.openxmlformats.org/presentationml/2006/ole">
            <mc:AlternateContent xmlns:mc="http://schemas.openxmlformats.org/markup-compatibility/2006">
              <mc:Choice xmlns:v="urn:schemas-microsoft-com:vml" Requires="v">
                <p:oleObj spid="_x0000_s45067" name="Equation" r:id="rId3" imgW="1460160" imgH="495000" progId="Equation.DSMT4">
                  <p:embed/>
                </p:oleObj>
              </mc:Choice>
              <mc:Fallback>
                <p:oleObj name="Equation" r:id="rId3" imgW="146016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2277" y="3024554"/>
                        <a:ext cx="1460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(cont.)</a:t>
            </a:r>
            <a:endParaRPr lang="en-US" dirty="0"/>
          </a:p>
        </p:txBody>
      </p:sp>
      <p:sp>
        <p:nvSpPr>
          <p:cNvPr id="3" name="Content Placeholder 2"/>
          <p:cNvSpPr>
            <a:spLocks noGrp="1"/>
          </p:cNvSpPr>
          <p:nvPr>
            <p:ph idx="1"/>
          </p:nvPr>
        </p:nvSpPr>
        <p:spPr>
          <a:xfrm>
            <a:off x="457200" y="1280160"/>
            <a:ext cx="4267200" cy="4572000"/>
          </a:xfrm>
        </p:spPr>
        <p:txBody>
          <a:bodyPr/>
          <a:lstStyle/>
          <a:p>
            <a:r>
              <a:rPr lang="en-US" dirty="0" smtClean="0"/>
              <a:t>(Note that in this example, </a:t>
            </a:r>
            <a:r>
              <a:rPr lang="en-US" i="1" dirty="0" smtClean="0"/>
              <a:t>h</a:t>
            </a:r>
            <a:r>
              <a:rPr lang="en-US" dirty="0" smtClean="0"/>
              <a:t>(</a:t>
            </a:r>
            <a:r>
              <a:rPr lang="en-US" i="1" dirty="0" smtClean="0"/>
              <a:t>t</a:t>
            </a:r>
            <a:r>
              <a:rPr lang="en-US" dirty="0" smtClean="0"/>
              <a:t>) represents the motion up and down relative to ground level. The object may also travel horizontally, as shown in Figure 5, but such motion happens independently of </a:t>
            </a:r>
            <a:r>
              <a:rPr lang="en-US" i="1" dirty="0" smtClean="0"/>
              <a:t>h</a:t>
            </a:r>
            <a:r>
              <a:rPr lang="en-US" dirty="0" smtClean="0"/>
              <a:t>(</a:t>
            </a:r>
            <a:r>
              <a:rPr lang="en-US" i="1" dirty="0" smtClean="0"/>
              <a:t>t</a:t>
            </a:r>
            <a:r>
              <a:rPr lang="en-US" dirty="0" smtClean="0"/>
              <a:t>) and would be measured by another function.)</a:t>
            </a:r>
            <a:endParaRPr lang="en-US" dirty="0"/>
          </a:p>
        </p:txBody>
      </p:sp>
      <p:grpSp>
        <p:nvGrpSpPr>
          <p:cNvPr id="6" name="Group 5"/>
          <p:cNvGrpSpPr/>
          <p:nvPr/>
        </p:nvGrpSpPr>
        <p:grpSpPr>
          <a:xfrm>
            <a:off x="4618300" y="1422725"/>
            <a:ext cx="4323999" cy="3682675"/>
            <a:chOff x="4618300" y="1422725"/>
            <a:chExt cx="4323999" cy="3682675"/>
          </a:xfrm>
        </p:grpSpPr>
        <p:pic>
          <p:nvPicPr>
            <p:cNvPr id="51201" name="Picture 1"/>
            <p:cNvPicPr>
              <a:picLocks noChangeAspect="1" noChangeArrowheads="1"/>
            </p:cNvPicPr>
            <p:nvPr/>
          </p:nvPicPr>
          <p:blipFill>
            <a:blip r:embed="rId2" cstate="print"/>
            <a:srcRect/>
            <a:stretch>
              <a:fillRect/>
            </a:stretch>
          </p:blipFill>
          <p:spPr bwMode="auto">
            <a:xfrm>
              <a:off x="4618300" y="1422725"/>
              <a:ext cx="4323999" cy="2926080"/>
            </a:xfrm>
            <a:prstGeom prst="rect">
              <a:avLst/>
            </a:prstGeom>
            <a:noFill/>
            <a:ln w="9525">
              <a:noFill/>
              <a:miter lim="800000"/>
              <a:headEnd/>
              <a:tailEnd/>
            </a:ln>
          </p:spPr>
        </p:pic>
        <p:sp>
          <p:nvSpPr>
            <p:cNvPr id="5" name="Rectangle 4"/>
            <p:cNvSpPr/>
            <p:nvPr/>
          </p:nvSpPr>
          <p:spPr>
            <a:xfrm>
              <a:off x="6019800" y="4582180"/>
              <a:ext cx="1370055" cy="523220"/>
            </a:xfrm>
            <a:prstGeom prst="rect">
              <a:avLst/>
            </a:prstGeom>
          </p:spPr>
          <p:txBody>
            <a:bodyPr wrap="none">
              <a:spAutoFit/>
            </a:bodyPr>
            <a:lstStyle/>
            <a:p>
              <a:r>
                <a:rPr lang="en-US" sz="2800" b="1" dirty="0" smtClean="0"/>
                <a:t>Figure 5</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The Mean Value Theorem</a:t>
            </a:r>
            <a:endParaRPr lang="en-US" dirty="0">
              <a:solidFill>
                <a:schemeClr val="tx2"/>
              </a:solidFill>
            </a:endParaRPr>
          </a:p>
        </p:txBody>
      </p:sp>
      <p:sp>
        <p:nvSpPr>
          <p:cNvPr id="3" name="Content Placeholder 2"/>
          <p:cNvSpPr>
            <a:spLocks noGrp="1"/>
          </p:cNvSpPr>
          <p:nvPr>
            <p:ph idx="1"/>
          </p:nvPr>
        </p:nvSpPr>
        <p:spPr>
          <a:xfrm>
            <a:off x="545123" y="3429000"/>
            <a:ext cx="8229600" cy="2425279"/>
          </a:xfrm>
          <a:solidFill>
            <a:srgbClr val="FFFFCC"/>
          </a:solidFill>
          <a:ln w="28575">
            <a:solidFill>
              <a:srgbClr val="000000"/>
            </a:solidFill>
          </a:ln>
        </p:spPr>
        <p:txBody>
          <a:bodyPr wrap="square" tIns="0" rIns="91440" bIns="0">
            <a:spAutoFit/>
          </a:bodyPr>
          <a:lstStyle/>
          <a:p>
            <a:pPr algn="ctr"/>
            <a:r>
              <a:rPr lang="en-US" b="1" dirty="0" smtClean="0">
                <a:solidFill>
                  <a:srgbClr val="000000"/>
                </a:solidFill>
              </a:rPr>
              <a:t>The Mean Value Theorem</a:t>
            </a:r>
          </a:p>
          <a:p>
            <a:r>
              <a:rPr lang="en-US" dirty="0" smtClean="0">
                <a:solidFill>
                  <a:srgbClr val="000000"/>
                </a:solidFill>
              </a:rPr>
              <a:t>If </a:t>
            </a:r>
            <a:r>
              <a:rPr lang="en-US" i="1" dirty="0" smtClean="0">
                <a:solidFill>
                  <a:srgbClr val="000000"/>
                </a:solidFill>
              </a:rPr>
              <a:t>f</a:t>
            </a:r>
            <a:r>
              <a:rPr lang="en-US" dirty="0" smtClean="0">
                <a:solidFill>
                  <a:srgbClr val="000000"/>
                </a:solidFill>
              </a:rPr>
              <a:t> is continuous on the closed interval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and differentiable on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then there is at least one point </a:t>
            </a:r>
          </a:p>
          <a:p>
            <a:pPr>
              <a:spcBef>
                <a:spcPts val="1800"/>
              </a:spcBef>
            </a:pPr>
            <a:r>
              <a:rPr lang="en-US" dirty="0" smtClean="0">
                <a:solidFill>
                  <a:srgbClr val="000000"/>
                </a:solidFill>
              </a:rPr>
              <a:t>	     for which </a:t>
            </a:r>
          </a:p>
          <a:p>
            <a:pPr>
              <a:spcBef>
                <a:spcPts val="1800"/>
              </a:spcBef>
            </a:pPr>
            <a:endParaRPr lang="en-US" sz="1000" dirty="0">
              <a:solidFill>
                <a:srgbClr val="000000"/>
              </a:solidFill>
            </a:endParaRPr>
          </a:p>
        </p:txBody>
      </p:sp>
      <p:graphicFrame>
        <p:nvGraphicFramePr>
          <p:cNvPr id="47106" name="Object 2"/>
          <p:cNvGraphicFramePr>
            <a:graphicFrameLocks noChangeAspect="1"/>
          </p:cNvGraphicFramePr>
          <p:nvPr>
            <p:extLst/>
          </p:nvPr>
        </p:nvGraphicFramePr>
        <p:xfrm>
          <a:off x="669324" y="5012724"/>
          <a:ext cx="1231900" cy="469900"/>
        </p:xfrm>
        <a:graphic>
          <a:graphicData uri="http://schemas.openxmlformats.org/presentationml/2006/ole">
            <mc:AlternateContent xmlns:mc="http://schemas.openxmlformats.org/markup-compatibility/2006">
              <mc:Choice xmlns:v="urn:schemas-microsoft-com:vml" Requires="v">
                <p:oleObj spid="_x0000_s80904" name="Equation" r:id="rId3" imgW="1231560" imgH="469800" progId="Equation.DSMT4">
                  <p:embed/>
                </p:oleObj>
              </mc:Choice>
              <mc:Fallback>
                <p:oleObj name="Equation" r:id="rId3" imgW="1231560" imgH="4698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9324" y="5012724"/>
                        <a:ext cx="123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7" name="Object 3"/>
          <p:cNvGraphicFramePr>
            <a:graphicFrameLocks noChangeAspect="1"/>
          </p:cNvGraphicFramePr>
          <p:nvPr>
            <p:extLst/>
          </p:nvPr>
        </p:nvGraphicFramePr>
        <p:xfrm>
          <a:off x="3505200" y="4757352"/>
          <a:ext cx="2895600" cy="889000"/>
        </p:xfrm>
        <a:graphic>
          <a:graphicData uri="http://schemas.openxmlformats.org/presentationml/2006/ole">
            <mc:AlternateContent xmlns:mc="http://schemas.openxmlformats.org/markup-compatibility/2006">
              <mc:Choice xmlns:v="urn:schemas-microsoft-com:vml" Requires="v">
                <p:oleObj spid="_x0000_s80905" name="Equation" r:id="rId5" imgW="2895480" imgH="888840" progId="Equation.DSMT4">
                  <p:embed/>
                </p:oleObj>
              </mc:Choice>
              <mc:Fallback>
                <p:oleObj name="Equation" r:id="rId5" imgW="2895480" imgH="88884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4757352"/>
                        <a:ext cx="289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TextBox 3"/>
          <p:cNvSpPr txBox="1"/>
          <p:nvPr/>
        </p:nvSpPr>
        <p:spPr>
          <a:xfrm>
            <a:off x="512172" y="1247641"/>
            <a:ext cx="8229600" cy="1815882"/>
          </a:xfrm>
          <a:prstGeom prst="rect">
            <a:avLst/>
          </a:prstGeom>
          <a:noFill/>
        </p:spPr>
        <p:txBody>
          <a:bodyPr wrap="square" rtlCol="0">
            <a:spAutoFit/>
          </a:bodyPr>
          <a:lstStyle/>
          <a:p>
            <a:r>
              <a:rPr lang="en-US" sz="2800" dirty="0">
                <a:solidFill>
                  <a:srgbClr val="366092"/>
                </a:solidFill>
              </a:rPr>
              <a:t>The Mean Value Theorem (MVT) is a generalization of Rolle’s Theorem. It provides the same sort of insight into the behavior of a function defined on an interval [</a:t>
            </a:r>
            <a:r>
              <a:rPr lang="en-US" sz="2800" i="1" dirty="0">
                <a:solidFill>
                  <a:srgbClr val="366092"/>
                </a:solidFill>
              </a:rPr>
              <a:t>a</a:t>
            </a:r>
            <a:r>
              <a:rPr lang="en-US" sz="2800" dirty="0">
                <a:solidFill>
                  <a:srgbClr val="366092"/>
                </a:solidFill>
              </a:rPr>
              <a:t>,</a:t>
            </a:r>
            <a:r>
              <a:rPr lang="en-US" sz="2800" i="1" dirty="0">
                <a:solidFill>
                  <a:srgbClr val="366092"/>
                </a:solidFill>
              </a:rPr>
              <a:t>b</a:t>
            </a:r>
            <a:r>
              <a:rPr lang="en-US" sz="2800" dirty="0">
                <a:solidFill>
                  <a:srgbClr val="366092"/>
                </a:solidFill>
              </a:rPr>
              <a:t>] while relaxing one of the hypotheses.</a:t>
            </a:r>
          </a:p>
        </p:txBody>
      </p:sp>
    </p:spTree>
    <p:extLst>
      <p:ext uri="{BB962C8B-B14F-4D97-AF65-F5344CB8AC3E}">
        <p14:creationId xmlns:p14="http://schemas.microsoft.com/office/powerpoint/2010/main" val="17702733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Rolle’s Theorem and the Mean Value Theorem</a:t>
            </a:r>
            <a:endParaRPr lang="en-US" dirty="0"/>
          </a:p>
        </p:txBody>
      </p:sp>
      <p:sp>
        <p:nvSpPr>
          <p:cNvPr id="3" name="Content Placeholder 2"/>
          <p:cNvSpPr>
            <a:spLocks noGrp="1"/>
          </p:cNvSpPr>
          <p:nvPr>
            <p:ph idx="1"/>
          </p:nvPr>
        </p:nvSpPr>
        <p:spPr/>
        <p:txBody>
          <a:bodyPr>
            <a:normAutofit/>
          </a:bodyPr>
          <a:lstStyle/>
          <a:p>
            <a:r>
              <a:rPr lang="en-US" dirty="0" smtClean="0"/>
              <a:t>In preparation for proving the MVT, it’s important to understand geometrically what it says. Figure 6 on the next slide shows how the MVT can be viewed as a “slanted” version of Rolle’s Theorem, in that it guarantees the existence of at least one point 	</a:t>
            </a:r>
            <a:r>
              <a:rPr lang="en-US" dirty="0"/>
              <a:t> </a:t>
            </a:r>
            <a:r>
              <a:rPr lang="en-US" dirty="0" smtClean="0"/>
              <a:t>     at which the line tangent to the graph of </a:t>
            </a:r>
            <a:r>
              <a:rPr lang="en-US" i="1" dirty="0" smtClean="0"/>
              <a:t>f</a:t>
            </a:r>
            <a:r>
              <a:rPr lang="en-US" dirty="0" smtClean="0"/>
              <a:t> is parallel to the secant line through 		    and 	</a:t>
            </a:r>
            <a:endParaRPr lang="en-US" dirty="0"/>
          </a:p>
        </p:txBody>
      </p:sp>
      <p:graphicFrame>
        <p:nvGraphicFramePr>
          <p:cNvPr id="79874" name="Object 2"/>
          <p:cNvGraphicFramePr>
            <a:graphicFrameLocks noChangeAspect="1"/>
          </p:cNvGraphicFramePr>
          <p:nvPr>
            <p:extLst>
              <p:ext uri="{D42A27DB-BD31-4B8C-83A1-F6EECF244321}">
                <p14:modId xmlns:p14="http://schemas.microsoft.com/office/powerpoint/2010/main" val="2179668355"/>
              </p:ext>
            </p:extLst>
          </p:nvPr>
        </p:nvGraphicFramePr>
        <p:xfrm>
          <a:off x="7315200" y="3023508"/>
          <a:ext cx="1231900" cy="469900"/>
        </p:xfrm>
        <a:graphic>
          <a:graphicData uri="http://schemas.openxmlformats.org/presentationml/2006/ole">
            <mc:AlternateContent xmlns:mc="http://schemas.openxmlformats.org/markup-compatibility/2006">
              <mc:Choice xmlns:v="urn:schemas-microsoft-com:vml" Requires="v">
                <p:oleObj spid="_x0000_s79905" name="Equation" r:id="rId3" imgW="1231560" imgH="469800" progId="Equation.DSMT4">
                  <p:embed/>
                </p:oleObj>
              </mc:Choice>
              <mc:Fallback>
                <p:oleObj name="Equation" r:id="rId3" imgW="12315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3023508"/>
                        <a:ext cx="123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9876" name="Object 4"/>
          <p:cNvGraphicFramePr>
            <a:graphicFrameLocks noChangeAspect="1"/>
          </p:cNvGraphicFramePr>
          <p:nvPr>
            <p:extLst>
              <p:ext uri="{D42A27DB-BD31-4B8C-83A1-F6EECF244321}">
                <p14:modId xmlns:p14="http://schemas.microsoft.com/office/powerpoint/2010/main" val="3335087276"/>
              </p:ext>
            </p:extLst>
          </p:nvPr>
        </p:nvGraphicFramePr>
        <p:xfrm>
          <a:off x="4038600" y="3872684"/>
          <a:ext cx="1244600" cy="533400"/>
        </p:xfrm>
        <a:graphic>
          <a:graphicData uri="http://schemas.openxmlformats.org/presentationml/2006/ole">
            <mc:AlternateContent xmlns:mc="http://schemas.openxmlformats.org/markup-compatibility/2006">
              <mc:Choice xmlns:v="urn:schemas-microsoft-com:vml" Requires="v">
                <p:oleObj spid="_x0000_s79906" name="Equation" r:id="rId5" imgW="1244520" imgH="533160" progId="Equation.DSMT4">
                  <p:embed/>
                </p:oleObj>
              </mc:Choice>
              <mc:Fallback>
                <p:oleObj name="Equation" r:id="rId5" imgW="124452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8600" y="3872684"/>
                        <a:ext cx="1244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9877" name="Object 5"/>
          <p:cNvGraphicFramePr>
            <a:graphicFrameLocks noChangeAspect="1"/>
          </p:cNvGraphicFramePr>
          <p:nvPr>
            <p:extLst>
              <p:ext uri="{D42A27DB-BD31-4B8C-83A1-F6EECF244321}">
                <p14:modId xmlns:p14="http://schemas.microsoft.com/office/powerpoint/2010/main" val="1499605967"/>
              </p:ext>
            </p:extLst>
          </p:nvPr>
        </p:nvGraphicFramePr>
        <p:xfrm>
          <a:off x="6172200" y="3872684"/>
          <a:ext cx="1333500" cy="533400"/>
        </p:xfrm>
        <a:graphic>
          <a:graphicData uri="http://schemas.openxmlformats.org/presentationml/2006/ole">
            <mc:AlternateContent xmlns:mc="http://schemas.openxmlformats.org/markup-compatibility/2006">
              <mc:Choice xmlns:v="urn:schemas-microsoft-com:vml" Requires="v">
                <p:oleObj spid="_x0000_s79907" name="Equation" r:id="rId7" imgW="1333440" imgH="533160" progId="Equation.DSMT4">
                  <p:embed/>
                </p:oleObj>
              </mc:Choice>
              <mc:Fallback>
                <p:oleObj name="Equation" r:id="rId7" imgW="133344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2200" y="3872684"/>
                        <a:ext cx="1333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Rolle’s Theorem and the Mean Value Theorem</a:t>
            </a:r>
            <a:endParaRPr lang="en-US" dirty="0"/>
          </a:p>
        </p:txBody>
      </p:sp>
      <p:sp>
        <p:nvSpPr>
          <p:cNvPr id="3" name="Content Placeholder 2"/>
          <p:cNvSpPr>
            <a:spLocks noGrp="1"/>
          </p:cNvSpPr>
          <p:nvPr>
            <p:ph idx="1"/>
          </p:nvPr>
        </p:nvSpPr>
        <p:spPr>
          <a:xfrm>
            <a:off x="457200" y="1280160"/>
            <a:ext cx="4114800" cy="4572000"/>
          </a:xfrm>
        </p:spPr>
        <p:txBody>
          <a:bodyPr/>
          <a:lstStyle/>
          <a:p>
            <a:r>
              <a:rPr lang="en-US" dirty="0" smtClean="0"/>
              <a:t>In Figure 6, this conclusion is actually true for two points </a:t>
            </a:r>
            <a:r>
              <a:rPr lang="en-US" i="1" dirty="0" smtClean="0"/>
              <a:t>c</a:t>
            </a:r>
            <a:r>
              <a:rPr lang="en-US" dirty="0" smtClean="0"/>
              <a:t> and </a:t>
            </a:r>
            <a:r>
              <a:rPr lang="en-US" i="1" dirty="0" smtClean="0"/>
              <a:t>d</a:t>
            </a:r>
            <a:r>
              <a:rPr lang="en-US" dirty="0" smtClean="0"/>
              <a:t> in the interval.</a:t>
            </a:r>
            <a:endParaRPr lang="en-US" dirty="0"/>
          </a:p>
        </p:txBody>
      </p:sp>
      <p:pic>
        <p:nvPicPr>
          <p:cNvPr id="90117" name="Picture 5"/>
          <p:cNvPicPr>
            <a:picLocks noChangeAspect="1" noChangeArrowheads="1"/>
          </p:cNvPicPr>
          <p:nvPr/>
        </p:nvPicPr>
        <p:blipFill>
          <a:blip r:embed="rId2" cstate="print"/>
          <a:srcRect b="10000"/>
          <a:stretch>
            <a:fillRect/>
          </a:stretch>
        </p:blipFill>
        <p:spPr bwMode="auto">
          <a:xfrm>
            <a:off x="4630570" y="1143000"/>
            <a:ext cx="4056230" cy="4114800"/>
          </a:xfrm>
          <a:prstGeom prst="rect">
            <a:avLst/>
          </a:prstGeom>
          <a:noFill/>
          <a:ln w="9525">
            <a:noFill/>
            <a:miter lim="800000"/>
            <a:headEnd/>
            <a:tailEnd/>
          </a:ln>
        </p:spPr>
      </p:pic>
      <p:sp>
        <p:nvSpPr>
          <p:cNvPr id="8" name="Rectangle 7"/>
          <p:cNvSpPr/>
          <p:nvPr/>
        </p:nvSpPr>
        <p:spPr>
          <a:xfrm>
            <a:off x="5943600" y="5334000"/>
            <a:ext cx="1370055" cy="523220"/>
          </a:xfrm>
          <a:prstGeom prst="rect">
            <a:avLst/>
          </a:prstGeom>
        </p:spPr>
        <p:txBody>
          <a:bodyPr wrap="none">
            <a:spAutoFit/>
          </a:bodyPr>
          <a:lstStyle/>
          <a:p>
            <a:r>
              <a:rPr lang="en-US" sz="2800" b="1" dirty="0" smtClean="0"/>
              <a:t>Figure 6</a:t>
            </a:r>
            <a:endParaRPr lang="en-US" sz="28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The Mean Value Theorem</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wrap="square">
            <a:spAutoFit/>
          </a:bodyPr>
          <a:lstStyle/>
          <a:p>
            <a:pPr algn="ctr"/>
            <a:r>
              <a:rPr lang="en-US" b="1" dirty="0" smtClean="0">
                <a:solidFill>
                  <a:srgbClr val="000000"/>
                </a:solidFill>
              </a:rPr>
              <a:t>Proof</a:t>
            </a:r>
          </a:p>
          <a:p>
            <a:r>
              <a:rPr lang="en-US" dirty="0" smtClean="0">
                <a:solidFill>
                  <a:srgbClr val="000000"/>
                </a:solidFill>
              </a:rPr>
              <a:t>The sort of depiction shown in Figure 6 points the way toward a proof of the MVT: if we can modify the function under consideration by “unslanting” it, we can then apply Rolle’s Theorem.</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The Mean Value Theorem</a:t>
            </a:r>
            <a:endParaRPr lang="en-US" dirty="0"/>
          </a:p>
        </p:txBody>
      </p:sp>
      <p:sp>
        <p:nvSpPr>
          <p:cNvPr id="3" name="Content Placeholder 2"/>
          <p:cNvSpPr>
            <a:spLocks noGrp="1"/>
          </p:cNvSpPr>
          <p:nvPr>
            <p:ph idx="1"/>
          </p:nvPr>
        </p:nvSpPr>
        <p:spPr>
          <a:xfrm>
            <a:off x="457200" y="1280160"/>
            <a:ext cx="8229600" cy="4663440"/>
          </a:xfrm>
          <a:solidFill>
            <a:srgbClr val="FFFFCC"/>
          </a:solidFill>
          <a:ln w="28575">
            <a:solidFill>
              <a:srgbClr val="000000"/>
            </a:solidFill>
          </a:ln>
        </p:spPr>
        <p:txBody>
          <a:bodyPr wrap="square">
            <a:spAutoFit/>
          </a:bodyPr>
          <a:lstStyle/>
          <a:p>
            <a:pPr algn="ctr">
              <a:spcBef>
                <a:spcPts val="0"/>
              </a:spcBef>
            </a:pPr>
            <a:r>
              <a:rPr lang="en-US" b="1" dirty="0" smtClean="0">
                <a:solidFill>
                  <a:srgbClr val="000000"/>
                </a:solidFill>
              </a:rPr>
              <a:t>Proof (cont.)</a:t>
            </a:r>
          </a:p>
          <a:p>
            <a:pPr>
              <a:spcBef>
                <a:spcPts val="0"/>
              </a:spcBef>
            </a:pPr>
            <a:r>
              <a:rPr lang="en-US" dirty="0" smtClean="0">
                <a:solidFill>
                  <a:srgbClr val="000000"/>
                </a:solidFill>
              </a:rPr>
              <a:t>To do this, we want to </a:t>
            </a:r>
          </a:p>
          <a:p>
            <a:pPr>
              <a:spcBef>
                <a:spcPts val="0"/>
              </a:spcBef>
            </a:pPr>
            <a:r>
              <a:rPr lang="en-US" dirty="0" smtClean="0">
                <a:solidFill>
                  <a:srgbClr val="000000"/>
                </a:solidFill>
              </a:rPr>
              <a:t>consider a new function </a:t>
            </a:r>
          </a:p>
          <a:p>
            <a:pPr>
              <a:spcBef>
                <a:spcPts val="0"/>
              </a:spcBef>
            </a:pPr>
            <a:r>
              <a:rPr lang="en-US" dirty="0" smtClean="0">
                <a:solidFill>
                  <a:srgbClr val="000000"/>
                </a:solidFill>
              </a:rPr>
              <a:t>defined as the difference </a:t>
            </a:r>
          </a:p>
          <a:p>
            <a:pPr>
              <a:spcBef>
                <a:spcPts val="0"/>
              </a:spcBef>
            </a:pPr>
            <a:r>
              <a:rPr lang="en-US" dirty="0" smtClean="0">
                <a:solidFill>
                  <a:srgbClr val="000000"/>
                </a:solidFill>
              </a:rPr>
              <a:t>between </a:t>
            </a:r>
            <a:r>
              <a:rPr lang="en-US" i="1" dirty="0" smtClean="0">
                <a:solidFill>
                  <a:srgbClr val="000000"/>
                </a:solidFill>
              </a:rPr>
              <a:t>f</a:t>
            </a:r>
            <a:r>
              <a:rPr lang="en-US" dirty="0" smtClean="0">
                <a:solidFill>
                  <a:srgbClr val="000000"/>
                </a:solidFill>
              </a:rPr>
              <a:t> and the function </a:t>
            </a:r>
          </a:p>
          <a:p>
            <a:pPr>
              <a:spcBef>
                <a:spcPts val="0"/>
              </a:spcBef>
            </a:pPr>
            <a:r>
              <a:rPr lang="en-US" dirty="0" smtClean="0">
                <a:solidFill>
                  <a:srgbClr val="000000"/>
                </a:solidFill>
              </a:rPr>
              <a:t>whose graph is the secant line </a:t>
            </a:r>
          </a:p>
          <a:p>
            <a:pPr>
              <a:spcBef>
                <a:spcPts val="0"/>
              </a:spcBef>
            </a:pPr>
            <a:r>
              <a:rPr lang="en-US" dirty="0" smtClean="0">
                <a:solidFill>
                  <a:srgbClr val="000000"/>
                </a:solidFill>
              </a:rPr>
              <a:t>passing through (</a:t>
            </a:r>
            <a:r>
              <a:rPr lang="en-US" i="1" dirty="0" smtClean="0">
                <a:solidFill>
                  <a:srgbClr val="000000"/>
                </a:solidFill>
              </a:rPr>
              <a:t>a</a:t>
            </a:r>
            <a:r>
              <a:rPr lang="en-US" dirty="0" smtClean="0">
                <a:solidFill>
                  <a:srgbClr val="000000"/>
                </a:solidFill>
              </a:rPr>
              <a:t>, </a:t>
            </a:r>
            <a:r>
              <a:rPr lang="en-US" i="1" dirty="0" smtClean="0">
                <a:solidFill>
                  <a:srgbClr val="000000"/>
                </a:solidFill>
              </a:rPr>
              <a:t>f</a:t>
            </a:r>
            <a:r>
              <a:rPr lang="en-US" dirty="0" smtClean="0">
                <a:solidFill>
                  <a:srgbClr val="000000"/>
                </a:solidFill>
              </a:rPr>
              <a:t>(</a:t>
            </a:r>
            <a:r>
              <a:rPr lang="en-US" i="1" dirty="0" smtClean="0">
                <a:solidFill>
                  <a:srgbClr val="000000"/>
                </a:solidFill>
              </a:rPr>
              <a:t>a</a:t>
            </a:r>
            <a:r>
              <a:rPr lang="en-US" dirty="0" smtClean="0">
                <a:solidFill>
                  <a:srgbClr val="000000"/>
                </a:solidFill>
              </a:rPr>
              <a:t>)) and </a:t>
            </a:r>
          </a:p>
          <a:p>
            <a:pPr>
              <a:spcBef>
                <a:spcPts val="0"/>
              </a:spcBef>
            </a:pPr>
            <a:r>
              <a:rPr lang="en-US" dirty="0" smtClean="0">
                <a:solidFill>
                  <a:srgbClr val="000000"/>
                </a:solidFill>
              </a:rPr>
              <a:t>(</a:t>
            </a:r>
            <a:r>
              <a:rPr lang="en-US" i="1" dirty="0" smtClean="0">
                <a:solidFill>
                  <a:srgbClr val="000000"/>
                </a:solidFill>
              </a:rPr>
              <a:t>b</a:t>
            </a:r>
            <a:r>
              <a:rPr lang="en-US" dirty="0" smtClean="0">
                <a:solidFill>
                  <a:srgbClr val="000000"/>
                </a:solidFill>
              </a:rPr>
              <a:t>, </a:t>
            </a:r>
            <a:r>
              <a:rPr lang="en-US" i="1" dirty="0" smtClean="0">
                <a:solidFill>
                  <a:srgbClr val="000000"/>
                </a:solidFill>
              </a:rPr>
              <a:t>f</a:t>
            </a:r>
            <a:r>
              <a:rPr lang="en-US" dirty="0" smtClean="0">
                <a:solidFill>
                  <a:srgbClr val="000000"/>
                </a:solidFill>
              </a:rPr>
              <a:t>(</a:t>
            </a:r>
            <a:r>
              <a:rPr lang="en-US" i="1" dirty="0" smtClean="0">
                <a:solidFill>
                  <a:srgbClr val="000000"/>
                </a:solidFill>
              </a:rPr>
              <a:t>b</a:t>
            </a:r>
            <a:r>
              <a:rPr lang="en-US" dirty="0" smtClean="0">
                <a:solidFill>
                  <a:srgbClr val="000000"/>
                </a:solidFill>
              </a:rPr>
              <a:t>)), shown in red in the </a:t>
            </a:r>
          </a:p>
          <a:p>
            <a:pPr>
              <a:spcBef>
                <a:spcPts val="0"/>
              </a:spcBef>
            </a:pPr>
            <a:r>
              <a:rPr lang="en-US" dirty="0" smtClean="0">
                <a:solidFill>
                  <a:srgbClr val="000000"/>
                </a:solidFill>
              </a:rPr>
              <a:t>figure.</a:t>
            </a:r>
          </a:p>
          <a:p>
            <a:pPr>
              <a:spcBef>
                <a:spcPts val="0"/>
              </a:spcBef>
            </a:pPr>
            <a:endParaRPr lang="en-US" sz="2300" dirty="0" smtClean="0">
              <a:solidFill>
                <a:srgbClr val="000000"/>
              </a:solidFill>
            </a:endParaRPr>
          </a:p>
          <a:p>
            <a:pPr>
              <a:spcBef>
                <a:spcPts val="0"/>
              </a:spcBef>
            </a:pPr>
            <a:endParaRPr lang="en-US" sz="2300" dirty="0">
              <a:solidFill>
                <a:srgbClr val="000000"/>
              </a:solidFill>
            </a:endParaRPr>
          </a:p>
        </p:txBody>
      </p:sp>
      <p:grpSp>
        <p:nvGrpSpPr>
          <p:cNvPr id="7" name="Group 6"/>
          <p:cNvGrpSpPr/>
          <p:nvPr/>
        </p:nvGrpSpPr>
        <p:grpSpPr>
          <a:xfrm>
            <a:off x="4823404" y="1796526"/>
            <a:ext cx="3710996" cy="4157670"/>
            <a:chOff x="4823404" y="1828800"/>
            <a:chExt cx="3710996" cy="4157670"/>
          </a:xfrm>
        </p:grpSpPr>
        <p:pic>
          <p:nvPicPr>
            <p:cNvPr id="63489" name="Picture 1"/>
            <p:cNvPicPr>
              <a:picLocks noChangeAspect="1" noChangeArrowheads="1"/>
            </p:cNvPicPr>
            <p:nvPr/>
          </p:nvPicPr>
          <p:blipFill>
            <a:blip r:embed="rId2" cstate="print">
              <a:clrChange>
                <a:clrFrom>
                  <a:srgbClr val="FFFFFF"/>
                </a:clrFrom>
                <a:clrTo>
                  <a:srgbClr val="FFFFFF">
                    <a:alpha val="0"/>
                  </a:srgbClr>
                </a:clrTo>
              </a:clrChange>
            </a:blip>
            <a:stretch>
              <a:fillRect/>
            </a:stretch>
          </p:blipFill>
          <p:spPr bwMode="auto">
            <a:xfrm>
              <a:off x="4823404" y="1828800"/>
              <a:ext cx="3710996" cy="3657600"/>
            </a:xfrm>
            <a:prstGeom prst="rect">
              <a:avLst/>
            </a:prstGeom>
            <a:noFill/>
            <a:ln>
              <a:noFill/>
            </a:ln>
          </p:spPr>
        </p:pic>
        <p:sp>
          <p:nvSpPr>
            <p:cNvPr id="6" name="Rectangle 5"/>
            <p:cNvSpPr/>
            <p:nvPr/>
          </p:nvSpPr>
          <p:spPr>
            <a:xfrm>
              <a:off x="6173745" y="5463250"/>
              <a:ext cx="1370055" cy="523220"/>
            </a:xfrm>
            <a:prstGeom prst="rect">
              <a:avLst/>
            </a:prstGeom>
          </p:spPr>
          <p:txBody>
            <a:bodyPr wrap="none">
              <a:spAutoFit/>
            </a:bodyPr>
            <a:lstStyle/>
            <a:p>
              <a:r>
                <a:rPr lang="en-US" sz="2800" b="1" dirty="0" smtClean="0"/>
                <a:t>Figure 6</a:t>
              </a: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The Mean Value Theorem</a:t>
            </a:r>
            <a:endParaRPr lang="en-US" dirty="0"/>
          </a:p>
        </p:txBody>
      </p:sp>
      <p:sp>
        <p:nvSpPr>
          <p:cNvPr id="3" name="Content Placeholder 2"/>
          <p:cNvSpPr>
            <a:spLocks noGrp="1"/>
          </p:cNvSpPr>
          <p:nvPr>
            <p:ph idx="1"/>
          </p:nvPr>
        </p:nvSpPr>
        <p:spPr>
          <a:xfrm>
            <a:off x="457200" y="1280160"/>
            <a:ext cx="8229600" cy="4401205"/>
          </a:xfrm>
          <a:solidFill>
            <a:srgbClr val="FFFFCC"/>
          </a:solidFill>
          <a:ln w="28575">
            <a:solidFill>
              <a:srgbClr val="000000"/>
            </a:solidFill>
          </a:ln>
        </p:spPr>
        <p:txBody>
          <a:bodyPr wrap="square">
            <a:spAutoFit/>
          </a:bodyPr>
          <a:lstStyle/>
          <a:p>
            <a:pPr algn="ctr"/>
            <a:r>
              <a:rPr lang="en-US" b="1" dirty="0" smtClean="0">
                <a:solidFill>
                  <a:srgbClr val="000000"/>
                </a:solidFill>
              </a:rPr>
              <a:t>Proof (cont.)</a:t>
            </a:r>
          </a:p>
          <a:p>
            <a:r>
              <a:rPr lang="en-US" dirty="0" smtClean="0">
                <a:solidFill>
                  <a:srgbClr val="000000"/>
                </a:solidFill>
              </a:rPr>
              <a:t>The slope of the secant line is </a:t>
            </a:r>
          </a:p>
          <a:p>
            <a:endParaRPr lang="en-US" dirty="0" smtClean="0">
              <a:solidFill>
                <a:srgbClr val="000000"/>
              </a:solidFill>
            </a:endParaRPr>
          </a:p>
          <a:p>
            <a:endParaRPr lang="en-US" dirty="0" smtClean="0">
              <a:solidFill>
                <a:srgbClr val="000000"/>
              </a:solidFill>
            </a:endParaRPr>
          </a:p>
          <a:p>
            <a:r>
              <a:rPr lang="en-US" dirty="0" smtClean="0">
                <a:solidFill>
                  <a:srgbClr val="000000"/>
                </a:solidFill>
              </a:rPr>
              <a:t>So 			           is an equation for the secant line in point‑slope form; solving for </a:t>
            </a:r>
            <a:r>
              <a:rPr lang="en-US" i="1" dirty="0" smtClean="0">
                <a:solidFill>
                  <a:srgbClr val="000000"/>
                </a:solidFill>
              </a:rPr>
              <a:t>y</a:t>
            </a:r>
            <a:r>
              <a:rPr lang="en-US" dirty="0" smtClean="0">
                <a:solidFill>
                  <a:srgbClr val="000000"/>
                </a:solidFill>
              </a:rPr>
              <a:t>, the secant line is the graph of the function				 	  If we now define a new function </a:t>
            </a:r>
            <a:r>
              <a:rPr lang="en-US" i="1" dirty="0" smtClean="0">
                <a:solidFill>
                  <a:srgbClr val="000000"/>
                </a:solidFill>
              </a:rPr>
              <a:t>g</a:t>
            </a:r>
            <a:r>
              <a:rPr lang="en-US" dirty="0" smtClean="0">
                <a:solidFill>
                  <a:srgbClr val="000000"/>
                </a:solidFill>
              </a:rPr>
              <a:t> by</a:t>
            </a:r>
          </a:p>
          <a:p>
            <a:endParaRPr lang="en-US" dirty="0" smtClean="0">
              <a:solidFill>
                <a:srgbClr val="000000"/>
              </a:solidFill>
            </a:endParaRPr>
          </a:p>
        </p:txBody>
      </p:sp>
      <p:graphicFrame>
        <p:nvGraphicFramePr>
          <p:cNvPr id="56322" name="Object 2"/>
          <p:cNvGraphicFramePr>
            <a:graphicFrameLocks noChangeAspect="1"/>
          </p:cNvGraphicFramePr>
          <p:nvPr/>
        </p:nvGraphicFramePr>
        <p:xfrm>
          <a:off x="2978150" y="2324100"/>
          <a:ext cx="2743200" cy="876300"/>
        </p:xfrm>
        <a:graphic>
          <a:graphicData uri="http://schemas.openxmlformats.org/presentationml/2006/ole">
            <mc:AlternateContent xmlns:mc="http://schemas.openxmlformats.org/markup-compatibility/2006">
              <mc:Choice xmlns:v="urn:schemas-microsoft-com:vml" Requires="v">
                <p:oleObj spid="_x0000_s56358" name="Equation" r:id="rId3" imgW="2743200" imgH="876240" progId="Equation.DSMT4">
                  <p:embed/>
                </p:oleObj>
              </mc:Choice>
              <mc:Fallback>
                <p:oleObj name="Equation" r:id="rId3" imgW="274320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8150" y="2324100"/>
                        <a:ext cx="2743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323" name="Object 3"/>
          <p:cNvGraphicFramePr>
            <a:graphicFrameLocks noChangeAspect="1"/>
          </p:cNvGraphicFramePr>
          <p:nvPr/>
        </p:nvGraphicFramePr>
        <p:xfrm>
          <a:off x="990600" y="3371330"/>
          <a:ext cx="3048000" cy="469900"/>
        </p:xfrm>
        <a:graphic>
          <a:graphicData uri="http://schemas.openxmlformats.org/presentationml/2006/ole">
            <mc:AlternateContent xmlns:mc="http://schemas.openxmlformats.org/markup-compatibility/2006">
              <mc:Choice xmlns:v="urn:schemas-microsoft-com:vml" Requires="v">
                <p:oleObj spid="_x0000_s56359" name="Equation" r:id="rId5" imgW="3047760" imgH="469800" progId="Equation.DSMT4">
                  <p:embed/>
                </p:oleObj>
              </mc:Choice>
              <mc:Fallback>
                <p:oleObj name="Equation" r:id="rId5" imgW="304776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371330"/>
                        <a:ext cx="304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324" name="Object 4"/>
          <p:cNvGraphicFramePr>
            <a:graphicFrameLocks noChangeAspect="1"/>
          </p:cNvGraphicFramePr>
          <p:nvPr/>
        </p:nvGraphicFramePr>
        <p:xfrm>
          <a:off x="4267200" y="4210947"/>
          <a:ext cx="3568700" cy="469900"/>
        </p:xfrm>
        <a:graphic>
          <a:graphicData uri="http://schemas.openxmlformats.org/presentationml/2006/ole">
            <mc:AlternateContent xmlns:mc="http://schemas.openxmlformats.org/markup-compatibility/2006">
              <mc:Choice xmlns:v="urn:schemas-microsoft-com:vml" Requires="v">
                <p:oleObj spid="_x0000_s56360" name="Equation" r:id="rId7" imgW="3568680" imgH="469800" progId="Equation.DSMT4">
                  <p:embed/>
                </p:oleObj>
              </mc:Choice>
              <mc:Fallback>
                <p:oleObj name="Equation" r:id="rId7" imgW="356868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67200" y="4210947"/>
                        <a:ext cx="356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1174750" y="5191125"/>
          <a:ext cx="6515100" cy="469900"/>
        </p:xfrm>
        <a:graphic>
          <a:graphicData uri="http://schemas.openxmlformats.org/presentationml/2006/ole">
            <mc:AlternateContent xmlns:mc="http://schemas.openxmlformats.org/markup-compatibility/2006">
              <mc:Choice xmlns:v="urn:schemas-microsoft-com:vml" Requires="v">
                <p:oleObj spid="_x0000_s56361" name="Equation" r:id="rId9" imgW="6514920" imgH="469800" progId="Equation.DSMT4">
                  <p:embed/>
                </p:oleObj>
              </mc:Choice>
              <mc:Fallback>
                <p:oleObj name="Equation" r:id="rId9" imgW="651492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74750" y="5191125"/>
                        <a:ext cx="651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TOPICS</a:t>
            </a:r>
            <a:endParaRPr lang="en-US" dirty="0"/>
          </a:p>
        </p:txBody>
      </p:sp>
      <p:sp>
        <p:nvSpPr>
          <p:cNvPr id="6" name="Rectangle 3"/>
          <p:cNvSpPr>
            <a:spLocks noGrp="1"/>
          </p:cNvSpPr>
          <p:nvPr>
            <p:ph idx="1"/>
          </p:nvPr>
        </p:nvSpPr>
        <p:spPr>
          <a:xfrm>
            <a:off x="457200" y="1280160"/>
            <a:ext cx="8229600" cy="1040285"/>
          </a:xfrm>
          <a:prstGeom prst="rect">
            <a:avLst/>
          </a:prstGeom>
          <a:noFill/>
        </p:spPr>
        <p:txBody>
          <a:bodyPr>
            <a:spAutoFit/>
          </a:bodyPr>
          <a:lstStyle/>
          <a:p>
            <a:pPr marL="514350" indent="-514350">
              <a:buFont typeface="+mj-lt"/>
              <a:buAutoNum type="arabicPeriod"/>
            </a:pPr>
            <a:r>
              <a:rPr lang="en-US" dirty="0" smtClean="0"/>
              <a:t>Rolle’s Theorem and the Mean Value Theorem </a:t>
            </a:r>
          </a:p>
          <a:p>
            <a:pPr marL="514350" indent="-514350">
              <a:buFont typeface="+mj-lt"/>
              <a:buAutoNum type="arabicPeriod"/>
            </a:pPr>
            <a:r>
              <a:rPr lang="en-US" dirty="0" smtClean="0"/>
              <a:t>Consequences of the Mean Value Theorem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The Mean Value Theorem</a:t>
            </a:r>
            <a:endParaRPr lang="en-US" dirty="0"/>
          </a:p>
        </p:txBody>
      </p:sp>
      <p:sp>
        <p:nvSpPr>
          <p:cNvPr id="3" name="Content Placeholder 2"/>
          <p:cNvSpPr>
            <a:spLocks noGrp="1"/>
          </p:cNvSpPr>
          <p:nvPr>
            <p:ph idx="1"/>
          </p:nvPr>
        </p:nvSpPr>
        <p:spPr>
          <a:xfrm>
            <a:off x="457200" y="1303818"/>
            <a:ext cx="8229600" cy="4487382"/>
          </a:xfrm>
          <a:solidFill>
            <a:srgbClr val="FFFFCC"/>
          </a:solidFill>
          <a:ln w="28575">
            <a:solidFill>
              <a:srgbClr val="000000"/>
            </a:solidFill>
          </a:ln>
        </p:spPr>
        <p:txBody>
          <a:bodyPr>
            <a:spAutoFit/>
          </a:bodyPr>
          <a:lstStyle/>
          <a:p>
            <a:pPr algn="ctr"/>
            <a:r>
              <a:rPr lang="en-US" b="1" dirty="0" smtClean="0">
                <a:solidFill>
                  <a:srgbClr val="000000"/>
                </a:solidFill>
              </a:rPr>
              <a:t>Proof (cont.)</a:t>
            </a:r>
          </a:p>
          <a:p>
            <a:r>
              <a:rPr lang="en-US" dirty="0" smtClean="0">
                <a:solidFill>
                  <a:srgbClr val="000000"/>
                </a:solidFill>
              </a:rPr>
              <a:t>then we have, by design, constructed a function for which</a:t>
            </a:r>
          </a:p>
          <a:p>
            <a:endParaRPr lang="en-US" dirty="0" smtClean="0">
              <a:solidFill>
                <a:srgbClr val="000000"/>
              </a:solidFill>
            </a:endParaRPr>
          </a:p>
          <a:p>
            <a:r>
              <a:rPr lang="en-US" dirty="0" smtClean="0">
                <a:solidFill>
                  <a:srgbClr val="000000"/>
                </a:solidFill>
              </a:rPr>
              <a:t>and </a:t>
            </a:r>
          </a:p>
          <a:p>
            <a:endParaRPr lang="en-US" dirty="0" smtClean="0">
              <a:solidFill>
                <a:srgbClr val="000000"/>
              </a:solidFill>
            </a:endParaRPr>
          </a:p>
          <a:p>
            <a:endParaRPr lang="en-US" dirty="0" smtClean="0">
              <a:solidFill>
                <a:srgbClr val="000000"/>
              </a:solidFill>
            </a:endParaRPr>
          </a:p>
          <a:p>
            <a:r>
              <a:rPr lang="en-US" dirty="0" smtClean="0">
                <a:solidFill>
                  <a:srgbClr val="000000"/>
                </a:solidFill>
              </a:rPr>
              <a:t>That is, 		   satisfying one of the hypotheses of Rolle’s Theorem.</a:t>
            </a:r>
            <a:endParaRPr lang="en-US" dirty="0">
              <a:solidFill>
                <a:srgbClr val="000000"/>
              </a:solidFill>
            </a:endParaRPr>
          </a:p>
        </p:txBody>
      </p:sp>
      <p:graphicFrame>
        <p:nvGraphicFramePr>
          <p:cNvPr id="57346" name="Object 2"/>
          <p:cNvGraphicFramePr>
            <a:graphicFrameLocks noChangeAspect="1"/>
          </p:cNvGraphicFramePr>
          <p:nvPr/>
        </p:nvGraphicFramePr>
        <p:xfrm>
          <a:off x="1993900" y="2740025"/>
          <a:ext cx="4991100" cy="469900"/>
        </p:xfrm>
        <a:graphic>
          <a:graphicData uri="http://schemas.openxmlformats.org/presentationml/2006/ole">
            <mc:AlternateContent xmlns:mc="http://schemas.openxmlformats.org/markup-compatibility/2006">
              <mc:Choice xmlns:v="urn:schemas-microsoft-com:vml" Requires="v">
                <p:oleObj spid="_x0000_s57373" name="Equation" r:id="rId3" imgW="4991040" imgH="469800" progId="Equation.DSMT4">
                  <p:embed/>
                </p:oleObj>
              </mc:Choice>
              <mc:Fallback>
                <p:oleObj name="Equation" r:id="rId3" imgW="4991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3900" y="2740025"/>
                        <a:ext cx="499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47" name="Object 3"/>
          <p:cNvGraphicFramePr>
            <a:graphicFrameLocks noChangeAspect="1"/>
          </p:cNvGraphicFramePr>
          <p:nvPr/>
        </p:nvGraphicFramePr>
        <p:xfrm>
          <a:off x="1847850" y="3736975"/>
          <a:ext cx="5473700" cy="1104900"/>
        </p:xfrm>
        <a:graphic>
          <a:graphicData uri="http://schemas.openxmlformats.org/presentationml/2006/ole">
            <mc:AlternateContent xmlns:mc="http://schemas.openxmlformats.org/markup-compatibility/2006">
              <mc:Choice xmlns:v="urn:schemas-microsoft-com:vml" Requires="v">
                <p:oleObj spid="_x0000_s57374" name="Equation" r:id="rId5" imgW="5473440" imgH="1104840" progId="Equation.DSMT4">
                  <p:embed/>
                </p:oleObj>
              </mc:Choice>
              <mc:Fallback>
                <p:oleObj name="Equation" r:id="rId5" imgW="5473440" imgH="1104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7850" y="3736975"/>
                        <a:ext cx="54737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48" name="Object 4"/>
          <p:cNvGraphicFramePr>
            <a:graphicFrameLocks noChangeAspect="1"/>
          </p:cNvGraphicFramePr>
          <p:nvPr/>
        </p:nvGraphicFramePr>
        <p:xfrm>
          <a:off x="1676400" y="4860795"/>
          <a:ext cx="1778000" cy="469900"/>
        </p:xfrm>
        <a:graphic>
          <a:graphicData uri="http://schemas.openxmlformats.org/presentationml/2006/ole">
            <mc:AlternateContent xmlns:mc="http://schemas.openxmlformats.org/markup-compatibility/2006">
              <mc:Choice xmlns:v="urn:schemas-microsoft-com:vml" Requires="v">
                <p:oleObj spid="_x0000_s57375" name="Equation" r:id="rId7" imgW="1777680" imgH="469800" progId="Equation.DSMT4">
                  <p:embed/>
                </p:oleObj>
              </mc:Choice>
              <mc:Fallback>
                <p:oleObj name="Equation" r:id="rId7" imgW="177768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4860795"/>
                        <a:ext cx="177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The Mean Value Theorem</a:t>
            </a:r>
            <a:endParaRPr lang="en-US" dirty="0"/>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r>
              <a:rPr lang="en-US" b="1" dirty="0" smtClean="0">
                <a:solidFill>
                  <a:srgbClr val="000000"/>
                </a:solidFill>
              </a:rPr>
              <a:t>Proof (cont.)</a:t>
            </a:r>
          </a:p>
          <a:p>
            <a:r>
              <a:rPr lang="en-US" dirty="0" smtClean="0">
                <a:solidFill>
                  <a:srgbClr val="000000"/>
                </a:solidFill>
              </a:rPr>
              <a:t>The other two hypotheses of Rolle’s Theorem are also satisfied by </a:t>
            </a:r>
            <a:r>
              <a:rPr lang="en-US" i="1" dirty="0" smtClean="0">
                <a:solidFill>
                  <a:srgbClr val="000000"/>
                </a:solidFill>
              </a:rPr>
              <a:t>g</a:t>
            </a:r>
            <a:r>
              <a:rPr lang="en-US" dirty="0" smtClean="0">
                <a:solidFill>
                  <a:srgbClr val="000000"/>
                </a:solidFill>
              </a:rPr>
              <a:t>. Since </a:t>
            </a:r>
            <a:r>
              <a:rPr lang="en-US" i="1" dirty="0" smtClean="0">
                <a:solidFill>
                  <a:srgbClr val="000000"/>
                </a:solidFill>
              </a:rPr>
              <a:t>L</a:t>
            </a:r>
            <a:r>
              <a:rPr lang="en-US" dirty="0" smtClean="0">
                <a:solidFill>
                  <a:srgbClr val="000000"/>
                </a:solidFill>
              </a:rPr>
              <a:t> is continuous on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and differentiable on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as is </a:t>
            </a:r>
            <a:r>
              <a:rPr lang="en-US" i="1" dirty="0" smtClean="0">
                <a:solidFill>
                  <a:srgbClr val="000000"/>
                </a:solidFill>
              </a:rPr>
              <a:t>f</a:t>
            </a:r>
            <a:r>
              <a:rPr lang="en-US" dirty="0" smtClean="0">
                <a:solidFill>
                  <a:srgbClr val="000000"/>
                </a:solidFill>
              </a:rPr>
              <a:t> , then </a:t>
            </a:r>
            <a:r>
              <a:rPr lang="en-US" i="1" dirty="0" smtClean="0">
                <a:solidFill>
                  <a:srgbClr val="000000"/>
                </a:solidFill>
              </a:rPr>
              <a:t>g</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a:t>
            </a:r>
            <a:r>
              <a:rPr lang="en-US" i="1" dirty="0" smtClean="0">
                <a:solidFill>
                  <a:srgbClr val="000000"/>
                </a:solidFill>
              </a:rPr>
              <a:t>f</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a:t>
            </a:r>
            <a:r>
              <a:rPr lang="en-US" i="1" dirty="0" smtClean="0">
                <a:solidFill>
                  <a:srgbClr val="000000"/>
                </a:solidFill>
              </a:rPr>
              <a:t>L</a:t>
            </a:r>
            <a:r>
              <a:rPr lang="en-US" dirty="0" smtClean="0">
                <a:solidFill>
                  <a:srgbClr val="000000"/>
                </a:solidFill>
              </a:rPr>
              <a:t> possesses these two properties as well. Rolle’s Theorem thus tells us there is at least one point </a:t>
            </a:r>
            <a:r>
              <a:rPr lang="en-US" i="1" dirty="0" smtClean="0">
                <a:solidFill>
                  <a:srgbClr val="000000"/>
                </a:solidFill>
              </a:rPr>
              <a:t>c</a:t>
            </a:r>
            <a:r>
              <a:rPr lang="en-US" dirty="0" smtClean="0">
                <a:solidFill>
                  <a:srgbClr val="000000"/>
                </a:solidFill>
              </a:rPr>
              <a:t> in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for which 		</a:t>
            </a:r>
            <a:endParaRPr lang="en-US" dirty="0">
              <a:solidFill>
                <a:srgbClr val="000000"/>
              </a:solidFill>
            </a:endParaRPr>
          </a:p>
        </p:txBody>
      </p:sp>
      <p:graphicFrame>
        <p:nvGraphicFramePr>
          <p:cNvPr id="58370" name="Object 2"/>
          <p:cNvGraphicFramePr>
            <a:graphicFrameLocks noChangeAspect="1"/>
          </p:cNvGraphicFramePr>
          <p:nvPr/>
        </p:nvGraphicFramePr>
        <p:xfrm>
          <a:off x="533400" y="3973146"/>
          <a:ext cx="1346200" cy="469900"/>
        </p:xfrm>
        <a:graphic>
          <a:graphicData uri="http://schemas.openxmlformats.org/presentationml/2006/ole">
            <mc:AlternateContent xmlns:mc="http://schemas.openxmlformats.org/markup-compatibility/2006">
              <mc:Choice xmlns:v="urn:schemas-microsoft-com:vml" Requires="v">
                <p:oleObj spid="_x0000_s58380" name="Equation" r:id="rId3" imgW="1346040" imgH="469800" progId="Equation.DSMT4">
                  <p:embed/>
                </p:oleObj>
              </mc:Choice>
              <mc:Fallback>
                <p:oleObj name="Equation" r:id="rId3" imgW="1346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973146"/>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The Mean Value Theorem</a:t>
            </a:r>
            <a:endParaRPr lang="en-US" dirty="0"/>
          </a:p>
        </p:txBody>
      </p:sp>
      <p:sp>
        <p:nvSpPr>
          <p:cNvPr id="3"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pPr algn="ctr"/>
            <a:r>
              <a:rPr lang="en-US" b="1" dirty="0" smtClean="0">
                <a:solidFill>
                  <a:srgbClr val="000000"/>
                </a:solidFill>
              </a:rPr>
              <a:t>Proof (cont.)</a:t>
            </a:r>
          </a:p>
          <a:p>
            <a:r>
              <a:rPr lang="en-US" dirty="0" smtClean="0">
                <a:solidFill>
                  <a:srgbClr val="000000"/>
                </a:solidFill>
              </a:rPr>
              <a:t>Since 						     we have</a:t>
            </a:r>
            <a:endParaRPr lang="en-US" b="1"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sz="3000" dirty="0" smtClean="0">
              <a:solidFill>
                <a:srgbClr val="000000"/>
              </a:solidFill>
            </a:endParaRPr>
          </a:p>
          <a:p>
            <a:r>
              <a:rPr lang="en-US" dirty="0" smtClean="0">
                <a:solidFill>
                  <a:srgbClr val="000000"/>
                </a:solidFill>
              </a:rPr>
              <a:t>or</a:t>
            </a:r>
          </a:p>
          <a:p>
            <a:endParaRPr lang="en-US" dirty="0" smtClean="0">
              <a:solidFill>
                <a:srgbClr val="000000"/>
              </a:solidFill>
            </a:endParaRPr>
          </a:p>
          <a:p>
            <a:endParaRPr lang="en-US" dirty="0">
              <a:solidFill>
                <a:srgbClr val="000000"/>
              </a:solidFill>
            </a:endParaRPr>
          </a:p>
        </p:txBody>
      </p:sp>
      <p:graphicFrame>
        <p:nvGraphicFramePr>
          <p:cNvPr id="59394" name="Object 2"/>
          <p:cNvGraphicFramePr>
            <a:graphicFrameLocks noChangeAspect="1"/>
          </p:cNvGraphicFramePr>
          <p:nvPr/>
        </p:nvGraphicFramePr>
        <p:xfrm>
          <a:off x="2901950" y="2424113"/>
          <a:ext cx="3390900" cy="1460500"/>
        </p:xfrm>
        <a:graphic>
          <a:graphicData uri="http://schemas.openxmlformats.org/presentationml/2006/ole">
            <mc:AlternateContent xmlns:mc="http://schemas.openxmlformats.org/markup-compatibility/2006">
              <mc:Choice xmlns:v="urn:schemas-microsoft-com:vml" Requires="v">
                <p:oleObj spid="_x0000_s59421" name="Equation" r:id="rId3" imgW="3390840" imgH="1460160" progId="Equation.DSMT4">
                  <p:embed/>
                </p:oleObj>
              </mc:Choice>
              <mc:Fallback>
                <p:oleObj name="Equation" r:id="rId3" imgW="3390840" imgH="1460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1950" y="2424113"/>
                        <a:ext cx="33909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395" name="Object 3"/>
          <p:cNvGraphicFramePr>
            <a:graphicFrameLocks noChangeAspect="1"/>
          </p:cNvGraphicFramePr>
          <p:nvPr/>
        </p:nvGraphicFramePr>
        <p:xfrm>
          <a:off x="3213100" y="4457700"/>
          <a:ext cx="2870200" cy="876300"/>
        </p:xfrm>
        <a:graphic>
          <a:graphicData uri="http://schemas.openxmlformats.org/presentationml/2006/ole">
            <mc:AlternateContent xmlns:mc="http://schemas.openxmlformats.org/markup-compatibility/2006">
              <mc:Choice xmlns:v="urn:schemas-microsoft-com:vml" Requires="v">
                <p:oleObj spid="_x0000_s59422" name="Equation" r:id="rId5" imgW="2869920" imgH="876240" progId="Equation.DSMT4">
                  <p:embed/>
                </p:oleObj>
              </mc:Choice>
              <mc:Fallback>
                <p:oleObj name="Equation" r:id="rId5" imgW="2869920" imgH="876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13100" y="4457700"/>
                        <a:ext cx="2870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396" name="Object 4"/>
          <p:cNvGraphicFramePr>
            <a:graphicFrameLocks noChangeAspect="1"/>
          </p:cNvGraphicFramePr>
          <p:nvPr/>
        </p:nvGraphicFramePr>
        <p:xfrm>
          <a:off x="1389232" y="1839558"/>
          <a:ext cx="4978400" cy="469900"/>
        </p:xfrm>
        <a:graphic>
          <a:graphicData uri="http://schemas.openxmlformats.org/presentationml/2006/ole">
            <mc:AlternateContent xmlns:mc="http://schemas.openxmlformats.org/markup-compatibility/2006">
              <mc:Choice xmlns:v="urn:schemas-microsoft-com:vml" Requires="v">
                <p:oleObj spid="_x0000_s59423" name="Equation" r:id="rId7" imgW="4978080" imgH="469800" progId="Equation.DSMT4">
                  <p:embed/>
                </p:oleObj>
              </mc:Choice>
              <mc:Fallback>
                <p:oleObj name="Equation" r:id="rId7" imgW="497808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89232" y="1839558"/>
                        <a:ext cx="497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Rolle’s Theorem and the Mean Value Theorem</a:t>
            </a:r>
            <a:endParaRPr lang="en-US" dirty="0"/>
          </a:p>
        </p:txBody>
      </p:sp>
      <p:sp>
        <p:nvSpPr>
          <p:cNvPr id="3" name="Content Placeholder 2"/>
          <p:cNvSpPr>
            <a:spLocks noGrp="1"/>
          </p:cNvSpPr>
          <p:nvPr>
            <p:ph idx="1"/>
          </p:nvPr>
        </p:nvSpPr>
        <p:spPr>
          <a:xfrm>
            <a:off x="457200" y="1280160"/>
            <a:ext cx="4191000" cy="4572000"/>
          </a:xfrm>
        </p:spPr>
        <p:txBody>
          <a:bodyPr/>
          <a:lstStyle/>
          <a:p>
            <a:r>
              <a:rPr lang="en-US" dirty="0" smtClean="0"/>
              <a:t>Figure 7 illustrates the process of subtracting the secant line </a:t>
            </a:r>
            <a:r>
              <a:rPr lang="en-US" i="1" dirty="0" smtClean="0"/>
              <a:t>L</a:t>
            </a:r>
            <a:r>
              <a:rPr lang="en-US" dirty="0" smtClean="0"/>
              <a:t> from the function </a:t>
            </a:r>
            <a:r>
              <a:rPr lang="en-US" i="1" dirty="0" smtClean="0"/>
              <a:t>f</a:t>
            </a:r>
            <a:r>
              <a:rPr lang="en-US" dirty="0" smtClean="0"/>
              <a:t> of Figure 6 in preparation for applying Rolle’s Theorem. Note that </a:t>
            </a:r>
            <a:r>
              <a:rPr lang="en-US" i="1" dirty="0" smtClean="0"/>
              <a:t>c</a:t>
            </a:r>
            <a:r>
              <a:rPr lang="en-US" dirty="0" smtClean="0"/>
              <a:t> and </a:t>
            </a:r>
            <a:r>
              <a:rPr lang="en-US" i="1" dirty="0" smtClean="0"/>
              <a:t>d</a:t>
            </a:r>
            <a:r>
              <a:rPr lang="en-US" dirty="0" smtClean="0"/>
              <a:t> are points where </a:t>
            </a:r>
            <a:r>
              <a:rPr lang="en-US" i="1" dirty="0" smtClean="0"/>
              <a:t>g</a:t>
            </a:r>
            <a:r>
              <a:rPr lang="en-US" dirty="0" smtClean="0"/>
              <a:t> has horizontal tangent lines and </a:t>
            </a:r>
            <a:r>
              <a:rPr lang="en-US" i="1" dirty="0" smtClean="0"/>
              <a:t>f</a:t>
            </a:r>
            <a:r>
              <a:rPr lang="en-US" dirty="0" smtClean="0"/>
              <a:t> has tangent lines with slope </a:t>
            </a:r>
            <a:r>
              <a:rPr lang="en-US" i="1" dirty="0" smtClean="0"/>
              <a:t>m</a:t>
            </a:r>
            <a:r>
              <a:rPr lang="en-US" i="1" baseline="-25000" dirty="0" smtClean="0"/>
              <a:t>sec</a:t>
            </a:r>
            <a:r>
              <a:rPr lang="en-US" dirty="0" smtClean="0"/>
              <a:t>.</a:t>
            </a:r>
            <a:endParaRPr lang="en-US" dirty="0"/>
          </a:p>
        </p:txBody>
      </p:sp>
      <p:pic>
        <p:nvPicPr>
          <p:cNvPr id="80898" name="Picture 2"/>
          <p:cNvPicPr>
            <a:picLocks noChangeAspect="1" noChangeArrowheads="1"/>
          </p:cNvPicPr>
          <p:nvPr/>
        </p:nvPicPr>
        <p:blipFill>
          <a:blip r:embed="rId2" cstate="print"/>
          <a:srcRect/>
          <a:stretch>
            <a:fillRect/>
          </a:stretch>
        </p:blipFill>
        <p:spPr bwMode="auto">
          <a:xfrm>
            <a:off x="4648200" y="1295400"/>
            <a:ext cx="4269402" cy="4114800"/>
          </a:xfrm>
          <a:prstGeom prst="rect">
            <a:avLst/>
          </a:prstGeom>
          <a:noFill/>
          <a:ln w="9525">
            <a:noFill/>
            <a:miter lim="800000"/>
            <a:headEnd/>
            <a:tailEnd/>
          </a:ln>
        </p:spPr>
      </p:pic>
      <p:sp>
        <p:nvSpPr>
          <p:cNvPr id="5" name="Rectangle 4"/>
          <p:cNvSpPr/>
          <p:nvPr/>
        </p:nvSpPr>
        <p:spPr>
          <a:xfrm>
            <a:off x="5943600" y="5521125"/>
            <a:ext cx="1370055" cy="523220"/>
          </a:xfrm>
          <a:prstGeom prst="rect">
            <a:avLst/>
          </a:prstGeom>
        </p:spPr>
        <p:txBody>
          <a:bodyPr wrap="none">
            <a:spAutoFit/>
          </a:bodyPr>
          <a:lstStyle/>
          <a:p>
            <a:r>
              <a:rPr lang="en-US" sz="2800" b="1" dirty="0" smtClean="0"/>
              <a:t>Figure 7</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a:t>
            </a:r>
            <a:endParaRPr lang="en-US" dirty="0"/>
          </a:p>
        </p:txBody>
      </p:sp>
      <p:sp>
        <p:nvSpPr>
          <p:cNvPr id="3" name="Content Placeholder 2"/>
          <p:cNvSpPr>
            <a:spLocks noGrp="1"/>
          </p:cNvSpPr>
          <p:nvPr>
            <p:ph idx="1"/>
          </p:nvPr>
        </p:nvSpPr>
        <p:spPr/>
        <p:txBody>
          <a:bodyPr/>
          <a:lstStyle/>
          <a:p>
            <a:r>
              <a:rPr lang="en-US" dirty="0" smtClean="0"/>
              <a:t>The function 				is differentiable everywhere, so it satisfies the hypotheses of the Mean Value Theorem over any closed, bounded interval. Find the point(s) satisfying the conclusion of the MVT over the interval [0,4].</a:t>
            </a:r>
          </a:p>
          <a:p>
            <a:r>
              <a:rPr lang="en-US" b="1" dirty="0" smtClean="0"/>
              <a:t>Solution</a:t>
            </a:r>
          </a:p>
          <a:p>
            <a:r>
              <a:rPr lang="en-US" dirty="0" smtClean="0"/>
              <a:t>We begin by calculating the slope of the secant line over the interval.</a:t>
            </a:r>
            <a:endParaRPr lang="en-US" dirty="0"/>
          </a:p>
        </p:txBody>
      </p:sp>
      <p:graphicFrame>
        <p:nvGraphicFramePr>
          <p:cNvPr id="60418" name="Object 2"/>
          <p:cNvGraphicFramePr>
            <a:graphicFrameLocks noChangeAspect="1"/>
          </p:cNvGraphicFramePr>
          <p:nvPr/>
        </p:nvGraphicFramePr>
        <p:xfrm>
          <a:off x="2438400" y="1310390"/>
          <a:ext cx="3479800" cy="482600"/>
        </p:xfrm>
        <a:graphic>
          <a:graphicData uri="http://schemas.openxmlformats.org/presentationml/2006/ole">
            <mc:AlternateContent xmlns:mc="http://schemas.openxmlformats.org/markup-compatibility/2006">
              <mc:Choice xmlns:v="urn:schemas-microsoft-com:vml" Requires="v">
                <p:oleObj spid="_x0000_s60458" name="Equation" r:id="rId3" imgW="3479760" imgH="482400" progId="Equation.DSMT4">
                  <p:embed/>
                </p:oleObj>
              </mc:Choice>
              <mc:Fallback>
                <p:oleObj name="Equation" r:id="rId3" imgW="3479760" imgH="482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310390"/>
                        <a:ext cx="3479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19" name="Object 3"/>
          <p:cNvGraphicFramePr>
            <a:graphicFrameLocks noChangeAspect="1"/>
          </p:cNvGraphicFramePr>
          <p:nvPr/>
        </p:nvGraphicFramePr>
        <p:xfrm>
          <a:off x="2057400" y="5035550"/>
          <a:ext cx="2628900" cy="876300"/>
        </p:xfrm>
        <a:graphic>
          <a:graphicData uri="http://schemas.openxmlformats.org/presentationml/2006/ole">
            <mc:AlternateContent xmlns:mc="http://schemas.openxmlformats.org/markup-compatibility/2006">
              <mc:Choice xmlns:v="urn:schemas-microsoft-com:vml" Requires="v">
                <p:oleObj spid="_x0000_s60459" name="Equation" r:id="rId5" imgW="2628720" imgH="876240" progId="Equation.DSMT4">
                  <p:embed/>
                </p:oleObj>
              </mc:Choice>
              <mc:Fallback>
                <p:oleObj name="Equation" r:id="rId5" imgW="2628720" imgH="876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5035550"/>
                        <a:ext cx="262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4800600" y="5060950"/>
          <a:ext cx="1092200" cy="838200"/>
        </p:xfrm>
        <a:graphic>
          <a:graphicData uri="http://schemas.openxmlformats.org/presentationml/2006/ole">
            <mc:AlternateContent xmlns:mc="http://schemas.openxmlformats.org/markup-compatibility/2006">
              <mc:Choice xmlns:v="urn:schemas-microsoft-com:vml" Requires="v">
                <p:oleObj spid="_x0000_s60460" name="Equation" r:id="rId7" imgW="1091880" imgH="838080" progId="Equation.DSMT4">
                  <p:embed/>
                </p:oleObj>
              </mc:Choice>
              <mc:Fallback>
                <p:oleObj name="Equation" r:id="rId7" imgW="10918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00600" y="506095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6004810" y="5074170"/>
          <a:ext cx="533400" cy="838200"/>
        </p:xfrm>
        <a:graphic>
          <a:graphicData uri="http://schemas.openxmlformats.org/presentationml/2006/ole">
            <mc:AlternateContent xmlns:mc="http://schemas.openxmlformats.org/markup-compatibility/2006">
              <mc:Choice xmlns:v="urn:schemas-microsoft-com:vml" Requires="v">
                <p:oleObj spid="_x0000_s60461" name="Equation" r:id="rId9" imgW="533160" imgH="838080" progId="Equation.DSMT4">
                  <p:embed/>
                </p:oleObj>
              </mc:Choice>
              <mc:Fallback>
                <p:oleObj name="Equation" r:id="rId9" imgW="5331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04810" y="507417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04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04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04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p:txBody>
          <a:bodyPr/>
          <a:lstStyle/>
          <a:p>
            <a:r>
              <a:rPr lang="en-US" dirty="0" smtClean="0"/>
              <a:t>The Mean Value Theorem guarantees the existence of at least one point 		   where 		but we want to go one step further and actually find the point (or points). Since 			         we proceed to solve the equation	</a:t>
            </a:r>
            <a:endParaRPr lang="en-US" dirty="0"/>
          </a:p>
        </p:txBody>
      </p:sp>
      <p:graphicFrame>
        <p:nvGraphicFramePr>
          <p:cNvPr id="61442" name="Object 2"/>
          <p:cNvGraphicFramePr>
            <a:graphicFrameLocks noChangeAspect="1"/>
          </p:cNvGraphicFramePr>
          <p:nvPr/>
        </p:nvGraphicFramePr>
        <p:xfrm>
          <a:off x="3141663" y="1752600"/>
          <a:ext cx="1219200" cy="469900"/>
        </p:xfrm>
        <a:graphic>
          <a:graphicData uri="http://schemas.openxmlformats.org/presentationml/2006/ole">
            <mc:AlternateContent xmlns:mc="http://schemas.openxmlformats.org/markup-compatibility/2006">
              <mc:Choice xmlns:v="urn:schemas-microsoft-com:vml" Requires="v">
                <p:oleObj spid="_x0000_s61482" name="Equation" r:id="rId3" imgW="1218960" imgH="469800" progId="Equation.DSMT4">
                  <p:embed/>
                </p:oleObj>
              </mc:Choice>
              <mc:Fallback>
                <p:oleObj name="Equation" r:id="rId3" imgW="1218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1663" y="1752600"/>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43" name="Object 3"/>
          <p:cNvGraphicFramePr>
            <a:graphicFrameLocks noChangeAspect="1"/>
          </p:cNvGraphicFramePr>
          <p:nvPr/>
        </p:nvGraphicFramePr>
        <p:xfrm>
          <a:off x="5462954" y="1752600"/>
          <a:ext cx="1384300" cy="469900"/>
        </p:xfrm>
        <a:graphic>
          <a:graphicData uri="http://schemas.openxmlformats.org/presentationml/2006/ole">
            <mc:AlternateContent xmlns:mc="http://schemas.openxmlformats.org/markup-compatibility/2006">
              <mc:Choice xmlns:v="urn:schemas-microsoft-com:vml" Requires="v">
                <p:oleObj spid="_x0000_s61483" name="Equation" r:id="rId5" imgW="1384200" imgH="469800" progId="Equation.DSMT4">
                  <p:embed/>
                </p:oleObj>
              </mc:Choice>
              <mc:Fallback>
                <p:oleObj name="Equation" r:id="rId5" imgW="138420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62954" y="1752600"/>
                        <a:ext cx="138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44" name="Object 4"/>
          <p:cNvGraphicFramePr>
            <a:graphicFrameLocks noChangeAspect="1"/>
          </p:cNvGraphicFramePr>
          <p:nvPr/>
        </p:nvGraphicFramePr>
        <p:xfrm>
          <a:off x="3035300" y="2597150"/>
          <a:ext cx="2717800" cy="482600"/>
        </p:xfrm>
        <a:graphic>
          <a:graphicData uri="http://schemas.openxmlformats.org/presentationml/2006/ole">
            <mc:AlternateContent xmlns:mc="http://schemas.openxmlformats.org/markup-compatibility/2006">
              <mc:Choice xmlns:v="urn:schemas-microsoft-com:vml" Requires="v">
                <p:oleObj spid="_x0000_s61484" name="Equation" r:id="rId7" imgW="2717640" imgH="482400" progId="Equation.DSMT4">
                  <p:embed/>
                </p:oleObj>
              </mc:Choice>
              <mc:Fallback>
                <p:oleObj name="Equation" r:id="rId7" imgW="2717640" imgH="482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35300" y="2597150"/>
                        <a:ext cx="2717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45" name="Object 5"/>
          <p:cNvGraphicFramePr>
            <a:graphicFrameLocks noChangeAspect="1"/>
          </p:cNvGraphicFramePr>
          <p:nvPr>
            <p:extLst>
              <p:ext uri="{D42A27DB-BD31-4B8C-83A1-F6EECF244321}">
                <p14:modId xmlns:p14="http://schemas.microsoft.com/office/powerpoint/2010/main" val="563526695"/>
              </p:ext>
            </p:extLst>
          </p:nvPr>
        </p:nvGraphicFramePr>
        <p:xfrm>
          <a:off x="3314698" y="3014889"/>
          <a:ext cx="2133600" cy="469900"/>
        </p:xfrm>
        <a:graphic>
          <a:graphicData uri="http://schemas.openxmlformats.org/presentationml/2006/ole">
            <mc:AlternateContent xmlns:mc="http://schemas.openxmlformats.org/markup-compatibility/2006">
              <mc:Choice xmlns:v="urn:schemas-microsoft-com:vml" Requires="v">
                <p:oleObj spid="_x0000_s61485" name="Equation" r:id="rId9" imgW="2133360" imgH="469800" progId="Equation.DSMT4">
                  <p:embed/>
                </p:oleObj>
              </mc:Choice>
              <mc:Fallback>
                <p:oleObj name="Equation" r:id="rId9" imgW="213336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14698" y="3014889"/>
                        <a:ext cx="213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a:p>
        </p:txBody>
      </p:sp>
      <p:graphicFrame>
        <p:nvGraphicFramePr>
          <p:cNvPr id="62467" name="Object 3"/>
          <p:cNvGraphicFramePr>
            <a:graphicFrameLocks noChangeAspect="1"/>
          </p:cNvGraphicFramePr>
          <p:nvPr/>
        </p:nvGraphicFramePr>
        <p:xfrm>
          <a:off x="2222500" y="3927675"/>
          <a:ext cx="6311900" cy="914400"/>
        </p:xfrm>
        <a:graphic>
          <a:graphicData uri="http://schemas.openxmlformats.org/presentationml/2006/ole">
            <mc:AlternateContent xmlns:mc="http://schemas.openxmlformats.org/markup-compatibility/2006">
              <mc:Choice xmlns:v="urn:schemas-microsoft-com:vml" Requires="v">
                <p:oleObj spid="_x0000_s62512" name="Equation" r:id="rId3" imgW="6311880" imgH="914400" progId="Equation.DSMT4">
                  <p:embed/>
                </p:oleObj>
              </mc:Choice>
              <mc:Fallback>
                <p:oleObj name="Equation" r:id="rId3" imgW="6311880" imgH="914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2500" y="3927675"/>
                        <a:ext cx="6311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2222500" y="4953000"/>
          <a:ext cx="1689100" cy="914400"/>
        </p:xfrm>
        <a:graphic>
          <a:graphicData uri="http://schemas.openxmlformats.org/presentationml/2006/ole">
            <mc:AlternateContent xmlns:mc="http://schemas.openxmlformats.org/markup-compatibility/2006">
              <mc:Choice xmlns:v="urn:schemas-microsoft-com:vml" Requires="v">
                <p:oleObj spid="_x0000_s62513" name="Equation" r:id="rId5" imgW="1688760" imgH="914400" progId="Equation.DSMT4">
                  <p:embed/>
                </p:oleObj>
              </mc:Choice>
              <mc:Fallback>
                <p:oleObj name="Equation" r:id="rId5" imgW="1688760" imgH="914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2500" y="4953000"/>
                        <a:ext cx="168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920750" y="1524000"/>
          <a:ext cx="6362700" cy="838200"/>
        </p:xfrm>
        <a:graphic>
          <a:graphicData uri="http://schemas.openxmlformats.org/presentationml/2006/ole">
            <mc:AlternateContent xmlns:mc="http://schemas.openxmlformats.org/markup-compatibility/2006">
              <mc:Choice xmlns:v="urn:schemas-microsoft-com:vml" Requires="v">
                <p:oleObj spid="_x0000_s62514" name="Equation" r:id="rId7" imgW="6362640" imgH="838080" progId="Equation.DSMT4">
                  <p:embed/>
                </p:oleObj>
              </mc:Choice>
              <mc:Fallback>
                <p:oleObj name="Equation" r:id="rId7" imgW="63626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750" y="1524000"/>
                        <a:ext cx="636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877533" y="2468562"/>
          <a:ext cx="2095500" cy="838200"/>
        </p:xfrm>
        <a:graphic>
          <a:graphicData uri="http://schemas.openxmlformats.org/presentationml/2006/ole">
            <mc:AlternateContent xmlns:mc="http://schemas.openxmlformats.org/markup-compatibility/2006">
              <mc:Choice xmlns:v="urn:schemas-microsoft-com:vml" Requires="v">
                <p:oleObj spid="_x0000_s62515" name="Equation" r:id="rId9" imgW="2095200" imgH="838080" progId="Equation.DSMT4">
                  <p:embed/>
                </p:oleObj>
              </mc:Choice>
              <mc:Fallback>
                <p:oleObj name="Equation" r:id="rId9" imgW="20952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77533" y="2468562"/>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607658" y="3424237"/>
          <a:ext cx="2349500" cy="381000"/>
        </p:xfrm>
        <a:graphic>
          <a:graphicData uri="http://schemas.openxmlformats.org/presentationml/2006/ole">
            <mc:AlternateContent xmlns:mc="http://schemas.openxmlformats.org/markup-compatibility/2006">
              <mc:Choice xmlns:v="urn:schemas-microsoft-com:vml" Requires="v">
                <p:oleObj spid="_x0000_s62516" name="Equation" r:id="rId11" imgW="2349360" imgH="380880" progId="Equation.DSMT4">
                  <p:embed/>
                </p:oleObj>
              </mc:Choice>
              <mc:Fallback>
                <p:oleObj name="Equation" r:id="rId11" imgW="234936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7658" y="3424237"/>
                        <a:ext cx="234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a:xfrm>
            <a:off x="457200" y="1280160"/>
            <a:ext cx="4191000" cy="4572000"/>
          </a:xfrm>
        </p:spPr>
        <p:txBody>
          <a:bodyPr/>
          <a:lstStyle/>
          <a:p>
            <a:r>
              <a:rPr lang="en-US" dirty="0" smtClean="0"/>
              <a:t>These two solutions, approximately equal to 0.85 and 3.15, both satisfy the conclusion of the MVT.</a:t>
            </a:r>
          </a:p>
        </p:txBody>
      </p:sp>
      <p:pic>
        <p:nvPicPr>
          <p:cNvPr id="74753" name="Picture 1"/>
          <p:cNvPicPr>
            <a:picLocks noChangeAspect="1" noChangeArrowheads="1"/>
          </p:cNvPicPr>
          <p:nvPr/>
        </p:nvPicPr>
        <p:blipFill>
          <a:blip r:embed="rId2" cstate="print"/>
          <a:srcRect t="1852"/>
          <a:stretch>
            <a:fillRect/>
          </a:stretch>
        </p:blipFill>
        <p:spPr bwMode="auto">
          <a:xfrm>
            <a:off x="4572000" y="1371600"/>
            <a:ext cx="4079174" cy="4038600"/>
          </a:xfrm>
          <a:prstGeom prst="rect">
            <a:avLst/>
          </a:prstGeom>
          <a:noFill/>
          <a:ln w="9525">
            <a:noFill/>
            <a:miter lim="800000"/>
            <a:headEnd/>
            <a:tailEnd/>
          </a:ln>
        </p:spPr>
      </p:pic>
      <p:sp>
        <p:nvSpPr>
          <p:cNvPr id="6" name="Rectangle 5"/>
          <p:cNvSpPr/>
          <p:nvPr/>
        </p:nvSpPr>
        <p:spPr>
          <a:xfrm>
            <a:off x="5867400" y="5521125"/>
            <a:ext cx="1370055" cy="523220"/>
          </a:xfrm>
          <a:prstGeom prst="rect">
            <a:avLst/>
          </a:prstGeom>
        </p:spPr>
        <p:txBody>
          <a:bodyPr wrap="none">
            <a:spAutoFit/>
          </a:bodyPr>
          <a:lstStyle/>
          <a:p>
            <a:r>
              <a:rPr lang="en-US" sz="2800" b="1" dirty="0" smtClean="0"/>
              <a:t>Figure 8</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the MVT</a:t>
            </a:r>
            <a:endParaRPr lang="en-US" dirty="0"/>
          </a:p>
        </p:txBody>
      </p:sp>
      <p:sp>
        <p:nvSpPr>
          <p:cNvPr id="3" name="Content Placeholder 2"/>
          <p:cNvSpPr>
            <a:spLocks noGrp="1"/>
          </p:cNvSpPr>
          <p:nvPr>
            <p:ph idx="1"/>
          </p:nvPr>
        </p:nvSpPr>
        <p:spPr/>
        <p:txBody>
          <a:bodyPr/>
          <a:lstStyle/>
          <a:p>
            <a:r>
              <a:rPr lang="en-US" dirty="0" smtClean="0"/>
              <a:t>Recall that a discussion of average and instantaneous velocities was one of the motivating examples we used to develop the concept of differentiation. The MVT provides a more quantitative connection between these ideas.</a:t>
            </a:r>
            <a:endParaRPr lang="en-US" dirty="0"/>
          </a:p>
        </p:txBody>
      </p:sp>
    </p:spTree>
    <p:extLst>
      <p:ext uri="{BB962C8B-B14F-4D97-AF65-F5344CB8AC3E}">
        <p14:creationId xmlns:p14="http://schemas.microsoft.com/office/powerpoint/2010/main" val="32263812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a:t>
            </a:r>
            <a:endParaRPr lang="en-US" dirty="0"/>
          </a:p>
        </p:txBody>
      </p:sp>
      <p:sp>
        <p:nvSpPr>
          <p:cNvPr id="3" name="Content Placeholder 2"/>
          <p:cNvSpPr>
            <a:spLocks noGrp="1"/>
          </p:cNvSpPr>
          <p:nvPr>
            <p:ph idx="1"/>
          </p:nvPr>
        </p:nvSpPr>
        <p:spPr/>
        <p:txBody>
          <a:bodyPr/>
          <a:lstStyle/>
          <a:p>
            <a:r>
              <a:rPr lang="en-US" dirty="0" smtClean="0"/>
              <a:t>An aerial surveillance crew is monitoring traffic on the roads below and timing the passage of cars between painted road marks that are 1 mile apart. The crew spots a distinctive yellow Lotus Elise and records its passage between two marks at 47 seconds. What speed can the crew assert the Elise must have reached during the 47 seconds?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Rolle’s Theorem and the Mean Value Theorem</a:t>
            </a:r>
            <a:endParaRPr lang="en-US" dirty="0"/>
          </a:p>
        </p:txBody>
      </p:sp>
      <p:sp>
        <p:nvSpPr>
          <p:cNvPr id="3" name="Content Placeholder 2"/>
          <p:cNvSpPr>
            <a:spLocks noGrp="1"/>
          </p:cNvSpPr>
          <p:nvPr>
            <p:ph idx="1"/>
          </p:nvPr>
        </p:nvSpPr>
        <p:spPr/>
        <p:txBody>
          <a:bodyPr>
            <a:noAutofit/>
          </a:bodyPr>
          <a:lstStyle/>
          <a:p>
            <a:r>
              <a:rPr lang="en-US" sz="2600" dirty="0" smtClean="0"/>
              <a:t>Our development begins with a preliminary observation first proved by the French mathematician Michel Rolle (1652–1719) in 1691. Suppose </a:t>
            </a:r>
            <a:r>
              <a:rPr lang="en-US" sz="2600" i="1" dirty="0" smtClean="0"/>
              <a:t>f</a:t>
            </a:r>
            <a:r>
              <a:rPr lang="en-US" sz="2600" dirty="0" smtClean="0"/>
              <a:t> is a function that is continuous on the interval [</a:t>
            </a:r>
            <a:r>
              <a:rPr lang="en-US" sz="2600" i="1" dirty="0" smtClean="0"/>
              <a:t>a</a:t>
            </a:r>
            <a:r>
              <a:rPr lang="en-US" sz="2600" dirty="0" smtClean="0"/>
              <a:t>,</a:t>
            </a:r>
            <a:r>
              <a:rPr lang="en-US" sz="2600" i="1" dirty="0" smtClean="0"/>
              <a:t>b</a:t>
            </a:r>
            <a:r>
              <a:rPr lang="en-US" sz="2600" dirty="0" smtClean="0"/>
              <a:t>] and suppose further that </a:t>
            </a:r>
            <a:r>
              <a:rPr lang="en-US" sz="2600" i="1" dirty="0" smtClean="0"/>
              <a:t>f</a:t>
            </a:r>
            <a:r>
              <a:rPr lang="en-US" sz="2600" dirty="0" smtClean="0"/>
              <a:t> has the same value at the two endpoints </a:t>
            </a:r>
            <a:r>
              <a:rPr lang="en-US" sz="2600" i="1" dirty="0" smtClean="0"/>
              <a:t>a</a:t>
            </a:r>
            <a:r>
              <a:rPr lang="en-US" sz="2600" dirty="0" smtClean="0"/>
              <a:t> and </a:t>
            </a:r>
            <a:r>
              <a:rPr lang="en-US" sz="2600" i="1" dirty="0" smtClean="0"/>
              <a:t>b</a:t>
            </a:r>
            <a:r>
              <a:rPr lang="en-US" sz="2600" dirty="0" smtClean="0"/>
              <a:t>, as illustrated in Figure 1. Your intuition may suggest that if the graph of </a:t>
            </a:r>
            <a:r>
              <a:rPr lang="en-US" sz="2600" i="1" dirty="0" smtClean="0"/>
              <a:t>f</a:t>
            </a:r>
            <a:r>
              <a:rPr lang="en-US" sz="2600" dirty="0" smtClean="0"/>
              <a:t> begins and ends with the same value and varies in a sufficiently “smooth” manner over the interval, then there must be at least one point </a:t>
            </a:r>
            <a:r>
              <a:rPr lang="en-US" sz="2600" i="1" dirty="0" smtClean="0"/>
              <a:t>c</a:t>
            </a:r>
            <a:r>
              <a:rPr lang="en-US" sz="2600" dirty="0" smtClean="0"/>
              <a:t> where it has a horizontal tangent line. </a:t>
            </a:r>
            <a:endParaRPr lang="en-US" sz="2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(cont.)</a:t>
            </a:r>
            <a:endParaRPr lang="en-US" dirty="0"/>
          </a:p>
        </p:txBody>
      </p:sp>
      <p:sp>
        <p:nvSpPr>
          <p:cNvPr id="3" name="Content Placeholder 2"/>
          <p:cNvSpPr>
            <a:spLocks noGrp="1"/>
          </p:cNvSpPr>
          <p:nvPr>
            <p:ph idx="1"/>
          </p:nvPr>
        </p:nvSpPr>
        <p:spPr>
          <a:xfrm>
            <a:off x="457200" y="1280160"/>
            <a:ext cx="8229600" cy="4875181"/>
          </a:xfrm>
        </p:spPr>
        <p:txBody>
          <a:bodyPr>
            <a:spAutoFit/>
          </a:bodyPr>
          <a:lstStyle/>
          <a:p>
            <a:r>
              <a:rPr lang="en-US" b="1" dirty="0" smtClean="0"/>
              <a:t>Solution</a:t>
            </a:r>
          </a:p>
          <a:p>
            <a:r>
              <a:rPr lang="en-US" dirty="0" smtClean="0"/>
              <a:t>If we let </a:t>
            </a:r>
            <a:r>
              <a:rPr lang="en-US" i="1" dirty="0" smtClean="0"/>
              <a:t>f</a:t>
            </a:r>
            <a:r>
              <a:rPr lang="en-US" dirty="0" smtClean="0"/>
              <a:t>(</a:t>
            </a:r>
            <a:r>
              <a:rPr lang="en-US" i="1" dirty="0" smtClean="0"/>
              <a:t>t</a:t>
            </a:r>
            <a:r>
              <a:rPr lang="en-US" dirty="0" smtClean="0"/>
              <a:t>) denote the position of the Elise along the stretch of road over the time interval [0,47], then </a:t>
            </a:r>
            <a:r>
              <a:rPr lang="en-US" i="1" dirty="0" smtClean="0"/>
              <a:t>f </a:t>
            </a:r>
            <a:r>
              <a:rPr lang="en-US" dirty="0" smtClean="0"/>
              <a:t>’(</a:t>
            </a:r>
            <a:r>
              <a:rPr lang="en-US" i="1" dirty="0" smtClean="0"/>
              <a:t>t</a:t>
            </a:r>
            <a:r>
              <a:rPr lang="en-US" dirty="0" smtClean="0"/>
              <a:t>) denotes the car’s velocity and the Mean Value Theorem guarantees that there is at least one 		     for which</a:t>
            </a:r>
          </a:p>
          <a:p>
            <a:pPr>
              <a:lnSpc>
                <a:spcPct val="150000"/>
              </a:lnSpc>
            </a:pPr>
            <a:endParaRPr lang="en-US" dirty="0" smtClean="0"/>
          </a:p>
          <a:p>
            <a:r>
              <a:rPr lang="en-US" dirty="0" smtClean="0"/>
              <a:t>That is, at least once over the mile‑long stretch of road, the Elise was moving at a rate of approximately </a:t>
            </a:r>
            <a:r>
              <a:rPr lang="en-US" dirty="0" smtClean="0">
                <a:solidFill>
                  <a:srgbClr val="FF0000"/>
                </a:solidFill>
              </a:rPr>
              <a:t>77 miles per hour</a:t>
            </a:r>
            <a:r>
              <a:rPr lang="en-US" dirty="0" smtClean="0"/>
              <a:t>.</a:t>
            </a:r>
            <a:endParaRPr lang="en-US" dirty="0"/>
          </a:p>
        </p:txBody>
      </p:sp>
      <p:graphicFrame>
        <p:nvGraphicFramePr>
          <p:cNvPr id="64514" name="Object 2"/>
          <p:cNvGraphicFramePr>
            <a:graphicFrameLocks noChangeAspect="1"/>
          </p:cNvGraphicFramePr>
          <p:nvPr/>
        </p:nvGraphicFramePr>
        <p:xfrm>
          <a:off x="5845175" y="3124200"/>
          <a:ext cx="1384300" cy="469900"/>
        </p:xfrm>
        <a:graphic>
          <a:graphicData uri="http://schemas.openxmlformats.org/presentationml/2006/ole">
            <mc:AlternateContent xmlns:mc="http://schemas.openxmlformats.org/markup-compatibility/2006">
              <mc:Choice xmlns:v="urn:schemas-microsoft-com:vml" Requires="v">
                <p:oleObj spid="_x0000_s64554" name="Equation" r:id="rId3" imgW="1384200" imgH="469800" progId="Equation.DSMT4">
                  <p:embed/>
                </p:oleObj>
              </mc:Choice>
              <mc:Fallback>
                <p:oleObj name="Equation" r:id="rId3" imgW="138420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45175" y="3124200"/>
                        <a:ext cx="138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5" name="Object 3"/>
          <p:cNvGraphicFramePr>
            <a:graphicFrameLocks noChangeAspect="1"/>
          </p:cNvGraphicFramePr>
          <p:nvPr/>
        </p:nvGraphicFramePr>
        <p:xfrm>
          <a:off x="1244600" y="3816350"/>
          <a:ext cx="2946400" cy="876300"/>
        </p:xfrm>
        <a:graphic>
          <a:graphicData uri="http://schemas.openxmlformats.org/presentationml/2006/ole">
            <mc:AlternateContent xmlns:mc="http://schemas.openxmlformats.org/markup-compatibility/2006">
              <mc:Choice xmlns:v="urn:schemas-microsoft-com:vml" Requires="v">
                <p:oleObj spid="_x0000_s64555" name="Equation" r:id="rId5" imgW="2946240" imgH="876240" progId="Equation.DSMT4">
                  <p:embed/>
                </p:oleObj>
              </mc:Choice>
              <mc:Fallback>
                <p:oleObj name="Equation" r:id="rId5" imgW="2946240" imgH="876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4600" y="3816350"/>
                        <a:ext cx="2946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6" name="Object 4"/>
          <p:cNvGraphicFramePr>
            <a:graphicFrameLocks noChangeAspect="1"/>
          </p:cNvGraphicFramePr>
          <p:nvPr/>
        </p:nvGraphicFramePr>
        <p:xfrm>
          <a:off x="4298430" y="3856038"/>
          <a:ext cx="2387600" cy="838200"/>
        </p:xfrm>
        <a:graphic>
          <a:graphicData uri="http://schemas.openxmlformats.org/presentationml/2006/ole">
            <mc:AlternateContent xmlns:mc="http://schemas.openxmlformats.org/markup-compatibility/2006">
              <mc:Choice xmlns:v="urn:schemas-microsoft-com:vml" Requires="v">
                <p:oleObj spid="_x0000_s64556" name="Equation" r:id="rId7" imgW="2387520" imgH="838080" progId="Equation.DSMT4">
                  <p:embed/>
                </p:oleObj>
              </mc:Choice>
              <mc:Fallback>
                <p:oleObj name="Equation" r:id="rId7" imgW="238752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8430" y="3856038"/>
                        <a:ext cx="238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7" name="Object 5"/>
          <p:cNvGraphicFramePr>
            <a:graphicFrameLocks noChangeAspect="1"/>
          </p:cNvGraphicFramePr>
          <p:nvPr/>
        </p:nvGraphicFramePr>
        <p:xfrm>
          <a:off x="6757440" y="4111260"/>
          <a:ext cx="1485900" cy="368300"/>
        </p:xfrm>
        <a:graphic>
          <a:graphicData uri="http://schemas.openxmlformats.org/presentationml/2006/ole">
            <mc:AlternateContent xmlns:mc="http://schemas.openxmlformats.org/markup-compatibility/2006">
              <mc:Choice xmlns:v="urn:schemas-microsoft-com:vml" Requires="v">
                <p:oleObj spid="_x0000_s64557" name="Equation" r:id="rId9" imgW="1485720" imgH="368280" progId="Equation.DSMT4">
                  <p:embed/>
                </p:oleObj>
              </mc:Choice>
              <mc:Fallback>
                <p:oleObj name="Equation" r:id="rId9" imgW="1485720" imgH="3682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57440" y="4111260"/>
                        <a:ext cx="1485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5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45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45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45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Corollary 1</a:t>
            </a:r>
            <a:endParaRPr lang="en-US" dirty="0">
              <a:solidFill>
                <a:schemeClr val="tx2"/>
              </a:solidFill>
            </a:endParaRPr>
          </a:p>
        </p:txBody>
      </p:sp>
      <p:sp>
        <p:nvSpPr>
          <p:cNvPr id="3" name="Content Placeholder 2"/>
          <p:cNvSpPr>
            <a:spLocks noGrp="1"/>
          </p:cNvSpPr>
          <p:nvPr>
            <p:ph idx="1"/>
          </p:nvPr>
        </p:nvSpPr>
        <p:spPr>
          <a:xfrm>
            <a:off x="457200" y="396240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Corollary 1</a:t>
            </a:r>
          </a:p>
          <a:p>
            <a:r>
              <a:rPr lang="en-US" dirty="0" smtClean="0">
                <a:solidFill>
                  <a:srgbClr val="000000"/>
                </a:solidFill>
              </a:rPr>
              <a:t>If </a:t>
            </a:r>
            <a:r>
              <a:rPr lang="en-US" i="1" dirty="0" smtClean="0">
                <a:solidFill>
                  <a:srgbClr val="000000"/>
                </a:solidFill>
              </a:rPr>
              <a:t>f</a:t>
            </a:r>
            <a:r>
              <a:rPr lang="en-US" dirty="0" smtClean="0">
                <a:solidFill>
                  <a:srgbClr val="000000"/>
                </a:solidFill>
              </a:rPr>
              <a:t> ‘(</a:t>
            </a:r>
            <a:r>
              <a:rPr lang="en-US" i="1" dirty="0" smtClean="0">
                <a:solidFill>
                  <a:srgbClr val="000000"/>
                </a:solidFill>
              </a:rPr>
              <a:t>x</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0 for each </a:t>
            </a:r>
            <a:r>
              <a:rPr lang="en-US" i="1" dirty="0" smtClean="0">
                <a:solidFill>
                  <a:srgbClr val="000000"/>
                </a:solidFill>
              </a:rPr>
              <a:t>x</a:t>
            </a:r>
            <a:r>
              <a:rPr lang="en-US" dirty="0" smtClean="0">
                <a:solidFill>
                  <a:srgbClr val="000000"/>
                </a:solidFill>
              </a:rPr>
              <a:t> in an open interval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then </a:t>
            </a:r>
            <a:r>
              <a:rPr lang="en-US" i="1" dirty="0" smtClean="0">
                <a:solidFill>
                  <a:srgbClr val="000000"/>
                </a:solidFill>
              </a:rPr>
              <a:t>f  </a:t>
            </a:r>
            <a:r>
              <a:rPr lang="en-US" dirty="0" smtClean="0">
                <a:solidFill>
                  <a:srgbClr val="000000"/>
                </a:solidFill>
              </a:rPr>
              <a:t>is constant on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a:t>
            </a:r>
            <a:endParaRPr lang="en-US" dirty="0">
              <a:solidFill>
                <a:srgbClr val="000000"/>
              </a:solidFill>
            </a:endParaRPr>
          </a:p>
        </p:txBody>
      </p:sp>
      <p:sp>
        <p:nvSpPr>
          <p:cNvPr id="4" name="TextBox 3"/>
          <p:cNvSpPr txBox="1"/>
          <p:nvPr/>
        </p:nvSpPr>
        <p:spPr>
          <a:xfrm>
            <a:off x="457200" y="1191012"/>
            <a:ext cx="8153400" cy="2677656"/>
          </a:xfrm>
          <a:prstGeom prst="rect">
            <a:avLst/>
          </a:prstGeom>
          <a:noFill/>
        </p:spPr>
        <p:txBody>
          <a:bodyPr wrap="square" rtlCol="0">
            <a:spAutoFit/>
          </a:bodyPr>
          <a:lstStyle/>
          <a:p>
            <a:r>
              <a:rPr lang="en-US" sz="2800" dirty="0">
                <a:solidFill>
                  <a:srgbClr val="366092"/>
                </a:solidFill>
              </a:rPr>
              <a:t>We already know that a constant function has a derivative of zero at all points of its domain, but we don’t yet know that the converse is true. That is, does the fact that </a:t>
            </a:r>
            <a:r>
              <a:rPr lang="en-US" sz="2800" i="1" dirty="0">
                <a:solidFill>
                  <a:srgbClr val="366092"/>
                </a:solidFill>
              </a:rPr>
              <a:t>f’</a:t>
            </a:r>
            <a:r>
              <a:rPr lang="en-US" sz="2800" dirty="0">
                <a:solidFill>
                  <a:srgbClr val="366092"/>
                </a:solidFill>
              </a:rPr>
              <a:t>(</a:t>
            </a:r>
            <a:r>
              <a:rPr lang="en-US" sz="2800" i="1" dirty="0">
                <a:solidFill>
                  <a:srgbClr val="366092"/>
                </a:solidFill>
              </a:rPr>
              <a:t>x</a:t>
            </a:r>
            <a:r>
              <a:rPr lang="en-US" sz="2800" dirty="0">
                <a:solidFill>
                  <a:srgbClr val="366092"/>
                </a:solidFill>
              </a:rPr>
              <a:t>)=0 for all </a:t>
            </a:r>
            <a:r>
              <a:rPr lang="en-US" sz="2800" i="1" dirty="0">
                <a:solidFill>
                  <a:srgbClr val="366092"/>
                </a:solidFill>
              </a:rPr>
              <a:t>x</a:t>
            </a:r>
            <a:r>
              <a:rPr lang="en-US" sz="2800" dirty="0">
                <a:solidFill>
                  <a:srgbClr val="366092"/>
                </a:solidFill>
              </a:rPr>
              <a:t> in a given interval mean that </a:t>
            </a:r>
            <a:r>
              <a:rPr lang="en-US" sz="2800" i="1" dirty="0">
                <a:solidFill>
                  <a:srgbClr val="366092"/>
                </a:solidFill>
              </a:rPr>
              <a:t>f</a:t>
            </a:r>
            <a:r>
              <a:rPr lang="en-US" sz="2800" dirty="0">
                <a:solidFill>
                  <a:srgbClr val="366092"/>
                </a:solidFill>
              </a:rPr>
              <a:t> is a constant function? The MVT provides an elegant answer to this question.</a:t>
            </a:r>
          </a:p>
        </p:txBody>
      </p:sp>
    </p:spTree>
    <p:extLst>
      <p:ext uri="{BB962C8B-B14F-4D97-AF65-F5344CB8AC3E}">
        <p14:creationId xmlns:p14="http://schemas.microsoft.com/office/powerpoint/2010/main" val="1697092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Corollary 1</a:t>
            </a:r>
            <a:endParaRPr lang="en-US" dirty="0"/>
          </a:p>
        </p:txBody>
      </p:sp>
      <p:sp>
        <p:nvSpPr>
          <p:cNvPr id="3" name="Content Placeholder 2"/>
          <p:cNvSpPr>
            <a:spLocks noGrp="1"/>
          </p:cNvSpPr>
          <p:nvPr>
            <p:ph idx="1"/>
          </p:nvPr>
        </p:nvSpPr>
        <p:spPr>
          <a:xfrm>
            <a:off x="457200" y="1280160"/>
            <a:ext cx="8229600" cy="4444294"/>
          </a:xfrm>
          <a:solidFill>
            <a:srgbClr val="FFFFCC"/>
          </a:solidFill>
          <a:ln w="28575">
            <a:solidFill>
              <a:srgbClr val="000000"/>
            </a:solidFill>
          </a:ln>
        </p:spPr>
        <p:txBody>
          <a:bodyPr>
            <a:spAutoFit/>
          </a:bodyPr>
          <a:lstStyle/>
          <a:p>
            <a:pPr algn="ctr"/>
            <a:r>
              <a:rPr lang="en-US" b="1" dirty="0" smtClean="0">
                <a:solidFill>
                  <a:srgbClr val="000000"/>
                </a:solidFill>
              </a:rPr>
              <a:t>Proof</a:t>
            </a:r>
          </a:p>
          <a:p>
            <a:r>
              <a:rPr lang="en-US" dirty="0" smtClean="0">
                <a:solidFill>
                  <a:srgbClr val="000000"/>
                </a:solidFill>
              </a:rPr>
              <a:t>We will show that given any two distinct points </a:t>
            </a:r>
            <a:r>
              <a:rPr lang="en-US" i="1" dirty="0" smtClean="0">
                <a:solidFill>
                  <a:srgbClr val="000000"/>
                </a:solidFill>
              </a:rPr>
              <a:t>x</a:t>
            </a:r>
            <a:r>
              <a:rPr lang="en-US" baseline="-25000" dirty="0" smtClean="0">
                <a:solidFill>
                  <a:srgbClr val="000000"/>
                </a:solidFill>
              </a:rPr>
              <a:t>1</a:t>
            </a:r>
            <a:r>
              <a:rPr lang="en-US" dirty="0" smtClean="0">
                <a:solidFill>
                  <a:srgbClr val="000000"/>
                </a:solidFill>
              </a:rPr>
              <a:t> and </a:t>
            </a:r>
            <a:r>
              <a:rPr lang="en-US" i="1" dirty="0" smtClean="0">
                <a:solidFill>
                  <a:srgbClr val="000000"/>
                </a:solidFill>
              </a:rPr>
              <a:t>x</a:t>
            </a:r>
            <a:r>
              <a:rPr lang="en-US" baseline="-25000" dirty="0" smtClean="0">
                <a:solidFill>
                  <a:srgbClr val="000000"/>
                </a:solidFill>
              </a:rPr>
              <a:t>2</a:t>
            </a:r>
            <a:r>
              <a:rPr lang="en-US" dirty="0" smtClean="0">
                <a:solidFill>
                  <a:srgbClr val="000000"/>
                </a:solidFill>
              </a:rPr>
              <a:t> in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a:t>
            </a:r>
            <a:r>
              <a:rPr lang="en-US" i="1" dirty="0" smtClean="0">
                <a:solidFill>
                  <a:srgbClr val="000000"/>
                </a:solidFill>
              </a:rPr>
              <a:t>f </a:t>
            </a:r>
            <a:r>
              <a:rPr lang="en-US" dirty="0" smtClean="0">
                <a:solidFill>
                  <a:srgbClr val="000000"/>
                </a:solidFill>
              </a:rPr>
              <a:t>(</a:t>
            </a:r>
            <a:r>
              <a:rPr lang="en-US" i="1" dirty="0" smtClean="0">
                <a:solidFill>
                  <a:srgbClr val="000000"/>
                </a:solidFill>
              </a:rPr>
              <a:t>x</a:t>
            </a:r>
            <a:r>
              <a:rPr lang="en-US" baseline="-25000" dirty="0" smtClean="0">
                <a:solidFill>
                  <a:srgbClr val="000000"/>
                </a:solidFill>
              </a:rPr>
              <a:t>1</a:t>
            </a:r>
            <a:r>
              <a:rPr lang="en-US" dirty="0" smtClean="0">
                <a:solidFill>
                  <a:srgbClr val="000000"/>
                </a:solidFill>
              </a:rPr>
              <a:t>) = </a:t>
            </a:r>
            <a:r>
              <a:rPr lang="en-US" i="1" dirty="0" smtClean="0">
                <a:solidFill>
                  <a:srgbClr val="000000"/>
                </a:solidFill>
              </a:rPr>
              <a:t>f</a:t>
            </a:r>
            <a:r>
              <a:rPr lang="en-US" dirty="0" smtClean="0">
                <a:solidFill>
                  <a:srgbClr val="000000"/>
                </a:solidFill>
              </a:rPr>
              <a:t> (</a:t>
            </a:r>
            <a:r>
              <a:rPr lang="en-US" i="1" dirty="0" smtClean="0">
                <a:solidFill>
                  <a:srgbClr val="000000"/>
                </a:solidFill>
              </a:rPr>
              <a:t>x</a:t>
            </a:r>
            <a:r>
              <a:rPr lang="en-US" baseline="-25000" dirty="0" smtClean="0">
                <a:solidFill>
                  <a:srgbClr val="000000"/>
                </a:solidFill>
              </a:rPr>
              <a:t>2</a:t>
            </a:r>
            <a:r>
              <a:rPr lang="en-US" dirty="0" smtClean="0">
                <a:solidFill>
                  <a:srgbClr val="000000"/>
                </a:solidFill>
              </a:rPr>
              <a:t>).	 Since </a:t>
            </a:r>
            <a:r>
              <a:rPr lang="en-US" i="1" dirty="0" smtClean="0">
                <a:solidFill>
                  <a:srgbClr val="000000"/>
                </a:solidFill>
              </a:rPr>
              <a:t>x</a:t>
            </a:r>
            <a:r>
              <a:rPr lang="en-US" baseline="-25000" dirty="0" smtClean="0">
                <a:solidFill>
                  <a:srgbClr val="000000"/>
                </a:solidFill>
              </a:rPr>
              <a:t>1</a:t>
            </a:r>
            <a:r>
              <a:rPr lang="en-US" dirty="0" smtClean="0">
                <a:solidFill>
                  <a:srgbClr val="000000"/>
                </a:solidFill>
              </a:rPr>
              <a:t> ≠ </a:t>
            </a:r>
            <a:r>
              <a:rPr lang="en-US" i="1" dirty="0" smtClean="0">
                <a:solidFill>
                  <a:srgbClr val="000000"/>
                </a:solidFill>
              </a:rPr>
              <a:t>x</a:t>
            </a:r>
            <a:r>
              <a:rPr lang="en-US" baseline="-25000" dirty="0" smtClean="0">
                <a:solidFill>
                  <a:srgbClr val="000000"/>
                </a:solidFill>
              </a:rPr>
              <a:t>2</a:t>
            </a:r>
            <a:r>
              <a:rPr lang="en-US" dirty="0" smtClean="0">
                <a:solidFill>
                  <a:srgbClr val="000000"/>
                </a:solidFill>
              </a:rPr>
              <a:t>, one is less than the other; we can assume </a:t>
            </a:r>
            <a:r>
              <a:rPr lang="en-US" i="1" dirty="0" smtClean="0">
                <a:solidFill>
                  <a:srgbClr val="000000"/>
                </a:solidFill>
              </a:rPr>
              <a:t>x</a:t>
            </a:r>
            <a:r>
              <a:rPr lang="en-US" baseline="-25000" dirty="0" smtClean="0">
                <a:solidFill>
                  <a:srgbClr val="000000"/>
                </a:solidFill>
              </a:rPr>
              <a:t>1</a:t>
            </a:r>
            <a:r>
              <a:rPr lang="en-US" dirty="0" smtClean="0">
                <a:solidFill>
                  <a:srgbClr val="000000"/>
                </a:solidFill>
              </a:rPr>
              <a:t> &lt; </a:t>
            </a:r>
            <a:r>
              <a:rPr lang="en-US" i="1" dirty="0" smtClean="0">
                <a:solidFill>
                  <a:srgbClr val="000000"/>
                </a:solidFill>
              </a:rPr>
              <a:t>x</a:t>
            </a:r>
            <a:r>
              <a:rPr lang="en-US" baseline="-25000" dirty="0" smtClean="0">
                <a:solidFill>
                  <a:srgbClr val="000000"/>
                </a:solidFill>
              </a:rPr>
              <a:t>2</a:t>
            </a:r>
            <a:r>
              <a:rPr lang="en-US" dirty="0" smtClean="0">
                <a:solidFill>
                  <a:srgbClr val="000000"/>
                </a:solidFill>
              </a:rPr>
              <a:t>. The fact that </a:t>
            </a:r>
            <a:r>
              <a:rPr lang="en-US" i="1" dirty="0" smtClean="0">
                <a:solidFill>
                  <a:srgbClr val="000000"/>
                </a:solidFill>
              </a:rPr>
              <a:t>f</a:t>
            </a:r>
            <a:r>
              <a:rPr lang="en-US" dirty="0" smtClean="0">
                <a:solidFill>
                  <a:srgbClr val="000000"/>
                </a:solidFill>
              </a:rPr>
              <a:t> is differentiable on all of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means that </a:t>
            </a:r>
            <a:r>
              <a:rPr lang="en-US" i="1" dirty="0" smtClean="0">
                <a:solidFill>
                  <a:srgbClr val="000000"/>
                </a:solidFill>
              </a:rPr>
              <a:t>f</a:t>
            </a:r>
            <a:r>
              <a:rPr lang="en-US" dirty="0" smtClean="0">
                <a:solidFill>
                  <a:srgbClr val="000000"/>
                </a:solidFill>
              </a:rPr>
              <a:t> is continuous on [</a:t>
            </a:r>
            <a:r>
              <a:rPr lang="en-US" i="1" dirty="0" smtClean="0">
                <a:solidFill>
                  <a:srgbClr val="000000"/>
                </a:solidFill>
              </a:rPr>
              <a:t>x</a:t>
            </a:r>
            <a:r>
              <a:rPr lang="en-US" baseline="-25000" dirty="0" smtClean="0">
                <a:solidFill>
                  <a:srgbClr val="000000"/>
                </a:solidFill>
              </a:rPr>
              <a:t>1</a:t>
            </a:r>
            <a:r>
              <a:rPr lang="en-US" dirty="0" smtClean="0">
                <a:solidFill>
                  <a:srgbClr val="000000"/>
                </a:solidFill>
              </a:rPr>
              <a:t>, </a:t>
            </a:r>
            <a:r>
              <a:rPr lang="en-US" i="1" dirty="0" smtClean="0">
                <a:solidFill>
                  <a:srgbClr val="000000"/>
                </a:solidFill>
              </a:rPr>
              <a:t>x</a:t>
            </a:r>
            <a:r>
              <a:rPr lang="en-US" baseline="-25000" dirty="0" smtClean="0">
                <a:solidFill>
                  <a:srgbClr val="000000"/>
                </a:solidFill>
              </a:rPr>
              <a:t>2</a:t>
            </a:r>
            <a:r>
              <a:rPr lang="en-US" dirty="0" smtClean="0">
                <a:solidFill>
                  <a:srgbClr val="000000"/>
                </a:solidFill>
              </a:rPr>
              <a:t>], and differentiable on (</a:t>
            </a:r>
            <a:r>
              <a:rPr lang="en-US" i="1" dirty="0" smtClean="0">
                <a:solidFill>
                  <a:srgbClr val="000000"/>
                </a:solidFill>
              </a:rPr>
              <a:t>x</a:t>
            </a:r>
            <a:r>
              <a:rPr lang="en-US" baseline="-25000" dirty="0" smtClean="0">
                <a:solidFill>
                  <a:srgbClr val="000000"/>
                </a:solidFill>
              </a:rPr>
              <a:t>1</a:t>
            </a:r>
            <a:r>
              <a:rPr lang="en-US" dirty="0" smtClean="0">
                <a:solidFill>
                  <a:srgbClr val="000000"/>
                </a:solidFill>
              </a:rPr>
              <a:t>, </a:t>
            </a:r>
            <a:r>
              <a:rPr lang="en-US" i="1" dirty="0" smtClean="0">
                <a:solidFill>
                  <a:srgbClr val="000000"/>
                </a:solidFill>
              </a:rPr>
              <a:t>x</a:t>
            </a:r>
            <a:r>
              <a:rPr lang="en-US" baseline="-25000" dirty="0" smtClean="0">
                <a:solidFill>
                  <a:srgbClr val="000000"/>
                </a:solidFill>
              </a:rPr>
              <a:t>2</a:t>
            </a:r>
            <a:r>
              <a:rPr lang="en-US" dirty="0" smtClean="0">
                <a:solidFill>
                  <a:srgbClr val="000000"/>
                </a:solidFill>
              </a:rPr>
              <a:t>), so by the MVT there is a point		  such that</a:t>
            </a:r>
          </a:p>
          <a:p>
            <a:pPr>
              <a:lnSpc>
                <a:spcPct val="150000"/>
              </a:lnSpc>
            </a:pPr>
            <a:endParaRPr lang="en-US" dirty="0" smtClean="0">
              <a:solidFill>
                <a:srgbClr val="000000"/>
              </a:solidFill>
            </a:endParaRPr>
          </a:p>
          <a:p>
            <a:endParaRPr lang="en-US" dirty="0">
              <a:solidFill>
                <a:srgbClr val="000000"/>
              </a:solidFill>
            </a:endParaRPr>
          </a:p>
        </p:txBody>
      </p:sp>
      <p:graphicFrame>
        <p:nvGraphicFramePr>
          <p:cNvPr id="65538" name="Object 2"/>
          <p:cNvGraphicFramePr>
            <a:graphicFrameLocks noChangeAspect="1"/>
          </p:cNvGraphicFramePr>
          <p:nvPr/>
        </p:nvGraphicFramePr>
        <p:xfrm>
          <a:off x="2824225" y="3950825"/>
          <a:ext cx="1473200" cy="495300"/>
        </p:xfrm>
        <a:graphic>
          <a:graphicData uri="http://schemas.openxmlformats.org/presentationml/2006/ole">
            <mc:AlternateContent xmlns:mc="http://schemas.openxmlformats.org/markup-compatibility/2006">
              <mc:Choice xmlns:v="urn:schemas-microsoft-com:vml" Requires="v">
                <p:oleObj spid="_x0000_s65556" name="Equation" r:id="rId3" imgW="1473120" imgH="495000" progId="Equation.DSMT4">
                  <p:embed/>
                </p:oleObj>
              </mc:Choice>
              <mc:Fallback>
                <p:oleObj name="Equation" r:id="rId3" imgW="147312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4225" y="3950825"/>
                        <a:ext cx="1473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5539" name="Object 3"/>
          <p:cNvGraphicFramePr>
            <a:graphicFrameLocks noChangeAspect="1"/>
          </p:cNvGraphicFramePr>
          <p:nvPr/>
        </p:nvGraphicFramePr>
        <p:xfrm>
          <a:off x="2901950" y="4572000"/>
          <a:ext cx="3124200" cy="990600"/>
        </p:xfrm>
        <a:graphic>
          <a:graphicData uri="http://schemas.openxmlformats.org/presentationml/2006/ole">
            <mc:AlternateContent xmlns:mc="http://schemas.openxmlformats.org/markup-compatibility/2006">
              <mc:Choice xmlns:v="urn:schemas-microsoft-com:vml" Requires="v">
                <p:oleObj spid="_x0000_s65557" name="Equation" r:id="rId5" imgW="3124080" imgH="990360" progId="Equation.DSMT4">
                  <p:embed/>
                </p:oleObj>
              </mc:Choice>
              <mc:Fallback>
                <p:oleObj name="Equation" r:id="rId5" imgW="3124080" imgH="9903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1950" y="4572000"/>
                        <a:ext cx="3124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Corollary 1</a:t>
            </a:r>
            <a:endParaRPr lang="en-US" dirty="0"/>
          </a:p>
        </p:txBody>
      </p:sp>
      <p:sp>
        <p:nvSpPr>
          <p:cNvPr id="3" name="Content Placeholder 2"/>
          <p:cNvSpPr>
            <a:spLocks noGrp="1"/>
          </p:cNvSpPr>
          <p:nvPr>
            <p:ph idx="1"/>
          </p:nvPr>
        </p:nvSpPr>
        <p:spPr>
          <a:xfrm>
            <a:off x="457200" y="1280160"/>
            <a:ext cx="8229600" cy="2591479"/>
          </a:xfrm>
          <a:solidFill>
            <a:srgbClr val="FFFFCC"/>
          </a:solidFill>
          <a:ln w="28575">
            <a:solidFill>
              <a:srgbClr val="000000"/>
            </a:solidFill>
          </a:ln>
        </p:spPr>
        <p:txBody>
          <a:bodyPr>
            <a:spAutoFit/>
          </a:bodyPr>
          <a:lstStyle/>
          <a:p>
            <a:pPr algn="ctr"/>
            <a:r>
              <a:rPr lang="en-US" b="1" dirty="0" smtClean="0">
                <a:solidFill>
                  <a:srgbClr val="000000"/>
                </a:solidFill>
              </a:rPr>
              <a:t>Proof (cont.)</a:t>
            </a:r>
          </a:p>
          <a:p>
            <a:r>
              <a:rPr lang="en-US" dirty="0" smtClean="0">
                <a:solidFill>
                  <a:srgbClr val="000000"/>
                </a:solidFill>
              </a:rPr>
              <a:t>But since </a:t>
            </a:r>
            <a:r>
              <a:rPr lang="en-US" i="1" dirty="0" smtClean="0">
                <a:solidFill>
                  <a:srgbClr val="000000"/>
                </a:solidFill>
              </a:rPr>
              <a:t>f </a:t>
            </a:r>
            <a:r>
              <a:rPr lang="en-US" dirty="0" smtClean="0">
                <a:solidFill>
                  <a:srgbClr val="000000"/>
                </a:solidFill>
              </a:rPr>
              <a:t>‘ is 0 throughout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this means that</a:t>
            </a:r>
          </a:p>
          <a:p>
            <a:endParaRPr lang="en-US" dirty="0" smtClean="0">
              <a:solidFill>
                <a:srgbClr val="000000"/>
              </a:solidFill>
            </a:endParaRPr>
          </a:p>
          <a:p>
            <a:endParaRPr lang="en-US" dirty="0" smtClean="0">
              <a:solidFill>
                <a:srgbClr val="000000"/>
              </a:solidFill>
            </a:endParaRPr>
          </a:p>
          <a:p>
            <a:r>
              <a:rPr lang="en-US" dirty="0" smtClean="0">
                <a:solidFill>
                  <a:srgbClr val="000000"/>
                </a:solidFill>
              </a:rPr>
              <a:t>so </a:t>
            </a:r>
            <a:endParaRPr lang="en-US" dirty="0">
              <a:solidFill>
                <a:srgbClr val="000000"/>
              </a:solidFill>
            </a:endParaRPr>
          </a:p>
        </p:txBody>
      </p:sp>
      <p:graphicFrame>
        <p:nvGraphicFramePr>
          <p:cNvPr id="66562" name="Object 2"/>
          <p:cNvGraphicFramePr>
            <a:graphicFrameLocks noChangeAspect="1"/>
          </p:cNvGraphicFramePr>
          <p:nvPr/>
        </p:nvGraphicFramePr>
        <p:xfrm>
          <a:off x="1295400" y="2507850"/>
          <a:ext cx="6743700" cy="495300"/>
        </p:xfrm>
        <a:graphic>
          <a:graphicData uri="http://schemas.openxmlformats.org/presentationml/2006/ole">
            <mc:AlternateContent xmlns:mc="http://schemas.openxmlformats.org/markup-compatibility/2006">
              <mc:Choice xmlns:v="urn:schemas-microsoft-com:vml" Requires="v">
                <p:oleObj spid="_x0000_s66580" name="Equation" r:id="rId3" imgW="6743520" imgH="495000" progId="Equation.DSMT4">
                  <p:embed/>
                </p:oleObj>
              </mc:Choice>
              <mc:Fallback>
                <p:oleObj name="Equation" r:id="rId3" imgW="674352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507850"/>
                        <a:ext cx="674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63" name="Object 3"/>
          <p:cNvGraphicFramePr>
            <a:graphicFrameLocks noChangeAspect="1"/>
          </p:cNvGraphicFramePr>
          <p:nvPr/>
        </p:nvGraphicFramePr>
        <p:xfrm>
          <a:off x="996950" y="3376613"/>
          <a:ext cx="2019300" cy="495300"/>
        </p:xfrm>
        <a:graphic>
          <a:graphicData uri="http://schemas.openxmlformats.org/presentationml/2006/ole">
            <mc:AlternateContent xmlns:mc="http://schemas.openxmlformats.org/markup-compatibility/2006">
              <mc:Choice xmlns:v="urn:schemas-microsoft-com:vml" Requires="v">
                <p:oleObj spid="_x0000_s66581" name="Equation" r:id="rId5" imgW="2019240" imgH="495000" progId="Equation.DSMT4">
                  <p:embed/>
                </p:oleObj>
              </mc:Choice>
              <mc:Fallback>
                <p:oleObj name="Equation" r:id="rId5" imgW="201924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6950" y="3376613"/>
                        <a:ext cx="2019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Corollary 2</a:t>
            </a:r>
            <a:endParaRPr lang="en-US" dirty="0"/>
          </a:p>
        </p:txBody>
      </p:sp>
      <p:sp>
        <p:nvSpPr>
          <p:cNvPr id="3" name="Content Placeholder 2"/>
          <p:cNvSpPr>
            <a:spLocks noGrp="1"/>
          </p:cNvSpPr>
          <p:nvPr>
            <p:ph idx="1"/>
          </p:nvPr>
        </p:nvSpPr>
        <p:spPr>
          <a:xfrm>
            <a:off x="381000" y="3781951"/>
            <a:ext cx="8229600" cy="1988237"/>
          </a:xfrm>
          <a:solidFill>
            <a:srgbClr val="FFFFCC"/>
          </a:solidFill>
          <a:ln w="28575">
            <a:solidFill>
              <a:srgbClr val="000000"/>
            </a:solidFill>
          </a:ln>
        </p:spPr>
        <p:txBody>
          <a:bodyPr>
            <a:spAutoFit/>
          </a:bodyPr>
          <a:lstStyle/>
          <a:p>
            <a:pPr algn="ctr"/>
            <a:r>
              <a:rPr lang="en-US" b="1" dirty="0" smtClean="0">
                <a:solidFill>
                  <a:srgbClr val="000000"/>
                </a:solidFill>
              </a:rPr>
              <a:t>Corollary 2</a:t>
            </a:r>
          </a:p>
          <a:p>
            <a:r>
              <a:rPr lang="en-US" dirty="0" smtClean="0">
                <a:solidFill>
                  <a:srgbClr val="000000"/>
                </a:solidFill>
              </a:rPr>
              <a:t>If </a:t>
            </a:r>
            <a:r>
              <a:rPr lang="en-US" i="1" dirty="0" smtClean="0">
                <a:solidFill>
                  <a:srgbClr val="000000"/>
                </a:solidFill>
              </a:rPr>
              <a:t>f</a:t>
            </a:r>
            <a:r>
              <a:rPr lang="en-US" dirty="0" smtClean="0">
                <a:solidFill>
                  <a:srgbClr val="000000"/>
                </a:solidFill>
              </a:rPr>
              <a:t> ‘(</a:t>
            </a:r>
            <a:r>
              <a:rPr lang="en-US" i="1" dirty="0" smtClean="0">
                <a:solidFill>
                  <a:srgbClr val="000000"/>
                </a:solidFill>
              </a:rPr>
              <a:t>x</a:t>
            </a:r>
            <a:r>
              <a:rPr lang="en-US" dirty="0" smtClean="0">
                <a:solidFill>
                  <a:srgbClr val="000000"/>
                </a:solidFill>
              </a:rPr>
              <a:t>) = </a:t>
            </a:r>
            <a:r>
              <a:rPr lang="en-US" i="1" dirty="0" smtClean="0">
                <a:solidFill>
                  <a:srgbClr val="000000"/>
                </a:solidFill>
              </a:rPr>
              <a:t>g</a:t>
            </a:r>
            <a:r>
              <a:rPr lang="en-US" dirty="0" smtClean="0">
                <a:solidFill>
                  <a:srgbClr val="000000"/>
                </a:solidFill>
              </a:rPr>
              <a:t>‘(</a:t>
            </a:r>
            <a:r>
              <a:rPr lang="en-US" i="1" dirty="0" smtClean="0">
                <a:solidFill>
                  <a:srgbClr val="000000"/>
                </a:solidFill>
              </a:rPr>
              <a:t>x</a:t>
            </a:r>
            <a:r>
              <a:rPr lang="en-US" dirty="0" smtClean="0">
                <a:solidFill>
                  <a:srgbClr val="000000"/>
                </a:solidFill>
              </a:rPr>
              <a:t>) for all </a:t>
            </a:r>
            <a:r>
              <a:rPr lang="en-US" i="1" dirty="0" smtClean="0">
                <a:solidFill>
                  <a:srgbClr val="000000"/>
                </a:solidFill>
              </a:rPr>
              <a:t>x</a:t>
            </a:r>
            <a:r>
              <a:rPr lang="en-US" dirty="0" smtClean="0">
                <a:solidFill>
                  <a:srgbClr val="000000"/>
                </a:solidFill>
              </a:rPr>
              <a:t> in an open interval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then there is a constant </a:t>
            </a:r>
            <a:r>
              <a:rPr lang="en-US" i="1" dirty="0" smtClean="0">
                <a:solidFill>
                  <a:srgbClr val="000000"/>
                </a:solidFill>
              </a:rPr>
              <a:t>C</a:t>
            </a:r>
            <a:r>
              <a:rPr lang="en-US" dirty="0" smtClean="0">
                <a:solidFill>
                  <a:srgbClr val="000000"/>
                </a:solidFill>
              </a:rPr>
              <a:t> such that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 </a:t>
            </a:r>
            <a:r>
              <a:rPr lang="en-US" i="1" dirty="0" smtClean="0">
                <a:solidFill>
                  <a:srgbClr val="000000"/>
                </a:solidFill>
              </a:rPr>
              <a:t>g</a:t>
            </a:r>
            <a:r>
              <a:rPr lang="en-US" dirty="0" smtClean="0">
                <a:solidFill>
                  <a:srgbClr val="000000"/>
                </a:solidFill>
              </a:rPr>
              <a:t>(</a:t>
            </a:r>
            <a:r>
              <a:rPr lang="en-US" i="1" dirty="0" smtClean="0">
                <a:solidFill>
                  <a:srgbClr val="000000"/>
                </a:solidFill>
              </a:rPr>
              <a:t>x</a:t>
            </a:r>
            <a:r>
              <a:rPr lang="en-US" dirty="0" smtClean="0">
                <a:solidFill>
                  <a:srgbClr val="000000"/>
                </a:solidFill>
              </a:rPr>
              <a:t>) + </a:t>
            </a:r>
            <a:r>
              <a:rPr lang="en-US" i="1" dirty="0" smtClean="0">
                <a:solidFill>
                  <a:srgbClr val="000000"/>
                </a:solidFill>
              </a:rPr>
              <a:t>C</a:t>
            </a:r>
            <a:r>
              <a:rPr lang="en-US" dirty="0" smtClean="0">
                <a:solidFill>
                  <a:srgbClr val="000000"/>
                </a:solidFill>
              </a:rPr>
              <a:t> for all</a:t>
            </a:r>
          </a:p>
          <a:p>
            <a:endParaRPr lang="en-US" dirty="0">
              <a:solidFill>
                <a:srgbClr val="000000"/>
              </a:solidFill>
            </a:endParaRPr>
          </a:p>
        </p:txBody>
      </p:sp>
      <p:graphicFrame>
        <p:nvGraphicFramePr>
          <p:cNvPr id="67586" name="Object 2"/>
          <p:cNvGraphicFramePr>
            <a:graphicFrameLocks noChangeAspect="1"/>
          </p:cNvGraphicFramePr>
          <p:nvPr>
            <p:extLst/>
          </p:nvPr>
        </p:nvGraphicFramePr>
        <p:xfrm>
          <a:off x="475735" y="5181600"/>
          <a:ext cx="1358900" cy="469900"/>
        </p:xfrm>
        <a:graphic>
          <a:graphicData uri="http://schemas.openxmlformats.org/presentationml/2006/ole">
            <mc:AlternateContent xmlns:mc="http://schemas.openxmlformats.org/markup-compatibility/2006">
              <mc:Choice xmlns:v="urn:schemas-microsoft-com:vml" Requires="v">
                <p:oleObj spid="_x0000_s81924" name="Equation" r:id="rId3" imgW="1358640" imgH="469800" progId="Equation.DSMT4">
                  <p:embed/>
                </p:oleObj>
              </mc:Choice>
              <mc:Fallback>
                <p:oleObj name="Equation" r:id="rId3" imgW="1358640" imgH="4698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735" y="5181600"/>
                        <a:ext cx="135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TextBox 4"/>
          <p:cNvSpPr txBox="1"/>
          <p:nvPr/>
        </p:nvSpPr>
        <p:spPr>
          <a:xfrm>
            <a:off x="381001" y="1101399"/>
            <a:ext cx="8229600" cy="1692771"/>
          </a:xfrm>
          <a:prstGeom prst="rect">
            <a:avLst/>
          </a:prstGeom>
          <a:noFill/>
        </p:spPr>
        <p:txBody>
          <a:bodyPr wrap="square" rtlCol="0">
            <a:spAutoFit/>
          </a:bodyPr>
          <a:lstStyle/>
          <a:p>
            <a:r>
              <a:rPr lang="en-US" sz="2600" dirty="0">
                <a:solidFill>
                  <a:srgbClr val="366092"/>
                </a:solidFill>
              </a:rPr>
              <a:t>While much of the </a:t>
            </a:r>
            <a:r>
              <a:rPr lang="en-US" sz="2600" dirty="0" smtClean="0">
                <a:solidFill>
                  <a:srgbClr val="366092"/>
                </a:solidFill>
              </a:rPr>
              <a:t>focus of this text has been on </a:t>
            </a:r>
            <a:r>
              <a:rPr lang="en-US" sz="2600" dirty="0">
                <a:solidFill>
                  <a:srgbClr val="366092"/>
                </a:solidFill>
              </a:rPr>
              <a:t>differentiation, Corollary 1 is a good illustration of </a:t>
            </a:r>
            <a:r>
              <a:rPr lang="en-US" sz="2600" dirty="0" smtClean="0">
                <a:solidFill>
                  <a:srgbClr val="366092"/>
                </a:solidFill>
              </a:rPr>
              <a:t>what knowledge </a:t>
            </a:r>
            <a:r>
              <a:rPr lang="en-US" sz="2600" dirty="0">
                <a:solidFill>
                  <a:srgbClr val="366092"/>
                </a:solidFill>
              </a:rPr>
              <a:t>of a function’s derivative tell us about the function </a:t>
            </a:r>
            <a:r>
              <a:rPr lang="en-US" sz="2600" dirty="0" smtClean="0">
                <a:solidFill>
                  <a:srgbClr val="366092"/>
                </a:solidFill>
              </a:rPr>
              <a:t>itself. </a:t>
            </a:r>
            <a:r>
              <a:rPr lang="en-US" sz="2600" dirty="0">
                <a:solidFill>
                  <a:srgbClr val="366092"/>
                </a:solidFill>
              </a:rPr>
              <a:t>The next corollary is similar </a:t>
            </a:r>
            <a:r>
              <a:rPr lang="en-US" sz="2600">
                <a:solidFill>
                  <a:srgbClr val="366092"/>
                </a:solidFill>
              </a:rPr>
              <a:t>in </a:t>
            </a:r>
            <a:r>
              <a:rPr lang="en-US" sz="2600" smtClean="0">
                <a:solidFill>
                  <a:srgbClr val="366092"/>
                </a:solidFill>
              </a:rPr>
              <a:t>nature.</a:t>
            </a:r>
            <a:endParaRPr lang="en-US" sz="2600" dirty="0">
              <a:solidFill>
                <a:srgbClr val="366092"/>
              </a:solidFill>
            </a:endParaRPr>
          </a:p>
        </p:txBody>
      </p:sp>
    </p:spTree>
    <p:extLst>
      <p:ext uri="{BB962C8B-B14F-4D97-AF65-F5344CB8AC3E}">
        <p14:creationId xmlns:p14="http://schemas.microsoft.com/office/powerpoint/2010/main" val="22998760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Corollary 2</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Proof</a:t>
            </a:r>
          </a:p>
          <a:p>
            <a:r>
              <a:rPr lang="en-US" dirty="0" smtClean="0">
                <a:solidFill>
                  <a:srgbClr val="000000"/>
                </a:solidFill>
              </a:rPr>
              <a:t>Since </a:t>
            </a:r>
            <a:r>
              <a:rPr lang="en-US" i="1" dirty="0" smtClean="0">
                <a:solidFill>
                  <a:srgbClr val="000000"/>
                </a:solidFill>
              </a:rPr>
              <a:t>f</a:t>
            </a:r>
            <a:r>
              <a:rPr lang="en-US" dirty="0" smtClean="0">
                <a:solidFill>
                  <a:srgbClr val="000000"/>
                </a:solidFill>
              </a:rPr>
              <a:t> ’(</a:t>
            </a:r>
            <a:r>
              <a:rPr lang="en-US" i="1" dirty="0" smtClean="0">
                <a:solidFill>
                  <a:srgbClr val="000000"/>
                </a:solidFill>
              </a:rPr>
              <a:t>x</a:t>
            </a:r>
            <a:r>
              <a:rPr lang="en-US" dirty="0" smtClean="0">
                <a:solidFill>
                  <a:srgbClr val="000000"/>
                </a:solidFill>
              </a:rPr>
              <a:t>) = </a:t>
            </a:r>
            <a:r>
              <a:rPr lang="en-US" i="1" dirty="0" smtClean="0">
                <a:solidFill>
                  <a:srgbClr val="000000"/>
                </a:solidFill>
              </a:rPr>
              <a:t>g</a:t>
            </a:r>
            <a:r>
              <a:rPr lang="en-US" dirty="0" smtClean="0">
                <a:solidFill>
                  <a:srgbClr val="000000"/>
                </a:solidFill>
              </a:rPr>
              <a:t>‘ (</a:t>
            </a:r>
            <a:r>
              <a:rPr lang="en-US" i="1" dirty="0" smtClean="0">
                <a:solidFill>
                  <a:srgbClr val="000000"/>
                </a:solidFill>
              </a:rPr>
              <a:t>x</a:t>
            </a:r>
            <a:r>
              <a:rPr lang="en-US" dirty="0" smtClean="0">
                <a:solidFill>
                  <a:srgbClr val="000000"/>
                </a:solidFill>
              </a:rPr>
              <a:t>) we know that							        for all </a:t>
            </a:r>
            <a:r>
              <a:rPr lang="en-US" i="1" dirty="0" smtClean="0">
                <a:solidFill>
                  <a:srgbClr val="000000"/>
                </a:solidFill>
              </a:rPr>
              <a:t>x</a:t>
            </a:r>
            <a:r>
              <a:rPr lang="en-US" dirty="0" smtClean="0">
                <a:solidFill>
                  <a:srgbClr val="000000"/>
                </a:solidFill>
              </a:rPr>
              <a:t> in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So by          Corollary 1, it must be the case that </a:t>
            </a:r>
            <a:r>
              <a:rPr lang="en-US" i="1" dirty="0" smtClean="0">
                <a:solidFill>
                  <a:srgbClr val="000000"/>
                </a:solidFill>
              </a:rPr>
              <a:t>f</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a:t>
            </a:r>
            <a:r>
              <a:rPr lang="en-US" i="1" dirty="0" smtClean="0">
                <a:solidFill>
                  <a:srgbClr val="000000"/>
                </a:solidFill>
              </a:rPr>
              <a:t>g</a:t>
            </a:r>
            <a:r>
              <a:rPr lang="en-US" dirty="0" smtClean="0">
                <a:solidFill>
                  <a:srgbClr val="000000"/>
                </a:solidFill>
              </a:rPr>
              <a:t> is a constant function on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That is, there is a constant </a:t>
            </a:r>
            <a:r>
              <a:rPr lang="en-US" i="1" dirty="0" smtClean="0">
                <a:solidFill>
                  <a:srgbClr val="000000"/>
                </a:solidFill>
              </a:rPr>
              <a:t>C</a:t>
            </a:r>
            <a:r>
              <a:rPr lang="en-US" dirty="0" smtClean="0">
                <a:solidFill>
                  <a:srgbClr val="000000"/>
                </a:solidFill>
              </a:rPr>
              <a:t> such that (</a:t>
            </a:r>
            <a:r>
              <a:rPr lang="en-US" i="1" dirty="0" smtClean="0">
                <a:solidFill>
                  <a:srgbClr val="000000"/>
                </a:solidFill>
              </a:rPr>
              <a:t>f</a:t>
            </a:r>
            <a:r>
              <a:rPr lang="en-US" dirty="0" smtClean="0">
                <a:solidFill>
                  <a:srgbClr val="000000"/>
                </a:solidFill>
              </a:rPr>
              <a:t> – </a:t>
            </a:r>
            <a:r>
              <a:rPr lang="en-US" i="1" dirty="0" smtClean="0">
                <a:solidFill>
                  <a:srgbClr val="000000"/>
                </a:solidFill>
              </a:rPr>
              <a:t>g</a:t>
            </a:r>
            <a:r>
              <a:rPr lang="en-US" dirty="0" smtClean="0">
                <a:solidFill>
                  <a:srgbClr val="000000"/>
                </a:solidFill>
              </a:rPr>
              <a:t>)(</a:t>
            </a:r>
            <a:r>
              <a:rPr lang="en-US" i="1" dirty="0" smtClean="0">
                <a:solidFill>
                  <a:srgbClr val="000000"/>
                </a:solidFill>
              </a:rPr>
              <a:t>x</a:t>
            </a:r>
            <a:r>
              <a:rPr lang="en-US" dirty="0" smtClean="0">
                <a:solidFill>
                  <a:srgbClr val="000000"/>
                </a:solidFill>
              </a:rPr>
              <a:t>) = </a:t>
            </a:r>
            <a:r>
              <a:rPr lang="en-US" i="1" dirty="0" smtClean="0">
                <a:solidFill>
                  <a:srgbClr val="000000"/>
                </a:solidFill>
              </a:rPr>
              <a:t>C </a:t>
            </a:r>
            <a:r>
              <a:rPr lang="en-US" dirty="0" smtClean="0">
                <a:solidFill>
                  <a:srgbClr val="000000"/>
                </a:solidFill>
              </a:rPr>
              <a:t>for all                   or </a:t>
            </a:r>
            <a:endParaRPr lang="en-US" dirty="0">
              <a:solidFill>
                <a:srgbClr val="000000"/>
              </a:solidFill>
            </a:endParaRPr>
          </a:p>
        </p:txBody>
      </p:sp>
      <p:graphicFrame>
        <p:nvGraphicFramePr>
          <p:cNvPr id="68612" name="Object 4"/>
          <p:cNvGraphicFramePr>
            <a:graphicFrameLocks noChangeAspect="1"/>
          </p:cNvGraphicFramePr>
          <p:nvPr/>
        </p:nvGraphicFramePr>
        <p:xfrm>
          <a:off x="533400" y="2098875"/>
          <a:ext cx="4254500" cy="647700"/>
        </p:xfrm>
        <a:graphic>
          <a:graphicData uri="http://schemas.openxmlformats.org/presentationml/2006/ole">
            <mc:AlternateContent xmlns:mc="http://schemas.openxmlformats.org/markup-compatibility/2006">
              <mc:Choice xmlns:v="urn:schemas-microsoft-com:vml" Requires="v">
                <p:oleObj spid="_x0000_s68639" name="Equation" r:id="rId3" imgW="4254480" imgH="647640" progId="Equation.DSMT4">
                  <p:embed/>
                </p:oleObj>
              </mc:Choice>
              <mc:Fallback>
                <p:oleObj name="Equation" r:id="rId3" imgW="4254480" imgH="6476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098875"/>
                        <a:ext cx="42545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613" name="Object 5"/>
          <p:cNvGraphicFramePr>
            <a:graphicFrameLocks noChangeAspect="1"/>
          </p:cNvGraphicFramePr>
          <p:nvPr/>
        </p:nvGraphicFramePr>
        <p:xfrm>
          <a:off x="3962400" y="3539925"/>
          <a:ext cx="1371600" cy="469900"/>
        </p:xfrm>
        <a:graphic>
          <a:graphicData uri="http://schemas.openxmlformats.org/presentationml/2006/ole">
            <mc:AlternateContent xmlns:mc="http://schemas.openxmlformats.org/markup-compatibility/2006">
              <mc:Choice xmlns:v="urn:schemas-microsoft-com:vml" Requires="v">
                <p:oleObj spid="_x0000_s68640" name="Equation" r:id="rId5" imgW="1371600" imgH="469800" progId="Equation.DSMT4">
                  <p:embed/>
                </p:oleObj>
              </mc:Choice>
              <mc:Fallback>
                <p:oleObj name="Equation" r:id="rId5" imgW="137160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3539925"/>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614" name="Object 6"/>
          <p:cNvGraphicFramePr>
            <a:graphicFrameLocks noChangeAspect="1"/>
          </p:cNvGraphicFramePr>
          <p:nvPr/>
        </p:nvGraphicFramePr>
        <p:xfrm>
          <a:off x="5802775" y="3558250"/>
          <a:ext cx="2362200" cy="469900"/>
        </p:xfrm>
        <a:graphic>
          <a:graphicData uri="http://schemas.openxmlformats.org/presentationml/2006/ole">
            <mc:AlternateContent xmlns:mc="http://schemas.openxmlformats.org/markup-compatibility/2006">
              <mc:Choice xmlns:v="urn:schemas-microsoft-com:vml" Requires="v">
                <p:oleObj spid="_x0000_s68641" name="Equation" r:id="rId7" imgW="2361960" imgH="469800" progId="Equation.DSMT4">
                  <p:embed/>
                </p:oleObj>
              </mc:Choice>
              <mc:Fallback>
                <p:oleObj name="Equation" r:id="rId7" imgW="236196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02775" y="3558250"/>
                        <a:ext cx="2362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a:t>
            </a:r>
            <a:endParaRPr lang="en-US" dirty="0"/>
          </a:p>
        </p:txBody>
      </p:sp>
      <p:sp>
        <p:nvSpPr>
          <p:cNvPr id="3" name="Content Placeholder 2"/>
          <p:cNvSpPr>
            <a:spLocks noGrp="1"/>
          </p:cNvSpPr>
          <p:nvPr>
            <p:ph idx="1"/>
          </p:nvPr>
        </p:nvSpPr>
        <p:spPr/>
        <p:txBody>
          <a:bodyPr/>
          <a:lstStyle/>
          <a:p>
            <a:r>
              <a:rPr lang="en-US" dirty="0" smtClean="0"/>
              <a:t>Suppose that </a:t>
            </a:r>
            <a:r>
              <a:rPr lang="en-US" i="1" dirty="0" smtClean="0">
                <a:solidFill>
                  <a:srgbClr val="0000FF"/>
                </a:solidFill>
              </a:rPr>
              <a:t>f</a:t>
            </a:r>
            <a:r>
              <a:rPr lang="en-US" dirty="0" smtClean="0">
                <a:solidFill>
                  <a:srgbClr val="0000FF"/>
                </a:solidFill>
              </a:rPr>
              <a:t>(0) = −2 </a:t>
            </a:r>
            <a:r>
              <a:rPr lang="en-US" dirty="0" smtClean="0"/>
              <a:t>and that 		      for all </a:t>
            </a:r>
            <a:r>
              <a:rPr lang="en-US" i="1" dirty="0" smtClean="0"/>
              <a:t>x</a:t>
            </a:r>
            <a:r>
              <a:rPr lang="en-US" dirty="0" smtClean="0"/>
              <a:t>.  What is the largest possible value of </a:t>
            </a:r>
            <a:r>
              <a:rPr lang="en-US" i="1" dirty="0" smtClean="0"/>
              <a:t>f</a:t>
            </a:r>
            <a:r>
              <a:rPr lang="en-US" dirty="0" smtClean="0"/>
              <a:t>(4)?</a:t>
            </a:r>
          </a:p>
          <a:p>
            <a:r>
              <a:rPr lang="en-US" b="1" dirty="0" smtClean="0"/>
              <a:t>Solution</a:t>
            </a:r>
          </a:p>
          <a:p>
            <a:r>
              <a:rPr lang="en-US" dirty="0" smtClean="0"/>
              <a:t>The implication is that </a:t>
            </a:r>
            <a:r>
              <a:rPr lang="en-US" i="1" dirty="0" smtClean="0"/>
              <a:t>f</a:t>
            </a:r>
            <a:r>
              <a:rPr lang="en-US" dirty="0" smtClean="0"/>
              <a:t> ‘ exists everywhere, so </a:t>
            </a:r>
            <a:r>
              <a:rPr lang="en-US" i="1" dirty="0" smtClean="0"/>
              <a:t>f</a:t>
            </a:r>
            <a:r>
              <a:rPr lang="en-US" dirty="0" smtClean="0"/>
              <a:t> is certainly continuous on [0,4] and differentiable on      (0,4). So by the MVT,</a:t>
            </a:r>
          </a:p>
          <a:p>
            <a:endParaRPr lang="en-US" dirty="0" smtClean="0"/>
          </a:p>
          <a:p>
            <a:endParaRPr lang="en-US" dirty="0" smtClean="0"/>
          </a:p>
          <a:p>
            <a:r>
              <a:rPr lang="en-US" dirty="0" smtClean="0"/>
              <a:t>for some 		</a:t>
            </a:r>
            <a:endParaRPr lang="en-US" dirty="0"/>
          </a:p>
        </p:txBody>
      </p:sp>
      <p:graphicFrame>
        <p:nvGraphicFramePr>
          <p:cNvPr id="69634" name="Object 2"/>
          <p:cNvGraphicFramePr>
            <a:graphicFrameLocks noChangeAspect="1"/>
          </p:cNvGraphicFramePr>
          <p:nvPr/>
        </p:nvGraphicFramePr>
        <p:xfrm>
          <a:off x="5105400" y="1330125"/>
          <a:ext cx="1295400" cy="469900"/>
        </p:xfrm>
        <a:graphic>
          <a:graphicData uri="http://schemas.openxmlformats.org/presentationml/2006/ole">
            <mc:AlternateContent xmlns:mc="http://schemas.openxmlformats.org/markup-compatibility/2006">
              <mc:Choice xmlns:v="urn:schemas-microsoft-com:vml" Requires="v">
                <p:oleObj spid="_x0000_s69670" name="Equation" r:id="rId3" imgW="1295280" imgH="469800" progId="Equation.DSMT4">
                  <p:embed/>
                </p:oleObj>
              </mc:Choice>
              <mc:Fallback>
                <p:oleObj name="Equation" r:id="rId3" imgW="12952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1330125"/>
                        <a:ext cx="129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5" name="Object 3"/>
          <p:cNvGraphicFramePr>
            <a:graphicFrameLocks noChangeAspect="1"/>
          </p:cNvGraphicFramePr>
          <p:nvPr/>
        </p:nvGraphicFramePr>
        <p:xfrm>
          <a:off x="2011180" y="4273550"/>
          <a:ext cx="2781300" cy="876300"/>
        </p:xfrm>
        <a:graphic>
          <a:graphicData uri="http://schemas.openxmlformats.org/presentationml/2006/ole">
            <mc:AlternateContent xmlns:mc="http://schemas.openxmlformats.org/markup-compatibility/2006">
              <mc:Choice xmlns:v="urn:schemas-microsoft-com:vml" Requires="v">
                <p:oleObj spid="_x0000_s69671" name="Equation" r:id="rId5" imgW="2781000" imgH="876240" progId="Equation.DSMT4">
                  <p:embed/>
                </p:oleObj>
              </mc:Choice>
              <mc:Fallback>
                <p:oleObj name="Equation" r:id="rId5" imgW="2781000" imgH="876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1180" y="4273550"/>
                        <a:ext cx="2781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6" name="Object 4"/>
          <p:cNvGraphicFramePr>
            <a:graphicFrameLocks noChangeAspect="1"/>
          </p:cNvGraphicFramePr>
          <p:nvPr/>
        </p:nvGraphicFramePr>
        <p:xfrm>
          <a:off x="4902200" y="4275320"/>
          <a:ext cx="1498600" cy="876300"/>
        </p:xfrm>
        <a:graphic>
          <a:graphicData uri="http://schemas.openxmlformats.org/presentationml/2006/ole">
            <mc:AlternateContent xmlns:mc="http://schemas.openxmlformats.org/markup-compatibility/2006">
              <mc:Choice xmlns:v="urn:schemas-microsoft-com:vml" Requires="v">
                <p:oleObj spid="_x0000_s69672" name="Equation" r:id="rId7" imgW="1498320" imgH="876240" progId="Equation.DSMT4">
                  <p:embed/>
                </p:oleObj>
              </mc:Choice>
              <mc:Fallback>
                <p:oleObj name="Equation" r:id="rId7" imgW="1498320" imgH="876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02200" y="4275320"/>
                        <a:ext cx="1498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7" name="Object 5"/>
          <p:cNvGraphicFramePr>
            <a:graphicFrameLocks noChangeAspect="1"/>
          </p:cNvGraphicFramePr>
          <p:nvPr/>
        </p:nvGraphicFramePr>
        <p:xfrm>
          <a:off x="1886133" y="5152660"/>
          <a:ext cx="1320800" cy="469900"/>
        </p:xfrm>
        <a:graphic>
          <a:graphicData uri="http://schemas.openxmlformats.org/presentationml/2006/ole">
            <mc:AlternateContent xmlns:mc="http://schemas.openxmlformats.org/markup-compatibility/2006">
              <mc:Choice xmlns:v="urn:schemas-microsoft-com:vml" Requires="v">
                <p:oleObj spid="_x0000_s69673" name="Equation" r:id="rId9" imgW="1320480" imgH="469800" progId="Equation.DSMT4">
                  <p:embed/>
                </p:oleObj>
              </mc:Choice>
              <mc:Fallback>
                <p:oleObj name="Equation" r:id="rId9" imgW="132048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86133" y="5152660"/>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963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96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96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(cont.)</a:t>
            </a:r>
            <a:endParaRPr lang="en-US" dirty="0"/>
          </a:p>
        </p:txBody>
      </p:sp>
      <p:sp>
        <p:nvSpPr>
          <p:cNvPr id="3" name="Content Placeholder 2"/>
          <p:cNvSpPr>
            <a:spLocks noGrp="1"/>
          </p:cNvSpPr>
          <p:nvPr>
            <p:ph idx="1"/>
          </p:nvPr>
        </p:nvSpPr>
        <p:spPr/>
        <p:txBody>
          <a:bodyPr/>
          <a:lstStyle/>
          <a:p>
            <a:r>
              <a:rPr lang="en-US" dirty="0" smtClean="0"/>
              <a:t>Since		     for all </a:t>
            </a:r>
            <a:r>
              <a:rPr lang="en-US" i="1" dirty="0" smtClean="0"/>
              <a:t>x</a:t>
            </a:r>
            <a:r>
              <a:rPr lang="en-US" dirty="0" smtClean="0"/>
              <a:t>, rearranging the above equation gives us the following.</a:t>
            </a:r>
          </a:p>
          <a:p>
            <a:endParaRPr lang="en-US" dirty="0" smtClean="0"/>
          </a:p>
          <a:p>
            <a:endParaRPr lang="en-US" dirty="0" smtClean="0"/>
          </a:p>
          <a:p>
            <a:endParaRPr lang="en-US" dirty="0" smtClean="0"/>
          </a:p>
          <a:p>
            <a:endParaRPr lang="en-US" dirty="0" smtClean="0"/>
          </a:p>
          <a:p>
            <a:r>
              <a:rPr lang="en-US" dirty="0" smtClean="0"/>
              <a:t>Hence the largest possible value of </a:t>
            </a:r>
            <a:r>
              <a:rPr lang="en-US" i="1" dirty="0" smtClean="0"/>
              <a:t>f</a:t>
            </a:r>
            <a:r>
              <a:rPr lang="en-US" dirty="0" smtClean="0"/>
              <a:t>(4) is </a:t>
            </a:r>
            <a:r>
              <a:rPr lang="en-US" dirty="0" smtClean="0">
                <a:solidFill>
                  <a:srgbClr val="FF0000"/>
                </a:solidFill>
              </a:rPr>
              <a:t>10</a:t>
            </a:r>
            <a:r>
              <a:rPr lang="en-US" dirty="0" smtClean="0"/>
              <a:t>.</a:t>
            </a:r>
            <a:endParaRPr lang="en-US" dirty="0"/>
          </a:p>
        </p:txBody>
      </p:sp>
      <p:graphicFrame>
        <p:nvGraphicFramePr>
          <p:cNvPr id="70659" name="Object 3"/>
          <p:cNvGraphicFramePr>
            <a:graphicFrameLocks noChangeAspect="1"/>
          </p:cNvGraphicFramePr>
          <p:nvPr/>
        </p:nvGraphicFramePr>
        <p:xfrm>
          <a:off x="1387840" y="1317808"/>
          <a:ext cx="1282700" cy="469900"/>
        </p:xfrm>
        <a:graphic>
          <a:graphicData uri="http://schemas.openxmlformats.org/presentationml/2006/ole">
            <mc:AlternateContent xmlns:mc="http://schemas.openxmlformats.org/markup-compatibility/2006">
              <mc:Choice xmlns:v="urn:schemas-microsoft-com:vml" Requires="v">
                <p:oleObj spid="_x0000_s70696" name="Equation" r:id="rId3" imgW="1282680" imgH="469800" progId="Equation.DSMT4">
                  <p:embed/>
                </p:oleObj>
              </mc:Choice>
              <mc:Fallback>
                <p:oleObj name="Equation" r:id="rId3" imgW="12826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7840" y="1317808"/>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2514600" y="2514600"/>
          <a:ext cx="2438400" cy="469900"/>
        </p:xfrm>
        <a:graphic>
          <a:graphicData uri="http://schemas.openxmlformats.org/presentationml/2006/ole">
            <mc:AlternateContent xmlns:mc="http://schemas.openxmlformats.org/markup-compatibility/2006">
              <mc:Choice xmlns:v="urn:schemas-microsoft-com:vml" Requires="v">
                <p:oleObj spid="_x0000_s70697" name="Equation" r:id="rId5" imgW="2438280" imgH="469800" progId="Equation.DSMT4">
                  <p:embed/>
                </p:oleObj>
              </mc:Choice>
              <mc:Fallback>
                <p:oleObj name="Equation" r:id="rId5" imgW="243828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251460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990125" y="3089475"/>
          <a:ext cx="3746500" cy="469900"/>
        </p:xfrm>
        <a:graphic>
          <a:graphicData uri="http://schemas.openxmlformats.org/presentationml/2006/ole">
            <mc:AlternateContent xmlns:mc="http://schemas.openxmlformats.org/markup-compatibility/2006">
              <mc:Choice xmlns:v="urn:schemas-microsoft-com:vml" Requires="v">
                <p:oleObj spid="_x0000_s70698" name="Equation" r:id="rId7" imgW="3746160" imgH="469800" progId="Equation.DSMT4">
                  <p:embed/>
                </p:oleObj>
              </mc:Choice>
              <mc:Fallback>
                <p:oleObj name="Equation" r:id="rId7" imgW="374616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0125" y="3089475"/>
                        <a:ext cx="374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3001963" y="3687763"/>
          <a:ext cx="1358900" cy="469900"/>
        </p:xfrm>
        <a:graphic>
          <a:graphicData uri="http://schemas.openxmlformats.org/presentationml/2006/ole">
            <mc:AlternateContent xmlns:mc="http://schemas.openxmlformats.org/markup-compatibility/2006">
              <mc:Choice xmlns:v="urn:schemas-microsoft-com:vml" Requires="v">
                <p:oleObj spid="_x0000_s70699" name="Equation" r:id="rId9" imgW="1358640" imgH="469800" progId="Equation.DSMT4">
                  <p:embed/>
                </p:oleObj>
              </mc:Choice>
              <mc:Fallback>
                <p:oleObj name="Equation" r:id="rId9" imgW="13586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01963" y="3687763"/>
                        <a:ext cx="135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6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a:t>
            </a:r>
            <a:endParaRPr lang="en-US" dirty="0"/>
          </a:p>
        </p:txBody>
      </p:sp>
      <p:sp>
        <p:nvSpPr>
          <p:cNvPr id="3" name="Content Placeholder 2"/>
          <p:cNvSpPr>
            <a:spLocks noGrp="1"/>
          </p:cNvSpPr>
          <p:nvPr>
            <p:ph idx="1"/>
          </p:nvPr>
        </p:nvSpPr>
        <p:spPr/>
        <p:txBody>
          <a:bodyPr/>
          <a:lstStyle/>
          <a:p>
            <a:r>
              <a:rPr lang="en-US" dirty="0" smtClean="0"/>
              <a:t>Find the unique function </a:t>
            </a:r>
            <a:r>
              <a:rPr lang="en-US" i="1" dirty="0" smtClean="0"/>
              <a:t>f</a:t>
            </a:r>
            <a:r>
              <a:rPr lang="en-US" dirty="0" smtClean="0"/>
              <a:t> whose derivative is </a:t>
            </a:r>
            <a:r>
              <a:rPr lang="en-US" dirty="0" smtClean="0">
                <a:solidFill>
                  <a:srgbClr val="0000FF"/>
                </a:solidFill>
              </a:rPr>
              <a:t>3</a:t>
            </a:r>
            <a:r>
              <a:rPr lang="en-US" i="1" dirty="0" smtClean="0">
                <a:solidFill>
                  <a:srgbClr val="0000FF"/>
                </a:solidFill>
              </a:rPr>
              <a:t>x</a:t>
            </a:r>
            <a:r>
              <a:rPr lang="en-US" baseline="30000" dirty="0" smtClean="0">
                <a:solidFill>
                  <a:srgbClr val="0000FF"/>
                </a:solidFill>
              </a:rPr>
              <a:t>2</a:t>
            </a:r>
            <a:r>
              <a:rPr lang="en-US" dirty="0" smtClean="0"/>
              <a:t> and whose graph passes through (1,5).</a:t>
            </a:r>
          </a:p>
          <a:p>
            <a:r>
              <a:rPr lang="en-US" b="1" dirty="0" smtClean="0"/>
              <a:t>Solution</a:t>
            </a:r>
          </a:p>
          <a:p>
            <a:r>
              <a:rPr lang="en-US" dirty="0" smtClean="0"/>
              <a:t>By now, we have differentiated enough polynomials to recognize 3</a:t>
            </a:r>
            <a:r>
              <a:rPr lang="en-US" i="1" dirty="0" smtClean="0"/>
              <a:t>x</a:t>
            </a:r>
            <a:r>
              <a:rPr lang="en-US" baseline="30000" dirty="0" smtClean="0"/>
              <a:t>2</a:t>
            </a:r>
            <a:r>
              <a:rPr lang="en-US" dirty="0" smtClean="0"/>
              <a:t> as the derivative of </a:t>
            </a:r>
            <a:r>
              <a:rPr lang="en-US" i="1" dirty="0" smtClean="0"/>
              <a:t>x</a:t>
            </a:r>
            <a:r>
              <a:rPr lang="en-US" baseline="30000" dirty="0" smtClean="0"/>
              <a:t>3</a:t>
            </a:r>
            <a:r>
              <a:rPr lang="en-US" dirty="0" smtClean="0"/>
              <a:t>. If we let </a:t>
            </a:r>
            <a:r>
              <a:rPr lang="en-US" i="1" dirty="0" smtClean="0"/>
              <a:t>g</a:t>
            </a:r>
            <a:r>
              <a:rPr lang="en-US" dirty="0" smtClean="0"/>
              <a:t>(x) = </a:t>
            </a:r>
            <a:r>
              <a:rPr lang="en-US" i="1" dirty="0" smtClean="0"/>
              <a:t>x</a:t>
            </a:r>
            <a:r>
              <a:rPr lang="en-US" baseline="30000" dirty="0" smtClean="0"/>
              <a:t>3</a:t>
            </a:r>
            <a:r>
              <a:rPr lang="en-US" dirty="0" smtClean="0"/>
              <a:t>, then </a:t>
            </a:r>
            <a:r>
              <a:rPr lang="en-US" i="1" dirty="0" smtClean="0"/>
              <a:t>g</a:t>
            </a:r>
            <a:r>
              <a:rPr lang="en-US" dirty="0" smtClean="0"/>
              <a:t> and </a:t>
            </a:r>
            <a:r>
              <a:rPr lang="en-US" i="1" dirty="0" smtClean="0"/>
              <a:t>f</a:t>
            </a:r>
            <a:r>
              <a:rPr lang="en-US" dirty="0" smtClean="0"/>
              <a:t> have the same derivative and by Corollary 2 it must be the case that </a:t>
            </a:r>
            <a:r>
              <a:rPr lang="en-US" i="1" dirty="0" smtClean="0"/>
              <a:t>f</a:t>
            </a:r>
            <a:r>
              <a:rPr lang="en-US" dirty="0" smtClean="0"/>
              <a:t>(</a:t>
            </a:r>
            <a:r>
              <a:rPr lang="en-US" i="1" dirty="0" smtClean="0"/>
              <a:t>x</a:t>
            </a:r>
            <a:r>
              <a:rPr lang="en-US" dirty="0" smtClean="0"/>
              <a:t>) = </a:t>
            </a:r>
            <a:r>
              <a:rPr lang="en-US" i="1" dirty="0" smtClean="0"/>
              <a:t>g</a:t>
            </a:r>
            <a:r>
              <a:rPr lang="en-US" dirty="0" smtClean="0"/>
              <a:t>(</a:t>
            </a:r>
            <a:r>
              <a:rPr lang="en-US" i="1" dirty="0" smtClean="0"/>
              <a:t>x</a:t>
            </a:r>
            <a:r>
              <a:rPr lang="en-US" dirty="0" smtClean="0"/>
              <a:t>) + </a:t>
            </a:r>
            <a:r>
              <a:rPr lang="en-US" i="1" dirty="0" smtClean="0"/>
              <a:t>C  </a:t>
            </a:r>
            <a:r>
              <a:rPr lang="en-US" dirty="0" smtClean="0"/>
              <a:t>for some constant </a:t>
            </a:r>
            <a:r>
              <a:rPr lang="en-US" i="1" dirty="0" smtClean="0"/>
              <a:t>C</a:t>
            </a:r>
            <a:r>
              <a:rPr lang="en-US" dirty="0" smtClean="0"/>
              <a:t>. We can determine </a:t>
            </a:r>
            <a:r>
              <a:rPr lang="en-US" i="1" dirty="0" smtClean="0"/>
              <a:t>C</a:t>
            </a:r>
            <a:r>
              <a:rPr lang="en-US" dirty="0" smtClean="0"/>
              <a:t> as follows.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pPr>
              <a:lnSpc>
                <a:spcPct val="150000"/>
              </a:lnSpc>
            </a:pPr>
            <a:endParaRPr lang="en-US" dirty="0" smtClean="0"/>
          </a:p>
          <a:p>
            <a:r>
              <a:rPr lang="en-US" dirty="0" smtClean="0"/>
              <a:t>Now it can be easily verified that </a:t>
            </a:r>
            <a:r>
              <a:rPr lang="en-US" i="1" dirty="0" smtClean="0"/>
              <a:t>f</a:t>
            </a:r>
            <a:r>
              <a:rPr lang="en-US" dirty="0" smtClean="0"/>
              <a:t>(</a:t>
            </a:r>
            <a:r>
              <a:rPr lang="en-US" i="1" dirty="0" smtClean="0"/>
              <a:t>x</a:t>
            </a:r>
            <a:r>
              <a:rPr lang="en-US" dirty="0" smtClean="0"/>
              <a:t>) = </a:t>
            </a:r>
            <a:r>
              <a:rPr lang="en-US" i="1" dirty="0" smtClean="0"/>
              <a:t>x</a:t>
            </a:r>
            <a:r>
              <a:rPr lang="en-US" baseline="30000" dirty="0" smtClean="0"/>
              <a:t>3</a:t>
            </a:r>
            <a:r>
              <a:rPr lang="en-US" i="1" dirty="0" smtClean="0"/>
              <a:t> </a:t>
            </a:r>
            <a:r>
              <a:rPr lang="en-US" dirty="0" smtClean="0"/>
              <a:t>+</a:t>
            </a:r>
            <a:r>
              <a:rPr lang="en-US" i="1" dirty="0" smtClean="0"/>
              <a:t> </a:t>
            </a:r>
            <a:r>
              <a:rPr lang="en-US" dirty="0" smtClean="0"/>
              <a:t>4 satisfies the given criteria, and by Corollary 2 it is the unique function to do so.</a:t>
            </a:r>
            <a:endParaRPr lang="en-US" dirty="0"/>
          </a:p>
        </p:txBody>
      </p:sp>
      <p:graphicFrame>
        <p:nvGraphicFramePr>
          <p:cNvPr id="71683" name="Object 3"/>
          <p:cNvGraphicFramePr>
            <a:graphicFrameLocks noChangeAspect="1"/>
          </p:cNvGraphicFramePr>
          <p:nvPr/>
        </p:nvGraphicFramePr>
        <p:xfrm>
          <a:off x="1646420" y="1284288"/>
          <a:ext cx="5613400" cy="469900"/>
        </p:xfrm>
        <a:graphic>
          <a:graphicData uri="http://schemas.openxmlformats.org/presentationml/2006/ole">
            <mc:AlternateContent xmlns:mc="http://schemas.openxmlformats.org/markup-compatibility/2006">
              <mc:Choice xmlns:v="urn:schemas-microsoft-com:vml" Requires="v">
                <p:oleObj spid="_x0000_s71719" name="Equation" r:id="rId3" imgW="5613120" imgH="469800" progId="Equation.DSMT4">
                  <p:embed/>
                </p:oleObj>
              </mc:Choice>
              <mc:Fallback>
                <p:oleObj name="Equation" r:id="rId3" imgW="56131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6420" y="1284288"/>
                        <a:ext cx="5613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4" name="Object 4"/>
          <p:cNvGraphicFramePr>
            <a:graphicFrameLocks noChangeAspect="1"/>
          </p:cNvGraphicFramePr>
          <p:nvPr/>
        </p:nvGraphicFramePr>
        <p:xfrm>
          <a:off x="1143000" y="1881850"/>
          <a:ext cx="1663700" cy="469900"/>
        </p:xfrm>
        <a:graphic>
          <a:graphicData uri="http://schemas.openxmlformats.org/presentationml/2006/ole">
            <mc:AlternateContent xmlns:mc="http://schemas.openxmlformats.org/markup-compatibility/2006">
              <mc:Choice xmlns:v="urn:schemas-microsoft-com:vml" Requires="v">
                <p:oleObj spid="_x0000_s71720" name="Equation" r:id="rId5" imgW="1663560" imgH="469800" progId="Equation.DSMT4">
                  <p:embed/>
                </p:oleObj>
              </mc:Choice>
              <mc:Fallback>
                <p:oleObj name="Equation" r:id="rId5" imgW="16635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1881850"/>
                        <a:ext cx="1663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5" name="Object 5"/>
          <p:cNvGraphicFramePr>
            <a:graphicFrameLocks noChangeAspect="1"/>
          </p:cNvGraphicFramePr>
          <p:nvPr/>
        </p:nvGraphicFramePr>
        <p:xfrm>
          <a:off x="1459375" y="2479875"/>
          <a:ext cx="1422400" cy="381000"/>
        </p:xfrm>
        <a:graphic>
          <a:graphicData uri="http://schemas.openxmlformats.org/presentationml/2006/ole">
            <mc:AlternateContent xmlns:mc="http://schemas.openxmlformats.org/markup-compatibility/2006">
              <mc:Choice xmlns:v="urn:schemas-microsoft-com:vml" Requires="v">
                <p:oleObj spid="_x0000_s71721" name="Equation" r:id="rId7" imgW="1422360" imgH="380880" progId="Equation.DSMT4">
                  <p:embed/>
                </p:oleObj>
              </mc:Choice>
              <mc:Fallback>
                <p:oleObj name="Equation" r:id="rId7" imgW="142236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59375" y="2479875"/>
                        <a:ext cx="1422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6" name="Object 6"/>
          <p:cNvGraphicFramePr>
            <a:graphicFrameLocks noChangeAspect="1"/>
          </p:cNvGraphicFramePr>
          <p:nvPr/>
        </p:nvGraphicFramePr>
        <p:xfrm>
          <a:off x="2068513" y="3078163"/>
          <a:ext cx="762000" cy="292100"/>
        </p:xfrm>
        <a:graphic>
          <a:graphicData uri="http://schemas.openxmlformats.org/presentationml/2006/ole">
            <mc:AlternateContent xmlns:mc="http://schemas.openxmlformats.org/markup-compatibility/2006">
              <mc:Choice xmlns:v="urn:schemas-microsoft-com:vml" Requires="v">
                <p:oleObj spid="_x0000_s71722" name="Equation" r:id="rId9" imgW="761760" imgH="291960" progId="Equation.DSMT4">
                  <p:embed/>
                </p:oleObj>
              </mc:Choice>
              <mc:Fallback>
                <p:oleObj name="Equation" r:id="rId9" imgW="7617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68513" y="3078163"/>
                        <a:ext cx="76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6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Rolle’s Theorem and the Mean Value Theorem</a:t>
            </a:r>
            <a:endParaRPr lang="en-US" dirty="0"/>
          </a:p>
        </p:txBody>
      </p:sp>
      <p:sp>
        <p:nvSpPr>
          <p:cNvPr id="3" name="Content Placeholder 2"/>
          <p:cNvSpPr>
            <a:spLocks noGrp="1"/>
          </p:cNvSpPr>
          <p:nvPr>
            <p:ph idx="1"/>
          </p:nvPr>
        </p:nvSpPr>
        <p:spPr>
          <a:xfrm>
            <a:off x="457200" y="1280160"/>
            <a:ext cx="4038600" cy="4572000"/>
          </a:xfrm>
        </p:spPr>
        <p:txBody>
          <a:bodyPr/>
          <a:lstStyle/>
          <a:p>
            <a:r>
              <a:rPr lang="en-US" dirty="0" smtClean="0"/>
              <a:t>This is exactly what Rolle’s Theorem guarantees, and the precise property corresponding to a “smoothly” varying graph is differentiability on the open interval  (</a:t>
            </a:r>
            <a:r>
              <a:rPr lang="en-US" i="1" dirty="0" smtClean="0"/>
              <a:t>a</a:t>
            </a:r>
            <a:r>
              <a:rPr lang="en-US" dirty="0" smtClean="0"/>
              <a:t>,</a:t>
            </a:r>
            <a:r>
              <a:rPr lang="en-US" i="1" dirty="0" smtClean="0"/>
              <a:t>b</a:t>
            </a:r>
            <a:r>
              <a:rPr lang="en-US" dirty="0" smtClean="0"/>
              <a:t>).</a:t>
            </a:r>
          </a:p>
        </p:txBody>
      </p:sp>
      <p:grpSp>
        <p:nvGrpSpPr>
          <p:cNvPr id="6" name="Group 5"/>
          <p:cNvGrpSpPr/>
          <p:nvPr/>
        </p:nvGrpSpPr>
        <p:grpSpPr>
          <a:xfrm>
            <a:off x="4570223" y="1219200"/>
            <a:ext cx="4192777" cy="4790420"/>
            <a:chOff x="4570223" y="1219200"/>
            <a:chExt cx="4192777" cy="4790420"/>
          </a:xfrm>
        </p:grpSpPr>
        <p:pic>
          <p:nvPicPr>
            <p:cNvPr id="77826" name="Picture 2"/>
            <p:cNvPicPr>
              <a:picLocks noChangeAspect="1" noChangeArrowheads="1"/>
            </p:cNvPicPr>
            <p:nvPr/>
          </p:nvPicPr>
          <p:blipFill>
            <a:blip r:embed="rId2" cstate="print"/>
            <a:srcRect/>
            <a:stretch>
              <a:fillRect/>
            </a:stretch>
          </p:blipFill>
          <p:spPr bwMode="auto">
            <a:xfrm>
              <a:off x="4570223" y="1219200"/>
              <a:ext cx="4192777" cy="4114800"/>
            </a:xfrm>
            <a:prstGeom prst="rect">
              <a:avLst/>
            </a:prstGeom>
            <a:noFill/>
            <a:ln w="9525">
              <a:noFill/>
              <a:miter lim="800000"/>
              <a:headEnd/>
              <a:tailEnd/>
            </a:ln>
          </p:spPr>
        </p:pic>
        <p:sp>
          <p:nvSpPr>
            <p:cNvPr id="5" name="Rectangle 4"/>
            <p:cNvSpPr/>
            <p:nvPr/>
          </p:nvSpPr>
          <p:spPr>
            <a:xfrm>
              <a:off x="5867400" y="5486400"/>
              <a:ext cx="1370055" cy="523220"/>
            </a:xfrm>
            <a:prstGeom prst="rect">
              <a:avLst/>
            </a:prstGeom>
          </p:spPr>
          <p:txBody>
            <a:bodyPr wrap="none">
              <a:spAutoFit/>
            </a:bodyPr>
            <a:lstStyle/>
            <a:p>
              <a:r>
                <a:rPr lang="en-US" sz="2800" b="1" dirty="0" smtClean="0"/>
                <a:t>Figure 1</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Rolle’s Theorem</a:t>
            </a:r>
            <a:endParaRPr lang="en-US" dirty="0">
              <a:solidFill>
                <a:schemeClr val="tx2"/>
              </a:solidFill>
            </a:endParaRP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Rolle’s Theorem</a:t>
            </a:r>
          </a:p>
          <a:p>
            <a:r>
              <a:rPr lang="en-US" dirty="0" smtClean="0">
                <a:solidFill>
                  <a:srgbClr val="000000"/>
                </a:solidFill>
              </a:rPr>
              <a:t>If </a:t>
            </a:r>
            <a:r>
              <a:rPr lang="en-US" i="1" dirty="0" smtClean="0">
                <a:solidFill>
                  <a:srgbClr val="000000"/>
                </a:solidFill>
              </a:rPr>
              <a:t>f</a:t>
            </a:r>
            <a:r>
              <a:rPr lang="en-US" dirty="0" smtClean="0">
                <a:solidFill>
                  <a:srgbClr val="000000"/>
                </a:solidFill>
              </a:rPr>
              <a:t> is continuous on the closed interval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and differentiable on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and if </a:t>
            </a:r>
            <a:r>
              <a:rPr lang="en-US" i="1" dirty="0" smtClean="0">
                <a:solidFill>
                  <a:srgbClr val="000000"/>
                </a:solidFill>
              </a:rPr>
              <a:t>f</a:t>
            </a:r>
            <a:r>
              <a:rPr lang="en-US" dirty="0" smtClean="0">
                <a:solidFill>
                  <a:srgbClr val="000000"/>
                </a:solidFill>
              </a:rPr>
              <a:t>(</a:t>
            </a:r>
            <a:r>
              <a:rPr lang="en-US" i="1" dirty="0" smtClean="0">
                <a:solidFill>
                  <a:srgbClr val="000000"/>
                </a:solidFill>
              </a:rPr>
              <a:t>a</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a:t>
            </a:r>
            <a:r>
              <a:rPr lang="en-US" i="1" dirty="0" smtClean="0">
                <a:solidFill>
                  <a:srgbClr val="000000"/>
                </a:solidFill>
              </a:rPr>
              <a:t>f</a:t>
            </a:r>
            <a:r>
              <a:rPr lang="en-US" dirty="0" smtClean="0">
                <a:solidFill>
                  <a:srgbClr val="000000"/>
                </a:solidFill>
              </a:rPr>
              <a:t>(</a:t>
            </a:r>
            <a:r>
              <a:rPr lang="en-US" i="1" dirty="0" smtClean="0">
                <a:solidFill>
                  <a:srgbClr val="000000"/>
                </a:solidFill>
              </a:rPr>
              <a:t>b</a:t>
            </a:r>
            <a:r>
              <a:rPr lang="en-US" dirty="0" smtClean="0">
                <a:solidFill>
                  <a:srgbClr val="000000"/>
                </a:solidFill>
              </a:rPr>
              <a:t>), then there is at least one point 	          for which </a:t>
            </a:r>
            <a:endParaRPr lang="en-US" dirty="0">
              <a:solidFill>
                <a:srgbClr val="000000"/>
              </a:solidFill>
            </a:endParaRPr>
          </a:p>
        </p:txBody>
      </p:sp>
      <p:graphicFrame>
        <p:nvGraphicFramePr>
          <p:cNvPr id="37890" name="Object 2"/>
          <p:cNvGraphicFramePr>
            <a:graphicFrameLocks noChangeAspect="1"/>
          </p:cNvGraphicFramePr>
          <p:nvPr/>
        </p:nvGraphicFramePr>
        <p:xfrm>
          <a:off x="2819400" y="2701873"/>
          <a:ext cx="1231900" cy="469900"/>
        </p:xfrm>
        <a:graphic>
          <a:graphicData uri="http://schemas.openxmlformats.org/presentationml/2006/ole">
            <mc:AlternateContent xmlns:mc="http://schemas.openxmlformats.org/markup-compatibility/2006">
              <mc:Choice xmlns:v="urn:schemas-microsoft-com:vml" Requires="v">
                <p:oleObj spid="_x0000_s37908" name="Equation" r:id="rId3" imgW="1231560" imgH="469800" progId="Equation.DSMT4">
                  <p:embed/>
                </p:oleObj>
              </mc:Choice>
              <mc:Fallback>
                <p:oleObj name="Equation" r:id="rId3" imgW="12315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701873"/>
                        <a:ext cx="123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5486400" y="2690150"/>
          <a:ext cx="1371600" cy="469900"/>
        </p:xfrm>
        <a:graphic>
          <a:graphicData uri="http://schemas.openxmlformats.org/presentationml/2006/ole">
            <mc:AlternateContent xmlns:mc="http://schemas.openxmlformats.org/markup-compatibility/2006">
              <mc:Choice xmlns:v="urn:schemas-microsoft-com:vml" Requires="v">
                <p:oleObj spid="_x0000_s37909" name="Equation" r:id="rId5" imgW="1371600" imgH="469800" progId="Equation.DSMT4">
                  <p:embed/>
                </p:oleObj>
              </mc:Choice>
              <mc:Fallback>
                <p:oleObj name="Equation" r:id="rId5" imgW="137160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0" y="2690150"/>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Rolle’s Theorem</a:t>
            </a:r>
            <a:endParaRPr lang="en-US" dirty="0"/>
          </a:p>
        </p:txBody>
      </p:sp>
      <p:sp>
        <p:nvSpPr>
          <p:cNvPr id="3"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algn="ctr"/>
            <a:r>
              <a:rPr lang="en-US" b="1" dirty="0" smtClean="0">
                <a:solidFill>
                  <a:srgbClr val="000000"/>
                </a:solidFill>
              </a:rPr>
              <a:t>Proof</a:t>
            </a:r>
          </a:p>
          <a:p>
            <a:r>
              <a:rPr lang="en-US" dirty="0" smtClean="0">
                <a:solidFill>
                  <a:srgbClr val="000000"/>
                </a:solidFill>
              </a:rPr>
              <a:t>Because </a:t>
            </a:r>
            <a:r>
              <a:rPr lang="en-US" i="1" dirty="0" smtClean="0">
                <a:solidFill>
                  <a:srgbClr val="000000"/>
                </a:solidFill>
              </a:rPr>
              <a:t>f</a:t>
            </a:r>
            <a:r>
              <a:rPr lang="en-US" dirty="0" smtClean="0">
                <a:solidFill>
                  <a:srgbClr val="000000"/>
                </a:solidFill>
              </a:rPr>
              <a:t> is continuous on the closed interval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the Extreme Value Theorem tells us that </a:t>
            </a:r>
            <a:r>
              <a:rPr lang="en-US" i="1" dirty="0" smtClean="0">
                <a:solidFill>
                  <a:srgbClr val="000000"/>
                </a:solidFill>
              </a:rPr>
              <a:t>f</a:t>
            </a:r>
            <a:r>
              <a:rPr lang="en-US" dirty="0" smtClean="0">
                <a:solidFill>
                  <a:srgbClr val="000000"/>
                </a:solidFill>
              </a:rPr>
              <a:t> attains its absolute maximum and minimum values on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If </a:t>
            </a:r>
            <a:r>
              <a:rPr lang="en-US" i="1" dirty="0" smtClean="0">
                <a:solidFill>
                  <a:srgbClr val="000000"/>
                </a:solidFill>
              </a:rPr>
              <a:t>f</a:t>
            </a:r>
            <a:r>
              <a:rPr lang="en-US" dirty="0" smtClean="0">
                <a:solidFill>
                  <a:srgbClr val="000000"/>
                </a:solidFill>
              </a:rPr>
              <a:t> attains both its absolute maximum and absolute minimum at an endpoint of the interval, then </a:t>
            </a:r>
            <a:r>
              <a:rPr lang="en-US" i="1" dirty="0" smtClean="0">
                <a:solidFill>
                  <a:srgbClr val="000000"/>
                </a:solidFill>
              </a:rPr>
              <a:t>f</a:t>
            </a:r>
            <a:r>
              <a:rPr lang="en-US" dirty="0" smtClean="0">
                <a:solidFill>
                  <a:srgbClr val="000000"/>
                </a:solidFill>
              </a:rPr>
              <a:t> is a constant function on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 (note that in this case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a:t>
            </a:r>
            <a:r>
              <a:rPr lang="en-US" i="1" dirty="0" smtClean="0">
                <a:solidFill>
                  <a:srgbClr val="000000"/>
                </a:solidFill>
              </a:rPr>
              <a:t>f</a:t>
            </a:r>
            <a:r>
              <a:rPr lang="en-US" dirty="0" smtClean="0">
                <a:solidFill>
                  <a:srgbClr val="000000"/>
                </a:solidFill>
              </a:rPr>
              <a:t>(</a:t>
            </a:r>
            <a:r>
              <a:rPr lang="en-US" i="1" dirty="0" smtClean="0">
                <a:solidFill>
                  <a:srgbClr val="000000"/>
                </a:solidFill>
              </a:rPr>
              <a:t>a</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a:t>
            </a:r>
            <a:r>
              <a:rPr lang="en-US" i="1" dirty="0" smtClean="0">
                <a:solidFill>
                  <a:srgbClr val="000000"/>
                </a:solidFill>
              </a:rPr>
              <a:t>f</a:t>
            </a:r>
            <a:r>
              <a:rPr lang="en-US" dirty="0" smtClean="0">
                <a:solidFill>
                  <a:srgbClr val="000000"/>
                </a:solidFill>
              </a:rPr>
              <a:t>(</a:t>
            </a:r>
            <a:r>
              <a:rPr lang="en-US" i="1" dirty="0" smtClean="0">
                <a:solidFill>
                  <a:srgbClr val="000000"/>
                </a:solidFill>
              </a:rPr>
              <a:t>b</a:t>
            </a:r>
            <a:r>
              <a:rPr lang="en-US" dirty="0" smtClean="0">
                <a:solidFill>
                  <a:srgbClr val="000000"/>
                </a:solidFill>
              </a:rPr>
              <a:t>) for all </a:t>
            </a:r>
            <a:r>
              <a:rPr lang="en-US" i="1" dirty="0" smtClean="0">
                <a:solidFill>
                  <a:srgbClr val="000000"/>
                </a:solidFill>
              </a:rPr>
              <a:t>x</a:t>
            </a:r>
            <a:r>
              <a:rPr lang="en-US" dirty="0" smtClean="0">
                <a:solidFill>
                  <a:srgbClr val="000000"/>
                </a:solidFill>
              </a:rPr>
              <a:t> in the interval) and so we know that 		   for all 	          proving the claim. </a:t>
            </a:r>
            <a:endParaRPr lang="en-US" dirty="0">
              <a:solidFill>
                <a:srgbClr val="000000"/>
              </a:solidFill>
            </a:endParaRPr>
          </a:p>
        </p:txBody>
      </p:sp>
      <p:graphicFrame>
        <p:nvGraphicFramePr>
          <p:cNvPr id="39938" name="Object 2"/>
          <p:cNvGraphicFramePr>
            <a:graphicFrameLocks noChangeAspect="1"/>
          </p:cNvGraphicFramePr>
          <p:nvPr/>
        </p:nvGraphicFramePr>
        <p:xfrm>
          <a:off x="1184031" y="4828931"/>
          <a:ext cx="1320800" cy="469900"/>
        </p:xfrm>
        <a:graphic>
          <a:graphicData uri="http://schemas.openxmlformats.org/presentationml/2006/ole">
            <mc:AlternateContent xmlns:mc="http://schemas.openxmlformats.org/markup-compatibility/2006">
              <mc:Choice xmlns:v="urn:schemas-microsoft-com:vml" Requires="v">
                <p:oleObj spid="_x0000_s39956" name="Equation" r:id="rId3" imgW="1320480" imgH="469800" progId="Equation.DSMT4">
                  <p:embed/>
                </p:oleObj>
              </mc:Choice>
              <mc:Fallback>
                <p:oleObj name="Equation" r:id="rId3" imgW="13204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4031" y="4828931"/>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3522785" y="4823069"/>
          <a:ext cx="1371600" cy="469900"/>
        </p:xfrm>
        <a:graphic>
          <a:graphicData uri="http://schemas.openxmlformats.org/presentationml/2006/ole">
            <mc:AlternateContent xmlns:mc="http://schemas.openxmlformats.org/markup-compatibility/2006">
              <mc:Choice xmlns:v="urn:schemas-microsoft-com:vml" Requires="v">
                <p:oleObj spid="_x0000_s39957" name="Equation" r:id="rId5" imgW="1371600" imgH="469800" progId="Equation.DSMT4">
                  <p:embed/>
                </p:oleObj>
              </mc:Choice>
              <mc:Fallback>
                <p:oleObj name="Equation" r:id="rId5" imgW="137160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2785" y="4823069"/>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 </a:t>
            </a:r>
            <a:r>
              <a:rPr lang="en-US" dirty="0" smtClean="0">
                <a:solidFill>
                  <a:schemeClr val="tx2"/>
                </a:solidFill>
              </a:rPr>
              <a:t>Rolle’s Theorem</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Proof (cont.)</a:t>
            </a:r>
          </a:p>
          <a:p>
            <a:r>
              <a:rPr lang="en-US" dirty="0" smtClean="0">
                <a:solidFill>
                  <a:srgbClr val="000000"/>
                </a:solidFill>
              </a:rPr>
              <a:t>If, on the other hand, </a:t>
            </a:r>
            <a:r>
              <a:rPr lang="en-US" i="1" dirty="0" smtClean="0">
                <a:solidFill>
                  <a:srgbClr val="000000"/>
                </a:solidFill>
              </a:rPr>
              <a:t>f</a:t>
            </a:r>
            <a:r>
              <a:rPr lang="en-US" dirty="0" smtClean="0">
                <a:solidFill>
                  <a:srgbClr val="000000"/>
                </a:solidFill>
              </a:rPr>
              <a:t> assumes either its absolute maximum or absolute minimum at an interior point 	       then </a:t>
            </a:r>
            <a:r>
              <a:rPr lang="en-US" i="1" dirty="0" smtClean="0">
                <a:solidFill>
                  <a:srgbClr val="000000"/>
                </a:solidFill>
              </a:rPr>
              <a:t>f</a:t>
            </a:r>
            <a:r>
              <a:rPr lang="en-US" dirty="0" smtClean="0">
                <a:solidFill>
                  <a:srgbClr val="000000"/>
                </a:solidFill>
              </a:rPr>
              <a:t>(</a:t>
            </a:r>
            <a:r>
              <a:rPr lang="en-US" i="1" dirty="0" smtClean="0">
                <a:solidFill>
                  <a:srgbClr val="000000"/>
                </a:solidFill>
              </a:rPr>
              <a:t>c</a:t>
            </a:r>
            <a:r>
              <a:rPr lang="en-US" dirty="0" smtClean="0">
                <a:solidFill>
                  <a:srgbClr val="000000"/>
                </a:solidFill>
              </a:rPr>
              <a:t>) is a relative extremum of the function and by Fermat’s Theorem 		 since by assumption 	          exists for all </a:t>
            </a:r>
            <a:r>
              <a:rPr lang="en-US" i="1" dirty="0" smtClean="0">
                <a:solidFill>
                  <a:srgbClr val="000000"/>
                </a:solidFill>
              </a:rPr>
              <a:t>x</a:t>
            </a:r>
            <a:r>
              <a:rPr lang="en-US" dirty="0" smtClean="0">
                <a:solidFill>
                  <a:srgbClr val="000000"/>
                </a:solidFill>
              </a:rPr>
              <a:t> in (</a:t>
            </a:r>
            <a:r>
              <a:rPr lang="en-US" i="1" dirty="0" smtClean="0">
                <a:solidFill>
                  <a:srgbClr val="000000"/>
                </a:solidFill>
              </a:rPr>
              <a:t>a</a:t>
            </a:r>
            <a:r>
              <a:rPr lang="en-US" dirty="0" smtClean="0">
                <a:solidFill>
                  <a:srgbClr val="000000"/>
                </a:solidFill>
              </a:rPr>
              <a:t>,</a:t>
            </a:r>
            <a:r>
              <a:rPr lang="en-US" i="1" dirty="0" smtClean="0">
                <a:solidFill>
                  <a:srgbClr val="000000"/>
                </a:solidFill>
              </a:rPr>
              <a:t>b</a:t>
            </a:r>
            <a:r>
              <a:rPr lang="en-US" dirty="0" smtClean="0">
                <a:solidFill>
                  <a:srgbClr val="000000"/>
                </a:solidFill>
              </a:rPr>
              <a:t>).</a:t>
            </a:r>
            <a:endParaRPr lang="en-US" dirty="0">
              <a:solidFill>
                <a:srgbClr val="000000"/>
              </a:solidFill>
            </a:endParaRPr>
          </a:p>
        </p:txBody>
      </p:sp>
      <p:graphicFrame>
        <p:nvGraphicFramePr>
          <p:cNvPr id="40962" name="Object 2"/>
          <p:cNvGraphicFramePr>
            <a:graphicFrameLocks noChangeAspect="1"/>
          </p:cNvGraphicFramePr>
          <p:nvPr/>
        </p:nvGraphicFramePr>
        <p:xfrm>
          <a:off x="586154" y="2667000"/>
          <a:ext cx="1346200" cy="469900"/>
        </p:xfrm>
        <a:graphic>
          <a:graphicData uri="http://schemas.openxmlformats.org/presentationml/2006/ole">
            <mc:AlternateContent xmlns:mc="http://schemas.openxmlformats.org/markup-compatibility/2006">
              <mc:Choice xmlns:v="urn:schemas-microsoft-com:vml" Requires="v">
                <p:oleObj spid="_x0000_s40989" name="Equation" r:id="rId3" imgW="1346040" imgH="469800" progId="Equation.DSMT4">
                  <p:embed/>
                </p:oleObj>
              </mc:Choice>
              <mc:Fallback>
                <p:oleObj name="Equation" r:id="rId3" imgW="1346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154" y="2667000"/>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5574323" y="3124200"/>
          <a:ext cx="1371600" cy="469900"/>
        </p:xfrm>
        <a:graphic>
          <a:graphicData uri="http://schemas.openxmlformats.org/presentationml/2006/ole">
            <mc:AlternateContent xmlns:mc="http://schemas.openxmlformats.org/markup-compatibility/2006">
              <mc:Choice xmlns:v="urn:schemas-microsoft-com:vml" Requires="v">
                <p:oleObj spid="_x0000_s40990" name="Equation" r:id="rId5" imgW="1371600" imgH="469800" progId="Equation.DSMT4">
                  <p:embed/>
                </p:oleObj>
              </mc:Choice>
              <mc:Fallback>
                <p:oleObj name="Equation" r:id="rId5" imgW="137160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74323" y="3124200"/>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2286000" y="3546231"/>
          <a:ext cx="800100" cy="469900"/>
        </p:xfrm>
        <a:graphic>
          <a:graphicData uri="http://schemas.openxmlformats.org/presentationml/2006/ole">
            <mc:AlternateContent xmlns:mc="http://schemas.openxmlformats.org/markup-compatibility/2006">
              <mc:Choice xmlns:v="urn:schemas-microsoft-com:vml" Requires="v">
                <p:oleObj spid="_x0000_s40991" name="Equation" r:id="rId7" imgW="799920" imgH="469800" progId="Equation.DSMT4">
                  <p:embed/>
                </p:oleObj>
              </mc:Choice>
              <mc:Fallback>
                <p:oleObj name="Equation" r:id="rId7" imgW="79992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3546231"/>
                        <a:ext cx="80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Rolle’s Theorem and the Mean Value Theorem</a:t>
            </a:r>
            <a:endParaRPr lang="en-US" dirty="0"/>
          </a:p>
        </p:txBody>
      </p:sp>
      <p:sp>
        <p:nvSpPr>
          <p:cNvPr id="3" name="Content Placeholder 2"/>
          <p:cNvSpPr>
            <a:spLocks noGrp="1"/>
          </p:cNvSpPr>
          <p:nvPr>
            <p:ph idx="1"/>
          </p:nvPr>
        </p:nvSpPr>
        <p:spPr>
          <a:xfrm>
            <a:off x="457200" y="1280160"/>
            <a:ext cx="5181600" cy="4572000"/>
          </a:xfrm>
        </p:spPr>
        <p:txBody>
          <a:bodyPr>
            <a:noAutofit/>
          </a:bodyPr>
          <a:lstStyle/>
          <a:p>
            <a:r>
              <a:rPr lang="en-US" sz="2600" dirty="0" smtClean="0"/>
              <a:t>There may be more than one point in (</a:t>
            </a:r>
            <a:r>
              <a:rPr lang="en-US" sz="2600" i="1" dirty="0" smtClean="0"/>
              <a:t>a</a:t>
            </a:r>
            <a:r>
              <a:rPr lang="en-US" sz="2600" dirty="0" smtClean="0"/>
              <a:t>,</a:t>
            </a:r>
            <a:r>
              <a:rPr lang="en-US" sz="2600" i="1" dirty="0" smtClean="0"/>
              <a:t>b</a:t>
            </a:r>
            <a:r>
              <a:rPr lang="en-US" sz="2600" dirty="0" smtClean="0"/>
              <a:t>) where </a:t>
            </a:r>
            <a:r>
              <a:rPr lang="en-US" sz="2600" i="1" dirty="0" smtClean="0"/>
              <a:t>f</a:t>
            </a:r>
            <a:r>
              <a:rPr lang="en-US" sz="2600" dirty="0" smtClean="0"/>
              <a:t> has a horizontal tangent line when the hypotheses of Rolle’s Theorem are satisfied, but in practice it suffices to know for certain that there is at least one such point. Theorems of this sort are known as </a:t>
            </a:r>
            <a:r>
              <a:rPr lang="en-US" sz="2600" i="1" dirty="0" smtClean="0"/>
              <a:t>existence</a:t>
            </a:r>
            <a:r>
              <a:rPr lang="en-US" sz="2600" dirty="0" smtClean="0"/>
              <a:t> theorems, and they often provide great insight into the nature of objects under study. Note</a:t>
            </a:r>
            <a:r>
              <a:rPr lang="en-US" sz="1500" dirty="0" smtClean="0"/>
              <a:t> </a:t>
            </a:r>
            <a:r>
              <a:rPr lang="en-US" sz="2600" dirty="0" smtClean="0"/>
              <a:t>that</a:t>
            </a:r>
            <a:r>
              <a:rPr lang="en-US" sz="2400" dirty="0" smtClean="0"/>
              <a:t> </a:t>
            </a:r>
            <a:r>
              <a:rPr lang="en-US" sz="2600" dirty="0" smtClean="0"/>
              <a:t>in</a:t>
            </a:r>
            <a:r>
              <a:rPr lang="en-US" sz="2400" dirty="0" smtClean="0"/>
              <a:t> </a:t>
            </a:r>
            <a:r>
              <a:rPr lang="en-US" sz="2600" dirty="0" smtClean="0"/>
              <a:t>Figure</a:t>
            </a:r>
            <a:r>
              <a:rPr lang="en-US" sz="2400" dirty="0" smtClean="0"/>
              <a:t> </a:t>
            </a:r>
            <a:r>
              <a:rPr lang="en-US" sz="2600" dirty="0" smtClean="0"/>
              <a:t>2,</a:t>
            </a:r>
            <a:r>
              <a:rPr lang="en-US" sz="2400" dirty="0" smtClean="0"/>
              <a:t> </a:t>
            </a:r>
            <a:r>
              <a:rPr lang="en-US" sz="2600" i="1" dirty="0" smtClean="0"/>
              <a:t>f </a:t>
            </a:r>
            <a:r>
              <a:rPr lang="en-US" sz="2600" dirty="0" smtClean="0"/>
              <a:t>’(</a:t>
            </a:r>
            <a:r>
              <a:rPr lang="en-US" sz="2600" i="1" dirty="0" smtClean="0"/>
              <a:t>c</a:t>
            </a:r>
            <a:r>
              <a:rPr lang="en-US" sz="2600" dirty="0" smtClean="0"/>
              <a:t>)</a:t>
            </a:r>
            <a:r>
              <a:rPr lang="en-US" sz="2400" dirty="0" smtClean="0"/>
              <a:t> </a:t>
            </a:r>
            <a:r>
              <a:rPr lang="en-US" sz="2600" dirty="0" smtClean="0"/>
              <a:t>=</a:t>
            </a:r>
            <a:r>
              <a:rPr lang="en-US" sz="2400" dirty="0" smtClean="0"/>
              <a:t> </a:t>
            </a:r>
            <a:r>
              <a:rPr lang="en-US" sz="2600" i="1" dirty="0" smtClean="0"/>
              <a:t>f </a:t>
            </a:r>
            <a:r>
              <a:rPr lang="en-US" sz="2600" dirty="0" smtClean="0"/>
              <a:t>’(</a:t>
            </a:r>
            <a:r>
              <a:rPr lang="en-US" sz="2600" i="1" dirty="0" smtClean="0"/>
              <a:t>d</a:t>
            </a:r>
            <a:r>
              <a:rPr lang="en-US" sz="2600" dirty="0" smtClean="0"/>
              <a:t>)</a:t>
            </a:r>
            <a:r>
              <a:rPr lang="en-US" sz="2400" dirty="0" smtClean="0"/>
              <a:t> </a:t>
            </a:r>
            <a:r>
              <a:rPr lang="en-US" sz="2600" dirty="0" smtClean="0"/>
              <a:t>=</a:t>
            </a:r>
            <a:r>
              <a:rPr lang="en-US" sz="2400" dirty="0" smtClean="0"/>
              <a:t> </a:t>
            </a:r>
            <a:r>
              <a:rPr lang="en-US" sz="2600" dirty="0" smtClean="0"/>
              <a:t>0. </a:t>
            </a:r>
            <a:endParaRPr lang="en-US" sz="2600" dirty="0"/>
          </a:p>
        </p:txBody>
      </p:sp>
      <p:grpSp>
        <p:nvGrpSpPr>
          <p:cNvPr id="6" name="Group 5"/>
          <p:cNvGrpSpPr/>
          <p:nvPr/>
        </p:nvGrpSpPr>
        <p:grpSpPr>
          <a:xfrm>
            <a:off x="5623251" y="1447800"/>
            <a:ext cx="3444549" cy="4409420"/>
            <a:chOff x="5539450" y="1447800"/>
            <a:chExt cx="3444549" cy="4409420"/>
          </a:xfrm>
        </p:grpSpPr>
        <p:pic>
          <p:nvPicPr>
            <p:cNvPr id="4" name="Picture 2"/>
            <p:cNvPicPr>
              <a:picLocks noChangeAspect="1" noChangeArrowheads="1"/>
            </p:cNvPicPr>
            <p:nvPr/>
          </p:nvPicPr>
          <p:blipFill>
            <a:blip r:embed="rId2" cstate="print"/>
            <a:srcRect/>
            <a:stretch>
              <a:fillRect/>
            </a:stretch>
          </p:blipFill>
          <p:spPr bwMode="auto">
            <a:xfrm>
              <a:off x="5539450" y="1447800"/>
              <a:ext cx="3444549" cy="3474720"/>
            </a:xfrm>
            <a:prstGeom prst="rect">
              <a:avLst/>
            </a:prstGeom>
            <a:noFill/>
            <a:ln w="9525">
              <a:noFill/>
              <a:miter lim="800000"/>
              <a:headEnd/>
              <a:tailEnd/>
            </a:ln>
          </p:spPr>
        </p:pic>
        <p:sp>
          <p:nvSpPr>
            <p:cNvPr id="5" name="Rectangle 4"/>
            <p:cNvSpPr/>
            <p:nvPr/>
          </p:nvSpPr>
          <p:spPr>
            <a:xfrm>
              <a:off x="6630945" y="5334000"/>
              <a:ext cx="1370055" cy="523220"/>
            </a:xfrm>
            <a:prstGeom prst="rect">
              <a:avLst/>
            </a:prstGeom>
          </p:spPr>
          <p:txBody>
            <a:bodyPr wrap="none">
              <a:spAutoFit/>
            </a:bodyPr>
            <a:lstStyle/>
            <a:p>
              <a:r>
                <a:rPr lang="en-US" sz="2800" b="1" dirty="0" smtClean="0"/>
                <a:t>Figure 2</a:t>
              </a: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Rolle’s Theorem and the Mean Value Theorem</a:t>
            </a:r>
            <a:endParaRPr lang="en-US" dirty="0"/>
          </a:p>
        </p:txBody>
      </p:sp>
      <p:sp>
        <p:nvSpPr>
          <p:cNvPr id="3" name="Content Placeholder 2"/>
          <p:cNvSpPr>
            <a:spLocks noGrp="1"/>
          </p:cNvSpPr>
          <p:nvPr>
            <p:ph idx="1"/>
          </p:nvPr>
        </p:nvSpPr>
        <p:spPr>
          <a:xfrm>
            <a:off x="457200" y="1280160"/>
            <a:ext cx="4343400" cy="4572000"/>
          </a:xfrm>
        </p:spPr>
        <p:txBody>
          <a:bodyPr/>
          <a:lstStyle/>
          <a:p>
            <a:r>
              <a:rPr lang="en-US" dirty="0" smtClean="0"/>
              <a:t>In Figure 3, there is no point </a:t>
            </a:r>
            <a:r>
              <a:rPr lang="en-US" i="1" dirty="0" smtClean="0"/>
              <a:t>c</a:t>
            </a:r>
            <a:r>
              <a:rPr lang="en-US" dirty="0" smtClean="0"/>
              <a:t> in [</a:t>
            </a:r>
            <a:r>
              <a:rPr lang="en-US" i="1" dirty="0" smtClean="0"/>
              <a:t>a</a:t>
            </a:r>
            <a:r>
              <a:rPr lang="en-US" dirty="0" smtClean="0"/>
              <a:t>,</a:t>
            </a:r>
            <a:r>
              <a:rPr lang="en-US" i="1" dirty="0" smtClean="0"/>
              <a:t>b</a:t>
            </a:r>
            <a:r>
              <a:rPr lang="en-US" dirty="0" smtClean="0"/>
              <a:t>] for which </a:t>
            </a:r>
            <a:r>
              <a:rPr lang="en-US" i="1" dirty="0" smtClean="0"/>
              <a:t>f </a:t>
            </a:r>
            <a:r>
              <a:rPr lang="en-US" dirty="0" smtClean="0"/>
              <a:t>’(</a:t>
            </a:r>
            <a:r>
              <a:rPr lang="en-US" i="1" dirty="0" smtClean="0"/>
              <a:t>c</a:t>
            </a:r>
            <a:r>
              <a:rPr lang="en-US" dirty="0" smtClean="0"/>
              <a:t>) = 0, but this does not violate Rolle’s Theorem as the function is not differentiable everywhere on (</a:t>
            </a:r>
            <a:r>
              <a:rPr lang="en-US" i="1" dirty="0" smtClean="0"/>
              <a:t>a</a:t>
            </a:r>
            <a:r>
              <a:rPr lang="en-US" dirty="0" smtClean="0"/>
              <a:t>,</a:t>
            </a:r>
            <a:r>
              <a:rPr lang="en-US" i="1" dirty="0" smtClean="0"/>
              <a:t>b</a:t>
            </a:r>
            <a:r>
              <a:rPr lang="en-US" dirty="0" smtClean="0"/>
              <a:t>).</a:t>
            </a:r>
            <a:endParaRPr lang="en-US" dirty="0"/>
          </a:p>
        </p:txBody>
      </p:sp>
      <p:pic>
        <p:nvPicPr>
          <p:cNvPr id="78851" name="Picture 3"/>
          <p:cNvPicPr>
            <a:picLocks noChangeAspect="1" noChangeArrowheads="1"/>
          </p:cNvPicPr>
          <p:nvPr/>
        </p:nvPicPr>
        <p:blipFill>
          <a:blip r:embed="rId2" cstate="print"/>
          <a:srcRect/>
          <a:stretch>
            <a:fillRect/>
          </a:stretch>
        </p:blipFill>
        <p:spPr bwMode="auto">
          <a:xfrm>
            <a:off x="4904804" y="1447800"/>
            <a:ext cx="3705796" cy="3657600"/>
          </a:xfrm>
          <a:prstGeom prst="rect">
            <a:avLst/>
          </a:prstGeom>
          <a:noFill/>
          <a:ln w="9525">
            <a:noFill/>
            <a:miter lim="800000"/>
            <a:headEnd/>
            <a:tailEnd/>
          </a:ln>
        </p:spPr>
      </p:pic>
      <p:sp>
        <p:nvSpPr>
          <p:cNvPr id="6" name="Rectangle 5"/>
          <p:cNvSpPr/>
          <p:nvPr/>
        </p:nvSpPr>
        <p:spPr>
          <a:xfrm>
            <a:off x="6097545" y="5420380"/>
            <a:ext cx="1370055" cy="523220"/>
          </a:xfrm>
          <a:prstGeom prst="rect">
            <a:avLst/>
          </a:prstGeom>
        </p:spPr>
        <p:txBody>
          <a:bodyPr wrap="none">
            <a:spAutoFit/>
          </a:bodyPr>
          <a:lstStyle/>
          <a:p>
            <a:r>
              <a:rPr lang="en-US" sz="2800" b="1" dirty="0" smtClean="0"/>
              <a:t>Figure 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2876</TotalTime>
  <Words>1644</Words>
  <Application>Microsoft Office PowerPoint</Application>
  <PresentationFormat>On-screen Show (4:3)</PresentationFormat>
  <Paragraphs>154</Paragraphs>
  <Slides>39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4" baseType="lpstr">
      <vt:lpstr>Calibri</vt:lpstr>
      <vt:lpstr>Arial</vt:lpstr>
      <vt:lpstr>Symbol</vt:lpstr>
      <vt:lpstr>Office Theme</vt:lpstr>
      <vt:lpstr>Equation</vt:lpstr>
      <vt:lpstr>Section 4.2</vt:lpstr>
      <vt:lpstr>TOPICS</vt:lpstr>
      <vt:lpstr>Rolle’s Theorem and the Mean Value Theorem</vt:lpstr>
      <vt:lpstr>Rolle’s Theorem and the Mean Value Theorem</vt:lpstr>
      <vt:lpstr>Theorem: Rolle’s Theorem</vt:lpstr>
      <vt:lpstr>Theorem: Rolle’s Theorem</vt:lpstr>
      <vt:lpstr>Theorem: Rolle’s Theorem</vt:lpstr>
      <vt:lpstr>Rolle’s Theorem and the Mean Value Theorem</vt:lpstr>
      <vt:lpstr>Rolle’s Theorem and the Mean Value Theorem</vt:lpstr>
      <vt:lpstr>Example 1</vt:lpstr>
      <vt:lpstr>Example 1 (cont.)</vt:lpstr>
      <vt:lpstr>Example 2</vt:lpstr>
      <vt:lpstr>Example 2 (cont.)</vt:lpstr>
      <vt:lpstr>Theorem: The Mean Value Theorem</vt:lpstr>
      <vt:lpstr>Rolle’s Theorem and the Mean Value Theorem</vt:lpstr>
      <vt:lpstr>Rolle’s Theorem and the Mean Value Theorem</vt:lpstr>
      <vt:lpstr>Theorem: The Mean Value Theorem</vt:lpstr>
      <vt:lpstr>Theorem: The Mean Value Theorem</vt:lpstr>
      <vt:lpstr>Theorem: The Mean Value Theorem</vt:lpstr>
      <vt:lpstr>Theorem: The Mean Value Theorem</vt:lpstr>
      <vt:lpstr>Theorem: The Mean Value Theorem</vt:lpstr>
      <vt:lpstr>Theorem: The Mean Value Theorem</vt:lpstr>
      <vt:lpstr>Rolle’s Theorem and the Mean Value Theorem</vt:lpstr>
      <vt:lpstr>Example 3</vt:lpstr>
      <vt:lpstr>Example 3 (cont.)</vt:lpstr>
      <vt:lpstr>Example 3 (cont.)</vt:lpstr>
      <vt:lpstr>Example 3 (cont.)</vt:lpstr>
      <vt:lpstr>Consequences of the MVT</vt:lpstr>
      <vt:lpstr>Example 4</vt:lpstr>
      <vt:lpstr>Example 4 (cont.)</vt:lpstr>
      <vt:lpstr>Theorem: Corollary 1</vt:lpstr>
      <vt:lpstr>Theorem: Corollary 1</vt:lpstr>
      <vt:lpstr>Theorem: Corollary 1</vt:lpstr>
      <vt:lpstr>Theorem: Corollary 2</vt:lpstr>
      <vt:lpstr>Theorem: Corollary 2</vt:lpstr>
      <vt:lpstr>Example 5</vt:lpstr>
      <vt:lpstr>Example 5 (cont.)</vt:lpstr>
      <vt:lpstr>Example 6</vt:lpstr>
      <vt:lpstr>Example 6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dc:creator>
  <cp:lastModifiedBy>ashish.samudre</cp:lastModifiedBy>
  <cp:revision>446</cp:revision>
  <dcterms:created xsi:type="dcterms:W3CDTF">2013-04-26T14:43:13Z</dcterms:created>
  <dcterms:modified xsi:type="dcterms:W3CDTF">2017-08-04T15:07:49Z</dcterms:modified>
</cp:coreProperties>
</file>