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sldIdLst>
    <p:sldId id="256" r:id="rId2"/>
    <p:sldId id="258" r:id="rId3"/>
    <p:sldId id="286" r:id="rId4"/>
    <p:sldId id="287" r:id="rId5"/>
    <p:sldId id="288" r:id="rId6"/>
    <p:sldId id="259" r:id="rId7"/>
    <p:sldId id="260" r:id="rId8"/>
    <p:sldId id="290" r:id="rId9"/>
    <p:sldId id="291" r:id="rId10"/>
    <p:sldId id="292" r:id="rId11"/>
    <p:sldId id="262" r:id="rId12"/>
    <p:sldId id="263" r:id="rId13"/>
    <p:sldId id="293" r:id="rId14"/>
    <p:sldId id="264" r:id="rId15"/>
    <p:sldId id="265" r:id="rId16"/>
    <p:sldId id="266" r:id="rId17"/>
    <p:sldId id="294" r:id="rId18"/>
    <p:sldId id="261" r:id="rId19"/>
    <p:sldId id="267" r:id="rId20"/>
    <p:sldId id="268" r:id="rId21"/>
    <p:sldId id="295" r:id="rId22"/>
    <p:sldId id="269" r:id="rId23"/>
    <p:sldId id="270" r:id="rId24"/>
    <p:sldId id="271" r:id="rId25"/>
    <p:sldId id="298" r:id="rId26"/>
    <p:sldId id="272" r:id="rId27"/>
    <p:sldId id="273" r:id="rId28"/>
    <p:sldId id="274" r:id="rId29"/>
    <p:sldId id="275" r:id="rId30"/>
    <p:sldId id="276" r:id="rId31"/>
    <p:sldId id="277" r:id="rId32"/>
    <p:sldId id="278" r:id="rId33"/>
    <p:sldId id="299" r:id="rId34"/>
    <p:sldId id="279" r:id="rId35"/>
    <p:sldId id="280" r:id="rId36"/>
    <p:sldId id="281" r:id="rId37"/>
    <p:sldId id="282" r:id="rId38"/>
    <p:sldId id="283" r:id="rId39"/>
    <p:sldId id="284" r:id="rId40"/>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4786"/>
    <a:srgbClr val="000099"/>
    <a:srgbClr val="008080"/>
    <a:srgbClr val="000000"/>
    <a:srgbClr val="FFFFCC"/>
    <a:srgbClr val="FF00FF"/>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68" autoAdjust="0"/>
    <p:restoredTop sz="94660"/>
  </p:normalViewPr>
  <p:slideViewPr>
    <p:cSldViewPr>
      <p:cViewPr varScale="1">
        <p:scale>
          <a:sx n="110" d="100"/>
          <a:sy n="110" d="100"/>
        </p:scale>
        <p:origin x="172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5.fntdata"/><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0.wmf"/><Relationship Id="rId7" Type="http://schemas.openxmlformats.org/officeDocument/2006/relationships/image" Target="../media/image64.wmf"/><Relationship Id="rId2" Type="http://schemas.openxmlformats.org/officeDocument/2006/relationships/image" Target="../media/image59.wmf"/><Relationship Id="rId1" Type="http://schemas.openxmlformats.org/officeDocument/2006/relationships/image" Target="../media/image58.wmf"/><Relationship Id="rId6" Type="http://schemas.openxmlformats.org/officeDocument/2006/relationships/image" Target="../media/image63.wmf"/><Relationship Id="rId5" Type="http://schemas.openxmlformats.org/officeDocument/2006/relationships/image" Target="../media/image62.wmf"/><Relationship Id="rId4" Type="http://schemas.openxmlformats.org/officeDocument/2006/relationships/image" Target="../media/image61.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66.wmf"/><Relationship Id="rId1" Type="http://schemas.openxmlformats.org/officeDocument/2006/relationships/image" Target="../media/image65.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77.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image" Target="../media/image8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5" Type="http://schemas.openxmlformats.org/officeDocument/2006/relationships/image" Target="../media/image96.wmf"/><Relationship Id="rId4" Type="http://schemas.openxmlformats.org/officeDocument/2006/relationships/image" Target="../media/image95.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07.wmf"/><Relationship Id="rId2" Type="http://schemas.openxmlformats.org/officeDocument/2006/relationships/image" Target="../media/image106.wmf"/><Relationship Id="rId1" Type="http://schemas.openxmlformats.org/officeDocument/2006/relationships/image" Target="../media/image105.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109.wmf"/><Relationship Id="rId1" Type="http://schemas.openxmlformats.org/officeDocument/2006/relationships/image" Target="../media/image10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9/21/2018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1973617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s>
</file>

<file path=ppt/slides/_rels/slide11.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2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7.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0.wmf"/><Relationship Id="rId5" Type="http://schemas.openxmlformats.org/officeDocument/2006/relationships/oleObject" Target="../embeddings/oleObject39.bin"/><Relationship Id="rId4" Type="http://schemas.openxmlformats.org/officeDocument/2006/relationships/image" Target="../media/image39.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2.wmf"/><Relationship Id="rId5" Type="http://schemas.openxmlformats.org/officeDocument/2006/relationships/oleObject" Target="../embeddings/oleObject41.bin"/><Relationship Id="rId4" Type="http://schemas.openxmlformats.org/officeDocument/2006/relationships/image" Target="../media/image41.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4.wmf"/><Relationship Id="rId5" Type="http://schemas.openxmlformats.org/officeDocument/2006/relationships/oleObject" Target="../embeddings/oleObject43.bin"/><Relationship Id="rId4" Type="http://schemas.openxmlformats.org/officeDocument/2006/relationships/image" Target="../media/image43.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9.bin"/><Relationship Id="rId3" Type="http://schemas.openxmlformats.org/officeDocument/2006/relationships/oleObject" Target="../embeddings/oleObject44.bin"/><Relationship Id="rId7" Type="http://schemas.openxmlformats.org/officeDocument/2006/relationships/oleObject" Target="../embeddings/oleObject46.bin"/><Relationship Id="rId12" Type="http://schemas.openxmlformats.org/officeDocument/2006/relationships/image" Target="../media/image49.wmf"/><Relationship Id="rId2" Type="http://schemas.openxmlformats.org/officeDocument/2006/relationships/slideLayout" Target="../slideLayouts/slideLayout2.xml"/><Relationship Id="rId16" Type="http://schemas.openxmlformats.org/officeDocument/2006/relationships/image" Target="../media/image51.wmf"/><Relationship Id="rId1" Type="http://schemas.openxmlformats.org/officeDocument/2006/relationships/vmlDrawing" Target="../drawings/vmlDrawing14.vml"/><Relationship Id="rId6" Type="http://schemas.openxmlformats.org/officeDocument/2006/relationships/image" Target="../media/image46.wmf"/><Relationship Id="rId11" Type="http://schemas.openxmlformats.org/officeDocument/2006/relationships/oleObject" Target="../embeddings/oleObject48.bin"/><Relationship Id="rId5" Type="http://schemas.openxmlformats.org/officeDocument/2006/relationships/oleObject" Target="../embeddings/oleObject45.bin"/><Relationship Id="rId15" Type="http://schemas.openxmlformats.org/officeDocument/2006/relationships/oleObject" Target="../embeddings/oleObject50.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7.bin"/><Relationship Id="rId14" Type="http://schemas.openxmlformats.org/officeDocument/2006/relationships/image" Target="../media/image50.wmf"/></Relationships>
</file>

<file path=ppt/slides/_rels/slide19.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57.wmf"/></Relationships>
</file>

<file path=ppt/slides/_rels/slide23.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62.bin"/><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2.wmf"/><Relationship Id="rId2" Type="http://schemas.openxmlformats.org/officeDocument/2006/relationships/slideLayout" Target="../slideLayouts/slideLayout2.xml"/><Relationship Id="rId16" Type="http://schemas.openxmlformats.org/officeDocument/2006/relationships/image" Target="../media/image64.wmf"/><Relationship Id="rId1" Type="http://schemas.openxmlformats.org/officeDocument/2006/relationships/vmlDrawing" Target="../drawings/vmlDrawing17.vml"/><Relationship Id="rId6" Type="http://schemas.openxmlformats.org/officeDocument/2006/relationships/image" Target="../media/image59.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60.bin"/><Relationship Id="rId14" Type="http://schemas.openxmlformats.org/officeDocument/2006/relationships/image" Target="../media/image63.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6.wmf"/><Relationship Id="rId5" Type="http://schemas.openxmlformats.org/officeDocument/2006/relationships/oleObject" Target="../embeddings/oleObject65.bin"/><Relationship Id="rId4" Type="http://schemas.openxmlformats.org/officeDocument/2006/relationships/image" Target="../media/image65.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67.wmf"/></Relationships>
</file>

<file path=ppt/slides/_rels/slide27.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67.bin"/><Relationship Id="rId7"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9.wmf"/><Relationship Id="rId5" Type="http://schemas.openxmlformats.org/officeDocument/2006/relationships/oleObject" Target="../embeddings/oleObject68.bin"/><Relationship Id="rId4" Type="http://schemas.openxmlformats.org/officeDocument/2006/relationships/image" Target="../media/image68.wmf"/></Relationships>
</file>

<file path=ppt/slides/_rels/slide28.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77.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2.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9.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0.bin"/><Relationship Id="rId14" Type="http://schemas.openxmlformats.org/officeDocument/2006/relationships/image" Target="../media/image83.wmf"/></Relationships>
</file>

<file path=ppt/slides/_rels/slide32.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slideLayout" Target="../slideLayouts/slideLayout2.xml"/><Relationship Id="rId1" Type="http://schemas.openxmlformats.org/officeDocument/2006/relationships/vmlDrawing" Target="../drawings/vmlDrawing24.vml"/><Relationship Id="rId5" Type="http://schemas.openxmlformats.org/officeDocument/2006/relationships/image" Target="../media/image84.wmf"/><Relationship Id="rId4" Type="http://schemas.openxmlformats.org/officeDocument/2006/relationships/oleObject" Target="../embeddings/oleObject83.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87.wmf"/><Relationship Id="rId5" Type="http://schemas.openxmlformats.org/officeDocument/2006/relationships/oleObject" Target="../embeddings/oleObject85.bin"/><Relationship Id="rId4" Type="http://schemas.openxmlformats.org/officeDocument/2006/relationships/image" Target="../media/image86.wmf"/></Relationships>
</file>

<file path=ppt/slides/_rels/slide34.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6.bin"/><Relationship Id="rId7"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89.wmf"/><Relationship Id="rId5" Type="http://schemas.openxmlformats.org/officeDocument/2006/relationships/oleObject" Target="../embeddings/oleObject87.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9.bin"/></Relationships>
</file>

<file path=ppt/slides/_rels/slide35.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90.bin"/><Relationship Id="rId7" Type="http://schemas.openxmlformats.org/officeDocument/2006/relationships/oleObject" Target="../embeddings/oleObject92.bin"/><Relationship Id="rId12" Type="http://schemas.openxmlformats.org/officeDocument/2006/relationships/image" Target="../media/image96.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93.wmf"/><Relationship Id="rId11" Type="http://schemas.openxmlformats.org/officeDocument/2006/relationships/oleObject" Target="../embeddings/oleObject94.bin"/><Relationship Id="rId5" Type="http://schemas.openxmlformats.org/officeDocument/2006/relationships/oleObject" Target="../embeddings/oleObject91.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3.bin"/></Relationships>
</file>

<file path=ppt/slides/_rels/slide36.x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oleObject" Target="../embeddings/oleObject95.bin"/><Relationship Id="rId7"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98.wmf"/><Relationship Id="rId5" Type="http://schemas.openxmlformats.org/officeDocument/2006/relationships/oleObject" Target="../embeddings/oleObject96.bin"/><Relationship Id="rId4" Type="http://schemas.openxmlformats.org/officeDocument/2006/relationships/image" Target="../media/image97.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00.bin"/><Relationship Id="rId3" Type="http://schemas.openxmlformats.org/officeDocument/2006/relationships/image" Target="../media/image104.png"/><Relationship Id="rId7" Type="http://schemas.openxmlformats.org/officeDocument/2006/relationships/image" Target="../media/image101.wmf"/><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oleObject" Target="../embeddings/oleObject99.bin"/><Relationship Id="rId11" Type="http://schemas.openxmlformats.org/officeDocument/2006/relationships/image" Target="../media/image103.wmf"/><Relationship Id="rId5" Type="http://schemas.openxmlformats.org/officeDocument/2006/relationships/image" Target="../media/image100.wmf"/><Relationship Id="rId10" Type="http://schemas.openxmlformats.org/officeDocument/2006/relationships/oleObject" Target="../embeddings/oleObject101.bin"/><Relationship Id="rId4" Type="http://schemas.openxmlformats.org/officeDocument/2006/relationships/oleObject" Target="../embeddings/oleObject98.bin"/><Relationship Id="rId9" Type="http://schemas.openxmlformats.org/officeDocument/2006/relationships/image" Target="../media/image102.wmf"/></Relationships>
</file>

<file path=ppt/slides/_rels/slide38.xml.rels><?xml version="1.0" encoding="UTF-8" standalone="yes"?>
<Relationships xmlns="http://schemas.openxmlformats.org/package/2006/relationships"><Relationship Id="rId8" Type="http://schemas.openxmlformats.org/officeDocument/2006/relationships/image" Target="../media/image107.wmf"/><Relationship Id="rId3" Type="http://schemas.openxmlformats.org/officeDocument/2006/relationships/oleObject" Target="../embeddings/oleObject102.bin"/><Relationship Id="rId7" Type="http://schemas.openxmlformats.org/officeDocument/2006/relationships/oleObject" Target="../embeddings/oleObject104.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106.wmf"/><Relationship Id="rId5" Type="http://schemas.openxmlformats.org/officeDocument/2006/relationships/oleObject" Target="../embeddings/oleObject103.bin"/><Relationship Id="rId4" Type="http://schemas.openxmlformats.org/officeDocument/2006/relationships/image" Target="../media/image105.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05.bin"/><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image" Target="../media/image109.wmf"/><Relationship Id="rId5" Type="http://schemas.openxmlformats.org/officeDocument/2006/relationships/oleObject" Target="../embeddings/oleObject106.bin"/><Relationship Id="rId4" Type="http://schemas.openxmlformats.org/officeDocument/2006/relationships/image" Target="../media/image108.wmf"/></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10.bin"/><Relationship Id="rId18" Type="http://schemas.openxmlformats.org/officeDocument/2006/relationships/image" Target="../media/image13.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0.wmf"/><Relationship Id="rId17"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7.wmf"/><Relationship Id="rId11" Type="http://schemas.openxmlformats.org/officeDocument/2006/relationships/oleObject" Target="../embeddings/oleObject9.bin"/><Relationship Id="rId5" Type="http://schemas.openxmlformats.org/officeDocument/2006/relationships/oleObject" Target="../embeddings/oleObject6.bin"/><Relationship Id="rId15" Type="http://schemas.openxmlformats.org/officeDocument/2006/relationships/oleObject" Target="../embeddings/oleObject11.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4.wmf"/></Relationships>
</file>

<file path=ppt/slides/_rels/slide6.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image" Target="../media/image21.wmf"/><Relationship Id="rId1" Type="http://schemas.openxmlformats.org/officeDocument/2006/relationships/vmlDrawing" Target="../drawings/vmlDrawing4.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3.wmf"/><Relationship Id="rId5" Type="http://schemas.openxmlformats.org/officeDocument/2006/relationships/oleObject" Target="../embeddings/oleObject22.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4.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7.wmf"/><Relationship Id="rId5" Type="http://schemas.openxmlformats.org/officeDocument/2006/relationships/oleObject" Target="../embeddings/oleObject26.bin"/><Relationship Id="rId4" Type="http://schemas.openxmlformats.org/officeDocument/2006/relationships/image" Target="../media/image26.wmf"/><Relationship Id="rId9"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4.4</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defRPr/>
            </a:pPr>
            <a:r>
              <a:rPr lang="en-US" b="1" i="1" dirty="0">
                <a:solidFill>
                  <a:schemeClr val="tx2"/>
                </a:solidFill>
              </a:rPr>
              <a:t>L’Hôpital’s Rule</a:t>
            </a:r>
            <a:endParaRPr lang="en-US" b="1" i="1" dirty="0">
              <a:solidFill>
                <a:srgbClr val="004786"/>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a:xfrm>
            <a:off x="457200" y="1280160"/>
            <a:ext cx="8229600" cy="4572000"/>
          </a:xfrm>
        </p:spPr>
        <p:txBody>
          <a:bodyPr>
            <a:normAutofit/>
          </a:bodyPr>
          <a:lstStyle/>
          <a:p>
            <a:r>
              <a:rPr lang="en-US" dirty="0"/>
              <a:t>Specifically, the blue curve in Figure 1 is defined by the two functions 			 and 			   and the interval [</a:t>
            </a:r>
            <a:r>
              <a:rPr lang="en-US" i="1" dirty="0" err="1"/>
              <a:t>a</a:t>
            </a:r>
            <a:r>
              <a:rPr lang="en-US" dirty="0" err="1"/>
              <a:t>,</a:t>
            </a:r>
            <a:r>
              <a:rPr lang="en-US" i="1" dirty="0" err="1"/>
              <a:t>b</a:t>
            </a:r>
            <a:r>
              <a:rPr lang="en-US" dirty="0"/>
              <a:t>] is [−3,2]; the slope of the secant line is 	        Cauchy’s MVT tells us that for at least one number 		the line tangent to the curve at 	      </a:t>
            </a:r>
          </a:p>
          <a:p>
            <a:r>
              <a:rPr lang="en-US" dirty="0"/>
              <a:t>	          is parallel to the secant line.</a:t>
            </a:r>
          </a:p>
          <a:p>
            <a:r>
              <a:rPr lang="en-US" dirty="0"/>
              <a:t>We are now ready for a stronger form of l’Hôpital’s Rule.</a:t>
            </a:r>
          </a:p>
        </p:txBody>
      </p:sp>
      <p:graphicFrame>
        <p:nvGraphicFramePr>
          <p:cNvPr id="244741" name="Object 5"/>
          <p:cNvGraphicFramePr>
            <a:graphicFrameLocks noChangeAspect="1"/>
          </p:cNvGraphicFramePr>
          <p:nvPr/>
        </p:nvGraphicFramePr>
        <p:xfrm>
          <a:off x="2590800" y="1730022"/>
          <a:ext cx="2514600" cy="482600"/>
        </p:xfrm>
        <a:graphic>
          <a:graphicData uri="http://schemas.openxmlformats.org/presentationml/2006/ole">
            <mc:AlternateContent xmlns:mc="http://schemas.openxmlformats.org/markup-compatibility/2006">
              <mc:Choice xmlns:v="urn:schemas-microsoft-com:vml" Requires="v">
                <p:oleObj spid="_x0000_s244791" name="Equation" r:id="rId3" imgW="2514600" imgH="482400" progId="Equation.DSMT4">
                  <p:embed/>
                </p:oleObj>
              </mc:Choice>
              <mc:Fallback>
                <p:oleObj name="Equation" r:id="rId3" imgW="2514600" imgH="4824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730022"/>
                        <a:ext cx="2514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4742" name="Object 6"/>
          <p:cNvGraphicFramePr>
            <a:graphicFrameLocks noChangeAspect="1"/>
          </p:cNvGraphicFramePr>
          <p:nvPr/>
        </p:nvGraphicFramePr>
        <p:xfrm>
          <a:off x="5849056" y="1730022"/>
          <a:ext cx="2578100" cy="482600"/>
        </p:xfrm>
        <a:graphic>
          <a:graphicData uri="http://schemas.openxmlformats.org/presentationml/2006/ole">
            <mc:AlternateContent xmlns:mc="http://schemas.openxmlformats.org/markup-compatibility/2006">
              <mc:Choice xmlns:v="urn:schemas-microsoft-com:vml" Requires="v">
                <p:oleObj spid="_x0000_s244792" name="Equation" r:id="rId5" imgW="2577960" imgH="482400" progId="Equation.DSMT4">
                  <p:embed/>
                </p:oleObj>
              </mc:Choice>
              <mc:Fallback>
                <p:oleObj name="Equation" r:id="rId5" imgW="2577960" imgH="4824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49056" y="1730022"/>
                        <a:ext cx="2578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4743" name="Object 7"/>
          <p:cNvGraphicFramePr>
            <a:graphicFrameLocks noChangeAspect="1"/>
          </p:cNvGraphicFramePr>
          <p:nvPr/>
        </p:nvGraphicFramePr>
        <p:xfrm>
          <a:off x="1466144" y="2637367"/>
          <a:ext cx="546100" cy="444500"/>
        </p:xfrm>
        <a:graphic>
          <a:graphicData uri="http://schemas.openxmlformats.org/presentationml/2006/ole">
            <mc:AlternateContent xmlns:mc="http://schemas.openxmlformats.org/markup-compatibility/2006">
              <mc:Choice xmlns:v="urn:schemas-microsoft-com:vml" Requires="v">
                <p:oleObj spid="_x0000_s244793" name="Equation" r:id="rId7" imgW="545760" imgH="444240" progId="Equation.DSMT4">
                  <p:embed/>
                </p:oleObj>
              </mc:Choice>
              <mc:Fallback>
                <p:oleObj name="Equation" r:id="rId7" imgW="545760" imgH="4442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66144" y="2637367"/>
                        <a:ext cx="546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4744" name="Object 8"/>
          <p:cNvGraphicFramePr>
            <a:graphicFrameLocks noChangeAspect="1"/>
          </p:cNvGraphicFramePr>
          <p:nvPr/>
        </p:nvGraphicFramePr>
        <p:xfrm>
          <a:off x="1844322" y="3035300"/>
          <a:ext cx="1333500" cy="469900"/>
        </p:xfrm>
        <a:graphic>
          <a:graphicData uri="http://schemas.openxmlformats.org/presentationml/2006/ole">
            <mc:AlternateContent xmlns:mc="http://schemas.openxmlformats.org/markup-compatibility/2006">
              <mc:Choice xmlns:v="urn:schemas-microsoft-com:vml" Requires="v">
                <p:oleObj spid="_x0000_s244794" name="Equation" r:id="rId9" imgW="1333440" imgH="469800" progId="Equation.DSMT4">
                  <p:embed/>
                </p:oleObj>
              </mc:Choice>
              <mc:Fallback>
                <p:oleObj name="Equation" r:id="rId9" imgW="1333440" imgH="4698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4322" y="3035300"/>
                        <a:ext cx="1333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4745" name="Object 9"/>
          <p:cNvGraphicFramePr>
            <a:graphicFrameLocks noChangeAspect="1"/>
          </p:cNvGraphicFramePr>
          <p:nvPr/>
        </p:nvGraphicFramePr>
        <p:xfrm>
          <a:off x="567267" y="3505200"/>
          <a:ext cx="1663700" cy="546100"/>
        </p:xfrm>
        <a:graphic>
          <a:graphicData uri="http://schemas.openxmlformats.org/presentationml/2006/ole">
            <mc:AlternateContent xmlns:mc="http://schemas.openxmlformats.org/markup-compatibility/2006">
              <mc:Choice xmlns:v="urn:schemas-microsoft-com:vml" Requires="v">
                <p:oleObj spid="_x0000_s244795" name="Equation" r:id="rId11" imgW="1663560" imgH="545760" progId="Equation.DSMT4">
                  <p:embed/>
                </p:oleObj>
              </mc:Choice>
              <mc:Fallback>
                <p:oleObj name="Equation" r:id="rId11" imgW="1663560" imgH="5457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267" y="3505200"/>
                        <a:ext cx="16637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L’Hôpital’s Rule</a:t>
            </a:r>
          </a:p>
        </p:txBody>
      </p:sp>
      <p:sp>
        <p:nvSpPr>
          <p:cNvPr id="3" name="Content Placeholder 2"/>
          <p:cNvSpPr>
            <a:spLocks noGrp="1"/>
          </p:cNvSpPr>
          <p:nvPr>
            <p:ph idx="1"/>
          </p:nvPr>
        </p:nvSpPr>
        <p:spPr>
          <a:xfrm>
            <a:off x="457200" y="1280160"/>
            <a:ext cx="8229600" cy="4206240"/>
          </a:xfrm>
          <a:solidFill>
            <a:srgbClr val="FFFFCC"/>
          </a:solidFill>
          <a:ln w="28575">
            <a:solidFill>
              <a:srgbClr val="000000"/>
            </a:solidFill>
          </a:ln>
        </p:spPr>
        <p:txBody>
          <a:bodyPr>
            <a:noAutofit/>
          </a:bodyPr>
          <a:lstStyle/>
          <a:p>
            <a:pPr algn="ctr"/>
            <a:r>
              <a:rPr lang="en-US" b="1" dirty="0">
                <a:solidFill>
                  <a:srgbClr val="000000"/>
                </a:solidFill>
              </a:rPr>
              <a:t>L’Hôpital’s Rule</a:t>
            </a:r>
          </a:p>
          <a:p>
            <a:r>
              <a:rPr lang="en-US" dirty="0">
                <a:solidFill>
                  <a:srgbClr val="000000"/>
                </a:solidFill>
              </a:rPr>
              <a:t>Suppose </a:t>
            </a:r>
            <a:r>
              <a:rPr lang="en-US" i="1" dirty="0">
                <a:solidFill>
                  <a:srgbClr val="000000"/>
                </a:solidFill>
              </a:rPr>
              <a:t>f </a:t>
            </a:r>
            <a:r>
              <a:rPr lang="en-US" dirty="0">
                <a:solidFill>
                  <a:srgbClr val="000000"/>
                </a:solidFill>
              </a:rPr>
              <a:t>and </a:t>
            </a:r>
            <a:r>
              <a:rPr lang="en-US" i="1" dirty="0">
                <a:solidFill>
                  <a:srgbClr val="000000"/>
                </a:solidFill>
              </a:rPr>
              <a:t>g</a:t>
            </a:r>
            <a:r>
              <a:rPr lang="en-US" dirty="0">
                <a:solidFill>
                  <a:srgbClr val="000000"/>
                </a:solidFill>
              </a:rPr>
              <a:t> are differentiable at all points of an open interval </a:t>
            </a:r>
            <a:r>
              <a:rPr lang="en-US" i="1" dirty="0">
                <a:solidFill>
                  <a:srgbClr val="000000"/>
                </a:solidFill>
              </a:rPr>
              <a:t>I</a:t>
            </a:r>
            <a:r>
              <a:rPr lang="en-US" dirty="0">
                <a:solidFill>
                  <a:srgbClr val="000000"/>
                </a:solidFill>
              </a:rPr>
              <a:t> containing </a:t>
            </a:r>
            <a:r>
              <a:rPr lang="en-US" i="1" dirty="0">
                <a:solidFill>
                  <a:srgbClr val="000000"/>
                </a:solidFill>
              </a:rPr>
              <a:t>c</a:t>
            </a:r>
            <a:r>
              <a:rPr lang="en-US" dirty="0">
                <a:solidFill>
                  <a:srgbClr val="000000"/>
                </a:solidFill>
              </a:rPr>
              <a:t>, and that                  for all </a:t>
            </a:r>
          </a:p>
          <a:p>
            <a:pPr>
              <a:spcBef>
                <a:spcPts val="0"/>
              </a:spcBef>
            </a:pP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I</a:t>
            </a:r>
            <a:r>
              <a:rPr lang="en-US" dirty="0">
                <a:solidFill>
                  <a:srgbClr val="000000"/>
                </a:solidFill>
              </a:rPr>
              <a:t> except possibly at </a:t>
            </a:r>
            <a:r>
              <a:rPr lang="en-US" i="1" dirty="0">
                <a:solidFill>
                  <a:srgbClr val="000000"/>
                </a:solidFill>
              </a:rPr>
              <a:t>x</a:t>
            </a:r>
            <a:r>
              <a:rPr lang="en-US" dirty="0">
                <a:solidFill>
                  <a:srgbClr val="000000"/>
                </a:solidFill>
              </a:rPr>
              <a:t> </a:t>
            </a:r>
            <a:r>
              <a:rPr lang="en-US" dirty="0">
                <a:solidFill>
                  <a:srgbClr val="000000"/>
                </a:solidFill>
                <a:latin typeface="Symbol" pitchFamily="18" charset="2"/>
              </a:rPr>
              <a:t>=</a:t>
            </a:r>
            <a:r>
              <a:rPr lang="en-US" dirty="0">
                <a:solidFill>
                  <a:srgbClr val="000000"/>
                </a:solidFill>
              </a:rPr>
              <a:t> </a:t>
            </a:r>
            <a:r>
              <a:rPr lang="en-US" i="1" dirty="0">
                <a:solidFill>
                  <a:srgbClr val="000000"/>
                </a:solidFill>
              </a:rPr>
              <a:t>c</a:t>
            </a:r>
            <a:r>
              <a:rPr lang="en-US" dirty="0">
                <a:solidFill>
                  <a:srgbClr val="000000"/>
                </a:solidFill>
              </a:rPr>
              <a:t>. Suppose further that either</a:t>
            </a:r>
          </a:p>
          <a:p>
            <a:pPr>
              <a:spcBef>
                <a:spcPts val="0"/>
              </a:spcBef>
            </a:pPr>
            <a:endParaRPr lang="en-US" dirty="0">
              <a:solidFill>
                <a:srgbClr val="000000"/>
              </a:solidFill>
            </a:endParaRPr>
          </a:p>
          <a:p>
            <a:pPr>
              <a:spcBef>
                <a:spcPts val="2400"/>
              </a:spcBef>
            </a:pPr>
            <a:r>
              <a:rPr lang="en-US" dirty="0">
                <a:solidFill>
                  <a:srgbClr val="000000"/>
                </a:solidFill>
              </a:rPr>
              <a:t>or</a:t>
            </a:r>
          </a:p>
          <a:p>
            <a:endParaRPr lang="en-US" dirty="0">
              <a:solidFill>
                <a:srgbClr val="000000"/>
              </a:solidFill>
            </a:endParaRPr>
          </a:p>
        </p:txBody>
      </p:sp>
      <p:graphicFrame>
        <p:nvGraphicFramePr>
          <p:cNvPr id="208898" name="Object 2"/>
          <p:cNvGraphicFramePr>
            <a:graphicFrameLocks noChangeAspect="1"/>
          </p:cNvGraphicFramePr>
          <p:nvPr/>
        </p:nvGraphicFramePr>
        <p:xfrm>
          <a:off x="5908344" y="2258704"/>
          <a:ext cx="1295400" cy="482600"/>
        </p:xfrm>
        <a:graphic>
          <a:graphicData uri="http://schemas.openxmlformats.org/presentationml/2006/ole">
            <mc:AlternateContent xmlns:mc="http://schemas.openxmlformats.org/markup-compatibility/2006">
              <mc:Choice xmlns:v="urn:schemas-microsoft-com:vml" Requires="v">
                <p:oleObj spid="_x0000_s209955" name="Equation" r:id="rId3" imgW="1295280" imgH="482400" progId="Equation.DSMT4">
                  <p:embed/>
                </p:oleObj>
              </mc:Choice>
              <mc:Fallback>
                <p:oleObj name="Equation" r:id="rId3" imgW="1295280" imgH="482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8344" y="2258704"/>
                        <a:ext cx="1295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6" name="Object 6"/>
          <p:cNvGraphicFramePr>
            <a:graphicFrameLocks noChangeAspect="1"/>
          </p:cNvGraphicFramePr>
          <p:nvPr/>
        </p:nvGraphicFramePr>
        <p:xfrm>
          <a:off x="2355850" y="3619500"/>
          <a:ext cx="4432300" cy="571500"/>
        </p:xfrm>
        <a:graphic>
          <a:graphicData uri="http://schemas.openxmlformats.org/presentationml/2006/ole">
            <mc:AlternateContent xmlns:mc="http://schemas.openxmlformats.org/markup-compatibility/2006">
              <mc:Choice xmlns:v="urn:schemas-microsoft-com:vml" Requires="v">
                <p:oleObj spid="_x0000_s209956" name="Equation" r:id="rId5" imgW="4431960" imgH="571320" progId="Equation.DSMT4">
                  <p:embed/>
                </p:oleObj>
              </mc:Choice>
              <mc:Fallback>
                <p:oleObj name="Equation" r:id="rId5" imgW="4431960" imgH="57132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55850" y="3619500"/>
                        <a:ext cx="4432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7" name="Object 7"/>
          <p:cNvGraphicFramePr>
            <a:graphicFrameLocks noChangeAspect="1"/>
          </p:cNvGraphicFramePr>
          <p:nvPr/>
        </p:nvGraphicFramePr>
        <p:xfrm>
          <a:off x="2044700" y="4800600"/>
          <a:ext cx="5054600" cy="571500"/>
        </p:xfrm>
        <a:graphic>
          <a:graphicData uri="http://schemas.openxmlformats.org/presentationml/2006/ole">
            <mc:AlternateContent xmlns:mc="http://schemas.openxmlformats.org/markup-compatibility/2006">
              <mc:Choice xmlns:v="urn:schemas-microsoft-com:vml" Requires="v">
                <p:oleObj spid="_x0000_s209957" name="Equation" r:id="rId7" imgW="5054400" imgH="571320" progId="Equation.DSMT4">
                  <p:embed/>
                </p:oleObj>
              </mc:Choice>
              <mc:Fallback>
                <p:oleObj name="Equation" r:id="rId7" imgW="5054400" imgH="57132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4800600"/>
                        <a:ext cx="5054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L’Hôpital’s Rule</a:t>
            </a:r>
          </a:p>
        </p:txBody>
      </p:sp>
      <p:sp>
        <p:nvSpPr>
          <p:cNvPr id="3" name="Content Placeholder 2"/>
          <p:cNvSpPr>
            <a:spLocks noGrp="1"/>
          </p:cNvSpPr>
          <p:nvPr>
            <p:ph idx="1"/>
          </p:nvPr>
        </p:nvSpPr>
        <p:spPr>
          <a:xfrm>
            <a:off x="457200" y="1280160"/>
            <a:ext cx="8229600" cy="4659737"/>
          </a:xfrm>
          <a:solidFill>
            <a:srgbClr val="FFFFCC"/>
          </a:solidFill>
          <a:ln w="28575">
            <a:solidFill>
              <a:srgbClr val="000000"/>
            </a:solidFill>
          </a:ln>
        </p:spPr>
        <p:txBody>
          <a:bodyPr>
            <a:spAutoFit/>
          </a:bodyPr>
          <a:lstStyle/>
          <a:p>
            <a:pPr algn="ctr"/>
            <a:r>
              <a:rPr lang="en-US" b="1" dirty="0">
                <a:solidFill>
                  <a:srgbClr val="000000"/>
                </a:solidFill>
              </a:rPr>
              <a:t>L’Hôpital’s Rule (cont.)</a:t>
            </a:r>
          </a:p>
          <a:p>
            <a:r>
              <a:rPr lang="en-US" dirty="0">
                <a:solidFill>
                  <a:srgbClr val="000000"/>
                </a:solidFill>
              </a:rPr>
              <a:t>Then</a:t>
            </a: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r>
              <a:rPr lang="en-US" dirty="0">
                <a:solidFill>
                  <a:srgbClr val="000000"/>
                </a:solidFill>
              </a:rPr>
              <a:t>assuming the limit on the right is a real number or </a:t>
            </a:r>
            <a:r>
              <a:rPr lang="en-US" dirty="0">
                <a:solidFill>
                  <a:srgbClr val="000000"/>
                </a:solidFill>
                <a:sym typeface="Symbol"/>
              </a:rPr>
              <a:t></a:t>
            </a:r>
            <a:r>
              <a:rPr lang="en-US" dirty="0">
                <a:solidFill>
                  <a:srgbClr val="000000"/>
                </a:solidFill>
              </a:rPr>
              <a:t> or </a:t>
            </a:r>
            <a:r>
              <a:rPr lang="en-US" dirty="0">
                <a:solidFill>
                  <a:srgbClr val="000000"/>
                </a:solidFill>
                <a:latin typeface="Symbol" pitchFamily="18" charset="2"/>
              </a:rPr>
              <a:t>-</a:t>
            </a:r>
            <a:r>
              <a:rPr lang="en-US" dirty="0">
                <a:solidFill>
                  <a:srgbClr val="000000"/>
                </a:solidFill>
                <a:sym typeface="Symbol"/>
              </a:rPr>
              <a:t></a:t>
            </a:r>
            <a:r>
              <a:rPr lang="en-US" dirty="0">
                <a:solidFill>
                  <a:srgbClr val="000000"/>
                </a:solidFill>
              </a:rPr>
              <a:t>. </a:t>
            </a:r>
          </a:p>
          <a:p>
            <a:r>
              <a:rPr lang="en-US" dirty="0">
                <a:solidFill>
                  <a:srgbClr val="000000"/>
                </a:solidFill>
              </a:rPr>
              <a:t>Further, the rule is true for one‑sided limits at </a:t>
            </a:r>
            <a:r>
              <a:rPr lang="en-US" i="1" dirty="0">
                <a:solidFill>
                  <a:srgbClr val="000000"/>
                </a:solidFill>
              </a:rPr>
              <a:t>c </a:t>
            </a:r>
            <a:r>
              <a:rPr lang="en-US" dirty="0">
                <a:solidFill>
                  <a:srgbClr val="000000"/>
                </a:solidFill>
              </a:rPr>
              <a:t>and for limits at infinity; that is,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c</a:t>
            </a:r>
            <a:r>
              <a:rPr lang="en-US" dirty="0">
                <a:solidFill>
                  <a:srgbClr val="000000"/>
                </a:solidFill>
              </a:rPr>
              <a:t> can be replaced with </a:t>
            </a:r>
          </a:p>
          <a:p>
            <a:pPr>
              <a:spcBef>
                <a:spcPts val="0"/>
              </a:spcBef>
            </a:pP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c</a:t>
            </a:r>
            <a:r>
              <a:rPr lang="en-US" baseline="30000" dirty="0">
                <a:solidFill>
                  <a:srgbClr val="000000"/>
                </a:solidFill>
                <a:latin typeface="Symbol" pitchFamily="18" charset="2"/>
              </a:rPr>
              <a:t>+</a:t>
            </a:r>
            <a:r>
              <a:rPr lang="en-US"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c</a:t>
            </a:r>
            <a:r>
              <a:rPr lang="en-US" baseline="30000" dirty="0">
                <a:solidFill>
                  <a:srgbClr val="000000"/>
                </a:solidFill>
                <a:latin typeface="Symbol" pitchFamily="18" charset="2"/>
              </a:rPr>
              <a:t>-</a:t>
            </a:r>
            <a:r>
              <a:rPr lang="en-US"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dirty="0">
                <a:solidFill>
                  <a:srgbClr val="000000"/>
                </a:solidFill>
                <a:latin typeface="Symbol" pitchFamily="18" charset="2"/>
              </a:rPr>
              <a:t>-</a:t>
            </a:r>
            <a:r>
              <a:rPr lang="en-US" dirty="0">
                <a:solidFill>
                  <a:srgbClr val="000000"/>
                </a:solidFill>
                <a:latin typeface="Symbol" pitchFamily="18" charset="2"/>
                <a:sym typeface="Symbol"/>
              </a:rPr>
              <a:t></a:t>
            </a:r>
            <a:r>
              <a:rPr lang="en-US" dirty="0">
                <a:solidFill>
                  <a:srgbClr val="000000"/>
                </a:solidFill>
              </a:rPr>
              <a:t>, or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dirty="0">
                <a:solidFill>
                  <a:srgbClr val="000000"/>
                </a:solidFill>
                <a:latin typeface="Symbol" pitchFamily="18" charset="2"/>
                <a:sym typeface="Symbol"/>
              </a:rPr>
              <a:t></a:t>
            </a:r>
            <a:r>
              <a:rPr lang="en-US" dirty="0">
                <a:solidFill>
                  <a:srgbClr val="000000"/>
                </a:solidFill>
              </a:rPr>
              <a:t>, assuming always that the limit on the right is a real number or </a:t>
            </a:r>
            <a:r>
              <a:rPr lang="en-US" dirty="0">
                <a:solidFill>
                  <a:srgbClr val="000000"/>
                </a:solidFill>
                <a:latin typeface="Symbol" pitchFamily="18" charset="2"/>
                <a:sym typeface="Symbol"/>
              </a:rPr>
              <a:t></a:t>
            </a:r>
            <a:r>
              <a:rPr lang="en-US" dirty="0">
                <a:solidFill>
                  <a:srgbClr val="000000"/>
                </a:solidFill>
              </a:rPr>
              <a:t> or </a:t>
            </a:r>
            <a:r>
              <a:rPr lang="en-US" dirty="0">
                <a:solidFill>
                  <a:srgbClr val="000000"/>
                </a:solidFill>
                <a:latin typeface="Symbol" pitchFamily="18" charset="2"/>
              </a:rPr>
              <a:t>-</a:t>
            </a:r>
            <a:r>
              <a:rPr lang="en-US" dirty="0">
                <a:solidFill>
                  <a:srgbClr val="000000"/>
                </a:solidFill>
                <a:latin typeface="Symbol" pitchFamily="18" charset="2"/>
                <a:sym typeface="Symbol"/>
              </a:rPr>
              <a:t></a:t>
            </a:r>
            <a:r>
              <a:rPr lang="en-US" dirty="0">
                <a:solidFill>
                  <a:srgbClr val="000000"/>
                </a:solidFill>
              </a:rPr>
              <a:t>.</a:t>
            </a:r>
          </a:p>
        </p:txBody>
      </p:sp>
      <p:graphicFrame>
        <p:nvGraphicFramePr>
          <p:cNvPr id="210952" name="Object 8"/>
          <p:cNvGraphicFramePr>
            <a:graphicFrameLocks noChangeAspect="1"/>
          </p:cNvGraphicFramePr>
          <p:nvPr/>
        </p:nvGraphicFramePr>
        <p:xfrm>
          <a:off x="3092450" y="2106304"/>
          <a:ext cx="2959100" cy="1016000"/>
        </p:xfrm>
        <a:graphic>
          <a:graphicData uri="http://schemas.openxmlformats.org/presentationml/2006/ole">
            <mc:AlternateContent xmlns:mc="http://schemas.openxmlformats.org/markup-compatibility/2006">
              <mc:Choice xmlns:v="urn:schemas-microsoft-com:vml" Requires="v">
                <p:oleObj spid="_x0000_s210962" name="Equation" r:id="rId3" imgW="2958840" imgH="1015920" progId="Equation.DSMT4">
                  <p:embed/>
                </p:oleObj>
              </mc:Choice>
              <mc:Fallback>
                <p:oleObj name="Equation" r:id="rId3" imgW="2958840" imgH="101592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2450" y="2106304"/>
                        <a:ext cx="29591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lstStyle/>
          <a:p>
            <a:r>
              <a:rPr lang="en-US" dirty="0"/>
              <a:t>We have already mentioned limits of indeterminate form 0/0 in passing; the other type of limit described in l’Hôpital’s Rule is of </a:t>
            </a:r>
            <a:r>
              <a:rPr lang="en-US" b="1" dirty="0"/>
              <a:t>indeterminate form</a:t>
            </a:r>
            <a:r>
              <a:rPr lang="en-US" dirty="0"/>
              <a:t> 	     and we will discuss other variations soon.</a:t>
            </a:r>
          </a:p>
        </p:txBody>
      </p:sp>
      <p:graphicFrame>
        <p:nvGraphicFramePr>
          <p:cNvPr id="245763" name="Object 3"/>
          <p:cNvGraphicFramePr>
            <a:graphicFrameLocks noChangeAspect="1"/>
          </p:cNvGraphicFramePr>
          <p:nvPr>
            <p:extLst>
              <p:ext uri="{D42A27DB-BD31-4B8C-83A1-F6EECF244321}">
                <p14:modId xmlns:p14="http://schemas.microsoft.com/office/powerpoint/2010/main" val="1166544321"/>
              </p:ext>
            </p:extLst>
          </p:nvPr>
        </p:nvGraphicFramePr>
        <p:xfrm>
          <a:off x="6478588" y="2195513"/>
          <a:ext cx="787400" cy="431800"/>
        </p:xfrm>
        <a:graphic>
          <a:graphicData uri="http://schemas.openxmlformats.org/presentationml/2006/ole">
            <mc:AlternateContent xmlns:mc="http://schemas.openxmlformats.org/markup-compatibility/2006">
              <mc:Choice xmlns:v="urn:schemas-microsoft-com:vml" Requires="v">
                <p:oleObj spid="_x0000_s245773" name="Equation" r:id="rId3" imgW="787320" imgH="431640" progId="Equation.DSMT4">
                  <p:embed/>
                </p:oleObj>
              </mc:Choice>
              <mc:Fallback>
                <p:oleObj name="Equation" r:id="rId3" imgW="787320" imgH="431640" progId="Equation.DSMT4">
                  <p:embed/>
                  <p:pic>
                    <p:nvPicPr>
                      <p:cNvPr id="0" name="Picture 3"/>
                      <p:cNvPicPr>
                        <a:picLocks noChangeAspect="1" noChangeArrowheads="1"/>
                      </p:cNvPicPr>
                      <p:nvPr/>
                    </p:nvPicPr>
                    <p:blipFill>
                      <a:blip r:embed="rId4"/>
                      <a:srcRect/>
                      <a:stretch>
                        <a:fillRect/>
                      </a:stretch>
                    </p:blipFill>
                    <p:spPr bwMode="auto">
                      <a:xfrm>
                        <a:off x="6478588" y="2195513"/>
                        <a:ext cx="787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L’Hôpital’s Rule</a:t>
            </a:r>
          </a:p>
        </p:txBody>
      </p:sp>
      <p:sp>
        <p:nvSpPr>
          <p:cNvPr id="3" name="Content Placeholder 2"/>
          <p:cNvSpPr>
            <a:spLocks noGrp="1"/>
          </p:cNvSpPr>
          <p:nvPr>
            <p:ph idx="1"/>
          </p:nvPr>
        </p:nvSpPr>
        <p:spPr>
          <a:xfrm>
            <a:off x="457200" y="1280160"/>
            <a:ext cx="8229600" cy="4459682"/>
          </a:xfrm>
          <a:solidFill>
            <a:srgbClr val="FFFFCC"/>
          </a:solidFill>
          <a:ln w="28575">
            <a:solidFill>
              <a:srgbClr val="000000"/>
            </a:solidFill>
          </a:ln>
        </p:spPr>
        <p:txBody>
          <a:bodyPr>
            <a:spAutoFit/>
          </a:bodyPr>
          <a:lstStyle/>
          <a:p>
            <a:pPr algn="ctr"/>
            <a:r>
              <a:rPr lang="en-US" b="1" dirty="0">
                <a:solidFill>
                  <a:srgbClr val="000000"/>
                </a:solidFill>
              </a:rPr>
              <a:t>Proof</a:t>
            </a:r>
          </a:p>
          <a:p>
            <a:r>
              <a:rPr lang="en-US" dirty="0">
                <a:solidFill>
                  <a:srgbClr val="000000"/>
                </a:solidFill>
              </a:rPr>
              <a:t>We will prove only the case in which</a:t>
            </a:r>
          </a:p>
          <a:p>
            <a:endParaRPr lang="en-US" dirty="0">
              <a:solidFill>
                <a:srgbClr val="000000"/>
              </a:solidFill>
            </a:endParaRPr>
          </a:p>
          <a:p>
            <a:pPr>
              <a:spcBef>
                <a:spcPts val="1800"/>
              </a:spcBef>
            </a:pPr>
            <a:r>
              <a:rPr lang="en-US" dirty="0">
                <a:solidFill>
                  <a:srgbClr val="000000"/>
                </a:solidFill>
              </a:rPr>
              <a:t>and we will prove that the claim is true as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c</a:t>
            </a:r>
            <a:r>
              <a:rPr lang="en-US" baseline="30000" dirty="0">
                <a:solidFill>
                  <a:srgbClr val="000000"/>
                </a:solidFill>
                <a:latin typeface="Symbol" pitchFamily="18" charset="2"/>
              </a:rPr>
              <a:t>-</a:t>
            </a:r>
            <a:r>
              <a:rPr lang="en-US" dirty="0">
                <a:solidFill>
                  <a:srgbClr val="000000"/>
                </a:solidFill>
              </a:rPr>
              <a:t>; the corresponding result for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c</a:t>
            </a:r>
            <a:r>
              <a:rPr lang="en-US" baseline="30000" dirty="0">
                <a:solidFill>
                  <a:srgbClr val="000000"/>
                </a:solidFill>
                <a:latin typeface="Symbol" pitchFamily="18" charset="2"/>
              </a:rPr>
              <a:t>+</a:t>
            </a:r>
            <a:r>
              <a:rPr lang="en-US" dirty="0">
                <a:solidFill>
                  <a:srgbClr val="000000"/>
                </a:solidFill>
              </a:rPr>
              <a:t> is nearly identical, and the two one‑sided limits together prove the theorem.</a:t>
            </a:r>
          </a:p>
          <a:p>
            <a:r>
              <a:rPr lang="en-US" dirty="0">
                <a:solidFill>
                  <a:srgbClr val="000000"/>
                </a:solidFill>
              </a:rPr>
              <a:t>Suppose that </a:t>
            </a:r>
            <a:r>
              <a:rPr lang="en-US" i="1" dirty="0">
                <a:solidFill>
                  <a:srgbClr val="000000"/>
                </a:solidFill>
              </a:rPr>
              <a:t>x</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I</a:t>
            </a:r>
            <a:r>
              <a:rPr lang="en-US" dirty="0">
                <a:solidFill>
                  <a:srgbClr val="000000"/>
                </a:solidFill>
              </a:rPr>
              <a:t> is a number lying to the left of </a:t>
            </a:r>
            <a:r>
              <a:rPr lang="en-US" i="1" dirty="0">
                <a:solidFill>
                  <a:srgbClr val="000000"/>
                </a:solidFill>
              </a:rPr>
              <a:t>c</a:t>
            </a:r>
            <a:r>
              <a:rPr lang="en-US" dirty="0">
                <a:solidFill>
                  <a:srgbClr val="000000"/>
                </a:solidFill>
              </a:rPr>
              <a:t>. Then                   and we can apply Cauchy’s MVT to the interval [</a:t>
            </a:r>
            <a:r>
              <a:rPr lang="en-US" i="1" dirty="0" err="1">
                <a:solidFill>
                  <a:srgbClr val="000000"/>
                </a:solidFill>
              </a:rPr>
              <a:t>x</a:t>
            </a:r>
            <a:r>
              <a:rPr lang="en-US" dirty="0" err="1">
                <a:solidFill>
                  <a:srgbClr val="000000"/>
                </a:solidFill>
              </a:rPr>
              <a:t>,</a:t>
            </a:r>
            <a:r>
              <a:rPr lang="en-US" i="1" dirty="0" err="1">
                <a:solidFill>
                  <a:srgbClr val="000000"/>
                </a:solidFill>
              </a:rPr>
              <a:t>c</a:t>
            </a:r>
            <a:r>
              <a:rPr lang="en-US" dirty="0">
                <a:solidFill>
                  <a:srgbClr val="000000"/>
                </a:solidFill>
              </a:rPr>
              <a:t>]. </a:t>
            </a:r>
          </a:p>
        </p:txBody>
      </p:sp>
      <p:graphicFrame>
        <p:nvGraphicFramePr>
          <p:cNvPr id="211971" name="Object 3"/>
          <p:cNvGraphicFramePr>
            <a:graphicFrameLocks noChangeAspect="1"/>
          </p:cNvGraphicFramePr>
          <p:nvPr/>
        </p:nvGraphicFramePr>
        <p:xfrm>
          <a:off x="2311400" y="2403144"/>
          <a:ext cx="4521200" cy="571500"/>
        </p:xfrm>
        <a:graphic>
          <a:graphicData uri="http://schemas.openxmlformats.org/presentationml/2006/ole">
            <mc:AlternateContent xmlns:mc="http://schemas.openxmlformats.org/markup-compatibility/2006">
              <mc:Choice xmlns:v="urn:schemas-microsoft-com:vml" Requires="v">
                <p:oleObj spid="_x0000_s211991" name="Equation" r:id="rId3" imgW="4520880" imgH="571320" progId="Equation.DSMT4">
                  <p:embed/>
                </p:oleObj>
              </mc:Choice>
              <mc:Fallback>
                <p:oleObj name="Equation" r:id="rId3" imgW="452088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400" y="2403144"/>
                        <a:ext cx="4521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2" name="Object 2"/>
          <p:cNvGraphicFramePr>
            <a:graphicFrameLocks noChangeAspect="1"/>
          </p:cNvGraphicFramePr>
          <p:nvPr/>
        </p:nvGraphicFramePr>
        <p:xfrm>
          <a:off x="1354446" y="4800600"/>
          <a:ext cx="1384300" cy="482600"/>
        </p:xfrm>
        <a:graphic>
          <a:graphicData uri="http://schemas.openxmlformats.org/presentationml/2006/ole">
            <mc:AlternateContent xmlns:mc="http://schemas.openxmlformats.org/markup-compatibility/2006">
              <mc:Choice xmlns:v="urn:schemas-microsoft-com:vml" Requires="v">
                <p:oleObj spid="_x0000_s211992" name="Equation" r:id="rId5" imgW="1384200" imgH="482400" progId="Equation.DSMT4">
                  <p:embed/>
                </p:oleObj>
              </mc:Choice>
              <mc:Fallback>
                <p:oleObj name="Equation" r:id="rId5" imgW="1384200" imgH="4824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4446" y="4800600"/>
                        <a:ext cx="1384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L’Hôpital’s Rule</a:t>
            </a:r>
          </a:p>
        </p:txBody>
      </p:sp>
      <p:sp>
        <p:nvSpPr>
          <p:cNvPr id="3" name="Content Placeholder 2"/>
          <p:cNvSpPr>
            <a:spLocks noGrp="1"/>
          </p:cNvSpPr>
          <p:nvPr>
            <p:ph idx="1"/>
          </p:nvPr>
        </p:nvSpPr>
        <p:spPr>
          <a:xfrm>
            <a:off x="457200" y="1280160"/>
            <a:ext cx="8229600" cy="3596640"/>
          </a:xfrm>
          <a:solidFill>
            <a:srgbClr val="FFFFCC"/>
          </a:solidFill>
          <a:ln w="28575">
            <a:solidFill>
              <a:srgbClr val="000000"/>
            </a:solidFill>
          </a:ln>
        </p:spPr>
        <p:txBody>
          <a:bodyPr>
            <a:noAutofit/>
          </a:bodyPr>
          <a:lstStyle/>
          <a:p>
            <a:pPr algn="ctr"/>
            <a:r>
              <a:rPr lang="en-US" b="1" dirty="0">
                <a:solidFill>
                  <a:srgbClr val="000000"/>
                </a:solidFill>
              </a:rPr>
              <a:t>Proof (cont.)</a:t>
            </a:r>
          </a:p>
          <a:p>
            <a:r>
              <a:rPr lang="en-US" dirty="0">
                <a:solidFill>
                  <a:srgbClr val="000000"/>
                </a:solidFill>
              </a:rPr>
              <a:t>Thus, there is a point                 such that</a:t>
            </a:r>
            <a:endParaRPr lang="en-US" sz="2000"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pSp>
        <p:nvGrpSpPr>
          <p:cNvPr id="6" name="Group 5">
            <a:extLst>
              <a:ext uri="{FF2B5EF4-FFF2-40B4-BE49-F238E27FC236}">
                <a16:creationId xmlns:a16="http://schemas.microsoft.com/office/drawing/2014/main" id="{A9EADA3A-11B0-48E8-A771-C47B6C1E5CDC}"/>
              </a:ext>
            </a:extLst>
          </p:cNvPr>
          <p:cNvGrpSpPr/>
          <p:nvPr/>
        </p:nvGrpSpPr>
        <p:grpSpPr>
          <a:xfrm>
            <a:off x="3597561" y="1748636"/>
            <a:ext cx="1285589" cy="556414"/>
            <a:chOff x="3597561" y="1748636"/>
            <a:chExt cx="1285589" cy="556414"/>
          </a:xfrm>
        </p:grpSpPr>
        <p:graphicFrame>
          <p:nvGraphicFramePr>
            <p:cNvPr id="212996" name="Object 4"/>
            <p:cNvGraphicFramePr>
              <a:graphicFrameLocks noChangeAspect="1"/>
            </p:cNvGraphicFramePr>
            <p:nvPr>
              <p:extLst>
                <p:ext uri="{D42A27DB-BD31-4B8C-83A1-F6EECF244321}">
                  <p14:modId xmlns:p14="http://schemas.microsoft.com/office/powerpoint/2010/main" val="1072387028"/>
                </p:ext>
              </p:extLst>
            </p:nvPr>
          </p:nvGraphicFramePr>
          <p:xfrm>
            <a:off x="3676650" y="1835150"/>
            <a:ext cx="1206500" cy="469900"/>
          </p:xfrm>
          <a:graphic>
            <a:graphicData uri="http://schemas.openxmlformats.org/presentationml/2006/ole">
              <mc:AlternateContent xmlns:mc="http://schemas.openxmlformats.org/markup-compatibility/2006">
                <mc:Choice xmlns:v="urn:schemas-microsoft-com:vml" Requires="v">
                  <p:oleObj spid="_x0000_s213016" name="Equation" r:id="rId3" imgW="1206360" imgH="469800" progId="Equation.DSMT4">
                    <p:embed/>
                  </p:oleObj>
                </mc:Choice>
                <mc:Fallback>
                  <p:oleObj name="Equation" r:id="rId3" imgW="1206360" imgH="469800" progId="Equation.DSMT4">
                    <p:embed/>
                    <p:pic>
                      <p:nvPicPr>
                        <p:cNvPr id="0" name="Picture 4"/>
                        <p:cNvPicPr>
                          <a:picLocks noChangeAspect="1" noChangeArrowheads="1"/>
                        </p:cNvPicPr>
                        <p:nvPr/>
                      </p:nvPicPr>
                      <p:blipFill>
                        <a:blip r:embed="rId4"/>
                        <a:srcRect/>
                        <a:stretch>
                          <a:fillRect/>
                        </a:stretch>
                      </p:blipFill>
                      <p:spPr bwMode="auto">
                        <a:xfrm>
                          <a:off x="3676650" y="1835150"/>
                          <a:ext cx="120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1359BE7B-6060-48A0-8086-EC2590254ABC}"/>
                </a:ext>
              </a:extLst>
            </p:cNvPr>
            <p:cNvSpPr/>
            <p:nvPr/>
          </p:nvSpPr>
          <p:spPr>
            <a:xfrm>
              <a:off x="3597561" y="1748636"/>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grpSp>
      <p:grpSp>
        <p:nvGrpSpPr>
          <p:cNvPr id="9" name="Group 8">
            <a:extLst>
              <a:ext uri="{FF2B5EF4-FFF2-40B4-BE49-F238E27FC236}">
                <a16:creationId xmlns:a16="http://schemas.microsoft.com/office/drawing/2014/main" id="{90757DCF-2D38-4197-ABAA-DB0A61B823EB}"/>
              </a:ext>
            </a:extLst>
          </p:cNvPr>
          <p:cNvGrpSpPr/>
          <p:nvPr/>
        </p:nvGrpSpPr>
        <p:grpSpPr>
          <a:xfrm>
            <a:off x="2400300" y="2490803"/>
            <a:ext cx="4343400" cy="2201847"/>
            <a:chOff x="2400300" y="2490803"/>
            <a:chExt cx="4343400" cy="2201847"/>
          </a:xfrm>
        </p:grpSpPr>
        <p:graphicFrame>
          <p:nvGraphicFramePr>
            <p:cNvPr id="212997" name="Object 5"/>
            <p:cNvGraphicFramePr>
              <a:graphicFrameLocks noChangeAspect="1"/>
            </p:cNvGraphicFramePr>
            <p:nvPr>
              <p:extLst>
                <p:ext uri="{D42A27DB-BD31-4B8C-83A1-F6EECF244321}">
                  <p14:modId xmlns:p14="http://schemas.microsoft.com/office/powerpoint/2010/main" val="3432782252"/>
                </p:ext>
              </p:extLst>
            </p:nvPr>
          </p:nvGraphicFramePr>
          <p:xfrm>
            <a:off x="2400300" y="2571750"/>
            <a:ext cx="4343400" cy="2120900"/>
          </p:xfrm>
          <a:graphic>
            <a:graphicData uri="http://schemas.openxmlformats.org/presentationml/2006/ole">
              <mc:AlternateContent xmlns:mc="http://schemas.openxmlformats.org/markup-compatibility/2006">
                <mc:Choice xmlns:v="urn:schemas-microsoft-com:vml" Requires="v">
                  <p:oleObj spid="_x0000_s213017" name="Equation" r:id="rId5" imgW="4343400" imgH="2120760" progId="Equation.DSMT4">
                    <p:embed/>
                  </p:oleObj>
                </mc:Choice>
                <mc:Fallback>
                  <p:oleObj name="Equation" r:id="rId5" imgW="4343400" imgH="2120760" progId="Equation.DSMT4">
                    <p:embed/>
                    <p:pic>
                      <p:nvPicPr>
                        <p:cNvPr id="0" name="Picture 5"/>
                        <p:cNvPicPr>
                          <a:picLocks noChangeAspect="1" noChangeArrowheads="1"/>
                        </p:cNvPicPr>
                        <p:nvPr/>
                      </p:nvPicPr>
                      <p:blipFill>
                        <a:blip r:embed="rId6"/>
                        <a:srcRect/>
                        <a:stretch>
                          <a:fillRect/>
                        </a:stretch>
                      </p:blipFill>
                      <p:spPr bwMode="auto">
                        <a:xfrm>
                          <a:off x="2400300" y="2571750"/>
                          <a:ext cx="4343400" cy="212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 name="Group 7">
              <a:extLst>
                <a:ext uri="{FF2B5EF4-FFF2-40B4-BE49-F238E27FC236}">
                  <a16:creationId xmlns:a16="http://schemas.microsoft.com/office/drawing/2014/main" id="{EB5151B7-B1A2-4BCD-9D35-42511B8CEF48}"/>
                </a:ext>
              </a:extLst>
            </p:cNvPr>
            <p:cNvGrpSpPr/>
            <p:nvPr/>
          </p:nvGrpSpPr>
          <p:grpSpPr>
            <a:xfrm>
              <a:off x="2812872" y="2490803"/>
              <a:ext cx="356304" cy="876456"/>
              <a:chOff x="2812872" y="2490803"/>
              <a:chExt cx="356304" cy="876456"/>
            </a:xfrm>
          </p:grpSpPr>
          <p:sp>
            <p:nvSpPr>
              <p:cNvPr id="7" name="Rectangle 6">
                <a:extLst>
                  <a:ext uri="{FF2B5EF4-FFF2-40B4-BE49-F238E27FC236}">
                    <a16:creationId xmlns:a16="http://schemas.microsoft.com/office/drawing/2014/main" id="{B583F9CF-79E5-44F6-8D74-AF200CD92C60}"/>
                  </a:ext>
                </a:extLst>
              </p:cNvPr>
              <p:cNvSpPr/>
              <p:nvPr/>
            </p:nvSpPr>
            <p:spPr>
              <a:xfrm>
                <a:off x="2819400" y="2997927"/>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sp>
            <p:nvSpPr>
              <p:cNvPr id="10" name="Rectangle 9">
                <a:extLst>
                  <a:ext uri="{FF2B5EF4-FFF2-40B4-BE49-F238E27FC236}">
                    <a16:creationId xmlns:a16="http://schemas.microsoft.com/office/drawing/2014/main" id="{FC211A69-3CCE-44AC-9483-5DBBDD25E042}"/>
                  </a:ext>
                </a:extLst>
              </p:cNvPr>
              <p:cNvSpPr/>
              <p:nvPr/>
            </p:nvSpPr>
            <p:spPr>
              <a:xfrm>
                <a:off x="2812872" y="2490803"/>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gr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L’Hôpital’s Rule</a:t>
            </a:r>
          </a:p>
        </p:txBody>
      </p:sp>
      <p:sp>
        <p:nvSpPr>
          <p:cNvPr id="3" name="Content Placeholder 2"/>
          <p:cNvSpPr>
            <a:spLocks noGrp="1"/>
          </p:cNvSpPr>
          <p:nvPr>
            <p:ph idx="1"/>
          </p:nvPr>
        </p:nvSpPr>
        <p:spPr>
          <a:xfrm>
            <a:off x="457200" y="1280160"/>
            <a:ext cx="8229600" cy="2910840"/>
          </a:xfrm>
          <a:solidFill>
            <a:srgbClr val="FFFFCC"/>
          </a:solidFill>
          <a:ln w="28575">
            <a:solidFill>
              <a:srgbClr val="000000"/>
            </a:solidFill>
          </a:ln>
        </p:spPr>
        <p:txBody>
          <a:bodyPr>
            <a:noAutofit/>
          </a:bodyPr>
          <a:lstStyle/>
          <a:p>
            <a:pPr algn="ctr"/>
            <a:r>
              <a:rPr lang="en-US" b="1" dirty="0">
                <a:solidFill>
                  <a:srgbClr val="000000"/>
                </a:solidFill>
              </a:rPr>
              <a:t>Proof (cont.)</a:t>
            </a:r>
          </a:p>
          <a:p>
            <a:r>
              <a:rPr lang="en-US" dirty="0">
                <a:solidFill>
                  <a:srgbClr val="000000"/>
                </a:solidFill>
              </a:rPr>
              <a:t>As we let </a:t>
            </a:r>
            <a:r>
              <a:rPr lang="en-US" i="1" dirty="0">
                <a:solidFill>
                  <a:srgbClr val="000000"/>
                </a:solidFill>
              </a:rPr>
              <a:t>x </a:t>
            </a:r>
            <a:r>
              <a:rPr lang="en-US" i="1" dirty="0">
                <a:solidFill>
                  <a:srgbClr val="000000"/>
                </a:solidFill>
                <a:sym typeface="Symbol"/>
              </a:rPr>
              <a:t></a:t>
            </a:r>
            <a:r>
              <a:rPr lang="en-US" i="1" dirty="0">
                <a:solidFill>
                  <a:srgbClr val="000000"/>
                </a:solidFill>
              </a:rPr>
              <a:t> c</a:t>
            </a:r>
            <a:r>
              <a:rPr lang="en-US" i="1" baseline="30000" dirty="0">
                <a:solidFill>
                  <a:srgbClr val="000000"/>
                </a:solidFill>
                <a:latin typeface="Symbol" pitchFamily="18" charset="2"/>
              </a:rPr>
              <a:t>-</a:t>
            </a:r>
            <a:r>
              <a:rPr lang="en-US" i="1" dirty="0">
                <a:solidFill>
                  <a:srgbClr val="000000"/>
                </a:solidFill>
              </a:rPr>
              <a:t>,              </a:t>
            </a:r>
            <a:r>
              <a:rPr lang="en-US" dirty="0">
                <a:solidFill>
                  <a:srgbClr val="000000"/>
                </a:solidFill>
              </a:rPr>
              <a:t>as well since </a:t>
            </a:r>
            <a:r>
              <a:rPr lang="en-US" i="1" dirty="0">
                <a:solidFill>
                  <a:srgbClr val="000000"/>
                </a:solidFill>
              </a:rPr>
              <a:t>c</a:t>
            </a:r>
            <a:r>
              <a:rPr lang="en-US" dirty="0">
                <a:solidFill>
                  <a:srgbClr val="000000"/>
                </a:solidFill>
              </a:rPr>
              <a:t> always lies between </a:t>
            </a:r>
            <a:r>
              <a:rPr lang="en-US" i="1" dirty="0">
                <a:solidFill>
                  <a:srgbClr val="000000"/>
                </a:solidFill>
              </a:rPr>
              <a:t>x</a:t>
            </a:r>
            <a:r>
              <a:rPr lang="en-US" dirty="0">
                <a:solidFill>
                  <a:srgbClr val="000000"/>
                </a:solidFill>
              </a:rPr>
              <a:t> and </a:t>
            </a:r>
            <a:r>
              <a:rPr lang="en-US" i="1" dirty="0">
                <a:solidFill>
                  <a:srgbClr val="000000"/>
                </a:solidFill>
              </a:rPr>
              <a:t>c</a:t>
            </a:r>
            <a:r>
              <a:rPr lang="en-US" dirty="0">
                <a:solidFill>
                  <a:srgbClr val="000000"/>
                </a:solidFill>
              </a:rPr>
              <a:t>. Hence,</a:t>
            </a:r>
          </a:p>
        </p:txBody>
      </p:sp>
      <p:sp>
        <p:nvSpPr>
          <p:cNvPr id="7" name="Rectangle 6">
            <a:extLst>
              <a:ext uri="{FF2B5EF4-FFF2-40B4-BE49-F238E27FC236}">
                <a16:creationId xmlns:a16="http://schemas.microsoft.com/office/drawing/2014/main" id="{7120B0EF-B844-463B-B66A-E85509E12B33}"/>
              </a:ext>
            </a:extLst>
          </p:cNvPr>
          <p:cNvSpPr/>
          <p:nvPr/>
        </p:nvSpPr>
        <p:spPr>
          <a:xfrm>
            <a:off x="5900055" y="1738809"/>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grpSp>
        <p:nvGrpSpPr>
          <p:cNvPr id="4" name="Group 3">
            <a:extLst>
              <a:ext uri="{FF2B5EF4-FFF2-40B4-BE49-F238E27FC236}">
                <a16:creationId xmlns:a16="http://schemas.microsoft.com/office/drawing/2014/main" id="{DB48EFFA-3D7A-472A-8138-9E55505CB76F}"/>
              </a:ext>
            </a:extLst>
          </p:cNvPr>
          <p:cNvGrpSpPr/>
          <p:nvPr/>
        </p:nvGrpSpPr>
        <p:grpSpPr>
          <a:xfrm>
            <a:off x="2971800" y="1747966"/>
            <a:ext cx="1028700" cy="461834"/>
            <a:chOff x="2971800" y="1747966"/>
            <a:chExt cx="1028700" cy="461834"/>
          </a:xfrm>
        </p:grpSpPr>
        <p:graphicFrame>
          <p:nvGraphicFramePr>
            <p:cNvPr id="214022" name="Object 6"/>
            <p:cNvGraphicFramePr>
              <a:graphicFrameLocks noChangeAspect="1"/>
            </p:cNvGraphicFramePr>
            <p:nvPr>
              <p:extLst>
                <p:ext uri="{D42A27DB-BD31-4B8C-83A1-F6EECF244321}">
                  <p14:modId xmlns:p14="http://schemas.microsoft.com/office/powerpoint/2010/main" val="1617175446"/>
                </p:ext>
              </p:extLst>
            </p:nvPr>
          </p:nvGraphicFramePr>
          <p:xfrm>
            <a:off x="3048000" y="1828800"/>
            <a:ext cx="952500" cy="381000"/>
          </p:xfrm>
          <a:graphic>
            <a:graphicData uri="http://schemas.openxmlformats.org/presentationml/2006/ole">
              <mc:AlternateContent xmlns:mc="http://schemas.openxmlformats.org/markup-compatibility/2006">
                <mc:Choice xmlns:v="urn:schemas-microsoft-com:vml" Requires="v">
                  <p:oleObj spid="_x0000_s214050" name="Equation" r:id="rId3" imgW="952200" imgH="380880" progId="Equation.DSMT4">
                    <p:embed/>
                  </p:oleObj>
                </mc:Choice>
                <mc:Fallback>
                  <p:oleObj name="Equation" r:id="rId3" imgW="952200" imgH="380880" progId="Equation.DSMT4">
                    <p:embed/>
                    <p:pic>
                      <p:nvPicPr>
                        <p:cNvPr id="0" name="Picture 6"/>
                        <p:cNvPicPr>
                          <a:picLocks noChangeAspect="1" noChangeArrowheads="1"/>
                        </p:cNvPicPr>
                        <p:nvPr/>
                      </p:nvPicPr>
                      <p:blipFill>
                        <a:blip r:embed="rId4"/>
                        <a:srcRect/>
                        <a:stretch>
                          <a:fillRect/>
                        </a:stretch>
                      </p:blipFill>
                      <p:spPr bwMode="auto">
                        <a:xfrm>
                          <a:off x="3048000" y="1828800"/>
                          <a:ext cx="95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a:extLst>
                <a:ext uri="{FF2B5EF4-FFF2-40B4-BE49-F238E27FC236}">
                  <a16:creationId xmlns:a16="http://schemas.microsoft.com/office/drawing/2014/main" id="{C797A3CC-2711-450B-A490-1172854C4C79}"/>
                </a:ext>
              </a:extLst>
            </p:cNvPr>
            <p:cNvSpPr/>
            <p:nvPr/>
          </p:nvSpPr>
          <p:spPr>
            <a:xfrm>
              <a:off x="2971800" y="1747966"/>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grpSp>
      <p:sp>
        <p:nvSpPr>
          <p:cNvPr id="10" name="Rectangle 9">
            <a:extLst>
              <a:ext uri="{FF2B5EF4-FFF2-40B4-BE49-F238E27FC236}">
                <a16:creationId xmlns:a16="http://schemas.microsoft.com/office/drawing/2014/main" id="{D4B9BFE6-AFD5-4980-893C-BA1A8C076B89}"/>
              </a:ext>
            </a:extLst>
          </p:cNvPr>
          <p:cNvSpPr/>
          <p:nvPr/>
        </p:nvSpPr>
        <p:spPr>
          <a:xfrm>
            <a:off x="4759236" y="2846611"/>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grpSp>
        <p:nvGrpSpPr>
          <p:cNvPr id="5" name="Group 4">
            <a:extLst>
              <a:ext uri="{FF2B5EF4-FFF2-40B4-BE49-F238E27FC236}">
                <a16:creationId xmlns:a16="http://schemas.microsoft.com/office/drawing/2014/main" id="{6A266EE5-7595-43A2-AD6B-FA3A2ACE44B4}"/>
              </a:ext>
            </a:extLst>
          </p:cNvPr>
          <p:cNvGrpSpPr/>
          <p:nvPr/>
        </p:nvGrpSpPr>
        <p:grpSpPr>
          <a:xfrm>
            <a:off x="2146300" y="2933700"/>
            <a:ext cx="4851400" cy="990600"/>
            <a:chOff x="2146300" y="2933700"/>
            <a:chExt cx="4851400" cy="990600"/>
          </a:xfrm>
        </p:grpSpPr>
        <p:graphicFrame>
          <p:nvGraphicFramePr>
            <p:cNvPr id="214021" name="Object 5"/>
            <p:cNvGraphicFramePr>
              <a:graphicFrameLocks noChangeAspect="1"/>
            </p:cNvGraphicFramePr>
            <p:nvPr>
              <p:extLst>
                <p:ext uri="{D42A27DB-BD31-4B8C-83A1-F6EECF244321}">
                  <p14:modId xmlns:p14="http://schemas.microsoft.com/office/powerpoint/2010/main" val="3113856941"/>
                </p:ext>
              </p:extLst>
            </p:nvPr>
          </p:nvGraphicFramePr>
          <p:xfrm>
            <a:off x="2146300" y="2933700"/>
            <a:ext cx="4851400" cy="990600"/>
          </p:xfrm>
          <a:graphic>
            <a:graphicData uri="http://schemas.openxmlformats.org/presentationml/2006/ole">
              <mc:AlternateContent xmlns:mc="http://schemas.openxmlformats.org/markup-compatibility/2006">
                <mc:Choice xmlns:v="urn:schemas-microsoft-com:vml" Requires="v">
                  <p:oleObj spid="_x0000_s214051" name="Equation" r:id="rId5" imgW="4851360" imgH="990360" progId="Equation.DSMT4">
                    <p:embed/>
                  </p:oleObj>
                </mc:Choice>
                <mc:Fallback>
                  <p:oleObj name="Equation" r:id="rId5" imgW="4851360" imgH="990360" progId="Equation.DSMT4">
                    <p:embed/>
                    <p:pic>
                      <p:nvPicPr>
                        <p:cNvPr id="0" name="Picture 5"/>
                        <p:cNvPicPr>
                          <a:picLocks noChangeAspect="1" noChangeArrowheads="1"/>
                        </p:cNvPicPr>
                        <p:nvPr/>
                      </p:nvPicPr>
                      <p:blipFill>
                        <a:blip r:embed="rId6"/>
                        <a:srcRect/>
                        <a:stretch>
                          <a:fillRect/>
                        </a:stretch>
                      </p:blipFill>
                      <p:spPr bwMode="auto">
                        <a:xfrm>
                          <a:off x="2146300" y="2933700"/>
                          <a:ext cx="485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B726D30E-097E-43ED-98C3-60B6B9F64222}"/>
                </a:ext>
              </a:extLst>
            </p:cNvPr>
            <p:cNvSpPr/>
            <p:nvPr/>
          </p:nvSpPr>
          <p:spPr>
            <a:xfrm>
              <a:off x="4755624" y="3361509"/>
              <a:ext cx="349776" cy="369332"/>
            </a:xfrm>
            <a:prstGeom prst="rect">
              <a:avLst/>
            </a:prstGeom>
          </p:spPr>
          <p:txBody>
            <a:bodyPr wrap="none">
              <a:spAutoFit/>
            </a:bodyPr>
            <a:lstStyle/>
            <a:p>
              <a:r>
                <a:rPr lang="en-US" dirty="0">
                  <a:solidFill>
                    <a:srgbClr val="000000"/>
                  </a:solidFill>
                  <a:latin typeface="Cambria Math" panose="02040503050406030204" pitchFamily="18" charset="0"/>
                  <a:ea typeface="Cambria Math" panose="02040503050406030204" pitchFamily="18" charset="0"/>
                </a:rPr>
                <a:t>∼</a:t>
              </a:r>
              <a:endParaRPr lang="en-US" dirty="0"/>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lstStyle/>
          <a:p>
            <a:r>
              <a:rPr lang="en-US" dirty="0"/>
              <a:t>The value of l’Hôpital’s Rule comes from the fact that differentiating the numerator and denominator of a fraction of indeterminate form often results in a fraction that is not, making the limit easier to determine.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Determine </a:t>
            </a:r>
          </a:p>
          <a:p>
            <a:r>
              <a:rPr lang="en-US" b="1" dirty="0"/>
              <a:t>Solution</a:t>
            </a:r>
          </a:p>
          <a:p>
            <a:r>
              <a:rPr lang="en-US" dirty="0"/>
              <a:t>First, note that l’Hôpital’s Rule is indeed applicable: this limit at infinity is of indeterminate form            So we evaluate the limit as follows.</a:t>
            </a:r>
          </a:p>
        </p:txBody>
      </p:sp>
      <p:graphicFrame>
        <p:nvGraphicFramePr>
          <p:cNvPr id="215042" name="Object 2"/>
          <p:cNvGraphicFramePr>
            <a:graphicFrameLocks noChangeAspect="1"/>
          </p:cNvGraphicFramePr>
          <p:nvPr/>
        </p:nvGraphicFramePr>
        <p:xfrm>
          <a:off x="2260600" y="1131226"/>
          <a:ext cx="1320800" cy="876300"/>
        </p:xfrm>
        <a:graphic>
          <a:graphicData uri="http://schemas.openxmlformats.org/presentationml/2006/ole">
            <mc:AlternateContent xmlns:mc="http://schemas.openxmlformats.org/markup-compatibility/2006">
              <mc:Choice xmlns:v="urn:schemas-microsoft-com:vml" Requires="v">
                <p:oleObj spid="_x0000_s215113" name="Equation" r:id="rId3" imgW="1320480" imgH="876240" progId="Equation.DSMT4">
                  <p:embed/>
                </p:oleObj>
              </mc:Choice>
              <mc:Fallback>
                <p:oleObj name="Equation" r:id="rId3" imgW="132048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0600" y="1131226"/>
                        <a:ext cx="1320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3" name="Object 3"/>
          <p:cNvGraphicFramePr>
            <a:graphicFrameLocks noChangeAspect="1"/>
          </p:cNvGraphicFramePr>
          <p:nvPr/>
        </p:nvGraphicFramePr>
        <p:xfrm>
          <a:off x="6316640" y="2819400"/>
          <a:ext cx="787400" cy="431800"/>
        </p:xfrm>
        <a:graphic>
          <a:graphicData uri="http://schemas.openxmlformats.org/presentationml/2006/ole">
            <mc:AlternateContent xmlns:mc="http://schemas.openxmlformats.org/markup-compatibility/2006">
              <mc:Choice xmlns:v="urn:schemas-microsoft-com:vml" Requires="v">
                <p:oleObj spid="_x0000_s215114" name="Equation" r:id="rId5" imgW="787320" imgH="431640" progId="Equation.DSMT4">
                  <p:embed/>
                </p:oleObj>
              </mc:Choice>
              <mc:Fallback>
                <p:oleObj name="Equation" r:id="rId5" imgW="78732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6640" y="2819400"/>
                        <a:ext cx="787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5" name="Object 5"/>
          <p:cNvGraphicFramePr>
            <a:graphicFrameLocks noChangeAspect="1"/>
          </p:cNvGraphicFramePr>
          <p:nvPr/>
        </p:nvGraphicFramePr>
        <p:xfrm>
          <a:off x="1115704" y="4253552"/>
          <a:ext cx="1219200" cy="876300"/>
        </p:xfrm>
        <a:graphic>
          <a:graphicData uri="http://schemas.openxmlformats.org/presentationml/2006/ole">
            <mc:AlternateContent xmlns:mc="http://schemas.openxmlformats.org/markup-compatibility/2006">
              <mc:Choice xmlns:v="urn:schemas-microsoft-com:vml" Requires="v">
                <p:oleObj spid="_x0000_s215115" name="Equation" r:id="rId7" imgW="1218960" imgH="876240" progId="Equation.DSMT4">
                  <p:embed/>
                </p:oleObj>
              </mc:Choice>
              <mc:Fallback>
                <p:oleObj name="Equation" r:id="rId7" imgW="121896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704" y="4253552"/>
                        <a:ext cx="1219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6" name="Object 6"/>
          <p:cNvGraphicFramePr>
            <a:graphicFrameLocks noChangeAspect="1"/>
          </p:cNvGraphicFramePr>
          <p:nvPr/>
        </p:nvGraphicFramePr>
        <p:xfrm>
          <a:off x="2362200" y="3845256"/>
          <a:ext cx="2311400" cy="1676400"/>
        </p:xfrm>
        <a:graphic>
          <a:graphicData uri="http://schemas.openxmlformats.org/presentationml/2006/ole">
            <mc:AlternateContent xmlns:mc="http://schemas.openxmlformats.org/markup-compatibility/2006">
              <mc:Choice xmlns:v="urn:schemas-microsoft-com:vml" Requires="v">
                <p:oleObj spid="_x0000_s215116" name="Equation" r:id="rId9" imgW="2311200" imgH="1676160" progId="Equation.DSMT4">
                  <p:embed/>
                </p:oleObj>
              </mc:Choice>
              <mc:Fallback>
                <p:oleObj name="Equation" r:id="rId9" imgW="2311200" imgH="1676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2200" y="3845256"/>
                        <a:ext cx="23114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7" name="Object 7"/>
          <p:cNvGraphicFramePr>
            <a:graphicFrameLocks noChangeAspect="1"/>
          </p:cNvGraphicFramePr>
          <p:nvPr/>
        </p:nvGraphicFramePr>
        <p:xfrm>
          <a:off x="4710752" y="3853216"/>
          <a:ext cx="1485900" cy="1701800"/>
        </p:xfrm>
        <a:graphic>
          <a:graphicData uri="http://schemas.openxmlformats.org/presentationml/2006/ole">
            <mc:AlternateContent xmlns:mc="http://schemas.openxmlformats.org/markup-compatibility/2006">
              <mc:Choice xmlns:v="urn:schemas-microsoft-com:vml" Requires="v">
                <p:oleObj spid="_x0000_s215117" name="Equation" r:id="rId11" imgW="1485720" imgH="1701720" progId="Equation.DSMT4">
                  <p:embed/>
                </p:oleObj>
              </mc:Choice>
              <mc:Fallback>
                <p:oleObj name="Equation" r:id="rId11" imgW="1485720" imgH="17017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0752" y="3853216"/>
                        <a:ext cx="1485900" cy="170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8" name="Object 8"/>
          <p:cNvGraphicFramePr>
            <a:graphicFrameLocks noChangeAspect="1"/>
          </p:cNvGraphicFramePr>
          <p:nvPr/>
        </p:nvGraphicFramePr>
        <p:xfrm>
          <a:off x="6207456" y="4267200"/>
          <a:ext cx="1320800" cy="876300"/>
        </p:xfrm>
        <a:graphic>
          <a:graphicData uri="http://schemas.openxmlformats.org/presentationml/2006/ole">
            <mc:AlternateContent xmlns:mc="http://schemas.openxmlformats.org/markup-compatibility/2006">
              <mc:Choice xmlns:v="urn:schemas-microsoft-com:vml" Requires="v">
                <p:oleObj spid="_x0000_s215118" name="Equation" r:id="rId13" imgW="1320480" imgH="876240" progId="Equation.DSMT4">
                  <p:embed/>
                </p:oleObj>
              </mc:Choice>
              <mc:Fallback>
                <p:oleObj name="Equation" r:id="rId13" imgW="1320480" imgH="876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07456" y="4267200"/>
                        <a:ext cx="1320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9" name="Object 9"/>
          <p:cNvGraphicFramePr>
            <a:graphicFrameLocks noChangeAspect="1"/>
          </p:cNvGraphicFramePr>
          <p:nvPr/>
        </p:nvGraphicFramePr>
        <p:xfrm>
          <a:off x="7579056" y="4536744"/>
          <a:ext cx="469900" cy="292100"/>
        </p:xfrm>
        <a:graphic>
          <a:graphicData uri="http://schemas.openxmlformats.org/presentationml/2006/ole">
            <mc:AlternateContent xmlns:mc="http://schemas.openxmlformats.org/markup-compatibility/2006">
              <mc:Choice xmlns:v="urn:schemas-microsoft-com:vml" Requires="v">
                <p:oleObj spid="_x0000_s215119" name="Equation" r:id="rId15" imgW="469800" imgH="291960" progId="Equation.DSMT4">
                  <p:embed/>
                </p:oleObj>
              </mc:Choice>
              <mc:Fallback>
                <p:oleObj name="Equation" r:id="rId15" imgW="469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579056" y="4536744"/>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0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lstStyle/>
          <a:p>
            <a:r>
              <a:rPr lang="en-US" dirty="0"/>
              <a:t>Determine                     where </a:t>
            </a:r>
            <a:r>
              <a:rPr lang="en-US" i="1" dirty="0"/>
              <a:t>a </a:t>
            </a:r>
            <a:r>
              <a:rPr lang="en-US" dirty="0"/>
              <a:t>&gt; 0 is a constant.</a:t>
            </a:r>
          </a:p>
          <a:p>
            <a:r>
              <a:rPr lang="en-US" b="1" dirty="0"/>
              <a:t>Solution</a:t>
            </a:r>
          </a:p>
          <a:p>
            <a:r>
              <a:rPr lang="en-US" dirty="0"/>
              <a:t>The limit is of indeterminate form          so we proceed using l’Hôpital’s Rule.</a:t>
            </a:r>
          </a:p>
        </p:txBody>
      </p:sp>
      <p:graphicFrame>
        <p:nvGraphicFramePr>
          <p:cNvPr id="216066" name="Object 2"/>
          <p:cNvGraphicFramePr>
            <a:graphicFrameLocks noChangeAspect="1"/>
          </p:cNvGraphicFramePr>
          <p:nvPr/>
        </p:nvGraphicFramePr>
        <p:xfrm>
          <a:off x="2208389" y="1073877"/>
          <a:ext cx="1460500" cy="876300"/>
        </p:xfrm>
        <a:graphic>
          <a:graphicData uri="http://schemas.openxmlformats.org/presentationml/2006/ole">
            <mc:AlternateContent xmlns:mc="http://schemas.openxmlformats.org/markup-compatibility/2006">
              <mc:Choice xmlns:v="urn:schemas-microsoft-com:vml" Requires="v">
                <p:oleObj spid="_x0000_s216117" name="Equation" r:id="rId3" imgW="1460160" imgH="876240" progId="Equation.DSMT4">
                  <p:embed/>
                </p:oleObj>
              </mc:Choice>
              <mc:Fallback>
                <p:oleObj name="Equation" r:id="rId3" imgW="146016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8389" y="1073877"/>
                        <a:ext cx="1460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67" name="Object 3"/>
          <p:cNvGraphicFramePr>
            <a:graphicFrameLocks noChangeAspect="1"/>
          </p:cNvGraphicFramePr>
          <p:nvPr/>
        </p:nvGraphicFramePr>
        <p:xfrm>
          <a:off x="5486400" y="2362200"/>
          <a:ext cx="647700" cy="431800"/>
        </p:xfrm>
        <a:graphic>
          <a:graphicData uri="http://schemas.openxmlformats.org/presentationml/2006/ole">
            <mc:AlternateContent xmlns:mc="http://schemas.openxmlformats.org/markup-compatibility/2006">
              <mc:Choice xmlns:v="urn:schemas-microsoft-com:vml" Requires="v">
                <p:oleObj spid="_x0000_s216118" name="Equation" r:id="rId5" imgW="647640" imgH="431640" progId="Equation.DSMT4">
                  <p:embed/>
                </p:oleObj>
              </mc:Choice>
              <mc:Fallback>
                <p:oleObj name="Equation" r:id="rId5" imgW="64764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2362200"/>
                        <a:ext cx="64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69" name="Object 5"/>
          <p:cNvGraphicFramePr>
            <a:graphicFrameLocks noChangeAspect="1"/>
          </p:cNvGraphicFramePr>
          <p:nvPr/>
        </p:nvGraphicFramePr>
        <p:xfrm>
          <a:off x="2540000" y="3619500"/>
          <a:ext cx="1346200" cy="876300"/>
        </p:xfrm>
        <a:graphic>
          <a:graphicData uri="http://schemas.openxmlformats.org/presentationml/2006/ole">
            <mc:AlternateContent xmlns:mc="http://schemas.openxmlformats.org/markup-compatibility/2006">
              <mc:Choice xmlns:v="urn:schemas-microsoft-com:vml" Requires="v">
                <p:oleObj spid="_x0000_s216119" name="Equation" r:id="rId7" imgW="1346040" imgH="876240" progId="Equation.DSMT4">
                  <p:embed/>
                </p:oleObj>
              </mc:Choice>
              <mc:Fallback>
                <p:oleObj name="Equation" r:id="rId7" imgW="134604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0000" y="3619500"/>
                        <a:ext cx="1346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0" name="Object 6"/>
          <p:cNvGraphicFramePr>
            <a:graphicFrameLocks noChangeAspect="1"/>
          </p:cNvGraphicFramePr>
          <p:nvPr/>
        </p:nvGraphicFramePr>
        <p:xfrm>
          <a:off x="3921456" y="3592204"/>
          <a:ext cx="1905000" cy="901700"/>
        </p:xfrm>
        <a:graphic>
          <a:graphicData uri="http://schemas.openxmlformats.org/presentationml/2006/ole">
            <mc:AlternateContent xmlns:mc="http://schemas.openxmlformats.org/markup-compatibility/2006">
              <mc:Choice xmlns:v="urn:schemas-microsoft-com:vml" Requires="v">
                <p:oleObj spid="_x0000_s216120" name="Equation" r:id="rId9" imgW="1904760" imgH="901440" progId="Equation.DSMT4">
                  <p:embed/>
                </p:oleObj>
              </mc:Choice>
              <mc:Fallback>
                <p:oleObj name="Equation" r:id="rId9" imgW="190476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1456" y="3592204"/>
                        <a:ext cx="190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1" name="Object 7"/>
          <p:cNvGraphicFramePr>
            <a:graphicFrameLocks noChangeAspect="1"/>
          </p:cNvGraphicFramePr>
          <p:nvPr/>
        </p:nvGraphicFramePr>
        <p:xfrm>
          <a:off x="5867400" y="3945908"/>
          <a:ext cx="749300" cy="304800"/>
        </p:xfrm>
        <a:graphic>
          <a:graphicData uri="http://schemas.openxmlformats.org/presentationml/2006/ole">
            <mc:AlternateContent xmlns:mc="http://schemas.openxmlformats.org/markup-compatibility/2006">
              <mc:Choice xmlns:v="urn:schemas-microsoft-com:vml" Requires="v">
                <p:oleObj spid="_x0000_s216121" name="Equation" r:id="rId11" imgW="749160" imgH="304560" progId="Equation.DSMT4">
                  <p:embed/>
                </p:oleObj>
              </mc:Choice>
              <mc:Fallback>
                <p:oleObj name="Equation" r:id="rId11" imgW="74916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945908"/>
                        <a:ext cx="74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60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60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60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60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Font typeface="+mj-lt"/>
              <a:buAutoNum type="arabicPeriod"/>
            </a:pPr>
            <a:r>
              <a:rPr lang="en-US" dirty="0"/>
              <a:t>L’Hôpital’s Rule</a:t>
            </a:r>
          </a:p>
          <a:p>
            <a:pPr marL="514350" indent="-514350">
              <a:buFont typeface="+mj-lt"/>
              <a:buAutoNum type="arabicPeriod"/>
            </a:pPr>
            <a:r>
              <a:rPr lang="en-US" dirty="0"/>
              <a:t>Limits of Indeterminate Form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Caution</a:t>
            </a:r>
          </a:p>
        </p:txBody>
      </p:sp>
      <p:sp>
        <p:nvSpPr>
          <p:cNvPr id="3" name="Content Placeholder 2"/>
          <p:cNvSpPr>
            <a:spLocks noGrp="1"/>
          </p:cNvSpPr>
          <p:nvPr>
            <p:ph idx="1"/>
          </p:nvPr>
        </p:nvSpPr>
        <p:spPr>
          <a:xfrm>
            <a:off x="457200" y="1280160"/>
            <a:ext cx="8229600" cy="3194721"/>
          </a:xfrm>
          <a:ln w="28575">
            <a:solidFill>
              <a:srgbClr val="FF0000"/>
            </a:solidFill>
          </a:ln>
        </p:spPr>
        <p:txBody>
          <a:bodyPr>
            <a:spAutoFit/>
          </a:bodyPr>
          <a:lstStyle/>
          <a:p>
            <a:pPr algn="ctr"/>
            <a:r>
              <a:rPr lang="en-US" b="1" dirty="0">
                <a:solidFill>
                  <a:srgbClr val="000000"/>
                </a:solidFill>
              </a:rPr>
              <a:t>Caution </a:t>
            </a:r>
          </a:p>
          <a:p>
            <a:r>
              <a:rPr lang="en-US" dirty="0">
                <a:solidFill>
                  <a:srgbClr val="000000"/>
                </a:solidFill>
              </a:rPr>
              <a:t>L’Hôpital’s Rule says the limit of a quotient of two functions is equal to the limit of the quotient of their derivatives—don’t mistakenly apply the Quotient Rule of differentiation! After verifying that the conditions of l’Hôpital’s Rule are satisfied, proceed by differentiating the numerator and denominator individually.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noAutofit/>
          </a:bodyPr>
          <a:lstStyle/>
          <a:p>
            <a:r>
              <a:rPr lang="en-US" dirty="0"/>
              <a:t>L’Hôpital’s Rule is obviously useful, but there is even more power in it than might appear at first glance. Suppose the rule is applied to a limit of indeterminate form, and the resulting limit is again of indeterminate form. Does that mean the rule fails to tell us anything? Often, no—if the new limit is also indeterminate, then we can again apply l’Hôpital’s Rule. This process can be repeated as often as necessary, </a:t>
            </a:r>
            <a:r>
              <a:rPr lang="en-US" i="1" dirty="0"/>
              <a:t>as long as we stop as soon as we reach a limit that is not indeterminate</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t>
            </a:r>
          </a:p>
        </p:txBody>
      </p:sp>
      <p:sp>
        <p:nvSpPr>
          <p:cNvPr id="3" name="Content Placeholder 2"/>
          <p:cNvSpPr>
            <a:spLocks noGrp="1"/>
          </p:cNvSpPr>
          <p:nvPr>
            <p:ph idx="1"/>
          </p:nvPr>
        </p:nvSpPr>
        <p:spPr/>
        <p:txBody>
          <a:bodyPr/>
          <a:lstStyle/>
          <a:p>
            <a:r>
              <a:rPr lang="en-US" dirty="0"/>
              <a:t>Evaluate the following limits.</a:t>
            </a:r>
          </a:p>
          <a:p>
            <a:endParaRPr lang="en-US" dirty="0"/>
          </a:p>
          <a:p>
            <a:endParaRPr lang="en-US" dirty="0"/>
          </a:p>
        </p:txBody>
      </p:sp>
      <p:graphicFrame>
        <p:nvGraphicFramePr>
          <p:cNvPr id="217090" name="Object 2"/>
          <p:cNvGraphicFramePr>
            <a:graphicFrameLocks noChangeAspect="1"/>
          </p:cNvGraphicFramePr>
          <p:nvPr/>
        </p:nvGraphicFramePr>
        <p:xfrm>
          <a:off x="549275" y="1892300"/>
          <a:ext cx="2679700" cy="2006600"/>
        </p:xfrm>
        <a:graphic>
          <a:graphicData uri="http://schemas.openxmlformats.org/presentationml/2006/ole">
            <mc:AlternateContent xmlns:mc="http://schemas.openxmlformats.org/markup-compatibility/2006">
              <mc:Choice xmlns:v="urn:schemas-microsoft-com:vml" Requires="v">
                <p:oleObj spid="_x0000_s217100" name="Equation" r:id="rId3" imgW="2679480" imgH="2006280" progId="Equation.DSMT4">
                  <p:embed/>
                </p:oleObj>
              </mc:Choice>
              <mc:Fallback>
                <p:oleObj name="Equation" r:id="rId3" imgW="2679480" imgH="2006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275" y="1892300"/>
                        <a:ext cx="2679700"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 </a:t>
            </a:r>
          </a:p>
        </p:txBody>
      </p:sp>
      <p:sp>
        <p:nvSpPr>
          <p:cNvPr id="3" name="Content Placeholder 2"/>
          <p:cNvSpPr>
            <a:spLocks noGrp="1"/>
          </p:cNvSpPr>
          <p:nvPr>
            <p:ph idx="1"/>
          </p:nvPr>
        </p:nvSpPr>
        <p:spPr/>
        <p:txBody>
          <a:bodyPr/>
          <a:lstStyle/>
          <a:p>
            <a:r>
              <a:rPr lang="en-US" b="1" dirty="0"/>
              <a:t>Solution</a:t>
            </a:r>
          </a:p>
          <a:p>
            <a:pPr marL="463550" indent="-463550"/>
            <a:r>
              <a:rPr lang="en-US" b="1" dirty="0"/>
              <a:t>a. 	</a:t>
            </a:r>
            <a:r>
              <a:rPr lang="en-US" dirty="0"/>
              <a:t>The limit is of indeterminate form            so we can apply l’Hôpital’s Rule.</a:t>
            </a:r>
          </a:p>
        </p:txBody>
      </p:sp>
      <p:graphicFrame>
        <p:nvGraphicFramePr>
          <p:cNvPr id="218116" name="Object 4"/>
          <p:cNvGraphicFramePr>
            <a:graphicFrameLocks noChangeAspect="1"/>
          </p:cNvGraphicFramePr>
          <p:nvPr/>
        </p:nvGraphicFramePr>
        <p:xfrm>
          <a:off x="685800" y="2930856"/>
          <a:ext cx="2222500" cy="889000"/>
        </p:xfrm>
        <a:graphic>
          <a:graphicData uri="http://schemas.openxmlformats.org/presentationml/2006/ole">
            <mc:AlternateContent xmlns:mc="http://schemas.openxmlformats.org/markup-compatibility/2006">
              <mc:Choice xmlns:v="urn:schemas-microsoft-com:vml" Requires="v">
                <p:oleObj spid="_x0000_s218186" name="Equation" r:id="rId3" imgW="2222280" imgH="888840" progId="Equation.DSMT4">
                  <p:embed/>
                </p:oleObj>
              </mc:Choice>
              <mc:Fallback>
                <p:oleObj name="Equation" r:id="rId3" imgW="2222280" imgH="8888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930856"/>
                        <a:ext cx="2222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17" name="Object 5"/>
          <p:cNvGraphicFramePr>
            <a:graphicFrameLocks noChangeAspect="1"/>
          </p:cNvGraphicFramePr>
          <p:nvPr/>
        </p:nvGraphicFramePr>
        <p:xfrm>
          <a:off x="2958152" y="2930856"/>
          <a:ext cx="1866900" cy="889000"/>
        </p:xfrm>
        <a:graphic>
          <a:graphicData uri="http://schemas.openxmlformats.org/presentationml/2006/ole">
            <mc:AlternateContent xmlns:mc="http://schemas.openxmlformats.org/markup-compatibility/2006">
              <mc:Choice xmlns:v="urn:schemas-microsoft-com:vml" Requires="v">
                <p:oleObj spid="_x0000_s218187" name="Equation" r:id="rId5" imgW="1866600" imgH="888840" progId="Equation.DSMT4">
                  <p:embed/>
                </p:oleObj>
              </mc:Choice>
              <mc:Fallback>
                <p:oleObj name="Equation" r:id="rId5" imgW="1866600" imgH="8888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8152" y="2930856"/>
                        <a:ext cx="1866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18" name="Object 6"/>
          <p:cNvGraphicFramePr>
            <a:graphicFrameLocks noChangeAspect="1"/>
          </p:cNvGraphicFramePr>
          <p:nvPr/>
        </p:nvGraphicFramePr>
        <p:xfrm>
          <a:off x="2971800" y="3948752"/>
          <a:ext cx="1206500" cy="889000"/>
        </p:xfrm>
        <a:graphic>
          <a:graphicData uri="http://schemas.openxmlformats.org/presentationml/2006/ole">
            <mc:AlternateContent xmlns:mc="http://schemas.openxmlformats.org/markup-compatibility/2006">
              <mc:Choice xmlns:v="urn:schemas-microsoft-com:vml" Requires="v">
                <p:oleObj spid="_x0000_s218188" name="Equation" r:id="rId7" imgW="1206360" imgH="888840" progId="Equation.DSMT4">
                  <p:embed/>
                </p:oleObj>
              </mc:Choice>
              <mc:Fallback>
                <p:oleObj name="Equation" r:id="rId7" imgW="1206360" imgH="8888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948752"/>
                        <a:ext cx="1206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19" name="Object 7"/>
          <p:cNvGraphicFramePr>
            <a:graphicFrameLocks noChangeAspect="1"/>
          </p:cNvGraphicFramePr>
          <p:nvPr/>
        </p:nvGraphicFramePr>
        <p:xfrm>
          <a:off x="2971800" y="5029200"/>
          <a:ext cx="558800" cy="228600"/>
        </p:xfrm>
        <a:graphic>
          <a:graphicData uri="http://schemas.openxmlformats.org/presentationml/2006/ole">
            <mc:AlternateContent xmlns:mc="http://schemas.openxmlformats.org/markup-compatibility/2006">
              <mc:Choice xmlns:v="urn:schemas-microsoft-com:vml" Requires="v">
                <p:oleObj spid="_x0000_s218189" name="Equation" r:id="rId9" imgW="558720" imgH="228600" progId="Equation.DSMT4">
                  <p:embed/>
                </p:oleObj>
              </mc:Choice>
              <mc:Fallback>
                <p:oleObj name="Equation" r:id="rId9" imgW="558720" imgH="2286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5029200"/>
                        <a:ext cx="558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20" name="Object 8"/>
          <p:cNvGraphicFramePr>
            <a:graphicFrameLocks noChangeAspect="1"/>
          </p:cNvGraphicFramePr>
          <p:nvPr/>
        </p:nvGraphicFramePr>
        <p:xfrm>
          <a:off x="4895850" y="3073400"/>
          <a:ext cx="4152900" cy="685800"/>
        </p:xfrm>
        <a:graphic>
          <a:graphicData uri="http://schemas.openxmlformats.org/presentationml/2006/ole">
            <mc:AlternateContent xmlns:mc="http://schemas.openxmlformats.org/markup-compatibility/2006">
              <mc:Choice xmlns:v="urn:schemas-microsoft-com:vml" Requires="v">
                <p:oleObj spid="_x0000_s218190" name="Equation" r:id="rId11" imgW="4152600" imgH="685800" progId="Equation.DSMT4">
                  <p:embed/>
                </p:oleObj>
              </mc:Choice>
              <mc:Fallback>
                <p:oleObj name="Equation" r:id="rId11" imgW="4152600" imgH="685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95850" y="3073400"/>
                        <a:ext cx="4152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21" name="Object 9"/>
          <p:cNvGraphicFramePr>
            <a:graphicFrameLocks noChangeAspect="1"/>
          </p:cNvGraphicFramePr>
          <p:nvPr/>
        </p:nvGraphicFramePr>
        <p:xfrm>
          <a:off x="4938713" y="4022725"/>
          <a:ext cx="3124200" cy="800100"/>
        </p:xfrm>
        <a:graphic>
          <a:graphicData uri="http://schemas.openxmlformats.org/presentationml/2006/ole">
            <mc:AlternateContent xmlns:mc="http://schemas.openxmlformats.org/markup-compatibility/2006">
              <mc:Choice xmlns:v="urn:schemas-microsoft-com:vml" Requires="v">
                <p:oleObj spid="_x0000_s218191" name="Equation" r:id="rId13" imgW="3124080" imgH="799920" progId="Equation.DSMT4">
                  <p:embed/>
                </p:oleObj>
              </mc:Choice>
              <mc:Fallback>
                <p:oleObj name="Equation" r:id="rId13" imgW="3124080" imgH="7999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38713" y="4022725"/>
                        <a:ext cx="31242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8122" name="Object 10"/>
          <p:cNvGraphicFramePr>
            <a:graphicFrameLocks noChangeAspect="1"/>
          </p:cNvGraphicFramePr>
          <p:nvPr/>
        </p:nvGraphicFramePr>
        <p:xfrm>
          <a:off x="5929952" y="1856096"/>
          <a:ext cx="800100" cy="431800"/>
        </p:xfrm>
        <a:graphic>
          <a:graphicData uri="http://schemas.openxmlformats.org/presentationml/2006/ole">
            <mc:AlternateContent xmlns:mc="http://schemas.openxmlformats.org/markup-compatibility/2006">
              <mc:Choice xmlns:v="urn:schemas-microsoft-com:vml" Requires="v">
                <p:oleObj spid="_x0000_s218192" name="Equation" r:id="rId15" imgW="799920" imgH="431640" progId="Equation.DSMT4">
                  <p:embed/>
                </p:oleObj>
              </mc:Choice>
              <mc:Fallback>
                <p:oleObj name="Equation" r:id="rId15" imgW="799920" imgH="4316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29952" y="1856096"/>
                        <a:ext cx="800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81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81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81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81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81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8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 </a:t>
            </a:r>
          </a:p>
        </p:txBody>
      </p:sp>
      <p:sp>
        <p:nvSpPr>
          <p:cNvPr id="3" name="Content Placeholder 2"/>
          <p:cNvSpPr>
            <a:spLocks noGrp="1"/>
          </p:cNvSpPr>
          <p:nvPr>
            <p:ph idx="1"/>
          </p:nvPr>
        </p:nvSpPr>
        <p:spPr/>
        <p:txBody>
          <a:bodyPr/>
          <a:lstStyle/>
          <a:p>
            <a:pPr marL="463550" indent="-463550"/>
            <a:r>
              <a:rPr lang="en-US" b="1" dirty="0"/>
              <a:t>b. 	</a:t>
            </a:r>
            <a:r>
              <a:rPr lang="en-US" dirty="0"/>
              <a:t>The limit is of indeterminate form 0/0 and we apply l’Hôpital’s Rule.</a:t>
            </a:r>
          </a:p>
          <a:p>
            <a:pPr marL="463550" indent="-463550"/>
            <a:endParaRPr lang="en-US" dirty="0"/>
          </a:p>
          <a:p>
            <a:pPr marL="463550" indent="-463550"/>
            <a:endParaRPr lang="en-US" dirty="0"/>
          </a:p>
          <a:p>
            <a:pPr marL="463550" indent="-463550"/>
            <a:r>
              <a:rPr lang="en-US" dirty="0"/>
              <a:t>	If we mistakenly continued to apply the rule, we would have obtained</a:t>
            </a:r>
          </a:p>
          <a:p>
            <a:pPr marL="463550" indent="-463550"/>
            <a:endParaRPr lang="en-US" dirty="0"/>
          </a:p>
          <a:p>
            <a:pPr marL="463550" indent="-463550"/>
            <a:endParaRPr lang="en-US" dirty="0"/>
          </a:p>
          <a:p>
            <a:pPr marL="463550" indent="-463550"/>
            <a:r>
              <a:rPr lang="en-US" dirty="0"/>
              <a:t>	which is incorrect.</a:t>
            </a:r>
          </a:p>
        </p:txBody>
      </p:sp>
      <p:graphicFrame>
        <p:nvGraphicFramePr>
          <p:cNvPr id="219138" name="Object 2"/>
          <p:cNvGraphicFramePr>
            <a:graphicFrameLocks noChangeAspect="1"/>
          </p:cNvGraphicFramePr>
          <p:nvPr/>
        </p:nvGraphicFramePr>
        <p:xfrm>
          <a:off x="2298700" y="2299648"/>
          <a:ext cx="4546600" cy="838200"/>
        </p:xfrm>
        <a:graphic>
          <a:graphicData uri="http://schemas.openxmlformats.org/presentationml/2006/ole">
            <mc:AlternateContent xmlns:mc="http://schemas.openxmlformats.org/markup-compatibility/2006">
              <mc:Choice xmlns:v="urn:schemas-microsoft-com:vml" Requires="v">
                <p:oleObj spid="_x0000_s219158" name="Equation" r:id="rId3" imgW="4546440" imgH="838080" progId="Equation.DSMT4">
                  <p:embed/>
                </p:oleObj>
              </mc:Choice>
              <mc:Fallback>
                <p:oleObj name="Equation" r:id="rId3" imgW="45464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700" y="2299648"/>
                        <a:ext cx="454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9139" name="Object 3"/>
          <p:cNvGraphicFramePr>
            <a:graphicFrameLocks noChangeAspect="1"/>
          </p:cNvGraphicFramePr>
          <p:nvPr/>
        </p:nvGraphicFramePr>
        <p:xfrm>
          <a:off x="2768600" y="4280848"/>
          <a:ext cx="3606800" cy="838200"/>
        </p:xfrm>
        <a:graphic>
          <a:graphicData uri="http://schemas.openxmlformats.org/presentationml/2006/ole">
            <mc:AlternateContent xmlns:mc="http://schemas.openxmlformats.org/markup-compatibility/2006">
              <mc:Choice xmlns:v="urn:schemas-microsoft-com:vml" Requires="v">
                <p:oleObj spid="_x0000_s219159" name="Equation" r:id="rId5" imgW="3606480" imgH="838080" progId="Equation.DSMT4">
                  <p:embed/>
                </p:oleObj>
              </mc:Choice>
              <mc:Fallback>
                <p:oleObj name="Equation" r:id="rId5" imgW="3606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8600" y="4280848"/>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91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91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Limits of Indeterminate Form</a:t>
            </a:r>
          </a:p>
        </p:txBody>
      </p:sp>
      <p:sp>
        <p:nvSpPr>
          <p:cNvPr id="3" name="Content Placeholder 2"/>
          <p:cNvSpPr>
            <a:spLocks noGrp="1"/>
          </p:cNvSpPr>
          <p:nvPr>
            <p:ph idx="1"/>
          </p:nvPr>
        </p:nvSpPr>
        <p:spPr/>
        <p:txBody>
          <a:bodyPr/>
          <a:lstStyle/>
          <a:p>
            <a:r>
              <a:rPr lang="en-US" dirty="0"/>
              <a:t>In addition to the two indeterminate forms we have already seen, l’Hôpital’s Rule can be used to evaluate other potentially challenging limits. The remaining examples illustrate how indeterminate products, differences, and powers can be rewritten in such a way that l’Hôpital’s Rule applies.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t>
            </a:r>
          </a:p>
        </p:txBody>
      </p:sp>
      <p:sp>
        <p:nvSpPr>
          <p:cNvPr id="3" name="Content Placeholder 2"/>
          <p:cNvSpPr>
            <a:spLocks noGrp="1"/>
          </p:cNvSpPr>
          <p:nvPr>
            <p:ph idx="1"/>
          </p:nvPr>
        </p:nvSpPr>
        <p:spPr>
          <a:xfrm>
            <a:off x="457200" y="1280160"/>
            <a:ext cx="8229600" cy="4142673"/>
          </a:xfrm>
        </p:spPr>
        <p:txBody>
          <a:bodyPr>
            <a:spAutoFit/>
          </a:bodyPr>
          <a:lstStyle/>
          <a:p>
            <a:r>
              <a:rPr lang="en-US" dirty="0"/>
              <a:t>Determine </a:t>
            </a:r>
          </a:p>
          <a:p>
            <a:r>
              <a:rPr lang="en-US" b="1" dirty="0"/>
              <a:t>Solution</a:t>
            </a:r>
          </a:p>
          <a:p>
            <a:r>
              <a:rPr lang="en-US" dirty="0"/>
              <a:t>We say that a limit of a product </a:t>
            </a:r>
            <a:r>
              <a:rPr lang="en-US" i="1" dirty="0"/>
              <a:t>fg</a:t>
            </a:r>
            <a:r>
              <a:rPr lang="en-US" dirty="0"/>
              <a:t> is of </a:t>
            </a:r>
            <a:r>
              <a:rPr lang="en-US" b="1" dirty="0"/>
              <a:t>indeterminate form</a:t>
            </a:r>
            <a:r>
              <a:rPr lang="en-US" dirty="0"/>
              <a:t> </a:t>
            </a:r>
            <a:r>
              <a:rPr lang="en-US" b="1" dirty="0"/>
              <a:t>0 ⋅ </a:t>
            </a:r>
            <a:r>
              <a:rPr lang="en-US" b="1" dirty="0">
                <a:sym typeface="Symbol"/>
              </a:rPr>
              <a:t></a:t>
            </a:r>
            <a:r>
              <a:rPr lang="en-US" b="1" dirty="0"/>
              <a:t> </a:t>
            </a:r>
            <a:r>
              <a:rPr lang="en-US" dirty="0"/>
              <a:t>if one of the functions approaches 0 and the other approaches </a:t>
            </a:r>
            <a:r>
              <a:rPr lang="en-US" dirty="0">
                <a:sym typeface="Symbol"/>
              </a:rPr>
              <a:t></a:t>
            </a:r>
            <a:r>
              <a:rPr lang="en-US" dirty="0"/>
              <a:t> or </a:t>
            </a:r>
            <a:r>
              <a:rPr lang="en-US" dirty="0">
                <a:latin typeface="Symbol" pitchFamily="18" charset="2"/>
              </a:rPr>
              <a:t>-</a:t>
            </a:r>
            <a:r>
              <a:rPr lang="en-US" dirty="0">
                <a:sym typeface="Symbol"/>
              </a:rPr>
              <a:t></a:t>
            </a:r>
            <a:r>
              <a:rPr lang="en-US" dirty="0"/>
              <a:t>. The limit, if it exists, depends on which function dominates—the product could tend toward 0, could grow unbounded, or could approach some nonzero real number if the two functions balance one another just right.</a:t>
            </a:r>
          </a:p>
        </p:txBody>
      </p:sp>
      <p:graphicFrame>
        <p:nvGraphicFramePr>
          <p:cNvPr id="220162" name="Object 2"/>
          <p:cNvGraphicFramePr>
            <a:graphicFrameLocks noChangeAspect="1"/>
          </p:cNvGraphicFramePr>
          <p:nvPr/>
        </p:nvGraphicFramePr>
        <p:xfrm>
          <a:off x="2131726" y="1285544"/>
          <a:ext cx="1638300" cy="660400"/>
        </p:xfrm>
        <a:graphic>
          <a:graphicData uri="http://schemas.openxmlformats.org/presentationml/2006/ole">
            <mc:AlternateContent xmlns:mc="http://schemas.openxmlformats.org/markup-compatibility/2006">
              <mc:Choice xmlns:v="urn:schemas-microsoft-com:vml" Requires="v">
                <p:oleObj spid="_x0000_s220172" name="Equation" r:id="rId3" imgW="1638000" imgH="660240" progId="Equation.DSMT4">
                  <p:embed/>
                </p:oleObj>
              </mc:Choice>
              <mc:Fallback>
                <p:oleObj name="Equation" r:id="rId3" imgW="1638000" imgH="660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1726" y="1285544"/>
                        <a:ext cx="16383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 </a:t>
            </a:r>
          </a:p>
        </p:txBody>
      </p:sp>
      <p:sp>
        <p:nvSpPr>
          <p:cNvPr id="3" name="Content Placeholder 2"/>
          <p:cNvSpPr>
            <a:spLocks noGrp="1"/>
          </p:cNvSpPr>
          <p:nvPr>
            <p:ph idx="1"/>
          </p:nvPr>
        </p:nvSpPr>
        <p:spPr>
          <a:xfrm>
            <a:off x="457200" y="1280160"/>
            <a:ext cx="8229600" cy="3108543"/>
          </a:xfrm>
        </p:spPr>
        <p:txBody>
          <a:bodyPr>
            <a:spAutoFit/>
          </a:bodyPr>
          <a:lstStyle/>
          <a:p>
            <a:r>
              <a:rPr lang="en-US" dirty="0"/>
              <a:t>We can apply l’Hôpital’s Rule if we can rewrite the product as a quotient in either the indeterminate form</a:t>
            </a:r>
          </a:p>
          <a:p>
            <a:pPr>
              <a:spcBef>
                <a:spcPts val="0"/>
              </a:spcBef>
            </a:pPr>
            <a:r>
              <a:rPr lang="en-US" dirty="0"/>
              <a:t>        or            That is, we rewrite </a:t>
            </a:r>
            <a:r>
              <a:rPr lang="en-US" i="1" dirty="0"/>
              <a:t>fg</a:t>
            </a:r>
            <a:r>
              <a:rPr lang="en-US" dirty="0"/>
              <a:t> as either</a:t>
            </a:r>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whichever is easier to work with. </a:t>
            </a:r>
          </a:p>
        </p:txBody>
      </p:sp>
      <p:graphicFrame>
        <p:nvGraphicFramePr>
          <p:cNvPr id="221186" name="Object 2"/>
          <p:cNvGraphicFramePr>
            <a:graphicFrameLocks noChangeAspect="1"/>
          </p:cNvGraphicFramePr>
          <p:nvPr/>
        </p:nvGraphicFramePr>
        <p:xfrm>
          <a:off x="548640" y="2221552"/>
          <a:ext cx="533400" cy="431800"/>
        </p:xfrm>
        <a:graphic>
          <a:graphicData uri="http://schemas.openxmlformats.org/presentationml/2006/ole">
            <mc:AlternateContent xmlns:mc="http://schemas.openxmlformats.org/markup-compatibility/2006">
              <mc:Choice xmlns:v="urn:schemas-microsoft-com:vml" Requires="v">
                <p:oleObj spid="_x0000_s221217" name="Equation" r:id="rId3" imgW="533160" imgH="431640" progId="Equation.DSMT4">
                  <p:embed/>
                </p:oleObj>
              </mc:Choice>
              <mc:Fallback>
                <p:oleObj name="Equation" r:id="rId3" imgW="5331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221552"/>
                        <a:ext cx="533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87" name="Object 3"/>
          <p:cNvGraphicFramePr>
            <a:graphicFrameLocks noChangeAspect="1"/>
          </p:cNvGraphicFramePr>
          <p:nvPr/>
        </p:nvGraphicFramePr>
        <p:xfrm>
          <a:off x="1588448" y="2209800"/>
          <a:ext cx="787400" cy="431800"/>
        </p:xfrm>
        <a:graphic>
          <a:graphicData uri="http://schemas.openxmlformats.org/presentationml/2006/ole">
            <mc:AlternateContent xmlns:mc="http://schemas.openxmlformats.org/markup-compatibility/2006">
              <mc:Choice xmlns:v="urn:schemas-microsoft-com:vml" Requires="v">
                <p:oleObj spid="_x0000_s221218" name="Equation" r:id="rId5" imgW="787320" imgH="431640" progId="Equation.DSMT4">
                  <p:embed/>
                </p:oleObj>
              </mc:Choice>
              <mc:Fallback>
                <p:oleObj name="Equation" r:id="rId5" imgW="78732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448" y="2209800"/>
                        <a:ext cx="787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89" name="Object 5"/>
          <p:cNvGraphicFramePr>
            <a:graphicFrameLocks noChangeAspect="1"/>
          </p:cNvGraphicFramePr>
          <p:nvPr/>
        </p:nvGraphicFramePr>
        <p:xfrm>
          <a:off x="3517900" y="2806700"/>
          <a:ext cx="2108200" cy="927100"/>
        </p:xfrm>
        <a:graphic>
          <a:graphicData uri="http://schemas.openxmlformats.org/presentationml/2006/ole">
            <mc:AlternateContent xmlns:mc="http://schemas.openxmlformats.org/markup-compatibility/2006">
              <mc:Choice xmlns:v="urn:schemas-microsoft-com:vml" Requires="v">
                <p:oleObj spid="_x0000_s221219" name="Equation" r:id="rId7" imgW="2108160" imgH="927000" progId="Equation.DSMT4">
                  <p:embed/>
                </p:oleObj>
              </mc:Choice>
              <mc:Fallback>
                <p:oleObj name="Equation" r:id="rId7" imgW="2108160" imgH="927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7900" y="2806700"/>
                        <a:ext cx="2108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118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 </a:t>
            </a:r>
          </a:p>
        </p:txBody>
      </p:sp>
      <p:sp>
        <p:nvSpPr>
          <p:cNvPr id="3" name="Content Placeholder 2"/>
          <p:cNvSpPr>
            <a:spLocks noGrp="1"/>
          </p:cNvSpPr>
          <p:nvPr>
            <p:ph idx="1"/>
          </p:nvPr>
        </p:nvSpPr>
        <p:spPr>
          <a:xfrm>
            <a:off x="457200" y="1280160"/>
            <a:ext cx="8229600" cy="523220"/>
          </a:xfrm>
        </p:spPr>
        <p:txBody>
          <a:bodyPr>
            <a:spAutoFit/>
          </a:bodyPr>
          <a:lstStyle/>
          <a:p>
            <a:r>
              <a:rPr lang="en-US" dirty="0"/>
              <a:t>In this example,</a:t>
            </a:r>
          </a:p>
        </p:txBody>
      </p:sp>
      <p:graphicFrame>
        <p:nvGraphicFramePr>
          <p:cNvPr id="222213" name="Object 5"/>
          <p:cNvGraphicFramePr>
            <a:graphicFrameLocks noChangeAspect="1"/>
          </p:cNvGraphicFramePr>
          <p:nvPr/>
        </p:nvGraphicFramePr>
        <p:xfrm>
          <a:off x="533400" y="2094552"/>
          <a:ext cx="1574800" cy="660400"/>
        </p:xfrm>
        <a:graphic>
          <a:graphicData uri="http://schemas.openxmlformats.org/presentationml/2006/ole">
            <mc:AlternateContent xmlns:mc="http://schemas.openxmlformats.org/markup-compatibility/2006">
              <mc:Choice xmlns:v="urn:schemas-microsoft-com:vml" Requires="v">
                <p:oleObj spid="_x0000_s222273" name="Equation" r:id="rId3" imgW="1574640" imgH="660240" progId="Equation.DSMT4">
                  <p:embed/>
                </p:oleObj>
              </mc:Choice>
              <mc:Fallback>
                <p:oleObj name="Equation" r:id="rId3" imgW="1574640" imgH="66024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094552"/>
                        <a:ext cx="15748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4" name="Object 6"/>
          <p:cNvGraphicFramePr>
            <a:graphicFrameLocks noChangeAspect="1"/>
          </p:cNvGraphicFramePr>
          <p:nvPr/>
        </p:nvGraphicFramePr>
        <p:xfrm>
          <a:off x="2133600" y="1942152"/>
          <a:ext cx="1574800" cy="1308100"/>
        </p:xfrm>
        <a:graphic>
          <a:graphicData uri="http://schemas.openxmlformats.org/presentationml/2006/ole">
            <mc:AlternateContent xmlns:mc="http://schemas.openxmlformats.org/markup-compatibility/2006">
              <mc:Choice xmlns:v="urn:schemas-microsoft-com:vml" Requires="v">
                <p:oleObj spid="_x0000_s222274" name="Equation" r:id="rId5" imgW="1574640" imgH="1307880" progId="Equation.DSMT4">
                  <p:embed/>
                </p:oleObj>
              </mc:Choice>
              <mc:Fallback>
                <p:oleObj name="Equation" r:id="rId5" imgW="1574640" imgH="13078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1942152"/>
                        <a:ext cx="15748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5" name="Object 7"/>
          <p:cNvGraphicFramePr>
            <a:graphicFrameLocks noChangeAspect="1"/>
          </p:cNvGraphicFramePr>
          <p:nvPr/>
        </p:nvGraphicFramePr>
        <p:xfrm>
          <a:off x="3733800" y="2170752"/>
          <a:ext cx="4991100" cy="431800"/>
        </p:xfrm>
        <a:graphic>
          <a:graphicData uri="http://schemas.openxmlformats.org/presentationml/2006/ole">
            <mc:AlternateContent xmlns:mc="http://schemas.openxmlformats.org/markup-compatibility/2006">
              <mc:Choice xmlns:v="urn:schemas-microsoft-com:vml" Requires="v">
                <p:oleObj spid="_x0000_s222275" name="Equation" r:id="rId7" imgW="4991040" imgH="431640" progId="Equation.DSMT4">
                  <p:embed/>
                </p:oleObj>
              </mc:Choice>
              <mc:Fallback>
                <p:oleObj name="Equation" r:id="rId7" imgW="4991040" imgH="4316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2170752"/>
                        <a:ext cx="4991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6" name="Object 8"/>
          <p:cNvGraphicFramePr>
            <a:graphicFrameLocks noChangeAspect="1"/>
          </p:cNvGraphicFramePr>
          <p:nvPr/>
        </p:nvGraphicFramePr>
        <p:xfrm>
          <a:off x="2147248" y="3403600"/>
          <a:ext cx="1993900" cy="1320800"/>
        </p:xfrm>
        <a:graphic>
          <a:graphicData uri="http://schemas.openxmlformats.org/presentationml/2006/ole">
            <mc:AlternateContent xmlns:mc="http://schemas.openxmlformats.org/markup-compatibility/2006">
              <mc:Choice xmlns:v="urn:schemas-microsoft-com:vml" Requires="v">
                <p:oleObj spid="_x0000_s222276" name="Equation" r:id="rId9" imgW="1993680" imgH="1320480" progId="Equation.DSMT4">
                  <p:embed/>
                </p:oleObj>
              </mc:Choice>
              <mc:Fallback>
                <p:oleObj name="Equation" r:id="rId9" imgW="1993680" imgH="13204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47248" y="3403600"/>
                        <a:ext cx="1993900"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7" name="Object 9"/>
          <p:cNvGraphicFramePr>
            <a:graphicFrameLocks noChangeAspect="1"/>
          </p:cNvGraphicFramePr>
          <p:nvPr/>
        </p:nvGraphicFramePr>
        <p:xfrm>
          <a:off x="4150056" y="3909704"/>
          <a:ext cx="1993900" cy="698500"/>
        </p:xfrm>
        <a:graphic>
          <a:graphicData uri="http://schemas.openxmlformats.org/presentationml/2006/ole">
            <mc:AlternateContent xmlns:mc="http://schemas.openxmlformats.org/markup-compatibility/2006">
              <mc:Choice xmlns:v="urn:schemas-microsoft-com:vml" Requires="v">
                <p:oleObj spid="_x0000_s222277" name="Equation" r:id="rId11" imgW="1993680" imgH="698400" progId="Equation.DSMT4">
                  <p:embed/>
                </p:oleObj>
              </mc:Choice>
              <mc:Fallback>
                <p:oleObj name="Equation" r:id="rId11" imgW="1993680" imgH="6984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50056" y="3909704"/>
                        <a:ext cx="1993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8" name="Object 10"/>
          <p:cNvGraphicFramePr>
            <a:graphicFrameLocks noChangeAspect="1"/>
          </p:cNvGraphicFramePr>
          <p:nvPr/>
        </p:nvGraphicFramePr>
        <p:xfrm>
          <a:off x="6172200" y="4075752"/>
          <a:ext cx="558800" cy="292100"/>
        </p:xfrm>
        <a:graphic>
          <a:graphicData uri="http://schemas.openxmlformats.org/presentationml/2006/ole">
            <mc:AlternateContent xmlns:mc="http://schemas.openxmlformats.org/markup-compatibility/2006">
              <mc:Choice xmlns:v="urn:schemas-microsoft-com:vml" Requires="v">
                <p:oleObj spid="_x0000_s222278" name="Equation" r:id="rId13" imgW="558720" imgH="291960" progId="Equation.DSMT4">
                  <p:embed/>
                </p:oleObj>
              </mc:Choice>
              <mc:Fallback>
                <p:oleObj name="Equation" r:id="rId13" imgW="55872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72200" y="4075752"/>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2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22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22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22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2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a:xfrm>
            <a:off x="457200" y="1280160"/>
            <a:ext cx="8229600" cy="3856440"/>
          </a:xfrm>
        </p:spPr>
        <p:txBody>
          <a:bodyPr>
            <a:spAutoFit/>
          </a:bodyPr>
          <a:lstStyle/>
          <a:p>
            <a:r>
              <a:rPr lang="en-US" dirty="0"/>
              <a:t>Determine</a:t>
            </a:r>
          </a:p>
          <a:p>
            <a:pPr>
              <a:spcBef>
                <a:spcPts val="1800"/>
              </a:spcBef>
            </a:pPr>
            <a:r>
              <a:rPr lang="en-US" b="1" dirty="0"/>
              <a:t>Solution</a:t>
            </a:r>
          </a:p>
          <a:p>
            <a:r>
              <a:rPr lang="en-US" dirty="0"/>
              <a:t>A limit of a difference </a:t>
            </a:r>
            <a:r>
              <a:rPr lang="en-US" i="1" dirty="0"/>
              <a:t>f </a:t>
            </a:r>
            <a:r>
              <a:rPr lang="en-US" i="1" dirty="0">
                <a:latin typeface="Symbol" pitchFamily="18" charset="2"/>
              </a:rPr>
              <a:t>-</a:t>
            </a:r>
            <a:r>
              <a:rPr lang="en-US" i="1" dirty="0"/>
              <a:t> g </a:t>
            </a:r>
            <a:r>
              <a:rPr lang="en-US" dirty="0"/>
              <a:t>is of </a:t>
            </a:r>
            <a:r>
              <a:rPr lang="en-US" b="1" dirty="0"/>
              <a:t>indeterminate form </a:t>
            </a:r>
          </a:p>
          <a:p>
            <a:pPr>
              <a:spcBef>
                <a:spcPts val="0"/>
              </a:spcBef>
            </a:pPr>
            <a:r>
              <a:rPr lang="en-US" b="1" dirty="0">
                <a:sym typeface="Symbol"/>
              </a:rPr>
              <a:t></a:t>
            </a:r>
            <a:r>
              <a:rPr lang="en-US" b="1" dirty="0"/>
              <a:t> </a:t>
            </a:r>
            <a:r>
              <a:rPr lang="en-US" b="1" dirty="0">
                <a:latin typeface="Symbol" pitchFamily="18" charset="2"/>
              </a:rPr>
              <a:t>-</a:t>
            </a:r>
            <a:r>
              <a:rPr lang="en-US" b="1" dirty="0"/>
              <a:t> </a:t>
            </a:r>
            <a:r>
              <a:rPr lang="en-US" b="1" dirty="0">
                <a:sym typeface="Symbol"/>
              </a:rPr>
              <a:t></a:t>
            </a:r>
            <a:r>
              <a:rPr lang="en-US" b="1" dirty="0"/>
              <a:t> </a:t>
            </a:r>
            <a:r>
              <a:rPr lang="en-US" dirty="0"/>
              <a:t>if </a:t>
            </a:r>
            <a:r>
              <a:rPr lang="en-US" i="1" dirty="0"/>
              <a:t>f</a:t>
            </a:r>
            <a:r>
              <a:rPr lang="en-US" dirty="0"/>
              <a:t> </a:t>
            </a:r>
            <a:r>
              <a:rPr lang="en-US" dirty="0">
                <a:sym typeface="Symbol"/>
              </a:rPr>
              <a:t></a:t>
            </a:r>
            <a:r>
              <a:rPr lang="en-US" dirty="0"/>
              <a:t> </a:t>
            </a:r>
            <a:r>
              <a:rPr lang="en-US" b="1" dirty="0">
                <a:sym typeface="Symbol"/>
              </a:rPr>
              <a:t></a:t>
            </a:r>
            <a:r>
              <a:rPr lang="en-US" dirty="0"/>
              <a:t> and </a:t>
            </a:r>
            <a:r>
              <a:rPr lang="en-US" i="1" dirty="0"/>
              <a:t>g</a:t>
            </a:r>
            <a:r>
              <a:rPr lang="en-US" dirty="0"/>
              <a:t> </a:t>
            </a:r>
            <a:r>
              <a:rPr lang="en-US" dirty="0">
                <a:sym typeface="Symbol"/>
              </a:rPr>
              <a:t></a:t>
            </a:r>
            <a:r>
              <a:rPr lang="en-US" dirty="0"/>
              <a:t> </a:t>
            </a:r>
            <a:r>
              <a:rPr lang="en-US" b="1" dirty="0">
                <a:sym typeface="Symbol"/>
              </a:rPr>
              <a:t></a:t>
            </a:r>
            <a:r>
              <a:rPr lang="en-US" dirty="0"/>
              <a:t>. Again, such limits are usually not trivial: if </a:t>
            </a:r>
            <a:r>
              <a:rPr lang="en-US" i="1" dirty="0"/>
              <a:t>f</a:t>
            </a:r>
            <a:r>
              <a:rPr lang="en-US" dirty="0"/>
              <a:t> dominates, the difference will tend to </a:t>
            </a:r>
            <a:r>
              <a:rPr lang="en-US" b="1" dirty="0">
                <a:sym typeface="Symbol"/>
              </a:rPr>
              <a:t></a:t>
            </a:r>
            <a:r>
              <a:rPr lang="en-US" dirty="0"/>
              <a:t>; and if </a:t>
            </a:r>
            <a:r>
              <a:rPr lang="en-US" i="1" dirty="0"/>
              <a:t>g</a:t>
            </a:r>
            <a:r>
              <a:rPr lang="en-US" dirty="0"/>
              <a:t> dominates, the difference will tend to </a:t>
            </a:r>
            <a:r>
              <a:rPr lang="en-US" dirty="0">
                <a:latin typeface="Symbol" pitchFamily="18" charset="2"/>
              </a:rPr>
              <a:t>-</a:t>
            </a:r>
            <a:r>
              <a:rPr lang="en-US" b="1" dirty="0">
                <a:sym typeface="Symbol"/>
              </a:rPr>
              <a:t></a:t>
            </a:r>
            <a:r>
              <a:rPr lang="en-US" dirty="0"/>
              <a:t>; but it is also possible for the two to balance out and result in a finite limit.</a:t>
            </a:r>
          </a:p>
        </p:txBody>
      </p:sp>
      <p:graphicFrame>
        <p:nvGraphicFramePr>
          <p:cNvPr id="223234" name="Object 2"/>
          <p:cNvGraphicFramePr>
            <a:graphicFrameLocks noChangeAspect="1"/>
          </p:cNvGraphicFramePr>
          <p:nvPr/>
        </p:nvGraphicFramePr>
        <p:xfrm>
          <a:off x="2196152" y="1103952"/>
          <a:ext cx="2451100" cy="939800"/>
        </p:xfrm>
        <a:graphic>
          <a:graphicData uri="http://schemas.openxmlformats.org/presentationml/2006/ole">
            <mc:AlternateContent xmlns:mc="http://schemas.openxmlformats.org/markup-compatibility/2006">
              <mc:Choice xmlns:v="urn:schemas-microsoft-com:vml" Requires="v">
                <p:oleObj spid="_x0000_s223244" name="Equation" r:id="rId3" imgW="2450880" imgH="939600" progId="Equation.DSMT4">
                  <p:embed/>
                </p:oleObj>
              </mc:Choice>
              <mc:Fallback>
                <p:oleObj name="Equation" r:id="rId3" imgW="2450880" imgH="939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6152" y="1103952"/>
                        <a:ext cx="2451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lstStyle/>
          <a:p>
            <a:r>
              <a:rPr lang="en-US" dirty="0"/>
              <a:t>Consider a limit of the form</a:t>
            </a:r>
          </a:p>
          <a:p>
            <a:endParaRPr lang="en-US" dirty="0"/>
          </a:p>
          <a:p>
            <a:endParaRPr lang="en-US" dirty="0"/>
          </a:p>
          <a:p>
            <a:r>
              <a:rPr lang="en-US" dirty="0"/>
              <a:t>where </a:t>
            </a:r>
            <a:r>
              <a:rPr lang="en-US" i="1" dirty="0"/>
              <a:t>f</a:t>
            </a:r>
            <a:r>
              <a:rPr lang="en-US" dirty="0"/>
              <a:t>(</a:t>
            </a:r>
            <a:r>
              <a:rPr lang="en-US" i="1" dirty="0"/>
              <a:t>c</a:t>
            </a:r>
            <a:r>
              <a:rPr lang="en-US" dirty="0"/>
              <a:t>) = </a:t>
            </a:r>
            <a:r>
              <a:rPr lang="en-US" i="1" dirty="0"/>
              <a:t>g</a:t>
            </a:r>
            <a:r>
              <a:rPr lang="en-US" dirty="0"/>
              <a:t>(</a:t>
            </a:r>
            <a:r>
              <a:rPr lang="en-US" i="1" dirty="0"/>
              <a:t>c</a:t>
            </a:r>
            <a:r>
              <a:rPr lang="en-US" dirty="0"/>
              <a:t>) = 0, 	   and           both exist, and 	       Such a limit is said to be of </a:t>
            </a:r>
            <a:r>
              <a:rPr lang="en-US" b="1" dirty="0"/>
              <a:t>indeterminate form 0/0</a:t>
            </a:r>
            <a:r>
              <a:rPr lang="en-US" dirty="0"/>
              <a:t>, and the limit cannot be determined by simply evaluating </a:t>
            </a:r>
            <a:r>
              <a:rPr lang="en-US" i="1" dirty="0"/>
              <a:t>f</a:t>
            </a:r>
            <a:r>
              <a:rPr lang="en-US" dirty="0"/>
              <a:t>(</a:t>
            </a:r>
            <a:r>
              <a:rPr lang="en-US" i="1" dirty="0"/>
              <a:t>c</a:t>
            </a:r>
            <a:r>
              <a:rPr lang="en-US" dirty="0"/>
              <a:t>)/</a:t>
            </a:r>
            <a:r>
              <a:rPr lang="en-US" i="1" dirty="0"/>
              <a:t> g</a:t>
            </a:r>
            <a:r>
              <a:rPr lang="en-US" dirty="0"/>
              <a:t>(</a:t>
            </a:r>
            <a:r>
              <a:rPr lang="en-US" i="1" dirty="0"/>
              <a:t>c</a:t>
            </a:r>
            <a:r>
              <a:rPr lang="en-US" dirty="0"/>
              <a:t>). However, we can rewrite the limit in a form that can be evaluated, as follows.</a:t>
            </a:r>
          </a:p>
          <a:p>
            <a:endParaRPr lang="en-US" dirty="0"/>
          </a:p>
        </p:txBody>
      </p:sp>
      <p:graphicFrame>
        <p:nvGraphicFramePr>
          <p:cNvPr id="240642" name="Object 2"/>
          <p:cNvGraphicFramePr>
            <a:graphicFrameLocks noChangeAspect="1"/>
          </p:cNvGraphicFramePr>
          <p:nvPr/>
        </p:nvGraphicFramePr>
        <p:xfrm>
          <a:off x="3911600" y="1803399"/>
          <a:ext cx="1320800" cy="990600"/>
        </p:xfrm>
        <a:graphic>
          <a:graphicData uri="http://schemas.openxmlformats.org/presentationml/2006/ole">
            <mc:AlternateContent xmlns:mc="http://schemas.openxmlformats.org/markup-compatibility/2006">
              <mc:Choice xmlns:v="urn:schemas-microsoft-com:vml" Requires="v">
                <p:oleObj spid="_x0000_s240682" name="Equation" r:id="rId3" imgW="1320480" imgH="990360" progId="Equation.DSMT4">
                  <p:embed/>
                </p:oleObj>
              </mc:Choice>
              <mc:Fallback>
                <p:oleObj name="Equation" r:id="rId3" imgW="1320480" imgH="990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1600" y="1803399"/>
                        <a:ext cx="1320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0643" name="Object 3"/>
          <p:cNvGraphicFramePr>
            <a:graphicFrameLocks noChangeAspect="1"/>
          </p:cNvGraphicFramePr>
          <p:nvPr/>
        </p:nvGraphicFramePr>
        <p:xfrm>
          <a:off x="5087056" y="2864556"/>
          <a:ext cx="749300" cy="469900"/>
        </p:xfrm>
        <a:graphic>
          <a:graphicData uri="http://schemas.openxmlformats.org/presentationml/2006/ole">
            <mc:AlternateContent xmlns:mc="http://schemas.openxmlformats.org/markup-compatibility/2006">
              <mc:Choice xmlns:v="urn:schemas-microsoft-com:vml" Requires="v">
                <p:oleObj spid="_x0000_s240683" name="Equation" r:id="rId5" imgW="749160" imgH="469800" progId="Equation.DSMT4">
                  <p:embed/>
                </p:oleObj>
              </mc:Choice>
              <mc:Fallback>
                <p:oleObj name="Equation" r:id="rId5" imgW="74916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7056" y="2864556"/>
                        <a:ext cx="74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0644" name="Object 4"/>
          <p:cNvGraphicFramePr>
            <a:graphicFrameLocks noChangeAspect="1"/>
          </p:cNvGraphicFramePr>
          <p:nvPr/>
        </p:nvGraphicFramePr>
        <p:xfrm>
          <a:off x="3581400" y="2849033"/>
          <a:ext cx="762000" cy="469900"/>
        </p:xfrm>
        <a:graphic>
          <a:graphicData uri="http://schemas.openxmlformats.org/presentationml/2006/ole">
            <mc:AlternateContent xmlns:mc="http://schemas.openxmlformats.org/markup-compatibility/2006">
              <mc:Choice xmlns:v="urn:schemas-microsoft-com:vml" Requires="v">
                <p:oleObj spid="_x0000_s240684" name="Equation" r:id="rId7" imgW="761760" imgH="469800" progId="Equation.DSMT4">
                  <p:embed/>
                </p:oleObj>
              </mc:Choice>
              <mc:Fallback>
                <p:oleObj name="Equation" r:id="rId7" imgW="76176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2849033"/>
                        <a:ext cx="76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0645" name="Object 5"/>
          <p:cNvGraphicFramePr>
            <a:graphicFrameLocks noChangeAspect="1"/>
          </p:cNvGraphicFramePr>
          <p:nvPr/>
        </p:nvGraphicFramePr>
        <p:xfrm>
          <a:off x="567267" y="3275189"/>
          <a:ext cx="1346200" cy="469900"/>
        </p:xfrm>
        <a:graphic>
          <a:graphicData uri="http://schemas.openxmlformats.org/presentationml/2006/ole">
            <mc:AlternateContent xmlns:mc="http://schemas.openxmlformats.org/markup-compatibility/2006">
              <mc:Choice xmlns:v="urn:schemas-microsoft-com:vml" Requires="v">
                <p:oleObj spid="_x0000_s240685" name="Equation" r:id="rId9" imgW="1346040" imgH="469800" progId="Equation.DSMT4">
                  <p:embed/>
                </p:oleObj>
              </mc:Choice>
              <mc:Fallback>
                <p:oleObj name="Equation" r:id="rId9" imgW="134604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7267" y="3275189"/>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06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064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06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06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a:xfrm>
            <a:off x="457200" y="1280160"/>
            <a:ext cx="8229600" cy="2246769"/>
          </a:xfrm>
        </p:spPr>
        <p:txBody>
          <a:bodyPr>
            <a:spAutoFit/>
          </a:bodyPr>
          <a:lstStyle/>
          <a:p>
            <a:r>
              <a:rPr lang="en-US" dirty="0"/>
              <a:t>To use l’Hôpital’s Rule, we need to rewrite the difference as a quotient. In this case, we can do so by combining the two fractions using a common denominator; in other such problems, rationalization or factoring out a common factor may be helpful.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graphicFrame>
        <p:nvGraphicFramePr>
          <p:cNvPr id="224259" name="Object 3"/>
          <p:cNvGraphicFramePr>
            <a:graphicFrameLocks noChangeAspect="1"/>
          </p:cNvGraphicFramePr>
          <p:nvPr/>
        </p:nvGraphicFramePr>
        <p:xfrm>
          <a:off x="533400" y="1393208"/>
          <a:ext cx="2362200" cy="939800"/>
        </p:xfrm>
        <a:graphic>
          <a:graphicData uri="http://schemas.openxmlformats.org/presentationml/2006/ole">
            <mc:AlternateContent xmlns:mc="http://schemas.openxmlformats.org/markup-compatibility/2006">
              <mc:Choice xmlns:v="urn:schemas-microsoft-com:vml" Requires="v">
                <p:oleObj spid="_x0000_s224319" name="Equation" r:id="rId3" imgW="2361960" imgH="939600" progId="Equation.DSMT4">
                  <p:embed/>
                </p:oleObj>
              </mc:Choice>
              <mc:Fallback>
                <p:oleObj name="Equation" r:id="rId3" imgW="2361960" imgH="939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93208"/>
                        <a:ext cx="2362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0" name="Object 4"/>
          <p:cNvGraphicFramePr>
            <a:graphicFrameLocks noChangeAspect="1"/>
          </p:cNvGraphicFramePr>
          <p:nvPr/>
        </p:nvGraphicFramePr>
        <p:xfrm>
          <a:off x="2909248" y="1434152"/>
          <a:ext cx="2438400" cy="952500"/>
        </p:xfrm>
        <a:graphic>
          <a:graphicData uri="http://schemas.openxmlformats.org/presentationml/2006/ole">
            <mc:AlternateContent xmlns:mc="http://schemas.openxmlformats.org/markup-compatibility/2006">
              <mc:Choice xmlns:v="urn:schemas-microsoft-com:vml" Requires="v">
                <p:oleObj spid="_x0000_s224320" name="Equation" r:id="rId5" imgW="2438280" imgH="952200" progId="Equation.DSMT4">
                  <p:embed/>
                </p:oleObj>
              </mc:Choice>
              <mc:Fallback>
                <p:oleObj name="Equation" r:id="rId5" imgW="243828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9248" y="1434152"/>
                        <a:ext cx="2438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1" name="Object 5"/>
          <p:cNvGraphicFramePr>
            <a:graphicFrameLocks noChangeAspect="1"/>
          </p:cNvGraphicFramePr>
          <p:nvPr/>
        </p:nvGraphicFramePr>
        <p:xfrm>
          <a:off x="2938816" y="2541896"/>
          <a:ext cx="2286000" cy="1257300"/>
        </p:xfrm>
        <a:graphic>
          <a:graphicData uri="http://schemas.openxmlformats.org/presentationml/2006/ole">
            <mc:AlternateContent xmlns:mc="http://schemas.openxmlformats.org/markup-compatibility/2006">
              <mc:Choice xmlns:v="urn:schemas-microsoft-com:vml" Requires="v">
                <p:oleObj spid="_x0000_s224321" name="Equation" r:id="rId7" imgW="2286000" imgH="1257120" progId="Equation.DSMT4">
                  <p:embed/>
                </p:oleObj>
              </mc:Choice>
              <mc:Fallback>
                <p:oleObj name="Equation" r:id="rId7" imgW="2286000" imgH="1257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8816" y="2541896"/>
                        <a:ext cx="22860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2" name="Object 6"/>
          <p:cNvGraphicFramePr>
            <a:graphicFrameLocks noChangeAspect="1"/>
          </p:cNvGraphicFramePr>
          <p:nvPr>
            <p:extLst>
              <p:ext uri="{D42A27DB-BD31-4B8C-83A1-F6EECF244321}">
                <p14:modId xmlns:p14="http://schemas.microsoft.com/office/powerpoint/2010/main" val="1450855150"/>
              </p:ext>
            </p:extLst>
          </p:nvPr>
        </p:nvGraphicFramePr>
        <p:xfrm>
          <a:off x="2922896" y="3935104"/>
          <a:ext cx="2438400" cy="825500"/>
        </p:xfrm>
        <a:graphic>
          <a:graphicData uri="http://schemas.openxmlformats.org/presentationml/2006/ole">
            <mc:AlternateContent xmlns:mc="http://schemas.openxmlformats.org/markup-compatibility/2006">
              <mc:Choice xmlns:v="urn:schemas-microsoft-com:vml" Requires="v">
                <p:oleObj spid="_x0000_s224322" name="Equation" r:id="rId9" imgW="2438280" imgH="825480" progId="Equation.DSMT4">
                  <p:embed/>
                </p:oleObj>
              </mc:Choice>
              <mc:Fallback>
                <p:oleObj name="Equation" r:id="rId9" imgW="2438280" imgH="825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22896" y="3935104"/>
                        <a:ext cx="2438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3" name="Object 7"/>
          <p:cNvGraphicFramePr>
            <a:graphicFrameLocks noChangeAspect="1"/>
          </p:cNvGraphicFramePr>
          <p:nvPr/>
        </p:nvGraphicFramePr>
        <p:xfrm>
          <a:off x="2930856" y="4953000"/>
          <a:ext cx="2197100" cy="825500"/>
        </p:xfrm>
        <a:graphic>
          <a:graphicData uri="http://schemas.openxmlformats.org/presentationml/2006/ole">
            <mc:AlternateContent xmlns:mc="http://schemas.openxmlformats.org/markup-compatibility/2006">
              <mc:Choice xmlns:v="urn:schemas-microsoft-com:vml" Requires="v">
                <p:oleObj spid="_x0000_s224323" name="Equation" r:id="rId11" imgW="2197080" imgH="825480" progId="Equation.DSMT4">
                  <p:embed/>
                </p:oleObj>
              </mc:Choice>
              <mc:Fallback>
                <p:oleObj name="Equation" r:id="rId11" imgW="219708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30856" y="4953000"/>
                        <a:ext cx="219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4" name="Object 8"/>
          <p:cNvGraphicFramePr>
            <a:graphicFrameLocks noChangeAspect="1"/>
          </p:cNvGraphicFramePr>
          <p:nvPr/>
        </p:nvGraphicFramePr>
        <p:xfrm>
          <a:off x="5154304" y="4953000"/>
          <a:ext cx="520700" cy="825500"/>
        </p:xfrm>
        <a:graphic>
          <a:graphicData uri="http://schemas.openxmlformats.org/presentationml/2006/ole">
            <mc:AlternateContent xmlns:mc="http://schemas.openxmlformats.org/markup-compatibility/2006">
              <mc:Choice xmlns:v="urn:schemas-microsoft-com:vml" Requires="v">
                <p:oleObj spid="_x0000_s224324" name="Equation" r:id="rId13" imgW="520560" imgH="825480" progId="Equation.DSMT4">
                  <p:embed/>
                </p:oleObj>
              </mc:Choice>
              <mc:Fallback>
                <p:oleObj name="Equation" r:id="rId13" imgW="520560" imgH="8254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54304" y="4953000"/>
                        <a:ext cx="520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5791200" y="2800290"/>
            <a:ext cx="3011209" cy="400110"/>
          </a:xfrm>
          <a:prstGeom prst="rect">
            <a:avLst/>
          </a:prstGeom>
        </p:spPr>
        <p:txBody>
          <a:bodyPr wrap="none">
            <a:spAutoFit/>
          </a:bodyPr>
          <a:lstStyle/>
          <a:p>
            <a:r>
              <a:rPr lang="en-US" sz="2000" dirty="0">
                <a:solidFill>
                  <a:srgbClr val="008080"/>
                </a:solidFill>
              </a:rPr>
              <a:t>Apply l’Hôpital’s Rule once.</a:t>
            </a:r>
          </a:p>
        </p:txBody>
      </p:sp>
      <p:sp>
        <p:nvSpPr>
          <p:cNvPr id="12" name="Rectangle 11"/>
          <p:cNvSpPr/>
          <p:nvPr/>
        </p:nvSpPr>
        <p:spPr>
          <a:xfrm>
            <a:off x="5791200" y="4248090"/>
            <a:ext cx="2355966" cy="400110"/>
          </a:xfrm>
          <a:prstGeom prst="rect">
            <a:avLst/>
          </a:prstGeom>
        </p:spPr>
        <p:txBody>
          <a:bodyPr wrap="none">
            <a:spAutoFit/>
          </a:bodyPr>
          <a:lstStyle/>
          <a:p>
            <a:r>
              <a:rPr lang="en-US" sz="2000" dirty="0">
                <a:solidFill>
                  <a:srgbClr val="008080"/>
                </a:solidFill>
              </a:rPr>
              <a:t>Simplify the fraction.</a:t>
            </a:r>
          </a:p>
        </p:txBody>
      </p:sp>
      <p:sp>
        <p:nvSpPr>
          <p:cNvPr id="13" name="Rectangle 12"/>
          <p:cNvSpPr/>
          <p:nvPr/>
        </p:nvSpPr>
        <p:spPr>
          <a:xfrm>
            <a:off x="5791200" y="5181600"/>
            <a:ext cx="3060966" cy="400110"/>
          </a:xfrm>
          <a:prstGeom prst="rect">
            <a:avLst/>
          </a:prstGeom>
        </p:spPr>
        <p:txBody>
          <a:bodyPr wrap="none">
            <a:spAutoFit/>
          </a:bodyPr>
          <a:lstStyle/>
          <a:p>
            <a:r>
              <a:rPr lang="en-US" sz="2000" dirty="0">
                <a:solidFill>
                  <a:srgbClr val="008080"/>
                </a:solidFill>
              </a:rPr>
              <a:t>Apply l’Hôpital’s Rule again.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42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42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426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426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42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p:txBody>
          <a:bodyPr/>
          <a:lstStyle/>
          <a:p>
            <a:r>
              <a:rPr lang="en-US" dirty="0"/>
              <a:t>Figure 2 visually confirms the limit we found.</a:t>
            </a:r>
          </a:p>
        </p:txBody>
      </p:sp>
      <p:grpSp>
        <p:nvGrpSpPr>
          <p:cNvPr id="7" name="Group 6"/>
          <p:cNvGrpSpPr/>
          <p:nvPr/>
        </p:nvGrpSpPr>
        <p:grpSpPr>
          <a:xfrm>
            <a:off x="2834640" y="1749841"/>
            <a:ext cx="3474720" cy="4231859"/>
            <a:chOff x="2834640" y="1749841"/>
            <a:chExt cx="3474720" cy="4231859"/>
          </a:xfrm>
        </p:grpSpPr>
        <p:pic>
          <p:nvPicPr>
            <p:cNvPr id="225282" name="Picture 2"/>
            <p:cNvPicPr>
              <a:picLocks noChangeAspect="1" noChangeArrowheads="1"/>
            </p:cNvPicPr>
            <p:nvPr/>
          </p:nvPicPr>
          <p:blipFill>
            <a:blip r:embed="rId3" cstate="print">
              <a:clrChange>
                <a:clrFrom>
                  <a:srgbClr val="FFFFFF"/>
                </a:clrFrom>
                <a:clrTo>
                  <a:srgbClr val="FFFFFF">
                    <a:alpha val="0"/>
                  </a:srgbClr>
                </a:clrTo>
              </a:clrChange>
            </a:blip>
            <a:srcRect b="42246"/>
            <a:stretch>
              <a:fillRect/>
            </a:stretch>
          </p:blipFill>
          <p:spPr bwMode="auto">
            <a:xfrm>
              <a:off x="2834640" y="1749841"/>
              <a:ext cx="3474720" cy="2396003"/>
            </a:xfrm>
            <a:prstGeom prst="rect">
              <a:avLst/>
            </a:prstGeom>
            <a:noFill/>
            <a:ln w="9525">
              <a:noFill/>
              <a:miter lim="800000"/>
              <a:headEnd/>
              <a:tailEnd/>
            </a:ln>
          </p:spPr>
        </p:pic>
        <p:sp>
          <p:nvSpPr>
            <p:cNvPr id="5" name="Rectangle 4"/>
            <p:cNvSpPr/>
            <p:nvPr/>
          </p:nvSpPr>
          <p:spPr>
            <a:xfrm>
              <a:off x="3962400" y="4126089"/>
              <a:ext cx="1370055" cy="523220"/>
            </a:xfrm>
            <a:prstGeom prst="rect">
              <a:avLst/>
            </a:prstGeom>
          </p:spPr>
          <p:txBody>
            <a:bodyPr wrap="none">
              <a:spAutoFit/>
            </a:bodyPr>
            <a:lstStyle/>
            <a:p>
              <a:r>
                <a:rPr lang="en-US" sz="2800" b="1" dirty="0"/>
                <a:t>Figure 2</a:t>
              </a:r>
            </a:p>
          </p:txBody>
        </p:sp>
        <p:graphicFrame>
          <p:nvGraphicFramePr>
            <p:cNvPr id="233473" name="Object 1"/>
            <p:cNvGraphicFramePr>
              <a:graphicFrameLocks noChangeAspect="1"/>
            </p:cNvGraphicFramePr>
            <p:nvPr/>
          </p:nvGraphicFramePr>
          <p:xfrm>
            <a:off x="3158067" y="4572000"/>
            <a:ext cx="2933700" cy="1409700"/>
          </p:xfrm>
          <a:graphic>
            <a:graphicData uri="http://schemas.openxmlformats.org/presentationml/2006/ole">
              <mc:AlternateContent xmlns:mc="http://schemas.openxmlformats.org/markup-compatibility/2006">
                <mc:Choice xmlns:v="urn:schemas-microsoft-com:vml" Requires="v">
                  <p:oleObj spid="_x0000_s233483" name="Equation" r:id="rId4" imgW="2933640" imgH="1409400" progId="Equation.DSMT4">
                    <p:embed/>
                  </p:oleObj>
                </mc:Choice>
                <mc:Fallback>
                  <p:oleObj name="Equation" r:id="rId4" imgW="2933640" imgH="140940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8067" y="4572000"/>
                          <a:ext cx="29337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Limits of Indeterminate Form</a:t>
            </a:r>
          </a:p>
        </p:txBody>
      </p:sp>
      <p:sp>
        <p:nvSpPr>
          <p:cNvPr id="3" name="Content Placeholder 2"/>
          <p:cNvSpPr>
            <a:spLocks noGrp="1"/>
          </p:cNvSpPr>
          <p:nvPr>
            <p:ph idx="1"/>
          </p:nvPr>
        </p:nvSpPr>
        <p:spPr/>
        <p:txBody>
          <a:bodyPr/>
          <a:lstStyle/>
          <a:p>
            <a:r>
              <a:rPr lang="en-US" dirty="0"/>
              <a:t>The next three limits are all of the form       and constitute limits of </a:t>
            </a:r>
            <a:r>
              <a:rPr lang="en-US" b="1" dirty="0"/>
              <a:t>indeterminate forms 1</a:t>
            </a:r>
            <a:r>
              <a:rPr lang="en-US" b="1" baseline="30000" dirty="0">
                <a:sym typeface="Symbol" panose="05050102010706020507" pitchFamily="18" charset="2"/>
              </a:rPr>
              <a:t></a:t>
            </a:r>
            <a:r>
              <a:rPr lang="en-US" b="1" dirty="0"/>
              <a:t>, 0</a:t>
            </a:r>
            <a:r>
              <a:rPr lang="en-US" b="1" baseline="30000" dirty="0"/>
              <a:t> 0</a:t>
            </a:r>
            <a:r>
              <a:rPr lang="en-US" b="1" dirty="0"/>
              <a:t>, and </a:t>
            </a:r>
            <a:r>
              <a:rPr lang="en-US" b="1" dirty="0">
                <a:sym typeface="Symbol" panose="05050102010706020507" pitchFamily="18" charset="2"/>
              </a:rPr>
              <a:t></a:t>
            </a:r>
            <a:r>
              <a:rPr lang="en-US" b="1" baseline="30000" dirty="0"/>
              <a:t>0</a:t>
            </a:r>
            <a:r>
              <a:rPr lang="en-US" dirty="0"/>
              <a:t>. As with the other indeterminate forms, there is competition between the effects of the two functions in</a:t>
            </a:r>
            <a:r>
              <a:rPr lang="en-US" sz="1500" dirty="0"/>
              <a:t> </a:t>
            </a:r>
            <a:r>
              <a:rPr lang="en-US" dirty="0"/>
              <a:t>the limit. In order to use l’Hôpital’s Rule, we set </a:t>
            </a:r>
            <a:r>
              <a:rPr lang="en-US" i="1" dirty="0"/>
              <a:t>y</a:t>
            </a:r>
            <a:r>
              <a:rPr lang="en-US" dirty="0"/>
              <a:t> = </a:t>
            </a:r>
            <a:r>
              <a:rPr lang="en-US" i="1" dirty="0"/>
              <a:t>f </a:t>
            </a:r>
            <a:r>
              <a:rPr lang="en-US" b="1" i="1" baseline="30000" dirty="0"/>
              <a:t>g</a:t>
            </a:r>
            <a:r>
              <a:rPr lang="en-US" b="1" baseline="30000" dirty="0"/>
              <a:t> </a:t>
            </a:r>
            <a:r>
              <a:rPr lang="en-US" dirty="0"/>
              <a:t>and take the natural logarithm of both sides to obtain ln </a:t>
            </a:r>
            <a:r>
              <a:rPr lang="en-US" i="1" dirty="0"/>
              <a:t>y</a:t>
            </a:r>
            <a:r>
              <a:rPr lang="en-US" dirty="0"/>
              <a:t> = </a:t>
            </a:r>
            <a:r>
              <a:rPr lang="en-US" i="1" dirty="0"/>
              <a:t>g</a:t>
            </a:r>
            <a:r>
              <a:rPr lang="en-US" dirty="0"/>
              <a:t> ln </a:t>
            </a:r>
            <a:r>
              <a:rPr lang="en-US" i="1" dirty="0"/>
              <a:t>f</a:t>
            </a:r>
            <a:r>
              <a:rPr lang="en-US" dirty="0"/>
              <a:t> . If we can determine the limit of </a:t>
            </a:r>
            <a:r>
              <a:rPr lang="en-US" i="1" dirty="0"/>
              <a:t>g</a:t>
            </a:r>
            <a:r>
              <a:rPr lang="en-US" dirty="0"/>
              <a:t> ln </a:t>
            </a:r>
            <a:r>
              <a:rPr lang="en-US" i="1" dirty="0"/>
              <a:t>f</a:t>
            </a:r>
            <a:r>
              <a:rPr lang="en-US" dirty="0"/>
              <a:t> , we can determine the limit of</a:t>
            </a:r>
          </a:p>
        </p:txBody>
      </p:sp>
      <p:graphicFrame>
        <p:nvGraphicFramePr>
          <p:cNvPr id="246786" name="Object 2"/>
          <p:cNvGraphicFramePr>
            <a:graphicFrameLocks noChangeAspect="1"/>
          </p:cNvGraphicFramePr>
          <p:nvPr/>
        </p:nvGraphicFramePr>
        <p:xfrm>
          <a:off x="6246989" y="1326444"/>
          <a:ext cx="469900" cy="444500"/>
        </p:xfrm>
        <a:graphic>
          <a:graphicData uri="http://schemas.openxmlformats.org/presentationml/2006/ole">
            <mc:AlternateContent xmlns:mc="http://schemas.openxmlformats.org/markup-compatibility/2006">
              <mc:Choice xmlns:v="urn:schemas-microsoft-com:vml" Requires="v">
                <p:oleObj spid="_x0000_s246806" name="Equation" r:id="rId3" imgW="469800" imgH="444240" progId="Equation.DSMT4">
                  <p:embed/>
                </p:oleObj>
              </mc:Choice>
              <mc:Fallback>
                <p:oleObj name="Equation" r:id="rId3" imgW="46980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6989" y="1326444"/>
                        <a:ext cx="46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87" name="Object 3"/>
          <p:cNvGraphicFramePr>
            <a:graphicFrameLocks noChangeAspect="1"/>
          </p:cNvGraphicFramePr>
          <p:nvPr/>
        </p:nvGraphicFramePr>
        <p:xfrm>
          <a:off x="4411133" y="4279900"/>
          <a:ext cx="2032000" cy="444500"/>
        </p:xfrm>
        <a:graphic>
          <a:graphicData uri="http://schemas.openxmlformats.org/presentationml/2006/ole">
            <mc:AlternateContent xmlns:mc="http://schemas.openxmlformats.org/markup-compatibility/2006">
              <mc:Choice xmlns:v="urn:schemas-microsoft-com:vml" Requires="v">
                <p:oleObj spid="_x0000_s246807" name="Equation" r:id="rId5" imgW="2031840" imgH="444240" progId="Equation.DSMT4">
                  <p:embed/>
                </p:oleObj>
              </mc:Choice>
              <mc:Fallback>
                <p:oleObj name="Equation" r:id="rId5" imgW="203184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1133" y="42799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Determine</a:t>
            </a:r>
          </a:p>
          <a:p>
            <a:pPr>
              <a:spcBef>
                <a:spcPts val="1800"/>
              </a:spcBef>
            </a:pPr>
            <a:r>
              <a:rPr lang="en-US" b="1" dirty="0"/>
              <a:t>Solution</a:t>
            </a:r>
          </a:p>
          <a:p>
            <a:r>
              <a:rPr lang="en-US" dirty="0"/>
              <a:t>Note that the base of the expression                </a:t>
            </a:r>
            <a:r>
              <a:rPr lang="en-US" i="1" dirty="0"/>
              <a:t> </a:t>
            </a:r>
            <a:r>
              <a:rPr lang="en-US" dirty="0"/>
              <a:t>goes to 1 and the exponent goes to </a:t>
            </a:r>
            <a:r>
              <a:rPr lang="en-US" dirty="0">
                <a:sym typeface="Symbol"/>
              </a:rPr>
              <a:t></a:t>
            </a:r>
            <a:r>
              <a:rPr lang="en-US" dirty="0"/>
              <a:t> as </a:t>
            </a:r>
            <a:r>
              <a:rPr lang="en-US" i="1" dirty="0"/>
              <a:t>x</a:t>
            </a:r>
            <a:r>
              <a:rPr lang="en-US" dirty="0"/>
              <a:t> </a:t>
            </a:r>
            <a:r>
              <a:rPr lang="en-US" dirty="0">
                <a:sym typeface="Symbol"/>
              </a:rPr>
              <a:t></a:t>
            </a:r>
            <a:r>
              <a:rPr lang="en-US" dirty="0"/>
              <a:t> 0</a:t>
            </a:r>
            <a:r>
              <a:rPr lang="en-US" baseline="30000" dirty="0">
                <a:latin typeface="Symbol" pitchFamily="18" charset="2"/>
              </a:rPr>
              <a:t>+</a:t>
            </a:r>
            <a:r>
              <a:rPr lang="en-US" dirty="0"/>
              <a:t>. We let</a:t>
            </a:r>
          </a:p>
        </p:txBody>
      </p:sp>
      <p:graphicFrame>
        <p:nvGraphicFramePr>
          <p:cNvPr id="226306" name="Object 2"/>
          <p:cNvGraphicFramePr>
            <a:graphicFrameLocks noChangeAspect="1"/>
          </p:cNvGraphicFramePr>
          <p:nvPr/>
        </p:nvGraphicFramePr>
        <p:xfrm>
          <a:off x="2223911" y="1239925"/>
          <a:ext cx="1955800" cy="685800"/>
        </p:xfrm>
        <a:graphic>
          <a:graphicData uri="http://schemas.openxmlformats.org/presentationml/2006/ole">
            <mc:AlternateContent xmlns:mc="http://schemas.openxmlformats.org/markup-compatibility/2006">
              <mc:Choice xmlns:v="urn:schemas-microsoft-com:vml" Requires="v">
                <p:oleObj spid="_x0000_s226346" name="Equation" r:id="rId3" imgW="1955520" imgH="685800" progId="Equation.DSMT4">
                  <p:embed/>
                </p:oleObj>
              </mc:Choice>
              <mc:Fallback>
                <p:oleObj name="Equation" r:id="rId3" imgW="1955520" imgH="685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3911" y="1239925"/>
                        <a:ext cx="1955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7" name="Object 3"/>
          <p:cNvGraphicFramePr>
            <a:graphicFrameLocks noChangeAspect="1"/>
          </p:cNvGraphicFramePr>
          <p:nvPr/>
        </p:nvGraphicFramePr>
        <p:xfrm>
          <a:off x="5881048" y="2411104"/>
          <a:ext cx="1244600" cy="558800"/>
        </p:xfrm>
        <a:graphic>
          <a:graphicData uri="http://schemas.openxmlformats.org/presentationml/2006/ole">
            <mc:AlternateContent xmlns:mc="http://schemas.openxmlformats.org/markup-compatibility/2006">
              <mc:Choice xmlns:v="urn:schemas-microsoft-com:vml" Requires="v">
                <p:oleObj spid="_x0000_s226347" name="Equation" r:id="rId5" imgW="1244520" imgH="558720" progId="Equation.DSMT4">
                  <p:embed/>
                </p:oleObj>
              </mc:Choice>
              <mc:Fallback>
                <p:oleObj name="Equation" r:id="rId5" imgW="1244520" imgH="5587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1048" y="2411104"/>
                        <a:ext cx="12446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8" name="Object 4"/>
          <p:cNvGraphicFramePr>
            <a:graphicFrameLocks noChangeAspect="1"/>
          </p:cNvGraphicFramePr>
          <p:nvPr/>
        </p:nvGraphicFramePr>
        <p:xfrm>
          <a:off x="548640" y="3388056"/>
          <a:ext cx="1866900" cy="558800"/>
        </p:xfrm>
        <a:graphic>
          <a:graphicData uri="http://schemas.openxmlformats.org/presentationml/2006/ole">
            <mc:AlternateContent xmlns:mc="http://schemas.openxmlformats.org/markup-compatibility/2006">
              <mc:Choice xmlns:v="urn:schemas-microsoft-com:vml" Requires="v">
                <p:oleObj spid="_x0000_s226348" name="Equation" r:id="rId7" imgW="1866600" imgH="558720" progId="Equation.DSMT4">
                  <p:embed/>
                </p:oleObj>
              </mc:Choice>
              <mc:Fallback>
                <p:oleObj name="Equation" r:id="rId7" imgW="1866600" imgH="5587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3388056"/>
                        <a:ext cx="1866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9" name="Object 5"/>
          <p:cNvGraphicFramePr>
            <a:graphicFrameLocks noChangeAspect="1"/>
          </p:cNvGraphicFramePr>
          <p:nvPr/>
        </p:nvGraphicFramePr>
        <p:xfrm>
          <a:off x="2470150" y="4064000"/>
          <a:ext cx="4203700" cy="965200"/>
        </p:xfrm>
        <a:graphic>
          <a:graphicData uri="http://schemas.openxmlformats.org/presentationml/2006/ole">
            <mc:AlternateContent xmlns:mc="http://schemas.openxmlformats.org/markup-compatibility/2006">
              <mc:Choice xmlns:v="urn:schemas-microsoft-com:vml" Requires="v">
                <p:oleObj spid="_x0000_s226349" name="Equation" r:id="rId9" imgW="4203360" imgH="965160" progId="Equation.DSMT4">
                  <p:embed/>
                </p:oleObj>
              </mc:Choice>
              <mc:Fallback>
                <p:oleObj name="Equation" r:id="rId9" imgW="4203360" imgH="9651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70150" y="4064000"/>
                        <a:ext cx="42037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630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630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63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r>
              <a:rPr lang="en-US" dirty="0"/>
              <a:t>The limit of this last expression is of the form          and we can apply l’Hôpital’s Rule.</a:t>
            </a:r>
          </a:p>
          <a:p>
            <a:endParaRPr lang="en-US" dirty="0"/>
          </a:p>
          <a:p>
            <a:endParaRPr lang="en-US" dirty="0"/>
          </a:p>
          <a:p>
            <a:endParaRPr lang="en-US" dirty="0"/>
          </a:p>
          <a:p>
            <a:r>
              <a:rPr lang="en-US" dirty="0"/>
              <a:t>Since</a:t>
            </a:r>
          </a:p>
          <a:p>
            <a:endParaRPr lang="en-US" dirty="0"/>
          </a:p>
          <a:p>
            <a:r>
              <a:rPr lang="en-US" dirty="0"/>
              <a:t>Hence,</a:t>
            </a:r>
          </a:p>
        </p:txBody>
      </p:sp>
      <p:graphicFrame>
        <p:nvGraphicFramePr>
          <p:cNvPr id="227330" name="Object 2"/>
          <p:cNvGraphicFramePr>
            <a:graphicFrameLocks noChangeAspect="1"/>
          </p:cNvGraphicFramePr>
          <p:nvPr/>
        </p:nvGraphicFramePr>
        <p:xfrm>
          <a:off x="7086600" y="1371600"/>
          <a:ext cx="647700" cy="431800"/>
        </p:xfrm>
        <a:graphic>
          <a:graphicData uri="http://schemas.openxmlformats.org/presentationml/2006/ole">
            <mc:AlternateContent xmlns:mc="http://schemas.openxmlformats.org/markup-compatibility/2006">
              <mc:Choice xmlns:v="urn:schemas-microsoft-com:vml" Requires="v">
                <p:oleObj spid="_x0000_s227380" name="Equation" r:id="rId3" imgW="647640" imgH="431640" progId="Equation.DSMT4">
                  <p:embed/>
                </p:oleObj>
              </mc:Choice>
              <mc:Fallback>
                <p:oleObj name="Equation" r:id="rId3" imgW="6476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1371600"/>
                        <a:ext cx="64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7331" name="Object 3"/>
          <p:cNvGraphicFramePr>
            <a:graphicFrameLocks noChangeAspect="1"/>
          </p:cNvGraphicFramePr>
          <p:nvPr/>
        </p:nvGraphicFramePr>
        <p:xfrm>
          <a:off x="2501900" y="2258704"/>
          <a:ext cx="4140200" cy="1219200"/>
        </p:xfrm>
        <a:graphic>
          <a:graphicData uri="http://schemas.openxmlformats.org/presentationml/2006/ole">
            <mc:AlternateContent xmlns:mc="http://schemas.openxmlformats.org/markup-compatibility/2006">
              <mc:Choice xmlns:v="urn:schemas-microsoft-com:vml" Requires="v">
                <p:oleObj spid="_x0000_s227381" name="Equation" r:id="rId5" imgW="4140000" imgH="1218960" progId="Equation.DSMT4">
                  <p:embed/>
                </p:oleObj>
              </mc:Choice>
              <mc:Fallback>
                <p:oleObj name="Equation" r:id="rId5" imgW="4140000" imgH="1218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1900" y="2258704"/>
                        <a:ext cx="4140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7332" name="Object 4"/>
          <p:cNvGraphicFramePr>
            <a:graphicFrameLocks noChangeAspect="1"/>
          </p:cNvGraphicFramePr>
          <p:nvPr>
            <p:extLst>
              <p:ext uri="{D42A27DB-BD31-4B8C-83A1-F6EECF244321}">
                <p14:modId xmlns:p14="http://schemas.microsoft.com/office/powerpoint/2010/main" val="2463318603"/>
              </p:ext>
            </p:extLst>
          </p:nvPr>
        </p:nvGraphicFramePr>
        <p:xfrm>
          <a:off x="1430338" y="3840163"/>
          <a:ext cx="1625600" cy="584200"/>
        </p:xfrm>
        <a:graphic>
          <a:graphicData uri="http://schemas.openxmlformats.org/presentationml/2006/ole">
            <mc:AlternateContent xmlns:mc="http://schemas.openxmlformats.org/markup-compatibility/2006">
              <mc:Choice xmlns:v="urn:schemas-microsoft-com:vml" Requires="v">
                <p:oleObj spid="_x0000_s227382" name="Equation" r:id="rId7" imgW="1625400" imgH="583920" progId="Equation.DSMT4">
                  <p:embed/>
                </p:oleObj>
              </mc:Choice>
              <mc:Fallback>
                <p:oleObj name="Equation" r:id="rId7" imgW="1625400" imgH="583920" progId="Equation.DSMT4">
                  <p:embed/>
                  <p:pic>
                    <p:nvPicPr>
                      <p:cNvPr id="0" name="Picture 4"/>
                      <p:cNvPicPr>
                        <a:picLocks noChangeAspect="1" noChangeArrowheads="1"/>
                      </p:cNvPicPr>
                      <p:nvPr/>
                    </p:nvPicPr>
                    <p:blipFill>
                      <a:blip r:embed="rId8"/>
                      <a:srcRect/>
                      <a:stretch>
                        <a:fillRect/>
                      </a:stretch>
                    </p:blipFill>
                    <p:spPr bwMode="auto">
                      <a:xfrm>
                        <a:off x="1430338" y="3840163"/>
                        <a:ext cx="1625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7333" name="Object 5"/>
          <p:cNvGraphicFramePr>
            <a:graphicFrameLocks noChangeAspect="1"/>
          </p:cNvGraphicFramePr>
          <p:nvPr>
            <p:extLst>
              <p:ext uri="{D42A27DB-BD31-4B8C-83A1-F6EECF244321}">
                <p14:modId xmlns:p14="http://schemas.microsoft.com/office/powerpoint/2010/main" val="30065183"/>
              </p:ext>
            </p:extLst>
          </p:nvPr>
        </p:nvGraphicFramePr>
        <p:xfrm>
          <a:off x="3155950" y="3800475"/>
          <a:ext cx="3365500" cy="622300"/>
        </p:xfrm>
        <a:graphic>
          <a:graphicData uri="http://schemas.openxmlformats.org/presentationml/2006/ole">
            <mc:AlternateContent xmlns:mc="http://schemas.openxmlformats.org/markup-compatibility/2006">
              <mc:Choice xmlns:v="urn:schemas-microsoft-com:vml" Requires="v">
                <p:oleObj spid="_x0000_s227383" name="Equation" r:id="rId9" imgW="3365280" imgH="622080" progId="Equation.DSMT4">
                  <p:embed/>
                </p:oleObj>
              </mc:Choice>
              <mc:Fallback>
                <p:oleObj name="Equation" r:id="rId9" imgW="3365280" imgH="622080" progId="Equation.DSMT4">
                  <p:embed/>
                  <p:pic>
                    <p:nvPicPr>
                      <p:cNvPr id="0" name="Picture 5"/>
                      <p:cNvPicPr>
                        <a:picLocks noChangeAspect="1" noChangeArrowheads="1"/>
                      </p:cNvPicPr>
                      <p:nvPr/>
                    </p:nvPicPr>
                    <p:blipFill>
                      <a:blip r:embed="rId10"/>
                      <a:srcRect/>
                      <a:stretch>
                        <a:fillRect/>
                      </a:stretch>
                    </p:blipFill>
                    <p:spPr bwMode="auto">
                      <a:xfrm>
                        <a:off x="3155950" y="3800475"/>
                        <a:ext cx="3365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7334" name="Object 6"/>
          <p:cNvGraphicFramePr>
            <a:graphicFrameLocks noChangeAspect="1"/>
          </p:cNvGraphicFramePr>
          <p:nvPr/>
        </p:nvGraphicFramePr>
        <p:xfrm>
          <a:off x="1626548" y="4738048"/>
          <a:ext cx="2425700" cy="685800"/>
        </p:xfrm>
        <a:graphic>
          <a:graphicData uri="http://schemas.openxmlformats.org/presentationml/2006/ole">
            <mc:AlternateContent xmlns:mc="http://schemas.openxmlformats.org/markup-compatibility/2006">
              <mc:Choice xmlns:v="urn:schemas-microsoft-com:vml" Requires="v">
                <p:oleObj spid="_x0000_s227384" name="Equation" r:id="rId11" imgW="2425680" imgH="685800" progId="Equation.DSMT4">
                  <p:embed/>
                </p:oleObj>
              </mc:Choice>
              <mc:Fallback>
                <p:oleObj name="Equation" r:id="rId11" imgW="2425680" imgH="685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26548" y="4738048"/>
                        <a:ext cx="2425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73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733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73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73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a:t>
            </a:r>
          </a:p>
        </p:txBody>
      </p:sp>
      <p:sp>
        <p:nvSpPr>
          <p:cNvPr id="3" name="Content Placeholder 2"/>
          <p:cNvSpPr>
            <a:spLocks noGrp="1"/>
          </p:cNvSpPr>
          <p:nvPr>
            <p:ph idx="1"/>
          </p:nvPr>
        </p:nvSpPr>
        <p:spPr/>
        <p:txBody>
          <a:bodyPr/>
          <a:lstStyle/>
          <a:p>
            <a:r>
              <a:rPr lang="en-US" dirty="0"/>
              <a:t>Determine</a:t>
            </a:r>
          </a:p>
          <a:p>
            <a:r>
              <a:rPr lang="en-US" b="1" dirty="0"/>
              <a:t>Solution</a:t>
            </a:r>
          </a:p>
          <a:p>
            <a:r>
              <a:rPr lang="en-US" dirty="0"/>
              <a:t>Both the base and the exponent approach 0. Letting </a:t>
            </a:r>
          </a:p>
          <a:p>
            <a:pPr>
              <a:spcBef>
                <a:spcPts val="0"/>
              </a:spcBef>
            </a:pPr>
            <a:r>
              <a:rPr lang="en-US" i="1" dirty="0"/>
              <a:t>y </a:t>
            </a:r>
            <a:r>
              <a:rPr lang="en-US" dirty="0"/>
              <a:t>= </a:t>
            </a:r>
            <a:r>
              <a:rPr lang="en-US" i="1" dirty="0"/>
              <a:t>x</a:t>
            </a:r>
            <a:r>
              <a:rPr lang="en-US" i="1" baseline="30000" dirty="0"/>
              <a:t>x</a:t>
            </a:r>
            <a:r>
              <a:rPr lang="en-US" dirty="0"/>
              <a:t>, we arrive at</a:t>
            </a:r>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a limit of indeterminate form </a:t>
            </a:r>
          </a:p>
        </p:txBody>
      </p:sp>
      <p:graphicFrame>
        <p:nvGraphicFramePr>
          <p:cNvPr id="228354" name="Object 2"/>
          <p:cNvGraphicFramePr>
            <a:graphicFrameLocks noChangeAspect="1"/>
          </p:cNvGraphicFramePr>
          <p:nvPr/>
        </p:nvGraphicFramePr>
        <p:xfrm>
          <a:off x="2247900" y="1309026"/>
          <a:ext cx="1028700" cy="622300"/>
        </p:xfrm>
        <a:graphic>
          <a:graphicData uri="http://schemas.openxmlformats.org/presentationml/2006/ole">
            <mc:AlternateContent xmlns:mc="http://schemas.openxmlformats.org/markup-compatibility/2006">
              <mc:Choice xmlns:v="urn:schemas-microsoft-com:vml" Requires="v">
                <p:oleObj spid="_x0000_s228384" name="Equation" r:id="rId3" imgW="1028520" imgH="622080" progId="Equation.DSMT4">
                  <p:embed/>
                </p:oleObj>
              </mc:Choice>
              <mc:Fallback>
                <p:oleObj name="Equation" r:id="rId3" imgW="1028520" imgH="622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7900" y="1309026"/>
                        <a:ext cx="1028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8355" name="Object 3"/>
          <p:cNvGraphicFramePr>
            <a:graphicFrameLocks noChangeAspect="1"/>
          </p:cNvGraphicFramePr>
          <p:nvPr/>
        </p:nvGraphicFramePr>
        <p:xfrm>
          <a:off x="3346450" y="3145808"/>
          <a:ext cx="2451100" cy="1257300"/>
        </p:xfrm>
        <a:graphic>
          <a:graphicData uri="http://schemas.openxmlformats.org/presentationml/2006/ole">
            <mc:AlternateContent xmlns:mc="http://schemas.openxmlformats.org/markup-compatibility/2006">
              <mc:Choice xmlns:v="urn:schemas-microsoft-com:vml" Requires="v">
                <p:oleObj spid="_x0000_s228385" name="Equation" r:id="rId5" imgW="2450880" imgH="1257120" progId="Equation.DSMT4">
                  <p:embed/>
                </p:oleObj>
              </mc:Choice>
              <mc:Fallback>
                <p:oleObj name="Equation" r:id="rId5" imgW="2450880" imgH="12571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6450" y="3145808"/>
                        <a:ext cx="24511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8356" name="Object 4"/>
          <p:cNvGraphicFramePr>
            <a:graphicFrameLocks noChangeAspect="1"/>
          </p:cNvGraphicFramePr>
          <p:nvPr/>
        </p:nvGraphicFramePr>
        <p:xfrm>
          <a:off x="4788848" y="4523096"/>
          <a:ext cx="787400" cy="431800"/>
        </p:xfrm>
        <a:graphic>
          <a:graphicData uri="http://schemas.openxmlformats.org/presentationml/2006/ole">
            <mc:AlternateContent xmlns:mc="http://schemas.openxmlformats.org/markup-compatibility/2006">
              <mc:Choice xmlns:v="urn:schemas-microsoft-com:vml" Requires="v">
                <p:oleObj spid="_x0000_s228386" name="Equation" r:id="rId7" imgW="787320" imgH="431640" progId="Equation.DSMT4">
                  <p:embed/>
                </p:oleObj>
              </mc:Choice>
              <mc:Fallback>
                <p:oleObj name="Equation" r:id="rId7" imgW="787320" imgH="4316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8848" y="4523096"/>
                        <a:ext cx="787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83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8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(cont.)</a:t>
            </a:r>
          </a:p>
        </p:txBody>
      </p:sp>
      <p:sp>
        <p:nvSpPr>
          <p:cNvPr id="3" name="Content Placeholder 2"/>
          <p:cNvSpPr>
            <a:spLocks noGrp="1"/>
          </p:cNvSpPr>
          <p:nvPr>
            <p:ph idx="1"/>
          </p:nvPr>
        </p:nvSpPr>
        <p:spPr/>
        <p:txBody>
          <a:bodyPr/>
          <a:lstStyle/>
          <a:p>
            <a:r>
              <a:rPr lang="en-US" dirty="0"/>
              <a:t>So,</a:t>
            </a:r>
          </a:p>
          <a:p>
            <a:endParaRPr lang="en-US" dirty="0"/>
          </a:p>
          <a:p>
            <a:endParaRPr lang="en-US" dirty="0"/>
          </a:p>
          <a:p>
            <a:endParaRPr lang="en-US" dirty="0"/>
          </a:p>
          <a:p>
            <a:endParaRPr lang="en-US" dirty="0"/>
          </a:p>
          <a:p>
            <a:endParaRPr lang="en-US" dirty="0"/>
          </a:p>
          <a:p>
            <a:r>
              <a:rPr lang="en-US" dirty="0"/>
              <a:t>and hence </a:t>
            </a:r>
            <a:r>
              <a:rPr lang="en-US" i="1" dirty="0"/>
              <a:t>x</a:t>
            </a:r>
            <a:r>
              <a:rPr lang="en-US" i="1" baseline="30000" dirty="0"/>
              <a:t>x</a:t>
            </a:r>
            <a:r>
              <a:rPr lang="en-US" dirty="0"/>
              <a:t> </a:t>
            </a:r>
            <a:r>
              <a:rPr lang="en-US" dirty="0">
                <a:sym typeface="Symbol"/>
              </a:rPr>
              <a:t></a:t>
            </a:r>
            <a:r>
              <a:rPr lang="en-US" dirty="0"/>
              <a:t> </a:t>
            </a:r>
            <a:r>
              <a:rPr lang="en-US" i="1" dirty="0"/>
              <a:t>e</a:t>
            </a:r>
            <a:r>
              <a:rPr lang="en-US" baseline="30000" dirty="0"/>
              <a:t>0</a:t>
            </a:r>
            <a:r>
              <a:rPr lang="en-US" dirty="0"/>
              <a:t> </a:t>
            </a:r>
            <a:r>
              <a:rPr lang="en-US" dirty="0">
                <a:latin typeface="Symbol" pitchFamily="18" charset="2"/>
              </a:rPr>
              <a:t>=</a:t>
            </a:r>
            <a:r>
              <a:rPr lang="en-US" dirty="0"/>
              <a:t> 1 as </a:t>
            </a:r>
            <a:r>
              <a:rPr lang="en-US" i="1" dirty="0"/>
              <a:t>x</a:t>
            </a:r>
            <a:r>
              <a:rPr lang="en-US" dirty="0"/>
              <a:t> </a:t>
            </a:r>
            <a:r>
              <a:rPr lang="en-US" dirty="0">
                <a:sym typeface="Symbol"/>
              </a:rPr>
              <a:t></a:t>
            </a:r>
            <a:r>
              <a:rPr lang="en-US" dirty="0"/>
              <a:t> 0</a:t>
            </a:r>
            <a:r>
              <a:rPr lang="en-US" baseline="30000" dirty="0"/>
              <a:t>+</a:t>
            </a:r>
            <a:r>
              <a:rPr lang="en-US" dirty="0"/>
              <a:t> </a:t>
            </a:r>
          </a:p>
          <a:p>
            <a:r>
              <a:rPr lang="en-US" dirty="0"/>
              <a:t>(don’t forget this last step!).</a:t>
            </a:r>
          </a:p>
        </p:txBody>
      </p:sp>
      <p:sp>
        <p:nvSpPr>
          <p:cNvPr id="5" name="Rectangle 4"/>
          <p:cNvSpPr/>
          <p:nvPr/>
        </p:nvSpPr>
        <p:spPr>
          <a:xfrm>
            <a:off x="5107022" y="4343400"/>
            <a:ext cx="3802516" cy="954107"/>
          </a:xfrm>
          <a:prstGeom prst="rect">
            <a:avLst/>
          </a:prstGeom>
        </p:spPr>
        <p:txBody>
          <a:bodyPr wrap="none">
            <a:spAutoFit/>
          </a:bodyPr>
          <a:lstStyle/>
          <a:p>
            <a:pPr algn="ctr"/>
            <a:r>
              <a:rPr lang="en-US" sz="2800" b="1" dirty="0"/>
              <a:t>Figure 3</a:t>
            </a:r>
          </a:p>
          <a:p>
            <a:pPr algn="ctr"/>
            <a:r>
              <a:rPr lang="en-US" sz="2800" i="1" dirty="0"/>
              <a:t>Y</a:t>
            </a:r>
            <a:r>
              <a:rPr lang="en-US" sz="2800" dirty="0"/>
              <a:t> = </a:t>
            </a:r>
            <a:r>
              <a:rPr lang="en-US" sz="2800" i="1" dirty="0"/>
              <a:t>x</a:t>
            </a:r>
            <a:r>
              <a:rPr lang="en-US" sz="2800" i="1" baseline="30000" dirty="0"/>
              <a:t>x</a:t>
            </a:r>
            <a:r>
              <a:rPr lang="en-US" sz="2800" dirty="0"/>
              <a:t> on [0, 3] by [−1, 6]</a:t>
            </a:r>
          </a:p>
        </p:txBody>
      </p:sp>
      <p:pic>
        <p:nvPicPr>
          <p:cNvPr id="229379" name="Picture 3"/>
          <p:cNvPicPr>
            <a:picLocks noChangeAspect="1" noChangeArrowheads="1"/>
          </p:cNvPicPr>
          <p:nvPr/>
        </p:nvPicPr>
        <p:blipFill>
          <a:blip r:embed="rId3" cstate="print"/>
          <a:srcRect/>
          <a:stretch>
            <a:fillRect/>
          </a:stretch>
        </p:blipFill>
        <p:spPr bwMode="auto">
          <a:xfrm>
            <a:off x="5318761" y="1889760"/>
            <a:ext cx="3444239" cy="2377440"/>
          </a:xfrm>
          <a:prstGeom prst="rect">
            <a:avLst/>
          </a:prstGeom>
          <a:noFill/>
          <a:ln w="9525">
            <a:noFill/>
            <a:miter lim="800000"/>
            <a:headEnd/>
            <a:tailEnd/>
          </a:ln>
        </p:spPr>
      </p:pic>
      <p:graphicFrame>
        <p:nvGraphicFramePr>
          <p:cNvPr id="4" name="Object 3"/>
          <p:cNvGraphicFramePr>
            <a:graphicFrameLocks noChangeAspect="1"/>
          </p:cNvGraphicFramePr>
          <p:nvPr/>
        </p:nvGraphicFramePr>
        <p:xfrm>
          <a:off x="685800" y="2121568"/>
          <a:ext cx="1143000" cy="1270000"/>
        </p:xfrm>
        <a:graphic>
          <a:graphicData uri="http://schemas.openxmlformats.org/presentationml/2006/ole">
            <mc:AlternateContent xmlns:mc="http://schemas.openxmlformats.org/markup-compatibility/2006">
              <mc:Choice xmlns:v="urn:schemas-microsoft-com:vml" Requires="v">
                <p:oleObj spid="_x0000_s229419" name="Equation" r:id="rId4" imgW="1143000" imgH="1269720" progId="Equation.DSMT4">
                  <p:embed/>
                </p:oleObj>
              </mc:Choice>
              <mc:Fallback>
                <p:oleObj name="Equation" r:id="rId4" imgW="1143000" imgH="12697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121568"/>
                        <a:ext cx="11430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9380" name="Object 4"/>
          <p:cNvGraphicFramePr>
            <a:graphicFrameLocks noChangeAspect="1"/>
          </p:cNvGraphicFramePr>
          <p:nvPr/>
        </p:nvGraphicFramePr>
        <p:xfrm>
          <a:off x="1943100" y="1736558"/>
          <a:ext cx="1714500" cy="1663700"/>
        </p:xfrm>
        <a:graphic>
          <a:graphicData uri="http://schemas.openxmlformats.org/presentationml/2006/ole">
            <mc:AlternateContent xmlns:mc="http://schemas.openxmlformats.org/markup-compatibility/2006">
              <mc:Choice xmlns:v="urn:schemas-microsoft-com:vml" Requires="v">
                <p:oleObj spid="_x0000_s229420" name="Equation" r:id="rId6" imgW="1714320" imgH="1663560" progId="Equation.DSMT4">
                  <p:embed/>
                </p:oleObj>
              </mc:Choice>
              <mc:Fallback>
                <p:oleObj name="Equation" r:id="rId6" imgW="1714320" imgH="16635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43100" y="1736558"/>
                        <a:ext cx="17145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9381" name="Object 5"/>
          <p:cNvGraphicFramePr>
            <a:graphicFrameLocks noChangeAspect="1"/>
          </p:cNvGraphicFramePr>
          <p:nvPr/>
        </p:nvGraphicFramePr>
        <p:xfrm>
          <a:off x="1943100" y="3505200"/>
          <a:ext cx="1536700" cy="609600"/>
        </p:xfrm>
        <a:graphic>
          <a:graphicData uri="http://schemas.openxmlformats.org/presentationml/2006/ole">
            <mc:AlternateContent xmlns:mc="http://schemas.openxmlformats.org/markup-compatibility/2006">
              <mc:Choice xmlns:v="urn:schemas-microsoft-com:vml" Requires="v">
                <p:oleObj spid="_x0000_s229421" name="Equation" r:id="rId8" imgW="1536480" imgH="609480" progId="Equation.DSMT4">
                  <p:embed/>
                </p:oleObj>
              </mc:Choice>
              <mc:Fallback>
                <p:oleObj name="Equation" r:id="rId8" imgW="1536480" imgH="6094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3100" y="3505200"/>
                        <a:ext cx="153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9382" name="Object 6"/>
          <p:cNvGraphicFramePr>
            <a:graphicFrameLocks noChangeAspect="1"/>
          </p:cNvGraphicFramePr>
          <p:nvPr/>
        </p:nvGraphicFramePr>
        <p:xfrm>
          <a:off x="3581400" y="3593432"/>
          <a:ext cx="571500" cy="330200"/>
        </p:xfrm>
        <a:graphic>
          <a:graphicData uri="http://schemas.openxmlformats.org/presentationml/2006/ole">
            <mc:AlternateContent xmlns:mc="http://schemas.openxmlformats.org/markup-compatibility/2006">
              <mc:Choice xmlns:v="urn:schemas-microsoft-com:vml" Requires="v">
                <p:oleObj spid="_x0000_s229422" name="Equation" r:id="rId10" imgW="571320" imgH="330120" progId="Equation.DSMT4">
                  <p:embed/>
                </p:oleObj>
              </mc:Choice>
              <mc:Fallback>
                <p:oleObj name="Equation" r:id="rId10" imgW="571320" imgH="33012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1400" y="3593432"/>
                        <a:ext cx="571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93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93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93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937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a:t>
            </a:r>
          </a:p>
        </p:txBody>
      </p:sp>
      <p:sp>
        <p:nvSpPr>
          <p:cNvPr id="3" name="Content Placeholder 2"/>
          <p:cNvSpPr>
            <a:spLocks noGrp="1"/>
          </p:cNvSpPr>
          <p:nvPr>
            <p:ph idx="1"/>
          </p:nvPr>
        </p:nvSpPr>
        <p:spPr/>
        <p:txBody>
          <a:bodyPr/>
          <a:lstStyle/>
          <a:p>
            <a:r>
              <a:rPr lang="en-US" dirty="0"/>
              <a:t>Determine</a:t>
            </a:r>
          </a:p>
          <a:p>
            <a:r>
              <a:rPr lang="en-US" b="1" dirty="0"/>
              <a:t>Solution</a:t>
            </a:r>
          </a:p>
          <a:p>
            <a:r>
              <a:rPr lang="en-US" dirty="0"/>
              <a:t>The base has a limit of </a:t>
            </a:r>
            <a:r>
              <a:rPr lang="en-US" dirty="0">
                <a:sym typeface="Symbol"/>
              </a:rPr>
              <a:t></a:t>
            </a:r>
            <a:r>
              <a:rPr lang="en-US" dirty="0"/>
              <a:t> and the exponent has a limit of 0. We proceed as in the last two examples.</a:t>
            </a:r>
          </a:p>
        </p:txBody>
      </p:sp>
      <p:graphicFrame>
        <p:nvGraphicFramePr>
          <p:cNvPr id="230403" name="Object 3"/>
          <p:cNvGraphicFramePr>
            <a:graphicFrameLocks noChangeAspect="1"/>
          </p:cNvGraphicFramePr>
          <p:nvPr/>
        </p:nvGraphicFramePr>
        <p:xfrm>
          <a:off x="2147248" y="3388056"/>
          <a:ext cx="1016000" cy="457200"/>
        </p:xfrm>
        <a:graphic>
          <a:graphicData uri="http://schemas.openxmlformats.org/presentationml/2006/ole">
            <mc:AlternateContent xmlns:mc="http://schemas.openxmlformats.org/markup-compatibility/2006">
              <mc:Choice xmlns:v="urn:schemas-microsoft-com:vml" Requires="v">
                <p:oleObj spid="_x0000_s230433" name="Equation" r:id="rId3" imgW="1015920" imgH="457200" progId="Equation.DSMT4">
                  <p:embed/>
                </p:oleObj>
              </mc:Choice>
              <mc:Fallback>
                <p:oleObj name="Equation" r:id="rId3" imgW="1015920" imgH="457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7248" y="3388056"/>
                        <a:ext cx="101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0404" name="Object 4"/>
          <p:cNvGraphicFramePr>
            <a:graphicFrameLocks noChangeAspect="1"/>
          </p:cNvGraphicFramePr>
          <p:nvPr/>
        </p:nvGraphicFramePr>
        <p:xfrm>
          <a:off x="1883392" y="4051300"/>
          <a:ext cx="5384800" cy="825500"/>
        </p:xfrm>
        <a:graphic>
          <a:graphicData uri="http://schemas.openxmlformats.org/presentationml/2006/ole">
            <mc:AlternateContent xmlns:mc="http://schemas.openxmlformats.org/markup-compatibility/2006">
              <mc:Choice xmlns:v="urn:schemas-microsoft-com:vml" Requires="v">
                <p:oleObj spid="_x0000_s230434" name="Equation" r:id="rId5" imgW="5384520" imgH="825480" progId="Equation.DSMT4">
                  <p:embed/>
                </p:oleObj>
              </mc:Choice>
              <mc:Fallback>
                <p:oleObj name="Equation" r:id="rId5" imgW="5384520" imgH="825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3392" y="4051300"/>
                        <a:ext cx="5384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0405" name="Object 5"/>
          <p:cNvGraphicFramePr>
            <a:graphicFrameLocks noChangeAspect="1"/>
          </p:cNvGraphicFramePr>
          <p:nvPr/>
        </p:nvGraphicFramePr>
        <p:xfrm>
          <a:off x="2235200" y="1286470"/>
          <a:ext cx="1117600" cy="596900"/>
        </p:xfrm>
        <a:graphic>
          <a:graphicData uri="http://schemas.openxmlformats.org/presentationml/2006/ole">
            <mc:AlternateContent xmlns:mc="http://schemas.openxmlformats.org/markup-compatibility/2006">
              <mc:Choice xmlns:v="urn:schemas-microsoft-com:vml" Requires="v">
                <p:oleObj spid="_x0000_s230435" name="Equation" r:id="rId7" imgW="1117440" imgH="596880" progId="Equation.DSMT4">
                  <p:embed/>
                </p:oleObj>
              </mc:Choice>
              <mc:Fallback>
                <p:oleObj name="Equation" r:id="rId7" imgW="1117440" imgH="596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200" y="1286470"/>
                        <a:ext cx="1117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040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04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(cont.)</a:t>
            </a:r>
          </a:p>
        </p:txBody>
      </p:sp>
      <p:sp>
        <p:nvSpPr>
          <p:cNvPr id="3" name="Content Placeholder 2"/>
          <p:cNvSpPr>
            <a:spLocks noGrp="1"/>
          </p:cNvSpPr>
          <p:nvPr>
            <p:ph idx="1"/>
          </p:nvPr>
        </p:nvSpPr>
        <p:spPr/>
        <p:txBody>
          <a:bodyPr/>
          <a:lstStyle/>
          <a:p>
            <a:r>
              <a:rPr lang="en-US" dirty="0"/>
              <a:t>Applying l’Hôpital’s Rule,</a:t>
            </a:r>
          </a:p>
          <a:p>
            <a:endParaRPr lang="en-US" dirty="0"/>
          </a:p>
          <a:p>
            <a:endParaRPr lang="en-US" dirty="0"/>
          </a:p>
          <a:p>
            <a:endParaRPr lang="en-US" dirty="0"/>
          </a:p>
          <a:p>
            <a:r>
              <a:rPr lang="en-US" dirty="0"/>
              <a:t>and therefore</a:t>
            </a:r>
          </a:p>
        </p:txBody>
      </p:sp>
      <p:graphicFrame>
        <p:nvGraphicFramePr>
          <p:cNvPr id="231426" name="Object 2"/>
          <p:cNvGraphicFramePr>
            <a:graphicFrameLocks noChangeAspect="1"/>
          </p:cNvGraphicFramePr>
          <p:nvPr/>
        </p:nvGraphicFramePr>
        <p:xfrm>
          <a:off x="2520950" y="1815152"/>
          <a:ext cx="4102100" cy="1219200"/>
        </p:xfrm>
        <a:graphic>
          <a:graphicData uri="http://schemas.openxmlformats.org/presentationml/2006/ole">
            <mc:AlternateContent xmlns:mc="http://schemas.openxmlformats.org/markup-compatibility/2006">
              <mc:Choice xmlns:v="urn:schemas-microsoft-com:vml" Requires="v">
                <p:oleObj spid="_x0000_s231446" name="Equation" r:id="rId3" imgW="4101840" imgH="1218960" progId="Equation.DSMT4">
                  <p:embed/>
                </p:oleObj>
              </mc:Choice>
              <mc:Fallback>
                <p:oleObj name="Equation" r:id="rId3" imgW="4101840" imgH="1218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0950" y="1815152"/>
                        <a:ext cx="41021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1427" name="Object 3"/>
          <p:cNvGraphicFramePr>
            <a:graphicFrameLocks noChangeAspect="1"/>
          </p:cNvGraphicFramePr>
          <p:nvPr>
            <p:extLst>
              <p:ext uri="{D42A27DB-BD31-4B8C-83A1-F6EECF244321}">
                <p14:modId xmlns:p14="http://schemas.microsoft.com/office/powerpoint/2010/main" val="784569070"/>
              </p:ext>
            </p:extLst>
          </p:nvPr>
        </p:nvGraphicFramePr>
        <p:xfrm>
          <a:off x="2719388" y="3343275"/>
          <a:ext cx="3238500" cy="596900"/>
        </p:xfrm>
        <a:graphic>
          <a:graphicData uri="http://schemas.openxmlformats.org/presentationml/2006/ole">
            <mc:AlternateContent xmlns:mc="http://schemas.openxmlformats.org/markup-compatibility/2006">
              <mc:Choice xmlns:v="urn:schemas-microsoft-com:vml" Requires="v">
                <p:oleObj spid="_x0000_s231447" name="Equation" r:id="rId5" imgW="3238200" imgH="596880" progId="Equation.DSMT4">
                  <p:embed/>
                </p:oleObj>
              </mc:Choice>
              <mc:Fallback>
                <p:oleObj name="Equation" r:id="rId5" imgW="3238200" imgH="596880" progId="Equation.DSMT4">
                  <p:embed/>
                  <p:pic>
                    <p:nvPicPr>
                      <p:cNvPr id="0" name="Picture 3"/>
                      <p:cNvPicPr>
                        <a:picLocks noChangeAspect="1" noChangeArrowheads="1"/>
                      </p:cNvPicPr>
                      <p:nvPr/>
                    </p:nvPicPr>
                    <p:blipFill>
                      <a:blip r:embed="rId6"/>
                      <a:srcRect/>
                      <a:stretch>
                        <a:fillRect/>
                      </a:stretch>
                    </p:blipFill>
                    <p:spPr bwMode="auto">
                      <a:xfrm>
                        <a:off x="2719388" y="3343275"/>
                        <a:ext cx="3238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14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14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41671" name="Object 7"/>
          <p:cNvGraphicFramePr>
            <a:graphicFrameLocks noChangeAspect="1"/>
          </p:cNvGraphicFramePr>
          <p:nvPr/>
        </p:nvGraphicFramePr>
        <p:xfrm>
          <a:off x="3963068" y="1251284"/>
          <a:ext cx="2425700" cy="990600"/>
        </p:xfrm>
        <a:graphic>
          <a:graphicData uri="http://schemas.openxmlformats.org/presentationml/2006/ole">
            <mc:AlternateContent xmlns:mc="http://schemas.openxmlformats.org/markup-compatibility/2006">
              <mc:Choice xmlns:v="urn:schemas-microsoft-com:vml" Requires="v">
                <p:oleObj spid="_x0000_s241752" name="Equation" r:id="rId3" imgW="2425680" imgH="990360" progId="Equation.DSMT4">
                  <p:embed/>
                </p:oleObj>
              </mc:Choice>
              <mc:Fallback>
                <p:oleObj name="Equation" r:id="rId3" imgW="2425680" imgH="9903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3068" y="125128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2" name="Object 8"/>
          <p:cNvGraphicFramePr>
            <a:graphicFrameLocks noChangeAspect="1"/>
          </p:cNvGraphicFramePr>
          <p:nvPr/>
        </p:nvGraphicFramePr>
        <p:xfrm>
          <a:off x="1828800" y="2349500"/>
          <a:ext cx="2476500" cy="1765300"/>
        </p:xfrm>
        <a:graphic>
          <a:graphicData uri="http://schemas.openxmlformats.org/presentationml/2006/ole">
            <mc:AlternateContent xmlns:mc="http://schemas.openxmlformats.org/markup-compatibility/2006">
              <mc:Choice xmlns:v="urn:schemas-microsoft-com:vml" Requires="v">
                <p:oleObj spid="_x0000_s241753" name="Equation" r:id="rId5" imgW="2476440" imgH="1765080" progId="Equation.DSMT4">
                  <p:embed/>
                </p:oleObj>
              </mc:Choice>
              <mc:Fallback>
                <p:oleObj name="Equation" r:id="rId5" imgW="2476440" imgH="17650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349500"/>
                        <a:ext cx="2476500" cy="176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3" name="Object 9"/>
          <p:cNvGraphicFramePr>
            <a:graphicFrameLocks noChangeAspect="1"/>
          </p:cNvGraphicFramePr>
          <p:nvPr/>
        </p:nvGraphicFramePr>
        <p:xfrm>
          <a:off x="1828800" y="4178300"/>
          <a:ext cx="2476500" cy="1765300"/>
        </p:xfrm>
        <a:graphic>
          <a:graphicData uri="http://schemas.openxmlformats.org/presentationml/2006/ole">
            <mc:AlternateContent xmlns:mc="http://schemas.openxmlformats.org/markup-compatibility/2006">
              <mc:Choice xmlns:v="urn:schemas-microsoft-com:vml" Requires="v">
                <p:oleObj spid="_x0000_s241754" name="Equation" r:id="rId7" imgW="2476440" imgH="1765080" progId="Equation.DSMT4">
                  <p:embed/>
                </p:oleObj>
              </mc:Choice>
              <mc:Fallback>
                <p:oleObj name="Equation" r:id="rId7" imgW="2476440" imgH="1765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4178300"/>
                        <a:ext cx="2476500" cy="176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4" name="Object 10"/>
          <p:cNvGraphicFramePr>
            <a:graphicFrameLocks noChangeAspect="1"/>
          </p:cNvGraphicFramePr>
          <p:nvPr/>
        </p:nvGraphicFramePr>
        <p:xfrm>
          <a:off x="548640" y="1219200"/>
          <a:ext cx="1206500" cy="990600"/>
        </p:xfrm>
        <a:graphic>
          <a:graphicData uri="http://schemas.openxmlformats.org/presentationml/2006/ole">
            <mc:AlternateContent xmlns:mc="http://schemas.openxmlformats.org/markup-compatibility/2006">
              <mc:Choice xmlns:v="urn:schemas-microsoft-com:vml" Requires="v">
                <p:oleObj spid="_x0000_s241755" name="Equation" r:id="rId9" imgW="1206360" imgH="990360" progId="Equation.DSMT4">
                  <p:embed/>
                </p:oleObj>
              </mc:Choice>
              <mc:Fallback>
                <p:oleObj name="Equation" r:id="rId9" imgW="1206360" imgH="9903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 y="1219200"/>
                        <a:ext cx="120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6" name="Object 12"/>
          <p:cNvGraphicFramePr>
            <a:graphicFrameLocks noChangeAspect="1"/>
          </p:cNvGraphicFramePr>
          <p:nvPr/>
        </p:nvGraphicFramePr>
        <p:xfrm>
          <a:off x="6705600" y="1562100"/>
          <a:ext cx="1574800" cy="342900"/>
        </p:xfrm>
        <a:graphic>
          <a:graphicData uri="http://schemas.openxmlformats.org/presentationml/2006/ole">
            <mc:AlternateContent xmlns:mc="http://schemas.openxmlformats.org/markup-compatibility/2006">
              <mc:Choice xmlns:v="urn:schemas-microsoft-com:vml" Requires="v">
                <p:oleObj spid="_x0000_s241756" name="Equation" r:id="rId11" imgW="1574640" imgH="342720" progId="Equation.DSMT4">
                  <p:embed/>
                </p:oleObj>
              </mc:Choice>
              <mc:Fallback>
                <p:oleObj name="Equation" r:id="rId11" imgW="1574640" imgH="34272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05600" y="1562100"/>
                        <a:ext cx="15748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7" name="Object 13"/>
          <p:cNvGraphicFramePr>
            <a:graphicFrameLocks noChangeAspect="1"/>
          </p:cNvGraphicFramePr>
          <p:nvPr/>
        </p:nvGraphicFramePr>
        <p:xfrm>
          <a:off x="4800600" y="3149600"/>
          <a:ext cx="3238500" cy="279400"/>
        </p:xfrm>
        <a:graphic>
          <a:graphicData uri="http://schemas.openxmlformats.org/presentationml/2006/ole">
            <mc:AlternateContent xmlns:mc="http://schemas.openxmlformats.org/markup-compatibility/2006">
              <mc:Choice xmlns:v="urn:schemas-microsoft-com:vml" Requires="v">
                <p:oleObj spid="_x0000_s241757" name="Equation" r:id="rId13" imgW="3238200" imgH="279360" progId="Equation.DSMT4">
                  <p:embed/>
                </p:oleObj>
              </mc:Choice>
              <mc:Fallback>
                <p:oleObj name="Equation" r:id="rId13" imgW="3238200" imgH="27936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0600" y="3149600"/>
                        <a:ext cx="323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8" name="Object 14"/>
          <p:cNvGraphicFramePr>
            <a:graphicFrameLocks noChangeAspect="1"/>
          </p:cNvGraphicFramePr>
          <p:nvPr/>
        </p:nvGraphicFramePr>
        <p:xfrm>
          <a:off x="1828800" y="1247274"/>
          <a:ext cx="1981200" cy="990600"/>
        </p:xfrm>
        <a:graphic>
          <a:graphicData uri="http://schemas.openxmlformats.org/presentationml/2006/ole">
            <mc:AlternateContent xmlns:mc="http://schemas.openxmlformats.org/markup-compatibility/2006">
              <mc:Choice xmlns:v="urn:schemas-microsoft-com:vml" Requires="v">
                <p:oleObj spid="_x0000_s241758" name="Equation" r:id="rId15" imgW="1981080" imgH="990360" progId="Equation.DSMT4">
                  <p:embed/>
                </p:oleObj>
              </mc:Choice>
              <mc:Fallback>
                <p:oleObj name="Equation" r:id="rId15" imgW="1981080" imgH="99036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28800" y="1247274"/>
                        <a:ext cx="1981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1679" name="Object 15"/>
          <p:cNvGraphicFramePr>
            <a:graphicFrameLocks noChangeAspect="1"/>
          </p:cNvGraphicFramePr>
          <p:nvPr/>
        </p:nvGraphicFramePr>
        <p:xfrm>
          <a:off x="4419600" y="4584032"/>
          <a:ext cx="1092200" cy="990600"/>
        </p:xfrm>
        <a:graphic>
          <a:graphicData uri="http://schemas.openxmlformats.org/presentationml/2006/ole">
            <mc:AlternateContent xmlns:mc="http://schemas.openxmlformats.org/markup-compatibility/2006">
              <mc:Choice xmlns:v="urn:schemas-microsoft-com:vml" Requires="v">
                <p:oleObj spid="_x0000_s241759" name="Equation" r:id="rId17" imgW="1091880" imgH="990360" progId="Equation.DSMT4">
                  <p:embed/>
                </p:oleObj>
              </mc:Choice>
              <mc:Fallback>
                <p:oleObj name="Equation" r:id="rId17" imgW="1091880" imgH="99036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19600" y="4584032"/>
                        <a:ext cx="1092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16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167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167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167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16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16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16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lstStyle/>
          <a:p>
            <a:r>
              <a:rPr lang="en-US" dirty="0"/>
              <a:t>So if the values of these derivatives are known (and 	        the evaluation of the limit </a:t>
            </a:r>
            <a:r>
              <a:rPr lang="en-US" i="1" dirty="0"/>
              <a:t>can</a:t>
            </a:r>
            <a:r>
              <a:rPr lang="en-US" dirty="0"/>
              <a:t> be accomplished with a different substitution. This observation is a simple form of l’Hôpital’s Rule, named after the French nobleman Guillaume François Antoine de l’Hôpital (1661–1704) in whose introductory calculus textbook it first appeared—the result is actually due to the Swiss mathematician Johann Bernoulli (1667–1748).</a:t>
            </a:r>
          </a:p>
        </p:txBody>
      </p:sp>
      <p:graphicFrame>
        <p:nvGraphicFramePr>
          <p:cNvPr id="242691" name="Object 3"/>
          <p:cNvGraphicFramePr>
            <a:graphicFrameLocks noChangeAspect="1"/>
          </p:cNvGraphicFramePr>
          <p:nvPr/>
        </p:nvGraphicFramePr>
        <p:xfrm>
          <a:off x="568678" y="1739900"/>
          <a:ext cx="1435100" cy="469900"/>
        </p:xfrm>
        <a:graphic>
          <a:graphicData uri="http://schemas.openxmlformats.org/presentationml/2006/ole">
            <mc:AlternateContent xmlns:mc="http://schemas.openxmlformats.org/markup-compatibility/2006">
              <mc:Choice xmlns:v="urn:schemas-microsoft-com:vml" Requires="v">
                <p:oleObj spid="_x0000_s242701" name="Equation" r:id="rId3" imgW="1434960" imgH="469800" progId="Equation.DSMT4">
                  <p:embed/>
                </p:oleObj>
              </mc:Choice>
              <mc:Fallback>
                <p:oleObj name="Equation" r:id="rId3" imgW="14349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678" y="1739900"/>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Determine </a:t>
            </a:r>
          </a:p>
          <a:p>
            <a:pPr>
              <a:spcBef>
                <a:spcPts val="1800"/>
              </a:spcBef>
            </a:pPr>
            <a:r>
              <a:rPr lang="en-US" b="1" dirty="0"/>
              <a:t>Solution</a:t>
            </a:r>
          </a:p>
          <a:p>
            <a:r>
              <a:rPr lang="en-US" dirty="0"/>
              <a:t>Although we have learned ways to algebraically manipulate fractions of this sort in order to find the limit, l’Hôpital’s Rule makes it strikingly easy.</a:t>
            </a:r>
          </a:p>
        </p:txBody>
      </p:sp>
      <p:graphicFrame>
        <p:nvGraphicFramePr>
          <p:cNvPr id="207874" name="Object 2"/>
          <p:cNvGraphicFramePr>
            <a:graphicFrameLocks noChangeAspect="1"/>
          </p:cNvGraphicFramePr>
          <p:nvPr/>
        </p:nvGraphicFramePr>
        <p:xfrm>
          <a:off x="2270478" y="1130763"/>
          <a:ext cx="2095500" cy="825500"/>
        </p:xfrm>
        <a:graphic>
          <a:graphicData uri="http://schemas.openxmlformats.org/presentationml/2006/ole">
            <mc:AlternateContent xmlns:mc="http://schemas.openxmlformats.org/markup-compatibility/2006">
              <mc:Choice xmlns:v="urn:schemas-microsoft-com:vml" Requires="v">
                <p:oleObj spid="_x0000_s207945" name="Equation" r:id="rId3" imgW="2095200" imgH="825480" progId="Equation.DSMT4">
                  <p:embed/>
                </p:oleObj>
              </mc:Choice>
              <mc:Fallback>
                <p:oleObj name="Equation" r:id="rId3" imgW="2095200" imgH="825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0478" y="1130763"/>
                        <a:ext cx="2095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876" name="Object 4"/>
          <p:cNvGraphicFramePr>
            <a:graphicFrameLocks noChangeAspect="1"/>
          </p:cNvGraphicFramePr>
          <p:nvPr/>
        </p:nvGraphicFramePr>
        <p:xfrm>
          <a:off x="609600" y="3989696"/>
          <a:ext cx="1993900" cy="825500"/>
        </p:xfrm>
        <a:graphic>
          <a:graphicData uri="http://schemas.openxmlformats.org/presentationml/2006/ole">
            <mc:AlternateContent xmlns:mc="http://schemas.openxmlformats.org/markup-compatibility/2006">
              <mc:Choice xmlns:v="urn:schemas-microsoft-com:vml" Requires="v">
                <p:oleObj spid="_x0000_s207946" name="Equation" r:id="rId5" imgW="1993680" imgH="825480" progId="Equation.DSMT4">
                  <p:embed/>
                </p:oleObj>
              </mc:Choice>
              <mc:Fallback>
                <p:oleObj name="Equation" r:id="rId5" imgW="1993680" imgH="825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989696"/>
                        <a:ext cx="1993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877" name="Object 5"/>
          <p:cNvGraphicFramePr>
            <a:graphicFrameLocks noChangeAspect="1"/>
          </p:cNvGraphicFramePr>
          <p:nvPr/>
        </p:nvGraphicFramePr>
        <p:xfrm>
          <a:off x="2639704" y="3984008"/>
          <a:ext cx="2349500" cy="825500"/>
        </p:xfrm>
        <a:graphic>
          <a:graphicData uri="http://schemas.openxmlformats.org/presentationml/2006/ole">
            <mc:AlternateContent xmlns:mc="http://schemas.openxmlformats.org/markup-compatibility/2006">
              <mc:Choice xmlns:v="urn:schemas-microsoft-com:vml" Requires="v">
                <p:oleObj spid="_x0000_s207947" name="Equation" r:id="rId7" imgW="2349360" imgH="825480" progId="Equation.DSMT4">
                  <p:embed/>
                </p:oleObj>
              </mc:Choice>
              <mc:Fallback>
                <p:oleObj name="Equation" r:id="rId7" imgW="2349360" imgH="825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39704" y="3984008"/>
                        <a:ext cx="2349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878" name="Object 6"/>
          <p:cNvGraphicFramePr>
            <a:graphicFrameLocks noChangeAspect="1"/>
          </p:cNvGraphicFramePr>
          <p:nvPr/>
        </p:nvGraphicFramePr>
        <p:xfrm>
          <a:off x="2626056" y="4904096"/>
          <a:ext cx="1384300" cy="482600"/>
        </p:xfrm>
        <a:graphic>
          <a:graphicData uri="http://schemas.openxmlformats.org/presentationml/2006/ole">
            <mc:AlternateContent xmlns:mc="http://schemas.openxmlformats.org/markup-compatibility/2006">
              <mc:Choice xmlns:v="urn:schemas-microsoft-com:vml" Requires="v">
                <p:oleObj spid="_x0000_s207948" name="Equation" r:id="rId9" imgW="1384200" imgH="482400" progId="Equation.DSMT4">
                  <p:embed/>
                </p:oleObj>
              </mc:Choice>
              <mc:Fallback>
                <p:oleObj name="Equation" r:id="rId9" imgW="1384200" imgH="482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6056" y="4904096"/>
                        <a:ext cx="1384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879" name="Object 7"/>
          <p:cNvGraphicFramePr>
            <a:graphicFrameLocks noChangeAspect="1"/>
          </p:cNvGraphicFramePr>
          <p:nvPr/>
        </p:nvGraphicFramePr>
        <p:xfrm>
          <a:off x="2631744" y="5562600"/>
          <a:ext cx="457200" cy="292100"/>
        </p:xfrm>
        <a:graphic>
          <a:graphicData uri="http://schemas.openxmlformats.org/presentationml/2006/ole">
            <mc:AlternateContent xmlns:mc="http://schemas.openxmlformats.org/markup-compatibility/2006">
              <mc:Choice xmlns:v="urn:schemas-microsoft-com:vml" Requires="v">
                <p:oleObj spid="_x0000_s207949" name="Equation" r:id="rId11" imgW="457200" imgH="291960" progId="Equation.DSMT4">
                  <p:embed/>
                </p:oleObj>
              </mc:Choice>
              <mc:Fallback>
                <p:oleObj name="Equation" r:id="rId11" imgW="4572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31744" y="556260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880" name="Object 8"/>
          <p:cNvGraphicFramePr>
            <a:graphicFrameLocks noChangeAspect="1"/>
          </p:cNvGraphicFramePr>
          <p:nvPr/>
        </p:nvGraphicFramePr>
        <p:xfrm>
          <a:off x="5437496" y="4280848"/>
          <a:ext cx="3098800" cy="279400"/>
        </p:xfrm>
        <a:graphic>
          <a:graphicData uri="http://schemas.openxmlformats.org/presentationml/2006/ole">
            <mc:AlternateContent xmlns:mc="http://schemas.openxmlformats.org/markup-compatibility/2006">
              <mc:Choice xmlns:v="urn:schemas-microsoft-com:vml" Requires="v">
                <p:oleObj spid="_x0000_s207950" name="Equation" r:id="rId13" imgW="3098520" imgH="279360" progId="Equation.DSMT4">
                  <p:embed/>
                </p:oleObj>
              </mc:Choice>
              <mc:Fallback>
                <p:oleObj name="Equation" r:id="rId13" imgW="309852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37496" y="4280848"/>
                        <a:ext cx="309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7881" name="Object 9"/>
          <p:cNvGraphicFramePr>
            <a:graphicFrameLocks noChangeAspect="1"/>
          </p:cNvGraphicFramePr>
          <p:nvPr/>
        </p:nvGraphicFramePr>
        <p:xfrm>
          <a:off x="5486400" y="5029200"/>
          <a:ext cx="1739900" cy="241300"/>
        </p:xfrm>
        <a:graphic>
          <a:graphicData uri="http://schemas.openxmlformats.org/presentationml/2006/ole">
            <mc:AlternateContent xmlns:mc="http://schemas.openxmlformats.org/markup-compatibility/2006">
              <mc:Choice xmlns:v="urn:schemas-microsoft-com:vml" Requires="v">
                <p:oleObj spid="_x0000_s207951" name="Equation" r:id="rId15" imgW="1739880" imgH="241200" progId="Equation.DSMT4">
                  <p:embed/>
                </p:oleObj>
              </mc:Choice>
              <mc:Fallback>
                <p:oleObj name="Equation" r:id="rId15" imgW="1739880" imgH="2412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6400" y="5029200"/>
                        <a:ext cx="1739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787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787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78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787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78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78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Cauchy’s Mean Value Theorem</a:t>
            </a:r>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a:solidFill>
                  <a:srgbClr val="000000"/>
                </a:solidFill>
              </a:rPr>
              <a:t>Cauchy’s Mean Value Theorem</a:t>
            </a:r>
          </a:p>
          <a:p>
            <a:r>
              <a:rPr lang="en-US" dirty="0">
                <a:solidFill>
                  <a:srgbClr val="000000"/>
                </a:solidFill>
              </a:rPr>
              <a:t>Suppose that </a:t>
            </a:r>
            <a:r>
              <a:rPr lang="en-US" i="1" dirty="0">
                <a:solidFill>
                  <a:srgbClr val="000000"/>
                </a:solidFill>
              </a:rPr>
              <a:t>f </a:t>
            </a:r>
            <a:r>
              <a:rPr lang="en-US" dirty="0">
                <a:solidFill>
                  <a:srgbClr val="000000"/>
                </a:solidFill>
              </a:rPr>
              <a:t>and </a:t>
            </a:r>
            <a:r>
              <a:rPr lang="en-US" i="1" dirty="0">
                <a:solidFill>
                  <a:srgbClr val="000000"/>
                </a:solidFill>
              </a:rPr>
              <a:t>g</a:t>
            </a:r>
            <a:r>
              <a:rPr lang="en-US" dirty="0">
                <a:solidFill>
                  <a:srgbClr val="000000"/>
                </a:solidFill>
              </a:rPr>
              <a:t> are continuous on [</a:t>
            </a:r>
            <a:r>
              <a:rPr lang="en-US" i="1" dirty="0" err="1">
                <a:solidFill>
                  <a:srgbClr val="000000"/>
                </a:solidFill>
              </a:rPr>
              <a:t>a</a:t>
            </a:r>
            <a:r>
              <a:rPr lang="en-US" dirty="0" err="1">
                <a:solidFill>
                  <a:srgbClr val="000000"/>
                </a:solidFill>
              </a:rPr>
              <a:t>,</a:t>
            </a:r>
            <a:r>
              <a:rPr lang="en-US" i="1" dirty="0" err="1">
                <a:solidFill>
                  <a:srgbClr val="000000"/>
                </a:solidFill>
              </a:rPr>
              <a:t>b</a:t>
            </a:r>
            <a:r>
              <a:rPr lang="en-US" dirty="0">
                <a:solidFill>
                  <a:srgbClr val="000000"/>
                </a:solidFill>
              </a:rPr>
              <a:t>] and differentiable on (</a:t>
            </a:r>
            <a:r>
              <a:rPr lang="en-US" i="1" dirty="0" err="1">
                <a:solidFill>
                  <a:srgbClr val="000000"/>
                </a:solidFill>
              </a:rPr>
              <a:t>a</a:t>
            </a:r>
            <a:r>
              <a:rPr lang="en-US" dirty="0" err="1">
                <a:solidFill>
                  <a:srgbClr val="000000"/>
                </a:solidFill>
              </a:rPr>
              <a:t>,</a:t>
            </a:r>
            <a:r>
              <a:rPr lang="en-US" i="1" dirty="0" err="1">
                <a:solidFill>
                  <a:srgbClr val="000000"/>
                </a:solidFill>
              </a:rPr>
              <a:t>b</a:t>
            </a:r>
            <a:r>
              <a:rPr lang="en-US" dirty="0">
                <a:solidFill>
                  <a:srgbClr val="000000"/>
                </a:solidFill>
              </a:rPr>
              <a:t>),                  on (</a:t>
            </a:r>
            <a:r>
              <a:rPr lang="en-US" i="1" dirty="0" err="1">
                <a:solidFill>
                  <a:srgbClr val="000000"/>
                </a:solidFill>
              </a:rPr>
              <a:t>a</a:t>
            </a:r>
            <a:r>
              <a:rPr lang="en-US" dirty="0" err="1">
                <a:solidFill>
                  <a:srgbClr val="000000"/>
                </a:solidFill>
              </a:rPr>
              <a:t>,</a:t>
            </a:r>
            <a:r>
              <a:rPr lang="en-US" i="1" dirty="0" err="1">
                <a:solidFill>
                  <a:srgbClr val="000000"/>
                </a:solidFill>
              </a:rPr>
              <a:t>b</a:t>
            </a:r>
            <a:r>
              <a:rPr lang="en-US" dirty="0">
                <a:solidFill>
                  <a:srgbClr val="000000"/>
                </a:solidFill>
              </a:rPr>
              <a:t>), and </a:t>
            </a:r>
          </a:p>
          <a:p>
            <a:pPr>
              <a:spcBef>
                <a:spcPts val="0"/>
              </a:spcBef>
            </a:pPr>
            <a:r>
              <a:rPr lang="en-US" dirty="0">
                <a:solidFill>
                  <a:srgbClr val="000000"/>
                </a:solidFill>
              </a:rPr>
              <a:t>                       Then there is a point                  such that</a:t>
            </a: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p:txBody>
      </p:sp>
      <p:graphicFrame>
        <p:nvGraphicFramePr>
          <p:cNvPr id="208898" name="Object 2"/>
          <p:cNvGraphicFramePr>
            <a:graphicFrameLocks noChangeAspect="1"/>
          </p:cNvGraphicFramePr>
          <p:nvPr/>
        </p:nvGraphicFramePr>
        <p:xfrm>
          <a:off x="3899848" y="2260600"/>
          <a:ext cx="1295400" cy="482600"/>
        </p:xfrm>
        <a:graphic>
          <a:graphicData uri="http://schemas.openxmlformats.org/presentationml/2006/ole">
            <mc:AlternateContent xmlns:mc="http://schemas.openxmlformats.org/markup-compatibility/2006">
              <mc:Choice xmlns:v="urn:schemas-microsoft-com:vml" Requires="v">
                <p:oleObj spid="_x0000_s208938" name="Equation" r:id="rId3" imgW="1295280" imgH="482400" progId="Equation.DSMT4">
                  <p:embed/>
                </p:oleObj>
              </mc:Choice>
              <mc:Fallback>
                <p:oleObj name="Equation" r:id="rId3" imgW="129528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9848" y="2260600"/>
                        <a:ext cx="1295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899" name="Object 3"/>
          <p:cNvGraphicFramePr>
            <a:graphicFrameLocks noChangeAspect="1"/>
          </p:cNvGraphicFramePr>
          <p:nvPr/>
        </p:nvGraphicFramePr>
        <p:xfrm>
          <a:off x="533400" y="2667000"/>
          <a:ext cx="1790700" cy="482600"/>
        </p:xfrm>
        <a:graphic>
          <a:graphicData uri="http://schemas.openxmlformats.org/presentationml/2006/ole">
            <mc:AlternateContent xmlns:mc="http://schemas.openxmlformats.org/markup-compatibility/2006">
              <mc:Choice xmlns:v="urn:schemas-microsoft-com:vml" Requires="v">
                <p:oleObj spid="_x0000_s208939" name="Equation" r:id="rId5" imgW="1790640" imgH="482400" progId="Equation.DSMT4">
                  <p:embed/>
                </p:oleObj>
              </mc:Choice>
              <mc:Fallback>
                <p:oleObj name="Equation" r:id="rId5" imgW="1790640" imgH="482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67000"/>
                        <a:ext cx="1790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900" name="Object 4"/>
          <p:cNvGraphicFramePr>
            <a:graphicFrameLocks noChangeAspect="1"/>
          </p:cNvGraphicFramePr>
          <p:nvPr/>
        </p:nvGraphicFramePr>
        <p:xfrm>
          <a:off x="5451144" y="2668896"/>
          <a:ext cx="1257300" cy="482600"/>
        </p:xfrm>
        <a:graphic>
          <a:graphicData uri="http://schemas.openxmlformats.org/presentationml/2006/ole">
            <mc:AlternateContent xmlns:mc="http://schemas.openxmlformats.org/markup-compatibility/2006">
              <mc:Choice xmlns:v="urn:schemas-microsoft-com:vml" Requires="v">
                <p:oleObj spid="_x0000_s208940" name="Equation" r:id="rId7" imgW="1257120" imgH="482400" progId="Equation.DSMT4">
                  <p:embed/>
                </p:oleObj>
              </mc:Choice>
              <mc:Fallback>
                <p:oleObj name="Equation" r:id="rId7" imgW="125712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51144" y="2668896"/>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901" name="Object 5"/>
          <p:cNvGraphicFramePr>
            <a:graphicFrameLocks noChangeAspect="1"/>
          </p:cNvGraphicFramePr>
          <p:nvPr/>
        </p:nvGraphicFramePr>
        <p:xfrm>
          <a:off x="3079750" y="3278496"/>
          <a:ext cx="2984500" cy="1016000"/>
        </p:xfrm>
        <a:graphic>
          <a:graphicData uri="http://schemas.openxmlformats.org/presentationml/2006/ole">
            <mc:AlternateContent xmlns:mc="http://schemas.openxmlformats.org/markup-compatibility/2006">
              <mc:Choice xmlns:v="urn:schemas-microsoft-com:vml" Requires="v">
                <p:oleObj spid="_x0000_s208941" name="Equation" r:id="rId9" imgW="2984400" imgH="1015920" progId="Equation.DSMT4">
                  <p:embed/>
                </p:oleObj>
              </mc:Choice>
              <mc:Fallback>
                <p:oleObj name="Equation" r:id="rId9" imgW="2984400" imgH="101592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79750" y="3278496"/>
                        <a:ext cx="29845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p:txBody>
          <a:bodyPr/>
          <a:lstStyle/>
          <a:p>
            <a:r>
              <a:rPr lang="en-US" dirty="0"/>
              <a:t>Note that Cauchy’s Mean Value Theorem reduces to the simpler Mean Value Theorem if </a:t>
            </a:r>
            <a:r>
              <a:rPr lang="en-US" i="1" dirty="0"/>
              <a:t>g</a:t>
            </a:r>
            <a:r>
              <a:rPr lang="en-US" dirty="0"/>
              <a:t>(</a:t>
            </a:r>
            <a:r>
              <a:rPr lang="en-US" i="1" dirty="0"/>
              <a:t>x</a:t>
            </a:r>
            <a:r>
              <a:rPr lang="en-US" dirty="0"/>
              <a:t>) = </a:t>
            </a:r>
            <a:r>
              <a:rPr lang="en-US" i="1" dirty="0"/>
              <a:t>x</a:t>
            </a:r>
            <a:r>
              <a:rPr lang="en-US" dirty="0"/>
              <a:t>.</a:t>
            </a:r>
          </a:p>
          <a:p>
            <a:r>
              <a:rPr lang="en-US" dirty="0"/>
              <a:t>The simpler version of the MVT guarantees the existence of a point where the tangent to a function is parallel to a secant line, and Cauchy’s MVT does something similar.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L’Hôpital’s Rule</a:t>
            </a:r>
          </a:p>
        </p:txBody>
      </p:sp>
      <p:sp>
        <p:nvSpPr>
          <p:cNvPr id="3" name="Content Placeholder 2"/>
          <p:cNvSpPr>
            <a:spLocks noGrp="1"/>
          </p:cNvSpPr>
          <p:nvPr>
            <p:ph idx="1"/>
          </p:nvPr>
        </p:nvSpPr>
        <p:spPr>
          <a:xfrm>
            <a:off x="457200" y="1280160"/>
            <a:ext cx="4114800" cy="4572000"/>
          </a:xfrm>
        </p:spPr>
        <p:txBody>
          <a:bodyPr>
            <a:normAutofit lnSpcReduction="10000"/>
          </a:bodyPr>
          <a:lstStyle/>
          <a:p>
            <a:r>
              <a:rPr lang="en-US" dirty="0"/>
              <a:t>Given two functions </a:t>
            </a:r>
            <a:r>
              <a:rPr lang="en-US" i="1" dirty="0"/>
              <a:t>f</a:t>
            </a:r>
            <a:r>
              <a:rPr lang="en-US" dirty="0"/>
              <a:t> and </a:t>
            </a:r>
            <a:r>
              <a:rPr lang="en-US" i="1" dirty="0"/>
              <a:t>g</a:t>
            </a:r>
            <a:r>
              <a:rPr lang="en-US" dirty="0"/>
              <a:t> with the properties above, the collection of ordered pairs </a:t>
            </a:r>
          </a:p>
          <a:p>
            <a:r>
              <a:rPr lang="en-US" dirty="0"/>
              <a:t>				 </a:t>
            </a:r>
          </a:p>
          <a:p>
            <a:r>
              <a:rPr lang="en-US" dirty="0"/>
              <a:t>defines a curve in </a:t>
            </a:r>
            <a:r>
              <a:rPr lang="en-US" dirty="0">
                <a:latin typeface="Cambria Math" panose="02040503050406030204" pitchFamily="18" charset="0"/>
                <a:ea typeface="Cambria Math" panose="02040503050406030204" pitchFamily="18" charset="0"/>
              </a:rPr>
              <a:t>ℝ</a:t>
            </a:r>
            <a:r>
              <a:rPr lang="en-US" baseline="30000" dirty="0"/>
              <a:t>2</a:t>
            </a:r>
            <a:r>
              <a:rPr lang="en-US" dirty="0"/>
              <a:t> such as the one depicted in Figure 1, and the red line segment connecting 		           and 		        is also called a secant line. </a:t>
            </a:r>
          </a:p>
        </p:txBody>
      </p:sp>
      <p:graphicFrame>
        <p:nvGraphicFramePr>
          <p:cNvPr id="243714" name="Object 2"/>
          <p:cNvGraphicFramePr>
            <a:graphicFrameLocks noChangeAspect="1"/>
          </p:cNvGraphicFramePr>
          <p:nvPr/>
        </p:nvGraphicFramePr>
        <p:xfrm>
          <a:off x="762000" y="2853267"/>
          <a:ext cx="3327400" cy="596900"/>
        </p:xfrm>
        <a:graphic>
          <a:graphicData uri="http://schemas.openxmlformats.org/presentationml/2006/ole">
            <mc:AlternateContent xmlns:mc="http://schemas.openxmlformats.org/markup-compatibility/2006">
              <mc:Choice xmlns:v="urn:schemas-microsoft-com:vml" Requires="v">
                <p:oleObj spid="_x0000_s243744" name="Equation" r:id="rId3" imgW="3327120" imgH="596880" progId="Equation.DSMT4">
                  <p:embed/>
                </p:oleObj>
              </mc:Choice>
              <mc:Fallback>
                <p:oleObj name="Equation" r:id="rId3" imgW="3327120" imgH="596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53267"/>
                        <a:ext cx="3327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3715" name="Object 3"/>
          <p:cNvGraphicFramePr>
            <a:graphicFrameLocks noChangeAspect="1"/>
          </p:cNvGraphicFramePr>
          <p:nvPr/>
        </p:nvGraphicFramePr>
        <p:xfrm>
          <a:off x="533400" y="4876800"/>
          <a:ext cx="1714500" cy="546100"/>
        </p:xfrm>
        <a:graphic>
          <a:graphicData uri="http://schemas.openxmlformats.org/presentationml/2006/ole">
            <mc:AlternateContent xmlns:mc="http://schemas.openxmlformats.org/markup-compatibility/2006">
              <mc:Choice xmlns:v="urn:schemas-microsoft-com:vml" Requires="v">
                <p:oleObj spid="_x0000_s243745" name="Equation" r:id="rId5" imgW="1714320" imgH="545760" progId="Equation.DSMT4">
                  <p:embed/>
                </p:oleObj>
              </mc:Choice>
              <mc:Fallback>
                <p:oleObj name="Equation" r:id="rId5" imgW="1714320" imgH="5457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876800"/>
                        <a:ext cx="1714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3716" name="Object 4"/>
          <p:cNvGraphicFramePr>
            <a:graphicFrameLocks noChangeAspect="1"/>
          </p:cNvGraphicFramePr>
          <p:nvPr/>
        </p:nvGraphicFramePr>
        <p:xfrm>
          <a:off x="2956278" y="4876800"/>
          <a:ext cx="1714500" cy="546100"/>
        </p:xfrm>
        <a:graphic>
          <a:graphicData uri="http://schemas.openxmlformats.org/presentationml/2006/ole">
            <mc:AlternateContent xmlns:mc="http://schemas.openxmlformats.org/markup-compatibility/2006">
              <mc:Choice xmlns:v="urn:schemas-microsoft-com:vml" Requires="v">
                <p:oleObj spid="_x0000_s243746" name="Equation" r:id="rId7" imgW="1714320" imgH="545760" progId="Equation.DSMT4">
                  <p:embed/>
                </p:oleObj>
              </mc:Choice>
              <mc:Fallback>
                <p:oleObj name="Equation" r:id="rId7" imgW="1714320" imgH="5457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56278" y="4876800"/>
                        <a:ext cx="1714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9" name="Group 8"/>
          <p:cNvGrpSpPr/>
          <p:nvPr/>
        </p:nvGrpSpPr>
        <p:grpSpPr>
          <a:xfrm>
            <a:off x="4554831" y="1163896"/>
            <a:ext cx="4497450" cy="4772979"/>
            <a:chOff x="4554831" y="1163896"/>
            <a:chExt cx="4497450" cy="4772979"/>
          </a:xfrm>
        </p:grpSpPr>
        <p:pic>
          <p:nvPicPr>
            <p:cNvPr id="243717" name="Picture 5"/>
            <p:cNvPicPr>
              <a:picLocks noChangeAspect="1" noChangeArrowheads="1"/>
            </p:cNvPicPr>
            <p:nvPr/>
          </p:nvPicPr>
          <p:blipFill>
            <a:blip r:embed="rId9" cstate="print"/>
            <a:srcRect b="15696"/>
            <a:stretch>
              <a:fillRect/>
            </a:stretch>
          </p:blipFill>
          <p:spPr bwMode="auto">
            <a:xfrm>
              <a:off x="5257800" y="1163896"/>
              <a:ext cx="3200400" cy="3865304"/>
            </a:xfrm>
            <a:prstGeom prst="rect">
              <a:avLst/>
            </a:prstGeom>
            <a:noFill/>
            <a:ln w="9525">
              <a:noFill/>
              <a:miter lim="800000"/>
              <a:headEnd/>
              <a:tailEnd/>
            </a:ln>
          </p:spPr>
        </p:pic>
        <p:sp>
          <p:nvSpPr>
            <p:cNvPr id="8" name="Rectangle 7"/>
            <p:cNvSpPr/>
            <p:nvPr/>
          </p:nvSpPr>
          <p:spPr>
            <a:xfrm>
              <a:off x="4554831" y="4998156"/>
              <a:ext cx="4497450" cy="938719"/>
            </a:xfrm>
            <a:prstGeom prst="rect">
              <a:avLst/>
            </a:prstGeom>
          </p:spPr>
          <p:txBody>
            <a:bodyPr wrap="none">
              <a:spAutoFit/>
            </a:bodyPr>
            <a:lstStyle/>
            <a:p>
              <a:pPr algn="ctr"/>
              <a:r>
                <a:rPr lang="en-US" sz="2800" b="1" dirty="0"/>
                <a:t>Figure 1</a:t>
              </a:r>
            </a:p>
            <a:p>
              <a:r>
                <a:rPr lang="en-US" sz="2700" dirty="0"/>
                <a:t>Cauchy’s Mean Value Theorem</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2947</TotalTime>
  <Words>1389</Words>
  <Application>Microsoft Office PowerPoint</Application>
  <PresentationFormat>On-screen Show (4:3)</PresentationFormat>
  <Paragraphs>173</Paragraphs>
  <Slides>39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46" baseType="lpstr">
      <vt:lpstr>Arial</vt:lpstr>
      <vt:lpstr>Calibri</vt:lpstr>
      <vt:lpstr>Cambria Math</vt:lpstr>
      <vt:lpstr>Symbol</vt:lpstr>
      <vt:lpstr>Office Theme</vt:lpstr>
      <vt:lpstr>Equation</vt:lpstr>
      <vt:lpstr>MathType 6.0 Equation</vt:lpstr>
      <vt:lpstr>Section 4.4</vt:lpstr>
      <vt:lpstr>TOPICS</vt:lpstr>
      <vt:lpstr>L’Hôpital’s Rule</vt:lpstr>
      <vt:lpstr>L’Hôpital’s Rule</vt:lpstr>
      <vt:lpstr>L’Hôpital’s Rule</vt:lpstr>
      <vt:lpstr>Example 1 </vt:lpstr>
      <vt:lpstr>Theorem: Cauchy’s Mean Value Theorem</vt:lpstr>
      <vt:lpstr>L’Hôpital’s Rule</vt:lpstr>
      <vt:lpstr>L’Hôpital’s Rule</vt:lpstr>
      <vt:lpstr>L’Hôpital’s Rule</vt:lpstr>
      <vt:lpstr>Theorem: L’Hôpital’s Rule</vt:lpstr>
      <vt:lpstr>Theorem: L’Hôpital’s Rule</vt:lpstr>
      <vt:lpstr>L’Hôpital’s Rule</vt:lpstr>
      <vt:lpstr>Theorem: L’Hôpital’s Rule</vt:lpstr>
      <vt:lpstr>Theorem: L’Hôpital’s Rule</vt:lpstr>
      <vt:lpstr>Theorem: L’Hôpital’s Rule</vt:lpstr>
      <vt:lpstr>L’Hôpital’s Rule</vt:lpstr>
      <vt:lpstr>Example 2 </vt:lpstr>
      <vt:lpstr>Example 3 </vt:lpstr>
      <vt:lpstr>Caution</vt:lpstr>
      <vt:lpstr>L’Hôpital’s Rule</vt:lpstr>
      <vt:lpstr>Example 4 </vt:lpstr>
      <vt:lpstr>Example 4 (cont.) </vt:lpstr>
      <vt:lpstr>Example 4 (cont.) </vt:lpstr>
      <vt:lpstr>Limits of Indeterminate Form</vt:lpstr>
      <vt:lpstr>Example 5 </vt:lpstr>
      <vt:lpstr>Example 5 (cont.) </vt:lpstr>
      <vt:lpstr>Example 5 (cont.) </vt:lpstr>
      <vt:lpstr>Example 6</vt:lpstr>
      <vt:lpstr>Example 6 (cont.)</vt:lpstr>
      <vt:lpstr>Example 6 (cont.)</vt:lpstr>
      <vt:lpstr>Example 6 (cont.)</vt:lpstr>
      <vt:lpstr>Limits of Indeterminate Form</vt:lpstr>
      <vt:lpstr>Example 7</vt:lpstr>
      <vt:lpstr>Example 7 (cont.)</vt:lpstr>
      <vt:lpstr>Example 8</vt:lpstr>
      <vt:lpstr>Example 8 (cont.)</vt:lpstr>
      <vt:lpstr>Example 9</vt:lpstr>
      <vt:lpstr>Example 9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dc:creator>
  <cp:lastModifiedBy>nagesh</cp:lastModifiedBy>
  <cp:revision>379</cp:revision>
  <dcterms:created xsi:type="dcterms:W3CDTF">2013-04-26T14:43:13Z</dcterms:created>
  <dcterms:modified xsi:type="dcterms:W3CDTF">2018-09-21T12:29:06Z</dcterms:modified>
</cp:coreProperties>
</file>