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304" r:id="rId4"/>
    <p:sldId id="290" r:id="rId5"/>
    <p:sldId id="260" r:id="rId6"/>
    <p:sldId id="261" r:id="rId7"/>
    <p:sldId id="262" r:id="rId8"/>
    <p:sldId id="263" r:id="rId9"/>
    <p:sldId id="264" r:id="rId10"/>
    <p:sldId id="291" r:id="rId11"/>
    <p:sldId id="292" r:id="rId12"/>
    <p:sldId id="267" r:id="rId13"/>
    <p:sldId id="266" r:id="rId14"/>
    <p:sldId id="268" r:id="rId15"/>
    <p:sldId id="293" r:id="rId16"/>
    <p:sldId id="294" r:id="rId17"/>
    <p:sldId id="295" r:id="rId18"/>
    <p:sldId id="296" r:id="rId19"/>
    <p:sldId id="297" r:id="rId20"/>
    <p:sldId id="299" r:id="rId21"/>
    <p:sldId id="298" r:id="rId22"/>
    <p:sldId id="270" r:id="rId23"/>
    <p:sldId id="271" r:id="rId24"/>
    <p:sldId id="272" r:id="rId25"/>
    <p:sldId id="273" r:id="rId26"/>
    <p:sldId id="274" r:id="rId27"/>
    <p:sldId id="300" r:id="rId28"/>
    <p:sldId id="301" r:id="rId29"/>
    <p:sldId id="275" r:id="rId30"/>
    <p:sldId id="276" r:id="rId31"/>
    <p:sldId id="277" r:id="rId32"/>
    <p:sldId id="302" r:id="rId33"/>
    <p:sldId id="278" r:id="rId34"/>
    <p:sldId id="280" r:id="rId35"/>
    <p:sldId id="281" r:id="rId36"/>
    <p:sldId id="303" r:id="rId37"/>
    <p:sldId id="283" r:id="rId38"/>
    <p:sldId id="284" r:id="rId39"/>
    <p:sldId id="285" r:id="rId40"/>
    <p:sldId id="286"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FF00FF"/>
    <a:srgbClr val="004786"/>
    <a:srgbClr val="0000FF"/>
    <a:srgbClr val="000099"/>
    <a:srgbClr val="000000"/>
    <a:srgbClr val="00808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4" autoAdjust="0"/>
    <p:restoredTop sz="94660"/>
  </p:normalViewPr>
  <p:slideViewPr>
    <p:cSldViewPr>
      <p:cViewPr varScale="1">
        <p:scale>
          <a:sx n="69" d="100"/>
          <a:sy n="69" d="100"/>
        </p:scale>
        <p:origin x="1608"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12" Type="http://schemas.openxmlformats.org/officeDocument/2006/relationships/image" Target="../media/image33.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74367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5.bin"/><Relationship Id="rId18" Type="http://schemas.openxmlformats.org/officeDocument/2006/relationships/image" Target="../media/image29.wmf"/><Relationship Id="rId26" Type="http://schemas.openxmlformats.org/officeDocument/2006/relationships/image" Target="../media/image33.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26.wmf"/><Relationship Id="rId17" Type="http://schemas.openxmlformats.org/officeDocument/2006/relationships/oleObject" Target="../embeddings/oleObject27.bin"/><Relationship Id="rId25"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oleObject" Target="../embeddings/oleObject24.bin"/><Relationship Id="rId24" Type="http://schemas.openxmlformats.org/officeDocument/2006/relationships/image" Target="../media/image32.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10" Type="http://schemas.openxmlformats.org/officeDocument/2006/relationships/image" Target="../media/image25.wmf"/><Relationship Id="rId19" Type="http://schemas.openxmlformats.org/officeDocument/2006/relationships/oleObject" Target="../embeddings/oleObject28.bin"/><Relationship Id="rId4" Type="http://schemas.openxmlformats.org/officeDocument/2006/relationships/image" Target="../media/image22.wmf"/><Relationship Id="rId9" Type="http://schemas.openxmlformats.org/officeDocument/2006/relationships/oleObject" Target="../embeddings/oleObject23.bin"/><Relationship Id="rId14" Type="http://schemas.openxmlformats.org/officeDocument/2006/relationships/image" Target="../media/image27.wmf"/><Relationship Id="rId22" Type="http://schemas.openxmlformats.org/officeDocument/2006/relationships/image" Target="../media/image31.wmf"/></Relationships>
</file>

<file path=ppt/slides/_rels/slide18.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5.bin"/><Relationship Id="rId14"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3.bin"/><Relationship Id="rId18" Type="http://schemas.openxmlformats.org/officeDocument/2006/relationships/image" Target="../media/image47.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4.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9.vml"/><Relationship Id="rId6" Type="http://schemas.openxmlformats.org/officeDocument/2006/relationships/image" Target="../media/image41.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1.bin"/><Relationship Id="rId14" Type="http://schemas.openxmlformats.org/officeDocument/2006/relationships/image" Target="../media/image4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51.bin"/><Relationship Id="rId18" Type="http://schemas.openxmlformats.org/officeDocument/2006/relationships/image" Target="../media/image55.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2.wmf"/><Relationship Id="rId17"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4.wmf"/><Relationship Id="rId1" Type="http://schemas.openxmlformats.org/officeDocument/2006/relationships/vmlDrawing" Target="../drawings/vmlDrawing10.vml"/><Relationship Id="rId6" Type="http://schemas.openxmlformats.org/officeDocument/2006/relationships/image" Target="../media/image49.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9.bin"/><Relationship Id="rId14"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7.wmf"/><Relationship Id="rId5" Type="http://schemas.openxmlformats.org/officeDocument/2006/relationships/oleObject" Target="../embeddings/oleObject55.bin"/><Relationship Id="rId4" Type="http://schemas.openxmlformats.org/officeDocument/2006/relationships/image" Target="../media/image5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8.wmf"/></Relationships>
</file>

<file path=ppt/slides/_rels/slide2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0.wmf"/><Relationship Id="rId5" Type="http://schemas.openxmlformats.org/officeDocument/2006/relationships/oleObject" Target="../embeddings/oleObject58.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0.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3.wmf"/></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5.wmf"/><Relationship Id="rId5" Type="http://schemas.openxmlformats.org/officeDocument/2006/relationships/oleObject" Target="../embeddings/oleObject63.bin"/><Relationship Id="rId4" Type="http://schemas.openxmlformats.org/officeDocument/2006/relationships/image" Target="../media/image64.wmf"/></Relationships>
</file>

<file path=ppt/slides/_rels/slide2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8.wmf"/><Relationship Id="rId5" Type="http://schemas.openxmlformats.org/officeDocument/2006/relationships/oleObject" Target="../embeddings/oleObject66.bin"/><Relationship Id="rId4" Type="http://schemas.openxmlformats.org/officeDocument/2006/relationships/image" Target="../media/image6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3.bin"/><Relationship Id="rId18" Type="http://schemas.openxmlformats.org/officeDocument/2006/relationships/image" Target="../media/image78.wmf"/><Relationship Id="rId3" Type="http://schemas.openxmlformats.org/officeDocument/2006/relationships/oleObject" Target="../embeddings/oleObject68.bin"/><Relationship Id="rId21" Type="http://schemas.openxmlformats.org/officeDocument/2006/relationships/oleObject" Target="../embeddings/oleObject77.bin"/><Relationship Id="rId7" Type="http://schemas.openxmlformats.org/officeDocument/2006/relationships/oleObject" Target="../embeddings/oleObject70.bin"/><Relationship Id="rId12" Type="http://schemas.openxmlformats.org/officeDocument/2006/relationships/image" Target="../media/image75.wmf"/><Relationship Id="rId17"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image" Target="../media/image77.wmf"/><Relationship Id="rId20" Type="http://schemas.openxmlformats.org/officeDocument/2006/relationships/image" Target="../media/image79.wmf"/><Relationship Id="rId1" Type="http://schemas.openxmlformats.org/officeDocument/2006/relationships/vmlDrawing" Target="../drawings/vmlDrawing17.vml"/><Relationship Id="rId6" Type="http://schemas.openxmlformats.org/officeDocument/2006/relationships/image" Target="../media/image72.wmf"/><Relationship Id="rId11" Type="http://schemas.openxmlformats.org/officeDocument/2006/relationships/oleObject" Target="../embeddings/oleObject72.bin"/><Relationship Id="rId5" Type="http://schemas.openxmlformats.org/officeDocument/2006/relationships/oleObject" Target="../embeddings/oleObject69.bin"/><Relationship Id="rId15" Type="http://schemas.openxmlformats.org/officeDocument/2006/relationships/oleObject" Target="../embeddings/oleObject74.bin"/><Relationship Id="rId10" Type="http://schemas.openxmlformats.org/officeDocument/2006/relationships/image" Target="../media/image74.wmf"/><Relationship Id="rId19" Type="http://schemas.openxmlformats.org/officeDocument/2006/relationships/oleObject" Target="../embeddings/oleObject76.bin"/><Relationship Id="rId4" Type="http://schemas.openxmlformats.org/officeDocument/2006/relationships/image" Target="../media/image71.wmf"/><Relationship Id="rId9" Type="http://schemas.openxmlformats.org/officeDocument/2006/relationships/oleObject" Target="../embeddings/oleObject71.bin"/><Relationship Id="rId14" Type="http://schemas.openxmlformats.org/officeDocument/2006/relationships/image" Target="../media/image76.wmf"/><Relationship Id="rId22" Type="http://schemas.openxmlformats.org/officeDocument/2006/relationships/image" Target="../media/image8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2.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8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3.bin"/><Relationship Id="rId7"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7.wmf"/><Relationship Id="rId5" Type="http://schemas.openxmlformats.org/officeDocument/2006/relationships/oleObject" Target="../embeddings/oleObject84.bin"/><Relationship Id="rId4" Type="http://schemas.openxmlformats.org/officeDocument/2006/relationships/image" Target="../media/image86.wmf"/><Relationship Id="rId9" Type="http://schemas.openxmlformats.org/officeDocument/2006/relationships/image" Target="../media/image88.wmf"/></Relationships>
</file>

<file path=ppt/slides/_rels/slide34.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1.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89.bin"/><Relationship Id="rId14" Type="http://schemas.openxmlformats.org/officeDocument/2006/relationships/image" Target="../media/image95.wmf"/></Relationships>
</file>

<file path=ppt/slides/_rels/slide35.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7.wmf"/><Relationship Id="rId5" Type="http://schemas.openxmlformats.org/officeDocument/2006/relationships/oleObject" Target="../embeddings/oleObject93.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95.bin"/></Relationships>
</file>

<file path=ppt/slides/_rels/slide36.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01.wmf"/><Relationship Id="rId5" Type="http://schemas.openxmlformats.org/officeDocument/2006/relationships/oleObject" Target="../embeddings/oleObject97.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9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05.png"/><Relationship Id="rId4" Type="http://schemas.openxmlformats.org/officeDocument/2006/relationships/image" Target="../media/image10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106.wmf"/></Relationships>
</file>

<file path=ppt/slides/_rels/slide3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8.wmf"/><Relationship Id="rId5" Type="http://schemas.openxmlformats.org/officeDocument/2006/relationships/oleObject" Target="../embeddings/oleObject103.bin"/><Relationship Id="rId4" Type="http://schemas.openxmlformats.org/officeDocument/2006/relationships/image" Target="../media/image10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Antiderivatives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a:t>
            </a:r>
          </a:p>
        </p:txBody>
      </p:sp>
      <p:sp>
        <p:nvSpPr>
          <p:cNvPr id="3" name="Content Placeholder 2"/>
          <p:cNvSpPr>
            <a:spLocks noGrp="1"/>
          </p:cNvSpPr>
          <p:nvPr>
            <p:ph idx="1"/>
          </p:nvPr>
        </p:nvSpPr>
        <p:spPr/>
        <p:txBody>
          <a:bodyPr/>
          <a:lstStyle/>
          <a:p>
            <a:r>
              <a:rPr lang="en-US" dirty="0"/>
              <a:t>Example 1 points out that the answer to the opening question of this section is “No, not uniquely.” Another differentiation fact that we know is that two differentiable functions have the same derivative on an interval if and only if they differ by no more than a constant (the “only if” part is the second corollary of the Mean Value Theorem). This has the practical effect that each of the functions in Example 1 has an infinite number of antiderivatives.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General Antiderivative Theorem</a:t>
            </a:r>
          </a:p>
        </p:txBody>
      </p:sp>
      <p:sp>
        <p:nvSpPr>
          <p:cNvPr id="3" name="Content Placeholder 2"/>
          <p:cNvSpPr>
            <a:spLocks noGrp="1"/>
          </p:cNvSpPr>
          <p:nvPr>
            <p:ph idx="1"/>
          </p:nvPr>
        </p:nvSpPr>
        <p:spPr/>
        <p:txBody>
          <a:bodyPr/>
          <a:lstStyle/>
          <a:p>
            <a:r>
              <a:rPr lang="en-US" dirty="0"/>
              <a:t>Once we have found one antiderivative of a function on a given interval, we know the form of all its antiderivatives on that interval. That is the meaning of the following theorem, which is a reformulation of the corollary mentioned above.</a:t>
            </a:r>
          </a:p>
        </p:txBody>
      </p:sp>
      <p:sp>
        <p:nvSpPr>
          <p:cNvPr id="4" name="Content Placeholder 2"/>
          <p:cNvSpPr txBox="1">
            <a:spLocks/>
          </p:cNvSpPr>
          <p:nvPr/>
        </p:nvSpPr>
        <p:spPr>
          <a:xfrm>
            <a:off x="457200" y="3660541"/>
            <a:ext cx="8229600" cy="1902059"/>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effectLst/>
                <a:uLnTx/>
                <a:uFillTx/>
                <a:latin typeface="+mn-lt"/>
                <a:ea typeface="+mn-ea"/>
                <a:cs typeface="+mn-cs"/>
              </a:rPr>
              <a:t>General Antiderivative Theorem</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If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is an antiderivative of the function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on a given interval </a:t>
            </a:r>
            <a:r>
              <a:rPr kumimoji="0" lang="en-US" sz="2800" b="0" i="1" u="none" strike="noStrike" kern="1200" cap="none" spc="0" normalizeH="0" baseline="0" noProof="0" dirty="0">
                <a:ln>
                  <a:noFill/>
                </a:ln>
                <a:solidFill>
                  <a:srgbClr val="000000"/>
                </a:solidFill>
                <a:effectLst/>
                <a:uLnTx/>
                <a:uFillTx/>
                <a:latin typeface="+mn-lt"/>
                <a:ea typeface="+mn-ea"/>
                <a:cs typeface="+mn-cs"/>
              </a:rPr>
              <a:t>I</a:t>
            </a:r>
            <a:r>
              <a:rPr kumimoji="0" lang="en-US" sz="2800" b="0" i="0" u="none" strike="noStrike" kern="1200" cap="none" spc="0" normalizeH="0" baseline="0" noProof="0" dirty="0">
                <a:ln>
                  <a:noFill/>
                </a:ln>
                <a:solidFill>
                  <a:srgbClr val="000000"/>
                </a:solidFill>
                <a:effectLst/>
                <a:uLnTx/>
                <a:uFillTx/>
                <a:latin typeface="+mn-lt"/>
                <a:ea typeface="+mn-ea"/>
                <a:cs typeface="+mn-cs"/>
              </a:rPr>
              <a:t>, then any other antiderivative of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can be written as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x</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for some constant </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General Antiderivative</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General Antiderivative</a:t>
            </a:r>
          </a:p>
          <a:p>
            <a:r>
              <a:rPr lang="en-US" dirty="0">
                <a:solidFill>
                  <a:srgbClr val="000000"/>
                </a:solidFill>
              </a:rPr>
              <a:t>If </a:t>
            </a:r>
            <a:r>
              <a:rPr lang="en-US" i="1" dirty="0">
                <a:solidFill>
                  <a:srgbClr val="000000"/>
                </a:solidFill>
              </a:rPr>
              <a:t>F </a:t>
            </a:r>
            <a:r>
              <a:rPr lang="en-US" dirty="0">
                <a:solidFill>
                  <a:srgbClr val="000000"/>
                </a:solidFill>
              </a:rPr>
              <a:t>is an antiderivative of the function </a:t>
            </a:r>
            <a:r>
              <a:rPr lang="en-US" i="1" dirty="0">
                <a:solidFill>
                  <a:srgbClr val="000000"/>
                </a:solidFill>
              </a:rPr>
              <a:t>f</a:t>
            </a:r>
            <a:r>
              <a:rPr lang="en-US" dirty="0">
                <a:solidFill>
                  <a:srgbClr val="000000"/>
                </a:solidFill>
              </a:rPr>
              <a:t> on a given interval </a:t>
            </a:r>
            <a:r>
              <a:rPr lang="en-US" i="1" dirty="0">
                <a:solidFill>
                  <a:srgbClr val="000000"/>
                </a:solidFill>
              </a:rPr>
              <a:t>I</a:t>
            </a:r>
            <a:r>
              <a:rPr lang="en-US" dirty="0">
                <a:solidFill>
                  <a:srgbClr val="000000"/>
                </a:solidFill>
              </a:rPr>
              <a:t>, then </a:t>
            </a:r>
            <a:r>
              <a:rPr lang="en-US" dirty="0">
                <a:solidFill>
                  <a:schemeClr val="tx1"/>
                </a:solidFill>
              </a:rPr>
              <a:t>the</a:t>
            </a:r>
            <a:r>
              <a:rPr lang="en-US" dirty="0">
                <a:solidFill>
                  <a:srgbClr val="000000"/>
                </a:solidFill>
              </a:rPr>
              <a:t> </a:t>
            </a:r>
            <a:r>
              <a:rPr lang="en-US" b="1" dirty="0">
                <a:solidFill>
                  <a:schemeClr val="tx1"/>
                </a:solidFill>
              </a:rPr>
              <a:t>general antiderivative </a:t>
            </a:r>
            <a:r>
              <a:rPr lang="en-US" dirty="0">
                <a:solidFill>
                  <a:srgbClr val="000000"/>
                </a:solidFill>
              </a:rPr>
              <a:t>of </a:t>
            </a:r>
            <a:r>
              <a:rPr lang="en-US" i="1" dirty="0">
                <a:solidFill>
                  <a:srgbClr val="000000"/>
                </a:solidFill>
              </a:rPr>
              <a:t>f</a:t>
            </a:r>
            <a:r>
              <a:rPr lang="en-US" dirty="0">
                <a:solidFill>
                  <a:srgbClr val="000000"/>
                </a:solidFill>
              </a:rPr>
              <a:t> on </a:t>
            </a:r>
            <a:r>
              <a:rPr lang="en-US" i="1" dirty="0">
                <a:solidFill>
                  <a:srgbClr val="000000"/>
                </a:solidFill>
              </a:rPr>
              <a:t>I</a:t>
            </a:r>
            <a:r>
              <a:rPr lang="en-US" dirty="0">
                <a:solidFill>
                  <a:srgbClr val="000000"/>
                </a:solidFill>
              </a:rPr>
              <a:t> is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dirty="0">
                <a:solidFill>
                  <a:srgbClr val="000000"/>
                </a:solidFill>
              </a:rPr>
              <a:t> where </a:t>
            </a:r>
            <a:r>
              <a:rPr lang="en-US" i="1" dirty="0">
                <a:solidFill>
                  <a:srgbClr val="000000"/>
                </a:solidFill>
              </a:rPr>
              <a:t>C</a:t>
            </a:r>
            <a:r>
              <a:rPr lang="en-US" dirty="0">
                <a:solidFill>
                  <a:srgbClr val="000000"/>
                </a:solidFill>
              </a:rPr>
              <a:t> represents an arbitrary constant.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8229600" cy="4659737"/>
          </a:xfrm>
        </p:spPr>
        <p:txBody>
          <a:bodyPr>
            <a:spAutoFit/>
          </a:bodyPr>
          <a:lstStyle/>
          <a:p>
            <a:r>
              <a:rPr lang="en-US" dirty="0"/>
              <a:t>Find the general antiderivative of                            Then find the particular antiderivative </a:t>
            </a:r>
            <a:r>
              <a:rPr lang="en-US" i="1" dirty="0"/>
              <a:t>F</a:t>
            </a:r>
            <a:r>
              <a:rPr lang="en-US" dirty="0"/>
              <a:t> that satisfies </a:t>
            </a:r>
          </a:p>
          <a:p>
            <a:endParaRPr lang="en-US" b="1" dirty="0"/>
          </a:p>
          <a:p>
            <a:pPr>
              <a:spcBef>
                <a:spcPts val="0"/>
              </a:spcBef>
            </a:pPr>
            <a:r>
              <a:rPr lang="en-US" b="1" dirty="0"/>
              <a:t>Solution</a:t>
            </a:r>
          </a:p>
          <a:p>
            <a:r>
              <a:rPr lang="en-US" dirty="0"/>
              <a:t>Using the same reasoning as in Example 1, we can quickly verify that </a:t>
            </a:r>
            <a:r>
              <a:rPr lang="en-US" i="1" dirty="0"/>
              <a:t>e</a:t>
            </a:r>
            <a:r>
              <a:rPr lang="en-US" i="1" baseline="30000" dirty="0"/>
              <a:t>x</a:t>
            </a:r>
            <a:r>
              <a:rPr lang="en-US" dirty="0"/>
              <a:t> </a:t>
            </a:r>
            <a:r>
              <a:rPr lang="en-US" dirty="0">
                <a:latin typeface="Symbol" pitchFamily="18" charset="2"/>
              </a:rPr>
              <a:t>-</a:t>
            </a:r>
            <a:r>
              <a:rPr lang="en-US" dirty="0"/>
              <a:t> </a:t>
            </a:r>
            <a:r>
              <a:rPr lang="en-US" i="1" dirty="0"/>
              <a:t>x</a:t>
            </a:r>
            <a:r>
              <a:rPr lang="en-US" baseline="30000" dirty="0"/>
              <a:t>2</a:t>
            </a:r>
            <a:r>
              <a:rPr lang="en-US" dirty="0"/>
              <a:t> is an antiderivative of </a:t>
            </a:r>
            <a:r>
              <a:rPr lang="en-US" i="1" dirty="0"/>
              <a:t>f</a:t>
            </a:r>
            <a:r>
              <a:rPr lang="en-US" dirty="0"/>
              <a:t> , so the general antiderivative is                                 In order to determine the constant </a:t>
            </a:r>
            <a:r>
              <a:rPr lang="en-US" i="1" dirty="0"/>
              <a:t>C</a:t>
            </a:r>
            <a:r>
              <a:rPr lang="en-US" dirty="0"/>
              <a:t> that will satisfy the condition </a:t>
            </a:r>
            <a:r>
              <a:rPr lang="en-US" i="1" dirty="0"/>
              <a:t>F</a:t>
            </a:r>
            <a:r>
              <a:rPr lang="en-US" dirty="0"/>
              <a:t>(0) </a:t>
            </a:r>
            <a:r>
              <a:rPr lang="en-US" dirty="0">
                <a:latin typeface="Symbol" pitchFamily="18" charset="2"/>
              </a:rPr>
              <a:t>= -</a:t>
            </a:r>
            <a:r>
              <a:rPr lang="en-US" dirty="0"/>
              <a:t>2, we can simply solve the equation </a:t>
            </a:r>
          </a:p>
          <a:p>
            <a:r>
              <a:rPr lang="en-US" dirty="0"/>
              <a:t>                                                         so </a:t>
            </a:r>
            <a:r>
              <a:rPr lang="en-US" i="1" dirty="0"/>
              <a:t>C</a:t>
            </a:r>
            <a:r>
              <a:rPr lang="en-US" dirty="0"/>
              <a:t> </a:t>
            </a:r>
            <a:r>
              <a:rPr lang="en-US" dirty="0">
                <a:latin typeface="Symbol" pitchFamily="18" charset="2"/>
              </a:rPr>
              <a:t>= -</a:t>
            </a:r>
            <a:r>
              <a:rPr lang="en-US" dirty="0"/>
              <a:t>3.</a:t>
            </a:r>
          </a:p>
        </p:txBody>
      </p:sp>
      <p:graphicFrame>
        <p:nvGraphicFramePr>
          <p:cNvPr id="244738" name="Object 2"/>
          <p:cNvGraphicFramePr>
            <a:graphicFrameLocks noChangeAspect="1"/>
          </p:cNvGraphicFramePr>
          <p:nvPr/>
        </p:nvGraphicFramePr>
        <p:xfrm>
          <a:off x="5437496" y="1306204"/>
          <a:ext cx="2095500" cy="495300"/>
        </p:xfrm>
        <a:graphic>
          <a:graphicData uri="http://schemas.openxmlformats.org/presentationml/2006/ole">
            <mc:AlternateContent xmlns:mc="http://schemas.openxmlformats.org/markup-compatibility/2006">
              <mc:Choice xmlns:v="urn:schemas-microsoft-com:vml" Requires="v">
                <p:oleObj spid="_x0000_s244778" name="Equation" r:id="rId3" imgW="2095200" imgH="495000" progId="Equation.DSMT4">
                  <p:embed/>
                </p:oleObj>
              </mc:Choice>
              <mc:Fallback>
                <p:oleObj name="Equation" r:id="rId3" imgW="20952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496" y="1306204"/>
                        <a:ext cx="2095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39" name="Object 3"/>
          <p:cNvGraphicFramePr>
            <a:graphicFrameLocks noChangeAspect="1"/>
          </p:cNvGraphicFramePr>
          <p:nvPr/>
        </p:nvGraphicFramePr>
        <p:xfrm>
          <a:off x="533400" y="2196152"/>
          <a:ext cx="1485900" cy="482600"/>
        </p:xfrm>
        <a:graphic>
          <a:graphicData uri="http://schemas.openxmlformats.org/presentationml/2006/ole">
            <mc:AlternateContent xmlns:mc="http://schemas.openxmlformats.org/markup-compatibility/2006">
              <mc:Choice xmlns:v="urn:schemas-microsoft-com:vml" Requires="v">
                <p:oleObj spid="_x0000_s244779" name="Equation" r:id="rId5" imgW="1485720" imgH="482400" progId="Equation.DSMT4">
                  <p:embed/>
                </p:oleObj>
              </mc:Choice>
              <mc:Fallback>
                <p:oleObj name="Equation" r:id="rId5" imgW="148572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196152"/>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0" name="Object 4"/>
          <p:cNvGraphicFramePr>
            <a:graphicFrameLocks noChangeAspect="1"/>
          </p:cNvGraphicFramePr>
          <p:nvPr/>
        </p:nvGraphicFramePr>
        <p:xfrm>
          <a:off x="4614863" y="4044950"/>
          <a:ext cx="2565400" cy="482600"/>
        </p:xfrm>
        <a:graphic>
          <a:graphicData uri="http://schemas.openxmlformats.org/presentationml/2006/ole">
            <mc:AlternateContent xmlns:mc="http://schemas.openxmlformats.org/markup-compatibility/2006">
              <mc:Choice xmlns:v="urn:schemas-microsoft-com:vml" Requires="v">
                <p:oleObj spid="_x0000_s244780" name="Equation" r:id="rId7" imgW="2565360" imgH="482400" progId="Equation.DSMT4">
                  <p:embed/>
                </p:oleObj>
              </mc:Choice>
              <mc:Fallback>
                <p:oleObj name="Equation" r:id="rId7" imgW="256536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4863" y="4044950"/>
                        <a:ext cx="256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4741" name="Object 5"/>
          <p:cNvGraphicFramePr>
            <a:graphicFrameLocks noChangeAspect="1"/>
          </p:cNvGraphicFramePr>
          <p:nvPr/>
        </p:nvGraphicFramePr>
        <p:xfrm>
          <a:off x="549275" y="5346700"/>
          <a:ext cx="4533900" cy="533400"/>
        </p:xfrm>
        <a:graphic>
          <a:graphicData uri="http://schemas.openxmlformats.org/presentationml/2006/ole">
            <mc:AlternateContent xmlns:mc="http://schemas.openxmlformats.org/markup-compatibility/2006">
              <mc:Choice xmlns:v="urn:schemas-microsoft-com:vml" Requires="v">
                <p:oleObj spid="_x0000_s244781" name="Equation" r:id="rId9" imgW="4533840" imgH="533160" progId="Equation.DSMT4">
                  <p:embed/>
                </p:oleObj>
              </mc:Choice>
              <mc:Fallback>
                <p:oleObj name="Equation" r:id="rId9" imgW="4533840" imgH="5331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5346700"/>
                        <a:ext cx="4533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47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572000" cy="4832092"/>
          </a:xfrm>
        </p:spPr>
        <p:txBody>
          <a:bodyPr>
            <a:spAutoFit/>
          </a:bodyPr>
          <a:lstStyle/>
          <a:p>
            <a:r>
              <a:rPr lang="en-US" dirty="0"/>
              <a:t>Graphically, the family of functions described by the general antiderivative consists of the same curve crossing at different points on the </a:t>
            </a:r>
            <a:r>
              <a:rPr lang="en-US" i="1" dirty="0"/>
              <a:t>y</a:t>
            </a:r>
            <a:r>
              <a:rPr lang="en-US" dirty="0"/>
              <a:t>‑axis. The particular antiderivative </a:t>
            </a:r>
            <a:r>
              <a:rPr lang="en-US" i="1" dirty="0"/>
              <a:t>e</a:t>
            </a:r>
            <a:r>
              <a:rPr lang="en-US" i="1" baseline="30000" dirty="0"/>
              <a:t>x</a:t>
            </a:r>
            <a:r>
              <a:rPr lang="en-US" dirty="0"/>
              <a:t> </a:t>
            </a:r>
            <a:r>
              <a:rPr lang="en-US" dirty="0">
                <a:latin typeface="Symbol" pitchFamily="18" charset="2"/>
              </a:rPr>
              <a:t>-</a:t>
            </a:r>
            <a:r>
              <a:rPr lang="en-US" dirty="0"/>
              <a:t> </a:t>
            </a:r>
            <a:r>
              <a:rPr lang="en-US" i="1" dirty="0"/>
              <a:t>x</a:t>
            </a:r>
            <a:r>
              <a:rPr lang="en-US" baseline="30000" dirty="0"/>
              <a:t>2</a:t>
            </a:r>
            <a:r>
              <a:rPr lang="en-US" dirty="0"/>
              <a:t> </a:t>
            </a:r>
            <a:r>
              <a:rPr lang="en-US" dirty="0">
                <a:latin typeface="Symbol" pitchFamily="18" charset="2"/>
              </a:rPr>
              <a:t>-</a:t>
            </a:r>
            <a:r>
              <a:rPr lang="en-US" dirty="0"/>
              <a:t> 3 that satisfies the given condition, is depicted in blue in Figure 1, with a few other members of the family in black.</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b="9767"/>
          <a:stretch>
            <a:fillRect/>
          </a:stretch>
        </p:blipFill>
        <p:spPr bwMode="auto">
          <a:xfrm>
            <a:off x="4815840" y="1464428"/>
            <a:ext cx="4023360" cy="3717172"/>
          </a:xfrm>
          <a:prstGeom prst="rect">
            <a:avLst/>
          </a:prstGeom>
          <a:noFill/>
          <a:ln w="9525">
            <a:noFill/>
            <a:miter lim="800000"/>
            <a:headEnd/>
            <a:tailEnd/>
          </a:ln>
        </p:spPr>
      </p:pic>
      <p:sp>
        <p:nvSpPr>
          <p:cNvPr id="5" name="Rectangle 4"/>
          <p:cNvSpPr/>
          <p:nvPr/>
        </p:nvSpPr>
        <p:spPr>
          <a:xfrm>
            <a:off x="6142493" y="5334000"/>
            <a:ext cx="1370055" cy="523220"/>
          </a:xfrm>
          <a:prstGeom prst="rect">
            <a:avLst/>
          </a:prstGeom>
        </p:spPr>
        <p:txBody>
          <a:bodyPr wrap="none">
            <a:spAutoFit/>
          </a:bodyPr>
          <a:lstStyle/>
          <a:p>
            <a:pPr algn="ctr"/>
            <a:r>
              <a:rPr lang="en-US" sz="2800" b="1" dirty="0"/>
              <a:t>Figure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a:t>
            </a:r>
          </a:p>
        </p:txBody>
      </p:sp>
      <p:sp>
        <p:nvSpPr>
          <p:cNvPr id="3" name="Content Placeholder 2"/>
          <p:cNvSpPr>
            <a:spLocks noGrp="1"/>
          </p:cNvSpPr>
          <p:nvPr>
            <p:ph idx="1"/>
          </p:nvPr>
        </p:nvSpPr>
        <p:spPr>
          <a:xfrm>
            <a:off x="457200" y="1280160"/>
            <a:ext cx="8229600" cy="3970318"/>
          </a:xfrm>
        </p:spPr>
        <p:txBody>
          <a:bodyPr>
            <a:spAutoFit/>
          </a:bodyPr>
          <a:lstStyle/>
          <a:p>
            <a:r>
              <a:rPr lang="en-US" dirty="0"/>
              <a:t>In the next several chapters, we will learn some particular techniques for antidifferentiating various classes of functions. The most basic technique is the one we have used in the first two examples, using rules of differentiation in reverse. Table 1 indicates how a given differentiation rule can be restated as an antidifferentiation rule and, for brevity, Table 2 simply lists the general antiderivatives relating to basic trigonometric functions.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a:t>
            </a:r>
          </a:p>
        </p:txBody>
      </p:sp>
      <p:sp>
        <p:nvSpPr>
          <p:cNvPr id="3" name="Content Placeholder 2"/>
          <p:cNvSpPr>
            <a:spLocks noGrp="1"/>
          </p:cNvSpPr>
          <p:nvPr>
            <p:ph idx="1"/>
          </p:nvPr>
        </p:nvSpPr>
        <p:spPr>
          <a:xfrm>
            <a:off x="457200" y="1280160"/>
            <a:ext cx="8229600" cy="1384995"/>
          </a:xfrm>
        </p:spPr>
        <p:txBody>
          <a:bodyPr>
            <a:spAutoFit/>
          </a:bodyPr>
          <a:lstStyle/>
          <a:p>
            <a:r>
              <a:rPr lang="en-US" dirty="0"/>
              <a:t>In the tables, </a:t>
            </a:r>
            <a:r>
              <a:rPr lang="en-US" i="1" dirty="0"/>
              <a:t>F</a:t>
            </a:r>
            <a:r>
              <a:rPr lang="en-US" dirty="0"/>
              <a:t> and </a:t>
            </a:r>
            <a:r>
              <a:rPr lang="en-US" i="1" dirty="0"/>
              <a:t>G</a:t>
            </a:r>
            <a:r>
              <a:rPr lang="en-US" dirty="0"/>
              <a:t> represent antiderivatives of </a:t>
            </a:r>
            <a:r>
              <a:rPr lang="en-US" i="1" dirty="0"/>
              <a:t>f</a:t>
            </a:r>
            <a:r>
              <a:rPr lang="en-US" dirty="0"/>
              <a:t> and </a:t>
            </a:r>
            <a:r>
              <a:rPr lang="en-US" i="1" dirty="0"/>
              <a:t>g</a:t>
            </a:r>
            <a:r>
              <a:rPr lang="en-US" dirty="0"/>
              <a:t>, respectively, and k represents a nonzero constant (note the frequent use of the Chain Rule).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General Antiderivatives with Justifications</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firstRow="1" bandRow="1">
                <a:tableStyleId>{5C22544A-7EE6-4342-B048-85BDC9FD1C3A}</a:tableStyleId>
              </a:tblPr>
              <a:tblGrid>
                <a:gridCol w="1576473">
                  <a:extLst>
                    <a:ext uri="{9D8B030D-6E8A-4147-A177-3AD203B41FA5}">
                      <a16:colId xmlns:a16="http://schemas.microsoft.com/office/drawing/2014/main" val="20000"/>
                    </a:ext>
                  </a:extLst>
                </a:gridCol>
                <a:gridCol w="2109176">
                  <a:extLst>
                    <a:ext uri="{9D8B030D-6E8A-4147-A177-3AD203B41FA5}">
                      <a16:colId xmlns:a16="http://schemas.microsoft.com/office/drawing/2014/main" val="20001"/>
                    </a:ext>
                  </a:extLst>
                </a:gridCol>
                <a:gridCol w="4543951">
                  <a:extLst>
                    <a:ext uri="{9D8B030D-6E8A-4147-A177-3AD203B41FA5}">
                      <a16:colId xmlns:a16="http://schemas.microsoft.com/office/drawing/2014/main" val="20002"/>
                    </a:ext>
                  </a:extLst>
                </a:gridCol>
              </a:tblGrid>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Justification</a:t>
                      </a:r>
                      <a:endParaRPr lang="en-US" sz="2400" dirty="0"/>
                    </a:p>
                  </a:txBody>
                  <a:tcPr anchor="ctr"/>
                </a:tc>
                <a:extLst>
                  <a:ext uri="{0D108BD9-81ED-4DB2-BD59-A6C34878D82A}">
                    <a16:rowId xmlns:a16="http://schemas.microsoft.com/office/drawing/2014/main" val="10000"/>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4"/>
                  </a:ext>
                </a:extLst>
              </a:tr>
            </a:tbl>
          </a:graphicData>
        </a:graphic>
      </p:graphicFrame>
      <p:graphicFrame>
        <p:nvGraphicFramePr>
          <p:cNvPr id="269314" name="Object 2"/>
          <p:cNvGraphicFramePr>
            <a:graphicFrameLocks noChangeAspect="1"/>
          </p:cNvGraphicFramePr>
          <p:nvPr/>
        </p:nvGraphicFramePr>
        <p:xfrm>
          <a:off x="533400" y="2400300"/>
          <a:ext cx="698500" cy="419100"/>
        </p:xfrm>
        <a:graphic>
          <a:graphicData uri="http://schemas.openxmlformats.org/presentationml/2006/ole">
            <mc:AlternateContent xmlns:mc="http://schemas.openxmlformats.org/markup-compatibility/2006">
              <mc:Choice xmlns:v="urn:schemas-microsoft-com:vml" Requires="v">
                <p:oleObj spid="_x0000_s269434" name="Equation" r:id="rId3" imgW="698400" imgH="419040" progId="Equation.DSMT4">
                  <p:embed/>
                </p:oleObj>
              </mc:Choice>
              <mc:Fallback>
                <p:oleObj name="Equation" r:id="rId3" imgW="69840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00300"/>
                        <a:ext cx="698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5" name="Object 3"/>
          <p:cNvGraphicFramePr>
            <a:graphicFrameLocks noChangeAspect="1"/>
          </p:cNvGraphicFramePr>
          <p:nvPr/>
        </p:nvGraphicFramePr>
        <p:xfrm>
          <a:off x="2163580" y="2400300"/>
          <a:ext cx="1168400" cy="419100"/>
        </p:xfrm>
        <a:graphic>
          <a:graphicData uri="http://schemas.openxmlformats.org/presentationml/2006/ole">
            <mc:AlternateContent xmlns:mc="http://schemas.openxmlformats.org/markup-compatibility/2006">
              <mc:Choice xmlns:v="urn:schemas-microsoft-com:vml" Requires="v">
                <p:oleObj spid="_x0000_s269435" name="Equation" r:id="rId5" imgW="1168200" imgH="419040" progId="Equation.DSMT4">
                  <p:embed/>
                </p:oleObj>
              </mc:Choice>
              <mc:Fallback>
                <p:oleObj name="Equation" r:id="rId5" imgW="116820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3580" y="2400300"/>
                        <a:ext cx="1168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6" name="Object 4"/>
          <p:cNvGraphicFramePr>
            <a:graphicFrameLocks noChangeAspect="1"/>
          </p:cNvGraphicFramePr>
          <p:nvPr/>
        </p:nvGraphicFramePr>
        <p:xfrm>
          <a:off x="4267200" y="2247900"/>
          <a:ext cx="3848100" cy="723900"/>
        </p:xfrm>
        <a:graphic>
          <a:graphicData uri="http://schemas.openxmlformats.org/presentationml/2006/ole">
            <mc:AlternateContent xmlns:mc="http://schemas.openxmlformats.org/markup-compatibility/2006">
              <mc:Choice xmlns:v="urn:schemas-microsoft-com:vml" Requires="v">
                <p:oleObj spid="_x0000_s269436" name="Equation" r:id="rId7" imgW="3848040" imgH="723600" progId="Equation.DSMT4">
                  <p:embed/>
                </p:oleObj>
              </mc:Choice>
              <mc:Fallback>
                <p:oleObj name="Equation" r:id="rId7" imgW="3848040" imgH="723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247900"/>
                        <a:ext cx="3848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7" name="Object 5"/>
          <p:cNvGraphicFramePr>
            <a:graphicFrameLocks noChangeAspect="1"/>
          </p:cNvGraphicFramePr>
          <p:nvPr/>
        </p:nvGraphicFramePr>
        <p:xfrm>
          <a:off x="533400" y="3314700"/>
          <a:ext cx="1422400" cy="419100"/>
        </p:xfrm>
        <a:graphic>
          <a:graphicData uri="http://schemas.openxmlformats.org/presentationml/2006/ole">
            <mc:AlternateContent xmlns:mc="http://schemas.openxmlformats.org/markup-compatibility/2006">
              <mc:Choice xmlns:v="urn:schemas-microsoft-com:vml" Requires="v">
                <p:oleObj spid="_x0000_s269437" name="Equation" r:id="rId9" imgW="1422360" imgH="419040" progId="Equation.DSMT4">
                  <p:embed/>
                </p:oleObj>
              </mc:Choice>
              <mc:Fallback>
                <p:oleObj name="Equation" r:id="rId9" imgW="1422360" imgH="419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314700"/>
                        <a:ext cx="1422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8" name="Object 6"/>
          <p:cNvGraphicFramePr>
            <a:graphicFrameLocks noChangeAspect="1"/>
          </p:cNvGraphicFramePr>
          <p:nvPr/>
        </p:nvGraphicFramePr>
        <p:xfrm>
          <a:off x="2163580" y="3314700"/>
          <a:ext cx="1892300" cy="419100"/>
        </p:xfrm>
        <a:graphic>
          <a:graphicData uri="http://schemas.openxmlformats.org/presentationml/2006/ole">
            <mc:AlternateContent xmlns:mc="http://schemas.openxmlformats.org/markup-compatibility/2006">
              <mc:Choice xmlns:v="urn:schemas-microsoft-com:vml" Requires="v">
                <p:oleObj spid="_x0000_s269438" name="Equation" r:id="rId11" imgW="1892160" imgH="419040" progId="Equation.DSMT4">
                  <p:embed/>
                </p:oleObj>
              </mc:Choice>
              <mc:Fallback>
                <p:oleObj name="Equation" r:id="rId11" imgW="1892160" imgH="419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3580" y="3314700"/>
                        <a:ext cx="189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9" name="Object 7"/>
          <p:cNvGraphicFramePr>
            <a:graphicFrameLocks noChangeAspect="1"/>
          </p:cNvGraphicFramePr>
          <p:nvPr/>
        </p:nvGraphicFramePr>
        <p:xfrm>
          <a:off x="4267200" y="3162300"/>
          <a:ext cx="4216400" cy="723900"/>
        </p:xfrm>
        <a:graphic>
          <a:graphicData uri="http://schemas.openxmlformats.org/presentationml/2006/ole">
            <mc:AlternateContent xmlns:mc="http://schemas.openxmlformats.org/markup-compatibility/2006">
              <mc:Choice xmlns:v="urn:schemas-microsoft-com:vml" Requires="v">
                <p:oleObj spid="_x0000_s269439" name="Equation" r:id="rId13" imgW="4216320" imgH="723600" progId="Equation.DSMT4">
                  <p:embed/>
                </p:oleObj>
              </mc:Choice>
              <mc:Fallback>
                <p:oleObj name="Equation" r:id="rId13" imgW="4216320" imgH="723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3162300"/>
                        <a:ext cx="4216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0" name="Object 8"/>
          <p:cNvGraphicFramePr>
            <a:graphicFrameLocks noChangeAspect="1"/>
          </p:cNvGraphicFramePr>
          <p:nvPr/>
        </p:nvGraphicFramePr>
        <p:xfrm>
          <a:off x="533400" y="4159250"/>
          <a:ext cx="1257300" cy="419100"/>
        </p:xfrm>
        <a:graphic>
          <a:graphicData uri="http://schemas.openxmlformats.org/presentationml/2006/ole">
            <mc:AlternateContent xmlns:mc="http://schemas.openxmlformats.org/markup-compatibility/2006">
              <mc:Choice xmlns:v="urn:schemas-microsoft-com:vml" Requires="v">
                <p:oleObj spid="_x0000_s269440" name="Equation" r:id="rId15" imgW="1257120" imgH="419040" progId="Equation.DSMT4">
                  <p:embed/>
                </p:oleObj>
              </mc:Choice>
              <mc:Fallback>
                <p:oleObj name="Equation" r:id="rId15" imgW="1257120" imgH="419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 y="4159250"/>
                        <a:ext cx="1257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1" name="Object 9"/>
          <p:cNvGraphicFramePr>
            <a:graphicFrameLocks noChangeAspect="1"/>
          </p:cNvGraphicFramePr>
          <p:nvPr/>
        </p:nvGraphicFramePr>
        <p:xfrm>
          <a:off x="2163580" y="4006850"/>
          <a:ext cx="1562100" cy="723900"/>
        </p:xfrm>
        <a:graphic>
          <a:graphicData uri="http://schemas.openxmlformats.org/presentationml/2006/ole">
            <mc:AlternateContent xmlns:mc="http://schemas.openxmlformats.org/markup-compatibility/2006">
              <mc:Choice xmlns:v="urn:schemas-microsoft-com:vml" Requires="v">
                <p:oleObj spid="_x0000_s269441" name="Equation" r:id="rId17" imgW="1562040" imgH="723600" progId="Equation.DSMT4">
                  <p:embed/>
                </p:oleObj>
              </mc:Choice>
              <mc:Fallback>
                <p:oleObj name="Equation" r:id="rId17" imgW="1562040" imgH="723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63580" y="4006850"/>
                        <a:ext cx="156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2" name="Object 10"/>
          <p:cNvGraphicFramePr>
            <a:graphicFrameLocks noChangeAspect="1"/>
          </p:cNvGraphicFramePr>
          <p:nvPr/>
        </p:nvGraphicFramePr>
        <p:xfrm>
          <a:off x="4267200" y="3962400"/>
          <a:ext cx="4419600" cy="812800"/>
        </p:xfrm>
        <a:graphic>
          <a:graphicData uri="http://schemas.openxmlformats.org/presentationml/2006/ole">
            <mc:AlternateContent xmlns:mc="http://schemas.openxmlformats.org/markup-compatibility/2006">
              <mc:Choice xmlns:v="urn:schemas-microsoft-com:vml" Requires="v">
                <p:oleObj spid="_x0000_s269442" name="Equation" r:id="rId19" imgW="4419360" imgH="812520" progId="Equation.DSMT4">
                  <p:embed/>
                </p:oleObj>
              </mc:Choice>
              <mc:Fallback>
                <p:oleObj name="Equation" r:id="rId19" imgW="4419360" imgH="81252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962400"/>
                        <a:ext cx="4419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3" name="Object 11"/>
          <p:cNvGraphicFramePr>
            <a:graphicFrameLocks noChangeAspect="1"/>
          </p:cNvGraphicFramePr>
          <p:nvPr/>
        </p:nvGraphicFramePr>
        <p:xfrm>
          <a:off x="533400" y="4953000"/>
          <a:ext cx="241300" cy="723900"/>
        </p:xfrm>
        <a:graphic>
          <a:graphicData uri="http://schemas.openxmlformats.org/presentationml/2006/ole">
            <mc:AlternateContent xmlns:mc="http://schemas.openxmlformats.org/markup-compatibility/2006">
              <mc:Choice xmlns:v="urn:schemas-microsoft-com:vml" Requires="v">
                <p:oleObj spid="_x0000_s269443" name="Equation" r:id="rId21" imgW="241200" imgH="723600" progId="Equation.DSMT4">
                  <p:embed/>
                </p:oleObj>
              </mc:Choice>
              <mc:Fallback>
                <p:oleObj name="Equation" r:id="rId21" imgW="241200" imgH="7236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 y="4953000"/>
                        <a:ext cx="241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4" name="Object 12"/>
          <p:cNvGraphicFramePr>
            <a:graphicFrameLocks noChangeAspect="1"/>
          </p:cNvGraphicFramePr>
          <p:nvPr/>
        </p:nvGraphicFramePr>
        <p:xfrm>
          <a:off x="2163580" y="5105400"/>
          <a:ext cx="977900" cy="419100"/>
        </p:xfrm>
        <a:graphic>
          <a:graphicData uri="http://schemas.openxmlformats.org/presentationml/2006/ole">
            <mc:AlternateContent xmlns:mc="http://schemas.openxmlformats.org/markup-compatibility/2006">
              <mc:Choice xmlns:v="urn:schemas-microsoft-com:vml" Requires="v">
                <p:oleObj spid="_x0000_s269444" name="Equation" r:id="rId23" imgW="977760" imgH="419040" progId="Equation.DSMT4">
                  <p:embed/>
                </p:oleObj>
              </mc:Choice>
              <mc:Fallback>
                <p:oleObj name="Equation" r:id="rId23" imgW="977760" imgH="41904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63580" y="5105400"/>
                        <a:ext cx="977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5" name="Object 13"/>
          <p:cNvGraphicFramePr>
            <a:graphicFrameLocks noChangeAspect="1"/>
          </p:cNvGraphicFramePr>
          <p:nvPr/>
        </p:nvGraphicFramePr>
        <p:xfrm>
          <a:off x="4267200" y="4953000"/>
          <a:ext cx="2120900" cy="723900"/>
        </p:xfrm>
        <a:graphic>
          <a:graphicData uri="http://schemas.openxmlformats.org/presentationml/2006/ole">
            <mc:AlternateContent xmlns:mc="http://schemas.openxmlformats.org/markup-compatibility/2006">
              <mc:Choice xmlns:v="urn:schemas-microsoft-com:vml" Requires="v">
                <p:oleObj spid="_x0000_s269445" name="Equation" r:id="rId25" imgW="2120760" imgH="723600" progId="Equation.DSMT4">
                  <p:embed/>
                </p:oleObj>
              </mc:Choice>
              <mc:Fallback>
                <p:oleObj name="Equation" r:id="rId25" imgW="2120760" imgH="72360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4953000"/>
                        <a:ext cx="2120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General Antiderivatives with Justifications</a:t>
            </a:r>
          </a:p>
        </p:txBody>
      </p:sp>
      <p:graphicFrame>
        <p:nvGraphicFramePr>
          <p:cNvPr id="4" name="Content Placeholder 3"/>
          <p:cNvGraphicFramePr>
            <a:graphicFrameLocks noGrp="1"/>
          </p:cNvGraphicFramePr>
          <p:nvPr>
            <p:ph idx="1"/>
          </p:nvPr>
        </p:nvGraphicFramePr>
        <p:xfrm>
          <a:off x="274320" y="1279525"/>
          <a:ext cx="8595360" cy="2651760"/>
        </p:xfrm>
        <a:graphic>
          <a:graphicData uri="http://schemas.openxmlformats.org/drawingml/2006/table">
            <a:tbl>
              <a:tblPr firstRow="1" bandRow="1">
                <a:tableStyleId>{5C22544A-7EE6-4342-B048-85BDC9FD1C3A}</a:tableStyleId>
              </a:tblPr>
              <a:tblGrid>
                <a:gridCol w="2087723">
                  <a:extLst>
                    <a:ext uri="{9D8B030D-6E8A-4147-A177-3AD203B41FA5}">
                      <a16:colId xmlns:a16="http://schemas.microsoft.com/office/drawing/2014/main" val="20000"/>
                    </a:ext>
                  </a:extLst>
                </a:gridCol>
                <a:gridCol w="1996952">
                  <a:extLst>
                    <a:ext uri="{9D8B030D-6E8A-4147-A177-3AD203B41FA5}">
                      <a16:colId xmlns:a16="http://schemas.microsoft.com/office/drawing/2014/main" val="20001"/>
                    </a:ext>
                  </a:extLst>
                </a:gridCol>
                <a:gridCol w="4510685">
                  <a:extLst>
                    <a:ext uri="{9D8B030D-6E8A-4147-A177-3AD203B41FA5}">
                      <a16:colId xmlns:a16="http://schemas.microsoft.com/office/drawing/2014/main" val="20002"/>
                    </a:ext>
                  </a:extLst>
                </a:gridCol>
              </a:tblGrid>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Justification</a:t>
                      </a:r>
                      <a:endParaRPr lang="en-US" sz="2400" dirty="0"/>
                    </a:p>
                  </a:txBody>
                  <a:tcPr anchor="ctr"/>
                </a:tc>
                <a:extLst>
                  <a:ext uri="{0D108BD9-81ED-4DB2-BD59-A6C34878D82A}">
                    <a16:rowId xmlns:a16="http://schemas.microsoft.com/office/drawing/2014/main" val="10000"/>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91440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bl>
          </a:graphicData>
        </a:graphic>
      </p:graphicFrame>
      <p:graphicFrame>
        <p:nvGraphicFramePr>
          <p:cNvPr id="270350" name="Object 14"/>
          <p:cNvGraphicFramePr>
            <a:graphicFrameLocks noChangeAspect="1"/>
          </p:cNvGraphicFramePr>
          <p:nvPr/>
        </p:nvGraphicFramePr>
        <p:xfrm>
          <a:off x="381000" y="2444750"/>
          <a:ext cx="355600" cy="342900"/>
        </p:xfrm>
        <a:graphic>
          <a:graphicData uri="http://schemas.openxmlformats.org/presentationml/2006/ole">
            <mc:AlternateContent xmlns:mc="http://schemas.openxmlformats.org/markup-compatibility/2006">
              <mc:Choice xmlns:v="urn:schemas-microsoft-com:vml" Requires="v">
                <p:oleObj spid="_x0000_s270410" name="Equation" r:id="rId3" imgW="355320" imgH="342720" progId="Equation.DSMT4">
                  <p:embed/>
                </p:oleObj>
              </mc:Choice>
              <mc:Fallback>
                <p:oleObj name="Equation" r:id="rId3" imgW="355320" imgH="34272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44750"/>
                        <a:ext cx="35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1" name="Object 15"/>
          <p:cNvGraphicFramePr>
            <a:graphicFrameLocks noChangeAspect="1"/>
          </p:cNvGraphicFramePr>
          <p:nvPr/>
        </p:nvGraphicFramePr>
        <p:xfrm>
          <a:off x="2622030" y="2254250"/>
          <a:ext cx="1066800" cy="723900"/>
        </p:xfrm>
        <a:graphic>
          <a:graphicData uri="http://schemas.openxmlformats.org/presentationml/2006/ole">
            <mc:AlternateContent xmlns:mc="http://schemas.openxmlformats.org/markup-compatibility/2006">
              <mc:Choice xmlns:v="urn:schemas-microsoft-com:vml" Requires="v">
                <p:oleObj spid="_x0000_s270411" name="Equation" r:id="rId5" imgW="1066680" imgH="723600" progId="Equation.DSMT4">
                  <p:embed/>
                </p:oleObj>
              </mc:Choice>
              <mc:Fallback>
                <p:oleObj name="Equation" r:id="rId5" imgW="1066680" imgH="72360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2030" y="2254250"/>
                        <a:ext cx="1066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2" name="Object 16"/>
          <p:cNvGraphicFramePr>
            <a:graphicFrameLocks noChangeAspect="1"/>
          </p:cNvGraphicFramePr>
          <p:nvPr/>
        </p:nvGraphicFramePr>
        <p:xfrm>
          <a:off x="4468320" y="2209800"/>
          <a:ext cx="3200400" cy="812800"/>
        </p:xfrm>
        <a:graphic>
          <a:graphicData uri="http://schemas.openxmlformats.org/presentationml/2006/ole">
            <mc:AlternateContent xmlns:mc="http://schemas.openxmlformats.org/markup-compatibility/2006">
              <mc:Choice xmlns:v="urn:schemas-microsoft-com:vml" Requires="v">
                <p:oleObj spid="_x0000_s270412" name="Equation" r:id="rId7" imgW="3200400" imgH="812520" progId="Equation.DSMT4">
                  <p:embed/>
                </p:oleObj>
              </mc:Choice>
              <mc:Fallback>
                <p:oleObj name="Equation" r:id="rId7" imgW="3200400" imgH="812520" progId="Equation.DSMT4">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8320" y="2209800"/>
                        <a:ext cx="3200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3" name="Object 17"/>
          <p:cNvGraphicFramePr>
            <a:graphicFrameLocks noChangeAspect="1"/>
          </p:cNvGraphicFramePr>
          <p:nvPr/>
        </p:nvGraphicFramePr>
        <p:xfrm>
          <a:off x="381000" y="3302000"/>
          <a:ext cx="1905000" cy="419100"/>
        </p:xfrm>
        <a:graphic>
          <a:graphicData uri="http://schemas.openxmlformats.org/presentationml/2006/ole">
            <mc:AlternateContent xmlns:mc="http://schemas.openxmlformats.org/markup-compatibility/2006">
              <mc:Choice xmlns:v="urn:schemas-microsoft-com:vml" Requires="v">
                <p:oleObj spid="_x0000_s270413" name="Equation" r:id="rId9" imgW="1904760" imgH="419040" progId="Equation.DSMT4">
                  <p:embed/>
                </p:oleObj>
              </mc:Choice>
              <mc:Fallback>
                <p:oleObj name="Equation" r:id="rId9" imgW="1904760" imgH="419040" progId="Equation.DSMT4">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302000"/>
                        <a:ext cx="1905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4" name="Object 18"/>
          <p:cNvGraphicFramePr>
            <a:graphicFrameLocks noChangeAspect="1"/>
          </p:cNvGraphicFramePr>
          <p:nvPr>
            <p:extLst>
              <p:ext uri="{D42A27DB-BD31-4B8C-83A1-F6EECF244321}">
                <p14:modId xmlns:p14="http://schemas.microsoft.com/office/powerpoint/2010/main" val="91878643"/>
              </p:ext>
            </p:extLst>
          </p:nvPr>
        </p:nvGraphicFramePr>
        <p:xfrm>
          <a:off x="2489200" y="3105150"/>
          <a:ext cx="1752600" cy="812800"/>
        </p:xfrm>
        <a:graphic>
          <a:graphicData uri="http://schemas.openxmlformats.org/presentationml/2006/ole">
            <mc:AlternateContent xmlns:mc="http://schemas.openxmlformats.org/markup-compatibility/2006">
              <mc:Choice xmlns:v="urn:schemas-microsoft-com:vml" Requires="v">
                <p:oleObj spid="_x0000_s270414" name="Equation" r:id="rId11" imgW="1752480" imgH="812520" progId="Equation.DSMT4">
                  <p:embed/>
                </p:oleObj>
              </mc:Choice>
              <mc:Fallback>
                <p:oleObj name="Equation" r:id="rId11" imgW="1752480" imgH="812520" progId="Equation.DSMT4">
                  <p:embed/>
                  <p:pic>
                    <p:nvPicPr>
                      <p:cNvPr id="0" name="Picture 18"/>
                      <p:cNvPicPr>
                        <a:picLocks noChangeAspect="1" noChangeArrowheads="1"/>
                      </p:cNvPicPr>
                      <p:nvPr/>
                    </p:nvPicPr>
                    <p:blipFill>
                      <a:blip r:embed="rId12"/>
                      <a:srcRect/>
                      <a:stretch>
                        <a:fillRect/>
                      </a:stretch>
                    </p:blipFill>
                    <p:spPr bwMode="auto">
                      <a:xfrm>
                        <a:off x="2489200" y="3105150"/>
                        <a:ext cx="1752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5" name="Object 19"/>
          <p:cNvGraphicFramePr>
            <a:graphicFrameLocks noChangeAspect="1"/>
          </p:cNvGraphicFramePr>
          <p:nvPr>
            <p:extLst>
              <p:ext uri="{D42A27DB-BD31-4B8C-83A1-F6EECF244321}">
                <p14:modId xmlns:p14="http://schemas.microsoft.com/office/powerpoint/2010/main" val="3108843879"/>
              </p:ext>
            </p:extLst>
          </p:nvPr>
        </p:nvGraphicFramePr>
        <p:xfrm>
          <a:off x="4500563" y="3079750"/>
          <a:ext cx="4279900" cy="863600"/>
        </p:xfrm>
        <a:graphic>
          <a:graphicData uri="http://schemas.openxmlformats.org/presentationml/2006/ole">
            <mc:AlternateContent xmlns:mc="http://schemas.openxmlformats.org/markup-compatibility/2006">
              <mc:Choice xmlns:v="urn:schemas-microsoft-com:vml" Requires="v">
                <p:oleObj spid="_x0000_s270415" name="Equation" r:id="rId13" imgW="4279680" imgH="863280" progId="Equation.DSMT4">
                  <p:embed/>
                </p:oleObj>
              </mc:Choice>
              <mc:Fallback>
                <p:oleObj name="Equation" r:id="rId13" imgW="4279680" imgH="863280" progId="Equation.DSMT4">
                  <p:embed/>
                  <p:pic>
                    <p:nvPicPr>
                      <p:cNvPr id="0" name="Picture 19"/>
                      <p:cNvPicPr>
                        <a:picLocks noChangeAspect="1" noChangeArrowheads="1"/>
                      </p:cNvPicPr>
                      <p:nvPr/>
                    </p:nvPicPr>
                    <p:blipFill>
                      <a:blip r:embed="rId14"/>
                      <a:srcRect/>
                      <a:stretch>
                        <a:fillRect/>
                      </a:stretch>
                    </p:blipFill>
                    <p:spPr bwMode="auto">
                      <a:xfrm>
                        <a:off x="4500563" y="3079750"/>
                        <a:ext cx="42799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General Antiderivatives of Trigonometric Functions</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firstRow="1" bandRow="1">
                <a:tableStyleId>{5C22544A-7EE6-4342-B048-85BDC9FD1C3A}</a:tableStyleId>
              </a:tblPr>
              <a:tblGrid>
                <a:gridCol w="4502076">
                  <a:extLst>
                    <a:ext uri="{9D8B030D-6E8A-4147-A177-3AD203B41FA5}">
                      <a16:colId xmlns:a16="http://schemas.microsoft.com/office/drawing/2014/main" val="20000"/>
                    </a:ext>
                  </a:extLst>
                </a:gridCol>
                <a:gridCol w="372752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extLst>
                  <a:ext uri="{0D108BD9-81ED-4DB2-BD59-A6C34878D82A}">
                    <a16:rowId xmlns:a16="http://schemas.microsoft.com/office/drawing/2014/main" val="10000"/>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4"/>
                  </a:ext>
                </a:extLst>
              </a:tr>
            </a:tbl>
          </a:graphicData>
        </a:graphic>
      </p:graphicFrame>
      <p:graphicFrame>
        <p:nvGraphicFramePr>
          <p:cNvPr id="271362" name="Object 2"/>
          <p:cNvGraphicFramePr>
            <a:graphicFrameLocks noChangeAspect="1"/>
          </p:cNvGraphicFramePr>
          <p:nvPr/>
        </p:nvGraphicFramePr>
        <p:xfrm>
          <a:off x="1813185" y="2057400"/>
          <a:ext cx="889000" cy="419100"/>
        </p:xfrm>
        <a:graphic>
          <a:graphicData uri="http://schemas.openxmlformats.org/presentationml/2006/ole">
            <mc:AlternateContent xmlns:mc="http://schemas.openxmlformats.org/markup-compatibility/2006">
              <mc:Choice xmlns:v="urn:schemas-microsoft-com:vml" Requires="v">
                <p:oleObj spid="_x0000_s271443" name="Equation" r:id="rId3" imgW="888840" imgH="419040" progId="Equation.DSMT4">
                  <p:embed/>
                </p:oleObj>
              </mc:Choice>
              <mc:Fallback>
                <p:oleObj name="Equation" r:id="rId3" imgW="88884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185" y="2057400"/>
                        <a:ext cx="889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3" name="Object 3"/>
          <p:cNvGraphicFramePr>
            <a:graphicFrameLocks noChangeAspect="1"/>
          </p:cNvGraphicFramePr>
          <p:nvPr/>
        </p:nvGraphicFramePr>
        <p:xfrm>
          <a:off x="5778500" y="1905000"/>
          <a:ext cx="1841500" cy="723900"/>
        </p:xfrm>
        <a:graphic>
          <a:graphicData uri="http://schemas.openxmlformats.org/presentationml/2006/ole">
            <mc:AlternateContent xmlns:mc="http://schemas.openxmlformats.org/markup-compatibility/2006">
              <mc:Choice xmlns:v="urn:schemas-microsoft-com:vml" Requires="v">
                <p:oleObj spid="_x0000_s271444" name="Equation" r:id="rId5" imgW="1841400" imgH="723600" progId="Equation.DSMT4">
                  <p:embed/>
                </p:oleObj>
              </mc:Choice>
              <mc:Fallback>
                <p:oleObj name="Equation" r:id="rId5" imgW="1841400" imgH="723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0" y="1905000"/>
                        <a:ext cx="1841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4" name="Object 4"/>
          <p:cNvGraphicFramePr>
            <a:graphicFrameLocks noChangeAspect="1"/>
          </p:cNvGraphicFramePr>
          <p:nvPr/>
        </p:nvGraphicFramePr>
        <p:xfrm>
          <a:off x="1781435" y="3009900"/>
          <a:ext cx="952500" cy="419100"/>
        </p:xfrm>
        <a:graphic>
          <a:graphicData uri="http://schemas.openxmlformats.org/presentationml/2006/ole">
            <mc:AlternateContent xmlns:mc="http://schemas.openxmlformats.org/markup-compatibility/2006">
              <mc:Choice xmlns:v="urn:schemas-microsoft-com:vml" Requires="v">
                <p:oleObj spid="_x0000_s271445" name="Equation" r:id="rId7" imgW="952200" imgH="419040" progId="Equation.DSMT4">
                  <p:embed/>
                </p:oleObj>
              </mc:Choice>
              <mc:Fallback>
                <p:oleObj name="Equation" r:id="rId7" imgW="95220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1435" y="3009900"/>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6" name="Object 6"/>
          <p:cNvGraphicFramePr>
            <a:graphicFrameLocks noChangeAspect="1"/>
          </p:cNvGraphicFramePr>
          <p:nvPr/>
        </p:nvGraphicFramePr>
        <p:xfrm>
          <a:off x="5918200" y="2857500"/>
          <a:ext cx="1562100" cy="723900"/>
        </p:xfrm>
        <a:graphic>
          <a:graphicData uri="http://schemas.openxmlformats.org/presentationml/2006/ole">
            <mc:AlternateContent xmlns:mc="http://schemas.openxmlformats.org/markup-compatibility/2006">
              <mc:Choice xmlns:v="urn:schemas-microsoft-com:vml" Requires="v">
                <p:oleObj spid="_x0000_s271446" name="Equation" r:id="rId9" imgW="1562040" imgH="723600" progId="Equation.DSMT4">
                  <p:embed/>
                </p:oleObj>
              </mc:Choice>
              <mc:Fallback>
                <p:oleObj name="Equation" r:id="rId9" imgW="1562040" imgH="7236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8200" y="2857500"/>
                        <a:ext cx="156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7" name="Object 7"/>
          <p:cNvGraphicFramePr>
            <a:graphicFrameLocks noChangeAspect="1"/>
          </p:cNvGraphicFramePr>
          <p:nvPr/>
        </p:nvGraphicFramePr>
        <p:xfrm>
          <a:off x="1724285" y="4070350"/>
          <a:ext cx="1066800" cy="431800"/>
        </p:xfrm>
        <a:graphic>
          <a:graphicData uri="http://schemas.openxmlformats.org/presentationml/2006/ole">
            <mc:AlternateContent xmlns:mc="http://schemas.openxmlformats.org/markup-compatibility/2006">
              <mc:Choice xmlns:v="urn:schemas-microsoft-com:vml" Requires="v">
                <p:oleObj spid="_x0000_s271447" name="Equation" r:id="rId11" imgW="1066680" imgH="431640" progId="Equation.DSMT4">
                  <p:embed/>
                </p:oleObj>
              </mc:Choice>
              <mc:Fallback>
                <p:oleObj name="Equation" r:id="rId11" imgW="1066680" imgH="431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4285" y="4070350"/>
                        <a:ext cx="1066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8" name="Object 8"/>
          <p:cNvGraphicFramePr>
            <a:graphicFrameLocks noChangeAspect="1"/>
          </p:cNvGraphicFramePr>
          <p:nvPr/>
        </p:nvGraphicFramePr>
        <p:xfrm>
          <a:off x="5886450" y="3924300"/>
          <a:ext cx="1625600" cy="723900"/>
        </p:xfrm>
        <a:graphic>
          <a:graphicData uri="http://schemas.openxmlformats.org/presentationml/2006/ole">
            <mc:AlternateContent xmlns:mc="http://schemas.openxmlformats.org/markup-compatibility/2006">
              <mc:Choice xmlns:v="urn:schemas-microsoft-com:vml" Requires="v">
                <p:oleObj spid="_x0000_s271448" name="Equation" r:id="rId13" imgW="1625400" imgH="723600" progId="Equation.DSMT4">
                  <p:embed/>
                </p:oleObj>
              </mc:Choice>
              <mc:Fallback>
                <p:oleObj name="Equation" r:id="rId13" imgW="1625400" imgH="723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6450" y="3924300"/>
                        <a:ext cx="1625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9" name="Object 9"/>
          <p:cNvGraphicFramePr>
            <a:graphicFrameLocks noChangeAspect="1"/>
          </p:cNvGraphicFramePr>
          <p:nvPr/>
        </p:nvGraphicFramePr>
        <p:xfrm>
          <a:off x="1736985" y="5022850"/>
          <a:ext cx="1041400" cy="431800"/>
        </p:xfrm>
        <a:graphic>
          <a:graphicData uri="http://schemas.openxmlformats.org/presentationml/2006/ole">
            <mc:AlternateContent xmlns:mc="http://schemas.openxmlformats.org/markup-compatibility/2006">
              <mc:Choice xmlns:v="urn:schemas-microsoft-com:vml" Requires="v">
                <p:oleObj spid="_x0000_s271449" name="Equation" r:id="rId15" imgW="1041120" imgH="431640" progId="Equation.DSMT4">
                  <p:embed/>
                </p:oleObj>
              </mc:Choice>
              <mc:Fallback>
                <p:oleObj name="Equation" r:id="rId15" imgW="1041120" imgH="4316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36985" y="5022850"/>
                        <a:ext cx="1041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0" name="Object 10"/>
          <p:cNvGraphicFramePr>
            <a:graphicFrameLocks noChangeAspect="1"/>
          </p:cNvGraphicFramePr>
          <p:nvPr/>
        </p:nvGraphicFramePr>
        <p:xfrm>
          <a:off x="5791200" y="4876800"/>
          <a:ext cx="1816100" cy="723900"/>
        </p:xfrm>
        <a:graphic>
          <a:graphicData uri="http://schemas.openxmlformats.org/presentationml/2006/ole">
            <mc:AlternateContent xmlns:mc="http://schemas.openxmlformats.org/markup-compatibility/2006">
              <mc:Choice xmlns:v="urn:schemas-microsoft-com:vml" Requires="v">
                <p:oleObj spid="_x0000_s271450" name="Equation" r:id="rId17" imgW="1815840" imgH="723600" progId="Equation.DSMT4">
                  <p:embed/>
                </p:oleObj>
              </mc:Choice>
              <mc:Fallback>
                <p:oleObj name="Equation" r:id="rId17" imgW="1815840" imgH="7236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4876800"/>
                        <a:ext cx="1816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Finding Antiderivatives</a:t>
            </a:r>
          </a:p>
          <a:p>
            <a:pPr marL="514350" indent="-514350">
              <a:buFont typeface="+mj-lt"/>
              <a:buAutoNum type="arabicPeriod"/>
            </a:pPr>
            <a:r>
              <a:rPr lang="en-US" dirty="0"/>
              <a:t>Antiderivatives in Use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General Antiderivatives of Trigonometric Functions</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firstRow="1" bandRow="1">
                <a:tableStyleId>{5C22544A-7EE6-4342-B048-85BDC9FD1C3A}</a:tableStyleId>
              </a:tblPr>
              <a:tblGrid>
                <a:gridCol w="4502076">
                  <a:extLst>
                    <a:ext uri="{9D8B030D-6E8A-4147-A177-3AD203B41FA5}">
                      <a16:colId xmlns:a16="http://schemas.microsoft.com/office/drawing/2014/main" val="20000"/>
                    </a:ext>
                  </a:extLst>
                </a:gridCol>
                <a:gridCol w="372752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extLst>
                  <a:ext uri="{0D108BD9-81ED-4DB2-BD59-A6C34878D82A}">
                    <a16:rowId xmlns:a16="http://schemas.microsoft.com/office/drawing/2014/main" val="10000"/>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4"/>
                  </a:ext>
                </a:extLst>
              </a:tr>
            </a:tbl>
          </a:graphicData>
        </a:graphic>
      </p:graphicFrame>
      <p:graphicFrame>
        <p:nvGraphicFramePr>
          <p:cNvPr id="271371" name="Object 11"/>
          <p:cNvGraphicFramePr>
            <a:graphicFrameLocks noChangeAspect="1"/>
          </p:cNvGraphicFramePr>
          <p:nvPr/>
        </p:nvGraphicFramePr>
        <p:xfrm>
          <a:off x="1727200" y="2095500"/>
          <a:ext cx="1892300" cy="419100"/>
        </p:xfrm>
        <a:graphic>
          <a:graphicData uri="http://schemas.openxmlformats.org/presentationml/2006/ole">
            <mc:AlternateContent xmlns:mc="http://schemas.openxmlformats.org/markup-compatibility/2006">
              <mc:Choice xmlns:v="urn:schemas-microsoft-com:vml" Requires="v">
                <p:oleObj spid="_x0000_s273498" name="Equation" r:id="rId3" imgW="1892160" imgH="419040" progId="Equation.DSMT4">
                  <p:embed/>
                </p:oleObj>
              </mc:Choice>
              <mc:Fallback>
                <p:oleObj name="Equation" r:id="rId3" imgW="1892160" imgH="41904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2095500"/>
                        <a:ext cx="189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2" name="Object 12"/>
          <p:cNvGraphicFramePr>
            <a:graphicFrameLocks noChangeAspect="1"/>
          </p:cNvGraphicFramePr>
          <p:nvPr/>
        </p:nvGraphicFramePr>
        <p:xfrm>
          <a:off x="5962650" y="1943100"/>
          <a:ext cx="1612900" cy="723900"/>
        </p:xfrm>
        <a:graphic>
          <a:graphicData uri="http://schemas.openxmlformats.org/presentationml/2006/ole">
            <mc:AlternateContent xmlns:mc="http://schemas.openxmlformats.org/markup-compatibility/2006">
              <mc:Choice xmlns:v="urn:schemas-microsoft-com:vml" Requires="v">
                <p:oleObj spid="_x0000_s273499" name="Equation" r:id="rId5" imgW="1612800" imgH="723600" progId="Equation.DSMT4">
                  <p:embed/>
                </p:oleObj>
              </mc:Choice>
              <mc:Fallback>
                <p:oleObj name="Equation" r:id="rId5" imgW="1612800" imgH="7236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2650" y="1943100"/>
                        <a:ext cx="1612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3" name="Object 13"/>
          <p:cNvGraphicFramePr>
            <a:graphicFrameLocks noChangeAspect="1"/>
          </p:cNvGraphicFramePr>
          <p:nvPr/>
        </p:nvGraphicFramePr>
        <p:xfrm>
          <a:off x="1746250" y="3065490"/>
          <a:ext cx="1854200" cy="419100"/>
        </p:xfrm>
        <a:graphic>
          <a:graphicData uri="http://schemas.openxmlformats.org/presentationml/2006/ole">
            <mc:AlternateContent xmlns:mc="http://schemas.openxmlformats.org/markup-compatibility/2006">
              <mc:Choice xmlns:v="urn:schemas-microsoft-com:vml" Requires="v">
                <p:oleObj spid="_x0000_s273500" name="Equation" r:id="rId7" imgW="1854000" imgH="419040" progId="Equation.DSMT4">
                  <p:embed/>
                </p:oleObj>
              </mc:Choice>
              <mc:Fallback>
                <p:oleObj name="Equation" r:id="rId7" imgW="1854000" imgH="41904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250" y="3065490"/>
                        <a:ext cx="1854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4" name="Object 14"/>
          <p:cNvGraphicFramePr>
            <a:graphicFrameLocks noChangeAspect="1"/>
          </p:cNvGraphicFramePr>
          <p:nvPr/>
        </p:nvGraphicFramePr>
        <p:xfrm>
          <a:off x="5867400" y="2913090"/>
          <a:ext cx="1803400" cy="723900"/>
        </p:xfrm>
        <a:graphic>
          <a:graphicData uri="http://schemas.openxmlformats.org/presentationml/2006/ole">
            <mc:AlternateContent xmlns:mc="http://schemas.openxmlformats.org/markup-compatibility/2006">
              <mc:Choice xmlns:v="urn:schemas-microsoft-com:vml" Requires="v">
                <p:oleObj spid="_x0000_s273501" name="Equation" r:id="rId9" imgW="1803240" imgH="723600" progId="Equation.DSMT4">
                  <p:embed/>
                </p:oleObj>
              </mc:Choice>
              <mc:Fallback>
                <p:oleObj name="Equation" r:id="rId9" imgW="1803240" imgH="72360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2913090"/>
                        <a:ext cx="1803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5" name="Object 15"/>
          <p:cNvGraphicFramePr>
            <a:graphicFrameLocks noChangeAspect="1"/>
          </p:cNvGraphicFramePr>
          <p:nvPr/>
        </p:nvGraphicFramePr>
        <p:xfrm>
          <a:off x="1524000" y="3848100"/>
          <a:ext cx="2298700" cy="952500"/>
        </p:xfrm>
        <a:graphic>
          <a:graphicData uri="http://schemas.openxmlformats.org/presentationml/2006/ole">
            <mc:AlternateContent xmlns:mc="http://schemas.openxmlformats.org/markup-compatibility/2006">
              <mc:Choice xmlns:v="urn:schemas-microsoft-com:vml" Requires="v">
                <p:oleObj spid="_x0000_s273502" name="Equation" r:id="rId11" imgW="2298600" imgH="952200" progId="Equation.DSMT4">
                  <p:embed/>
                </p:oleObj>
              </mc:Choice>
              <mc:Fallback>
                <p:oleObj name="Equation" r:id="rId11" imgW="2298600" imgH="9522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848100"/>
                        <a:ext cx="2298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6" name="Object 16"/>
          <p:cNvGraphicFramePr>
            <a:graphicFrameLocks noChangeAspect="1"/>
          </p:cNvGraphicFramePr>
          <p:nvPr/>
        </p:nvGraphicFramePr>
        <p:xfrm>
          <a:off x="5880100" y="3962400"/>
          <a:ext cx="1778000" cy="723900"/>
        </p:xfrm>
        <a:graphic>
          <a:graphicData uri="http://schemas.openxmlformats.org/presentationml/2006/ole">
            <mc:AlternateContent xmlns:mc="http://schemas.openxmlformats.org/markup-compatibility/2006">
              <mc:Choice xmlns:v="urn:schemas-microsoft-com:vml" Requires="v">
                <p:oleObj spid="_x0000_s273503" name="Equation" r:id="rId13" imgW="1777680" imgH="723600" progId="Equation.DSMT4">
                  <p:embed/>
                </p:oleObj>
              </mc:Choice>
              <mc:Fallback>
                <p:oleObj name="Equation" r:id="rId13" imgW="1777680" imgH="72360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0100" y="3962400"/>
                        <a:ext cx="1778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7" name="Object 17"/>
          <p:cNvGraphicFramePr>
            <a:graphicFrameLocks noChangeAspect="1"/>
          </p:cNvGraphicFramePr>
          <p:nvPr/>
        </p:nvGraphicFramePr>
        <p:xfrm>
          <a:off x="2127250" y="4813300"/>
          <a:ext cx="1092200" cy="850900"/>
        </p:xfrm>
        <a:graphic>
          <a:graphicData uri="http://schemas.openxmlformats.org/presentationml/2006/ole">
            <mc:AlternateContent xmlns:mc="http://schemas.openxmlformats.org/markup-compatibility/2006">
              <mc:Choice xmlns:v="urn:schemas-microsoft-com:vml" Requires="v">
                <p:oleObj spid="_x0000_s273504" name="Equation" r:id="rId15" imgW="1091880" imgH="850680" progId="Equation.DSMT4">
                  <p:embed/>
                </p:oleObj>
              </mc:Choice>
              <mc:Fallback>
                <p:oleObj name="Equation" r:id="rId15" imgW="1091880" imgH="850680" progId="Equation.DSMT4">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7250" y="4813300"/>
                        <a:ext cx="1092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78" name="Object 18"/>
          <p:cNvGraphicFramePr>
            <a:graphicFrameLocks noChangeAspect="1"/>
          </p:cNvGraphicFramePr>
          <p:nvPr/>
        </p:nvGraphicFramePr>
        <p:xfrm>
          <a:off x="5842000" y="4876800"/>
          <a:ext cx="1854200" cy="723900"/>
        </p:xfrm>
        <a:graphic>
          <a:graphicData uri="http://schemas.openxmlformats.org/presentationml/2006/ole">
            <mc:AlternateContent xmlns:mc="http://schemas.openxmlformats.org/markup-compatibility/2006">
              <mc:Choice xmlns:v="urn:schemas-microsoft-com:vml" Requires="v">
                <p:oleObj spid="_x0000_s273505" name="Equation" r:id="rId17" imgW="1854000" imgH="723600" progId="Equation.DSMT4">
                  <p:embed/>
                </p:oleObj>
              </mc:Choice>
              <mc:Fallback>
                <p:oleObj name="Equation" r:id="rId17" imgW="1854000" imgH="723600" progId="Equation.DSMT4">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42000" y="4876800"/>
                        <a:ext cx="1854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General Antiderivatives of Trigonometric Functions</a:t>
            </a:r>
          </a:p>
        </p:txBody>
      </p:sp>
      <p:graphicFrame>
        <p:nvGraphicFramePr>
          <p:cNvPr id="4" name="Content Placeholder 3"/>
          <p:cNvGraphicFramePr>
            <a:graphicFrameLocks noGrp="1"/>
          </p:cNvGraphicFramePr>
          <p:nvPr>
            <p:ph idx="1"/>
          </p:nvPr>
        </p:nvGraphicFramePr>
        <p:xfrm>
          <a:off x="457200" y="1279525"/>
          <a:ext cx="8229600" cy="1463040"/>
        </p:xfrm>
        <a:graphic>
          <a:graphicData uri="http://schemas.openxmlformats.org/drawingml/2006/table">
            <a:tbl>
              <a:tblPr firstRow="1" bandRow="1">
                <a:tableStyleId>{5C22544A-7EE6-4342-B048-85BDC9FD1C3A}</a:tableStyleId>
              </a:tblPr>
              <a:tblGrid>
                <a:gridCol w="4502076">
                  <a:extLst>
                    <a:ext uri="{9D8B030D-6E8A-4147-A177-3AD203B41FA5}">
                      <a16:colId xmlns:a16="http://schemas.microsoft.com/office/drawing/2014/main" val="20000"/>
                    </a:ext>
                  </a:extLst>
                </a:gridCol>
                <a:gridCol w="3727524">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General Antiderivative</a:t>
                      </a:r>
                      <a:endParaRPr lang="en-US" sz="2400" dirty="0"/>
                    </a:p>
                  </a:txBody>
                  <a:tcPr anchor="ctr"/>
                </a:tc>
                <a:extLst>
                  <a:ext uri="{0D108BD9-81ED-4DB2-BD59-A6C34878D82A}">
                    <a16:rowId xmlns:a16="http://schemas.microsoft.com/office/drawing/2014/main" val="10000"/>
                  </a:ext>
                </a:extLst>
              </a:tr>
              <a:tr h="1005840">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graphicFrame>
        <p:nvGraphicFramePr>
          <p:cNvPr id="272402" name="Object 18"/>
          <p:cNvGraphicFramePr>
            <a:graphicFrameLocks noChangeAspect="1"/>
          </p:cNvGraphicFramePr>
          <p:nvPr/>
        </p:nvGraphicFramePr>
        <p:xfrm>
          <a:off x="1435100" y="1752600"/>
          <a:ext cx="2705100" cy="952500"/>
        </p:xfrm>
        <a:graphic>
          <a:graphicData uri="http://schemas.openxmlformats.org/presentationml/2006/ole">
            <mc:AlternateContent xmlns:mc="http://schemas.openxmlformats.org/markup-compatibility/2006">
              <mc:Choice xmlns:v="urn:schemas-microsoft-com:vml" Requires="v">
                <p:oleObj spid="_x0000_s272422" name="Equation" r:id="rId3" imgW="2705040" imgH="952200" progId="Equation.DSMT4">
                  <p:embed/>
                </p:oleObj>
              </mc:Choice>
              <mc:Fallback>
                <p:oleObj name="Equation" r:id="rId3" imgW="2705040" imgH="95220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1752600"/>
                        <a:ext cx="2705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403" name="Object 19"/>
          <p:cNvGraphicFramePr>
            <a:graphicFrameLocks noChangeAspect="1"/>
          </p:cNvGraphicFramePr>
          <p:nvPr/>
        </p:nvGraphicFramePr>
        <p:xfrm>
          <a:off x="5626100" y="1866900"/>
          <a:ext cx="1841500" cy="723900"/>
        </p:xfrm>
        <a:graphic>
          <a:graphicData uri="http://schemas.openxmlformats.org/presentationml/2006/ole">
            <mc:AlternateContent xmlns:mc="http://schemas.openxmlformats.org/markup-compatibility/2006">
              <mc:Choice xmlns:v="urn:schemas-microsoft-com:vml" Requires="v">
                <p:oleObj spid="_x0000_s272423" name="Equation" r:id="rId5" imgW="1841400" imgH="723600" progId="Equation.DSMT4">
                  <p:embed/>
                </p:oleObj>
              </mc:Choice>
              <mc:Fallback>
                <p:oleObj name="Equation" r:id="rId5" imgW="1841400" imgH="723600"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100" y="1866900"/>
                        <a:ext cx="1841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Find the general antiderivative of each of the following functions.</a:t>
            </a:r>
          </a:p>
          <a:p>
            <a:endParaRPr lang="en-US" dirty="0"/>
          </a:p>
        </p:txBody>
      </p:sp>
      <p:graphicFrame>
        <p:nvGraphicFramePr>
          <p:cNvPr id="247810" name="Object 2"/>
          <p:cNvGraphicFramePr>
            <a:graphicFrameLocks noChangeAspect="1"/>
          </p:cNvGraphicFramePr>
          <p:nvPr/>
        </p:nvGraphicFramePr>
        <p:xfrm>
          <a:off x="548640" y="2286000"/>
          <a:ext cx="3797300" cy="2057400"/>
        </p:xfrm>
        <a:graphic>
          <a:graphicData uri="http://schemas.openxmlformats.org/presentationml/2006/ole">
            <mc:AlternateContent xmlns:mc="http://schemas.openxmlformats.org/markup-compatibility/2006">
              <mc:Choice xmlns:v="urn:schemas-microsoft-com:vml" Requires="v">
                <p:oleObj spid="_x0000_s247820" name="Equation" r:id="rId3" imgW="3797280" imgH="2057400" progId="Equation.DSMT4">
                  <p:embed/>
                </p:oleObj>
              </mc:Choice>
              <mc:Fallback>
                <p:oleObj name="Equation" r:id="rId3" imgW="3797280" imgH="2057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6000"/>
                        <a:ext cx="37973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3550" indent="-463550"/>
            <a:r>
              <a:rPr lang="en-US" b="1" dirty="0"/>
              <a:t>a. 	</a:t>
            </a:r>
            <a:r>
              <a:rPr lang="en-US" dirty="0"/>
              <a:t>We can rewrite the function as</a:t>
            </a:r>
          </a:p>
          <a:p>
            <a:pPr marL="463550" indent="-463550">
              <a:spcBef>
                <a:spcPts val="0"/>
              </a:spcBef>
            </a:pPr>
            <a:r>
              <a:rPr lang="en-US" dirty="0"/>
              <a:t>	and we start by noting that the general antiderivative of         is </a:t>
            </a:r>
          </a:p>
          <a:p>
            <a:pPr marL="463550" indent="-463550">
              <a:spcBef>
                <a:spcPts val="0"/>
              </a:spcBef>
            </a:pPr>
            <a:endParaRPr lang="en-US" dirty="0"/>
          </a:p>
          <a:p>
            <a:pPr marL="463550" indent="-463550">
              <a:spcBef>
                <a:spcPts val="0"/>
              </a:spcBef>
            </a:pPr>
            <a:endParaRPr lang="en-US" dirty="0"/>
          </a:p>
          <a:p>
            <a:pPr marL="463550" indent="-463550">
              <a:spcBef>
                <a:spcPts val="0"/>
              </a:spcBef>
            </a:pPr>
            <a:endParaRPr lang="en-US" dirty="0"/>
          </a:p>
          <a:p>
            <a:pPr marL="463550"/>
            <a:r>
              <a:rPr lang="en-US" dirty="0"/>
              <a:t>and the general antiderivative of </a:t>
            </a:r>
            <a:r>
              <a:rPr lang="en-US" dirty="0">
                <a:latin typeface="Symbol" pitchFamily="18" charset="2"/>
              </a:rPr>
              <a:t>-</a:t>
            </a:r>
            <a:r>
              <a:rPr lang="en-US" dirty="0"/>
              <a:t>csc</a:t>
            </a:r>
            <a:r>
              <a:rPr lang="en-US" baseline="30000" dirty="0"/>
              <a:t>2</a:t>
            </a:r>
            <a:r>
              <a:rPr lang="en-US" dirty="0"/>
              <a:t> 5</a:t>
            </a:r>
            <a:r>
              <a:rPr lang="en-US" i="1" dirty="0"/>
              <a:t>x</a:t>
            </a:r>
            <a:r>
              <a:rPr lang="en-US" dirty="0"/>
              <a:t> is </a:t>
            </a:r>
          </a:p>
          <a:p>
            <a:pPr marL="463550">
              <a:spcBef>
                <a:spcPts val="0"/>
              </a:spcBef>
            </a:pPr>
            <a:r>
              <a:rPr lang="en-US" dirty="0"/>
              <a:t>                     where </a:t>
            </a:r>
            <a:r>
              <a:rPr lang="en-US" i="1" dirty="0"/>
              <a:t>C</a:t>
            </a:r>
            <a:r>
              <a:rPr lang="en-US" baseline="-25000" dirty="0"/>
              <a:t>1</a:t>
            </a:r>
            <a:r>
              <a:rPr lang="en-US" dirty="0"/>
              <a:t> and </a:t>
            </a:r>
            <a:r>
              <a:rPr lang="en-US" i="1" dirty="0"/>
              <a:t>C</a:t>
            </a:r>
            <a:r>
              <a:rPr lang="en-US" baseline="-25000" dirty="0"/>
              <a:t>2</a:t>
            </a:r>
            <a:r>
              <a:rPr lang="en-US" dirty="0"/>
              <a:t> represent arbitrary constants.</a:t>
            </a:r>
          </a:p>
          <a:p>
            <a:pPr marL="463550" indent="-463550"/>
            <a:endParaRPr lang="en-US" dirty="0"/>
          </a:p>
          <a:p>
            <a:pPr marL="463550" indent="-463550"/>
            <a:endParaRPr lang="en-US" dirty="0"/>
          </a:p>
          <a:p>
            <a:pPr marL="463550" indent="-463550"/>
            <a:endParaRPr lang="en-US" dirty="0"/>
          </a:p>
        </p:txBody>
      </p:sp>
      <p:graphicFrame>
        <p:nvGraphicFramePr>
          <p:cNvPr id="248834" name="Object 2"/>
          <p:cNvGraphicFramePr>
            <a:graphicFrameLocks noChangeAspect="1"/>
          </p:cNvGraphicFramePr>
          <p:nvPr/>
        </p:nvGraphicFramePr>
        <p:xfrm>
          <a:off x="5498152" y="1293504"/>
          <a:ext cx="3022600" cy="508000"/>
        </p:xfrm>
        <a:graphic>
          <a:graphicData uri="http://schemas.openxmlformats.org/presentationml/2006/ole">
            <mc:AlternateContent xmlns:mc="http://schemas.openxmlformats.org/markup-compatibility/2006">
              <mc:Choice xmlns:v="urn:schemas-microsoft-com:vml" Requires="v">
                <p:oleObj spid="_x0000_s248874" name="Equation" r:id="rId3" imgW="3022560" imgH="507960" progId="Equation.DSMT4">
                  <p:embed/>
                </p:oleObj>
              </mc:Choice>
              <mc:Fallback>
                <p:oleObj name="Equation" r:id="rId3" imgW="302256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152" y="1293504"/>
                        <a:ext cx="3022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5" name="Object 3"/>
          <p:cNvGraphicFramePr>
            <a:graphicFrameLocks noChangeAspect="1"/>
          </p:cNvGraphicFramePr>
          <p:nvPr/>
        </p:nvGraphicFramePr>
        <p:xfrm>
          <a:off x="3429000" y="2147248"/>
          <a:ext cx="609600" cy="381000"/>
        </p:xfrm>
        <a:graphic>
          <a:graphicData uri="http://schemas.openxmlformats.org/presentationml/2006/ole">
            <mc:AlternateContent xmlns:mc="http://schemas.openxmlformats.org/markup-compatibility/2006">
              <mc:Choice xmlns:v="urn:schemas-microsoft-com:vml" Requires="v">
                <p:oleObj spid="_x0000_s248875" name="Equation" r:id="rId5" imgW="609480" imgH="380880" progId="Equation.DSMT4">
                  <p:embed/>
                </p:oleObj>
              </mc:Choice>
              <mc:Fallback>
                <p:oleObj name="Equation" r:id="rId5" imgW="60948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147248"/>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6" name="Object 4"/>
          <p:cNvGraphicFramePr>
            <a:graphicFrameLocks noChangeAspect="1"/>
          </p:cNvGraphicFramePr>
          <p:nvPr/>
        </p:nvGraphicFramePr>
        <p:xfrm>
          <a:off x="2565400" y="2756848"/>
          <a:ext cx="4013200" cy="927100"/>
        </p:xfrm>
        <a:graphic>
          <a:graphicData uri="http://schemas.openxmlformats.org/presentationml/2006/ole">
            <mc:AlternateContent xmlns:mc="http://schemas.openxmlformats.org/markup-compatibility/2006">
              <mc:Choice xmlns:v="urn:schemas-microsoft-com:vml" Requires="v">
                <p:oleObj spid="_x0000_s248876" name="Equation" r:id="rId7" imgW="4012920" imgH="927000" progId="Equation.DSMT4">
                  <p:embed/>
                </p:oleObj>
              </mc:Choice>
              <mc:Fallback>
                <p:oleObj name="Equation" r:id="rId7" imgW="401292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5400" y="2756848"/>
                        <a:ext cx="4013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7" name="Object 5"/>
          <p:cNvGraphicFramePr>
            <a:graphicFrameLocks noChangeAspect="1"/>
          </p:cNvGraphicFramePr>
          <p:nvPr/>
        </p:nvGraphicFramePr>
        <p:xfrm>
          <a:off x="990600" y="4413250"/>
          <a:ext cx="1676400" cy="444500"/>
        </p:xfrm>
        <a:graphic>
          <a:graphicData uri="http://schemas.openxmlformats.org/presentationml/2006/ole">
            <mc:AlternateContent xmlns:mc="http://schemas.openxmlformats.org/markup-compatibility/2006">
              <mc:Choice xmlns:v="urn:schemas-microsoft-com:vml" Requires="v">
                <p:oleObj spid="_x0000_s248877" name="Equation" r:id="rId9" imgW="1676160" imgH="444240" progId="Equation.DSMT4">
                  <p:embed/>
                </p:oleObj>
              </mc:Choice>
              <mc:Fallback>
                <p:oleObj name="Equation" r:id="rId9" imgW="1676160" imgH="444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413250"/>
                        <a:ext cx="1676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8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When we add these two antiderivatives, we get </a:t>
            </a:r>
          </a:p>
          <a:p>
            <a:pPr>
              <a:spcBef>
                <a:spcPts val="0"/>
              </a:spcBef>
            </a:pPr>
            <a:r>
              <a:rPr lang="en-US" dirty="0"/>
              <a:t>                                          But </a:t>
            </a:r>
            <a:r>
              <a:rPr lang="en-US" i="1" dirty="0"/>
              <a:t>C</a:t>
            </a:r>
            <a:r>
              <a:rPr lang="en-US" baseline="-25000" dirty="0"/>
              <a:t>1</a:t>
            </a:r>
            <a:r>
              <a:rPr lang="en-US" dirty="0"/>
              <a:t> </a:t>
            </a:r>
            <a:r>
              <a:rPr lang="en-US" dirty="0">
                <a:latin typeface="Symbol" pitchFamily="18" charset="2"/>
              </a:rPr>
              <a:t>+</a:t>
            </a:r>
            <a:r>
              <a:rPr lang="en-US" dirty="0"/>
              <a:t> </a:t>
            </a:r>
            <a:r>
              <a:rPr lang="en-US" i="1" dirty="0"/>
              <a:t>C</a:t>
            </a:r>
            <a:r>
              <a:rPr lang="en-US" baseline="-25000" dirty="0"/>
              <a:t>2</a:t>
            </a:r>
            <a:r>
              <a:rPr lang="en-US" dirty="0"/>
              <a:t> also represents nothing more than an arbitrary constant, and it is customary to combine all arbitrary constants in an antiderivative together and denote their sum with a single symbol. </a:t>
            </a:r>
          </a:p>
        </p:txBody>
      </p:sp>
      <p:graphicFrame>
        <p:nvGraphicFramePr>
          <p:cNvPr id="249859" name="Object 3"/>
          <p:cNvGraphicFramePr>
            <a:graphicFrameLocks noChangeAspect="1"/>
          </p:cNvGraphicFramePr>
          <p:nvPr/>
        </p:nvGraphicFramePr>
        <p:xfrm>
          <a:off x="536575" y="1752600"/>
          <a:ext cx="3378200" cy="482600"/>
        </p:xfrm>
        <a:graphic>
          <a:graphicData uri="http://schemas.openxmlformats.org/presentationml/2006/ole">
            <mc:AlternateContent xmlns:mc="http://schemas.openxmlformats.org/markup-compatibility/2006">
              <mc:Choice xmlns:v="urn:schemas-microsoft-com:vml" Requires="v">
                <p:oleObj spid="_x0000_s249869" name="Equation" r:id="rId3" imgW="3377880" imgH="482400" progId="Equation.DSMT4">
                  <p:embed/>
                </p:oleObj>
              </mc:Choice>
              <mc:Fallback>
                <p:oleObj name="Equation" r:id="rId3" imgW="337788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1752600"/>
                        <a:ext cx="337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Hence, we write</a:t>
            </a:r>
          </a:p>
          <a:p>
            <a:endParaRPr lang="en-US" dirty="0"/>
          </a:p>
          <a:p>
            <a:endParaRPr lang="en-US" dirty="0"/>
          </a:p>
          <a:p>
            <a:r>
              <a:rPr lang="en-US" dirty="0"/>
              <a:t>as the general antiderivative of</a:t>
            </a:r>
          </a:p>
          <a:p>
            <a:pPr>
              <a:spcBef>
                <a:spcPts val="1200"/>
              </a:spcBef>
            </a:pPr>
            <a:r>
              <a:rPr lang="en-US" dirty="0"/>
              <a:t>(Remember: it is easy to check your work and verify that</a:t>
            </a:r>
          </a:p>
        </p:txBody>
      </p:sp>
      <p:graphicFrame>
        <p:nvGraphicFramePr>
          <p:cNvPr id="250882" name="Object 2"/>
          <p:cNvGraphicFramePr>
            <a:graphicFrameLocks noChangeAspect="1"/>
          </p:cNvGraphicFramePr>
          <p:nvPr/>
        </p:nvGraphicFramePr>
        <p:xfrm>
          <a:off x="2762250" y="1828800"/>
          <a:ext cx="3619500" cy="838200"/>
        </p:xfrm>
        <a:graphic>
          <a:graphicData uri="http://schemas.openxmlformats.org/presentationml/2006/ole">
            <mc:AlternateContent xmlns:mc="http://schemas.openxmlformats.org/markup-compatibility/2006">
              <mc:Choice xmlns:v="urn:schemas-microsoft-com:vml" Requires="v">
                <p:oleObj spid="_x0000_s250912" name="Equation" r:id="rId3" imgW="3619440" imgH="838080" progId="Equation.DSMT4">
                  <p:embed/>
                </p:oleObj>
              </mc:Choice>
              <mc:Fallback>
                <p:oleObj name="Equation" r:id="rId3" imgW="36194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1828800"/>
                        <a:ext cx="361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3" name="Object 3"/>
          <p:cNvGraphicFramePr>
            <a:graphicFrameLocks noChangeAspect="1"/>
          </p:cNvGraphicFramePr>
          <p:nvPr/>
        </p:nvGraphicFramePr>
        <p:xfrm>
          <a:off x="5097463" y="2660650"/>
          <a:ext cx="2882900" cy="889000"/>
        </p:xfrm>
        <a:graphic>
          <a:graphicData uri="http://schemas.openxmlformats.org/presentationml/2006/ole">
            <mc:AlternateContent xmlns:mc="http://schemas.openxmlformats.org/markup-compatibility/2006">
              <mc:Choice xmlns:v="urn:schemas-microsoft-com:vml" Requires="v">
                <p:oleObj spid="_x0000_s250913" name="Equation" r:id="rId5" imgW="2882880" imgH="888840" progId="Equation.DSMT4">
                  <p:embed/>
                </p:oleObj>
              </mc:Choice>
              <mc:Fallback>
                <p:oleObj name="Equation" r:id="rId5" imgW="2882880" imgH="8888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463" y="2660650"/>
                        <a:ext cx="2882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4" name="Object 4"/>
          <p:cNvGraphicFramePr>
            <a:graphicFrameLocks noChangeAspect="1"/>
          </p:cNvGraphicFramePr>
          <p:nvPr/>
        </p:nvGraphicFramePr>
        <p:xfrm>
          <a:off x="1220148" y="3886200"/>
          <a:ext cx="1993900" cy="482600"/>
        </p:xfrm>
        <a:graphic>
          <a:graphicData uri="http://schemas.openxmlformats.org/presentationml/2006/ole">
            <mc:AlternateContent xmlns:mc="http://schemas.openxmlformats.org/markup-compatibility/2006">
              <mc:Choice xmlns:v="urn:schemas-microsoft-com:vml" Requires="v">
                <p:oleObj spid="_x0000_s250914" name="Equation" r:id="rId7" imgW="1993680" imgH="482400" progId="Equation.DSMT4">
                  <p:embed/>
                </p:oleObj>
              </mc:Choice>
              <mc:Fallback>
                <p:oleObj name="Equation" r:id="rId7" imgW="199368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148" y="3886200"/>
                        <a:ext cx="199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8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0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3550" indent="-463550"/>
            <a:r>
              <a:rPr lang="en-US" b="1" dirty="0"/>
              <a:t>b. 	</a:t>
            </a:r>
            <a:r>
              <a:rPr lang="en-US" dirty="0"/>
              <a:t>It would be difficult to come up with an antiderivative of </a:t>
            </a:r>
            <a:r>
              <a:rPr lang="en-US" i="1" dirty="0"/>
              <a:t>g </a:t>
            </a:r>
            <a:r>
              <a:rPr lang="en-US" dirty="0"/>
              <a:t>in the form given, but after breaking apart the fraction the way forward becomes clear.</a:t>
            </a:r>
          </a:p>
        </p:txBody>
      </p:sp>
      <p:graphicFrame>
        <p:nvGraphicFramePr>
          <p:cNvPr id="251906" name="Object 2"/>
          <p:cNvGraphicFramePr>
            <a:graphicFrameLocks noChangeAspect="1"/>
          </p:cNvGraphicFramePr>
          <p:nvPr/>
        </p:nvGraphicFramePr>
        <p:xfrm>
          <a:off x="1227138" y="3041650"/>
          <a:ext cx="6223000" cy="889000"/>
        </p:xfrm>
        <a:graphic>
          <a:graphicData uri="http://schemas.openxmlformats.org/presentationml/2006/ole">
            <mc:AlternateContent xmlns:mc="http://schemas.openxmlformats.org/markup-compatibility/2006">
              <mc:Choice xmlns:v="urn:schemas-microsoft-com:vml" Requires="v">
                <p:oleObj spid="_x0000_s251937" name="Equation" r:id="rId3" imgW="6222960" imgH="888840" progId="Equation.DSMT4">
                  <p:embed/>
                </p:oleObj>
              </mc:Choice>
              <mc:Fallback>
                <p:oleObj name="Equation" r:id="rId3" imgW="622296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3041650"/>
                        <a:ext cx="6223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8" name="Object 4"/>
          <p:cNvGraphicFramePr>
            <a:graphicFrameLocks noChangeAspect="1"/>
          </p:cNvGraphicFramePr>
          <p:nvPr/>
        </p:nvGraphicFramePr>
        <p:xfrm>
          <a:off x="1219200" y="4095750"/>
          <a:ext cx="6705600" cy="927100"/>
        </p:xfrm>
        <a:graphic>
          <a:graphicData uri="http://schemas.openxmlformats.org/presentationml/2006/ole">
            <mc:AlternateContent xmlns:mc="http://schemas.openxmlformats.org/markup-compatibility/2006">
              <mc:Choice xmlns:v="urn:schemas-microsoft-com:vml" Requires="v">
                <p:oleObj spid="_x0000_s251938" name="Equation" r:id="rId5" imgW="6705360" imgH="927000" progId="Equation.DSMT4">
                  <p:embed/>
                </p:oleObj>
              </mc:Choice>
              <mc:Fallback>
                <p:oleObj name="Equation" r:id="rId5" imgW="6705360" imgH="927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095750"/>
                        <a:ext cx="6705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9" name="Object 5"/>
          <p:cNvGraphicFramePr>
            <a:graphicFrameLocks noChangeAspect="1"/>
          </p:cNvGraphicFramePr>
          <p:nvPr/>
        </p:nvGraphicFramePr>
        <p:xfrm>
          <a:off x="2000536" y="5029200"/>
          <a:ext cx="4203700" cy="939800"/>
        </p:xfrm>
        <a:graphic>
          <a:graphicData uri="http://schemas.openxmlformats.org/presentationml/2006/ole">
            <mc:AlternateContent xmlns:mc="http://schemas.openxmlformats.org/markup-compatibility/2006">
              <mc:Choice xmlns:v="urn:schemas-microsoft-com:vml" Requires="v">
                <p:oleObj spid="_x0000_s251939" name="Equation" r:id="rId7" imgW="4203360" imgH="939600" progId="Equation.DSMT4">
                  <p:embed/>
                </p:oleObj>
              </mc:Choice>
              <mc:Fallback>
                <p:oleObj name="Equation" r:id="rId7" imgW="4203360" imgH="939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536" y="5029200"/>
                        <a:ext cx="4203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Antiderivatives in Use</a:t>
            </a:r>
          </a:p>
        </p:txBody>
      </p:sp>
      <p:sp>
        <p:nvSpPr>
          <p:cNvPr id="3" name="Content Placeholder 2"/>
          <p:cNvSpPr>
            <a:spLocks noGrp="1"/>
          </p:cNvSpPr>
          <p:nvPr>
            <p:ph idx="1"/>
          </p:nvPr>
        </p:nvSpPr>
        <p:spPr>
          <a:xfrm>
            <a:off x="457200" y="1280160"/>
            <a:ext cx="8229600" cy="3970318"/>
          </a:xfrm>
        </p:spPr>
        <p:txBody>
          <a:bodyPr>
            <a:spAutoFit/>
          </a:bodyPr>
          <a:lstStyle/>
          <a:p>
            <a:r>
              <a:rPr lang="en-US" dirty="0"/>
              <a:t>Example 2 is a simple example of a type of problem called a </a:t>
            </a:r>
            <a:r>
              <a:rPr lang="en-US" i="1" dirty="0"/>
              <a:t>differential equation</a:t>
            </a:r>
            <a:r>
              <a:rPr lang="en-US" dirty="0"/>
              <a:t>, which we will study in greater depth in a later chapter. Informally, a differential equation is an equation that involves the derivative of an unknown function. Such equations arise naturally in many different settings, as it is often easiest to see how the derivative of a function (as opposed to the function itself) relates to other quantities.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Antiderivatives in Use</a:t>
            </a:r>
          </a:p>
        </p:txBody>
      </p:sp>
      <p:sp>
        <p:nvSpPr>
          <p:cNvPr id="3" name="Content Placeholder 2"/>
          <p:cNvSpPr>
            <a:spLocks noGrp="1"/>
          </p:cNvSpPr>
          <p:nvPr>
            <p:ph idx="1"/>
          </p:nvPr>
        </p:nvSpPr>
        <p:spPr>
          <a:xfrm>
            <a:off x="457200" y="1280160"/>
            <a:ext cx="8229600" cy="2677656"/>
          </a:xfrm>
        </p:spPr>
        <p:txBody>
          <a:bodyPr>
            <a:spAutoFit/>
          </a:bodyPr>
          <a:lstStyle/>
          <a:p>
            <a:r>
              <a:rPr lang="en-US" dirty="0"/>
              <a:t>And if a differential equation involving </a:t>
            </a:r>
            <a:r>
              <a:rPr lang="en-US" i="1" dirty="0"/>
              <a:t>f</a:t>
            </a:r>
            <a:r>
              <a:rPr lang="en-US" i="1" baseline="30000" dirty="0"/>
              <a:t> </a:t>
            </a:r>
            <a:r>
              <a:rPr lang="en-US" dirty="0"/>
              <a:t>’(</a:t>
            </a:r>
            <a:r>
              <a:rPr lang="en-US" i="1" dirty="0"/>
              <a:t>x</a:t>
            </a:r>
            <a:r>
              <a:rPr lang="en-US" dirty="0"/>
              <a:t>) is accompanied by information about the value of </a:t>
            </a:r>
            <a:r>
              <a:rPr lang="en-US" i="1" dirty="0"/>
              <a:t>f</a:t>
            </a:r>
            <a:r>
              <a:rPr lang="en-US" dirty="0"/>
              <a:t> at a particular point, say </a:t>
            </a:r>
            <a:r>
              <a:rPr lang="en-US" i="1" dirty="0"/>
              <a:t>f</a:t>
            </a:r>
            <a:r>
              <a:rPr lang="en-US" dirty="0"/>
              <a:t>(</a:t>
            </a:r>
            <a:r>
              <a:rPr lang="en-US" i="1" dirty="0"/>
              <a:t>x</a:t>
            </a:r>
            <a:r>
              <a:rPr lang="en-US" baseline="-25000" dirty="0"/>
              <a:t>0</a:t>
            </a:r>
            <a:r>
              <a:rPr lang="en-US" dirty="0"/>
              <a:t>) </a:t>
            </a:r>
            <a:r>
              <a:rPr lang="en-US" dirty="0">
                <a:latin typeface="Symbol" pitchFamily="18" charset="2"/>
              </a:rPr>
              <a:t>=</a:t>
            </a:r>
            <a:r>
              <a:rPr lang="en-US" dirty="0"/>
              <a:t> </a:t>
            </a:r>
            <a:r>
              <a:rPr lang="en-US" i="1" dirty="0"/>
              <a:t>y</a:t>
            </a:r>
            <a:r>
              <a:rPr lang="en-US" baseline="-25000" dirty="0"/>
              <a:t>0</a:t>
            </a:r>
            <a:r>
              <a:rPr lang="en-US" dirty="0"/>
              <a:t>, then a particular solution of the equation (as opposed to a family of solutions) can be determined; such equations are called </a:t>
            </a:r>
            <a:r>
              <a:rPr lang="en-US" i="1" dirty="0"/>
              <a:t>initial value problems</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4663440" cy="5016758"/>
          </a:xfrm>
        </p:spPr>
        <p:txBody>
          <a:bodyPr>
            <a:spAutoFit/>
          </a:bodyPr>
          <a:lstStyle/>
          <a:p>
            <a:pPr>
              <a:lnSpc>
                <a:spcPts val="3100"/>
              </a:lnSpc>
            </a:pPr>
            <a:r>
              <a:rPr lang="en-US" dirty="0"/>
              <a:t>A ball is thrown straight up at </a:t>
            </a:r>
            <a:r>
              <a:rPr lang="en-US" dirty="0">
                <a:solidFill>
                  <a:srgbClr val="0000FF"/>
                </a:solidFill>
              </a:rPr>
              <a:t>64 ft/s</a:t>
            </a:r>
            <a:r>
              <a:rPr lang="en-US" dirty="0"/>
              <a:t> by a person standing on the edge of a platform. At the moment the ball leaves the thrower’s hand, it is </a:t>
            </a:r>
            <a:r>
              <a:rPr lang="en-US" dirty="0">
                <a:solidFill>
                  <a:srgbClr val="0000FF"/>
                </a:solidFill>
              </a:rPr>
              <a:t>96 ft</a:t>
            </a:r>
            <a:r>
              <a:rPr lang="en-US" dirty="0"/>
              <a:t> above the ground. On its way back down, the ball misses the platform and hits the ground. When does the ball reach its maximum height? What is that maximum height? When does the ball hit the ground?</a:t>
            </a:r>
          </a:p>
        </p:txBody>
      </p:sp>
      <p:pic>
        <p:nvPicPr>
          <p:cNvPr id="5" name="Picture 2"/>
          <p:cNvPicPr>
            <a:picLocks noChangeAspect="1" noChangeArrowheads="1"/>
          </p:cNvPicPr>
          <p:nvPr/>
        </p:nvPicPr>
        <p:blipFill>
          <a:blip r:embed="rId2" cstate="print"/>
          <a:srcRect r="9470" b="13333"/>
          <a:stretch>
            <a:fillRect/>
          </a:stretch>
        </p:blipFill>
        <p:spPr bwMode="auto">
          <a:xfrm>
            <a:off x="5105400" y="1295400"/>
            <a:ext cx="3642360" cy="3808451"/>
          </a:xfrm>
          <a:prstGeom prst="rect">
            <a:avLst/>
          </a:prstGeom>
          <a:noFill/>
          <a:ln w="9525">
            <a:noFill/>
            <a:miter lim="800000"/>
            <a:headEnd/>
            <a:tailEnd/>
          </a:ln>
        </p:spPr>
      </p:pic>
      <p:sp>
        <p:nvSpPr>
          <p:cNvPr id="7" name="Rectangle 6"/>
          <p:cNvSpPr/>
          <p:nvPr/>
        </p:nvSpPr>
        <p:spPr>
          <a:xfrm>
            <a:off x="6215916" y="5181600"/>
            <a:ext cx="1451808" cy="523220"/>
          </a:xfrm>
          <a:prstGeom prst="rect">
            <a:avLst/>
          </a:prstGeom>
        </p:spPr>
        <p:txBody>
          <a:bodyPr wrap="none">
            <a:spAutoFit/>
          </a:bodyPr>
          <a:lstStyle/>
          <a:p>
            <a:pPr algn="ctr"/>
            <a:r>
              <a:rPr lang="en-US" sz="2800" b="1" dirty="0"/>
              <a:t>Figure 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Antiderivatives</a:t>
            </a:r>
          </a:p>
        </p:txBody>
      </p:sp>
      <p:sp>
        <p:nvSpPr>
          <p:cNvPr id="3" name="Content Placeholder 2"/>
          <p:cNvSpPr>
            <a:spLocks noGrp="1"/>
          </p:cNvSpPr>
          <p:nvPr>
            <p:ph idx="1"/>
          </p:nvPr>
        </p:nvSpPr>
        <p:spPr/>
        <p:txBody>
          <a:bodyPr/>
          <a:lstStyle/>
          <a:p>
            <a:r>
              <a:rPr lang="en-US" dirty="0"/>
              <a:t>The underlying goal of this chapter has been to use knowledge about the derivative of a function to gain a better  understanding of the function itself. In this  section we ask the following: If we have perfect knowledge of </a:t>
            </a:r>
            <a:r>
              <a:rPr lang="en-US" i="1" dirty="0"/>
              <a:t>f’</a:t>
            </a:r>
            <a:r>
              <a:rPr lang="en-US" dirty="0"/>
              <a:t>, can we recover </a:t>
            </a:r>
            <a:r>
              <a:rPr lang="en-US" i="1" dirty="0"/>
              <a:t>f</a:t>
            </a:r>
            <a:r>
              <a:rPr lang="en-US" dirty="0"/>
              <a:t> in its entirety?</a:t>
            </a:r>
          </a:p>
        </p:txBody>
      </p:sp>
    </p:spTree>
    <p:extLst>
      <p:ext uri="{BB962C8B-B14F-4D97-AF65-F5344CB8AC3E}">
        <p14:creationId xmlns:p14="http://schemas.microsoft.com/office/powerpoint/2010/main" val="295759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a:t>
            </a:r>
          </a:p>
          <a:p>
            <a:r>
              <a:rPr lang="en-US" dirty="0"/>
              <a:t>If we let </a:t>
            </a:r>
            <a:r>
              <a:rPr lang="en-US" i="1" dirty="0"/>
              <a:t>h</a:t>
            </a:r>
            <a:r>
              <a:rPr lang="en-US" dirty="0"/>
              <a:t>(</a:t>
            </a:r>
            <a:r>
              <a:rPr lang="en-US" i="1" dirty="0"/>
              <a:t>t</a:t>
            </a:r>
            <a:r>
              <a:rPr lang="en-US" dirty="0"/>
              <a:t>) denote the height (in feet) of the ball at time </a:t>
            </a:r>
            <a:r>
              <a:rPr lang="en-US" i="1" dirty="0"/>
              <a:t>t</a:t>
            </a:r>
            <a:r>
              <a:rPr lang="en-US" dirty="0"/>
              <a:t> (in seconds), then           represents the ball’s vertical velocity and we are given the initial conditions </a:t>
            </a:r>
          </a:p>
          <a:p>
            <a:pPr>
              <a:spcBef>
                <a:spcPts val="0"/>
              </a:spcBef>
            </a:pPr>
            <a:r>
              <a:rPr lang="en-US" dirty="0"/>
              <a:t>                   and                    Recall that the acceleration due to gravity is                   so the rate of change of  must be </a:t>
            </a:r>
            <a:r>
              <a:rPr lang="en-US" dirty="0">
                <a:latin typeface="Symbol" pitchFamily="18" charset="2"/>
              </a:rPr>
              <a:t>-</a:t>
            </a:r>
            <a:r>
              <a:rPr lang="en-US" dirty="0"/>
              <a:t>32; that is,                       Thus, the general antiderivative of      is                               and the condition                    tells us that</a:t>
            </a:r>
          </a:p>
        </p:txBody>
      </p:sp>
      <p:graphicFrame>
        <p:nvGraphicFramePr>
          <p:cNvPr id="253954" name="Object 2"/>
          <p:cNvGraphicFramePr>
            <a:graphicFrameLocks noChangeAspect="1"/>
          </p:cNvGraphicFramePr>
          <p:nvPr>
            <p:extLst>
              <p:ext uri="{D42A27DB-BD31-4B8C-83A1-F6EECF244321}">
                <p14:modId xmlns:p14="http://schemas.microsoft.com/office/powerpoint/2010/main" val="714489714"/>
              </p:ext>
            </p:extLst>
          </p:nvPr>
        </p:nvGraphicFramePr>
        <p:xfrm>
          <a:off x="4114800" y="2272352"/>
          <a:ext cx="723900" cy="482600"/>
        </p:xfrm>
        <a:graphic>
          <a:graphicData uri="http://schemas.openxmlformats.org/presentationml/2006/ole">
            <mc:AlternateContent xmlns:mc="http://schemas.openxmlformats.org/markup-compatibility/2006">
              <mc:Choice xmlns:v="urn:schemas-microsoft-com:vml" Requires="v">
                <p:oleObj spid="_x0000_s254064" name="Equation" r:id="rId3" imgW="723600" imgH="482400" progId="Equation.DSMT4">
                  <p:embed/>
                </p:oleObj>
              </mc:Choice>
              <mc:Fallback>
                <p:oleObj name="Equation" r:id="rId3" imgW="7236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72352"/>
                        <a:ext cx="72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5" name="Object 3"/>
          <p:cNvGraphicFramePr>
            <a:graphicFrameLocks noChangeAspect="1"/>
          </p:cNvGraphicFramePr>
          <p:nvPr/>
        </p:nvGraphicFramePr>
        <p:xfrm>
          <a:off x="548640" y="3124200"/>
          <a:ext cx="1447800" cy="482600"/>
        </p:xfrm>
        <a:graphic>
          <a:graphicData uri="http://schemas.openxmlformats.org/presentationml/2006/ole">
            <mc:AlternateContent xmlns:mc="http://schemas.openxmlformats.org/markup-compatibility/2006">
              <mc:Choice xmlns:v="urn:schemas-microsoft-com:vml" Requires="v">
                <p:oleObj spid="_x0000_s254065" name="Equation" r:id="rId5" imgW="1447560" imgH="482400" progId="Equation.DSMT4">
                  <p:embed/>
                </p:oleObj>
              </mc:Choice>
              <mc:Fallback>
                <p:oleObj name="Equation" r:id="rId5" imgW="14475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124200"/>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6" name="Object 4"/>
          <p:cNvGraphicFramePr>
            <a:graphicFrameLocks noChangeAspect="1"/>
          </p:cNvGraphicFramePr>
          <p:nvPr/>
        </p:nvGraphicFramePr>
        <p:xfrm>
          <a:off x="2694296" y="3126096"/>
          <a:ext cx="1447800" cy="482600"/>
        </p:xfrm>
        <a:graphic>
          <a:graphicData uri="http://schemas.openxmlformats.org/presentationml/2006/ole">
            <mc:AlternateContent xmlns:mc="http://schemas.openxmlformats.org/markup-compatibility/2006">
              <mc:Choice xmlns:v="urn:schemas-microsoft-com:vml" Requires="v">
                <p:oleObj spid="_x0000_s254066" name="Equation" r:id="rId7" imgW="1447560" imgH="482400" progId="Equation.DSMT4">
                  <p:embed/>
                </p:oleObj>
              </mc:Choice>
              <mc:Fallback>
                <p:oleObj name="Equation" r:id="rId7" imgW="144756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4296" y="3126096"/>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7" name="Object 5"/>
          <p:cNvGraphicFramePr>
            <a:graphicFrameLocks noChangeAspect="1"/>
          </p:cNvGraphicFramePr>
          <p:nvPr/>
        </p:nvGraphicFramePr>
        <p:xfrm>
          <a:off x="2900363" y="3540125"/>
          <a:ext cx="1384300" cy="469900"/>
        </p:xfrm>
        <a:graphic>
          <a:graphicData uri="http://schemas.openxmlformats.org/presentationml/2006/ole">
            <mc:AlternateContent xmlns:mc="http://schemas.openxmlformats.org/markup-compatibility/2006">
              <mc:Choice xmlns:v="urn:schemas-microsoft-com:vml" Requires="v">
                <p:oleObj spid="_x0000_s254067" name="Equation" r:id="rId9" imgW="1384200" imgH="469800" progId="Equation.DSMT4">
                  <p:embed/>
                </p:oleObj>
              </mc:Choice>
              <mc:Fallback>
                <p:oleObj name="Equation" r:id="rId9" imgW="138420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0363" y="3540125"/>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8" name="Object 6"/>
          <p:cNvGraphicFramePr>
            <a:graphicFrameLocks noChangeAspect="1"/>
          </p:cNvGraphicFramePr>
          <p:nvPr/>
        </p:nvGraphicFramePr>
        <p:xfrm>
          <a:off x="7848600" y="3581400"/>
          <a:ext cx="279400" cy="317500"/>
        </p:xfrm>
        <a:graphic>
          <a:graphicData uri="http://schemas.openxmlformats.org/presentationml/2006/ole">
            <mc:AlternateContent xmlns:mc="http://schemas.openxmlformats.org/markup-compatibility/2006">
              <mc:Choice xmlns:v="urn:schemas-microsoft-com:vml" Requires="v">
                <p:oleObj spid="_x0000_s254068" name="Equation" r:id="rId11" imgW="279360" imgH="317160" progId="Equation.DSMT4">
                  <p:embed/>
                </p:oleObj>
              </mc:Choice>
              <mc:Fallback>
                <p:oleObj name="Equation" r:id="rId11" imgW="279360" imgH="3171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3581400"/>
                        <a:ext cx="279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9" name="Object 7"/>
          <p:cNvGraphicFramePr>
            <a:graphicFrameLocks noChangeAspect="1"/>
          </p:cNvGraphicFramePr>
          <p:nvPr/>
        </p:nvGraphicFramePr>
        <p:xfrm>
          <a:off x="3595048" y="3976048"/>
          <a:ext cx="1727200" cy="482600"/>
        </p:xfrm>
        <a:graphic>
          <a:graphicData uri="http://schemas.openxmlformats.org/presentationml/2006/ole">
            <mc:AlternateContent xmlns:mc="http://schemas.openxmlformats.org/markup-compatibility/2006">
              <mc:Choice xmlns:v="urn:schemas-microsoft-com:vml" Requires="v">
                <p:oleObj spid="_x0000_s254069" name="Equation" r:id="rId13" imgW="1726920" imgH="482400" progId="Equation.DSMT4">
                  <p:embed/>
                </p:oleObj>
              </mc:Choice>
              <mc:Fallback>
                <p:oleObj name="Equation" r:id="rId13" imgW="1726920" imgH="4824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5048" y="3976048"/>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0" name="Object 8"/>
          <p:cNvGraphicFramePr>
            <a:graphicFrameLocks noChangeAspect="1"/>
          </p:cNvGraphicFramePr>
          <p:nvPr/>
        </p:nvGraphicFramePr>
        <p:xfrm>
          <a:off x="2971800" y="4419600"/>
          <a:ext cx="330200" cy="317500"/>
        </p:xfrm>
        <a:graphic>
          <a:graphicData uri="http://schemas.openxmlformats.org/presentationml/2006/ole">
            <mc:AlternateContent xmlns:mc="http://schemas.openxmlformats.org/markup-compatibility/2006">
              <mc:Choice xmlns:v="urn:schemas-microsoft-com:vml" Requires="v">
                <p:oleObj spid="_x0000_s254070" name="Equation" r:id="rId15" imgW="330120" imgH="317160" progId="Equation.DSMT4">
                  <p:embed/>
                </p:oleObj>
              </mc:Choice>
              <mc:Fallback>
                <p:oleObj name="Equation" r:id="rId15" imgW="330120" imgH="3171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4419600"/>
                        <a:ext cx="330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1" name="Object 9"/>
          <p:cNvGraphicFramePr>
            <a:graphicFrameLocks noChangeAspect="1"/>
          </p:cNvGraphicFramePr>
          <p:nvPr>
            <p:extLst>
              <p:ext uri="{D42A27DB-BD31-4B8C-83A1-F6EECF244321}">
                <p14:modId xmlns:p14="http://schemas.microsoft.com/office/powerpoint/2010/main" val="368954267"/>
              </p:ext>
            </p:extLst>
          </p:nvPr>
        </p:nvGraphicFramePr>
        <p:xfrm>
          <a:off x="3684896" y="4403272"/>
          <a:ext cx="2336800" cy="482600"/>
        </p:xfrm>
        <a:graphic>
          <a:graphicData uri="http://schemas.openxmlformats.org/presentationml/2006/ole">
            <mc:AlternateContent xmlns:mc="http://schemas.openxmlformats.org/markup-compatibility/2006">
              <mc:Choice xmlns:v="urn:schemas-microsoft-com:vml" Requires="v">
                <p:oleObj spid="_x0000_s254071" name="Equation" r:id="rId17" imgW="2336760" imgH="482400" progId="Equation.DSMT4">
                  <p:embed/>
                </p:oleObj>
              </mc:Choice>
              <mc:Fallback>
                <p:oleObj name="Equation" r:id="rId17" imgW="2336760" imgH="4824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84896" y="4403272"/>
                        <a:ext cx="233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2" name="Object 10"/>
          <p:cNvGraphicFramePr>
            <a:graphicFrameLocks noChangeAspect="1"/>
          </p:cNvGraphicFramePr>
          <p:nvPr/>
        </p:nvGraphicFramePr>
        <p:xfrm>
          <a:off x="1994848" y="4827896"/>
          <a:ext cx="1447800" cy="482600"/>
        </p:xfrm>
        <a:graphic>
          <a:graphicData uri="http://schemas.openxmlformats.org/presentationml/2006/ole">
            <mc:AlternateContent xmlns:mc="http://schemas.openxmlformats.org/markup-compatibility/2006">
              <mc:Choice xmlns:v="urn:schemas-microsoft-com:vml" Requires="v">
                <p:oleObj spid="_x0000_s254072" name="Equation" r:id="rId19" imgW="1447560" imgH="482400" progId="Equation.DSMT4">
                  <p:embed/>
                </p:oleObj>
              </mc:Choice>
              <mc:Fallback>
                <p:oleObj name="Equation" r:id="rId19" imgW="1447560" imgH="4824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94848" y="4827896"/>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63" name="Object 11"/>
          <p:cNvGraphicFramePr>
            <a:graphicFrameLocks noChangeAspect="1"/>
          </p:cNvGraphicFramePr>
          <p:nvPr>
            <p:extLst>
              <p:ext uri="{D42A27DB-BD31-4B8C-83A1-F6EECF244321}">
                <p14:modId xmlns:p14="http://schemas.microsoft.com/office/powerpoint/2010/main" val="3711405010"/>
              </p:ext>
            </p:extLst>
          </p:nvPr>
        </p:nvGraphicFramePr>
        <p:xfrm>
          <a:off x="5282248" y="4833380"/>
          <a:ext cx="2476500" cy="482600"/>
        </p:xfrm>
        <a:graphic>
          <a:graphicData uri="http://schemas.openxmlformats.org/presentationml/2006/ole">
            <mc:AlternateContent xmlns:mc="http://schemas.openxmlformats.org/markup-compatibility/2006">
              <mc:Choice xmlns:v="urn:schemas-microsoft-com:vml" Requires="v">
                <p:oleObj spid="_x0000_s254073" name="Equation" r:id="rId21" imgW="2476440" imgH="482400" progId="Equation.DSMT4">
                  <p:embed/>
                </p:oleObj>
              </mc:Choice>
              <mc:Fallback>
                <p:oleObj name="Equation" r:id="rId21" imgW="2476440" imgH="4824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2248" y="4833380"/>
                        <a:ext cx="247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3108543"/>
          </a:xfrm>
        </p:spPr>
        <p:txBody>
          <a:bodyPr>
            <a:spAutoFit/>
          </a:bodyPr>
          <a:lstStyle/>
          <a:p>
            <a:r>
              <a:rPr lang="en-US" dirty="0"/>
              <a:t>We know that the ball will transition from a positive (upward) velocity to a negative (downward) velocity as it stops rising and starts to fall, and its maximum height is attained at that time </a:t>
            </a:r>
            <a:r>
              <a:rPr lang="en-US" i="1" dirty="0"/>
              <a:t>t </a:t>
            </a:r>
            <a:r>
              <a:rPr lang="en-US" dirty="0"/>
              <a:t>when </a:t>
            </a:r>
            <a:r>
              <a:rPr lang="en-US" i="1" dirty="0"/>
              <a:t>h</a:t>
            </a:r>
            <a:r>
              <a:rPr lang="en-US" dirty="0"/>
              <a:t>’(</a:t>
            </a:r>
            <a:r>
              <a:rPr lang="en-US" i="1" dirty="0"/>
              <a:t>t</a:t>
            </a:r>
            <a:r>
              <a:rPr lang="en-US" dirty="0"/>
              <a:t>) </a:t>
            </a:r>
            <a:r>
              <a:rPr lang="en-US" dirty="0">
                <a:latin typeface="Symbol" pitchFamily="18" charset="2"/>
              </a:rPr>
              <a:t>=</a:t>
            </a:r>
            <a:r>
              <a:rPr lang="en-US" dirty="0"/>
              <a:t> 0, namely </a:t>
            </a:r>
            <a:r>
              <a:rPr lang="en-US" i="1" dirty="0"/>
              <a:t>t</a:t>
            </a:r>
            <a:r>
              <a:rPr lang="en-US" dirty="0"/>
              <a:t> </a:t>
            </a:r>
            <a:r>
              <a:rPr lang="en-US" dirty="0">
                <a:latin typeface="Symbol" pitchFamily="18" charset="2"/>
              </a:rPr>
              <a:t>=</a:t>
            </a:r>
            <a:r>
              <a:rPr lang="en-US" dirty="0"/>
              <a:t> 2</a:t>
            </a:r>
            <a:r>
              <a:rPr lang="en-US" i="1" dirty="0"/>
              <a:t>s</a:t>
            </a:r>
            <a:r>
              <a:rPr lang="en-US" dirty="0"/>
              <a:t>. This tells us </a:t>
            </a:r>
            <a:r>
              <a:rPr lang="en-US" i="1" dirty="0"/>
              <a:t>when</a:t>
            </a:r>
            <a:r>
              <a:rPr lang="en-US" dirty="0"/>
              <a:t> the ball reaches its maximum height, but not what that maximum height is—we still need to determine </a:t>
            </a:r>
            <a:r>
              <a:rPr lang="en-US" i="1" dirty="0"/>
              <a:t>h</a:t>
            </a:r>
            <a:r>
              <a:rPr lang="en-US" dirty="0"/>
              <a:t>(2).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3280898"/>
          </a:xfrm>
        </p:spPr>
        <p:txBody>
          <a:bodyPr>
            <a:spAutoFit/>
          </a:bodyPr>
          <a:lstStyle/>
          <a:p>
            <a:r>
              <a:rPr lang="en-US" dirty="0"/>
              <a:t>To do so, we must perform another antidifferentiation: given                                we can determine that                                          			       and for the condition                   to be true it must be the case that </a:t>
            </a:r>
          </a:p>
          <a:p>
            <a:r>
              <a:rPr lang="en-US" dirty="0"/>
              <a:t>Now, we can see that </a:t>
            </a:r>
          </a:p>
          <a:p>
            <a:endParaRPr lang="en-US" dirty="0"/>
          </a:p>
          <a:p>
            <a:pPr>
              <a:spcBef>
                <a:spcPts val="0"/>
              </a:spcBef>
            </a:pPr>
            <a:r>
              <a:rPr lang="en-US" dirty="0"/>
              <a:t>                                          </a:t>
            </a:r>
          </a:p>
        </p:txBody>
      </p:sp>
      <p:graphicFrame>
        <p:nvGraphicFramePr>
          <p:cNvPr id="254980" name="Object 4"/>
          <p:cNvGraphicFramePr>
            <a:graphicFrameLocks noChangeAspect="1"/>
          </p:cNvGraphicFramePr>
          <p:nvPr>
            <p:extLst>
              <p:ext uri="{D42A27DB-BD31-4B8C-83A1-F6EECF244321}">
                <p14:modId xmlns:p14="http://schemas.microsoft.com/office/powerpoint/2010/main" val="3003542928"/>
              </p:ext>
            </p:extLst>
          </p:nvPr>
        </p:nvGraphicFramePr>
        <p:xfrm>
          <a:off x="1371688" y="1759426"/>
          <a:ext cx="2489200" cy="482600"/>
        </p:xfrm>
        <a:graphic>
          <a:graphicData uri="http://schemas.openxmlformats.org/presentationml/2006/ole">
            <mc:AlternateContent xmlns:mc="http://schemas.openxmlformats.org/markup-compatibility/2006">
              <mc:Choice xmlns:v="urn:schemas-microsoft-com:vml" Requires="v">
                <p:oleObj spid="_x0000_s274491" name="Equation" r:id="rId3" imgW="2489040" imgH="482400" progId="Equation.DSMT4">
                  <p:embed/>
                </p:oleObj>
              </mc:Choice>
              <mc:Fallback>
                <p:oleObj name="Equation" r:id="rId3" imgW="2489040" imgH="482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88" y="1759426"/>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1" name="Object 5"/>
          <p:cNvGraphicFramePr>
            <a:graphicFrameLocks noChangeAspect="1"/>
          </p:cNvGraphicFramePr>
          <p:nvPr>
            <p:extLst>
              <p:ext uri="{D42A27DB-BD31-4B8C-83A1-F6EECF244321}">
                <p14:modId xmlns:p14="http://schemas.microsoft.com/office/powerpoint/2010/main" val="1175543677"/>
              </p:ext>
            </p:extLst>
          </p:nvPr>
        </p:nvGraphicFramePr>
        <p:xfrm>
          <a:off x="548640" y="2172994"/>
          <a:ext cx="3200400" cy="495300"/>
        </p:xfrm>
        <a:graphic>
          <a:graphicData uri="http://schemas.openxmlformats.org/presentationml/2006/ole">
            <mc:AlternateContent xmlns:mc="http://schemas.openxmlformats.org/markup-compatibility/2006">
              <mc:Choice xmlns:v="urn:schemas-microsoft-com:vml" Requires="v">
                <p:oleObj spid="_x0000_s274492" name="Equation" r:id="rId5" imgW="3200400" imgH="495000" progId="Equation.DSMT4">
                  <p:embed/>
                </p:oleObj>
              </mc:Choice>
              <mc:Fallback>
                <p:oleObj name="Equation" r:id="rId5" imgW="3200400" imgH="495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172994"/>
                        <a:ext cx="320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2" name="Object 6"/>
          <p:cNvGraphicFramePr>
            <a:graphicFrameLocks noChangeAspect="1"/>
          </p:cNvGraphicFramePr>
          <p:nvPr/>
        </p:nvGraphicFramePr>
        <p:xfrm>
          <a:off x="7010400" y="2179820"/>
          <a:ext cx="1371600" cy="482600"/>
        </p:xfrm>
        <a:graphic>
          <a:graphicData uri="http://schemas.openxmlformats.org/presentationml/2006/ole">
            <mc:AlternateContent xmlns:mc="http://schemas.openxmlformats.org/markup-compatibility/2006">
              <mc:Choice xmlns:v="urn:schemas-microsoft-com:vml" Requires="v">
                <p:oleObj spid="_x0000_s274493" name="Equation" r:id="rId7" imgW="1371600" imgH="482400" progId="Equation.DSMT4">
                  <p:embed/>
                </p:oleObj>
              </mc:Choice>
              <mc:Fallback>
                <p:oleObj name="Equation" r:id="rId7" imgW="1371600" imgH="4824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2179820"/>
                        <a:ext cx="137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983" name="Object 7"/>
          <p:cNvGraphicFramePr>
            <a:graphicFrameLocks noChangeAspect="1"/>
          </p:cNvGraphicFramePr>
          <p:nvPr>
            <p:extLst>
              <p:ext uri="{D42A27DB-BD31-4B8C-83A1-F6EECF244321}">
                <p14:modId xmlns:p14="http://schemas.microsoft.com/office/powerpoint/2010/main" val="3313432179"/>
              </p:ext>
            </p:extLst>
          </p:nvPr>
        </p:nvGraphicFramePr>
        <p:xfrm>
          <a:off x="5531370" y="2607128"/>
          <a:ext cx="3340100" cy="495300"/>
        </p:xfrm>
        <a:graphic>
          <a:graphicData uri="http://schemas.openxmlformats.org/presentationml/2006/ole">
            <mc:AlternateContent xmlns:mc="http://schemas.openxmlformats.org/markup-compatibility/2006">
              <mc:Choice xmlns:v="urn:schemas-microsoft-com:vml" Requires="v">
                <p:oleObj spid="_x0000_s274494" name="Equation" r:id="rId9" imgW="3340080" imgH="495000" progId="Equation.DSMT4">
                  <p:embed/>
                </p:oleObj>
              </mc:Choice>
              <mc:Fallback>
                <p:oleObj name="Equation" r:id="rId9" imgW="3340080" imgH="4950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1370" y="2607128"/>
                        <a:ext cx="334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40" name="Object 8"/>
          <p:cNvGraphicFramePr>
            <a:graphicFrameLocks noChangeAspect="1"/>
          </p:cNvGraphicFramePr>
          <p:nvPr>
            <p:extLst>
              <p:ext uri="{D42A27DB-BD31-4B8C-83A1-F6EECF244321}">
                <p14:modId xmlns:p14="http://schemas.microsoft.com/office/powerpoint/2010/main" val="577970839"/>
              </p:ext>
            </p:extLst>
          </p:nvPr>
        </p:nvGraphicFramePr>
        <p:xfrm>
          <a:off x="3727450" y="3130095"/>
          <a:ext cx="5003800" cy="469900"/>
        </p:xfrm>
        <a:graphic>
          <a:graphicData uri="http://schemas.openxmlformats.org/presentationml/2006/ole">
            <mc:AlternateContent xmlns:mc="http://schemas.openxmlformats.org/markup-compatibility/2006">
              <mc:Choice xmlns:v="urn:schemas-microsoft-com:vml" Requires="v">
                <p:oleObj spid="_x0000_s274495" name="Equation" r:id="rId11" imgW="5003640" imgH="469800" progId="Equation.DSMT4">
                  <p:embed/>
                </p:oleObj>
              </mc:Choice>
              <mc:Fallback>
                <p:oleObj name="Equation" r:id="rId11" imgW="500364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7450" y="3130095"/>
                        <a:ext cx="500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There is one question remaining, but we have all we need to answer it. The ball hits the ground when </a:t>
            </a:r>
          </a:p>
          <a:p>
            <a:pPr>
              <a:spcBef>
                <a:spcPts val="0"/>
              </a:spcBef>
            </a:pPr>
            <a:r>
              <a:rPr lang="en-US" dirty="0"/>
              <a:t>                so we solve the equation </a:t>
            </a:r>
            <a:r>
              <a:rPr lang="en-US" dirty="0">
                <a:latin typeface="Symbol" pitchFamily="18" charset="2"/>
              </a:rPr>
              <a:t>-</a:t>
            </a:r>
            <a:r>
              <a:rPr lang="en-US" dirty="0"/>
              <a:t>16</a:t>
            </a:r>
            <a:r>
              <a:rPr lang="en-US" i="1" dirty="0"/>
              <a:t>t</a:t>
            </a:r>
            <a:r>
              <a:rPr lang="en-US" baseline="30000" dirty="0"/>
              <a:t>2</a:t>
            </a:r>
            <a:r>
              <a:rPr lang="en-US" dirty="0"/>
              <a:t> </a:t>
            </a:r>
            <a:r>
              <a:rPr lang="en-US" dirty="0">
                <a:latin typeface="Symbol" pitchFamily="18" charset="2"/>
              </a:rPr>
              <a:t>+</a:t>
            </a:r>
            <a:r>
              <a:rPr lang="en-US" dirty="0"/>
              <a:t> 64</a:t>
            </a:r>
            <a:r>
              <a:rPr lang="en-US" i="1" dirty="0"/>
              <a:t>t</a:t>
            </a:r>
            <a:r>
              <a:rPr lang="en-US" dirty="0"/>
              <a:t> </a:t>
            </a:r>
            <a:r>
              <a:rPr lang="en-US" dirty="0">
                <a:latin typeface="Symbol" pitchFamily="18" charset="2"/>
              </a:rPr>
              <a:t>+</a:t>
            </a:r>
            <a:r>
              <a:rPr lang="en-US" dirty="0"/>
              <a:t> 96 </a:t>
            </a:r>
            <a:r>
              <a:rPr lang="en-US" dirty="0">
                <a:latin typeface="Symbol" pitchFamily="18" charset="2"/>
              </a:rPr>
              <a:t>=</a:t>
            </a:r>
            <a:r>
              <a:rPr lang="en-US" dirty="0"/>
              <a:t> 0 and obtain                                    (the other solution is negative and doesn’t apply).</a:t>
            </a:r>
          </a:p>
          <a:p>
            <a:r>
              <a:rPr lang="en-US" dirty="0"/>
              <a:t>Figure 3 confirms our findings.</a:t>
            </a:r>
          </a:p>
        </p:txBody>
      </p:sp>
      <p:graphicFrame>
        <p:nvGraphicFramePr>
          <p:cNvPr id="257027" name="Object 3"/>
          <p:cNvGraphicFramePr>
            <a:graphicFrameLocks noChangeAspect="1"/>
          </p:cNvGraphicFramePr>
          <p:nvPr>
            <p:extLst>
              <p:ext uri="{D42A27DB-BD31-4B8C-83A1-F6EECF244321}">
                <p14:modId xmlns:p14="http://schemas.microsoft.com/office/powerpoint/2010/main" val="1069155763"/>
              </p:ext>
            </p:extLst>
          </p:nvPr>
        </p:nvGraphicFramePr>
        <p:xfrm>
          <a:off x="548640" y="2196148"/>
          <a:ext cx="1244600" cy="482600"/>
        </p:xfrm>
        <a:graphic>
          <a:graphicData uri="http://schemas.openxmlformats.org/presentationml/2006/ole">
            <mc:AlternateContent xmlns:mc="http://schemas.openxmlformats.org/markup-compatibility/2006">
              <mc:Choice xmlns:v="urn:schemas-microsoft-com:vml" Requires="v">
                <p:oleObj spid="_x0000_s257060" name="Equation" r:id="rId3" imgW="1244520" imgH="482400" progId="Equation.DSMT4">
                  <p:embed/>
                </p:oleObj>
              </mc:Choice>
              <mc:Fallback>
                <p:oleObj name="Equation" r:id="rId3" imgW="124452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96148"/>
                        <a:ext cx="124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8" name="Object 4"/>
          <p:cNvGraphicFramePr>
            <a:graphicFrameLocks noChangeAspect="1"/>
          </p:cNvGraphicFramePr>
          <p:nvPr/>
        </p:nvGraphicFramePr>
        <p:xfrm>
          <a:off x="2204524" y="2547080"/>
          <a:ext cx="2717800" cy="508000"/>
        </p:xfrm>
        <a:graphic>
          <a:graphicData uri="http://schemas.openxmlformats.org/presentationml/2006/ole">
            <mc:AlternateContent xmlns:mc="http://schemas.openxmlformats.org/markup-compatibility/2006">
              <mc:Choice xmlns:v="urn:schemas-microsoft-com:vml" Requires="v">
                <p:oleObj spid="_x0000_s257061" name="Equation" r:id="rId5" imgW="2717640" imgH="507960" progId="Equation.DSMT4">
                  <p:embed/>
                </p:oleObj>
              </mc:Choice>
              <mc:Fallback>
                <p:oleObj name="Equation" r:id="rId5" imgW="2717640" imgH="507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4524" y="2547080"/>
                        <a:ext cx="2717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7" cstate="print"/>
          <a:srcRect b="37943"/>
          <a:stretch>
            <a:fillRect/>
          </a:stretch>
        </p:blipFill>
        <p:spPr bwMode="auto">
          <a:xfrm>
            <a:off x="1143557" y="3948160"/>
            <a:ext cx="2895043" cy="201168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4267200" y="4281488"/>
          <a:ext cx="3263900" cy="1346200"/>
        </p:xfrm>
        <a:graphic>
          <a:graphicData uri="http://schemas.openxmlformats.org/presentationml/2006/ole">
            <mc:AlternateContent xmlns:mc="http://schemas.openxmlformats.org/markup-compatibility/2006">
              <mc:Choice xmlns:v="urn:schemas-microsoft-com:vml" Requires="v">
                <p:oleObj spid="_x0000_s257062" name="Equation" r:id="rId8" imgW="3263760" imgH="1346040" progId="Equation.DSMT4">
                  <p:embed/>
                </p:oleObj>
              </mc:Choice>
              <mc:Fallback>
                <p:oleObj name="Equation" r:id="rId8" imgW="3263760" imgH="1346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4281488"/>
                        <a:ext cx="326390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Given that                                      and that </a:t>
            </a:r>
          </a:p>
          <a:p>
            <a:pPr>
              <a:spcBef>
                <a:spcPts val="1200"/>
              </a:spcBef>
            </a:pPr>
            <a:r>
              <a:rPr lang="en-US" dirty="0"/>
              <a:t>and                  find </a:t>
            </a:r>
            <a:r>
              <a:rPr lang="en-US" i="1" dirty="0"/>
              <a:t>y.</a:t>
            </a:r>
          </a:p>
          <a:p>
            <a:r>
              <a:rPr lang="en-US" b="1" dirty="0"/>
              <a:t>Solution</a:t>
            </a:r>
          </a:p>
          <a:p>
            <a:r>
              <a:rPr lang="en-US" dirty="0"/>
              <a:t>We can determine the general form for           by antidifferentiating the expression for           term by term.</a:t>
            </a:r>
          </a:p>
        </p:txBody>
      </p:sp>
      <p:graphicFrame>
        <p:nvGraphicFramePr>
          <p:cNvPr id="258050" name="Object 2"/>
          <p:cNvGraphicFramePr>
            <a:graphicFrameLocks noChangeAspect="1"/>
          </p:cNvGraphicFramePr>
          <p:nvPr>
            <p:extLst>
              <p:ext uri="{D42A27DB-BD31-4B8C-83A1-F6EECF244321}">
                <p14:modId xmlns:p14="http://schemas.microsoft.com/office/powerpoint/2010/main" val="2346648788"/>
              </p:ext>
            </p:extLst>
          </p:nvPr>
        </p:nvGraphicFramePr>
        <p:xfrm>
          <a:off x="2134548" y="1083128"/>
          <a:ext cx="2908300" cy="889000"/>
        </p:xfrm>
        <a:graphic>
          <a:graphicData uri="http://schemas.openxmlformats.org/presentationml/2006/ole">
            <mc:AlternateContent xmlns:mc="http://schemas.openxmlformats.org/markup-compatibility/2006">
              <mc:Choice xmlns:v="urn:schemas-microsoft-com:vml" Requires="v">
                <p:oleObj spid="_x0000_s258116" name="Equation" r:id="rId3" imgW="2908080" imgH="888840" progId="Equation.DSMT4">
                  <p:embed/>
                </p:oleObj>
              </mc:Choice>
              <mc:Fallback>
                <p:oleObj name="Equation" r:id="rId3" imgW="290808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548" y="1083128"/>
                        <a:ext cx="290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1" name="Object 3"/>
          <p:cNvGraphicFramePr>
            <a:graphicFrameLocks noChangeAspect="1"/>
          </p:cNvGraphicFramePr>
          <p:nvPr>
            <p:extLst>
              <p:ext uri="{D42A27DB-BD31-4B8C-83A1-F6EECF244321}">
                <p14:modId xmlns:p14="http://schemas.microsoft.com/office/powerpoint/2010/main" val="1969129388"/>
              </p:ext>
            </p:extLst>
          </p:nvPr>
        </p:nvGraphicFramePr>
        <p:xfrm>
          <a:off x="6400800" y="1344384"/>
          <a:ext cx="1257300" cy="482600"/>
        </p:xfrm>
        <a:graphic>
          <a:graphicData uri="http://schemas.openxmlformats.org/presentationml/2006/ole">
            <mc:AlternateContent xmlns:mc="http://schemas.openxmlformats.org/markup-compatibility/2006">
              <mc:Choice xmlns:v="urn:schemas-microsoft-com:vml" Requires="v">
                <p:oleObj spid="_x0000_s258117" name="Equation" r:id="rId5" imgW="1257120" imgH="482400" progId="Equation.DSMT4">
                  <p:embed/>
                </p:oleObj>
              </mc:Choice>
              <mc:Fallback>
                <p:oleObj name="Equation" r:id="rId5" imgW="125712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44384"/>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2" name="Object 4"/>
          <p:cNvGraphicFramePr>
            <a:graphicFrameLocks noChangeAspect="1"/>
          </p:cNvGraphicFramePr>
          <p:nvPr/>
        </p:nvGraphicFramePr>
        <p:xfrm>
          <a:off x="1156648" y="1910688"/>
          <a:ext cx="1295400" cy="482600"/>
        </p:xfrm>
        <a:graphic>
          <a:graphicData uri="http://schemas.openxmlformats.org/presentationml/2006/ole">
            <mc:AlternateContent xmlns:mc="http://schemas.openxmlformats.org/markup-compatibility/2006">
              <mc:Choice xmlns:v="urn:schemas-microsoft-com:vml" Requires="v">
                <p:oleObj spid="_x0000_s258118" name="Equation" r:id="rId7" imgW="1295280" imgH="482400" progId="Equation.DSMT4">
                  <p:embed/>
                </p:oleObj>
              </mc:Choice>
              <mc:Fallback>
                <p:oleObj name="Equation" r:id="rId7" imgW="129528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6648" y="1910688"/>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3" name="Object 5"/>
          <p:cNvGraphicFramePr>
            <a:graphicFrameLocks noChangeAspect="1"/>
          </p:cNvGraphicFramePr>
          <p:nvPr/>
        </p:nvGraphicFramePr>
        <p:xfrm>
          <a:off x="6234752" y="2936544"/>
          <a:ext cx="774700" cy="482600"/>
        </p:xfrm>
        <a:graphic>
          <a:graphicData uri="http://schemas.openxmlformats.org/presentationml/2006/ole">
            <mc:AlternateContent xmlns:mc="http://schemas.openxmlformats.org/markup-compatibility/2006">
              <mc:Choice xmlns:v="urn:schemas-microsoft-com:vml" Requires="v">
                <p:oleObj spid="_x0000_s258119" name="Equation" r:id="rId9" imgW="774360" imgH="482400" progId="Equation.DSMT4">
                  <p:embed/>
                </p:oleObj>
              </mc:Choice>
              <mc:Fallback>
                <p:oleObj name="Equation" r:id="rId9" imgW="774360" imgH="482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4752" y="2936544"/>
                        <a:ext cx="774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4" name="Object 6"/>
          <p:cNvGraphicFramePr>
            <a:graphicFrameLocks noChangeAspect="1"/>
          </p:cNvGraphicFramePr>
          <p:nvPr/>
        </p:nvGraphicFramePr>
        <p:xfrm>
          <a:off x="5853752" y="3352800"/>
          <a:ext cx="812800" cy="482600"/>
        </p:xfrm>
        <a:graphic>
          <a:graphicData uri="http://schemas.openxmlformats.org/presentationml/2006/ole">
            <mc:AlternateContent xmlns:mc="http://schemas.openxmlformats.org/markup-compatibility/2006">
              <mc:Choice xmlns:v="urn:schemas-microsoft-com:vml" Requires="v">
                <p:oleObj spid="_x0000_s258120" name="Equation" r:id="rId11" imgW="812520" imgH="482400" progId="Equation.DSMT4">
                  <p:embed/>
                </p:oleObj>
              </mc:Choice>
              <mc:Fallback>
                <p:oleObj name="Equation" r:id="rId11" imgW="81252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53752" y="3352800"/>
                        <a:ext cx="81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5" name="Object 7"/>
          <p:cNvGraphicFramePr>
            <a:graphicFrameLocks noChangeAspect="1"/>
          </p:cNvGraphicFramePr>
          <p:nvPr/>
        </p:nvGraphicFramePr>
        <p:xfrm>
          <a:off x="2635250" y="4381500"/>
          <a:ext cx="3873500" cy="495300"/>
        </p:xfrm>
        <a:graphic>
          <a:graphicData uri="http://schemas.openxmlformats.org/presentationml/2006/ole">
            <mc:AlternateContent xmlns:mc="http://schemas.openxmlformats.org/markup-compatibility/2006">
              <mc:Choice xmlns:v="urn:schemas-microsoft-com:vml" Requires="v">
                <p:oleObj spid="_x0000_s258121" name="Equation" r:id="rId13" imgW="3873240" imgH="495000" progId="Equation.DSMT4">
                  <p:embed/>
                </p:oleObj>
              </mc:Choice>
              <mc:Fallback>
                <p:oleObj name="Equation" r:id="rId13" imgW="3873240" imgH="4950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5250" y="4381500"/>
                        <a:ext cx="3873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8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8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And for the condition                  to be satisfied, it must be the case that </a:t>
            </a:r>
          </a:p>
          <a:p>
            <a:endParaRPr lang="en-US" dirty="0"/>
          </a:p>
          <a:p>
            <a:endParaRPr lang="en-US" dirty="0"/>
          </a:p>
          <a:p>
            <a:endParaRPr lang="en-US" dirty="0"/>
          </a:p>
          <a:p>
            <a:endParaRPr lang="en-US" dirty="0"/>
          </a:p>
          <a:p>
            <a:r>
              <a:rPr lang="en-US" dirty="0"/>
              <a:t>so </a:t>
            </a:r>
            <a:r>
              <a:rPr lang="en-US" i="1" dirty="0">
                <a:solidFill>
                  <a:srgbClr val="FF00FF"/>
                </a:solidFill>
              </a:rPr>
              <a:t>C </a:t>
            </a:r>
            <a:r>
              <a:rPr lang="en-US" dirty="0">
                <a:solidFill>
                  <a:srgbClr val="FF00FF"/>
                </a:solidFill>
              </a:rPr>
              <a:t>= 1</a:t>
            </a:r>
            <a:r>
              <a:rPr lang="en-US" dirty="0"/>
              <a:t>.</a:t>
            </a:r>
          </a:p>
        </p:txBody>
      </p:sp>
      <p:graphicFrame>
        <p:nvGraphicFramePr>
          <p:cNvPr id="259074" name="Object 2"/>
          <p:cNvGraphicFramePr>
            <a:graphicFrameLocks noChangeAspect="1"/>
          </p:cNvGraphicFramePr>
          <p:nvPr>
            <p:extLst>
              <p:ext uri="{D42A27DB-BD31-4B8C-83A1-F6EECF244321}">
                <p14:modId xmlns:p14="http://schemas.microsoft.com/office/powerpoint/2010/main" val="3394336761"/>
              </p:ext>
            </p:extLst>
          </p:nvPr>
        </p:nvGraphicFramePr>
        <p:xfrm>
          <a:off x="3692856" y="1344508"/>
          <a:ext cx="1257300" cy="482600"/>
        </p:xfrm>
        <a:graphic>
          <a:graphicData uri="http://schemas.openxmlformats.org/presentationml/2006/ole">
            <mc:AlternateContent xmlns:mc="http://schemas.openxmlformats.org/markup-compatibility/2006">
              <mc:Choice xmlns:v="urn:schemas-microsoft-com:vml" Requires="v">
                <p:oleObj spid="_x0000_s259121" name="Equation" r:id="rId3" imgW="1257120" imgH="482400" progId="Equation.DSMT4">
                  <p:embed/>
                </p:oleObj>
              </mc:Choice>
              <mc:Fallback>
                <p:oleObj name="Equation" r:id="rId3" imgW="12571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856" y="1344508"/>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8" name="Object 6"/>
          <p:cNvGraphicFramePr>
            <a:graphicFrameLocks noChangeAspect="1"/>
          </p:cNvGraphicFramePr>
          <p:nvPr/>
        </p:nvGraphicFramePr>
        <p:xfrm>
          <a:off x="2819400" y="2514600"/>
          <a:ext cx="1257300" cy="469900"/>
        </p:xfrm>
        <a:graphic>
          <a:graphicData uri="http://schemas.openxmlformats.org/presentationml/2006/ole">
            <mc:AlternateContent xmlns:mc="http://schemas.openxmlformats.org/markup-compatibility/2006">
              <mc:Choice xmlns:v="urn:schemas-microsoft-com:vml" Requires="v">
                <p:oleObj spid="_x0000_s259122" name="Equation" r:id="rId5" imgW="1257120" imgH="469800" progId="Equation.DSMT4">
                  <p:embed/>
                </p:oleObj>
              </mc:Choice>
              <mc:Fallback>
                <p:oleObj name="Equation" r:id="rId5" imgW="125712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514600"/>
                        <a:ext cx="125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9" name="Object 7"/>
          <p:cNvGraphicFramePr>
            <a:graphicFrameLocks noChangeAspect="1"/>
          </p:cNvGraphicFramePr>
          <p:nvPr/>
        </p:nvGraphicFramePr>
        <p:xfrm>
          <a:off x="3073400" y="3164070"/>
          <a:ext cx="3251200" cy="482600"/>
        </p:xfrm>
        <a:graphic>
          <a:graphicData uri="http://schemas.openxmlformats.org/presentationml/2006/ole">
            <mc:AlternateContent xmlns:mc="http://schemas.openxmlformats.org/markup-compatibility/2006">
              <mc:Choice xmlns:v="urn:schemas-microsoft-com:vml" Requires="v">
                <p:oleObj spid="_x0000_s259123" name="Equation" r:id="rId7" imgW="3251160" imgH="482400" progId="Equation.DSMT4">
                  <p:embed/>
                </p:oleObj>
              </mc:Choice>
              <mc:Fallback>
                <p:oleObj name="Equation" r:id="rId7" imgW="3251160" imgH="4824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3400" y="3164070"/>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80" name="Object 8"/>
          <p:cNvGraphicFramePr>
            <a:graphicFrameLocks noChangeAspect="1"/>
          </p:cNvGraphicFramePr>
          <p:nvPr/>
        </p:nvGraphicFramePr>
        <p:xfrm>
          <a:off x="3073400" y="3826240"/>
          <a:ext cx="1549400" cy="330200"/>
        </p:xfrm>
        <a:graphic>
          <a:graphicData uri="http://schemas.openxmlformats.org/presentationml/2006/ole">
            <mc:AlternateContent xmlns:mc="http://schemas.openxmlformats.org/markup-compatibility/2006">
              <mc:Choice xmlns:v="urn:schemas-microsoft-com:vml" Requires="v">
                <p:oleObj spid="_x0000_s259124" name="Equation" r:id="rId9" imgW="1549080" imgH="330120" progId="Equation.DSMT4">
                  <p:embed/>
                </p:oleObj>
              </mc:Choice>
              <mc:Fallback>
                <p:oleObj name="Equation" r:id="rId9" imgW="1549080" imgH="33012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3400" y="3826240"/>
                        <a:ext cx="1549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We can now repeat the process with </a:t>
            </a:r>
          </a:p>
          <a:p>
            <a:pPr>
              <a:spcBef>
                <a:spcPts val="0"/>
              </a:spcBef>
            </a:pPr>
            <a:r>
              <a:rPr lang="en-US" dirty="0"/>
              <a:t>                                                to obtain</a:t>
            </a:r>
          </a:p>
          <a:p>
            <a:pPr>
              <a:lnSpc>
                <a:spcPct val="150000"/>
              </a:lnSpc>
            </a:pPr>
            <a:endParaRPr lang="en-US" dirty="0"/>
          </a:p>
          <a:p>
            <a:r>
              <a:rPr lang="en-US" dirty="0"/>
              <a:t>and</a:t>
            </a:r>
          </a:p>
          <a:p>
            <a:pPr>
              <a:lnSpc>
                <a:spcPct val="150000"/>
              </a:lnSpc>
            </a:pPr>
            <a:endParaRPr lang="en-US" dirty="0"/>
          </a:p>
          <a:p>
            <a:r>
              <a:rPr lang="en-US" dirty="0"/>
              <a:t>implies </a:t>
            </a:r>
            <a:r>
              <a:rPr lang="en-US" i="1" dirty="0"/>
              <a:t>C </a:t>
            </a:r>
            <a:r>
              <a:rPr lang="en-US" dirty="0">
                <a:latin typeface="Symbol" pitchFamily="18" charset="2"/>
              </a:rPr>
              <a:t>=</a:t>
            </a:r>
            <a:r>
              <a:rPr lang="en-US" dirty="0"/>
              <a:t> </a:t>
            </a:r>
            <a:r>
              <a:rPr lang="en-US" dirty="0">
                <a:latin typeface="Symbol" pitchFamily="18" charset="2"/>
              </a:rPr>
              <a:t>-</a:t>
            </a:r>
            <a:r>
              <a:rPr lang="en-US" dirty="0"/>
              <a:t>1. So our final answer is </a:t>
            </a:r>
          </a:p>
          <a:p>
            <a:endParaRPr lang="en-US" dirty="0"/>
          </a:p>
          <a:p>
            <a:endParaRPr lang="en-US" dirty="0"/>
          </a:p>
        </p:txBody>
      </p:sp>
      <p:graphicFrame>
        <p:nvGraphicFramePr>
          <p:cNvPr id="259076" name="Object 4"/>
          <p:cNvGraphicFramePr>
            <a:graphicFrameLocks noChangeAspect="1"/>
          </p:cNvGraphicFramePr>
          <p:nvPr>
            <p:extLst>
              <p:ext uri="{D42A27DB-BD31-4B8C-83A1-F6EECF244321}">
                <p14:modId xmlns:p14="http://schemas.microsoft.com/office/powerpoint/2010/main" val="3015898275"/>
              </p:ext>
            </p:extLst>
          </p:nvPr>
        </p:nvGraphicFramePr>
        <p:xfrm>
          <a:off x="532150" y="1747024"/>
          <a:ext cx="3822700" cy="495300"/>
        </p:xfrm>
        <a:graphic>
          <a:graphicData uri="http://schemas.openxmlformats.org/presentationml/2006/ole">
            <mc:AlternateContent xmlns:mc="http://schemas.openxmlformats.org/markup-compatibility/2006">
              <mc:Choice xmlns:v="urn:schemas-microsoft-com:vml" Requires="v">
                <p:oleObj spid="_x0000_s275504" name="Equation" r:id="rId3" imgW="3822480" imgH="495000" progId="Equation.DSMT4">
                  <p:embed/>
                </p:oleObj>
              </mc:Choice>
              <mc:Fallback>
                <p:oleObj name="Equation" r:id="rId3" imgW="3822480" imgH="495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50" y="1747024"/>
                        <a:ext cx="382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7" name="Object 5"/>
          <p:cNvGraphicFramePr>
            <a:graphicFrameLocks noChangeAspect="1"/>
          </p:cNvGraphicFramePr>
          <p:nvPr/>
        </p:nvGraphicFramePr>
        <p:xfrm>
          <a:off x="2514600" y="2362200"/>
          <a:ext cx="4114800" cy="495300"/>
        </p:xfrm>
        <a:graphic>
          <a:graphicData uri="http://schemas.openxmlformats.org/presentationml/2006/ole">
            <mc:AlternateContent xmlns:mc="http://schemas.openxmlformats.org/markup-compatibility/2006">
              <mc:Choice xmlns:v="urn:schemas-microsoft-com:vml" Requires="v">
                <p:oleObj spid="_x0000_s275505" name="Equation" r:id="rId5" imgW="4114800" imgH="495000" progId="Equation.DSMT4">
                  <p:embed/>
                </p:oleObj>
              </mc:Choice>
              <mc:Fallback>
                <p:oleObj name="Equation" r:id="rId5" imgW="4114800" imgH="495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362200"/>
                        <a:ext cx="4114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2" name="Object 6"/>
          <p:cNvGraphicFramePr>
            <a:graphicFrameLocks noChangeAspect="1"/>
          </p:cNvGraphicFramePr>
          <p:nvPr/>
        </p:nvGraphicFramePr>
        <p:xfrm>
          <a:off x="1746250" y="3556000"/>
          <a:ext cx="5651500" cy="558800"/>
        </p:xfrm>
        <a:graphic>
          <a:graphicData uri="http://schemas.openxmlformats.org/presentationml/2006/ole">
            <mc:AlternateContent xmlns:mc="http://schemas.openxmlformats.org/markup-compatibility/2006">
              <mc:Choice xmlns:v="urn:schemas-microsoft-com:vml" Requires="v">
                <p:oleObj spid="_x0000_s275506" name="Equation" r:id="rId7" imgW="5651280" imgH="558720" progId="Equation.DSMT4">
                  <p:embed/>
                </p:oleObj>
              </mc:Choice>
              <mc:Fallback>
                <p:oleObj name="Equation" r:id="rId7" imgW="5651280" imgH="5587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250" y="3556000"/>
                        <a:ext cx="5651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3" name="Object 7"/>
          <p:cNvGraphicFramePr>
            <a:graphicFrameLocks noChangeAspect="1"/>
          </p:cNvGraphicFramePr>
          <p:nvPr/>
        </p:nvGraphicFramePr>
        <p:xfrm>
          <a:off x="2546350" y="4914900"/>
          <a:ext cx="4051300" cy="495300"/>
        </p:xfrm>
        <a:graphic>
          <a:graphicData uri="http://schemas.openxmlformats.org/presentationml/2006/ole">
            <mc:AlternateContent xmlns:mc="http://schemas.openxmlformats.org/markup-compatibility/2006">
              <mc:Choice xmlns:v="urn:schemas-microsoft-com:vml" Requires="v">
                <p:oleObj spid="_x0000_s275507" name="Equation" r:id="rId9" imgW="4051080" imgH="495000" progId="Equation.DSMT4">
                  <p:embed/>
                </p:oleObj>
              </mc:Choice>
              <mc:Fallback>
                <p:oleObj name="Equation" r:id="rId9" imgW="4051080" imgH="4950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6350" y="4914900"/>
                        <a:ext cx="405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54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5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a:xfrm>
            <a:off x="457200" y="1280160"/>
            <a:ext cx="4206240" cy="1815882"/>
          </a:xfrm>
        </p:spPr>
        <p:txBody>
          <a:bodyPr wrap="square">
            <a:spAutoFit/>
          </a:bodyPr>
          <a:lstStyle/>
          <a:p>
            <a:r>
              <a:rPr lang="en-US" dirty="0"/>
              <a:t>Given the graph of    in Figure 4 and the knowledge that </a:t>
            </a:r>
            <a:r>
              <a:rPr lang="en-US" i="1" dirty="0"/>
              <a:t>f</a:t>
            </a:r>
            <a:r>
              <a:rPr lang="en-US" dirty="0"/>
              <a:t> passes through </a:t>
            </a:r>
            <a:r>
              <a:rPr lang="en-US" dirty="0">
                <a:solidFill>
                  <a:srgbClr val="0000FF"/>
                </a:solidFill>
              </a:rPr>
              <a:t>(1,2)</a:t>
            </a:r>
            <a:r>
              <a:rPr lang="en-US" dirty="0"/>
              <a:t>, sketch the graph of </a:t>
            </a:r>
            <a:r>
              <a:rPr lang="en-US" i="1" dirty="0"/>
              <a:t>f</a:t>
            </a:r>
            <a:r>
              <a:rPr lang="en-US" dirty="0"/>
              <a:t>.</a:t>
            </a:r>
          </a:p>
        </p:txBody>
      </p:sp>
      <p:graphicFrame>
        <p:nvGraphicFramePr>
          <p:cNvPr id="261122" name="Object 2"/>
          <p:cNvGraphicFramePr>
            <a:graphicFrameLocks noChangeAspect="1"/>
          </p:cNvGraphicFramePr>
          <p:nvPr/>
        </p:nvGraphicFramePr>
        <p:xfrm>
          <a:off x="3227696" y="1341620"/>
          <a:ext cx="304800" cy="393700"/>
        </p:xfrm>
        <a:graphic>
          <a:graphicData uri="http://schemas.openxmlformats.org/presentationml/2006/ole">
            <mc:AlternateContent xmlns:mc="http://schemas.openxmlformats.org/markup-compatibility/2006">
              <mc:Choice xmlns:v="urn:schemas-microsoft-com:vml" Requires="v">
                <p:oleObj spid="_x0000_s261132" name="Equation" r:id="rId3" imgW="304560" imgH="393480" progId="Equation.DSMT4">
                  <p:embed/>
                </p:oleObj>
              </mc:Choice>
              <mc:Fallback>
                <p:oleObj name="Equation" r:id="rId3" imgW="30456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696" y="134162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1123" name="Picture 3"/>
          <p:cNvPicPr>
            <a:picLocks noChangeAspect="1" noChangeArrowheads="1"/>
          </p:cNvPicPr>
          <p:nvPr/>
        </p:nvPicPr>
        <p:blipFill>
          <a:blip r:embed="rId5" cstate="print">
            <a:clrChange>
              <a:clrFrom>
                <a:srgbClr val="FFFFFF"/>
              </a:clrFrom>
              <a:clrTo>
                <a:srgbClr val="FFFFFF">
                  <a:alpha val="0"/>
                </a:srgbClr>
              </a:clrTo>
            </a:clrChange>
          </a:blip>
          <a:srcRect b="13772"/>
          <a:stretch>
            <a:fillRect/>
          </a:stretch>
        </p:blipFill>
        <p:spPr bwMode="auto">
          <a:xfrm>
            <a:off x="4648200" y="1219200"/>
            <a:ext cx="3931920" cy="4038600"/>
          </a:xfrm>
          <a:prstGeom prst="rect">
            <a:avLst/>
          </a:prstGeom>
          <a:noFill/>
          <a:ln w="9525">
            <a:noFill/>
            <a:miter lim="800000"/>
            <a:headEnd/>
            <a:tailEnd/>
          </a:ln>
        </p:spPr>
      </p:pic>
      <p:sp>
        <p:nvSpPr>
          <p:cNvPr id="6" name="Rectangle 5"/>
          <p:cNvSpPr/>
          <p:nvPr/>
        </p:nvSpPr>
        <p:spPr>
          <a:xfrm>
            <a:off x="5929133" y="53340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5016758"/>
          </a:xfrm>
        </p:spPr>
        <p:txBody>
          <a:bodyPr>
            <a:spAutoFit/>
          </a:bodyPr>
          <a:lstStyle/>
          <a:p>
            <a:pPr>
              <a:lnSpc>
                <a:spcPts val="3100"/>
              </a:lnSpc>
            </a:pPr>
            <a:r>
              <a:rPr lang="en-US" b="1" dirty="0"/>
              <a:t>Solution</a:t>
            </a:r>
          </a:p>
          <a:p>
            <a:pPr>
              <a:lnSpc>
                <a:spcPts val="3100"/>
              </a:lnSpc>
              <a:spcBef>
                <a:spcPts val="0"/>
              </a:spcBef>
            </a:pPr>
            <a:r>
              <a:rPr lang="en-US" dirty="0"/>
              <a:t>We begin by observing that </a:t>
            </a:r>
            <a:r>
              <a:rPr lang="en-US" i="1" dirty="0"/>
              <a:t>f</a:t>
            </a:r>
            <a:r>
              <a:rPr lang="en-US" i="1" baseline="30000" dirty="0"/>
              <a:t> </a:t>
            </a:r>
            <a:r>
              <a:rPr lang="en-US" dirty="0"/>
              <a:t>’ is positive on the interval (</a:t>
            </a:r>
            <a:r>
              <a:rPr lang="en-US" i="1" dirty="0" err="1"/>
              <a:t>c</a:t>
            </a:r>
            <a:r>
              <a:rPr lang="en-US" dirty="0" err="1"/>
              <a:t>,</a:t>
            </a:r>
            <a:r>
              <a:rPr lang="en-US" i="1" dirty="0" err="1"/>
              <a:t>d</a:t>
            </a:r>
            <a:r>
              <a:rPr lang="en-US" dirty="0"/>
              <a:t>), negative on the intervals (</a:t>
            </a:r>
            <a:r>
              <a:rPr lang="en-US" dirty="0">
                <a:latin typeface="Symbol" pitchFamily="18" charset="2"/>
              </a:rPr>
              <a:t>-</a:t>
            </a:r>
            <a:r>
              <a:rPr lang="en-US" dirty="0">
                <a:sym typeface="Symbol"/>
              </a:rPr>
              <a:t></a:t>
            </a:r>
            <a:r>
              <a:rPr lang="en-US" dirty="0"/>
              <a:t>,</a:t>
            </a:r>
            <a:r>
              <a:rPr lang="en-US" i="1" dirty="0"/>
              <a:t>c</a:t>
            </a:r>
            <a:r>
              <a:rPr lang="en-US" dirty="0"/>
              <a:t>) and (</a:t>
            </a:r>
            <a:r>
              <a:rPr lang="en-US" i="1" dirty="0"/>
              <a:t>d</a:t>
            </a:r>
            <a:r>
              <a:rPr lang="en-US" dirty="0"/>
              <a:t>,</a:t>
            </a:r>
            <a:r>
              <a:rPr lang="en-US" dirty="0">
                <a:sym typeface="Symbol"/>
              </a:rPr>
              <a:t></a:t>
            </a:r>
            <a:r>
              <a:rPr lang="en-US" dirty="0"/>
              <a:t>), and that                                This tells us that </a:t>
            </a:r>
            <a:r>
              <a:rPr lang="en-US" i="1" dirty="0"/>
              <a:t>f</a:t>
            </a:r>
            <a:r>
              <a:rPr lang="en-US" dirty="0"/>
              <a:t> is increasing on (</a:t>
            </a:r>
            <a:r>
              <a:rPr lang="en-US" i="1" dirty="0" err="1"/>
              <a:t>c</a:t>
            </a:r>
            <a:r>
              <a:rPr lang="en-US" dirty="0" err="1"/>
              <a:t>,</a:t>
            </a:r>
            <a:r>
              <a:rPr lang="en-US" i="1" dirty="0" err="1"/>
              <a:t>d</a:t>
            </a:r>
            <a:r>
              <a:rPr lang="en-US" dirty="0"/>
              <a:t>), decreasing on (</a:t>
            </a:r>
            <a:r>
              <a:rPr lang="en-US" dirty="0">
                <a:latin typeface="Symbol" pitchFamily="18" charset="2"/>
              </a:rPr>
              <a:t>-</a:t>
            </a:r>
            <a:r>
              <a:rPr lang="en-US" dirty="0">
                <a:sym typeface="Symbol"/>
              </a:rPr>
              <a:t></a:t>
            </a:r>
            <a:r>
              <a:rPr lang="en-US" dirty="0"/>
              <a:t>,</a:t>
            </a:r>
            <a:r>
              <a:rPr lang="en-US" i="1" dirty="0"/>
              <a:t>c</a:t>
            </a:r>
            <a:r>
              <a:rPr lang="en-US" dirty="0"/>
              <a:t>) and (</a:t>
            </a:r>
            <a:r>
              <a:rPr lang="en-US" i="1" dirty="0"/>
              <a:t>d</a:t>
            </a:r>
            <a:r>
              <a:rPr lang="en-US" dirty="0"/>
              <a:t>,</a:t>
            </a:r>
            <a:r>
              <a:rPr lang="en-US" dirty="0">
                <a:sym typeface="Symbol"/>
              </a:rPr>
              <a:t></a:t>
            </a:r>
            <a:r>
              <a:rPr lang="en-US" dirty="0"/>
              <a:t>), and that </a:t>
            </a:r>
            <a:r>
              <a:rPr lang="en-US" i="1" dirty="0"/>
              <a:t>f</a:t>
            </a:r>
            <a:r>
              <a:rPr lang="en-US" dirty="0"/>
              <a:t> has a relative minimum at </a:t>
            </a:r>
            <a:r>
              <a:rPr lang="en-US" i="1" dirty="0"/>
              <a:t>x</a:t>
            </a:r>
            <a:r>
              <a:rPr lang="en-US" dirty="0"/>
              <a:t> </a:t>
            </a:r>
            <a:r>
              <a:rPr lang="en-US" dirty="0">
                <a:latin typeface="Symbol" pitchFamily="18" charset="2"/>
              </a:rPr>
              <a:t>=</a:t>
            </a:r>
            <a:r>
              <a:rPr lang="en-US" dirty="0"/>
              <a:t> </a:t>
            </a:r>
            <a:r>
              <a:rPr lang="en-US" i="1" dirty="0"/>
              <a:t>c</a:t>
            </a:r>
            <a:r>
              <a:rPr lang="en-US" dirty="0"/>
              <a:t> and a relative maximum at </a:t>
            </a:r>
            <a:r>
              <a:rPr lang="en-US" i="1" dirty="0"/>
              <a:t>x </a:t>
            </a:r>
            <a:r>
              <a:rPr lang="en-US" dirty="0">
                <a:latin typeface="Symbol" pitchFamily="18" charset="2"/>
              </a:rPr>
              <a:t>=</a:t>
            </a:r>
            <a:r>
              <a:rPr lang="en-US" dirty="0"/>
              <a:t> </a:t>
            </a:r>
            <a:r>
              <a:rPr lang="en-US" i="1" dirty="0"/>
              <a:t>d</a:t>
            </a:r>
            <a:r>
              <a:rPr lang="en-US" dirty="0"/>
              <a:t>. Further, </a:t>
            </a:r>
            <a:r>
              <a:rPr lang="en-US" i="1" dirty="0"/>
              <a:t>f</a:t>
            </a:r>
            <a:r>
              <a:rPr lang="en-US" i="1" baseline="30000" dirty="0"/>
              <a:t> </a:t>
            </a:r>
            <a:r>
              <a:rPr lang="en-US" dirty="0"/>
              <a:t>’ has a critical point at 1 and appears to be differentiable there (the graph of </a:t>
            </a:r>
            <a:r>
              <a:rPr lang="en-US" i="1" dirty="0"/>
              <a:t>f</a:t>
            </a:r>
            <a:r>
              <a:rPr lang="en-US" i="1" baseline="30000" dirty="0"/>
              <a:t> </a:t>
            </a:r>
            <a:r>
              <a:rPr lang="en-US" dirty="0"/>
              <a:t>’ is nicely smooth), so </a:t>
            </a:r>
            <a:r>
              <a:rPr lang="en-US" i="1" dirty="0"/>
              <a:t>f</a:t>
            </a:r>
            <a:r>
              <a:rPr lang="en-US" i="1" baseline="30000" dirty="0"/>
              <a:t> </a:t>
            </a:r>
            <a:r>
              <a:rPr lang="en-US" dirty="0"/>
              <a:t>”(1) </a:t>
            </a:r>
            <a:r>
              <a:rPr lang="en-US" dirty="0">
                <a:latin typeface="Symbol" pitchFamily="18" charset="2"/>
              </a:rPr>
              <a:t>=</a:t>
            </a:r>
            <a:r>
              <a:rPr lang="en-US" dirty="0"/>
              <a:t> 0; moreover, since </a:t>
            </a:r>
            <a:r>
              <a:rPr lang="en-US" i="1" dirty="0"/>
              <a:t>f</a:t>
            </a:r>
            <a:r>
              <a:rPr lang="en-US" i="1" baseline="30000" dirty="0"/>
              <a:t> </a:t>
            </a:r>
            <a:r>
              <a:rPr lang="en-US" dirty="0"/>
              <a:t>’ is increasing to the left of 1 and decreasing to the right of 1, it must be the case that </a:t>
            </a:r>
            <a:r>
              <a:rPr lang="en-US" i="1" dirty="0"/>
              <a:t>f</a:t>
            </a:r>
            <a:r>
              <a:rPr lang="en-US" dirty="0"/>
              <a:t> changes concavity as it passes through the point (1,2). </a:t>
            </a:r>
          </a:p>
        </p:txBody>
      </p:sp>
      <p:graphicFrame>
        <p:nvGraphicFramePr>
          <p:cNvPr id="262147" name="Object 3"/>
          <p:cNvGraphicFramePr>
            <a:graphicFrameLocks noChangeAspect="1"/>
          </p:cNvGraphicFramePr>
          <p:nvPr/>
        </p:nvGraphicFramePr>
        <p:xfrm>
          <a:off x="1219200" y="2470788"/>
          <a:ext cx="2451100" cy="482600"/>
        </p:xfrm>
        <a:graphic>
          <a:graphicData uri="http://schemas.openxmlformats.org/presentationml/2006/ole">
            <mc:AlternateContent xmlns:mc="http://schemas.openxmlformats.org/markup-compatibility/2006">
              <mc:Choice xmlns:v="urn:schemas-microsoft-com:vml" Requires="v">
                <p:oleObj spid="_x0000_s262157" name="Equation" r:id="rId3" imgW="2450880" imgH="482400" progId="Equation.DSMT4">
                  <p:embed/>
                </p:oleObj>
              </mc:Choice>
              <mc:Fallback>
                <p:oleObj name="Equation" r:id="rId3" imgW="245088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70788"/>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389120" cy="1815882"/>
          </a:xfrm>
        </p:spPr>
        <p:txBody>
          <a:bodyPr>
            <a:spAutoFit/>
          </a:bodyPr>
          <a:lstStyle/>
          <a:p>
            <a:r>
              <a:rPr lang="en-US" dirty="0"/>
              <a:t>Putting all these observations together, the graph of </a:t>
            </a:r>
            <a:r>
              <a:rPr lang="en-US" i="1" dirty="0"/>
              <a:t>f</a:t>
            </a:r>
            <a:r>
              <a:rPr lang="en-US" dirty="0"/>
              <a:t> must be something along the lines of the one in Figure 5, though the actual values of </a:t>
            </a:r>
            <a:r>
              <a:rPr lang="en-US" i="1" dirty="0"/>
              <a:t>f</a:t>
            </a:r>
            <a:r>
              <a:rPr lang="en-US" dirty="0"/>
              <a:t>(</a:t>
            </a:r>
            <a:r>
              <a:rPr lang="en-US" i="1" dirty="0"/>
              <a:t>c</a:t>
            </a:r>
            <a:r>
              <a:rPr lang="en-US" dirty="0"/>
              <a:t>) and </a:t>
            </a:r>
            <a:r>
              <a:rPr lang="en-US" i="1" dirty="0"/>
              <a:t>f</a:t>
            </a:r>
            <a:r>
              <a:rPr lang="en-US" dirty="0"/>
              <a:t>(</a:t>
            </a:r>
            <a:r>
              <a:rPr lang="en-US" i="1" dirty="0"/>
              <a:t>d</a:t>
            </a:r>
            <a:r>
              <a:rPr lang="en-US" dirty="0"/>
              <a:t>) can be nothing more than a rough guess. </a:t>
            </a:r>
          </a:p>
        </p:txBody>
      </p:sp>
      <p:pic>
        <p:nvPicPr>
          <p:cNvPr id="8" name="Picture 2"/>
          <p:cNvPicPr>
            <a:picLocks noChangeAspect="1" noChangeArrowheads="1"/>
          </p:cNvPicPr>
          <p:nvPr/>
        </p:nvPicPr>
        <p:blipFill>
          <a:blip r:embed="rId2" cstate="print"/>
          <a:srcRect b="9800"/>
          <a:stretch>
            <a:fillRect/>
          </a:stretch>
        </p:blipFill>
        <p:spPr bwMode="auto">
          <a:xfrm>
            <a:off x="4785360" y="1278202"/>
            <a:ext cx="4023360" cy="4025233"/>
          </a:xfrm>
          <a:prstGeom prst="rect">
            <a:avLst/>
          </a:prstGeom>
          <a:noFill/>
          <a:ln w="9525">
            <a:noFill/>
            <a:miter lim="800000"/>
            <a:headEnd/>
            <a:tailEnd/>
          </a:ln>
        </p:spPr>
      </p:pic>
      <p:sp>
        <p:nvSpPr>
          <p:cNvPr id="9" name="Rectangle 8"/>
          <p:cNvSpPr/>
          <p:nvPr/>
        </p:nvSpPr>
        <p:spPr>
          <a:xfrm>
            <a:off x="6071136" y="5486400"/>
            <a:ext cx="1451808" cy="523220"/>
          </a:xfrm>
          <a:prstGeom prst="rect">
            <a:avLst/>
          </a:prstGeom>
        </p:spPr>
        <p:txBody>
          <a:bodyPr wrap="none">
            <a:spAutoFit/>
          </a:bodyPr>
          <a:lstStyle/>
          <a:p>
            <a:r>
              <a:rPr lang="en-US" sz="2800" b="1" dirty="0"/>
              <a:t>Figure 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Antiderivatives</a:t>
            </a:r>
          </a:p>
        </p:txBody>
      </p:sp>
      <p:sp>
        <p:nvSpPr>
          <p:cNvPr id="3" name="Content Placeholder 2"/>
          <p:cNvSpPr>
            <a:spLocks noGrp="1"/>
          </p:cNvSpPr>
          <p:nvPr>
            <p:ph idx="1"/>
          </p:nvPr>
        </p:nvSpPr>
        <p:spPr/>
        <p:txBody>
          <a:bodyPr/>
          <a:lstStyle/>
          <a:p>
            <a:r>
              <a:rPr lang="en-US" dirty="0"/>
              <a:t>Since differentiation is the name we apply to the process of finding the derivative of a function, </a:t>
            </a:r>
            <a:r>
              <a:rPr lang="en-US" i="1" dirty="0"/>
              <a:t>antidifferentiation</a:t>
            </a:r>
            <a:r>
              <a:rPr lang="en-US" dirty="0"/>
              <a:t> is a natural name for the reverse process, and a function that results from antidifferentiation is termed an </a:t>
            </a:r>
            <a:r>
              <a:rPr lang="en-US" i="1" dirty="0"/>
              <a:t>antiderivative</a:t>
            </a:r>
            <a:r>
              <a:rPr lang="en-US"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The values of     from the original graph tell us approximately how fast the graph of </a:t>
            </a:r>
            <a:r>
              <a:rPr lang="en-US" i="1" dirty="0"/>
              <a:t>f</a:t>
            </a:r>
            <a:r>
              <a:rPr lang="en-US" dirty="0"/>
              <a:t> rises or falls near a given point—for instance, since                  the “slope” of </a:t>
            </a:r>
            <a:r>
              <a:rPr lang="en-US" i="1" dirty="0"/>
              <a:t>f</a:t>
            </a:r>
            <a:r>
              <a:rPr lang="en-US" dirty="0"/>
              <a:t> at (1, 2) should be </a:t>
            </a:r>
            <a:r>
              <a:rPr lang="en-US" dirty="0">
                <a:solidFill>
                  <a:srgbClr val="FF0000"/>
                </a:solidFill>
              </a:rPr>
              <a:t>8</a:t>
            </a:r>
            <a:r>
              <a:rPr lang="en-US" dirty="0"/>
              <a:t>.</a:t>
            </a:r>
          </a:p>
        </p:txBody>
      </p:sp>
      <p:graphicFrame>
        <p:nvGraphicFramePr>
          <p:cNvPr id="262148" name="Object 2"/>
          <p:cNvGraphicFramePr>
            <a:graphicFrameLocks noChangeAspect="1"/>
          </p:cNvGraphicFramePr>
          <p:nvPr>
            <p:extLst>
              <p:ext uri="{D42A27DB-BD31-4B8C-83A1-F6EECF244321}">
                <p14:modId xmlns:p14="http://schemas.microsoft.com/office/powerpoint/2010/main" val="3857951954"/>
              </p:ext>
            </p:extLst>
          </p:nvPr>
        </p:nvGraphicFramePr>
        <p:xfrm>
          <a:off x="2492666" y="1355354"/>
          <a:ext cx="304800" cy="393700"/>
        </p:xfrm>
        <a:graphic>
          <a:graphicData uri="http://schemas.openxmlformats.org/presentationml/2006/ole">
            <mc:AlternateContent xmlns:mc="http://schemas.openxmlformats.org/markup-compatibility/2006">
              <mc:Choice xmlns:v="urn:schemas-microsoft-com:vml" Requires="v">
                <p:oleObj spid="_x0000_s264217" name="Equation" r:id="rId3" imgW="304560" imgH="393480" progId="Equation.DSMT4">
                  <p:embed/>
                </p:oleObj>
              </mc:Choice>
              <mc:Fallback>
                <p:oleObj name="Equation" r:id="rId3" imgW="30456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666" y="1355354"/>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8" name="Object 6"/>
          <p:cNvGraphicFramePr>
            <a:graphicFrameLocks noChangeAspect="1"/>
          </p:cNvGraphicFramePr>
          <p:nvPr/>
        </p:nvGraphicFramePr>
        <p:xfrm>
          <a:off x="5347648" y="2188192"/>
          <a:ext cx="1346200" cy="482600"/>
        </p:xfrm>
        <a:graphic>
          <a:graphicData uri="http://schemas.openxmlformats.org/presentationml/2006/ole">
            <mc:AlternateContent xmlns:mc="http://schemas.openxmlformats.org/markup-compatibility/2006">
              <mc:Choice xmlns:v="urn:schemas-microsoft-com:vml" Requires="v">
                <p:oleObj spid="_x0000_s264218" name="Equation" r:id="rId5" imgW="1346040" imgH="482400" progId="Equation.DSMT4">
                  <p:embed/>
                </p:oleObj>
              </mc:Choice>
              <mc:Fallback>
                <p:oleObj name="Equation" r:id="rId5" imgW="1346040" imgH="482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648" y="2188192"/>
                        <a:ext cx="1346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Antiderivative </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Antiderivative</a:t>
            </a:r>
          </a:p>
          <a:p>
            <a:r>
              <a:rPr lang="en-US" dirty="0">
                <a:solidFill>
                  <a:srgbClr val="000000"/>
                </a:solidFill>
              </a:rPr>
              <a:t>A function </a:t>
            </a:r>
            <a:r>
              <a:rPr lang="en-US" i="1" dirty="0">
                <a:solidFill>
                  <a:srgbClr val="000000"/>
                </a:solidFill>
              </a:rPr>
              <a:t>F </a:t>
            </a:r>
            <a:r>
              <a:rPr lang="en-US" dirty="0">
                <a:solidFill>
                  <a:srgbClr val="000000"/>
                </a:solidFill>
              </a:rPr>
              <a:t>is called </a:t>
            </a:r>
            <a:r>
              <a:rPr lang="en-US" dirty="0">
                <a:solidFill>
                  <a:schemeClr val="tx1"/>
                </a:solidFill>
              </a:rPr>
              <a:t>an </a:t>
            </a:r>
            <a:r>
              <a:rPr lang="en-US" b="1" dirty="0">
                <a:solidFill>
                  <a:schemeClr val="tx1"/>
                </a:solidFill>
              </a:rPr>
              <a:t>antiderivative </a:t>
            </a:r>
            <a:r>
              <a:rPr lang="en-US" dirty="0">
                <a:solidFill>
                  <a:schemeClr val="tx1"/>
                </a:solidFill>
              </a:rPr>
              <a:t>of </a:t>
            </a:r>
            <a:r>
              <a:rPr lang="en-US" dirty="0">
                <a:solidFill>
                  <a:srgbClr val="000000"/>
                </a:solidFill>
              </a:rPr>
              <a:t>a given function </a:t>
            </a:r>
            <a:r>
              <a:rPr lang="en-US" i="1" dirty="0">
                <a:solidFill>
                  <a:srgbClr val="000000"/>
                </a:solidFill>
              </a:rPr>
              <a:t>f</a:t>
            </a:r>
            <a:r>
              <a:rPr lang="en-US" dirty="0">
                <a:solidFill>
                  <a:srgbClr val="000000"/>
                </a:solidFill>
              </a:rPr>
              <a:t> on an interval </a:t>
            </a:r>
            <a:r>
              <a:rPr lang="en-US" i="1" dirty="0">
                <a:solidFill>
                  <a:srgbClr val="000000"/>
                </a:solidFill>
              </a:rPr>
              <a:t>I</a:t>
            </a:r>
            <a:r>
              <a:rPr lang="en-US" dirty="0">
                <a:solidFill>
                  <a:srgbClr val="000000"/>
                </a:solidFill>
              </a:rPr>
              <a:t> if                         for all </a:t>
            </a:r>
            <a:r>
              <a:rPr lang="en-US" i="1" dirty="0">
                <a:solidFill>
                  <a:srgbClr val="000000"/>
                </a:solidFill>
              </a:rPr>
              <a:t>x</a:t>
            </a:r>
            <a:r>
              <a:rPr lang="en-US" dirty="0">
                <a:solidFill>
                  <a:srgbClr val="000000"/>
                </a:solidFill>
              </a:rPr>
              <a:t> in </a:t>
            </a:r>
            <a:r>
              <a:rPr lang="en-US" i="1" dirty="0">
                <a:solidFill>
                  <a:srgbClr val="000000"/>
                </a:solidFill>
              </a:rPr>
              <a:t>I</a:t>
            </a:r>
            <a:r>
              <a:rPr lang="en-US" dirty="0">
                <a:solidFill>
                  <a:srgbClr val="000000"/>
                </a:solidFill>
              </a:rPr>
              <a:t>.</a:t>
            </a:r>
          </a:p>
        </p:txBody>
      </p:sp>
      <p:graphicFrame>
        <p:nvGraphicFramePr>
          <p:cNvPr id="208902" name="Object 6"/>
          <p:cNvGraphicFramePr>
            <a:graphicFrameLocks noChangeAspect="1"/>
          </p:cNvGraphicFramePr>
          <p:nvPr/>
        </p:nvGraphicFramePr>
        <p:xfrm>
          <a:off x="4544704" y="2251275"/>
          <a:ext cx="1790700" cy="482600"/>
        </p:xfrm>
        <a:graphic>
          <a:graphicData uri="http://schemas.openxmlformats.org/presentationml/2006/ole">
            <mc:AlternateContent xmlns:mc="http://schemas.openxmlformats.org/markup-compatibility/2006">
              <mc:Choice xmlns:v="urn:schemas-microsoft-com:vml" Requires="v">
                <p:oleObj spid="_x0000_s208912" name="Equation" r:id="rId3" imgW="1790640" imgH="482400" progId="Equation.DSMT4">
                  <p:embed/>
                </p:oleObj>
              </mc:Choice>
              <mc:Fallback>
                <p:oleObj name="Equation" r:id="rId3" imgW="1790640" imgH="4824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704" y="2251275"/>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Find an antiderivative of each of the following functions.</a:t>
            </a:r>
          </a:p>
          <a:p>
            <a:pPr>
              <a:spcBef>
                <a:spcPts val="0"/>
              </a:spcBef>
            </a:pPr>
            <a:endParaRPr lang="en-US" dirty="0"/>
          </a:p>
          <a:p>
            <a:pPr>
              <a:spcBef>
                <a:spcPts val="0"/>
              </a:spcBef>
            </a:pPr>
            <a:endParaRPr lang="en-US" dirty="0"/>
          </a:p>
          <a:p>
            <a:pPr>
              <a:spcBef>
                <a:spcPts val="0"/>
              </a:spcBef>
            </a:pPr>
            <a:r>
              <a:rPr lang="en-US" b="1" dirty="0"/>
              <a:t>Solution</a:t>
            </a:r>
          </a:p>
          <a:p>
            <a:r>
              <a:rPr lang="en-US" dirty="0"/>
              <a:t>We have seen functions identical or similar to </a:t>
            </a:r>
            <a:r>
              <a:rPr lang="en-US" i="1" dirty="0"/>
              <a:t>f </a:t>
            </a:r>
            <a:r>
              <a:rPr lang="en-US" dirty="0"/>
              <a:t>, </a:t>
            </a:r>
            <a:r>
              <a:rPr lang="en-US" i="1" dirty="0"/>
              <a:t>g</a:t>
            </a:r>
            <a:r>
              <a:rPr lang="en-US" dirty="0"/>
              <a:t>, and </a:t>
            </a:r>
            <a:r>
              <a:rPr lang="en-US" i="1" dirty="0"/>
              <a:t>h </a:t>
            </a:r>
            <a:r>
              <a:rPr lang="en-US" dirty="0"/>
              <a:t>appear as the derivatives of other functions, so we can use our experience with differentiation to “work backward” and arrive at an antiderivative of each.</a:t>
            </a:r>
          </a:p>
        </p:txBody>
      </p:sp>
      <p:graphicFrame>
        <p:nvGraphicFramePr>
          <p:cNvPr id="240642" name="Object 2"/>
          <p:cNvGraphicFramePr>
            <a:graphicFrameLocks noChangeAspect="1"/>
          </p:cNvGraphicFramePr>
          <p:nvPr/>
        </p:nvGraphicFramePr>
        <p:xfrm>
          <a:off x="548640" y="2182504"/>
          <a:ext cx="7924800" cy="825500"/>
        </p:xfrm>
        <a:graphic>
          <a:graphicData uri="http://schemas.openxmlformats.org/presentationml/2006/ole">
            <mc:AlternateContent xmlns:mc="http://schemas.openxmlformats.org/markup-compatibility/2006">
              <mc:Choice xmlns:v="urn:schemas-microsoft-com:vml" Requires="v">
                <p:oleObj spid="_x0000_s240652" name="Equation" r:id="rId3" imgW="7924680" imgH="825480" progId="Equation.DSMT4">
                  <p:embed/>
                </p:oleObj>
              </mc:Choice>
              <mc:Fallback>
                <p:oleObj name="Equation" r:id="rId3" imgW="7924680" imgH="825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82504"/>
                        <a:ext cx="792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3550" indent="-463550"/>
            <a:r>
              <a:rPr lang="en-US" b="1" dirty="0"/>
              <a:t>a. 	                 </a:t>
            </a:r>
            <a:r>
              <a:rPr lang="en-US" dirty="0"/>
              <a:t>qualifies as an antiderivative of </a:t>
            </a:r>
            <a:r>
              <a:rPr lang="en-US" i="1" dirty="0"/>
              <a:t>f</a:t>
            </a:r>
            <a:r>
              <a:rPr lang="en-US" dirty="0"/>
              <a:t> , since </a:t>
            </a:r>
          </a:p>
          <a:p>
            <a:pPr marL="463550" indent="-463550">
              <a:spcBef>
                <a:spcPts val="0"/>
              </a:spcBef>
            </a:pPr>
            <a:r>
              <a:rPr lang="en-US" dirty="0"/>
              <a:t>	                     Note that the interval on which this is valid is</a:t>
            </a:r>
          </a:p>
        </p:txBody>
      </p:sp>
      <p:graphicFrame>
        <p:nvGraphicFramePr>
          <p:cNvPr id="241666" name="Object 2"/>
          <p:cNvGraphicFramePr>
            <a:graphicFrameLocks noChangeAspect="1"/>
          </p:cNvGraphicFramePr>
          <p:nvPr/>
        </p:nvGraphicFramePr>
        <p:xfrm>
          <a:off x="990600" y="1295400"/>
          <a:ext cx="1320800" cy="495300"/>
        </p:xfrm>
        <a:graphic>
          <a:graphicData uri="http://schemas.openxmlformats.org/presentationml/2006/ole">
            <mc:AlternateContent xmlns:mc="http://schemas.openxmlformats.org/markup-compatibility/2006">
              <mc:Choice xmlns:v="urn:schemas-microsoft-com:vml" Requires="v">
                <p:oleObj spid="_x0000_s241696" name="Equation" r:id="rId3" imgW="1320480" imgH="495000" progId="Equation.DSMT4">
                  <p:embed/>
                </p:oleObj>
              </mc:Choice>
              <mc:Fallback>
                <p:oleObj name="Equation" r:id="rId3" imgW="13204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132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7" name="Object 3"/>
          <p:cNvGraphicFramePr>
            <a:graphicFrameLocks noChangeAspect="1"/>
          </p:cNvGraphicFramePr>
          <p:nvPr/>
        </p:nvGraphicFramePr>
        <p:xfrm>
          <a:off x="990600" y="1744663"/>
          <a:ext cx="1663700" cy="482600"/>
        </p:xfrm>
        <a:graphic>
          <a:graphicData uri="http://schemas.openxmlformats.org/presentationml/2006/ole">
            <mc:AlternateContent xmlns:mc="http://schemas.openxmlformats.org/markup-compatibility/2006">
              <mc:Choice xmlns:v="urn:schemas-microsoft-com:vml" Requires="v">
                <p:oleObj spid="_x0000_s241697" name="Equation" r:id="rId5" imgW="1663560" imgH="482400" progId="Equation.DSMT4">
                  <p:embed/>
                </p:oleObj>
              </mc:Choice>
              <mc:Fallback>
                <p:oleObj name="Equation" r:id="rId5" imgW="16635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744663"/>
                        <a:ext cx="166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1668" name="Object 4"/>
          <p:cNvGraphicFramePr>
            <a:graphicFrameLocks noChangeAspect="1"/>
          </p:cNvGraphicFramePr>
          <p:nvPr/>
        </p:nvGraphicFramePr>
        <p:xfrm>
          <a:off x="2057400" y="2209800"/>
          <a:ext cx="1231900" cy="482600"/>
        </p:xfrm>
        <a:graphic>
          <a:graphicData uri="http://schemas.openxmlformats.org/presentationml/2006/ole">
            <mc:AlternateContent xmlns:mc="http://schemas.openxmlformats.org/markup-compatibility/2006">
              <mc:Choice xmlns:v="urn:schemas-microsoft-com:vml" Requires="v">
                <p:oleObj spid="_x0000_s241698" name="Equation" r:id="rId7" imgW="1231560" imgH="482400" progId="Equation.DSMT4">
                  <p:embed/>
                </p:oleObj>
              </mc:Choice>
              <mc:Fallback>
                <p:oleObj name="Equation" r:id="rId7" imgW="123156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209800"/>
                        <a:ext cx="123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3550" indent="-463550"/>
            <a:r>
              <a:rPr lang="en-US" b="1" dirty="0"/>
              <a:t>b. 	</a:t>
            </a:r>
            <a:r>
              <a:rPr lang="en-US" dirty="0"/>
              <a:t>To find an antiderivative of                        we can start </a:t>
            </a:r>
          </a:p>
          <a:p>
            <a:pPr marL="463550" indent="-463550"/>
            <a:r>
              <a:rPr lang="en-US" dirty="0"/>
              <a:t>	with the fact that                                   The result of </a:t>
            </a:r>
          </a:p>
          <a:p>
            <a:pPr marL="463550" indent="-463550"/>
            <a:r>
              <a:rPr lang="en-US" dirty="0"/>
              <a:t>	this differentiation is off by a minus sign, but one of our many differentiation rules allows us to correct for that: if we define                            then </a:t>
            </a:r>
          </a:p>
          <a:p>
            <a:pPr marL="463550" indent="-463550">
              <a:spcBef>
                <a:spcPts val="0"/>
              </a:spcBef>
            </a:pPr>
            <a:r>
              <a:rPr lang="en-US" dirty="0"/>
              <a:t>	Again, this is true on all of </a:t>
            </a:r>
          </a:p>
        </p:txBody>
      </p:sp>
      <p:graphicFrame>
        <p:nvGraphicFramePr>
          <p:cNvPr id="242690" name="Object 2"/>
          <p:cNvGraphicFramePr>
            <a:graphicFrameLocks noChangeAspect="1"/>
          </p:cNvGraphicFramePr>
          <p:nvPr/>
        </p:nvGraphicFramePr>
        <p:xfrm>
          <a:off x="4953000" y="1330656"/>
          <a:ext cx="1727200" cy="482600"/>
        </p:xfrm>
        <a:graphic>
          <a:graphicData uri="http://schemas.openxmlformats.org/presentationml/2006/ole">
            <mc:AlternateContent xmlns:mc="http://schemas.openxmlformats.org/markup-compatibility/2006">
              <mc:Choice xmlns:v="urn:schemas-microsoft-com:vml" Requires="v">
                <p:oleObj spid="_x0000_s242740" name="Equation" r:id="rId3" imgW="1726920" imgH="482400" progId="Equation.DSMT4">
                  <p:embed/>
                </p:oleObj>
              </mc:Choice>
              <mc:Fallback>
                <p:oleObj name="Equation" r:id="rId3" imgW="17269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30656"/>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1" name="Object 3"/>
          <p:cNvGraphicFramePr>
            <a:graphicFrameLocks noChangeAspect="1"/>
          </p:cNvGraphicFramePr>
          <p:nvPr/>
        </p:nvGraphicFramePr>
        <p:xfrm>
          <a:off x="3581400" y="1627496"/>
          <a:ext cx="2667000" cy="838200"/>
        </p:xfrm>
        <a:graphic>
          <a:graphicData uri="http://schemas.openxmlformats.org/presentationml/2006/ole">
            <mc:AlternateContent xmlns:mc="http://schemas.openxmlformats.org/markup-compatibility/2006">
              <mc:Choice xmlns:v="urn:schemas-microsoft-com:vml" Requires="v">
                <p:oleObj spid="_x0000_s242741" name="Equation" r:id="rId5" imgW="2666880" imgH="838080" progId="Equation.DSMT4">
                  <p:embed/>
                </p:oleObj>
              </mc:Choice>
              <mc:Fallback>
                <p:oleObj name="Equation" r:id="rId5" imgW="26668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627496"/>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2" name="Object 4"/>
          <p:cNvGraphicFramePr>
            <a:graphicFrameLocks noChangeAspect="1"/>
          </p:cNvGraphicFramePr>
          <p:nvPr>
            <p:extLst>
              <p:ext uri="{D42A27DB-BD31-4B8C-83A1-F6EECF244321}">
                <p14:modId xmlns:p14="http://schemas.microsoft.com/office/powerpoint/2010/main" val="298652630"/>
              </p:ext>
            </p:extLst>
          </p:nvPr>
        </p:nvGraphicFramePr>
        <p:xfrm>
          <a:off x="4033838" y="3187700"/>
          <a:ext cx="2082800" cy="482600"/>
        </p:xfrm>
        <a:graphic>
          <a:graphicData uri="http://schemas.openxmlformats.org/presentationml/2006/ole">
            <mc:AlternateContent xmlns:mc="http://schemas.openxmlformats.org/markup-compatibility/2006">
              <mc:Choice xmlns:v="urn:schemas-microsoft-com:vml" Requires="v">
                <p:oleObj spid="_x0000_s242742" name="Equation" r:id="rId7" imgW="2082600" imgH="482400" progId="Equation.DSMT4">
                  <p:embed/>
                </p:oleObj>
              </mc:Choice>
              <mc:Fallback>
                <p:oleObj name="Equation" r:id="rId7" imgW="2082600" imgH="482400" progId="Equation.DSMT4">
                  <p:embed/>
                  <p:pic>
                    <p:nvPicPr>
                      <p:cNvPr id="0" name="Picture 4"/>
                      <p:cNvPicPr>
                        <a:picLocks noChangeAspect="1" noChangeArrowheads="1"/>
                      </p:cNvPicPr>
                      <p:nvPr/>
                    </p:nvPicPr>
                    <p:blipFill>
                      <a:blip r:embed="rId8"/>
                      <a:srcRect/>
                      <a:stretch>
                        <a:fillRect/>
                      </a:stretch>
                    </p:blipFill>
                    <p:spPr bwMode="auto">
                      <a:xfrm>
                        <a:off x="4033838" y="3187700"/>
                        <a:ext cx="208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3" name="Object 5"/>
          <p:cNvGraphicFramePr>
            <a:graphicFrameLocks noChangeAspect="1"/>
          </p:cNvGraphicFramePr>
          <p:nvPr/>
        </p:nvGraphicFramePr>
        <p:xfrm>
          <a:off x="6934200" y="3215944"/>
          <a:ext cx="1828800" cy="482600"/>
        </p:xfrm>
        <a:graphic>
          <a:graphicData uri="http://schemas.openxmlformats.org/presentationml/2006/ole">
            <mc:AlternateContent xmlns:mc="http://schemas.openxmlformats.org/markup-compatibility/2006">
              <mc:Choice xmlns:v="urn:schemas-microsoft-com:vml" Requires="v">
                <p:oleObj spid="_x0000_s242743" name="Equation" r:id="rId9" imgW="1828800" imgH="482400" progId="Equation.DSMT4">
                  <p:embed/>
                </p:oleObj>
              </mc:Choice>
              <mc:Fallback>
                <p:oleObj name="Equation" r:id="rId9" imgW="1828800" imgH="482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3215944"/>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4" name="Object 6"/>
          <p:cNvGraphicFramePr>
            <a:graphicFrameLocks noChangeAspect="1"/>
          </p:cNvGraphicFramePr>
          <p:nvPr/>
        </p:nvGraphicFramePr>
        <p:xfrm>
          <a:off x="4827896" y="3629773"/>
          <a:ext cx="1231900" cy="482600"/>
        </p:xfrm>
        <a:graphic>
          <a:graphicData uri="http://schemas.openxmlformats.org/presentationml/2006/ole">
            <mc:AlternateContent xmlns:mc="http://schemas.openxmlformats.org/markup-compatibility/2006">
              <mc:Choice xmlns:v="urn:schemas-microsoft-com:vml" Requires="v">
                <p:oleObj spid="_x0000_s242744" name="Equation" r:id="rId11" imgW="1231560" imgH="482400" progId="Equation.DSMT4">
                  <p:embed/>
                </p:oleObj>
              </mc:Choice>
              <mc:Fallback>
                <p:oleObj name="Equation" r:id="rId11" imgW="123156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896" y="3629773"/>
                        <a:ext cx="123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3550" indent="-463550"/>
            <a:r>
              <a:rPr lang="en-US" b="1" dirty="0"/>
              <a:t>c. 	</a:t>
            </a:r>
            <a:r>
              <a:rPr lang="en-US" dirty="0"/>
              <a:t>We know that                      and                       so by the </a:t>
            </a:r>
          </a:p>
          <a:p>
            <a:pPr marL="463550" indent="-463550">
              <a:spcBef>
                <a:spcPts val="1200"/>
              </a:spcBef>
            </a:pPr>
            <a:r>
              <a:rPr lang="en-US" dirty="0"/>
              <a:t>	additive property of differentiation,                              is an antiderivative of </a:t>
            </a:r>
            <a:r>
              <a:rPr lang="en-US" i="1" dirty="0"/>
              <a:t>h</a:t>
            </a:r>
            <a:r>
              <a:rPr lang="en-US" dirty="0"/>
              <a:t>. This makes sense for all </a:t>
            </a:r>
            <a:r>
              <a:rPr lang="en-US" i="1" dirty="0"/>
              <a:t>x</a:t>
            </a:r>
            <a:r>
              <a:rPr lang="en-US" dirty="0"/>
              <a:t> where </a:t>
            </a:r>
            <a:r>
              <a:rPr lang="en-US" i="1" dirty="0"/>
              <a:t>H</a:t>
            </a:r>
            <a:r>
              <a:rPr lang="en-US" dirty="0"/>
              <a:t> and </a:t>
            </a:r>
            <a:r>
              <a:rPr lang="en-US" i="1" dirty="0"/>
              <a:t>h</a:t>
            </a:r>
            <a:r>
              <a:rPr lang="en-US" dirty="0"/>
              <a:t> are defined, so it’s true for the interval               and the interval </a:t>
            </a:r>
          </a:p>
        </p:txBody>
      </p:sp>
      <p:graphicFrame>
        <p:nvGraphicFramePr>
          <p:cNvPr id="243714" name="Object 2"/>
          <p:cNvGraphicFramePr>
            <a:graphicFrameLocks noChangeAspect="1"/>
          </p:cNvGraphicFramePr>
          <p:nvPr/>
        </p:nvGraphicFramePr>
        <p:xfrm>
          <a:off x="3137848" y="1143000"/>
          <a:ext cx="1600200" cy="838200"/>
        </p:xfrm>
        <a:graphic>
          <a:graphicData uri="http://schemas.openxmlformats.org/presentationml/2006/ole">
            <mc:AlternateContent xmlns:mc="http://schemas.openxmlformats.org/markup-compatibility/2006">
              <mc:Choice xmlns:v="urn:schemas-microsoft-com:vml" Requires="v">
                <p:oleObj spid="_x0000_s243764" name="Equation" r:id="rId3" imgW="1600200" imgH="838080" progId="Equation.DSMT4">
                  <p:embed/>
                </p:oleObj>
              </mc:Choice>
              <mc:Fallback>
                <p:oleObj name="Equation" r:id="rId3" imgW="16002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848" y="1143000"/>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5" name="Object 3"/>
          <p:cNvGraphicFramePr>
            <a:graphicFrameLocks noChangeAspect="1"/>
          </p:cNvGraphicFramePr>
          <p:nvPr/>
        </p:nvGraphicFramePr>
        <p:xfrm>
          <a:off x="5478440" y="1143000"/>
          <a:ext cx="1676400" cy="838200"/>
        </p:xfrm>
        <a:graphic>
          <a:graphicData uri="http://schemas.openxmlformats.org/presentationml/2006/ole">
            <mc:AlternateContent xmlns:mc="http://schemas.openxmlformats.org/markup-compatibility/2006">
              <mc:Choice xmlns:v="urn:schemas-microsoft-com:vml" Requires="v">
                <p:oleObj spid="_x0000_s243765" name="Equation" r:id="rId5" imgW="1676160" imgH="838080" progId="Equation.DSMT4">
                  <p:embed/>
                </p:oleObj>
              </mc:Choice>
              <mc:Fallback>
                <p:oleObj name="Equation" r:id="rId5" imgW="16761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440" y="1143000"/>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6" name="Object 4"/>
          <p:cNvGraphicFramePr>
            <a:graphicFrameLocks noChangeAspect="1"/>
          </p:cNvGraphicFramePr>
          <p:nvPr>
            <p:extLst>
              <p:ext uri="{D42A27DB-BD31-4B8C-83A1-F6EECF244321}">
                <p14:modId xmlns:p14="http://schemas.microsoft.com/office/powerpoint/2010/main" val="1710552599"/>
              </p:ext>
            </p:extLst>
          </p:nvPr>
        </p:nvGraphicFramePr>
        <p:xfrm>
          <a:off x="6205538" y="1905000"/>
          <a:ext cx="2298700" cy="482600"/>
        </p:xfrm>
        <a:graphic>
          <a:graphicData uri="http://schemas.openxmlformats.org/presentationml/2006/ole">
            <mc:AlternateContent xmlns:mc="http://schemas.openxmlformats.org/markup-compatibility/2006">
              <mc:Choice xmlns:v="urn:schemas-microsoft-com:vml" Requires="v">
                <p:oleObj spid="_x0000_s243766" name="Equation" r:id="rId7" imgW="2298600" imgH="482400" progId="Equation.DSMT4">
                  <p:embed/>
                </p:oleObj>
              </mc:Choice>
              <mc:Fallback>
                <p:oleObj name="Equation" r:id="rId7" imgW="2298600" imgH="482400" progId="Equation.DSMT4">
                  <p:embed/>
                  <p:pic>
                    <p:nvPicPr>
                      <p:cNvPr id="0" name="Picture 4"/>
                      <p:cNvPicPr>
                        <a:picLocks noChangeAspect="1" noChangeArrowheads="1"/>
                      </p:cNvPicPr>
                      <p:nvPr/>
                    </p:nvPicPr>
                    <p:blipFill>
                      <a:blip r:embed="rId8"/>
                      <a:srcRect/>
                      <a:stretch>
                        <a:fillRect/>
                      </a:stretch>
                    </p:blipFill>
                    <p:spPr bwMode="auto">
                      <a:xfrm>
                        <a:off x="6205538" y="190500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7" name="Object 5"/>
          <p:cNvGraphicFramePr>
            <a:graphicFrameLocks noChangeAspect="1"/>
          </p:cNvGraphicFramePr>
          <p:nvPr/>
        </p:nvGraphicFramePr>
        <p:xfrm>
          <a:off x="2147248" y="3188648"/>
          <a:ext cx="1066800" cy="482600"/>
        </p:xfrm>
        <a:graphic>
          <a:graphicData uri="http://schemas.openxmlformats.org/presentationml/2006/ole">
            <mc:AlternateContent xmlns:mc="http://schemas.openxmlformats.org/markup-compatibility/2006">
              <mc:Choice xmlns:v="urn:schemas-microsoft-com:vml" Requires="v">
                <p:oleObj spid="_x0000_s243767" name="Equation" r:id="rId9" imgW="1066680" imgH="482400" progId="Equation.DSMT4">
                  <p:embed/>
                </p:oleObj>
              </mc:Choice>
              <mc:Fallback>
                <p:oleObj name="Equation" r:id="rId9" imgW="1066680" imgH="482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248" y="3188648"/>
                        <a:ext cx="106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3718" name="Object 6"/>
          <p:cNvGraphicFramePr>
            <a:graphicFrameLocks noChangeAspect="1"/>
          </p:cNvGraphicFramePr>
          <p:nvPr/>
        </p:nvGraphicFramePr>
        <p:xfrm>
          <a:off x="5664200" y="3187700"/>
          <a:ext cx="965200" cy="482600"/>
        </p:xfrm>
        <a:graphic>
          <a:graphicData uri="http://schemas.openxmlformats.org/presentationml/2006/ole">
            <mc:AlternateContent xmlns:mc="http://schemas.openxmlformats.org/markup-compatibility/2006">
              <mc:Choice xmlns:v="urn:schemas-microsoft-com:vml" Requires="v">
                <p:oleObj spid="_x0000_s243768" name="Equation" r:id="rId11" imgW="965160" imgH="482400" progId="Equation.DSMT4">
                  <p:embed/>
                </p:oleObj>
              </mc:Choice>
              <mc:Fallback>
                <p:oleObj name="Equation" r:id="rId11" imgW="96516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4200" y="3187700"/>
                        <a:ext cx="96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3040</TotalTime>
  <Words>1606</Words>
  <Application>Microsoft Office PowerPoint</Application>
  <PresentationFormat>On-screen Show (4:3)</PresentationFormat>
  <Paragraphs>142</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Symbol</vt:lpstr>
      <vt:lpstr>Arial</vt:lpstr>
      <vt:lpstr>Calibri</vt:lpstr>
      <vt:lpstr>Office Theme</vt:lpstr>
      <vt:lpstr>Equation</vt:lpstr>
      <vt:lpstr>MathType 6.0 Equation</vt:lpstr>
      <vt:lpstr>Section 4.7</vt:lpstr>
      <vt:lpstr>TOPICS</vt:lpstr>
      <vt:lpstr>Antiderivatives</vt:lpstr>
      <vt:lpstr>Finding Antiderivatives</vt:lpstr>
      <vt:lpstr>Definition: Antiderivative </vt:lpstr>
      <vt:lpstr>Example 1 </vt:lpstr>
      <vt:lpstr>Example 1 (cont.)</vt:lpstr>
      <vt:lpstr>Example 1 (cont.)</vt:lpstr>
      <vt:lpstr>Example 1 (cont.)</vt:lpstr>
      <vt:lpstr>Finding Antiderivatives</vt:lpstr>
      <vt:lpstr>Theorem: General Antiderivative Theorem</vt:lpstr>
      <vt:lpstr>Definition: General Antiderivative</vt:lpstr>
      <vt:lpstr>Example 2</vt:lpstr>
      <vt:lpstr>Example 2 (cont.)</vt:lpstr>
      <vt:lpstr>Finding Antiderivatives</vt:lpstr>
      <vt:lpstr>Finding Antiderivatives</vt:lpstr>
      <vt:lpstr>Table 1: General Antiderivatives with Justifications</vt:lpstr>
      <vt:lpstr>Table 1: General Antiderivatives with Justifications</vt:lpstr>
      <vt:lpstr>Table 2: General Antiderivatives of Trigonometric Functions</vt:lpstr>
      <vt:lpstr>Table 2: General Antiderivatives of Trigonometric Functions</vt:lpstr>
      <vt:lpstr>Table 2: General Antiderivatives of Trigonometric Functions</vt:lpstr>
      <vt:lpstr>Example 3 </vt:lpstr>
      <vt:lpstr>Example 3 (cont.)</vt:lpstr>
      <vt:lpstr>Example 3 (cont.)</vt:lpstr>
      <vt:lpstr>Example 3 (cont.)</vt:lpstr>
      <vt:lpstr>Example 3 (cont.)</vt:lpstr>
      <vt:lpstr>Antiderivatives in Use</vt:lpstr>
      <vt:lpstr>Antiderivatives in Use</vt:lpstr>
      <vt:lpstr>Example 4</vt:lpstr>
      <vt:lpstr>Example 4 (cont.)</vt:lpstr>
      <vt:lpstr>Example 4 (cont.)</vt:lpstr>
      <vt:lpstr>Example 4 (cont.)</vt:lpstr>
      <vt:lpstr>Example 4 (cont.)</vt:lpstr>
      <vt:lpstr>Example 5 </vt:lpstr>
      <vt:lpstr>Example 5 (cont.)</vt:lpstr>
      <vt:lpstr>Example 5 (cont.)</vt:lpstr>
      <vt:lpstr>Example 6</vt:lpstr>
      <vt:lpstr>Example 6 (cont.)</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313</cp:revision>
  <dcterms:created xsi:type="dcterms:W3CDTF">2013-04-26T14:43:13Z</dcterms:created>
  <dcterms:modified xsi:type="dcterms:W3CDTF">2018-09-13T18:38:12Z</dcterms:modified>
</cp:coreProperties>
</file>