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89" r:id="rId5"/>
    <p:sldId id="29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1" r:id="rId14"/>
    <p:sldId id="270" r:id="rId15"/>
    <p:sldId id="271" r:id="rId16"/>
    <p:sldId id="292" r:id="rId17"/>
    <p:sldId id="273" r:id="rId18"/>
    <p:sldId id="293" r:id="rId19"/>
    <p:sldId id="275" r:id="rId20"/>
    <p:sldId id="276" r:id="rId21"/>
    <p:sldId id="294" r:id="rId22"/>
    <p:sldId id="277" r:id="rId23"/>
    <p:sldId id="279" r:id="rId24"/>
    <p:sldId id="280" r:id="rId25"/>
    <p:sldId id="295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Euclid Symbol" panose="05050102010706020507" pitchFamily="18" charset="2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0000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>
      <p:cViewPr varScale="1">
        <p:scale>
          <a:sx n="107" d="100"/>
          <a:sy n="107" d="100"/>
        </p:scale>
        <p:origin x="13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7-12T13:43:54.2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72 2451,'-2'-65'4515,"-3"40"-258,5 25-258,0 0-3870,0 0-3354,0 0-645,0 9-516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5" Type="http://schemas.openxmlformats.org/officeDocument/2006/relationships/customXml" Target="../ink/ink1.x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5.1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chemeClr val="tx2"/>
                </a:solidFill>
              </a:rPr>
              <a:t>Area, Distance, and Riemann Sums 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obtain a better approximation of the desired area, we can increase the number of rectangles. Graphs of the results, such as those from Figure 5 for </a:t>
            </a:r>
            <a:r>
              <a:rPr lang="en-US" i="1" dirty="0"/>
              <a:t>n</a:t>
            </a:r>
            <a:r>
              <a:rPr lang="en-US" dirty="0"/>
              <a:t> = 10, certainly seem to indicate that the errors in the approximations get smaller as </a:t>
            </a:r>
            <a:r>
              <a:rPr lang="en-US" i="1" dirty="0"/>
              <a:t>n</a:t>
            </a:r>
            <a:r>
              <a:rPr lang="en-US" dirty="0"/>
              <a:t> increases.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2411"/>
          <a:stretch>
            <a:fillRect/>
          </a:stretch>
        </p:blipFill>
        <p:spPr bwMode="auto">
          <a:xfrm>
            <a:off x="493589" y="1417320"/>
            <a:ext cx="8156823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1520" y="5257800"/>
            <a:ext cx="76809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Figure 5</a:t>
            </a:r>
            <a:r>
              <a:rPr lang="en-US" sz="2800" dirty="0"/>
              <a:t> Approximating the Area with 10 Rectangles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O</a:t>
                      </a:r>
                      <a:r>
                        <a:rPr lang="en-US" sz="2400" i="1" baseline="-25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U</a:t>
                      </a:r>
                      <a:r>
                        <a:rPr lang="en-US" sz="2400" i="1" baseline="-25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/>
                        <a:t>O</a:t>
                      </a:r>
                      <a:r>
                        <a:rPr lang="en-US" sz="2400" i="1" baseline="-25000" dirty="0"/>
                        <a:t>n</a:t>
                      </a:r>
                      <a:r>
                        <a:rPr lang="en-US" sz="2400" i="1" dirty="0"/>
                        <a:t> </a:t>
                      </a:r>
                      <a:r>
                        <a:rPr lang="en-US" sz="2400" baseline="0" dirty="0">
                          <a:latin typeface="Symbol" pitchFamily="18" charset="2"/>
                        </a:rPr>
                        <a:t>-</a:t>
                      </a:r>
                      <a:r>
                        <a:rPr lang="en-US" sz="2400" dirty="0"/>
                        <a:t> </a:t>
                      </a:r>
                      <a:r>
                        <a:rPr lang="en-US" sz="2400" i="1" dirty="0"/>
                        <a:t>U</a:t>
                      </a:r>
                      <a:r>
                        <a:rPr lang="en-US" sz="2400" i="1" baseline="-250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</a:t>
                      </a:r>
                      <a:r>
                        <a:rPr lang="en-US" sz="2400" i="1" dirty="0"/>
                        <a:t>O</a:t>
                      </a:r>
                      <a:r>
                        <a:rPr lang="en-US" sz="2400" i="1" baseline="-25000" dirty="0"/>
                        <a:t>n</a:t>
                      </a:r>
                      <a:r>
                        <a:rPr lang="en-US" sz="2400" dirty="0"/>
                        <a:t> + </a:t>
                      </a:r>
                      <a:r>
                        <a:rPr lang="en-US" sz="2400" i="1" dirty="0"/>
                        <a:t>U</a:t>
                      </a:r>
                      <a:r>
                        <a:rPr lang="en-US" sz="2400" i="1" baseline="-25000" dirty="0"/>
                        <a:t>n</a:t>
                      </a:r>
                      <a:r>
                        <a:rPr lang="en-US" sz="2400" dirty="0"/>
                        <a:t>)/2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0.32835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0.33383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0.33333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15831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the results in the table, we would be justified in guessing that the area under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(x) =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 the interval [0, 1] is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62946"/>
              </p:ext>
            </p:extLst>
          </p:nvPr>
        </p:nvGraphicFramePr>
        <p:xfrm>
          <a:off x="1765300" y="4194175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3" imgW="279360" imgH="431640" progId="Equation.DSMT4">
                  <p:embed/>
                </p:oleObj>
              </mc:Choice>
              <mc:Fallback>
                <p:oleObj name="Equation" r:id="rId3" imgW="2793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194175"/>
                        <a:ext cx="279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Distance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symbol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</a:t>
            </a:r>
            <a:r>
              <a:rPr lang="en-US" dirty="0"/>
              <a:t> is the capital Greek letter sigma </a:t>
            </a:r>
            <a:br>
              <a:rPr lang="en-US" dirty="0"/>
            </a:br>
            <a:r>
              <a:rPr lang="en-US" dirty="0"/>
              <a:t>(standing for “sum”), and the letter </a:t>
            </a:r>
            <a:r>
              <a:rPr lang="en-US" i="1" dirty="0"/>
              <a:t>i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b="1" dirty="0"/>
              <a:t>index of summation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general, an expression such as           stands for the </a:t>
            </a:r>
          </a:p>
          <a:p>
            <a:r>
              <a:rPr lang="en-US" dirty="0"/>
              <a:t>sum of all the terms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through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; that is,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319553"/>
              </p:ext>
            </p:extLst>
          </p:nvPr>
        </p:nvGraphicFramePr>
        <p:xfrm>
          <a:off x="5334000" y="2516840"/>
          <a:ext cx="723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1" name="Equation" r:id="rId3" imgW="723600" imgH="952200" progId="Equation.DSMT4">
                  <p:embed/>
                </p:oleObj>
              </mc:Choice>
              <mc:Fallback>
                <p:oleObj name="Equation" r:id="rId3" imgW="72360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6840"/>
                        <a:ext cx="723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011864"/>
              </p:ext>
            </p:extLst>
          </p:nvPr>
        </p:nvGraphicFramePr>
        <p:xfrm>
          <a:off x="4356100" y="4191000"/>
          <a:ext cx="3251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2" name="Equation" r:id="rId5" imgW="3251160" imgH="952200" progId="Equation.DSMT4">
                  <p:embed/>
                </p:oleObj>
              </mc:Choice>
              <mc:Fallback>
                <p:oleObj name="Equation" r:id="rId5" imgW="325116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191000"/>
                        <a:ext cx="32512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315402"/>
              </p:ext>
            </p:extLst>
          </p:nvPr>
        </p:nvGraphicFramePr>
        <p:xfrm>
          <a:off x="2030750" y="3987800"/>
          <a:ext cx="2387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3" name="Equation" r:id="rId7" imgW="2387520" imgH="495000" progId="Equation.DSMT4">
                  <p:embed/>
                </p:oleObj>
              </mc:Choice>
              <mc:Fallback>
                <p:oleObj name="Equation" r:id="rId7" imgW="23875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50" y="3987800"/>
                        <a:ext cx="23876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9039"/>
              </p:ext>
            </p:extLst>
          </p:nvPr>
        </p:nvGraphicFramePr>
        <p:xfrm>
          <a:off x="1852950" y="4715435"/>
          <a:ext cx="256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Equation" r:id="rId9" imgW="2565360" imgH="533160" progId="Equation.DSMT4">
                  <p:embed/>
                </p:oleObj>
              </mc:Choice>
              <mc:Fallback>
                <p:oleObj name="Equation" r:id="rId9" imgW="2565360" imgH="533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950" y="4715435"/>
                        <a:ext cx="2565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stone is released from a high cliff and falls for many seconds before hitting the canyon floor. Assuming air resistance is negligible, how far does the stone fall in the interval </a:t>
            </a:r>
            <a:r>
              <a:rPr lang="en-US" i="1" dirty="0"/>
              <a:t>t</a:t>
            </a:r>
            <a:r>
              <a:rPr lang="en-US" dirty="0"/>
              <a:t> = 1 second to </a:t>
            </a:r>
            <a:r>
              <a:rPr lang="en-US" i="1" dirty="0"/>
              <a:t>t</a:t>
            </a:r>
            <a:r>
              <a:rPr lang="en-US" dirty="0"/>
              <a:t> = 3 seconds?</a:t>
            </a:r>
          </a:p>
          <a:p>
            <a:r>
              <a:rPr lang="en-US" b="1" dirty="0"/>
              <a:t>Solution </a:t>
            </a:r>
          </a:p>
          <a:p>
            <a:r>
              <a:rPr lang="en-US" dirty="0"/>
              <a:t>The acceleration due to gravity is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32 </a:t>
            </a:r>
            <a:r>
              <a:rPr lang="en-US" dirty="0" err="1"/>
              <a:t>ft</a:t>
            </a:r>
            <a:r>
              <a:rPr lang="en-US" dirty="0"/>
              <a:t>/s</a:t>
            </a:r>
            <a:r>
              <a:rPr lang="en-US" baseline="30000" dirty="0"/>
              <a:t>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21040" cy="2246769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 if we let </a:t>
            </a:r>
            <a:r>
              <a:rPr lang="en-US" i="1" dirty="0"/>
              <a:t>t</a:t>
            </a:r>
            <a:r>
              <a:rPr lang="en-US" dirty="0"/>
              <a:t> denote the time in seconds after release, the stone falls with velocity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−32</a:t>
            </a:r>
            <a:r>
              <a:rPr lang="en-US" i="1" dirty="0"/>
              <a:t>t</a:t>
            </a:r>
            <a:r>
              <a:rPr lang="en-US" dirty="0"/>
              <a:t>. Since we are interested only in determining the difference between the stone’s position at time </a:t>
            </a:r>
            <a:r>
              <a:rPr lang="en-US" i="1" dirty="0"/>
              <a:t>t</a:t>
            </a:r>
            <a:r>
              <a:rPr lang="en-US" dirty="0"/>
              <a:t> = 1 and time </a:t>
            </a:r>
            <a:r>
              <a:rPr lang="en-US" i="1" dirty="0"/>
              <a:t>t</a:t>
            </a:r>
            <a:r>
              <a:rPr lang="en-US" dirty="0"/>
              <a:t> = 3, we will work with the speed of the stone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|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)| = 32</a:t>
            </a:r>
            <a:r>
              <a:rPr lang="en-US" i="1" dirty="0"/>
              <a:t>t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5105400" y="1371600"/>
            <a:ext cx="37757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937760" cy="397031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 graph of </a:t>
            </a:r>
            <a:r>
              <a:rPr lang="en-US" i="1" dirty="0"/>
              <a:t>s</a:t>
            </a:r>
            <a:r>
              <a:rPr lang="en-US" dirty="0"/>
              <a:t> is linear, and the distance traveled by the stone between </a:t>
            </a:r>
            <a:r>
              <a:rPr lang="en-US" i="1" dirty="0"/>
              <a:t>t</a:t>
            </a:r>
            <a:r>
              <a:rPr lang="en-US" dirty="0"/>
              <a:t> = 1 and </a:t>
            </a:r>
            <a:r>
              <a:rPr lang="en-US" i="1" dirty="0"/>
              <a:t>t</a:t>
            </a:r>
            <a:r>
              <a:rPr lang="en-US" dirty="0"/>
              <a:t> = 3 corresponds to the shaded area between the graph and the </a:t>
            </a:r>
            <a:r>
              <a:rPr lang="en-US" i="1" dirty="0"/>
              <a:t>t</a:t>
            </a:r>
            <a:r>
              <a:rPr lang="en-US" dirty="0"/>
              <a:t>‑axis (see Figure 9). This area is 128 square units, so the distance traveled between these two points in time is 128 feet.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7392" y="5105400"/>
            <a:ext cx="145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9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</p:spPr>
        <p:txBody>
          <a:bodyPr>
            <a:spAutoFit/>
          </a:bodyPr>
          <a:lstStyle/>
          <a:p>
            <a:r>
              <a:rPr lang="en-US" dirty="0"/>
              <a:t>Although we now know the answer to our question, it is worthwhile to obtain it again through the approximation process we have developed—this will give us a chance to practice the techniques and notation that we will use for the next several sections.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58068" y="5105400"/>
            <a:ext cx="4028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10</a:t>
            </a:r>
            <a:r>
              <a:rPr lang="en-US" sz="2800" dirty="0"/>
              <a:t> Depiction of </a:t>
            </a:r>
            <a:r>
              <a:rPr lang="en-US" sz="2800" i="1" dirty="0"/>
              <a:t>0</a:t>
            </a:r>
            <a:r>
              <a:rPr lang="en-US" sz="2800" baseline="-25000" dirty="0"/>
              <a:t>10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b="11667"/>
          <a:stretch>
            <a:fillRect/>
          </a:stretch>
        </p:blipFill>
        <p:spPr bwMode="auto">
          <a:xfrm>
            <a:off x="4872649" y="1371600"/>
            <a:ext cx="35995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389120" cy="2677656"/>
          </a:xfrm>
        </p:spPr>
        <p:txBody>
          <a:bodyPr>
            <a:spAutoFit/>
          </a:bodyPr>
          <a:lstStyle/>
          <a:p>
            <a:r>
              <a:rPr lang="en-US" dirty="0"/>
              <a:t>Let </a:t>
            </a:r>
            <a:r>
              <a:rPr lang="en-US" i="1" dirty="0"/>
              <a:t>O</a:t>
            </a:r>
            <a:r>
              <a:rPr lang="en-US" i="1" baseline="-25000" dirty="0"/>
              <a:t>n</a:t>
            </a:r>
            <a:r>
              <a:rPr lang="en-US" dirty="0"/>
              <a:t> denote the overestimate that results by dividing the interval [1, 3] into </a:t>
            </a:r>
            <a:r>
              <a:rPr lang="en-US" i="1" dirty="0"/>
              <a:t>n</a:t>
            </a:r>
            <a:r>
              <a:rPr lang="en-US" dirty="0"/>
              <a:t> subintervals and defining       to be the right endpoint of the subinterval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922490" y="3031760"/>
          <a:ext cx="26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4" imgW="266400" imgH="469800" progId="Equation.DSMT4">
                  <p:embed/>
                </p:oleObj>
              </mc:Choice>
              <mc:Fallback>
                <p:oleObj name="Equation" r:id="rId4" imgW="2664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90" y="3031760"/>
                        <a:ext cx="26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87511"/>
              </p:ext>
            </p:extLst>
          </p:nvPr>
        </p:nvGraphicFramePr>
        <p:xfrm>
          <a:off x="568325" y="3878263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Equation" r:id="rId6" imgW="1091880" imgH="482400" progId="Equation.DSMT4">
                  <p:embed/>
                </p:oleObj>
              </mc:Choice>
              <mc:Fallback>
                <p:oleObj name="Equation" r:id="rId6" imgW="109188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878263"/>
                        <a:ext cx="109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sigma notation, the “over” approximation of the area divided into </a:t>
            </a:r>
            <a:r>
              <a:rPr lang="en-US" i="1" dirty="0"/>
              <a:t>n</a:t>
            </a:r>
            <a:r>
              <a:rPr lang="en-US" dirty="0"/>
              <a:t> subintervals is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47199"/>
              </p:ext>
            </p:extLst>
          </p:nvPr>
        </p:nvGraphicFramePr>
        <p:xfrm>
          <a:off x="1295400" y="2286000"/>
          <a:ext cx="22733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3" imgW="2273040" imgH="952200" progId="Equation.DSMT4">
                  <p:embed/>
                </p:oleObj>
              </mc:Choice>
              <mc:Fallback>
                <p:oleObj name="Equation" r:id="rId3" imgW="227304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22733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67" name="Ink 13366"/>
              <p14:cNvContentPartPr/>
              <p14:nvPr/>
            </p14:nvContentPartPr>
            <p14:xfrm>
              <a:off x="1966643" y="5615095"/>
              <a:ext cx="0" cy="26280"/>
            </p14:xfrm>
          </p:contentPart>
        </mc:Choice>
        <mc:Fallback xmlns="">
          <p:pic>
            <p:nvPicPr>
              <p:cNvPr id="13367" name="Ink 1336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0"/>
                <a:ext cx="0" cy="2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Area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Distance Problem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Riemann Sums and Summation Formulas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</a:t>
            </a:r>
          </a:p>
          <a:p>
            <a:endParaRPr lang="en-US" dirty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25227"/>
              </p:ext>
            </p:extLst>
          </p:nvPr>
        </p:nvGraphicFramePr>
        <p:xfrm>
          <a:off x="593725" y="1911350"/>
          <a:ext cx="309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Equation" r:id="rId3" imgW="3098520" imgH="825480" progId="Equation.DSMT4">
                  <p:embed/>
                </p:oleObj>
              </mc:Choice>
              <mc:Fallback>
                <p:oleObj name="Equation" r:id="rId3" imgW="309852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911350"/>
                        <a:ext cx="3098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48640" y="38100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" name="Equation" r:id="rId5" imgW="558720" imgH="304560" progId="Equation.DSMT4">
                  <p:embed/>
                </p:oleObj>
              </mc:Choice>
              <mc:Fallback>
                <p:oleObj name="Equation" r:id="rId5" imgW="55872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8100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19416"/>
              </p:ext>
            </p:extLst>
          </p:nvPr>
        </p:nvGraphicFramePr>
        <p:xfrm>
          <a:off x="561975" y="4248150"/>
          <a:ext cx="3594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name="Equation" r:id="rId7" imgW="3593880" imgH="939600" progId="Equation.DSMT4">
                  <p:embed/>
                </p:oleObj>
              </mc:Choice>
              <mc:Fallback>
                <p:oleObj name="Equation" r:id="rId7" imgW="359388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48150"/>
                        <a:ext cx="3594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909297"/>
              </p:ext>
            </p:extLst>
          </p:nvPr>
        </p:nvGraphicFramePr>
        <p:xfrm>
          <a:off x="5435600" y="2032000"/>
          <a:ext cx="317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6" name="Equation" r:id="rId9" imgW="3174840" imgH="634680" progId="Equation.DSMT4">
                  <p:embed/>
                </p:oleObj>
              </mc:Choice>
              <mc:Fallback>
                <p:oleObj name="Equation" r:id="rId9" imgW="3174840" imgH="6346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032000"/>
                        <a:ext cx="317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309145"/>
              </p:ext>
            </p:extLst>
          </p:nvPr>
        </p:nvGraphicFramePr>
        <p:xfrm>
          <a:off x="587375" y="2876550"/>
          <a:ext cx="455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7" name="Equation" r:id="rId11" imgW="4559040" imgH="939600" progId="Equation.DSMT4">
                  <p:embed/>
                </p:oleObj>
              </mc:Choice>
              <mc:Fallback>
                <p:oleObj name="Equation" r:id="rId11" imgW="4559040" imgH="939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876550"/>
                        <a:ext cx="4559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5435600" y="4495800"/>
          <a:ext cx="201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8" name="Equation" r:id="rId13" imgW="2019240" imgH="444240" progId="Equation.DSMT4">
                  <p:embed/>
                </p:oleObj>
              </mc:Choice>
              <mc:Fallback>
                <p:oleObj name="Equation" r:id="rId13" imgW="2019240" imgH="444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495800"/>
                        <a:ext cx="201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74384"/>
              </p:ext>
            </p:extLst>
          </p:nvPr>
        </p:nvGraphicFramePr>
        <p:xfrm>
          <a:off x="5435600" y="3111500"/>
          <a:ext cx="313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Equation" r:id="rId15" imgW="3136680" imgH="609480" progId="Equation.DSMT4">
                  <p:embed/>
                </p:oleObj>
              </mc:Choice>
              <mc:Fallback>
                <p:oleObj name="Equation" r:id="rId15" imgW="3136680" imgH="6094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111500"/>
                        <a:ext cx="313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Hence,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This notation signifies a sum, so all of the usual properties of arithmetic hold.</a:t>
            </a:r>
          </a:p>
          <a:p>
            <a:endParaRPr lang="en-US" dirty="0"/>
          </a:p>
        </p:txBody>
      </p:sp>
      <p:graphicFrame>
        <p:nvGraphicFramePr>
          <p:cNvPr id="1434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70049"/>
              </p:ext>
            </p:extLst>
          </p:nvPr>
        </p:nvGraphicFramePr>
        <p:xfrm>
          <a:off x="914400" y="1885950"/>
          <a:ext cx="222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Equation" r:id="rId3" imgW="2222280" imgH="914400" progId="Equation.DSMT4">
                  <p:embed/>
                </p:oleObj>
              </mc:Choice>
              <mc:Fallback>
                <p:oleObj name="Equation" r:id="rId3" imgW="2222280" imgH="914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85950"/>
                        <a:ext cx="2222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70116"/>
              </p:ext>
            </p:extLst>
          </p:nvPr>
        </p:nvGraphicFramePr>
        <p:xfrm>
          <a:off x="3278188" y="1873250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5" imgW="2819160" imgH="939600" progId="Equation.DSMT4">
                  <p:embed/>
                </p:oleObj>
              </mc:Choice>
              <mc:Fallback>
                <p:oleObj name="Equation" r:id="rId5" imgW="2819160" imgH="939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1873250"/>
                        <a:ext cx="2819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18246"/>
              </p:ext>
            </p:extLst>
          </p:nvPr>
        </p:nvGraphicFramePr>
        <p:xfrm>
          <a:off x="6257925" y="1873250"/>
          <a:ext cx="243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7" imgW="2438280" imgH="939600" progId="Equation.DSMT4">
                  <p:embed/>
                </p:oleObj>
              </mc:Choice>
              <mc:Fallback>
                <p:oleObj name="Equation" r:id="rId7" imgW="2438280" imgH="939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1873250"/>
                        <a:ext cx="243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2793"/>
              </p:ext>
            </p:extLst>
          </p:nvPr>
        </p:nvGraphicFramePr>
        <p:xfrm>
          <a:off x="1162050" y="1377950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6" name="Equation" r:id="rId3" imgW="2082600" imgH="939600" progId="Equation.DSMT4">
                  <p:embed/>
                </p:oleObj>
              </mc:Choice>
              <mc:Fallback>
                <p:oleObj name="Equation" r:id="rId3" imgW="208260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377950"/>
                        <a:ext cx="2082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98654"/>
              </p:ext>
            </p:extLst>
          </p:nvPr>
        </p:nvGraphicFramePr>
        <p:xfrm>
          <a:off x="1155700" y="2540000"/>
          <a:ext cx="73152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" name="Equation" r:id="rId5" imgW="7315200" imgH="1028520" progId="Equation.DSMT4">
                  <p:embed/>
                </p:oleObj>
              </mc:Choice>
              <mc:Fallback>
                <p:oleObj name="Equation" r:id="rId5" imgW="7315200" imgH="1028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540000"/>
                        <a:ext cx="73152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18722"/>
              </p:ext>
            </p:extLst>
          </p:nvPr>
        </p:nvGraphicFramePr>
        <p:xfrm>
          <a:off x="1155700" y="3660775"/>
          <a:ext cx="4368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Equation" r:id="rId7" imgW="4368600" imgH="927000" progId="Equation.DSMT4">
                  <p:embed/>
                </p:oleObj>
              </mc:Choice>
              <mc:Fallback>
                <p:oleObj name="Equation" r:id="rId7" imgW="43686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660775"/>
                        <a:ext cx="4368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11443"/>
              </p:ext>
            </p:extLst>
          </p:nvPr>
        </p:nvGraphicFramePr>
        <p:xfrm>
          <a:off x="1174750" y="4794250"/>
          <a:ext cx="2387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Equation" r:id="rId9" imgW="2387520" imgH="990360" progId="Equation.DSMT4">
                  <p:embed/>
                </p:oleObj>
              </mc:Choice>
              <mc:Fallback>
                <p:oleObj name="Equation" r:id="rId9" imgW="238752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4794250"/>
                        <a:ext cx="2387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733800" y="4800600"/>
          <a:ext cx="21082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0" name="Equation" r:id="rId11" imgW="2108160" imgH="952200" progId="Equation.DSMT4">
                  <p:embed/>
                </p:oleObj>
              </mc:Choice>
              <mc:Fallback>
                <p:oleObj name="Equation" r:id="rId11" imgW="210816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00600"/>
                        <a:ext cx="21082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94" y="1295400"/>
            <a:ext cx="8229600" cy="4572000"/>
          </a:xfrm>
        </p:spPr>
        <p:txBody>
          <a:bodyPr/>
          <a:lstStyle/>
          <a:p>
            <a:r>
              <a:rPr lang="en-US" dirty="0"/>
              <a:t>Sums such as         arise frequently, and it can be shown </a:t>
            </a:r>
          </a:p>
          <a:p>
            <a:pPr>
              <a:spcBef>
                <a:spcPts val="2400"/>
              </a:spcBef>
            </a:pPr>
            <a:r>
              <a:rPr lang="en-US" dirty="0"/>
              <a:t>that</a:t>
            </a:r>
          </a:p>
          <a:p>
            <a:pPr>
              <a:spcBef>
                <a:spcPts val="3000"/>
              </a:spcBef>
            </a:pPr>
            <a:r>
              <a:rPr lang="en-US" dirty="0"/>
              <a:t>Therefore,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14600" y="1066800"/>
          <a:ext cx="558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3" imgW="558720" imgH="952200" progId="Equation.DSMT4">
                  <p:embed/>
                </p:oleObj>
              </mc:Choice>
              <mc:Fallback>
                <p:oleObj name="Equation" r:id="rId3" imgW="55872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66800"/>
                        <a:ext cx="558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932130"/>
              </p:ext>
            </p:extLst>
          </p:nvPr>
        </p:nvGraphicFramePr>
        <p:xfrm>
          <a:off x="1270000" y="1828800"/>
          <a:ext cx="237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Equation" r:id="rId5" imgW="2374560" imgH="952200" progId="Equation.DSMT4">
                  <p:embed/>
                </p:oleObj>
              </mc:Choice>
              <mc:Fallback>
                <p:oleObj name="Equation" r:id="rId5" imgW="2374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828800"/>
                        <a:ext cx="237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11033"/>
              </p:ext>
            </p:extLst>
          </p:nvPr>
        </p:nvGraphicFramePr>
        <p:xfrm>
          <a:off x="609600" y="3549650"/>
          <a:ext cx="2514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7" name="Equation" r:id="rId7" imgW="2514600" imgH="952200" progId="Equation.DSMT4">
                  <p:embed/>
                </p:oleObj>
              </mc:Choice>
              <mc:Fallback>
                <p:oleObj name="Equation" r:id="rId7" imgW="251460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49650"/>
                        <a:ext cx="2514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8528"/>
              </p:ext>
            </p:extLst>
          </p:nvPr>
        </p:nvGraphicFramePr>
        <p:xfrm>
          <a:off x="3200400" y="3505200"/>
          <a:ext cx="3060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8" name="Equation" r:id="rId9" imgW="3060360" imgH="1028520" progId="Equation.DSMT4">
                  <p:embed/>
                </p:oleObj>
              </mc:Choice>
              <mc:Fallback>
                <p:oleObj name="Equation" r:id="rId9" imgW="306036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05200"/>
                        <a:ext cx="30607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68939"/>
              </p:ext>
            </p:extLst>
          </p:nvPr>
        </p:nvGraphicFramePr>
        <p:xfrm>
          <a:off x="6356350" y="3543300"/>
          <a:ext cx="2374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9" name="Equation" r:id="rId11" imgW="2374560" imgH="939600" progId="Equation.DSMT4">
                  <p:embed/>
                </p:oleObj>
              </mc:Choice>
              <mc:Fallback>
                <p:oleObj name="Equation" r:id="rId11" imgW="237456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3543300"/>
                        <a:ext cx="2374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study this expression to see what happens as </a:t>
            </a:r>
            <a:r>
              <a:rPr lang="en-US" i="1" dirty="0"/>
              <a:t>n</a:t>
            </a:r>
            <a:r>
              <a:rPr lang="en-US" dirty="0"/>
              <a:t> 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>
                <a:latin typeface="Euclid Symbol" pitchFamily="18" charset="2"/>
                <a:sym typeface="Symbol"/>
              </a:rPr>
              <a:t></a:t>
            </a:r>
            <a:r>
              <a:rPr lang="en-US" dirty="0"/>
              <a:t>. Since                              as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 </a:t>
            </a:r>
            <a:r>
              <a:rPr lang="en-US" dirty="0">
                <a:latin typeface="Euclid Symbol" pitchFamily="18" charset="2"/>
                <a:sym typeface="Symbol"/>
              </a:rPr>
              <a:t></a:t>
            </a:r>
            <a:r>
              <a:rPr lang="en-US" dirty="0"/>
              <a:t>, we see that </a:t>
            </a:r>
            <a:r>
              <a:rPr lang="en-US" i="1" dirty="0"/>
              <a:t>O</a:t>
            </a:r>
            <a:r>
              <a:rPr lang="en-US" i="1" baseline="-25000" dirty="0"/>
              <a:t>n</a:t>
            </a:r>
            <a:r>
              <a:rPr lang="en-US" dirty="0"/>
              <a:t> 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128, confirming that the distance the stone falls between the first and third seconds is </a:t>
            </a:r>
            <a:r>
              <a:rPr lang="en-US" dirty="0">
                <a:solidFill>
                  <a:srgbClr val="FF0000"/>
                </a:solidFill>
              </a:rPr>
              <a:t>128 feet</a:t>
            </a:r>
            <a:r>
              <a:rPr lang="en-US" dirty="0"/>
              <a:t>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24578"/>
              </p:ext>
            </p:extLst>
          </p:nvPr>
        </p:nvGraphicFramePr>
        <p:xfrm>
          <a:off x="2514600" y="1738746"/>
          <a:ext cx="220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3" imgW="2209680" imgH="520560" progId="Equation.DSMT4">
                  <p:embed/>
                </p:oleObj>
              </mc:Choice>
              <mc:Fallback>
                <p:oleObj name="Equation" r:id="rId3" imgW="220968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38746"/>
                        <a:ext cx="2209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Sums and Summation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now seen sums of the form		       arise </a:t>
            </a:r>
          </a:p>
          <a:p>
            <a:pPr>
              <a:spcBef>
                <a:spcPts val="1800"/>
              </a:spcBef>
            </a:pPr>
            <a:r>
              <a:rPr lang="en-US" dirty="0"/>
              <a:t>several times, and we will study them further as we develop the notion of the </a:t>
            </a:r>
            <a:r>
              <a:rPr lang="en-US" i="1" dirty="0"/>
              <a:t>integral</a:t>
            </a:r>
            <a:r>
              <a:rPr lang="en-US" dirty="0"/>
              <a:t>. Such an expression is an example of a </a:t>
            </a:r>
            <a:r>
              <a:rPr lang="en-US" b="1" dirty="0"/>
              <a:t>Riemann sum </a:t>
            </a:r>
            <a:r>
              <a:rPr lang="en-US" dirty="0"/>
              <a:t>of the function </a:t>
            </a:r>
            <a:r>
              <a:rPr lang="en-US" i="1" dirty="0"/>
              <a:t>f</a:t>
            </a:r>
            <a:r>
              <a:rPr lang="en-US" dirty="0"/>
              <a:t> over an interval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     represents a sample point in the </a:t>
            </a:r>
            <a:r>
              <a:rPr lang="en-US" i="1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subinterval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 	                     is the width of each subinterval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	      is the value of </a:t>
            </a:r>
            <a:r>
              <a:rPr lang="en-US" i="1" dirty="0"/>
              <a:t>f</a:t>
            </a:r>
            <a:r>
              <a:rPr lang="en-US" dirty="0"/>
              <a:t> at the </a:t>
            </a:r>
            <a:r>
              <a:rPr lang="en-US" i="1" dirty="0"/>
              <a:t>i</a:t>
            </a:r>
            <a:r>
              <a:rPr lang="en-US" baseline="30000" dirty="0"/>
              <a:t>th</a:t>
            </a:r>
            <a:r>
              <a:rPr lang="en-US" dirty="0"/>
              <a:t> sample point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84251"/>
              </p:ext>
            </p:extLst>
          </p:nvPr>
        </p:nvGraphicFramePr>
        <p:xfrm>
          <a:off x="5791200" y="1127848"/>
          <a:ext cx="1676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3" imgW="1676160" imgH="914400" progId="Equation.DSMT4">
                  <p:embed/>
                </p:oleObj>
              </mc:Choice>
              <mc:Fallback>
                <p:oleObj name="Equation" r:id="rId3" imgW="167616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27848"/>
                        <a:ext cx="1676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847166"/>
              </p:ext>
            </p:extLst>
          </p:nvPr>
        </p:nvGraphicFramePr>
        <p:xfrm>
          <a:off x="990600" y="3886200"/>
          <a:ext cx="31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" name="Equation" r:id="rId5" imgW="317160" imgH="469800" progId="Equation.DSMT4">
                  <p:embed/>
                </p:oleObj>
              </mc:Choice>
              <mc:Fallback>
                <p:oleObj name="Equation" r:id="rId5" imgW="3171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31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19474"/>
              </p:ext>
            </p:extLst>
          </p:nvPr>
        </p:nvGraphicFramePr>
        <p:xfrm>
          <a:off x="990600" y="4565650"/>
          <a:ext cx="2032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" name="Equation" r:id="rId7" imgW="2031840" imgH="482400" progId="Equation.DSMT4">
                  <p:embed/>
                </p:oleObj>
              </mc:Choice>
              <mc:Fallback>
                <p:oleObj name="Equation" r:id="rId7" imgW="203184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65650"/>
                        <a:ext cx="2032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05005"/>
              </p:ext>
            </p:extLst>
          </p:nvPr>
        </p:nvGraphicFramePr>
        <p:xfrm>
          <a:off x="990600" y="5181600"/>
          <a:ext cx="812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9" imgW="812520" imgH="571320" progId="Equation.DSMT4">
                  <p:embed/>
                </p:oleObj>
              </mc:Choice>
              <mc:Fallback>
                <p:oleObj name="Equation" r:id="rId9" imgW="81252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812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Summation Facts and Formulas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Summation Facts and Formulas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48640" y="1993900"/>
          <a:ext cx="3474720" cy="283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/>
                        <a:t>Constant Rule for Finite Sums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/>
                        <a:t>Constant Multiple Rule for Finite Sums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Sum/Difference Rule for Finite Sums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267200" y="1828800"/>
          <a:ext cx="353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3" imgW="3530520" imgH="825480" progId="Equation.DSMT4">
                  <p:embed/>
                </p:oleObj>
              </mc:Choice>
              <mc:Fallback>
                <p:oleObj name="Equation" r:id="rId3" imgW="353052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828800"/>
                        <a:ext cx="3530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267200" y="2895600"/>
          <a:ext cx="4191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5" imgW="4190760" imgH="825480" progId="Equation.DSMT4">
                  <p:embed/>
                </p:oleObj>
              </mc:Choice>
              <mc:Fallback>
                <p:oleObj name="Equation" r:id="rId5" imgW="419076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95600"/>
                        <a:ext cx="4191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267200" y="3886200"/>
          <a:ext cx="3073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7" imgW="3073320" imgH="825480" progId="Equation.DSMT4">
                  <p:embed/>
                </p:oleObj>
              </mc:Choice>
              <mc:Fallback>
                <p:oleObj name="Equation" r:id="rId7" imgW="307332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3073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Theorem: Summation Facts and Formulas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5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Summation Facts and Formulas</a:t>
            </a:r>
            <a:r>
              <a:rPr lang="en-US" b="1" dirty="0">
                <a:solidFill>
                  <a:srgbClr val="000000"/>
                </a:solidFill>
              </a:rPr>
              <a:t> (cont.)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" y="2178570"/>
          <a:ext cx="4572000" cy="2468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of the First </a:t>
                      </a:r>
                      <a:r>
                        <a:rPr lang="en-US" sz="24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Positive Integers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of the First </a:t>
                      </a:r>
                      <a:r>
                        <a:rPr lang="en-US" sz="24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Squares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of the First</a:t>
                      </a:r>
                      <a:r>
                        <a:rPr lang="en-US" sz="24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lang="en-US" sz="2400" b="1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Cubes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410200" y="1981200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3" imgW="1765080" imgH="838080" progId="Equation.DSMT4">
                  <p:embed/>
                </p:oleObj>
              </mc:Choice>
              <mc:Fallback>
                <p:oleObj name="Equation" r:id="rId3" imgW="17650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981200"/>
                        <a:ext cx="1765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410200" y="3016770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5" imgW="2819160" imgH="838080" progId="Equation.DSMT4">
                  <p:embed/>
                </p:oleObj>
              </mc:Choice>
              <mc:Fallback>
                <p:oleObj name="Equation" r:id="rId5" imgW="28191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16770"/>
                        <a:ext cx="281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5410200" y="3969270"/>
          <a:ext cx="2247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7" imgW="2247840" imgH="952200" progId="Equation.DSMT4">
                  <p:embed/>
                </p:oleObj>
              </mc:Choice>
              <mc:Fallback>
                <p:oleObj name="Equation" r:id="rId7" imgW="224784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69270"/>
                        <a:ext cx="2247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 the following sums.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48640" y="1828800"/>
          <a:ext cx="68961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8" name="Equation" r:id="rId3" imgW="6895800" imgH="990360" progId="Equation.DSMT4">
                  <p:embed/>
                </p:oleObj>
              </mc:Choice>
              <mc:Fallback>
                <p:oleObj name="Equation" r:id="rId3" imgW="6895800" imgH="990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828800"/>
                        <a:ext cx="68961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549275" y="3511550"/>
          <a:ext cx="1879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9" name="Equation" r:id="rId5" imgW="1879560" imgH="952200" progId="Equation.DSMT4">
                  <p:embed/>
                </p:oleObj>
              </mc:Choice>
              <mc:Fallback>
                <p:oleObj name="Equation" r:id="rId5" imgW="1879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3511550"/>
                        <a:ext cx="1879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500370" y="3505200"/>
          <a:ext cx="1841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0" name="Equation" r:id="rId7" imgW="1841400" imgH="952200" progId="Equation.DSMT4">
                  <p:embed/>
                </p:oleObj>
              </mc:Choice>
              <mc:Fallback>
                <p:oleObj name="Equation" r:id="rId7" imgW="184140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70" y="3505200"/>
                        <a:ext cx="1841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330309"/>
              </p:ext>
            </p:extLst>
          </p:nvPr>
        </p:nvGraphicFramePr>
        <p:xfrm>
          <a:off x="4419600" y="3562350"/>
          <a:ext cx="226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1" name="Equation" r:id="rId9" imgW="2260440" imgH="939600" progId="Equation.DSMT4">
                  <p:embed/>
                </p:oleObj>
              </mc:Choice>
              <mc:Fallback>
                <p:oleObj name="Equation" r:id="rId9" imgW="226044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562350"/>
                        <a:ext cx="2260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6759430" y="3867670"/>
          <a:ext cx="142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2" name="Equation" r:id="rId11" imgW="1422360" imgH="291960" progId="Equation.DSMT4">
                  <p:embed/>
                </p:oleObj>
              </mc:Choice>
              <mc:Fallback>
                <p:oleObj name="Equation" r:id="rId11" imgW="14223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430" y="3867670"/>
                        <a:ext cx="142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8253960" y="3869960"/>
          <a:ext cx="80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3" name="Equation" r:id="rId13" imgW="799920" imgH="279360" progId="Equation.DSMT4">
                  <p:embed/>
                </p:oleObj>
              </mc:Choice>
              <mc:Fallback>
                <p:oleObj name="Equation" r:id="rId13" imgW="799920" imgH="279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960" y="3869960"/>
                        <a:ext cx="80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548640" y="4648200"/>
          <a:ext cx="138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4" name="Equation" r:id="rId15" imgW="1384200" imgH="990360" progId="Equation.DSMT4">
                  <p:embed/>
                </p:oleObj>
              </mc:Choice>
              <mc:Fallback>
                <p:oleObj name="Equation" r:id="rId15" imgW="1384200" imgH="990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648200"/>
                        <a:ext cx="1384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462323"/>
              </p:ext>
            </p:extLst>
          </p:nvPr>
        </p:nvGraphicFramePr>
        <p:xfrm>
          <a:off x="2090738" y="4687888"/>
          <a:ext cx="1282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5" name="Equation" r:id="rId17" imgW="1282680" imgH="939600" progId="Equation.DSMT4">
                  <p:embed/>
                </p:oleObj>
              </mc:Choice>
              <mc:Fallback>
                <p:oleObj name="Equation" r:id="rId17" imgW="128268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687888"/>
                        <a:ext cx="1282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3505200" y="5045440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26" name="Equation" r:id="rId19" imgW="685800" imgH="279360" progId="Equation.DSMT4">
                  <p:embed/>
                </p:oleObj>
              </mc:Choice>
              <mc:Fallback>
                <p:oleObj name="Equation" r:id="rId19" imgW="68580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045440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48640" y="1280160"/>
          <a:ext cx="1879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9" name="Equation" r:id="rId3" imgW="1879560" imgH="952200" progId="Equation.DSMT4">
                  <p:embed/>
                </p:oleObj>
              </mc:Choice>
              <mc:Fallback>
                <p:oleObj name="Equation" r:id="rId3" imgW="1879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280160"/>
                        <a:ext cx="1879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20811"/>
              </p:ext>
            </p:extLst>
          </p:nvPr>
        </p:nvGraphicFramePr>
        <p:xfrm>
          <a:off x="2514600" y="1295400"/>
          <a:ext cx="2247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0" name="Equation" r:id="rId5" imgW="2247840" imgH="914400" progId="Equation.DSMT4">
                  <p:embed/>
                </p:oleObj>
              </mc:Choice>
              <mc:Fallback>
                <p:oleObj name="Equation" r:id="rId5" imgW="224784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95400"/>
                        <a:ext cx="2247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514600" y="2463800"/>
          <a:ext cx="4838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1" name="Equation" r:id="rId7" imgW="4838400" imgH="876240" progId="Equation.DSMT4">
                  <p:embed/>
                </p:oleObj>
              </mc:Choice>
              <mc:Fallback>
                <p:oleObj name="Equation" r:id="rId7" imgW="483840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63800"/>
                        <a:ext cx="4838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12004"/>
              </p:ext>
            </p:extLst>
          </p:nvPr>
        </p:nvGraphicFramePr>
        <p:xfrm>
          <a:off x="2514600" y="3556000"/>
          <a:ext cx="4305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Equation" r:id="rId9" imgW="4305240" imgH="876240" progId="Equation.DSMT4">
                  <p:embed/>
                </p:oleObj>
              </mc:Choice>
              <mc:Fallback>
                <p:oleObj name="Equation" r:id="rId9" imgW="430524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56000"/>
                        <a:ext cx="4305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514600" y="4648200"/>
          <a:ext cx="2146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3" name="Equation" r:id="rId11" imgW="2145960" imgH="876240" progId="Equation.DSMT4">
                  <p:embed/>
                </p:oleObj>
              </mc:Choice>
              <mc:Fallback>
                <p:oleObj name="Equation" r:id="rId11" imgW="2145960" imgH="8762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48200"/>
                        <a:ext cx="2146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067897"/>
              </p:ext>
            </p:extLst>
          </p:nvPr>
        </p:nvGraphicFramePr>
        <p:xfrm>
          <a:off x="4806950" y="1295400"/>
          <a:ext cx="2806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4" name="Equation" r:id="rId13" imgW="2806560" imgH="914400" progId="Equation.DSMT4">
                  <p:embed/>
                </p:oleObj>
              </mc:Choice>
              <mc:Fallback>
                <p:oleObj name="Equation" r:id="rId13" imgW="2806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6950" y="1295400"/>
                        <a:ext cx="2806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26305"/>
          </a:xfrm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US" dirty="0"/>
              <a:t>Find the area under the graph of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above the </a:t>
            </a:r>
            <a:r>
              <a:rPr lang="en-US" i="1" dirty="0"/>
              <a:t>x</a:t>
            </a:r>
            <a:r>
              <a:rPr lang="en-US" dirty="0"/>
              <a:t>‑axis on the interval [0, 1].</a:t>
            </a:r>
          </a:p>
          <a:p>
            <a:pPr>
              <a:spcBef>
                <a:spcPts val="672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672"/>
              </a:spcBef>
            </a:pPr>
            <a:r>
              <a:rPr lang="en-US" dirty="0"/>
              <a:t>We have nothing to work with other than our existing knowledge of area.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under the graph of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above the </a:t>
            </a:r>
            <a:r>
              <a:rPr lang="en-US" i="1" dirty="0"/>
              <a:t>x</a:t>
            </a:r>
            <a:r>
              <a:rPr lang="en-US" dirty="0"/>
              <a:t>‑axis on the interval [0, 1].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will construct an expression for </a:t>
            </a:r>
            <a:r>
              <a:rPr lang="en-US" i="1" dirty="0"/>
              <a:t>U</a:t>
            </a:r>
            <a:r>
              <a:rPr lang="en-US" i="1" baseline="-25000" dirty="0"/>
              <a:t>n</a:t>
            </a:r>
            <a:r>
              <a:rPr lang="en-US" dirty="0"/>
              <a:t> (the underestimate based on n subintervals) and evaluate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48640" y="3646150"/>
          <a:ext cx="952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3" imgW="952200" imgH="545760" progId="Equation.DSMT4">
                  <p:embed/>
                </p:oleObj>
              </mc:Choice>
              <mc:Fallback>
                <p:oleObj name="Equation" r:id="rId3" imgW="952200" imgH="545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646150"/>
                        <a:ext cx="9525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divide [0, 1] into </a:t>
            </a:r>
            <a:r>
              <a:rPr lang="en-US" i="1" dirty="0"/>
              <a:t>n</a:t>
            </a:r>
            <a:r>
              <a:rPr lang="en-US" dirty="0"/>
              <a:t> subintervals of equal width, each one has width                   The minimum value of </a:t>
            </a:r>
            <a:r>
              <a:rPr lang="en-US" i="1" dirty="0"/>
              <a:t>f</a:t>
            </a:r>
            <a:r>
              <a:rPr lang="en-US" dirty="0"/>
              <a:t> on                occurs at</a:t>
            </a:r>
          </a:p>
          <a:p>
            <a:r>
              <a:rPr lang="en-US" dirty="0"/>
              <a:t>So         	 	 	    in general</a:t>
            </a:r>
          </a:p>
          <a:p>
            <a:endParaRPr lang="en-US" dirty="0"/>
          </a:p>
          <a:p>
            <a:r>
              <a:rPr lang="en-US" dirty="0"/>
              <a:t>Therefore: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02922"/>
              </p:ext>
            </p:extLst>
          </p:nvPr>
        </p:nvGraphicFramePr>
        <p:xfrm>
          <a:off x="3411538" y="1766888"/>
          <a:ext cx="1308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8" name="Equation" r:id="rId3" imgW="1307880" imgH="431640" progId="Equation.DSMT4">
                  <p:embed/>
                </p:oleObj>
              </mc:Choice>
              <mc:Fallback>
                <p:oleObj name="Equation" r:id="rId3" imgW="130788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1766888"/>
                        <a:ext cx="1308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989350" y="2163580"/>
          <a:ext cx="114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9" name="Equation" r:id="rId5" imgW="1143000" imgH="495000" progId="Equation.DSMT4">
                  <p:embed/>
                </p:oleObj>
              </mc:Choice>
              <mc:Fallback>
                <p:oleObj name="Equation" r:id="rId5" imgW="11430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350" y="2163580"/>
                        <a:ext cx="114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17714"/>
              </p:ext>
            </p:extLst>
          </p:nvPr>
        </p:nvGraphicFramePr>
        <p:xfrm>
          <a:off x="3670300" y="2147888"/>
          <a:ext cx="1231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0"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2147888"/>
                        <a:ext cx="1231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475208"/>
              </p:ext>
            </p:extLst>
          </p:nvPr>
        </p:nvGraphicFramePr>
        <p:xfrm>
          <a:off x="990600" y="2667000"/>
          <a:ext cx="347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1" name="Equation" r:id="rId9" imgW="3479760" imgH="469800" progId="Equation.DSMT4">
                  <p:embed/>
                </p:oleObj>
              </mc:Choice>
              <mc:Fallback>
                <p:oleObj name="Equation" r:id="rId9" imgW="34797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667000"/>
                        <a:ext cx="347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49906"/>
              </p:ext>
            </p:extLst>
          </p:nvPr>
        </p:nvGraphicFramePr>
        <p:xfrm>
          <a:off x="6019800" y="2667000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2" name="Equation" r:id="rId11" imgW="1930320" imgH="482400" progId="Equation.DSMT4">
                  <p:embed/>
                </p:oleObj>
              </mc:Choice>
              <mc:Fallback>
                <p:oleObj name="Equation" r:id="rId11" imgW="19303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667000"/>
                        <a:ext cx="193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81472"/>
              </p:ext>
            </p:extLst>
          </p:nvPr>
        </p:nvGraphicFramePr>
        <p:xfrm>
          <a:off x="914400" y="4133850"/>
          <a:ext cx="2349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3" name="Equation" r:id="rId13" imgW="2349360" imgH="914400" progId="Equation.DSMT4">
                  <p:embed/>
                </p:oleObj>
              </mc:Choice>
              <mc:Fallback>
                <p:oleObj name="Equation" r:id="rId13" imgW="2349360" imgH="914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33850"/>
                        <a:ext cx="2349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91223"/>
              </p:ext>
            </p:extLst>
          </p:nvPr>
        </p:nvGraphicFramePr>
        <p:xfrm>
          <a:off x="3422650" y="4071938"/>
          <a:ext cx="2413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" name="Equation" r:id="rId15" imgW="2412720" imgH="1002960" progId="Equation.DSMT4">
                  <p:embed/>
                </p:oleObj>
              </mc:Choice>
              <mc:Fallback>
                <p:oleObj name="Equation" r:id="rId15" imgW="241272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4071938"/>
                        <a:ext cx="2413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6019800" y="4129790"/>
          <a:ext cx="2082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5" name="Equation" r:id="rId17" imgW="2082600" imgH="952200" progId="Equation.DSMT4">
                  <p:embed/>
                </p:oleObj>
              </mc:Choice>
              <mc:Fallback>
                <p:oleObj name="Equation" r:id="rId17" imgW="2082600" imgH="952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29790"/>
                        <a:ext cx="20828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already simplified the sum                    in part c. of Example 3.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42000" y="1066800"/>
          <a:ext cx="1397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Equation" r:id="rId3" imgW="1396800" imgH="952200" progId="Equation.DSMT4">
                  <p:embed/>
                </p:oleObj>
              </mc:Choice>
              <mc:Fallback>
                <p:oleObj name="Equation" r:id="rId3" imgW="1396800" imgH="952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1066800"/>
                        <a:ext cx="1397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613088"/>
              </p:ext>
            </p:extLst>
          </p:nvPr>
        </p:nvGraphicFramePr>
        <p:xfrm>
          <a:off x="1174750" y="236855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0" name="Equation" r:id="rId5" imgW="3251160" imgH="1015920" progId="Equation.DSMT4">
                  <p:embed/>
                </p:oleObj>
              </mc:Choice>
              <mc:Fallback>
                <p:oleObj name="Equation" r:id="rId5" imgW="3251160" imgH="1015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368550"/>
                        <a:ext cx="3251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590530" y="2392180"/>
          <a:ext cx="2146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1" name="Equation" r:id="rId7" imgW="2145960" imgH="876240" progId="Equation.DSMT4">
                  <p:embed/>
                </p:oleObj>
              </mc:Choice>
              <mc:Fallback>
                <p:oleObj name="Equation" r:id="rId7" imgW="214596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530" y="2392180"/>
                        <a:ext cx="2146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556"/>
              </p:ext>
            </p:extLst>
          </p:nvPr>
        </p:nvGraphicFramePr>
        <p:xfrm>
          <a:off x="1066800" y="3613150"/>
          <a:ext cx="4648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2" name="Equation" r:id="rId9" imgW="4647960" imgH="888840" progId="Equation.DSMT4">
                  <p:embed/>
                </p:oleObj>
              </mc:Choice>
              <mc:Fallback>
                <p:oleObj name="Equation" r:id="rId9" imgW="464796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13150"/>
                        <a:ext cx="4648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00010"/>
              </p:ext>
            </p:extLst>
          </p:nvPr>
        </p:nvGraphicFramePr>
        <p:xfrm>
          <a:off x="5867400" y="3657600"/>
          <a:ext cx="1168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83" name="Equation" r:id="rId11" imgW="1168200" imgH="838080" progId="Equation.DSMT4">
                  <p:embed/>
                </p:oleObj>
              </mc:Choice>
              <mc:Fallback>
                <p:oleObj name="Equation" r:id="rId11" imgW="1168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7400" y="3657600"/>
                        <a:ext cx="1168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846320" cy="2246769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line such as </a:t>
            </a:r>
            <a:r>
              <a:rPr lang="en-US" i="1" dirty="0"/>
              <a:t>y = x</a:t>
            </a:r>
            <a:r>
              <a:rPr lang="en-US" dirty="0"/>
              <a:t> can be used to obtain an estimate of the area under the parabola or we can estimate the area by breaking it into smaller regions.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11667"/>
          <a:stretch>
            <a:fillRect/>
          </a:stretch>
        </p:blipFill>
        <p:spPr bwMode="auto">
          <a:xfrm>
            <a:off x="5257799" y="1473220"/>
            <a:ext cx="355139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301978" y="4963180"/>
            <a:ext cx="146304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 Figure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13333"/>
          <a:stretch>
            <a:fillRect/>
          </a:stretch>
        </p:blipFill>
        <p:spPr bwMode="auto">
          <a:xfrm>
            <a:off x="5486400" y="2514600"/>
            <a:ext cx="32635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r>
              <a:rPr lang="en-US" dirty="0"/>
              <a:t>Four rectangles with equal widths and heights of </a:t>
            </a:r>
          </a:p>
          <a:p>
            <a:r>
              <a:rPr lang="en-US" dirty="0"/>
              <a:t>                                                can be used to overestimate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51762"/>
              </p:ext>
            </p:extLst>
          </p:nvPr>
        </p:nvGraphicFramePr>
        <p:xfrm>
          <a:off x="533400" y="1828800"/>
          <a:ext cx="3822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4" imgW="3822480" imgH="495000" progId="Equation.DSMT4">
                  <p:embed/>
                </p:oleObj>
              </mc:Choice>
              <mc:Fallback>
                <p:oleObj name="Equation" r:id="rId4" imgW="3822480" imgH="495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3822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33149" y="55727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" y="2327564"/>
            <a:ext cx="52120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desired area as shown in Figure 3.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combined area of these four rectangles, denoted </a:t>
            </a:r>
            <a:r>
              <a:rPr lang="en-US" i="1" dirty="0"/>
              <a:t>O</a:t>
            </a:r>
            <a:r>
              <a:rPr lang="en-US" baseline="-25000" dirty="0"/>
              <a:t>4</a:t>
            </a:r>
            <a:r>
              <a:rPr lang="en-US" dirty="0"/>
              <a:t> for “Over,” is as follows.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902486"/>
              </p:ext>
            </p:extLst>
          </p:nvPr>
        </p:nvGraphicFramePr>
        <p:xfrm>
          <a:off x="1422400" y="2343150"/>
          <a:ext cx="629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6298920" imgH="939600" progId="Equation.DSMT4">
                  <p:embed/>
                </p:oleObj>
              </mc:Choice>
              <mc:Fallback>
                <p:oleObj name="Equation" r:id="rId3" imgW="629892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343150"/>
                        <a:ext cx="6299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99087"/>
              </p:ext>
            </p:extLst>
          </p:nvPr>
        </p:nvGraphicFramePr>
        <p:xfrm>
          <a:off x="1866900" y="3443288"/>
          <a:ext cx="3009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5" imgW="3009600" imgH="939600" progId="Equation.DSMT4">
                  <p:embed/>
                </p:oleObj>
              </mc:Choice>
              <mc:Fallback>
                <p:oleObj name="Equation" r:id="rId5" imgW="300960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3443288"/>
                        <a:ext cx="3009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828800" y="4550834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7" imgW="711000" imgH="838080" progId="Equation.DSMT4">
                  <p:embed/>
                </p:oleObj>
              </mc:Choice>
              <mc:Fallback>
                <p:oleObj name="Equation" r:id="rId7" imgW="711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50834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828800" y="5562600"/>
          <a:ext cx="144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name="Equation" r:id="rId9" imgW="1447560" imgH="291960" progId="Equation.DSMT4">
                  <p:embed/>
                </p:oleObj>
              </mc:Choice>
              <mc:Fallback>
                <p:oleObj name="Equation" r:id="rId9" imgW="14475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562600"/>
                        <a:ext cx="144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572000" cy="4572000"/>
          </a:xfrm>
        </p:spPr>
        <p:txBody>
          <a:bodyPr/>
          <a:lstStyle/>
          <a:p>
            <a:r>
              <a:rPr lang="en-US" dirty="0"/>
              <a:t>We could also underestimate the area by adding up the areas of the four rectangles whose heights are 		                                    </a:t>
            </a:r>
          </a:p>
          <a:p>
            <a:endParaRPr lang="en-US" dirty="0"/>
          </a:p>
          <a:p>
            <a:r>
              <a:rPr lang="en-US" dirty="0"/>
              <a:t>(see Figure 4).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3400" y="3092970"/>
          <a:ext cx="373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3733560" imgH="495000" progId="Equation.DSMT4">
                  <p:embed/>
                </p:oleObj>
              </mc:Choice>
              <mc:Fallback>
                <p:oleObj name="Equation" r:id="rId3" imgW="373356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92970"/>
                        <a:ext cx="373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 b="15000"/>
          <a:stretch>
            <a:fillRect/>
          </a:stretch>
        </p:blipFill>
        <p:spPr bwMode="auto">
          <a:xfrm>
            <a:off x="5029201" y="1219200"/>
            <a:ext cx="34873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87870" y="49530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would give us the approximation </a:t>
            </a:r>
            <a:r>
              <a:rPr lang="en-US" i="1" dirty="0"/>
              <a:t>U</a:t>
            </a:r>
            <a:r>
              <a:rPr lang="en-US" baseline="-25000" dirty="0"/>
              <a:t>4</a:t>
            </a:r>
            <a:r>
              <a:rPr lang="en-US" dirty="0"/>
              <a:t> (</a:t>
            </a:r>
            <a:r>
              <a:rPr lang="en-US" i="1" dirty="0"/>
              <a:t>U</a:t>
            </a:r>
            <a:r>
              <a:rPr lang="en-US" dirty="0"/>
              <a:t> for “Under”). 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43458"/>
              </p:ext>
            </p:extLst>
          </p:nvPr>
        </p:nvGraphicFramePr>
        <p:xfrm>
          <a:off x="1409700" y="2355850"/>
          <a:ext cx="632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Equation" r:id="rId3" imgW="6324480" imgH="939600" progId="Equation.DSMT4">
                  <p:embed/>
                </p:oleObj>
              </mc:Choice>
              <mc:Fallback>
                <p:oleObj name="Equation" r:id="rId3" imgW="632448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355850"/>
                        <a:ext cx="632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520572"/>
              </p:ext>
            </p:extLst>
          </p:nvPr>
        </p:nvGraphicFramePr>
        <p:xfrm>
          <a:off x="1820863" y="3436938"/>
          <a:ext cx="3035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name="Equation" r:id="rId5" imgW="3035160" imgH="939600" progId="Equation.DSMT4">
                  <p:embed/>
                </p:oleObj>
              </mc:Choice>
              <mc:Fallback>
                <p:oleObj name="Equation" r:id="rId5" imgW="3035160" imgH="939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436938"/>
                        <a:ext cx="3035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74816"/>
              </p:ext>
            </p:extLst>
          </p:nvPr>
        </p:nvGraphicFramePr>
        <p:xfrm>
          <a:off x="1782580" y="4525086"/>
          <a:ext cx="71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7" imgW="711000" imgH="838080" progId="Equation.DSMT4">
                  <p:embed/>
                </p:oleObj>
              </mc:Choice>
              <mc:Fallback>
                <p:oleObj name="Equation" r:id="rId7" imgW="7110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580" y="4525086"/>
                        <a:ext cx="71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3821"/>
              </p:ext>
            </p:extLst>
          </p:nvPr>
        </p:nvGraphicFramePr>
        <p:xfrm>
          <a:off x="1782580" y="5517630"/>
          <a:ext cx="144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9" imgW="1447560" imgH="291960" progId="Equation.DSMT4">
                  <p:embed/>
                </p:oleObj>
              </mc:Choice>
              <mc:Fallback>
                <p:oleObj name="Equation" r:id="rId9" imgW="14475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580" y="5517630"/>
                        <a:ext cx="144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Knowing that the area under the parabola is actually something between these two approximations, we might estimate the area with their average: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13657"/>
              </p:ext>
            </p:extLst>
          </p:nvPr>
        </p:nvGraphicFramePr>
        <p:xfrm>
          <a:off x="549275" y="2673350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3" imgW="3200400" imgH="482400" progId="Equation.DSMT4">
                  <p:embed/>
                </p:oleObj>
              </mc:Choice>
              <mc:Fallback>
                <p:oleObj name="Equation" r:id="rId3" imgW="32004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673350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947</Words>
  <Application>Microsoft Office PowerPoint</Application>
  <PresentationFormat>On-screen Show (4:3)</PresentationFormat>
  <Paragraphs>127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Euclid Symbol</vt:lpstr>
      <vt:lpstr>Symbol</vt:lpstr>
      <vt:lpstr>Arial</vt:lpstr>
      <vt:lpstr>Cambria Math</vt:lpstr>
      <vt:lpstr>Calibri</vt:lpstr>
      <vt:lpstr>Office Theme</vt:lpstr>
      <vt:lpstr>Equation</vt:lpstr>
      <vt:lpstr>Section 5.1</vt:lpstr>
      <vt:lpstr>TOPICS</vt:lpstr>
      <vt:lpstr>Example 1 </vt:lpstr>
      <vt:lpstr>Example 1 (cont.)</vt:lpstr>
      <vt:lpstr>Example 1 (cont.)</vt:lpstr>
      <vt:lpstr>Example 1 (cont.)</vt:lpstr>
      <vt:lpstr>Example 1 (cont.)</vt:lpstr>
      <vt:lpstr>Example 1 (cont.)</vt:lpstr>
      <vt:lpstr>Example 1 (cont.)</vt:lpstr>
      <vt:lpstr>Example 1 (cont.)</vt:lpstr>
      <vt:lpstr>Example 1 (cont.)</vt:lpstr>
      <vt:lpstr>Example 1 (cont.)</vt:lpstr>
      <vt:lpstr>The Distance Problem</vt:lpstr>
      <vt:lpstr>Example 2 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Example 2 (cont.)</vt:lpstr>
      <vt:lpstr>Riemann Sums and Summation Formulas</vt:lpstr>
      <vt:lpstr>Theorem: Summation Facts and Formulas</vt:lpstr>
      <vt:lpstr>Theorem: Summation Facts and Formulas</vt:lpstr>
      <vt:lpstr>Example 3 </vt:lpstr>
      <vt:lpstr>Example 3 (cont.) </vt:lpstr>
      <vt:lpstr>Example 4 </vt:lpstr>
      <vt:lpstr>Example 4 (cont.)</vt:lpstr>
      <vt:lpstr>Example 4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</dc:title>
  <dc:creator>Hawkes Learning</dc:creator>
  <cp:lastModifiedBy>Daniel Breuer</cp:lastModifiedBy>
  <cp:revision>74</cp:revision>
  <dcterms:created xsi:type="dcterms:W3CDTF">2013-04-26T14:43:13Z</dcterms:created>
  <dcterms:modified xsi:type="dcterms:W3CDTF">2018-09-26T15:43:15Z</dcterms:modified>
</cp:coreProperties>
</file>