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260" r:id="rId4"/>
    <p:sldId id="261" r:id="rId5"/>
    <p:sldId id="286" r:id="rId6"/>
    <p:sldId id="297" r:id="rId7"/>
    <p:sldId id="287" r:id="rId8"/>
    <p:sldId id="288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5" r:id="rId20"/>
    <p:sldId id="277" r:id="rId21"/>
    <p:sldId id="278" r:id="rId22"/>
    <p:sldId id="296" r:id="rId23"/>
    <p:sldId id="279" r:id="rId24"/>
    <p:sldId id="280" r:id="rId25"/>
    <p:sldId id="290" r:id="rId26"/>
    <p:sldId id="291" r:id="rId27"/>
    <p:sldId id="292" r:id="rId28"/>
    <p:sldId id="293" r:id="rId29"/>
    <p:sldId id="294" r:id="rId30"/>
    <p:sldId id="295" r:id="rId31"/>
    <p:sldId id="281" r:id="rId32"/>
    <p:sldId id="282" r:id="rId33"/>
    <p:sldId id="283" r:id="rId34"/>
    <p:sldId id="285" r:id="rId3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ambria Math" panose="02040503050406030204" pitchFamily="18" charset="0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CC"/>
    <a:srgbClr val="000099"/>
    <a:srgbClr val="008080"/>
    <a:srgbClr val="FF00FF"/>
    <a:srgbClr val="004786"/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32" autoAdjust="0"/>
    <p:restoredTop sz="94660"/>
  </p:normalViewPr>
  <p:slideViewPr>
    <p:cSldViewPr>
      <p:cViewPr varScale="1">
        <p:scale>
          <a:sx n="107" d="100"/>
          <a:sy n="107" d="100"/>
        </p:scale>
        <p:origin x="118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53.wmf"/><Relationship Id="rId7" Type="http://schemas.openxmlformats.org/officeDocument/2006/relationships/image" Target="../media/image57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4" Type="http://schemas.openxmlformats.org/officeDocument/2006/relationships/image" Target="../media/image7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4" Type="http://schemas.openxmlformats.org/officeDocument/2006/relationships/image" Target="../media/image89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image" Target="../media/image94.wmf"/><Relationship Id="rId7" Type="http://schemas.openxmlformats.org/officeDocument/2006/relationships/image" Target="../media/image98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4" Type="http://schemas.openxmlformats.org/officeDocument/2006/relationships/image" Target="../media/image103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4" Type="http://schemas.openxmlformats.org/officeDocument/2006/relationships/image" Target="../media/image10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14D66-ABF5-4913-87E1-51DE239BD2C6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F456A-2978-4074-8D97-A2A7F45215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3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 userDrawn="1"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4786"/>
                </a:solidFill>
                <a:latin typeface="Arial" charset="0"/>
                <a:cs typeface="Arial" charset="0"/>
              </a:rPr>
              <a:t>Section X.X</a:t>
            </a: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1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>
                <a:solidFill>
                  <a:srgbClr val="004786"/>
                </a:solidFill>
                <a:latin typeface="Arial" pitchFamily="34" charset="0"/>
                <a:cs typeface="Arial" pitchFamily="34" charset="0"/>
              </a:rPr>
              <a:t>Section Title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  <p:sp>
        <p:nvSpPr>
          <p:cNvPr id="15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2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2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36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3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2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9.png"/><Relationship Id="rId4" Type="http://schemas.openxmlformats.org/officeDocument/2006/relationships/image" Target="../media/image38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4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48.bin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0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49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4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55.bin"/><Relationship Id="rId18" Type="http://schemas.openxmlformats.org/officeDocument/2006/relationships/image" Target="../media/image58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55.wmf"/><Relationship Id="rId17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7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5" Type="http://schemas.openxmlformats.org/officeDocument/2006/relationships/oleObject" Target="../embeddings/oleObject56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56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62.bin"/><Relationship Id="rId5" Type="http://schemas.openxmlformats.org/officeDocument/2006/relationships/oleObject" Target="../embeddings/oleObject59.bin"/><Relationship Id="rId10" Type="http://schemas.openxmlformats.org/officeDocument/2006/relationships/image" Target="../media/image6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6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6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66.wmf"/><Relationship Id="rId4" Type="http://schemas.openxmlformats.org/officeDocument/2006/relationships/oleObject" Target="../embeddings/oleObject6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67.bin"/><Relationship Id="rId10" Type="http://schemas.openxmlformats.org/officeDocument/2006/relationships/image" Target="../media/image71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6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7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7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74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oleObject" Target="../embeddings/oleObject79.bin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8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7.wmf"/><Relationship Id="rId11" Type="http://schemas.openxmlformats.org/officeDocument/2006/relationships/oleObject" Target="../embeddings/oleObject78.bin"/><Relationship Id="rId5" Type="http://schemas.openxmlformats.org/officeDocument/2006/relationships/oleObject" Target="../embeddings/oleObject75.bin"/><Relationship Id="rId10" Type="http://schemas.openxmlformats.org/officeDocument/2006/relationships/image" Target="../media/image79.wmf"/><Relationship Id="rId4" Type="http://schemas.openxmlformats.org/officeDocument/2006/relationships/image" Target="../media/image76.wmf"/><Relationship Id="rId9" Type="http://schemas.openxmlformats.org/officeDocument/2006/relationships/oleObject" Target="../embeddings/oleObject77.bin"/><Relationship Id="rId14" Type="http://schemas.openxmlformats.org/officeDocument/2006/relationships/image" Target="../media/image8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8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82.bin"/><Relationship Id="rId5" Type="http://schemas.openxmlformats.org/officeDocument/2006/relationships/image" Target="../media/image83.wmf"/><Relationship Id="rId4" Type="http://schemas.openxmlformats.org/officeDocument/2006/relationships/oleObject" Target="../embeddings/oleObject81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84.bin"/><Relationship Id="rId10" Type="http://schemas.openxmlformats.org/officeDocument/2006/relationships/image" Target="../media/image89.wmf"/><Relationship Id="rId4" Type="http://schemas.openxmlformats.org/officeDocument/2006/relationships/image" Target="../media/image86.wmf"/><Relationship Id="rId9" Type="http://schemas.openxmlformats.org/officeDocument/2006/relationships/oleObject" Target="../embeddings/oleObject86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90.wmf"/><Relationship Id="rId4" Type="http://schemas.openxmlformats.org/officeDocument/2006/relationships/oleObject" Target="../embeddings/oleObject87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oleObject" Target="../embeddings/oleObject93.bin"/><Relationship Id="rId18" Type="http://schemas.openxmlformats.org/officeDocument/2006/relationships/image" Target="../media/image99.wmf"/><Relationship Id="rId3" Type="http://schemas.openxmlformats.org/officeDocument/2006/relationships/oleObject" Target="../embeddings/oleObject88.bin"/><Relationship Id="rId7" Type="http://schemas.openxmlformats.org/officeDocument/2006/relationships/oleObject" Target="../embeddings/oleObject90.bin"/><Relationship Id="rId12" Type="http://schemas.openxmlformats.org/officeDocument/2006/relationships/image" Target="../media/image96.wmf"/><Relationship Id="rId17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8.w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92.bin"/><Relationship Id="rId5" Type="http://schemas.openxmlformats.org/officeDocument/2006/relationships/oleObject" Target="../embeddings/oleObject89.bin"/><Relationship Id="rId15" Type="http://schemas.openxmlformats.org/officeDocument/2006/relationships/oleObject" Target="../embeddings/oleObject94.bin"/><Relationship Id="rId10" Type="http://schemas.openxmlformats.org/officeDocument/2006/relationships/image" Target="../media/image95.wmf"/><Relationship Id="rId4" Type="http://schemas.openxmlformats.org/officeDocument/2006/relationships/image" Target="../media/image92.wmf"/><Relationship Id="rId9" Type="http://schemas.openxmlformats.org/officeDocument/2006/relationships/oleObject" Target="../embeddings/oleObject91.bin"/><Relationship Id="rId14" Type="http://schemas.openxmlformats.org/officeDocument/2006/relationships/image" Target="../media/image97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3" Type="http://schemas.openxmlformats.org/officeDocument/2006/relationships/oleObject" Target="../embeddings/oleObject96.bin"/><Relationship Id="rId7" Type="http://schemas.openxmlformats.org/officeDocument/2006/relationships/oleObject" Target="../embeddings/oleObject9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01.wmf"/><Relationship Id="rId5" Type="http://schemas.openxmlformats.org/officeDocument/2006/relationships/oleObject" Target="../embeddings/oleObject97.bin"/><Relationship Id="rId10" Type="http://schemas.openxmlformats.org/officeDocument/2006/relationships/image" Target="../media/image103.wmf"/><Relationship Id="rId4" Type="http://schemas.openxmlformats.org/officeDocument/2006/relationships/image" Target="../media/image100.wmf"/><Relationship Id="rId9" Type="http://schemas.openxmlformats.org/officeDocument/2006/relationships/oleObject" Target="../embeddings/oleObject99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3" Type="http://schemas.openxmlformats.org/officeDocument/2006/relationships/oleObject" Target="../embeddings/oleObject100.bin"/><Relationship Id="rId7" Type="http://schemas.openxmlformats.org/officeDocument/2006/relationships/oleObject" Target="../embeddings/oleObject10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05.wmf"/><Relationship Id="rId5" Type="http://schemas.openxmlformats.org/officeDocument/2006/relationships/oleObject" Target="../embeddings/oleObject101.bin"/><Relationship Id="rId10" Type="http://schemas.openxmlformats.org/officeDocument/2006/relationships/image" Target="../media/image107.wmf"/><Relationship Id="rId4" Type="http://schemas.openxmlformats.org/officeDocument/2006/relationships/image" Target="../media/image104.wmf"/><Relationship Id="rId9" Type="http://schemas.openxmlformats.org/officeDocument/2006/relationships/oleObject" Target="../embeddings/oleObject103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4786"/>
                </a:solidFill>
                <a:latin typeface="Arial" charset="0"/>
                <a:cs typeface="Arial" charset="0"/>
              </a:rPr>
              <a:t>Section 5.2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chemeClr val="tx2"/>
                </a:solidFill>
              </a:rPr>
              <a:t>The Definite Integral</a:t>
            </a:r>
            <a:endParaRPr lang="en-US" b="1" i="1" dirty="0">
              <a:solidFill>
                <a:srgbClr val="00478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062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one important difference between this example and Example 2 of the previous section.</a:t>
            </a:r>
          </a:p>
          <a:p>
            <a:r>
              <a:rPr lang="en-US" dirty="0"/>
              <a:t>To set the stage, note that                                      and, if we decide to let     be the right endpoint of each subinterval, then                </a:t>
            </a:r>
          </a:p>
          <a:p>
            <a:r>
              <a:rPr lang="en-US" dirty="0"/>
              <a:t>and, in general,                  </a:t>
            </a:r>
          </a:p>
        </p:txBody>
      </p:sp>
      <p:graphicFrame>
        <p:nvGraphicFramePr>
          <p:cNvPr id="2437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973898"/>
              </p:ext>
            </p:extLst>
          </p:nvPr>
        </p:nvGraphicFramePr>
        <p:xfrm>
          <a:off x="4394200" y="2269565"/>
          <a:ext cx="2844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31" name="Equation" r:id="rId3" imgW="2844720" imgH="482400" progId="Equation.DSMT4">
                  <p:embed/>
                </p:oleObj>
              </mc:Choice>
              <mc:Fallback>
                <p:oleObj name="Equation" r:id="rId3" imgW="2844720" imgH="48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4200" y="2269565"/>
                        <a:ext cx="2844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6486930"/>
              </p:ext>
            </p:extLst>
          </p:nvPr>
        </p:nvGraphicFramePr>
        <p:xfrm>
          <a:off x="2954215" y="2667000"/>
          <a:ext cx="266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32" name="Equation" r:id="rId5" imgW="266400" imgH="469800" progId="Equation.DSMT4">
                  <p:embed/>
                </p:oleObj>
              </mc:Choice>
              <mc:Fallback>
                <p:oleObj name="Equation" r:id="rId5" imgW="26640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4215" y="2667000"/>
                        <a:ext cx="266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891238"/>
              </p:ext>
            </p:extLst>
          </p:nvPr>
        </p:nvGraphicFramePr>
        <p:xfrm>
          <a:off x="3111500" y="3112822"/>
          <a:ext cx="52705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33" name="Equation" r:id="rId7" imgW="5270400" imgH="495000" progId="Equation.DSMT4">
                  <p:embed/>
                </p:oleObj>
              </mc:Choice>
              <mc:Fallback>
                <p:oleObj name="Equation" r:id="rId7" imgW="5270400" imgH="495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0" y="3112822"/>
                        <a:ext cx="52705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0962"/>
              </p:ext>
            </p:extLst>
          </p:nvPr>
        </p:nvGraphicFramePr>
        <p:xfrm>
          <a:off x="2882900" y="3613811"/>
          <a:ext cx="1308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34" name="Equation" r:id="rId9" imgW="1307880" imgH="469800" progId="Equation.DSMT4">
                  <p:embed/>
                </p:oleObj>
              </mc:Choice>
              <mc:Fallback>
                <p:oleObj name="Equation" r:id="rId9" imgW="130788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900" y="3613811"/>
                        <a:ext cx="1308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the integral notation:</a:t>
            </a:r>
          </a:p>
        </p:txBody>
      </p:sp>
      <p:graphicFrame>
        <p:nvGraphicFramePr>
          <p:cNvPr id="244739" name="Object 3"/>
          <p:cNvGraphicFramePr>
            <a:graphicFrameLocks noChangeAspect="1"/>
          </p:cNvGraphicFramePr>
          <p:nvPr/>
        </p:nvGraphicFramePr>
        <p:xfrm>
          <a:off x="1025856" y="1877704"/>
          <a:ext cx="1320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13" name="Equation" r:id="rId3" imgW="1320480" imgH="685800" progId="Equation.DSMT4">
                  <p:embed/>
                </p:oleObj>
              </mc:Choice>
              <mc:Fallback>
                <p:oleObj name="Equation" r:id="rId3" imgW="1320480" imgH="685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856" y="1877704"/>
                        <a:ext cx="1320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740" name="Object 4"/>
          <p:cNvGraphicFramePr>
            <a:graphicFrameLocks noChangeAspect="1"/>
          </p:cNvGraphicFramePr>
          <p:nvPr/>
        </p:nvGraphicFramePr>
        <p:xfrm>
          <a:off x="2375848" y="1787856"/>
          <a:ext cx="2336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14" name="Equation" r:id="rId5" imgW="2336760" imgH="914400" progId="Equation.DSMT4">
                  <p:embed/>
                </p:oleObj>
              </mc:Choice>
              <mc:Fallback>
                <p:oleObj name="Equation" r:id="rId5" imgW="2336760" imgH="914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5848" y="1787856"/>
                        <a:ext cx="23368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741" name="Object 5"/>
          <p:cNvGraphicFramePr>
            <a:graphicFrameLocks noChangeAspect="1"/>
          </p:cNvGraphicFramePr>
          <p:nvPr/>
        </p:nvGraphicFramePr>
        <p:xfrm>
          <a:off x="2383808" y="2841008"/>
          <a:ext cx="27305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15" name="Equation" r:id="rId7" imgW="2730240" imgH="939600" progId="Equation.DSMT4">
                  <p:embed/>
                </p:oleObj>
              </mc:Choice>
              <mc:Fallback>
                <p:oleObj name="Equation" r:id="rId7" imgW="2730240" imgH="939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3808" y="2841008"/>
                        <a:ext cx="27305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742" name="Object 6"/>
          <p:cNvGraphicFramePr>
            <a:graphicFrameLocks noChangeAspect="1"/>
          </p:cNvGraphicFramePr>
          <p:nvPr/>
        </p:nvGraphicFramePr>
        <p:xfrm>
          <a:off x="2375848" y="3921456"/>
          <a:ext cx="38989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16" name="Equation" r:id="rId9" imgW="3898800" imgH="990360" progId="Equation.DSMT4">
                  <p:embed/>
                </p:oleObj>
              </mc:Choice>
              <mc:Fallback>
                <p:oleObj name="Equation" r:id="rId9" imgW="3898800" imgH="9903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5848" y="3921456"/>
                        <a:ext cx="38989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743" name="Object 7"/>
          <p:cNvGraphicFramePr>
            <a:graphicFrameLocks noChangeAspect="1"/>
          </p:cNvGraphicFramePr>
          <p:nvPr/>
        </p:nvGraphicFramePr>
        <p:xfrm>
          <a:off x="2370160" y="5042848"/>
          <a:ext cx="3175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17" name="Equation" r:id="rId11" imgW="3174840" imgH="939600" progId="Equation.DSMT4">
                  <p:embed/>
                </p:oleObj>
              </mc:Choice>
              <mc:Fallback>
                <p:oleObj name="Equation" r:id="rId11" imgW="3174840" imgH="939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0160" y="5042848"/>
                        <a:ext cx="31750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744" name="Object 8"/>
          <p:cNvGraphicFramePr>
            <a:graphicFrameLocks noChangeAspect="1"/>
          </p:cNvGraphicFramePr>
          <p:nvPr/>
        </p:nvGraphicFramePr>
        <p:xfrm>
          <a:off x="5875360" y="5283200"/>
          <a:ext cx="25273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18" name="Equation" r:id="rId13" imgW="2527200" imgH="507960" progId="Equation.DSMT4">
                  <p:embed/>
                </p:oleObj>
              </mc:Choice>
              <mc:Fallback>
                <p:oleObj name="Equation" r:id="rId13" imgW="2527200" imgH="507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5360" y="5283200"/>
                        <a:ext cx="25273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the summation formulas: </a:t>
            </a:r>
          </a:p>
        </p:txBody>
      </p:sp>
      <p:graphicFrame>
        <p:nvGraphicFramePr>
          <p:cNvPr id="2457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014236"/>
              </p:ext>
            </p:extLst>
          </p:nvPr>
        </p:nvGraphicFramePr>
        <p:xfrm>
          <a:off x="548640" y="1887418"/>
          <a:ext cx="1320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97" name="Equation" r:id="rId3" imgW="1320480" imgH="685800" progId="Equation.DSMT4">
                  <p:embed/>
                </p:oleObj>
              </mc:Choice>
              <mc:Fallback>
                <p:oleObj name="Equation" r:id="rId3" imgW="1320480" imgH="685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1887418"/>
                        <a:ext cx="1320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654425"/>
              </p:ext>
            </p:extLst>
          </p:nvPr>
        </p:nvGraphicFramePr>
        <p:xfrm>
          <a:off x="685800" y="2685238"/>
          <a:ext cx="36195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98" name="Equation" r:id="rId5" imgW="3619440" imgH="990360" progId="Equation.DSMT4">
                  <p:embed/>
                </p:oleObj>
              </mc:Choice>
              <mc:Fallback>
                <p:oleObj name="Equation" r:id="rId5" imgW="3619440" imgH="9903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685238"/>
                        <a:ext cx="36195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0284"/>
              </p:ext>
            </p:extLst>
          </p:nvPr>
        </p:nvGraphicFramePr>
        <p:xfrm>
          <a:off x="685800" y="3811304"/>
          <a:ext cx="41656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99" name="Equation" r:id="rId7" imgW="4165560" imgH="1041120" progId="Equation.DSMT4">
                  <p:embed/>
                </p:oleObj>
              </mc:Choice>
              <mc:Fallback>
                <p:oleObj name="Equation" r:id="rId7" imgW="4165560" imgH="10411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811304"/>
                        <a:ext cx="41656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304589"/>
              </p:ext>
            </p:extLst>
          </p:nvPr>
        </p:nvGraphicFramePr>
        <p:xfrm>
          <a:off x="4419600" y="2877922"/>
          <a:ext cx="45593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00" name="Equation" r:id="rId9" imgW="4559040" imgH="660240" progId="Equation.DSMT4">
                  <p:embed/>
                </p:oleObj>
              </mc:Choice>
              <mc:Fallback>
                <p:oleObj name="Equation" r:id="rId9" imgW="4559040" imgH="6602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877922"/>
                        <a:ext cx="45593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894195"/>
              </p:ext>
            </p:extLst>
          </p:nvPr>
        </p:nvGraphicFramePr>
        <p:xfrm>
          <a:off x="5181600" y="3985818"/>
          <a:ext cx="2997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01" name="Equation" r:id="rId11" imgW="2997000" imgH="685800" progId="Equation.DSMT4">
                  <p:embed/>
                </p:oleObj>
              </mc:Choice>
              <mc:Fallback>
                <p:oleObj name="Equation" r:id="rId11" imgW="2997000" imgH="685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985818"/>
                        <a:ext cx="29972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565008"/>
              </p:ext>
            </p:extLst>
          </p:nvPr>
        </p:nvGraphicFramePr>
        <p:xfrm>
          <a:off x="685800" y="4882662"/>
          <a:ext cx="3556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02" name="Equation" r:id="rId13" imgW="3555720" imgH="990360" progId="Equation.DSMT4">
                  <p:embed/>
                </p:oleObj>
              </mc:Choice>
              <mc:Fallback>
                <p:oleObj name="Equation" r:id="rId13" imgW="3555720" imgH="9903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882662"/>
                        <a:ext cx="3556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6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694999"/>
              </p:ext>
            </p:extLst>
          </p:nvPr>
        </p:nvGraphicFramePr>
        <p:xfrm>
          <a:off x="4343400" y="4894385"/>
          <a:ext cx="32385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03" name="Equation" r:id="rId15" imgW="3238200" imgH="939600" progId="Equation.DSMT4">
                  <p:embed/>
                </p:oleObj>
              </mc:Choice>
              <mc:Fallback>
                <p:oleObj name="Equation" r:id="rId15" imgW="3238200" imgH="939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894385"/>
                        <a:ext cx="32385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7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6694"/>
              </p:ext>
            </p:extLst>
          </p:nvPr>
        </p:nvGraphicFramePr>
        <p:xfrm>
          <a:off x="7655169" y="5199185"/>
          <a:ext cx="558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04" name="Equation" r:id="rId17" imgW="558720" imgH="291960" progId="Equation.DSMT4">
                  <p:embed/>
                </p:oleObj>
              </mc:Choice>
              <mc:Fallback>
                <p:oleObj name="Equation" r:id="rId17" imgW="558720" imgH="2919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5169" y="5199185"/>
                        <a:ext cx="558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40285"/>
          </a:xfrm>
        </p:spPr>
        <p:txBody>
          <a:bodyPr>
            <a:spAutoFit/>
          </a:bodyPr>
          <a:lstStyle/>
          <a:p>
            <a:r>
              <a:rPr lang="en-US" dirty="0"/>
              <a:t>                       represents the stone’s distance from its</a:t>
            </a:r>
          </a:p>
          <a:p>
            <a:r>
              <a:rPr lang="en-US" dirty="0"/>
              <a:t>starting point after 4 seconds.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736449"/>
              </p:ext>
            </p:extLst>
          </p:nvPr>
        </p:nvGraphicFramePr>
        <p:xfrm>
          <a:off x="457200" y="1518138"/>
          <a:ext cx="1320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42" name="Equation" r:id="rId3" imgW="1320800" imgH="685800" progId="Equation.DSMT4">
                  <p:embed/>
                </p:oleObj>
              </mc:Choice>
              <mc:Fallback>
                <p:oleObj name="Equation" r:id="rId3" imgW="1320800" imgH="685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518138"/>
                        <a:ext cx="1320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5873"/>
              </p:ext>
            </p:extLst>
          </p:nvPr>
        </p:nvGraphicFramePr>
        <p:xfrm>
          <a:off x="1814635" y="1723292"/>
          <a:ext cx="469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43" name="Equation" r:id="rId5" imgW="469800" imgH="291960" progId="Equation.DSMT4">
                  <p:embed/>
                </p:oleObj>
              </mc:Choice>
              <mc:Fallback>
                <p:oleObj name="Equation" r:id="rId5" imgW="469800" imgH="2919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4635" y="1723292"/>
                        <a:ext cx="469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4754880" cy="2208297"/>
          </a:xfrm>
        </p:spPr>
        <p:txBody>
          <a:bodyPr>
            <a:spAutoFit/>
          </a:bodyPr>
          <a:lstStyle/>
          <a:p>
            <a:pPr>
              <a:lnSpc>
                <a:spcPts val="3300"/>
              </a:lnSpc>
            </a:pPr>
            <a:r>
              <a:rPr lang="en-US" dirty="0"/>
              <a:t>But, we want to know how far the stone travels over the interval [0, 4], so we need to determine                    a task that is left as an exercise. </a:t>
            </a:r>
          </a:p>
        </p:txBody>
      </p:sp>
      <p:graphicFrame>
        <p:nvGraphicFramePr>
          <p:cNvPr id="2478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89288"/>
              </p:ext>
            </p:extLst>
          </p:nvPr>
        </p:nvGraphicFramePr>
        <p:xfrm>
          <a:off x="2057400" y="2450123"/>
          <a:ext cx="1524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42" name="Equation" r:id="rId3" imgW="1523880" imgH="685800" progId="Equation.DSMT4">
                  <p:embed/>
                </p:oleObj>
              </mc:Choice>
              <mc:Fallback>
                <p:oleObj name="Equation" r:id="rId3" imgW="1523880" imgH="685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450123"/>
                        <a:ext cx="1524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345"/>
          <a:stretch>
            <a:fillRect/>
          </a:stretch>
        </p:blipFill>
        <p:spPr bwMode="auto">
          <a:xfrm>
            <a:off x="5029200" y="1371600"/>
            <a:ext cx="377116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188876" y="4876800"/>
            <a:ext cx="14518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Figure 4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Piecewise Continuous Functions Are Integrable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332946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Piecewise Continuous Functions Are Integrable</a:t>
            </a:r>
          </a:p>
          <a:p>
            <a:r>
              <a:rPr lang="en-US" dirty="0">
                <a:solidFill>
                  <a:srgbClr val="000000"/>
                </a:solidFill>
              </a:rPr>
              <a:t>If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is a continuous function defined on [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], or if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is a piecewise continuous function on [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] (meaning it is continuous except for a finite number of jump discontinuities), then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is integrable on [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].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Left and Right Riemann Sums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487382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Left and Right Riemann Sums</a:t>
            </a:r>
          </a:p>
          <a:p>
            <a:r>
              <a:rPr lang="en-US" dirty="0">
                <a:solidFill>
                  <a:schemeClr val="tx1"/>
                </a:solidFill>
              </a:rPr>
              <a:t>Given a function 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en-US" dirty="0">
                <a:solidFill>
                  <a:schemeClr val="tx1"/>
                </a:solidFill>
              </a:rPr>
              <a:t> defined on the interval </a:t>
            </a:r>
            <a:r>
              <a:rPr lang="en-US" dirty="0">
                <a:solidFill>
                  <a:srgbClr val="000000"/>
                </a:solidFill>
              </a:rPr>
              <a:t>[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],</a:t>
            </a:r>
            <a:r>
              <a:rPr lang="en-US" dirty="0">
                <a:solidFill>
                  <a:schemeClr val="tx1"/>
                </a:solidFill>
              </a:rPr>
              <a:t> let </a:t>
            </a:r>
            <a:r>
              <a:rPr lang="en-US" i="1" dirty="0">
                <a:solidFill>
                  <a:schemeClr val="tx1"/>
                </a:solidFill>
              </a:rPr>
              <a:t>L</a:t>
            </a:r>
            <a:r>
              <a:rPr lang="en-US" i="1" baseline="-25000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i="1" dirty="0">
                <a:solidFill>
                  <a:schemeClr val="tx1"/>
                </a:solidFill>
              </a:rPr>
              <a:t>R</a:t>
            </a:r>
            <a:r>
              <a:rPr lang="en-US" i="1" baseline="-25000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denote the Riemann sums obtained by dividing </a:t>
            </a:r>
            <a:r>
              <a:rPr lang="en-US" dirty="0">
                <a:solidFill>
                  <a:srgbClr val="000000"/>
                </a:solidFill>
              </a:rPr>
              <a:t>[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]</a:t>
            </a:r>
            <a:r>
              <a:rPr lang="en-US" dirty="0">
                <a:solidFill>
                  <a:schemeClr val="tx1"/>
                </a:solidFill>
              </a:rPr>
              <a:t> into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subintervals of equal width,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                                                  and defining the </a:t>
            </a:r>
            <a:r>
              <a:rPr lang="en-US" i="1" dirty="0">
                <a:solidFill>
                  <a:schemeClr val="tx1"/>
                </a:solidFill>
              </a:rPr>
              <a:t>i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sample point to be, respectively, the left and right endpoint of the </a:t>
            </a:r>
            <a:r>
              <a:rPr lang="en-US" i="1" dirty="0">
                <a:solidFill>
                  <a:schemeClr val="tx1"/>
                </a:solidFill>
              </a:rPr>
              <a:t>i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subinterval. That is,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where                           and</a:t>
            </a:r>
          </a:p>
        </p:txBody>
      </p:sp>
      <p:graphicFrame>
        <p:nvGraphicFramePr>
          <p:cNvPr id="2498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783542"/>
              </p:ext>
            </p:extLst>
          </p:nvPr>
        </p:nvGraphicFramePr>
        <p:xfrm>
          <a:off x="592138" y="3103563"/>
          <a:ext cx="39243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74" name="Equation" r:id="rId3" imgW="3924000" imgH="495000" progId="Equation.DSMT4">
                  <p:embed/>
                </p:oleObj>
              </mc:Choice>
              <mc:Fallback>
                <p:oleObj name="Equation" r:id="rId3" imgW="3924000" imgH="495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38" y="3103563"/>
                        <a:ext cx="39243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59" name="Object 3"/>
          <p:cNvGraphicFramePr>
            <a:graphicFrameLocks noChangeAspect="1"/>
          </p:cNvGraphicFramePr>
          <p:nvPr/>
        </p:nvGraphicFramePr>
        <p:xfrm>
          <a:off x="1619250" y="4392304"/>
          <a:ext cx="59055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75" name="Equation" r:id="rId5" imgW="5905440" imgH="914400" progId="Equation.DSMT4">
                  <p:embed/>
                </p:oleObj>
              </mc:Choice>
              <mc:Fallback>
                <p:oleObj name="Equation" r:id="rId5" imgW="5905440" imgH="914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4392304"/>
                        <a:ext cx="59055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0" name="Object 4"/>
          <p:cNvGraphicFramePr>
            <a:graphicFrameLocks noChangeAspect="1"/>
          </p:cNvGraphicFramePr>
          <p:nvPr/>
        </p:nvGraphicFramePr>
        <p:xfrm>
          <a:off x="1536700" y="5257800"/>
          <a:ext cx="2044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76" name="Equation" r:id="rId7" imgW="2044440" imgH="482400" progId="Equation.DSMT4">
                  <p:embed/>
                </p:oleObj>
              </mc:Choice>
              <mc:Fallback>
                <p:oleObj name="Equation" r:id="rId7" imgW="2044440" imgH="482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6700" y="5257800"/>
                        <a:ext cx="20447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1" name="Object 5"/>
          <p:cNvGraphicFramePr>
            <a:graphicFrameLocks noChangeAspect="1"/>
          </p:cNvGraphicFramePr>
          <p:nvPr/>
        </p:nvGraphicFramePr>
        <p:xfrm>
          <a:off x="4252604" y="5257800"/>
          <a:ext cx="1663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77" name="Equation" r:id="rId9" imgW="1663560" imgH="431640" progId="Equation.DSMT4">
                  <p:embed/>
                </p:oleObj>
              </mc:Choice>
              <mc:Fallback>
                <p:oleObj name="Equation" r:id="rId9" imgW="1663560" imgH="431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2604" y="5257800"/>
                        <a:ext cx="16637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Evaluate                by taking the limit of the associated right Riemann sum.</a:t>
            </a:r>
          </a:p>
          <a:p>
            <a:r>
              <a:rPr lang="en-US" b="1" dirty="0"/>
              <a:t>Solution</a:t>
            </a:r>
          </a:p>
          <a:p>
            <a:pPr>
              <a:spcBef>
                <a:spcPts val="0"/>
              </a:spcBef>
            </a:pPr>
            <a:r>
              <a:rPr lang="en-US" dirty="0"/>
              <a:t>If                then		 </a:t>
            </a:r>
            <a:r>
              <a:rPr lang="en-US" i="1" dirty="0"/>
              <a:t>a </a:t>
            </a:r>
            <a:r>
              <a:rPr lang="en-US" dirty="0">
                <a:latin typeface="Symbol" pitchFamily="18" charset="2"/>
              </a:rPr>
              <a:t>= -</a:t>
            </a:r>
            <a:r>
              <a:rPr lang="en-US" dirty="0"/>
              <a:t>1, and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3.</a:t>
            </a:r>
          </a:p>
          <a:p>
            <a:r>
              <a:rPr lang="en-US" dirty="0"/>
              <a:t>So</a:t>
            </a:r>
          </a:p>
          <a:p>
            <a:endParaRPr lang="en-US" dirty="0"/>
          </a:p>
          <a:p>
            <a:r>
              <a:rPr lang="en-US" dirty="0"/>
              <a:t>and</a:t>
            </a:r>
          </a:p>
          <a:p>
            <a:endParaRPr lang="en-US" dirty="0"/>
          </a:p>
        </p:txBody>
      </p:sp>
      <p:graphicFrame>
        <p:nvGraphicFramePr>
          <p:cNvPr id="250882" name="Object 2"/>
          <p:cNvGraphicFramePr>
            <a:graphicFrameLocks noChangeAspect="1"/>
          </p:cNvGraphicFramePr>
          <p:nvPr/>
        </p:nvGraphicFramePr>
        <p:xfrm>
          <a:off x="1842448" y="1205552"/>
          <a:ext cx="1130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083" name="Equation" r:id="rId3" imgW="1130040" imgH="685800" progId="Equation.DSMT4">
                  <p:embed/>
                </p:oleObj>
              </mc:Choice>
              <mc:Fallback>
                <p:oleObj name="Equation" r:id="rId3" imgW="1130040" imgH="685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2448" y="1205552"/>
                        <a:ext cx="11303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786519"/>
              </p:ext>
            </p:extLst>
          </p:nvPr>
        </p:nvGraphicFramePr>
        <p:xfrm>
          <a:off x="762000" y="2559854"/>
          <a:ext cx="1219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084" name="Equation" r:id="rId5" imgW="1218960" imgH="685800" progId="Equation.DSMT4">
                  <p:embed/>
                </p:oleObj>
              </mc:Choice>
              <mc:Fallback>
                <p:oleObj name="Equation" r:id="rId5" imgW="1218960" imgH="685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559854"/>
                        <a:ext cx="12192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578328"/>
              </p:ext>
            </p:extLst>
          </p:nvPr>
        </p:nvGraphicFramePr>
        <p:xfrm>
          <a:off x="2754923" y="2663790"/>
          <a:ext cx="14605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085" name="Equation" r:id="rId7" imgW="1460160" imgH="495000" progId="Equation.DSMT4">
                  <p:embed/>
                </p:oleObj>
              </mc:Choice>
              <mc:Fallback>
                <p:oleObj name="Equation" r:id="rId7" imgW="1460160" imgH="495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4923" y="2663790"/>
                        <a:ext cx="14605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772568"/>
              </p:ext>
            </p:extLst>
          </p:nvPr>
        </p:nvGraphicFramePr>
        <p:xfrm>
          <a:off x="1219200" y="3276600"/>
          <a:ext cx="59817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086" name="Equation" r:id="rId9" imgW="5981400" imgH="888840" progId="Equation.DSMT4">
                  <p:embed/>
                </p:oleObj>
              </mc:Choice>
              <mc:Fallback>
                <p:oleObj name="Equation" r:id="rId9" imgW="5981400" imgH="8888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276600"/>
                        <a:ext cx="59817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156430"/>
              </p:ext>
            </p:extLst>
          </p:nvPr>
        </p:nvGraphicFramePr>
        <p:xfrm>
          <a:off x="685800" y="4648200"/>
          <a:ext cx="26035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087" name="Equation" r:id="rId11" imgW="2603160" imgH="939600" progId="Equation.DSMT4">
                  <p:embed/>
                </p:oleObj>
              </mc:Choice>
              <mc:Fallback>
                <p:oleObj name="Equation" r:id="rId11" imgW="2603160" imgH="939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648200"/>
                        <a:ext cx="26035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610368"/>
              </p:ext>
            </p:extLst>
          </p:nvPr>
        </p:nvGraphicFramePr>
        <p:xfrm>
          <a:off x="3327400" y="4552575"/>
          <a:ext cx="1625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088" name="Equation" r:id="rId13" imgW="1625400" imgH="965160" progId="Equation.DSMT4">
                  <p:embed/>
                </p:oleObj>
              </mc:Choice>
              <mc:Fallback>
                <p:oleObj name="Equation" r:id="rId13" imgW="1625400" imgH="965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327400" y="4552575"/>
                        <a:ext cx="16256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049671"/>
              </p:ext>
            </p:extLst>
          </p:nvPr>
        </p:nvGraphicFramePr>
        <p:xfrm>
          <a:off x="5029200" y="4648200"/>
          <a:ext cx="37338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089" name="Equation" r:id="rId15" imgW="3733560" imgH="876240" progId="Equation.DSMT4">
                  <p:embed/>
                </p:oleObj>
              </mc:Choice>
              <mc:Fallback>
                <p:oleObj name="Equation" r:id="rId15" imgW="3733560" imgH="876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029200" y="4648200"/>
                        <a:ext cx="3733800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1780"/>
            <a:ext cx="8229600" cy="523220"/>
          </a:xfrm>
        </p:spPr>
        <p:txBody>
          <a:bodyPr>
            <a:spAutoFit/>
          </a:bodyPr>
          <a:lstStyle/>
          <a:p>
            <a:r>
              <a:rPr lang="en-US" dirty="0"/>
              <a:t>Hence,</a:t>
            </a:r>
          </a:p>
        </p:txBody>
      </p:sp>
      <p:graphicFrame>
        <p:nvGraphicFramePr>
          <p:cNvPr id="251908" name="Object 4"/>
          <p:cNvGraphicFramePr>
            <a:graphicFrameLocks noChangeAspect="1"/>
          </p:cNvGraphicFramePr>
          <p:nvPr/>
        </p:nvGraphicFramePr>
        <p:xfrm>
          <a:off x="1676400" y="1295400"/>
          <a:ext cx="1066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40" name="Equation" r:id="rId3" imgW="1066680" imgH="685800" progId="Equation.DSMT4">
                  <p:embed/>
                </p:oleObj>
              </mc:Choice>
              <mc:Fallback>
                <p:oleObj name="Equation" r:id="rId3" imgW="1066680" imgH="685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295400"/>
                        <a:ext cx="1066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09" name="Object 5"/>
          <p:cNvGraphicFramePr>
            <a:graphicFrameLocks noChangeAspect="1"/>
          </p:cNvGraphicFramePr>
          <p:nvPr/>
        </p:nvGraphicFramePr>
        <p:xfrm>
          <a:off x="2778456" y="1143000"/>
          <a:ext cx="58039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41" name="Equation" r:id="rId5" imgW="5803560" imgH="1015920" progId="Equation.DSMT4">
                  <p:embed/>
                </p:oleObj>
              </mc:Choice>
              <mc:Fallback>
                <p:oleObj name="Equation" r:id="rId5" imgW="5803560" imgH="10159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456" y="1143000"/>
                        <a:ext cx="58039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10" name="Object 6"/>
          <p:cNvGraphicFramePr>
            <a:graphicFrameLocks noChangeAspect="1"/>
          </p:cNvGraphicFramePr>
          <p:nvPr/>
        </p:nvGraphicFramePr>
        <p:xfrm>
          <a:off x="498475" y="2057400"/>
          <a:ext cx="54864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42" name="Equation" r:id="rId7" imgW="5486400" imgH="952200" progId="Equation.DSMT4">
                  <p:embed/>
                </p:oleObj>
              </mc:Choice>
              <mc:Fallback>
                <p:oleObj name="Equation" r:id="rId7" imgW="5486400" imgH="952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2057400"/>
                        <a:ext cx="54864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11" name="Object 7"/>
          <p:cNvGraphicFramePr>
            <a:graphicFrameLocks noChangeAspect="1"/>
          </p:cNvGraphicFramePr>
          <p:nvPr/>
        </p:nvGraphicFramePr>
        <p:xfrm>
          <a:off x="498475" y="3124200"/>
          <a:ext cx="69977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43" name="Equation" r:id="rId9" imgW="6997680" imgH="990360" progId="Equation.DSMT4">
                  <p:embed/>
                </p:oleObj>
              </mc:Choice>
              <mc:Fallback>
                <p:oleObj name="Equation" r:id="rId9" imgW="6997680" imgH="9903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3124200"/>
                        <a:ext cx="69977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12" name="Object 8"/>
          <p:cNvGraphicFramePr>
            <a:graphicFrameLocks noChangeAspect="1"/>
          </p:cNvGraphicFramePr>
          <p:nvPr/>
        </p:nvGraphicFramePr>
        <p:xfrm>
          <a:off x="498475" y="4267200"/>
          <a:ext cx="65151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44" name="Equation" r:id="rId11" imgW="6514920" imgH="990360" progId="Equation.DSMT4">
                  <p:embed/>
                </p:oleObj>
              </mc:Choice>
              <mc:Fallback>
                <p:oleObj name="Equation" r:id="rId11" imgW="6514920" imgH="9903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4267200"/>
                        <a:ext cx="65151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13" name="Object 9"/>
          <p:cNvGraphicFramePr>
            <a:graphicFrameLocks noChangeAspect="1"/>
          </p:cNvGraphicFramePr>
          <p:nvPr/>
        </p:nvGraphicFramePr>
        <p:xfrm>
          <a:off x="7512050" y="3098800"/>
          <a:ext cx="15113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45" name="Equation" r:id="rId13" imgW="1511280" imgH="1282680" progId="Equation.DSMT4">
                  <p:embed/>
                </p:oleObj>
              </mc:Choice>
              <mc:Fallback>
                <p:oleObj name="Equation" r:id="rId13" imgW="1511280" imgH="12826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2050" y="3098800"/>
                        <a:ext cx="1511300" cy="128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14" name="Object 10"/>
          <p:cNvGraphicFramePr>
            <a:graphicFrameLocks noChangeAspect="1"/>
          </p:cNvGraphicFramePr>
          <p:nvPr/>
        </p:nvGraphicFramePr>
        <p:xfrm>
          <a:off x="5715000" y="5232400"/>
          <a:ext cx="29718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46" name="Equation" r:id="rId15" imgW="2971800" imgH="634680" progId="Equation.DSMT4">
                  <p:embed/>
                </p:oleObj>
              </mc:Choice>
              <mc:Fallback>
                <p:oleObj name="Equation" r:id="rId15" imgW="2971800" imgH="6346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5232400"/>
                        <a:ext cx="29718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15" name="Object 11"/>
          <p:cNvGraphicFramePr>
            <a:graphicFrameLocks noChangeAspect="1"/>
          </p:cNvGraphicFramePr>
          <p:nvPr/>
        </p:nvGraphicFramePr>
        <p:xfrm>
          <a:off x="6172200" y="2184400"/>
          <a:ext cx="15875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47" name="Equation" r:id="rId17" imgW="1587240" imgH="634680" progId="Equation.DSMT4">
                  <p:embed/>
                </p:oleObj>
              </mc:Choice>
              <mc:Fallback>
                <p:oleObj name="Equation" r:id="rId17" imgW="1587240" imgH="6346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184400"/>
                        <a:ext cx="15875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Applying summation formulas: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539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176548"/>
              </p:ext>
            </p:extLst>
          </p:nvPr>
        </p:nvGraphicFramePr>
        <p:xfrm>
          <a:off x="574675" y="2203450"/>
          <a:ext cx="8178800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00" name="Equation" r:id="rId3" imgW="8178480" imgH="1854000" progId="Equation.DSMT4">
                  <p:embed/>
                </p:oleObj>
              </mc:Choice>
              <mc:Fallback>
                <p:oleObj name="Equation" r:id="rId3" imgW="8178480" imgH="1854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" y="2203450"/>
                        <a:ext cx="8178800" cy="185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39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945067"/>
              </p:ext>
            </p:extLst>
          </p:nvPr>
        </p:nvGraphicFramePr>
        <p:xfrm>
          <a:off x="533400" y="4717023"/>
          <a:ext cx="1066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01" name="Equation" r:id="rId5" imgW="1066680" imgH="685800" progId="Equation.DSMT4">
                  <p:embed/>
                </p:oleObj>
              </mc:Choice>
              <mc:Fallback>
                <p:oleObj name="Equation" r:id="rId5" imgW="1066680" imgH="685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717023"/>
                        <a:ext cx="1066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39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357629"/>
              </p:ext>
            </p:extLst>
          </p:nvPr>
        </p:nvGraphicFramePr>
        <p:xfrm>
          <a:off x="1625600" y="4649788"/>
          <a:ext cx="3632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02" name="Equation" r:id="rId7" imgW="3632040" imgH="825480" progId="Equation.DSMT4">
                  <p:embed/>
                </p:oleObj>
              </mc:Choice>
              <mc:Fallback>
                <p:oleObj name="Equation" r:id="rId7" imgW="3632040" imgH="825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4649788"/>
                        <a:ext cx="36322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39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305173"/>
              </p:ext>
            </p:extLst>
          </p:nvPr>
        </p:nvGraphicFramePr>
        <p:xfrm>
          <a:off x="5346700" y="4604870"/>
          <a:ext cx="28067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03" name="Equation" r:id="rId9" imgW="2806560" imgH="939600" progId="Equation.DSMT4">
                  <p:embed/>
                </p:oleObj>
              </mc:Choice>
              <mc:Fallback>
                <p:oleObj name="Equation" r:id="rId9" imgW="2806560" imgH="939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6700" y="4604870"/>
                        <a:ext cx="28067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395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264696"/>
              </p:ext>
            </p:extLst>
          </p:nvPr>
        </p:nvGraphicFramePr>
        <p:xfrm>
          <a:off x="8229600" y="4916395"/>
          <a:ext cx="723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04" name="Equation" r:id="rId11" imgW="723600" imgH="291960" progId="Equation.DSMT4">
                  <p:embed/>
                </p:oleObj>
              </mc:Choice>
              <mc:Fallback>
                <p:oleObj name="Equation" r:id="rId11" imgW="72360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4916395"/>
                        <a:ext cx="723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Riemann Sums and the Definite Integral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Properties of the Definite Integral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074414"/>
          </a:xfrm>
        </p:spPr>
        <p:txBody>
          <a:bodyPr>
            <a:spAutoFit/>
          </a:bodyPr>
          <a:lstStyle/>
          <a:p>
            <a:r>
              <a:rPr lang="en-US" dirty="0"/>
              <a:t>Evaluate </a:t>
            </a:r>
          </a:p>
          <a:p>
            <a:r>
              <a:rPr lang="en-US" b="1" dirty="0"/>
              <a:t>Solution</a:t>
            </a:r>
          </a:p>
          <a:p>
            <a:r>
              <a:rPr lang="en-US" dirty="0"/>
              <a:t>The Riemann sum based on the function </a:t>
            </a:r>
          </a:p>
          <a:p>
            <a:r>
              <a:rPr lang="en-US" dirty="0"/>
              <a:t>is quite difficult to evaluate. </a:t>
            </a:r>
          </a:p>
        </p:txBody>
      </p:sp>
      <p:graphicFrame>
        <p:nvGraphicFramePr>
          <p:cNvPr id="256002" name="Object 2"/>
          <p:cNvGraphicFramePr>
            <a:graphicFrameLocks noChangeAspect="1"/>
          </p:cNvGraphicFramePr>
          <p:nvPr/>
        </p:nvGraphicFramePr>
        <p:xfrm>
          <a:off x="1826688" y="1191904"/>
          <a:ext cx="2159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4" name="Equation" r:id="rId3" imgW="2158920" imgH="685800" progId="Equation.DSMT4">
                  <p:embed/>
                </p:oleObj>
              </mc:Choice>
              <mc:Fallback>
                <p:oleObj name="Equation" r:id="rId3" imgW="2158920" imgH="685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6688" y="1191904"/>
                        <a:ext cx="2159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247995"/>
              </p:ext>
            </p:extLst>
          </p:nvPr>
        </p:nvGraphicFramePr>
        <p:xfrm>
          <a:off x="6412523" y="2233246"/>
          <a:ext cx="24257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5" name="Equation" r:id="rId5" imgW="2425680" imgH="583920" progId="Equation.DSMT4">
                  <p:embed/>
                </p:oleObj>
              </mc:Choice>
              <mc:Fallback>
                <p:oleObj name="Equation" r:id="rId5" imgW="2425680" imgH="5839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2523" y="2233246"/>
                        <a:ext cx="24257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b="12500"/>
          <a:stretch>
            <a:fillRect/>
          </a:stretch>
        </p:blipFill>
        <p:spPr bwMode="auto">
          <a:xfrm>
            <a:off x="4772892" y="1219200"/>
            <a:ext cx="399010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 (cont.)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4572000" cy="1815882"/>
          </a:xfrm>
        </p:spPr>
        <p:txBody>
          <a:bodyPr>
            <a:spAutoFit/>
          </a:bodyPr>
          <a:lstStyle/>
          <a:p>
            <a:r>
              <a:rPr lang="en-US" dirty="0"/>
              <a:t>	            represents the lower half of the circle; the graph of </a:t>
            </a:r>
            <a:r>
              <a:rPr lang="en-US" i="1" dirty="0"/>
              <a:t>f</a:t>
            </a:r>
            <a:r>
              <a:rPr lang="en-US" dirty="0"/>
              <a:t> is shown in Figure 5. </a:t>
            </a:r>
          </a:p>
        </p:txBody>
      </p:sp>
      <p:graphicFrame>
        <p:nvGraphicFramePr>
          <p:cNvPr id="2570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287443"/>
              </p:ext>
            </p:extLst>
          </p:nvPr>
        </p:nvGraphicFramePr>
        <p:xfrm>
          <a:off x="539261" y="1274862"/>
          <a:ext cx="1854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73" name="Equation" r:id="rId4" imgW="1854000" imgH="482400" progId="Equation.DSMT4">
                  <p:embed/>
                </p:oleObj>
              </mc:Choice>
              <mc:Fallback>
                <p:oleObj name="Equation" r:id="rId4" imgW="1854000" imgH="482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261" y="1274862"/>
                        <a:ext cx="1854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5943600" y="4810780"/>
            <a:ext cx="1451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Figure 5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 (cont.)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1913"/>
            <a:ext cx="8229600" cy="1031051"/>
          </a:xfrm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Hence,		       represents the negative of half </a:t>
            </a:r>
          </a:p>
          <a:p>
            <a:pPr>
              <a:spcBef>
                <a:spcPts val="600"/>
              </a:spcBef>
            </a:pPr>
            <a:r>
              <a:rPr lang="en-US" dirty="0"/>
              <a:t>of the area of a circle of radius 2. That is, </a:t>
            </a:r>
          </a:p>
        </p:txBody>
      </p:sp>
      <p:graphicFrame>
        <p:nvGraphicFramePr>
          <p:cNvPr id="257032" name="Object 8"/>
          <p:cNvGraphicFramePr>
            <a:graphicFrameLocks noChangeAspect="1"/>
          </p:cNvGraphicFramePr>
          <p:nvPr/>
        </p:nvGraphicFramePr>
        <p:xfrm>
          <a:off x="1644126" y="1196640"/>
          <a:ext cx="21209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96" name="Equation" r:id="rId3" imgW="2120760" imgH="698400" progId="Equation.DSMT4">
                  <p:embed/>
                </p:oleObj>
              </mc:Choice>
              <mc:Fallback>
                <p:oleObj name="Equation" r:id="rId3" imgW="2120760" imgH="698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126" y="1196640"/>
                        <a:ext cx="21209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033" name="Object 9"/>
          <p:cNvGraphicFramePr>
            <a:graphicFrameLocks noChangeAspect="1"/>
          </p:cNvGraphicFramePr>
          <p:nvPr/>
        </p:nvGraphicFramePr>
        <p:xfrm>
          <a:off x="1905000" y="2590800"/>
          <a:ext cx="21209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97" name="Equation" r:id="rId5" imgW="2120760" imgH="698400" progId="Equation.DSMT4">
                  <p:embed/>
                </p:oleObj>
              </mc:Choice>
              <mc:Fallback>
                <p:oleObj name="Equation" r:id="rId5" imgW="2120760" imgH="698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590800"/>
                        <a:ext cx="21209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05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976998"/>
              </p:ext>
            </p:extLst>
          </p:nvPr>
        </p:nvGraphicFramePr>
        <p:xfrm>
          <a:off x="4146550" y="2417763"/>
          <a:ext cx="14351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98" name="Equation" r:id="rId7" imgW="1434960" imgH="965160" progId="Equation.DSMT4">
                  <p:embed/>
                </p:oleObj>
              </mc:Choice>
              <mc:Fallback>
                <p:oleObj name="Equation" r:id="rId7" imgW="1434960" imgH="9651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6550" y="2417763"/>
                        <a:ext cx="14351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05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706100"/>
              </p:ext>
            </p:extLst>
          </p:nvPr>
        </p:nvGraphicFramePr>
        <p:xfrm>
          <a:off x="5708650" y="2819400"/>
          <a:ext cx="977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99" name="Equation" r:id="rId9" imgW="977760" imgH="291960" progId="Equation.DSMT4">
                  <p:embed/>
                </p:oleObj>
              </mc:Choice>
              <mc:Fallback>
                <p:oleObj name="Equation" r:id="rId9" imgW="97776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2819400"/>
                        <a:ext cx="977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the Definite Integral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872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Properties of the Definite Integral</a:t>
            </a:r>
          </a:p>
          <a:p>
            <a:r>
              <a:rPr lang="en-US" dirty="0">
                <a:solidFill>
                  <a:schemeClr val="tx1"/>
                </a:solidFill>
              </a:rPr>
              <a:t>Given the integrable functions 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i="1" dirty="0">
                <a:solidFill>
                  <a:schemeClr val="tx1"/>
                </a:solidFill>
              </a:rPr>
              <a:t>g</a:t>
            </a:r>
            <a:r>
              <a:rPr lang="en-US" dirty="0">
                <a:solidFill>
                  <a:schemeClr val="tx1"/>
                </a:solidFill>
              </a:rPr>
              <a:t> on the interval  [</a:t>
            </a:r>
            <a:r>
              <a:rPr lang="en-US" i="1" dirty="0">
                <a:solidFill>
                  <a:schemeClr val="tx1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b</a:t>
            </a:r>
            <a:r>
              <a:rPr lang="en-US" dirty="0">
                <a:solidFill>
                  <a:schemeClr val="tx1"/>
                </a:solidFill>
              </a:rPr>
              <a:t>] and any constant </a:t>
            </a:r>
            <a:r>
              <a:rPr lang="en-US" i="1" dirty="0">
                <a:solidFill>
                  <a:schemeClr val="tx1"/>
                </a:solidFill>
              </a:rPr>
              <a:t>k</a:t>
            </a:r>
            <a:r>
              <a:rPr lang="en-US" dirty="0">
                <a:solidFill>
                  <a:schemeClr val="tx1"/>
                </a:solidFill>
              </a:rPr>
              <a:t>, the following properties hold.</a:t>
            </a:r>
          </a:p>
        </p:txBody>
      </p:sp>
      <p:graphicFrame>
        <p:nvGraphicFramePr>
          <p:cNvPr id="258050" name="Object 2"/>
          <p:cNvGraphicFramePr>
            <a:graphicFrameLocks noChangeAspect="1"/>
          </p:cNvGraphicFramePr>
          <p:nvPr/>
        </p:nvGraphicFramePr>
        <p:xfrm>
          <a:off x="548640" y="2778456"/>
          <a:ext cx="3940175" cy="304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79" name="Equation" r:id="rId3" imgW="3949560" imgH="3047760" progId="Equation.DSMT4">
                  <p:embed/>
                </p:oleObj>
              </mc:Choice>
              <mc:Fallback>
                <p:oleObj name="Equation" r:id="rId3" imgW="3949560" imgH="30477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2778456"/>
                        <a:ext cx="3940175" cy="304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the Definite Integral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6634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Properties of the Definite Integral (cont.)</a:t>
            </a:r>
          </a:p>
        </p:txBody>
      </p:sp>
      <p:graphicFrame>
        <p:nvGraphicFramePr>
          <p:cNvPr id="258050" name="Object 2"/>
          <p:cNvGraphicFramePr>
            <a:graphicFrameLocks noChangeAspect="1"/>
          </p:cNvGraphicFramePr>
          <p:nvPr/>
        </p:nvGraphicFramePr>
        <p:xfrm>
          <a:off x="548640" y="1828800"/>
          <a:ext cx="7321550" cy="407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03" name="Equation" r:id="rId3" imgW="7340400" imgH="4089240" progId="Equation.DSMT4">
                  <p:embed/>
                </p:oleObj>
              </mc:Choice>
              <mc:Fallback>
                <p:oleObj name="Equation" r:id="rId3" imgW="7340400" imgH="40892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1828800"/>
                        <a:ext cx="7321550" cy="407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Proofs and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Property 1:		     represents the signed </a:t>
            </a:r>
          </a:p>
          <a:p>
            <a:r>
              <a:rPr lang="en-US" dirty="0"/>
              <a:t>area of a rectangle of height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 and width zero. Any Riemann sum approximating the integral would consist of exactly one term, namely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</a:t>
            </a:r>
            <a:r>
              <a:rPr lang="en-US" dirty="0">
                <a:sym typeface="Symbol"/>
              </a:rPr>
              <a:t></a:t>
            </a:r>
            <a:r>
              <a:rPr lang="en-US" i="1" dirty="0"/>
              <a:t>x</a:t>
            </a:r>
            <a:r>
              <a:rPr lang="en-US" dirty="0"/>
              <a:t>, with </a:t>
            </a:r>
            <a:r>
              <a:rPr lang="en-US" dirty="0">
                <a:sym typeface="Symbol"/>
              </a:rPr>
              <a:t>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0.</a:t>
            </a:r>
          </a:p>
          <a:p>
            <a:r>
              <a:rPr lang="en-US" dirty="0"/>
              <a:t>Therefore, we should define       	  to be 0.</a:t>
            </a:r>
          </a:p>
        </p:txBody>
      </p:sp>
      <p:graphicFrame>
        <p:nvGraphicFramePr>
          <p:cNvPr id="2723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553626"/>
              </p:ext>
            </p:extLst>
          </p:nvPr>
        </p:nvGraphicFramePr>
        <p:xfrm>
          <a:off x="2209800" y="1184244"/>
          <a:ext cx="14097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46" name="Equation" r:id="rId3" imgW="1409400" imgH="698400" progId="Equation.DSMT4">
                  <p:embed/>
                </p:oleObj>
              </mc:Choice>
              <mc:Fallback>
                <p:oleObj name="Equation" r:id="rId3" imgW="1409400" imgH="698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184244"/>
                        <a:ext cx="14097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23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997513"/>
              </p:ext>
            </p:extLst>
          </p:nvPr>
        </p:nvGraphicFramePr>
        <p:xfrm>
          <a:off x="4686300" y="3065930"/>
          <a:ext cx="14097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47" name="Equation" r:id="rId5" imgW="1409400" imgH="698400" progId="Equation.DSMT4">
                  <p:embed/>
                </p:oleObj>
              </mc:Choice>
              <mc:Fallback>
                <p:oleObj name="Equation" r:id="rId5" imgW="1409400" imgH="698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6300" y="3065930"/>
                        <a:ext cx="14097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Proofs and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Property 2: </a:t>
            </a:r>
          </a:p>
        </p:txBody>
      </p:sp>
      <p:graphicFrame>
        <p:nvGraphicFramePr>
          <p:cNvPr id="2754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139124"/>
              </p:ext>
            </p:extLst>
          </p:nvPr>
        </p:nvGraphicFramePr>
        <p:xfrm>
          <a:off x="533400" y="1912938"/>
          <a:ext cx="3886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638" name="Equation" r:id="rId3" imgW="3886200" imgH="914400" progId="Equation.DSMT4">
                  <p:embed/>
                </p:oleObj>
              </mc:Choice>
              <mc:Fallback>
                <p:oleObj name="Equation" r:id="rId3" imgW="3886200" imgH="914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12938"/>
                        <a:ext cx="38862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171811"/>
              </p:ext>
            </p:extLst>
          </p:nvPr>
        </p:nvGraphicFramePr>
        <p:xfrm>
          <a:off x="1993993" y="2946400"/>
          <a:ext cx="3098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639" name="Equation" r:id="rId5" imgW="3098520" imgH="939600" progId="Equation.DSMT4">
                  <p:embed/>
                </p:oleObj>
              </mc:Choice>
              <mc:Fallback>
                <p:oleObj name="Equation" r:id="rId5" imgW="3098520" imgH="939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93" y="2946400"/>
                        <a:ext cx="30988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525159"/>
              </p:ext>
            </p:extLst>
          </p:nvPr>
        </p:nvGraphicFramePr>
        <p:xfrm>
          <a:off x="1990165" y="3962400"/>
          <a:ext cx="3327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640" name="Equation" r:id="rId7" imgW="3327120" imgH="939600" progId="Equation.DSMT4">
                  <p:embed/>
                </p:oleObj>
              </mc:Choice>
              <mc:Fallback>
                <p:oleObj name="Equation" r:id="rId7" imgW="3327120" imgH="939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0165" y="3962400"/>
                        <a:ext cx="33274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636465"/>
              </p:ext>
            </p:extLst>
          </p:nvPr>
        </p:nvGraphicFramePr>
        <p:xfrm>
          <a:off x="5543550" y="4291013"/>
          <a:ext cx="146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641" name="Equation" r:id="rId9" imgW="1460160" imgH="291960" progId="Equation.DSMT4">
                  <p:embed/>
                </p:oleObj>
              </mc:Choice>
              <mc:Fallback>
                <p:oleObj name="Equation" r:id="rId9" imgW="146016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550" y="4291013"/>
                        <a:ext cx="146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664005"/>
              </p:ext>
            </p:extLst>
          </p:nvPr>
        </p:nvGraphicFramePr>
        <p:xfrm>
          <a:off x="1986523" y="5029200"/>
          <a:ext cx="1892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642" name="Equation" r:id="rId11" imgW="1892160" imgH="685800" progId="Equation.DSMT4">
                  <p:embed/>
                </p:oleObj>
              </mc:Choice>
              <mc:Fallback>
                <p:oleObj name="Equation" r:id="rId11" imgW="1892160" imgH="685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6523" y="5029200"/>
                        <a:ext cx="18923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299640"/>
              </p:ext>
            </p:extLst>
          </p:nvPr>
        </p:nvGraphicFramePr>
        <p:xfrm>
          <a:off x="4114800" y="5278653"/>
          <a:ext cx="4635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643" name="Equation" r:id="rId13" imgW="4635360" imgH="279360" progId="Equation.DSMT4">
                  <p:embed/>
                </p:oleObj>
              </mc:Choice>
              <mc:Fallback>
                <p:oleObj name="Equation" r:id="rId13" imgW="4635360" imgH="2793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278653"/>
                        <a:ext cx="4635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Proofs and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Property 3: If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k</a:t>
            </a:r>
            <a:r>
              <a:rPr lang="en-US" dirty="0"/>
              <a:t>, then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every </a:t>
            </a:r>
            <a:r>
              <a:rPr lang="en-US" i="1" dirty="0"/>
              <a:t>n</a:t>
            </a:r>
            <a:r>
              <a:rPr lang="en-US" dirty="0"/>
              <a:t> and for any choice of sample points. </a:t>
            </a:r>
          </a:p>
        </p:txBody>
      </p:sp>
      <p:graphicFrame>
        <p:nvGraphicFramePr>
          <p:cNvPr id="2764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679326"/>
              </p:ext>
            </p:extLst>
          </p:nvPr>
        </p:nvGraphicFramePr>
        <p:xfrm>
          <a:off x="1111250" y="1901825"/>
          <a:ext cx="69215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1" name="Equation" r:id="rId3" imgW="6921360" imgH="939600" progId="Equation.DSMT4">
                  <p:embed/>
                </p:oleObj>
              </mc:Choice>
              <mc:Fallback>
                <p:oleObj name="Equation" r:id="rId3" imgW="6921360" imgH="939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0" y="1901825"/>
                        <a:ext cx="69215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Proofs and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862" y="1295400"/>
            <a:ext cx="4206240" cy="4572000"/>
          </a:xfrm>
        </p:spPr>
        <p:txBody>
          <a:bodyPr/>
          <a:lstStyle/>
          <a:p>
            <a:r>
              <a:rPr lang="en-US" dirty="0"/>
              <a:t>Property 3 (cont.):</a:t>
            </a:r>
          </a:p>
          <a:p>
            <a:endParaRPr lang="en-US" dirty="0"/>
          </a:p>
          <a:p>
            <a:r>
              <a:rPr lang="en-US" dirty="0"/>
              <a:t>corresponds to the signed area of the shaded rectangle in Figure 6, which is </a:t>
            </a:r>
            <a:r>
              <a:rPr lang="en-US" i="1" dirty="0"/>
              <a:t>k</a:t>
            </a:r>
            <a:r>
              <a:rPr lang="en-US" dirty="0"/>
              <a:t>(</a:t>
            </a:r>
            <a:r>
              <a:rPr lang="en-US" i="1" dirty="0"/>
              <a:t>b</a:t>
            </a:r>
            <a:r>
              <a:rPr lang="en-US" dirty="0"/>
              <a:t> − </a:t>
            </a:r>
            <a:r>
              <a:rPr lang="en-US" i="1" dirty="0"/>
              <a:t>a</a:t>
            </a:r>
            <a:r>
              <a:rPr lang="en-US" dirty="0"/>
              <a:t>). </a:t>
            </a:r>
          </a:p>
        </p:txBody>
      </p:sp>
      <p:pic>
        <p:nvPicPr>
          <p:cNvPr id="277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3102" y="1457325"/>
            <a:ext cx="418989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921801" y="4572000"/>
          <a:ext cx="34925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58" name="Equation" r:id="rId4" imgW="3492360" imgH="1028520" progId="Equation.DSMT4">
                  <p:embed/>
                </p:oleObj>
              </mc:Choice>
              <mc:Fallback>
                <p:oleObj name="Equation" r:id="rId4" imgW="3492360" imgH="10285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801" y="4572000"/>
                        <a:ext cx="3492500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436468"/>
              </p:ext>
            </p:extLst>
          </p:nvPr>
        </p:nvGraphicFramePr>
        <p:xfrm>
          <a:off x="495300" y="1717920"/>
          <a:ext cx="914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59" name="Equation" r:id="rId6" imgW="914400" imgH="685800" progId="Equation.DSMT4">
                  <p:embed/>
                </p:oleObj>
              </mc:Choice>
              <mc:Fallback>
                <p:oleObj name="Equation" r:id="rId6" imgW="914400" imgH="685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1717920"/>
                        <a:ext cx="9144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Proofs and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Property 5:</a:t>
            </a:r>
          </a:p>
        </p:txBody>
      </p:sp>
      <p:graphicFrame>
        <p:nvGraphicFramePr>
          <p:cNvPr id="2785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896690"/>
              </p:ext>
            </p:extLst>
          </p:nvPr>
        </p:nvGraphicFramePr>
        <p:xfrm>
          <a:off x="827790" y="1962947"/>
          <a:ext cx="26797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51" name="Equation" r:id="rId3" imgW="2679480" imgH="698400" progId="Equation.DSMT4">
                  <p:embed/>
                </p:oleObj>
              </mc:Choice>
              <mc:Fallback>
                <p:oleObj name="Equation" r:id="rId3" imgW="2679480" imgH="698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790" y="1962947"/>
                        <a:ext cx="26797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85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512116"/>
              </p:ext>
            </p:extLst>
          </p:nvPr>
        </p:nvGraphicFramePr>
        <p:xfrm>
          <a:off x="3632200" y="1863973"/>
          <a:ext cx="38100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52" name="Equation" r:id="rId5" imgW="3809880" imgH="952200" progId="Equation.DSMT4">
                  <p:embed/>
                </p:oleObj>
              </mc:Choice>
              <mc:Fallback>
                <p:oleObj name="Equation" r:id="rId5" imgW="3809880" imgH="952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200" y="1863973"/>
                        <a:ext cx="38100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85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058342"/>
              </p:ext>
            </p:extLst>
          </p:nvPr>
        </p:nvGraphicFramePr>
        <p:xfrm>
          <a:off x="3632200" y="2907327"/>
          <a:ext cx="49022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53" name="Equation" r:id="rId7" imgW="4902120" imgH="952200" progId="Equation.DSMT4">
                  <p:embed/>
                </p:oleObj>
              </mc:Choice>
              <mc:Fallback>
                <p:oleObj name="Equation" r:id="rId7" imgW="4902120" imgH="952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200" y="2907327"/>
                        <a:ext cx="49022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85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527440"/>
              </p:ext>
            </p:extLst>
          </p:nvPr>
        </p:nvGraphicFramePr>
        <p:xfrm>
          <a:off x="3632200" y="4103081"/>
          <a:ext cx="3352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54" name="Equation" r:id="rId9" imgW="3352680" imgH="698400" progId="Equation.DSMT4">
                  <p:embed/>
                </p:oleObj>
              </mc:Choice>
              <mc:Fallback>
                <p:oleObj name="Equation" r:id="rId9" imgW="3352680" imgH="698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200" y="4103081"/>
                        <a:ext cx="33528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Definite Integral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305794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Definite Integral</a:t>
            </a:r>
          </a:p>
          <a:p>
            <a:r>
              <a:rPr lang="en-US" dirty="0">
                <a:solidFill>
                  <a:srgbClr val="000000"/>
                </a:solidFill>
              </a:rPr>
              <a:t>Given a function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defined on an interval [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] let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                            let [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] be divided into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subintervals of equal width,                                                   where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                      and let the </a:t>
            </a:r>
            <a:r>
              <a:rPr lang="en-US" i="1" dirty="0">
                <a:solidFill>
                  <a:srgbClr val="000000"/>
                </a:solidFill>
              </a:rPr>
              <a:t>i</a:t>
            </a:r>
            <a:r>
              <a:rPr lang="en-US" baseline="30000" dirty="0">
                <a:solidFill>
                  <a:srgbClr val="000000"/>
                </a:solidFill>
              </a:rPr>
              <a:t>th</a:t>
            </a:r>
            <a:r>
              <a:rPr lang="en-US" dirty="0">
                <a:solidFill>
                  <a:srgbClr val="000000"/>
                </a:solidFill>
              </a:rPr>
              <a:t> sample point satisfy 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                        Then the </a:t>
            </a:r>
            <a:r>
              <a:rPr lang="en-US" b="1" dirty="0">
                <a:solidFill>
                  <a:srgbClr val="C00000"/>
                </a:solidFill>
              </a:rPr>
              <a:t>(Riemann) definite integral of </a:t>
            </a:r>
            <a:r>
              <a:rPr lang="en-US" b="1" i="1" dirty="0">
                <a:solidFill>
                  <a:srgbClr val="C00000"/>
                </a:solidFill>
              </a:rPr>
              <a:t>f</a:t>
            </a:r>
            <a:r>
              <a:rPr lang="en-US" b="1" dirty="0">
                <a:solidFill>
                  <a:srgbClr val="C00000"/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C00000"/>
                </a:solidFill>
              </a:rPr>
              <a:t>from </a:t>
            </a:r>
            <a:r>
              <a:rPr lang="en-US" b="1" i="1" dirty="0">
                <a:solidFill>
                  <a:srgbClr val="C00000"/>
                </a:solidFill>
              </a:rPr>
              <a:t>a</a:t>
            </a:r>
            <a:r>
              <a:rPr lang="en-US" b="1" dirty="0">
                <a:solidFill>
                  <a:srgbClr val="C00000"/>
                </a:solidFill>
              </a:rPr>
              <a:t> to </a:t>
            </a:r>
            <a:r>
              <a:rPr lang="en-US" b="1" i="1" dirty="0">
                <a:solidFill>
                  <a:srgbClr val="C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 is denoted                   and is defined to be</a:t>
            </a:r>
          </a:p>
          <a:p>
            <a:endParaRPr lang="en-US" b="1" i="1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208902" name="Object 6"/>
          <p:cNvGraphicFramePr>
            <a:graphicFrameLocks noChangeAspect="1"/>
          </p:cNvGraphicFramePr>
          <p:nvPr/>
        </p:nvGraphicFramePr>
        <p:xfrm>
          <a:off x="548640" y="2258704"/>
          <a:ext cx="2159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76" name="Equation" r:id="rId3" imgW="2158920" imgH="482400" progId="Equation.DSMT4">
                  <p:embed/>
                </p:oleObj>
              </mc:Choice>
              <mc:Fallback>
                <p:oleObj name="Equation" r:id="rId3" imgW="2158920" imgH="482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2258704"/>
                        <a:ext cx="2159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130650"/>
              </p:ext>
            </p:extLst>
          </p:nvPr>
        </p:nvGraphicFramePr>
        <p:xfrm>
          <a:off x="2813050" y="2660650"/>
          <a:ext cx="39243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77" name="Equation" r:id="rId5" imgW="3924000" imgH="495000" progId="Equation.DSMT4">
                  <p:embed/>
                </p:oleObj>
              </mc:Choice>
              <mc:Fallback>
                <p:oleObj name="Equation" r:id="rId5" imgW="3924000" imgH="4950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3050" y="2660650"/>
                        <a:ext cx="39243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04" name="Object 8"/>
          <p:cNvGraphicFramePr>
            <a:graphicFrameLocks noChangeAspect="1"/>
          </p:cNvGraphicFramePr>
          <p:nvPr/>
        </p:nvGraphicFramePr>
        <p:xfrm>
          <a:off x="533400" y="3124200"/>
          <a:ext cx="1689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78" name="Equation" r:id="rId7" imgW="1688760" imgH="431640" progId="Equation.DSMT4">
                  <p:embed/>
                </p:oleObj>
              </mc:Choice>
              <mc:Fallback>
                <p:oleObj name="Equation" r:id="rId7" imgW="1688760" imgH="4316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124200"/>
                        <a:ext cx="16891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05" name="Object 9"/>
          <p:cNvGraphicFramePr>
            <a:graphicFrameLocks noChangeAspect="1"/>
          </p:cNvGraphicFramePr>
          <p:nvPr/>
        </p:nvGraphicFramePr>
        <p:xfrm>
          <a:off x="548640" y="3532496"/>
          <a:ext cx="18415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79" name="Equation" r:id="rId9" imgW="1841400" imgH="495000" progId="Equation.DSMT4">
                  <p:embed/>
                </p:oleObj>
              </mc:Choice>
              <mc:Fallback>
                <p:oleObj name="Equation" r:id="rId9" imgW="1841400" imgH="4950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3532496"/>
                        <a:ext cx="18415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06" name="Object 10"/>
          <p:cNvGraphicFramePr>
            <a:graphicFrameLocks noChangeAspect="1"/>
          </p:cNvGraphicFramePr>
          <p:nvPr/>
        </p:nvGraphicFramePr>
        <p:xfrm>
          <a:off x="3810000" y="3927236"/>
          <a:ext cx="1435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80" name="Equation" r:id="rId11" imgW="1434960" imgH="685800" progId="Equation.DSMT4">
                  <p:embed/>
                </p:oleObj>
              </mc:Choice>
              <mc:Fallback>
                <p:oleObj name="Equation" r:id="rId11" imgW="1434960" imgH="6858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927236"/>
                        <a:ext cx="14351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07" name="Object 11"/>
          <p:cNvGraphicFramePr>
            <a:graphicFrameLocks noChangeAspect="1"/>
          </p:cNvGraphicFramePr>
          <p:nvPr/>
        </p:nvGraphicFramePr>
        <p:xfrm>
          <a:off x="2559050" y="4558352"/>
          <a:ext cx="40259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81" name="Equation" r:id="rId13" imgW="4025880" imgH="914400" progId="Equation.DSMT4">
                  <p:embed/>
                </p:oleObj>
              </mc:Choice>
              <mc:Fallback>
                <p:oleObj name="Equation" r:id="rId13" imgW="4025880" imgH="9144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050" y="4558352"/>
                        <a:ext cx="40259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Proofs and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4480560" cy="4572000"/>
          </a:xfrm>
        </p:spPr>
        <p:txBody>
          <a:bodyPr/>
          <a:lstStyle/>
          <a:p>
            <a:r>
              <a:rPr lang="en-US" dirty="0"/>
              <a:t>Property 5 (cont.): </a:t>
            </a:r>
          </a:p>
          <a:p>
            <a:r>
              <a:rPr lang="en-US" dirty="0"/>
              <a:t>Figure 7 shows the graphs of three functions </a:t>
            </a:r>
            <a:r>
              <a:rPr lang="en-US" i="1" dirty="0"/>
              <a:t>f</a:t>
            </a:r>
            <a:r>
              <a:rPr lang="en-US" dirty="0"/>
              <a:t>, </a:t>
            </a:r>
            <a:r>
              <a:rPr lang="en-US" i="1" dirty="0"/>
              <a:t>g</a:t>
            </a:r>
            <a:r>
              <a:rPr lang="en-US" dirty="0"/>
              <a:t>, and </a:t>
            </a:r>
            <a:r>
              <a:rPr lang="en-US" i="1" dirty="0"/>
              <a:t>f</a:t>
            </a:r>
            <a:r>
              <a:rPr lang="en-US" dirty="0"/>
              <a:t> + </a:t>
            </a:r>
            <a:r>
              <a:rPr lang="en-US" i="1" dirty="0"/>
              <a:t>g.</a:t>
            </a:r>
            <a:endParaRPr lang="en-US" dirty="0"/>
          </a:p>
        </p:txBody>
      </p:sp>
      <p:pic>
        <p:nvPicPr>
          <p:cNvPr id="279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371600"/>
            <a:ext cx="3746750" cy="448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201150"/>
              </p:ext>
            </p:extLst>
          </p:nvPr>
        </p:nvGraphicFramePr>
        <p:xfrm>
          <a:off x="990600" y="2848414"/>
          <a:ext cx="33528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85" name="Equation" r:id="rId4" imgW="3352680" imgH="1714320" progId="Equation.DSMT4">
                  <p:embed/>
                </p:oleObj>
              </mc:Choice>
              <mc:Fallback>
                <p:oleObj name="Equation" r:id="rId4" imgW="3352680" imgH="17143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848414"/>
                        <a:ext cx="3352800" cy="171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that                                    and   </a:t>
            </a:r>
          </a:p>
          <a:p>
            <a:pPr>
              <a:spcBef>
                <a:spcPts val="1800"/>
              </a:spcBef>
            </a:pPr>
            <a:r>
              <a:rPr lang="en-US" dirty="0"/>
              <a:t>determine </a:t>
            </a:r>
          </a:p>
          <a:p>
            <a:r>
              <a:rPr lang="en-US" b="1" dirty="0"/>
              <a:t>Solution </a:t>
            </a:r>
          </a:p>
          <a:p>
            <a:r>
              <a:rPr lang="en-US" dirty="0"/>
              <a:t>By Property 6, </a:t>
            </a:r>
          </a:p>
          <a:p>
            <a:pPr>
              <a:spcBef>
                <a:spcPts val="1800"/>
              </a:spcBef>
            </a:pPr>
            <a:r>
              <a:rPr lang="en-US" dirty="0"/>
              <a:t>                                                                        and so</a:t>
            </a:r>
          </a:p>
          <a:p>
            <a:pPr>
              <a:spcBef>
                <a:spcPts val="2400"/>
              </a:spcBef>
            </a:pPr>
            <a:r>
              <a:rPr lang="en-US" dirty="0"/>
              <a:t>                                               Hence, </a:t>
            </a:r>
          </a:p>
        </p:txBody>
      </p:sp>
      <p:graphicFrame>
        <p:nvGraphicFramePr>
          <p:cNvPr id="262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467565"/>
              </p:ext>
            </p:extLst>
          </p:nvPr>
        </p:nvGraphicFramePr>
        <p:xfrm>
          <a:off x="2082800" y="1192213"/>
          <a:ext cx="2870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87" name="Equation" r:id="rId3" imgW="2869920" imgH="685800" progId="Equation.DSMT4">
                  <p:embed/>
                </p:oleObj>
              </mc:Choice>
              <mc:Fallback>
                <p:oleObj name="Equation" r:id="rId3" imgW="2869920" imgH="685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1192213"/>
                        <a:ext cx="28702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383165"/>
              </p:ext>
            </p:extLst>
          </p:nvPr>
        </p:nvGraphicFramePr>
        <p:xfrm>
          <a:off x="5557838" y="1169988"/>
          <a:ext cx="2819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88" name="Equation" r:id="rId5" imgW="2819160" imgH="685800" progId="Equation.DSMT4">
                  <p:embed/>
                </p:oleObj>
              </mc:Choice>
              <mc:Fallback>
                <p:oleObj name="Equation" r:id="rId5" imgW="2819160" imgH="685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838" y="1169988"/>
                        <a:ext cx="28194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243716"/>
              </p:ext>
            </p:extLst>
          </p:nvPr>
        </p:nvGraphicFramePr>
        <p:xfrm>
          <a:off x="2125663" y="1843088"/>
          <a:ext cx="1600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89" name="Equation" r:id="rId7" imgW="1600200" imgH="685800" progId="Equation.DSMT4">
                  <p:embed/>
                </p:oleObj>
              </mc:Choice>
              <mc:Fallback>
                <p:oleObj name="Equation" r:id="rId7" imgW="1600200" imgH="685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5663" y="1843088"/>
                        <a:ext cx="16002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358672"/>
              </p:ext>
            </p:extLst>
          </p:nvPr>
        </p:nvGraphicFramePr>
        <p:xfrm>
          <a:off x="457200" y="3540593"/>
          <a:ext cx="5816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90" name="Equation" r:id="rId9" imgW="5816520" imgH="685800" progId="Equation.DSMT4">
                  <p:embed/>
                </p:oleObj>
              </mc:Choice>
              <mc:Fallback>
                <p:oleObj name="Equation" r:id="rId9" imgW="5816520" imgH="685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540593"/>
                        <a:ext cx="5816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365366"/>
              </p:ext>
            </p:extLst>
          </p:nvPr>
        </p:nvGraphicFramePr>
        <p:xfrm>
          <a:off x="457200" y="4267200"/>
          <a:ext cx="3835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91" name="Equation" r:id="rId11" imgW="3835080" imgH="685800" progId="Equation.DSMT4">
                  <p:embed/>
                </p:oleObj>
              </mc:Choice>
              <mc:Fallback>
                <p:oleObj name="Equation" r:id="rId11" imgW="3835080" imgH="685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267200"/>
                        <a:ext cx="38354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04569"/>
              </p:ext>
            </p:extLst>
          </p:nvPr>
        </p:nvGraphicFramePr>
        <p:xfrm>
          <a:off x="2779713" y="5029200"/>
          <a:ext cx="1536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92" name="Equation" r:id="rId13" imgW="1536480" imgH="685800" progId="Equation.DSMT4">
                  <p:embed/>
                </p:oleObj>
              </mc:Choice>
              <mc:Fallback>
                <p:oleObj name="Equation" r:id="rId13" imgW="1536480" imgH="685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9713" y="5029200"/>
                        <a:ext cx="15367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248272"/>
              </p:ext>
            </p:extLst>
          </p:nvPr>
        </p:nvGraphicFramePr>
        <p:xfrm>
          <a:off x="4318000" y="4987925"/>
          <a:ext cx="13589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93" name="Equation" r:id="rId15" imgW="1358640" imgH="825480" progId="Equation.DSMT4">
                  <p:embed/>
                </p:oleObj>
              </mc:Choice>
              <mc:Fallback>
                <p:oleObj name="Equation" r:id="rId15" imgW="1358640" imgH="8254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4987925"/>
                        <a:ext cx="13589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5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74301"/>
              </p:ext>
            </p:extLst>
          </p:nvPr>
        </p:nvGraphicFramePr>
        <p:xfrm>
          <a:off x="5702300" y="4979988"/>
          <a:ext cx="6858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94" name="Equation" r:id="rId17" imgW="685800" imgH="825480" progId="Equation.DSMT4">
                  <p:embed/>
                </p:oleObj>
              </mc:Choice>
              <mc:Fallback>
                <p:oleObj name="Equation" r:id="rId17" imgW="685800" imgH="8254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2300" y="4979988"/>
                        <a:ext cx="6858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Property 8 to find lower and upper bounds on the </a:t>
            </a:r>
          </a:p>
          <a:p>
            <a:r>
              <a:rPr lang="en-US" dirty="0"/>
              <a:t>integral </a:t>
            </a:r>
          </a:p>
          <a:p>
            <a:r>
              <a:rPr lang="en-US" b="1" dirty="0"/>
              <a:t>Solution </a:t>
            </a:r>
          </a:p>
          <a:p>
            <a:r>
              <a:rPr lang="en-US" dirty="0"/>
              <a:t>The function                  is an increasing function, so </a:t>
            </a:r>
          </a:p>
          <a:p>
            <a:endParaRPr lang="en-US" dirty="0"/>
          </a:p>
          <a:p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Hence, </a:t>
            </a:r>
          </a:p>
        </p:txBody>
      </p:sp>
      <p:graphicFrame>
        <p:nvGraphicFramePr>
          <p:cNvPr id="263170" name="Object 2"/>
          <p:cNvGraphicFramePr>
            <a:graphicFrameLocks noChangeAspect="1"/>
          </p:cNvGraphicFramePr>
          <p:nvPr/>
        </p:nvGraphicFramePr>
        <p:xfrm>
          <a:off x="1757432" y="1717344"/>
          <a:ext cx="1130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86" name="Equation" r:id="rId3" imgW="1130040" imgH="685800" progId="Equation.DSMT4">
                  <p:embed/>
                </p:oleObj>
              </mc:Choice>
              <mc:Fallback>
                <p:oleObj name="Equation" r:id="rId3" imgW="1130040" imgH="685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432" y="1717344"/>
                        <a:ext cx="11303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3171" name="Object 3"/>
          <p:cNvGraphicFramePr>
            <a:graphicFrameLocks noChangeAspect="1"/>
          </p:cNvGraphicFramePr>
          <p:nvPr/>
        </p:nvGraphicFramePr>
        <p:xfrm>
          <a:off x="2435225" y="2874963"/>
          <a:ext cx="1320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87" name="Equation" r:id="rId5" imgW="1320480" imgH="482400" progId="Equation.DSMT4">
                  <p:embed/>
                </p:oleObj>
              </mc:Choice>
              <mc:Fallback>
                <p:oleObj name="Equation" r:id="rId5" imgW="1320480" imgH="482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5225" y="2874963"/>
                        <a:ext cx="1320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3172" name="Object 4"/>
          <p:cNvGraphicFramePr>
            <a:graphicFrameLocks noChangeAspect="1"/>
          </p:cNvGraphicFramePr>
          <p:nvPr/>
        </p:nvGraphicFramePr>
        <p:xfrm>
          <a:off x="558800" y="3562636"/>
          <a:ext cx="8026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88" name="Equation" r:id="rId7" imgW="8026200" imgH="571320" progId="Equation.DSMT4">
                  <p:embed/>
                </p:oleObj>
              </mc:Choice>
              <mc:Fallback>
                <p:oleObj name="Equation" r:id="rId7" imgW="8026200" imgH="5713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3562636"/>
                        <a:ext cx="80264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3173" name="Object 5"/>
          <p:cNvGraphicFramePr>
            <a:graphicFrameLocks noChangeAspect="1"/>
          </p:cNvGraphicFramePr>
          <p:nvPr/>
        </p:nvGraphicFramePr>
        <p:xfrm>
          <a:off x="647700" y="4876800"/>
          <a:ext cx="7848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89" name="Equation" r:id="rId9" imgW="7848360" imgH="685800" progId="Equation.DSMT4">
                  <p:embed/>
                </p:oleObj>
              </mc:Choice>
              <mc:Fallback>
                <p:oleObj name="Equation" r:id="rId9" imgW="7848360" imgH="685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4876800"/>
                        <a:ext cx="7848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the average value of                              on the interval </a:t>
            </a:r>
          </a:p>
          <a:p>
            <a:r>
              <a:rPr lang="en-US" b="1" dirty="0"/>
              <a:t>Solution </a:t>
            </a:r>
          </a:p>
          <a:p>
            <a:r>
              <a:rPr lang="en-US" dirty="0"/>
              <a:t>The Average Value, </a:t>
            </a:r>
            <a:r>
              <a:rPr lang="en-US" i="1" dirty="0"/>
              <a:t>h</a:t>
            </a:r>
            <a:r>
              <a:rPr lang="en-US" dirty="0"/>
              <a:t>, of </a:t>
            </a:r>
            <a:r>
              <a:rPr lang="en-US" i="1" dirty="0"/>
              <a:t>f(x) </a:t>
            </a:r>
            <a:r>
              <a:rPr lang="en-US" dirty="0"/>
              <a:t>over [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]: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have already determined in Example 3 that 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64195" name="Object 3"/>
          <p:cNvGraphicFramePr>
            <a:graphicFrameLocks noChangeAspect="1"/>
          </p:cNvGraphicFramePr>
          <p:nvPr/>
        </p:nvGraphicFramePr>
        <p:xfrm>
          <a:off x="5130800" y="1219200"/>
          <a:ext cx="23368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95" name="Equation" r:id="rId3" imgW="2336760" imgH="583920" progId="Equation.DSMT4">
                  <p:embed/>
                </p:oleObj>
              </mc:Choice>
              <mc:Fallback>
                <p:oleObj name="Equation" r:id="rId3" imgW="2336760" imgH="5839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0800" y="1219200"/>
                        <a:ext cx="23368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196" name="Object 4"/>
          <p:cNvGraphicFramePr>
            <a:graphicFrameLocks noChangeAspect="1"/>
          </p:cNvGraphicFramePr>
          <p:nvPr/>
        </p:nvGraphicFramePr>
        <p:xfrm>
          <a:off x="1750488" y="1752600"/>
          <a:ext cx="1016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96" name="Equation" r:id="rId5" imgW="1015920" imgH="482400" progId="Equation.DSMT4">
                  <p:embed/>
                </p:oleObj>
              </mc:Choice>
              <mc:Fallback>
                <p:oleObj name="Equation" r:id="rId5" imgW="1015920" imgH="482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0488" y="1752600"/>
                        <a:ext cx="1016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760992"/>
              </p:ext>
            </p:extLst>
          </p:nvPr>
        </p:nvGraphicFramePr>
        <p:xfrm>
          <a:off x="723900" y="4724400"/>
          <a:ext cx="75184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97" name="Equation" r:id="rId7" imgW="7518240" imgH="952200" progId="Equation.DSMT4">
                  <p:embed/>
                </p:oleObj>
              </mc:Choice>
              <mc:Fallback>
                <p:oleObj name="Equation" r:id="rId7" imgW="7518240" imgH="952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4724400"/>
                        <a:ext cx="75184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601302"/>
              </p:ext>
            </p:extLst>
          </p:nvPr>
        </p:nvGraphicFramePr>
        <p:xfrm>
          <a:off x="3276600" y="3124200"/>
          <a:ext cx="259556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98" name="Equation" r:id="rId9" imgW="1066680" imgH="469800" progId="Equation.DSMT4">
                  <p:embed/>
                </p:oleObj>
              </mc:Choice>
              <mc:Fallback>
                <p:oleObj name="Equation" r:id="rId9" imgW="10666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76600" y="3124200"/>
                        <a:ext cx="2595563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 (cont.)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4114800" cy="4572000"/>
          </a:xfrm>
        </p:spPr>
        <p:txBody>
          <a:bodyPr/>
          <a:lstStyle/>
          <a:p>
            <a:r>
              <a:rPr lang="en-US" dirty="0"/>
              <a:t>Note that, geometrically, this corresponds to transforming a half circle into a rectangle, as shown in Figure 10. </a:t>
            </a:r>
          </a:p>
          <a:p>
            <a:endParaRPr lang="en-US" dirty="0"/>
          </a:p>
        </p:txBody>
      </p:sp>
      <p:pic>
        <p:nvPicPr>
          <p:cNvPr id="266242" name="Picture 2"/>
          <p:cNvPicPr>
            <a:picLocks noChangeAspect="1" noChangeArrowheads="1"/>
          </p:cNvPicPr>
          <p:nvPr/>
        </p:nvPicPr>
        <p:blipFill>
          <a:blip r:embed="rId2" cstate="print"/>
          <a:srcRect b="14773"/>
          <a:stretch>
            <a:fillRect/>
          </a:stretch>
        </p:blipFill>
        <p:spPr bwMode="auto">
          <a:xfrm>
            <a:off x="4422271" y="1295400"/>
            <a:ext cx="434072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816237" y="4572000"/>
            <a:ext cx="1552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10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Definite Integral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763834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Definite Integral (cont.)</a:t>
            </a:r>
          </a:p>
          <a:p>
            <a:r>
              <a:rPr lang="en-US" dirty="0">
                <a:solidFill>
                  <a:srgbClr val="000000"/>
                </a:solidFill>
              </a:rPr>
              <a:t>provided the limit exists and is the same for every choice of the sample points. If so, we say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is </a:t>
            </a:r>
            <a:r>
              <a:rPr lang="en-US" b="1" dirty="0" err="1">
                <a:solidFill>
                  <a:srgbClr val="C00000"/>
                </a:solidFill>
              </a:rPr>
              <a:t>integrable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on [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i="1" dirty="0">
                <a:solidFill>
                  <a:srgbClr val="000000"/>
                </a:solidFill>
              </a:rPr>
              <a:t> b</a:t>
            </a:r>
            <a:r>
              <a:rPr lang="en-US" dirty="0">
                <a:solidFill>
                  <a:srgbClr val="000000"/>
                </a:solidFill>
              </a:rPr>
              <a:t>], and call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the </a:t>
            </a:r>
            <a:r>
              <a:rPr lang="en-US" b="1" dirty="0">
                <a:solidFill>
                  <a:srgbClr val="C00000"/>
                </a:solidFill>
              </a:rPr>
              <a:t>integrand</a:t>
            </a:r>
            <a:r>
              <a:rPr lang="en-US" dirty="0">
                <a:solidFill>
                  <a:srgbClr val="000000"/>
                </a:solidFill>
              </a:rPr>
              <a:t> of the integral. In this context,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 are called, respectively, the </a:t>
            </a:r>
            <a:r>
              <a:rPr lang="en-US" b="1" dirty="0">
                <a:solidFill>
                  <a:srgbClr val="C00000"/>
                </a:solidFill>
              </a:rPr>
              <a:t>lower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b="1" dirty="0">
                <a:solidFill>
                  <a:srgbClr val="C00000"/>
                </a:solidFill>
              </a:rPr>
              <a:t>upper limits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of integration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Riemann Sums and the Definite Integral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symbol </a:t>
            </a:r>
            <a:r>
              <a:rPr lang="en-US" dirty="0">
                <a:latin typeface="Symbol" pitchFamily="18" charset="2"/>
                <a:sym typeface="Symbol"/>
              </a:rPr>
              <a:t></a:t>
            </a:r>
            <a:r>
              <a:rPr lang="en-US" dirty="0"/>
              <a:t> was introduced by Leibniz and represents a stylized “S” as a reminder that the basis of the definite integral is summation. Similarly, the process of calculating the value of a definite integral is termed </a:t>
            </a:r>
            <a:r>
              <a:rPr lang="en-US" b="1" dirty="0"/>
              <a:t>integration</a:t>
            </a:r>
            <a:r>
              <a:rPr lang="en-US" dirty="0"/>
              <a:t>—this reflects the fact that we arrive at a definite integral by adding up (integrating) a finite number of summands, and taking the limit as the number of summands approaches infinity.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Riemann Sums and the Definite Integral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Symbol" pitchFamily="18" charset="2"/>
                <a:sym typeface="Symbol"/>
              </a:rPr>
              <a:t></a:t>
            </a:r>
            <a:r>
              <a:rPr lang="en-US" dirty="0"/>
              <a:t> represents “S” for summation, the basis of the definite integral.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Introduced by Leibniz.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process of calculating the value of a definite integral is termed </a:t>
            </a:r>
            <a:r>
              <a:rPr lang="en-US" b="1" dirty="0"/>
              <a:t>integration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1233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Riemann Sums and the Definite Integral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an interval [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], a </a:t>
            </a:r>
            <a:r>
              <a:rPr lang="en-US" b="1" dirty="0"/>
              <a:t>partition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dirty="0"/>
              <a:t> of [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] is any finite set			    where 							       (note that the 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dirty="0"/>
              <a:t>’s don’t have to be evenly spaced). </a:t>
            </a:r>
          </a:p>
          <a:p>
            <a:r>
              <a:rPr lang="en-US" dirty="0"/>
              <a:t>The </a:t>
            </a:r>
            <a:r>
              <a:rPr lang="en-US" b="1" dirty="0"/>
              <a:t>norm</a:t>
            </a:r>
            <a:r>
              <a:rPr lang="en-US" dirty="0"/>
              <a:t> of the partition </a:t>
            </a:r>
            <a:r>
              <a:rPr lang="en-US" i="1" dirty="0"/>
              <a:t>P</a:t>
            </a:r>
            <a:r>
              <a:rPr lang="en-US" dirty="0"/>
              <a:t> is defined to be			                 where		          that is, 	  </a:t>
            </a:r>
          </a:p>
          <a:p>
            <a:r>
              <a:rPr lang="en-US" dirty="0"/>
              <a:t>is the maximum of the subinterval widths. </a:t>
            </a:r>
          </a:p>
        </p:txBody>
      </p:sp>
      <p:graphicFrame>
        <p:nvGraphicFramePr>
          <p:cNvPr id="2672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4444172"/>
              </p:ext>
            </p:extLst>
          </p:nvPr>
        </p:nvGraphicFramePr>
        <p:xfrm>
          <a:off x="1903413" y="1752600"/>
          <a:ext cx="25019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11" name="Equation" r:id="rId3" imgW="2501640" imgH="495000" progId="Equation.DSMT4">
                  <p:embed/>
                </p:oleObj>
              </mc:Choice>
              <mc:Fallback>
                <p:oleObj name="Equation" r:id="rId3" imgW="2501640" imgH="495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3413" y="1752600"/>
                        <a:ext cx="25019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682878"/>
              </p:ext>
            </p:extLst>
          </p:nvPr>
        </p:nvGraphicFramePr>
        <p:xfrm>
          <a:off x="561975" y="2209800"/>
          <a:ext cx="4114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12" name="Equation" r:id="rId5" imgW="4114800" imgH="431640" progId="Equation.DSMT4">
                  <p:embed/>
                </p:oleObj>
              </mc:Choice>
              <mc:Fallback>
                <p:oleObj name="Equation" r:id="rId5" imgW="411480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2209800"/>
                        <a:ext cx="41148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799058"/>
              </p:ext>
            </p:extLst>
          </p:nvPr>
        </p:nvGraphicFramePr>
        <p:xfrm>
          <a:off x="533400" y="3522785"/>
          <a:ext cx="21971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13" name="Equation" r:id="rId7" imgW="2197080" imgH="583920" progId="Equation.DSMT4">
                  <p:embed/>
                </p:oleObj>
              </mc:Choice>
              <mc:Fallback>
                <p:oleObj name="Equation" r:id="rId7" imgW="2197080" imgH="5839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522785"/>
                        <a:ext cx="21971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454897"/>
              </p:ext>
            </p:extLst>
          </p:nvPr>
        </p:nvGraphicFramePr>
        <p:xfrm>
          <a:off x="3810000" y="3581400"/>
          <a:ext cx="2006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14" name="Equation" r:id="rId9" imgW="2006280" imgH="431640" progId="Equation.DSMT4">
                  <p:embed/>
                </p:oleObj>
              </mc:Choice>
              <mc:Fallback>
                <p:oleObj name="Equation" r:id="rId9" imgW="2006280" imgH="431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581400"/>
                        <a:ext cx="2006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156494"/>
              </p:ext>
            </p:extLst>
          </p:nvPr>
        </p:nvGraphicFramePr>
        <p:xfrm>
          <a:off x="6934200" y="3505200"/>
          <a:ext cx="431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15" name="Equation" r:id="rId11" imgW="431640" imgH="469800" progId="Equation.DSMT4">
                  <p:embed/>
                </p:oleObj>
              </mc:Choice>
              <mc:Fallback>
                <p:oleObj name="Equation" r:id="rId11" imgW="43164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505200"/>
                        <a:ext cx="431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Riemann Sums and the Definite Integral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the epsilon‑delta formulation of limit, </a:t>
            </a:r>
            <a:r>
              <a:rPr lang="en-US" i="1" dirty="0"/>
              <a:t>f</a:t>
            </a:r>
            <a:r>
              <a:rPr lang="en-US" dirty="0"/>
              <a:t> is integrable on [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] and  its definite integral is </a:t>
            </a:r>
          </a:p>
          <a:p>
            <a:r>
              <a:rPr lang="en-US" dirty="0"/>
              <a:t>	       if for every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/>
              <a:t> &gt; 0 there is a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/>
              <a:t> &gt; 0 so that </a:t>
            </a:r>
          </a:p>
        </p:txBody>
      </p:sp>
      <p:graphicFrame>
        <p:nvGraphicFramePr>
          <p:cNvPr id="2682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382216"/>
              </p:ext>
            </p:extLst>
          </p:nvPr>
        </p:nvGraphicFramePr>
        <p:xfrm>
          <a:off x="533400" y="2086708"/>
          <a:ext cx="14097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48" name="Equation" r:id="rId3" imgW="1409400" imgH="698400" progId="Equation.DSMT4">
                  <p:embed/>
                </p:oleObj>
              </mc:Choice>
              <mc:Fallback>
                <p:oleObj name="Equation" r:id="rId3" imgW="1409400" imgH="698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086708"/>
                        <a:ext cx="14097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82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923434"/>
              </p:ext>
            </p:extLst>
          </p:nvPr>
        </p:nvGraphicFramePr>
        <p:xfrm>
          <a:off x="584200" y="2735263"/>
          <a:ext cx="5588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49" name="Equation" r:id="rId5" imgW="5587920" imgH="990360" progId="Equation.DSMT4">
                  <p:embed/>
                </p:oleObj>
              </mc:Choice>
              <mc:Fallback>
                <p:oleObj name="Equation" r:id="rId5" imgW="5587920" imgH="9903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2735263"/>
                        <a:ext cx="5588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219617"/>
          </a:xfrm>
        </p:spPr>
        <p:txBody>
          <a:bodyPr>
            <a:spAutoFit/>
          </a:bodyPr>
          <a:lstStyle/>
          <a:p>
            <a:r>
              <a:rPr lang="en-US" dirty="0"/>
              <a:t>George uses a slingshot to shoot a small stone straight up into the sky with a vertical velocity of</a:t>
            </a:r>
          </a:p>
          <a:p>
            <a:pPr>
              <a:spcBef>
                <a:spcPts val="0"/>
              </a:spcBef>
            </a:pPr>
            <a:r>
              <a:rPr lang="en-US" dirty="0"/>
              <a:t>                                    What is the height of the stone, relative to its initial height, when </a:t>
            </a:r>
            <a:r>
              <a:rPr lang="en-US" i="1" dirty="0"/>
              <a:t>t</a:t>
            </a:r>
            <a:r>
              <a:rPr lang="en-US" dirty="0"/>
              <a:t> = 4 </a:t>
            </a:r>
            <a:r>
              <a:rPr lang="en-US" i="1" dirty="0"/>
              <a:t>s</a:t>
            </a:r>
            <a:r>
              <a:rPr lang="en-US" dirty="0"/>
              <a:t>?</a:t>
            </a:r>
          </a:p>
          <a:p>
            <a:r>
              <a:rPr lang="en-US" b="1" dirty="0"/>
              <a:t>Solution</a:t>
            </a:r>
          </a:p>
          <a:p>
            <a:pPr>
              <a:spcBef>
                <a:spcPts val="600"/>
              </a:spcBef>
            </a:pPr>
            <a:r>
              <a:rPr lang="en-US" dirty="0"/>
              <a:t>Find the limit of Riemann sums of the form</a:t>
            </a:r>
          </a:p>
          <a:p>
            <a:r>
              <a:rPr lang="en-US" dirty="0"/>
              <a:t>to deduce the position of the stone after 4 seconds—the distance traveled over the interval              is approximately</a:t>
            </a:r>
          </a:p>
        </p:txBody>
      </p:sp>
      <p:graphicFrame>
        <p:nvGraphicFramePr>
          <p:cNvPr id="241666" name="Object 2"/>
          <p:cNvGraphicFramePr>
            <a:graphicFrameLocks noChangeAspect="1"/>
          </p:cNvGraphicFramePr>
          <p:nvPr/>
        </p:nvGraphicFramePr>
        <p:xfrm>
          <a:off x="533400" y="2178712"/>
          <a:ext cx="2844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06" name="Equation" r:id="rId3" imgW="2844720" imgH="482400" progId="Equation.DSMT4">
                  <p:embed/>
                </p:oleObj>
              </mc:Choice>
              <mc:Fallback>
                <p:oleObj name="Equation" r:id="rId3" imgW="2844720" imgH="482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78712"/>
                        <a:ext cx="2844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268896"/>
              </p:ext>
            </p:extLst>
          </p:nvPr>
        </p:nvGraphicFramePr>
        <p:xfrm>
          <a:off x="6781800" y="3352800"/>
          <a:ext cx="1574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07" name="Equation" r:id="rId5" imgW="1574640" imgH="914400" progId="Equation.DSMT4">
                  <p:embed/>
                </p:oleObj>
              </mc:Choice>
              <mc:Fallback>
                <p:oleObj name="Equation" r:id="rId5" imgW="1574640" imgH="914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352800"/>
                        <a:ext cx="15748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428923"/>
              </p:ext>
            </p:extLst>
          </p:nvPr>
        </p:nvGraphicFramePr>
        <p:xfrm>
          <a:off x="6070600" y="4563726"/>
          <a:ext cx="1016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08" name="Equation" r:id="rId7" imgW="1015920" imgH="482400" progId="Equation.DSMT4">
                  <p:embed/>
                </p:oleObj>
              </mc:Choice>
              <mc:Fallback>
                <p:oleObj name="Equation" r:id="rId7" imgW="1015920" imgH="482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4563726"/>
                        <a:ext cx="1016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089171"/>
              </p:ext>
            </p:extLst>
          </p:nvPr>
        </p:nvGraphicFramePr>
        <p:xfrm>
          <a:off x="2702169" y="4941277"/>
          <a:ext cx="12192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09" name="Equation" r:id="rId9" imgW="1218960" imgH="583920" progId="Equation.DSMT4">
                  <p:embed/>
                </p:oleObj>
              </mc:Choice>
              <mc:Fallback>
                <p:oleObj name="Equation" r:id="rId9" imgW="1218960" imgH="5839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2169" y="4941277"/>
                        <a:ext cx="12192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3445</TotalTime>
  <Words>986</Words>
  <Application>Microsoft Office PowerPoint</Application>
  <PresentationFormat>On-screen Show (4:3)</PresentationFormat>
  <Paragraphs>134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Symbol</vt:lpstr>
      <vt:lpstr>Arial</vt:lpstr>
      <vt:lpstr>Cambria Math</vt:lpstr>
      <vt:lpstr>Calibri</vt:lpstr>
      <vt:lpstr>Office Theme</vt:lpstr>
      <vt:lpstr>Equation</vt:lpstr>
      <vt:lpstr>MathType 6.0 Equation</vt:lpstr>
      <vt:lpstr>Section 5.2</vt:lpstr>
      <vt:lpstr>TOPICS</vt:lpstr>
      <vt:lpstr>Definition: Definite Integral</vt:lpstr>
      <vt:lpstr>Definition: Definite Integral</vt:lpstr>
      <vt:lpstr>Riemann Sums and the Definite Integral</vt:lpstr>
      <vt:lpstr>Riemann Sums and the Definite Integral</vt:lpstr>
      <vt:lpstr>Riemann Sums and the Definite Integral</vt:lpstr>
      <vt:lpstr>Riemann Sums and the Definite Integral</vt:lpstr>
      <vt:lpstr>Example 1</vt:lpstr>
      <vt:lpstr>Example 1 (cont.)</vt:lpstr>
      <vt:lpstr>Example 1 (cont.)</vt:lpstr>
      <vt:lpstr>Example 1 (cont.)</vt:lpstr>
      <vt:lpstr>Example 1 (cont.)</vt:lpstr>
      <vt:lpstr>Example 1 (cont.)</vt:lpstr>
      <vt:lpstr>Theorem: Piecewise Continuous Functions Are Integrable</vt:lpstr>
      <vt:lpstr>Definition: Left and Right Riemann Sums</vt:lpstr>
      <vt:lpstr>Example 2 </vt:lpstr>
      <vt:lpstr>Example 2 (cont.)</vt:lpstr>
      <vt:lpstr>Example 2 (cont.)</vt:lpstr>
      <vt:lpstr>Example 3 </vt:lpstr>
      <vt:lpstr>Example 3 (cont.) </vt:lpstr>
      <vt:lpstr>Example 3 (cont.) </vt:lpstr>
      <vt:lpstr>Properties of the Definite Integral</vt:lpstr>
      <vt:lpstr>Properties of the Definite Integral</vt:lpstr>
      <vt:lpstr>Selected Proofs and Comments</vt:lpstr>
      <vt:lpstr>Selected Proofs and Comments</vt:lpstr>
      <vt:lpstr>Selected Proofs and Comments</vt:lpstr>
      <vt:lpstr>Selected Proofs and Comments</vt:lpstr>
      <vt:lpstr>Selected Proofs and Comments</vt:lpstr>
      <vt:lpstr>Selected Proofs and Comments</vt:lpstr>
      <vt:lpstr>Example 4 </vt:lpstr>
      <vt:lpstr>Example 5 </vt:lpstr>
      <vt:lpstr>Example 6 </vt:lpstr>
      <vt:lpstr>Example 6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Calculus</dc:title>
  <dc:creator>Hawkes Learning</dc:creator>
  <cp:lastModifiedBy>Daniel Breuer</cp:lastModifiedBy>
  <cp:revision>334</cp:revision>
  <dcterms:created xsi:type="dcterms:W3CDTF">2013-04-26T14:43:13Z</dcterms:created>
  <dcterms:modified xsi:type="dcterms:W3CDTF">2018-09-26T18:05:29Z</dcterms:modified>
</cp:coreProperties>
</file>