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2" r:id="rId31"/>
    <p:sldId id="291" r:id="rId32"/>
    <p:sldId id="293" r:id="rId33"/>
    <p:sldId id="305" r:id="rId34"/>
    <p:sldId id="294" r:id="rId35"/>
    <p:sldId id="295" r:id="rId36"/>
    <p:sldId id="296" r:id="rId37"/>
    <p:sldId id="297" r:id="rId38"/>
    <p:sldId id="298" r:id="rId39"/>
    <p:sldId id="299" r:id="rId40"/>
    <p:sldId id="301" r:id="rId41"/>
    <p:sldId id="302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Sakkal Majalla" panose="02000000000000000000" pitchFamily="2" charset="-78"/>
      <p:regular r:id="rId47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F91"/>
    <a:srgbClr val="0000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80" autoAdjust="0"/>
    <p:restoredTop sz="94660"/>
  </p:normalViewPr>
  <p:slideViewPr>
    <p:cSldViewPr>
      <p:cViewPr varScale="1">
        <p:scale>
          <a:sx n="107" d="100"/>
          <a:sy n="107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9.wmf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image" Target="../media/image90.wmf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0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1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3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5.3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chemeClr val="tx2"/>
                </a:solidFill>
              </a:rPr>
              <a:t>The Fundamental Theorem of Calculus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48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Fundamental Theorem of Calculus, Part I </a:t>
            </a:r>
          </a:p>
          <a:p>
            <a:r>
              <a:rPr lang="en-US" dirty="0">
                <a:solidFill>
                  <a:schemeClr val="tx1"/>
                </a:solidFill>
              </a:rPr>
              <a:t>Given a continuous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on an interval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and </a:t>
            </a:r>
          </a:p>
          <a:p>
            <a:r>
              <a:rPr lang="en-US" dirty="0">
                <a:solidFill>
                  <a:schemeClr val="tx1"/>
                </a:solidFill>
              </a:rPr>
              <a:t>a fixed point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, define the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on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by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Then 		        for all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89121"/>
              </p:ext>
            </p:extLst>
          </p:nvPr>
        </p:nvGraphicFramePr>
        <p:xfrm>
          <a:off x="533400" y="2743200"/>
          <a:ext cx="240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3" imgW="2400120" imgH="685800" progId="Equation.DSMT4">
                  <p:embed/>
                </p:oleObj>
              </mc:Choice>
              <mc:Fallback>
                <p:oleObj name="Equation" r:id="rId3" imgW="240012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240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31101"/>
              </p:ext>
            </p:extLst>
          </p:nvPr>
        </p:nvGraphicFramePr>
        <p:xfrm>
          <a:off x="3886200" y="2870200"/>
          <a:ext cx="1790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5" imgW="1790640" imgH="482400" progId="Equation.DSMT4">
                  <p:embed/>
                </p:oleObj>
              </mc:Choice>
              <mc:Fallback>
                <p:oleObj name="Equation" r:id="rId5" imgW="179064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70200"/>
                        <a:ext cx="1790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</a:t>
            </a:r>
          </a:p>
          <a:p>
            <a:r>
              <a:rPr lang="en-US" dirty="0">
                <a:solidFill>
                  <a:schemeClr val="tx1"/>
                </a:solidFill>
              </a:rPr>
              <a:t>We will prove that  		  by showing that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for all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In what follows, we will assume that each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is sufficiently small so that both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Further, if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happens to be an endpoint of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, then 	 should be interpreted as a one‑sided derivative and the limit above restricted to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&gt; 0 (if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is the left endpoint of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 or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&lt; 0 (if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is the right endpoint).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340100" y="1828800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3" imgW="1765080" imgH="469800" progId="Equation.DSMT4">
                  <p:embed/>
                </p:oleObj>
              </mc:Choice>
              <mc:Fallback>
                <p:oleObj name="Equation" r:id="rId3" imgW="17650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28800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749550" y="2438400"/>
          <a:ext cx="3644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5" imgW="3644640" imgH="876240" progId="Equation.DSMT4">
                  <p:embed/>
                </p:oleObj>
              </mc:Choice>
              <mc:Fallback>
                <p:oleObj name="Equation" r:id="rId5" imgW="364464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38400"/>
                        <a:ext cx="3644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652456" y="4161504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7" imgW="774360" imgH="469800" progId="Equation.DSMT4">
                  <p:embed/>
                </p:oleObj>
              </mc:Choice>
              <mc:Fallback>
                <p:oleObj name="Equation" r:id="rId7" imgW="7743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456" y="4161504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Note that one of the properties of the definite integral tells us that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so, for each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sufficiently small,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93750" y="2895600"/>
          <a:ext cx="755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Equation" r:id="rId3" imgW="7556400" imgH="698400" progId="Equation.DSMT4">
                  <p:embed/>
                </p:oleObj>
              </mc:Choice>
              <mc:Fallback>
                <p:oleObj name="Equation" r:id="rId3" imgW="75564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895600"/>
                        <a:ext cx="755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374900" y="4381500"/>
          <a:ext cx="439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5" imgW="4394160" imgH="876240" progId="Equation.DSMT4">
                  <p:embed/>
                </p:oleObj>
              </mc:Choice>
              <mc:Fallback>
                <p:oleObj name="Equation" r:id="rId5" imgW="439416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381500"/>
                        <a:ext cx="439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By the Mean Value Theorem for Definite Integrals, there is a point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between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for which 	</a:t>
            </a:r>
          </a:p>
          <a:p>
            <a:r>
              <a:rPr lang="en-US" dirty="0">
                <a:solidFill>
                  <a:schemeClr val="tx1"/>
                </a:solidFill>
              </a:rPr>
              <a:t>			          note that 		      if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is </a:t>
            </a:r>
          </a:p>
          <a:p>
            <a:r>
              <a:rPr lang="en-US" dirty="0">
                <a:solidFill>
                  <a:schemeClr val="tx1"/>
                </a:solidFill>
              </a:rPr>
              <a:t>positive and 		 if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is negative. As Figures 3a and 3b illustrate (for a positive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  <a:cs typeface="Sakkal Majalla" pitchFamily="2" charset="-78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represents the signed area bounded by the graph of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between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, and this signed area is equal to the area of the rectangle with width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h </a:t>
            </a:r>
            <a:r>
              <a:rPr lang="en-US" dirty="0">
                <a:solidFill>
                  <a:schemeClr val="tx1"/>
                </a:solidFill>
              </a:rPr>
              <a:t>and height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).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18149"/>
              </p:ext>
            </p:extLst>
          </p:nvPr>
        </p:nvGraphicFramePr>
        <p:xfrm>
          <a:off x="533400" y="2634046"/>
          <a:ext cx="337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3" imgW="3377880" imgH="698400" progId="Equation.DSMT4">
                  <p:embed/>
                </p:oleObj>
              </mc:Choice>
              <mc:Fallback>
                <p:oleObj name="Equation" r:id="rId3" imgW="337788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34046"/>
                        <a:ext cx="337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30331"/>
              </p:ext>
            </p:extLst>
          </p:nvPr>
        </p:nvGraphicFramePr>
        <p:xfrm>
          <a:off x="5562600" y="2783209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5" imgW="1714320" imgH="469800" progId="Equation.DSMT4">
                  <p:embed/>
                </p:oleObj>
              </mc:Choice>
              <mc:Fallback>
                <p:oleObj name="Equation" r:id="rId5" imgW="17143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83209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14255"/>
              </p:ext>
            </p:extLst>
          </p:nvPr>
        </p:nvGraphicFramePr>
        <p:xfrm>
          <a:off x="2438400" y="3293119"/>
          <a:ext cx="1714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7" imgW="1714320" imgH="469800" progId="Equation.DSMT4">
                  <p:embed/>
                </p:oleObj>
              </mc:Choice>
              <mc:Fallback>
                <p:oleObj name="Equation" r:id="rId7" imgW="17143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93119"/>
                        <a:ext cx="1714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0, it must be the case that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as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squeezed between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. Hence,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527300" y="2851150"/>
          <a:ext cx="4089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3" imgW="4089240" imgH="2577960" progId="Equation.DSMT4">
                  <p:embed/>
                </p:oleObj>
              </mc:Choice>
              <mc:Fallback>
                <p:oleObj name="Equation" r:id="rId3" imgW="4089240" imgH="257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851150"/>
                        <a:ext cx="40894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09600" y="1759350"/>
            <a:ext cx="40400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0200" y="5369859"/>
            <a:ext cx="162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3a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800600" y="1752600"/>
            <a:ext cx="375528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914058" y="5369859"/>
            <a:ext cx="1644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3b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function </a:t>
            </a:r>
            <a:r>
              <a:rPr lang="en-US" i="1" dirty="0"/>
              <a:t>F</a:t>
            </a:r>
            <a:r>
              <a:rPr lang="en-US" dirty="0"/>
              <a:t> defined by</a:t>
            </a:r>
          </a:p>
          <a:p>
            <a:r>
              <a:rPr lang="en-US" dirty="0"/>
              <a:t>determine the interval on which the Fundamental Theorem of Calculus can be applied and find 	 on that interval.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		 is continuous on     	   and 4 is an element of </a:t>
            </a:r>
            <a:r>
              <a:rPr lang="en-US" i="1" dirty="0"/>
              <a:t>I</a:t>
            </a:r>
            <a:r>
              <a:rPr lang="en-US" dirty="0"/>
              <a:t>. So the FTC applies for each nonnegative </a:t>
            </a:r>
            <a:r>
              <a:rPr lang="en-US" i="1" dirty="0"/>
              <a:t>x</a:t>
            </a:r>
            <a:r>
              <a:rPr lang="en-US" dirty="0"/>
              <a:t>,</a:t>
            </a:r>
          </a:p>
          <a:p>
            <a:r>
              <a:rPr lang="en-US" dirty="0"/>
              <a:t>and 			               For </a:t>
            </a:r>
            <a:r>
              <a:rPr lang="en-US" i="1" dirty="0"/>
              <a:t>x</a:t>
            </a:r>
            <a:r>
              <a:rPr lang="en-US" dirty="0"/>
              <a:t> = 0,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22706"/>
              </p:ext>
            </p:extLst>
          </p:nvPr>
        </p:nvGraphicFramePr>
        <p:xfrm>
          <a:off x="4876800" y="1185832"/>
          <a:ext cx="2895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2" name="Equation" r:id="rId3" imgW="2895480" imgH="698400" progId="Equation.DSMT4">
                  <p:embed/>
                </p:oleObj>
              </mc:Choice>
              <mc:Fallback>
                <p:oleObj name="Equation" r:id="rId3" imgW="289548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185832"/>
                        <a:ext cx="2895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11338"/>
              </p:ext>
            </p:extLst>
          </p:nvPr>
        </p:nvGraphicFramePr>
        <p:xfrm>
          <a:off x="7073900" y="2264335"/>
          <a:ext cx="77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Equation" r:id="rId5" imgW="774360" imgH="469800" progId="Equation.DSMT4">
                  <p:embed/>
                </p:oleObj>
              </mc:Choice>
              <mc:Fallback>
                <p:oleObj name="Equation" r:id="rId5" imgW="7743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264335"/>
                        <a:ext cx="77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1542"/>
              </p:ext>
            </p:extLst>
          </p:nvPr>
        </p:nvGraphicFramePr>
        <p:xfrm>
          <a:off x="533400" y="3670300"/>
          <a:ext cx="1841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7" imgW="1841400" imgH="520560" progId="Equation.DSMT4">
                  <p:embed/>
                </p:oleObj>
              </mc:Choice>
              <mc:Fallback>
                <p:oleObj name="Equation" r:id="rId7" imgW="184140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70300"/>
                        <a:ext cx="1841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88864"/>
              </p:ext>
            </p:extLst>
          </p:nvPr>
        </p:nvGraphicFramePr>
        <p:xfrm>
          <a:off x="4914900" y="3717365"/>
          <a:ext cx="1257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9" imgW="1257120" imgH="482400" progId="Equation.DSMT4">
                  <p:embed/>
                </p:oleObj>
              </mc:Choice>
              <mc:Fallback>
                <p:oleObj name="Equation" r:id="rId9" imgW="12571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717365"/>
                        <a:ext cx="1257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93625"/>
              </p:ext>
            </p:extLst>
          </p:nvPr>
        </p:nvGraphicFramePr>
        <p:xfrm>
          <a:off x="1219200" y="4598895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11" imgW="3124080" imgH="533160" progId="Equation.DSMT4">
                  <p:embed/>
                </p:oleObj>
              </mc:Choice>
              <mc:Fallback>
                <p:oleObj name="Equation" r:id="rId11" imgW="312408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98895"/>
                        <a:ext cx="3124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078308"/>
              </p:ext>
            </p:extLst>
          </p:nvPr>
        </p:nvGraphicFramePr>
        <p:xfrm>
          <a:off x="5943600" y="4598895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13" imgW="2590560" imgH="533160" progId="Equation.DSMT4">
                  <p:embed/>
                </p:oleObj>
              </mc:Choice>
              <mc:Fallback>
                <p:oleObj name="Equation" r:id="rId13" imgW="259056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98895"/>
                        <a:ext cx="2590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Use the FTC to evaluate the following:</a:t>
            </a:r>
          </a:p>
          <a:p>
            <a:endParaRPr lang="en-US" b="1" dirty="0"/>
          </a:p>
          <a:p>
            <a:r>
              <a:rPr lang="en-US" b="1" dirty="0"/>
              <a:t>a.				</a:t>
            </a:r>
          </a:p>
          <a:p>
            <a:endParaRPr lang="en-US" b="1" dirty="0"/>
          </a:p>
          <a:p>
            <a:r>
              <a:rPr lang="en-US" b="1" dirty="0"/>
              <a:t>b.</a:t>
            </a:r>
          </a:p>
          <a:p>
            <a:endParaRPr lang="en-US" b="1" dirty="0"/>
          </a:p>
          <a:p>
            <a:r>
              <a:rPr lang="en-US" b="1" dirty="0"/>
              <a:t>c.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87778" y="2156178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3" imgW="1930320" imgH="838080" progId="Equation.DSMT4">
                  <p:embed/>
                </p:oleObj>
              </mc:Choice>
              <mc:Fallback>
                <p:oleObj name="Equation" r:id="rId3" imgW="19303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78" y="2156178"/>
                        <a:ext cx="1930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949678" y="3177822"/>
          <a:ext cx="196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5" imgW="1968480" imgH="838080" progId="Equation.DSMT4">
                  <p:embed/>
                </p:oleObj>
              </mc:Choice>
              <mc:Fallback>
                <p:oleObj name="Equation" r:id="rId5" imgW="19684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678" y="3177822"/>
                        <a:ext cx="196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36978" y="41910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7" imgW="2133360" imgH="838080" progId="Equation.DSMT4">
                  <p:embed/>
                </p:oleObj>
              </mc:Choice>
              <mc:Fallback>
                <p:oleObj name="Equation" r:id="rId7" imgW="21333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78" y="4191000"/>
                        <a:ext cx="2133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indent="-463550"/>
            <a:r>
              <a:rPr lang="en-US" b="1" dirty="0"/>
              <a:t>Solution</a:t>
            </a:r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		         represents a function in </a:t>
            </a:r>
            <a:r>
              <a:rPr lang="en-US" i="1" dirty="0"/>
              <a:t>x</a:t>
            </a:r>
            <a:r>
              <a:rPr lang="en-US" dirty="0"/>
              <a:t>, but 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dirty="0"/>
              <a:t>because the upper limit of integration is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and not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is not simply 1/(2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i="1" dirty="0"/>
              <a:t>x</a:t>
            </a:r>
            <a:r>
              <a:rPr lang="en-US" dirty="0"/>
              <a:t>). 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998377"/>
              </p:ext>
            </p:extLst>
          </p:nvPr>
        </p:nvGraphicFramePr>
        <p:xfrm>
          <a:off x="990600" y="164054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3" imgW="2006280" imgH="838080" progId="Equation.DSMT4">
                  <p:embed/>
                </p:oleObj>
              </mc:Choice>
              <mc:Fallback>
                <p:oleObj name="Equation" r:id="rId3" imgW="20062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4054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/>
              <a:t>Example 3a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Chain Rule, let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, then</a:t>
            </a:r>
          </a:p>
          <a:p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72207"/>
              </p:ext>
            </p:extLst>
          </p:nvPr>
        </p:nvGraphicFramePr>
        <p:xfrm>
          <a:off x="533400" y="1945340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Equation" r:id="rId3" imgW="1765080" imgH="838080" progId="Equation.DSMT4">
                  <p:embed/>
                </p:oleObj>
              </mc:Choice>
              <mc:Fallback>
                <p:oleObj name="Equation" r:id="rId3" imgW="1765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45340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28117"/>
              </p:ext>
            </p:extLst>
          </p:nvPr>
        </p:nvGraphicFramePr>
        <p:xfrm>
          <a:off x="2362200" y="1905000"/>
          <a:ext cx="321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Equation" r:id="rId5" imgW="3213000" imgH="939600" progId="Equation.DSMT4">
                  <p:embed/>
                </p:oleObj>
              </mc:Choice>
              <mc:Fallback>
                <p:oleObj name="Equation" r:id="rId5" imgW="321300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3213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00448"/>
              </p:ext>
            </p:extLst>
          </p:nvPr>
        </p:nvGraphicFramePr>
        <p:xfrm>
          <a:off x="2371165" y="3022600"/>
          <a:ext cx="199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Equation" r:id="rId7" imgW="1993680" imgH="939600" progId="Equation.DSMT4">
                  <p:embed/>
                </p:oleObj>
              </mc:Choice>
              <mc:Fallback>
                <p:oleObj name="Equation" r:id="rId7" imgW="199368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165" y="3022600"/>
                        <a:ext cx="1993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79957"/>
              </p:ext>
            </p:extLst>
          </p:nvPr>
        </p:nvGraphicFramePr>
        <p:xfrm>
          <a:off x="2385360" y="5118100"/>
          <a:ext cx="1231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Equation" r:id="rId9" imgW="1231560" imgH="825480" progId="Equation.DSMT4">
                  <p:embed/>
                </p:oleObj>
              </mc:Choice>
              <mc:Fallback>
                <p:oleObj name="Equation" r:id="rId9" imgW="123156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60" y="5118100"/>
                        <a:ext cx="1231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609651"/>
              </p:ext>
            </p:extLst>
          </p:nvPr>
        </p:nvGraphicFramePr>
        <p:xfrm>
          <a:off x="2380130" y="4089400"/>
          <a:ext cx="2146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8" name="Equation" r:id="rId11" imgW="2145960" imgH="939600" progId="Equation.DSMT4">
                  <p:embed/>
                </p:oleObj>
              </mc:Choice>
              <mc:Fallback>
                <p:oleObj name="Equation" r:id="rId11" imgW="214596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130" y="4089400"/>
                        <a:ext cx="2146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327136"/>
              </p:ext>
            </p:extLst>
          </p:nvPr>
        </p:nvGraphicFramePr>
        <p:xfrm>
          <a:off x="4699000" y="4312025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9" name="Equation" r:id="rId13" imgW="1930320" imgH="406080" progId="Equation.DSMT4">
                  <p:embed/>
                </p:oleObj>
              </mc:Choice>
              <mc:Fallback>
                <p:oleObj name="Equation" r:id="rId13" imgW="1930320" imgH="406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312025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Fundamental Theorem, 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Fundamental Theorem, Part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b. 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56026"/>
              </p:ext>
            </p:extLst>
          </p:nvPr>
        </p:nvGraphicFramePr>
        <p:xfrm>
          <a:off x="703263" y="1944688"/>
          <a:ext cx="191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Equation" r:id="rId3" imgW="1917360" imgH="838080" progId="Equation.DSMT4">
                  <p:embed/>
                </p:oleObj>
              </mc:Choice>
              <mc:Fallback>
                <p:oleObj name="Equation" r:id="rId3" imgW="19173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944688"/>
                        <a:ext cx="1917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75646"/>
              </p:ext>
            </p:extLst>
          </p:nvPr>
        </p:nvGraphicFramePr>
        <p:xfrm>
          <a:off x="2667000" y="1963738"/>
          <a:ext cx="537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" name="Equation" r:id="rId5" imgW="5371920" imgH="838080" progId="Equation.DSMT4">
                  <p:embed/>
                </p:oleObj>
              </mc:Choice>
              <mc:Fallback>
                <p:oleObj name="Equation" r:id="rId5" imgW="537192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63738"/>
                        <a:ext cx="5372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3029"/>
              </p:ext>
            </p:extLst>
          </p:nvPr>
        </p:nvGraphicFramePr>
        <p:xfrm>
          <a:off x="2681940" y="2870200"/>
          <a:ext cx="4965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" name="Equation" r:id="rId7" imgW="4965480" imgH="939600" progId="Equation.DSMT4">
                  <p:embed/>
                </p:oleObj>
              </mc:Choice>
              <mc:Fallback>
                <p:oleObj name="Equation" r:id="rId7" imgW="4965480" imgH="939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940" y="2870200"/>
                        <a:ext cx="4965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90812"/>
              </p:ext>
            </p:extLst>
          </p:nvPr>
        </p:nvGraphicFramePr>
        <p:xfrm>
          <a:off x="2679700" y="3886200"/>
          <a:ext cx="1968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1" name="Equation" r:id="rId9" imgW="1968480" imgH="583920" progId="Equation.DSMT4">
                  <p:embed/>
                </p:oleObj>
              </mc:Choice>
              <mc:Fallback>
                <p:oleObj name="Equation" r:id="rId9" imgW="1968480" imgH="5839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886200"/>
                        <a:ext cx="1968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40516"/>
              </p:ext>
            </p:extLst>
          </p:nvPr>
        </p:nvGraphicFramePr>
        <p:xfrm>
          <a:off x="2684930" y="4635500"/>
          <a:ext cx="3924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2" name="Equation" r:id="rId11" imgW="3924000" imgH="469800" progId="Equation.DSMT4">
                  <p:embed/>
                </p:oleObj>
              </mc:Choice>
              <mc:Fallback>
                <p:oleObj name="Equation" r:id="rId11" imgW="392400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930" y="4635500"/>
                        <a:ext cx="3924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98461"/>
              </p:ext>
            </p:extLst>
          </p:nvPr>
        </p:nvGraphicFramePr>
        <p:xfrm>
          <a:off x="2684930" y="52578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Equation" r:id="rId13" imgW="990360" imgH="380880" progId="Equation.DSMT4">
                  <p:embed/>
                </p:oleObj>
              </mc:Choice>
              <mc:Fallback>
                <p:oleObj name="Equation" r:id="rId13" imgW="9903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930" y="525780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endParaRPr lang="en-US" dirty="0"/>
          </a:p>
          <a:p>
            <a:pPr marL="463550" indent="-463550">
              <a:spcBef>
                <a:spcPts val="0"/>
              </a:spcBef>
            </a:pPr>
            <a:r>
              <a:rPr lang="en-US" b="1" dirty="0"/>
              <a:t>c</a:t>
            </a:r>
            <a:r>
              <a:rPr lang="en-US" dirty="0"/>
              <a:t>. </a:t>
            </a:r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85672"/>
              </p:ext>
            </p:extLst>
          </p:nvPr>
        </p:nvGraphicFramePr>
        <p:xfrm>
          <a:off x="1049214" y="1524000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8" name="Equation" r:id="rId3" imgW="2120760" imgH="838080" progId="Equation.DSMT4">
                  <p:embed/>
                </p:oleObj>
              </mc:Choice>
              <mc:Fallback>
                <p:oleObj name="Equation" r:id="rId3" imgW="212076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214" y="1524000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3332"/>
              </p:ext>
            </p:extLst>
          </p:nvPr>
        </p:nvGraphicFramePr>
        <p:xfrm>
          <a:off x="879230" y="2344616"/>
          <a:ext cx="462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9" name="Equation" r:id="rId5" imgW="4622760" imgH="838080" progId="Equation.DSMT4">
                  <p:embed/>
                </p:oleObj>
              </mc:Choice>
              <mc:Fallback>
                <p:oleObj name="Equation" r:id="rId5" imgW="4622760" imgH="8380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0" y="2344616"/>
                        <a:ext cx="462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29528"/>
              </p:ext>
            </p:extLst>
          </p:nvPr>
        </p:nvGraphicFramePr>
        <p:xfrm>
          <a:off x="6692900" y="2320925"/>
          <a:ext cx="2070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0" name="Equation" r:id="rId7" imgW="2070000" imgH="825480" progId="Equation.DSMT4">
                  <p:embed/>
                </p:oleObj>
              </mc:Choice>
              <mc:Fallback>
                <p:oleObj name="Equation" r:id="rId7" imgW="2070000" imgH="825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2320925"/>
                        <a:ext cx="2070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10886"/>
              </p:ext>
            </p:extLst>
          </p:nvPr>
        </p:nvGraphicFramePr>
        <p:xfrm>
          <a:off x="879230" y="3335216"/>
          <a:ext cx="5346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1" name="Equation" r:id="rId9" imgW="5346360" imgH="939600" progId="Equation.DSMT4">
                  <p:embed/>
                </p:oleObj>
              </mc:Choice>
              <mc:Fallback>
                <p:oleObj name="Equation" r:id="rId9" imgW="5346360" imgH="939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0" y="3335216"/>
                        <a:ext cx="5346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30515"/>
              </p:ext>
            </p:extLst>
          </p:nvPr>
        </p:nvGraphicFramePr>
        <p:xfrm>
          <a:off x="879230" y="4376616"/>
          <a:ext cx="579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2" name="Equation" r:id="rId11" imgW="5790960" imgH="634680" progId="Equation.DSMT4">
                  <p:embed/>
                </p:oleObj>
              </mc:Choice>
              <mc:Fallback>
                <p:oleObj name="Equation" r:id="rId11" imgW="5790960" imgH="6346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0" y="4376616"/>
                        <a:ext cx="5791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92318"/>
              </p:ext>
            </p:extLst>
          </p:nvPr>
        </p:nvGraphicFramePr>
        <p:xfrm>
          <a:off x="879230" y="5155000"/>
          <a:ext cx="4584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3" name="Equation" r:id="rId13" imgW="4584600" imgH="583920" progId="Equation.DSMT4">
                  <p:embed/>
                </p:oleObj>
              </mc:Choice>
              <mc:Fallback>
                <p:oleObj name="Equation" r:id="rId13" imgW="4584600" imgH="58392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230" y="5155000"/>
                        <a:ext cx="4584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86833"/>
              </p:ext>
            </p:extLst>
          </p:nvPr>
        </p:nvGraphicFramePr>
        <p:xfrm>
          <a:off x="6705600" y="3284416"/>
          <a:ext cx="1993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4" name="Equation" r:id="rId15" imgW="1993680" imgH="812520" progId="Equation.DSMT4">
                  <p:embed/>
                </p:oleObj>
              </mc:Choice>
              <mc:Fallback>
                <p:oleObj name="Equation" r:id="rId15" imgW="1993680" imgH="8125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84416"/>
                        <a:ext cx="1993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08536"/>
              </p:ext>
            </p:extLst>
          </p:nvPr>
        </p:nvGraphicFramePr>
        <p:xfrm>
          <a:off x="6705600" y="4287716"/>
          <a:ext cx="1447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" r:id="rId17" imgW="1447560" imgH="812520" progId="Equation.DSMT4">
                  <p:embed/>
                </p:oleObj>
              </mc:Choice>
              <mc:Fallback>
                <p:oleObj name="Equation" r:id="rId17" imgW="1447560" imgH="81252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287716"/>
                        <a:ext cx="1447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function				      define </a:t>
            </a:r>
          </a:p>
          <a:p>
            <a:r>
              <a:rPr lang="en-US" dirty="0"/>
              <a:t>functions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H</a:t>
            </a:r>
            <a:r>
              <a:rPr lang="en-US" dirty="0"/>
              <a:t> by</a:t>
            </a:r>
          </a:p>
          <a:p>
            <a:endParaRPr lang="en-US" dirty="0"/>
          </a:p>
          <a:p>
            <a:endParaRPr lang="en-US" sz="1500" dirty="0"/>
          </a:p>
          <a:p>
            <a:r>
              <a:rPr lang="en-US" dirty="0"/>
              <a:t>Determine the intervals on which the FTC applies for each integral, and find 				     on those intervals. How are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H</a:t>
            </a:r>
            <a:r>
              <a:rPr lang="en-US" dirty="0"/>
              <a:t> similar and how are they different?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69559"/>
              </p:ext>
            </p:extLst>
          </p:nvPr>
        </p:nvGraphicFramePr>
        <p:xfrm>
          <a:off x="3352800" y="1326943"/>
          <a:ext cx="312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3" imgW="3124080" imgH="469800" progId="Equation.DSMT4">
                  <p:embed/>
                </p:oleObj>
              </mc:Choice>
              <mc:Fallback>
                <p:oleObj name="Equation" r:id="rId3" imgW="31240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26943"/>
                        <a:ext cx="312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054225" y="247015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2470150"/>
                        <a:ext cx="190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08137"/>
              </p:ext>
            </p:extLst>
          </p:nvPr>
        </p:nvGraphicFramePr>
        <p:xfrm>
          <a:off x="863600" y="2362200"/>
          <a:ext cx="741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7" imgW="7416720" imgH="685800" progId="Equation.DSMT4">
                  <p:embed/>
                </p:oleObj>
              </mc:Choice>
              <mc:Fallback>
                <p:oleObj name="Equation" r:id="rId7" imgW="741672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62200"/>
                        <a:ext cx="741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68020"/>
              </p:ext>
            </p:extLst>
          </p:nvPr>
        </p:nvGraphicFramePr>
        <p:xfrm>
          <a:off x="3848100" y="3569168"/>
          <a:ext cx="339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9" imgW="3390840" imgH="482400" progId="Equation.DSMT4">
                  <p:embed/>
                </p:oleObj>
              </mc:Choice>
              <mc:Fallback>
                <p:oleObj name="Equation" r:id="rId9" imgW="33908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569168"/>
                        <a:ext cx="3390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 has a single point of discontinuity at       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and so the FTC is applicable for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on the interval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), and for the function </a:t>
            </a:r>
            <a:r>
              <a:rPr lang="en-US" i="1" dirty="0"/>
              <a:t>H</a:t>
            </a:r>
            <a:r>
              <a:rPr lang="en-US" dirty="0"/>
              <a:t> on the interval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1) Next, the FTC tells us that 			    for all 		         and that 		    for all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6732"/>
              </p:ext>
            </p:extLst>
          </p:nvPr>
        </p:nvGraphicFramePr>
        <p:xfrm>
          <a:off x="5626100" y="3121442"/>
          <a:ext cx="290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3" imgW="2908080" imgH="482400" progId="Equation.DSMT4">
                  <p:embed/>
                </p:oleObj>
              </mc:Choice>
              <mc:Fallback>
                <p:oleObj name="Equation" r:id="rId3" imgW="29080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121442"/>
                        <a:ext cx="2908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52470"/>
              </p:ext>
            </p:extLst>
          </p:nvPr>
        </p:nvGraphicFramePr>
        <p:xfrm>
          <a:off x="1477108" y="3552092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5" imgW="1549080" imgH="482400" progId="Equation.DSMT4">
                  <p:embed/>
                </p:oleObj>
              </mc:Choice>
              <mc:Fallback>
                <p:oleObj name="Equation" r:id="rId5" imgW="15490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108" y="3552092"/>
                        <a:ext cx="1549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36022"/>
              </p:ext>
            </p:extLst>
          </p:nvPr>
        </p:nvGraphicFramePr>
        <p:xfrm>
          <a:off x="4448907" y="3552092"/>
          <a:ext cx="184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7" imgW="1841400" imgH="482400" progId="Equation.DSMT4">
                  <p:embed/>
                </p:oleObj>
              </mc:Choice>
              <mc:Fallback>
                <p:oleObj name="Equation" r:id="rId7" imgW="1841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907" y="3552092"/>
                        <a:ext cx="184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60315"/>
              </p:ext>
            </p:extLst>
          </p:nvPr>
        </p:nvGraphicFramePr>
        <p:xfrm>
          <a:off x="533400" y="4038600"/>
          <a:ext cx="184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9" imgW="1841400" imgH="482400" progId="Equation.DSMT4">
                  <p:embed/>
                </p:oleObj>
              </mc:Choice>
              <mc:Fallback>
                <p:oleObj name="Equation" r:id="rId9" imgW="18414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184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Corollary 2 of the Mean Value Theorem from Section 4.2, two functions with the same derivative on an open interval differ only by a constant. So 			   on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for some constant </a:t>
            </a:r>
            <a:r>
              <a:rPr lang="en-US" i="1" dirty="0"/>
              <a:t>C</a:t>
            </a:r>
            <a:r>
              <a:rPr lang="en-US" dirty="0"/>
              <a:t>. And while it’s also true that   	          the domain of </a:t>
            </a:r>
            <a:r>
              <a:rPr lang="en-US" i="1" dirty="0"/>
              <a:t>H</a:t>
            </a:r>
            <a:r>
              <a:rPr lang="en-US" dirty="0"/>
              <a:t> does not overlap with the domain of </a:t>
            </a:r>
            <a:r>
              <a:rPr lang="en-US" i="1" dirty="0"/>
              <a:t>F</a:t>
            </a:r>
            <a:r>
              <a:rPr lang="en-US" dirty="0"/>
              <a:t> or </a:t>
            </a:r>
            <a:r>
              <a:rPr lang="en-US" i="1" dirty="0"/>
              <a:t>G</a:t>
            </a:r>
            <a:r>
              <a:rPr lang="en-US" dirty="0"/>
              <a:t> at all.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50007"/>
              </p:ext>
            </p:extLst>
          </p:nvPr>
        </p:nvGraphicFramePr>
        <p:xfrm>
          <a:off x="5802923" y="2162908"/>
          <a:ext cx="226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3" imgW="2260440" imgH="482400" progId="Equation.DSMT4">
                  <p:embed/>
                </p:oleObj>
              </mc:Choice>
              <mc:Fallback>
                <p:oleObj name="Equation" r:id="rId3" imgW="22604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923" y="2162908"/>
                        <a:ext cx="226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43890"/>
              </p:ext>
            </p:extLst>
          </p:nvPr>
        </p:nvGraphicFramePr>
        <p:xfrm>
          <a:off x="1219200" y="3083169"/>
          <a:ext cx="952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5" imgW="952200" imgH="393480" progId="Equation.DSMT4">
                  <p:embed/>
                </p:oleObj>
              </mc:Choice>
              <mc:Fallback>
                <p:oleObj name="Equation" r:id="rId5" imgW="9522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3169"/>
                        <a:ext cx="952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/>
              <a:t>In Figures 4 and 5, the graphs of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H</a:t>
            </a:r>
            <a:r>
              <a:rPr lang="en-US" dirty="0"/>
              <a:t> are shown. 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81000" y="1905000"/>
            <a:ext cx="3739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029200" y="1905000"/>
            <a:ext cx="37104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5050" y="5512556"/>
            <a:ext cx="4042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 </a:t>
            </a:r>
            <a:r>
              <a:rPr lang="en-US" sz="2800" dirty="0"/>
              <a:t>Graphs of </a:t>
            </a:r>
            <a:r>
              <a:rPr lang="en-US" sz="2800" i="1" dirty="0"/>
              <a:t>f</a:t>
            </a:r>
            <a:r>
              <a:rPr lang="en-US" sz="2800" dirty="0"/>
              <a:t> and </a:t>
            </a:r>
            <a:r>
              <a:rPr lang="en-US" sz="2800" i="1" dirty="0"/>
              <a:t>H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980" y="5524131"/>
            <a:ext cx="4529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  <a:r>
              <a:rPr lang="en-US" sz="2800" dirty="0"/>
              <a:t>Graphs of </a:t>
            </a:r>
            <a:r>
              <a:rPr lang="en-US" sz="2800" i="1" dirty="0"/>
              <a:t>f</a:t>
            </a:r>
            <a:r>
              <a:rPr lang="en-US" sz="2800" dirty="0"/>
              <a:t> , </a:t>
            </a:r>
            <a:r>
              <a:rPr lang="en-US" sz="2800" i="1" dirty="0"/>
              <a:t>F</a:t>
            </a:r>
            <a:r>
              <a:rPr lang="en-US" sz="2800" dirty="0"/>
              <a:t>, and </a:t>
            </a:r>
            <a:r>
              <a:rPr lang="en-US" sz="2800" i="1" dirty="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	    since 				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should be positive for		         since </a:t>
            </a:r>
            <a:r>
              <a:rPr lang="en-US" i="1" dirty="0"/>
              <a:t>f</a:t>
            </a:r>
            <a:r>
              <a:rPr lang="en-US" dirty="0"/>
              <a:t> is positive on the interval and we are integrating from left to right for such </a:t>
            </a:r>
            <a:r>
              <a:rPr lang="en-US" i="1" dirty="0"/>
              <a:t>x</a:t>
            </a:r>
            <a:r>
              <a:rPr lang="en-US" dirty="0"/>
              <a:t>’s.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should be negative for 			   since </a:t>
            </a:r>
            <a:r>
              <a:rPr lang="en-US" i="1" dirty="0"/>
              <a:t>f</a:t>
            </a:r>
            <a:r>
              <a:rPr lang="en-US" dirty="0"/>
              <a:t> is again positive on the interval but for these values of </a:t>
            </a:r>
            <a:r>
              <a:rPr lang="en-US" i="1" dirty="0"/>
              <a:t>x</a:t>
            </a:r>
            <a:r>
              <a:rPr lang="en-US" dirty="0"/>
              <a:t> we are integrating from right to left.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59516"/>
              </p:ext>
            </p:extLst>
          </p:nvPr>
        </p:nvGraphicFramePr>
        <p:xfrm>
          <a:off x="962831" y="1311942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3" imgW="1714320" imgH="482400" progId="Equation.DSMT4">
                  <p:embed/>
                </p:oleObj>
              </mc:Choice>
              <mc:Fallback>
                <p:oleObj name="Equation" r:id="rId3" imgW="17143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831" y="1311942"/>
                        <a:ext cx="171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79079"/>
              </p:ext>
            </p:extLst>
          </p:nvPr>
        </p:nvGraphicFramePr>
        <p:xfrm>
          <a:off x="3569676" y="1200669"/>
          <a:ext cx="303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Equation" r:id="rId5" imgW="3035160" imgH="685800" progId="Equation.DSMT4">
                  <p:embed/>
                </p:oleObj>
              </mc:Choice>
              <mc:Fallback>
                <p:oleObj name="Equation" r:id="rId5" imgW="30351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676" y="1200669"/>
                        <a:ext cx="303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119889"/>
              </p:ext>
            </p:extLst>
          </p:nvPr>
        </p:nvGraphicFramePr>
        <p:xfrm>
          <a:off x="4824046" y="1840523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Equation" r:id="rId7" imgW="1968480" imgH="482400" progId="Equation.DSMT4">
                  <p:embed/>
                </p:oleObj>
              </mc:Choice>
              <mc:Fallback>
                <p:oleObj name="Equation" r:id="rId7" imgW="196848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46" y="1840523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55493"/>
              </p:ext>
            </p:extLst>
          </p:nvPr>
        </p:nvGraphicFramePr>
        <p:xfrm>
          <a:off x="5029200" y="3200400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Equation" r:id="rId9" imgW="2057400" imgH="482400" progId="Equation.DSMT4">
                  <p:embed/>
                </p:oleObj>
              </mc:Choice>
              <mc:Fallback>
                <p:oleObj name="Equation" r:id="rId9" imgW="20574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205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7569"/>
              </p:ext>
            </p:extLst>
          </p:nvPr>
        </p:nvGraphicFramePr>
        <p:xfrm>
          <a:off x="949569" y="4419600"/>
          <a:ext cx="5219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" name="Equation" r:id="rId11" imgW="5219640" imgH="685800" progId="Equation.DSMT4">
                  <p:embed/>
                </p:oleObj>
              </mc:Choice>
              <mc:Fallback>
                <p:oleObj name="Equation" r:id="rId11" imgW="521964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569" y="4419600"/>
                        <a:ext cx="5219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should have a horizontal tangent line at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 = 2, since </a:t>
            </a:r>
            <a:r>
              <a:rPr lang="en-US" i="1" dirty="0"/>
              <a:t>f</a:t>
            </a:r>
            <a:r>
              <a:rPr lang="en-US" dirty="0"/>
              <a:t>(2) = 0 and the FTC tells us that </a:t>
            </a:r>
            <a:br>
              <a:rPr lang="en-US" dirty="0"/>
            </a:br>
            <a:r>
              <a:rPr lang="en-US" dirty="0"/>
              <a:t>                       and				 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                                    and 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of these facts are reflected in the graphs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. 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792232"/>
              </p:ext>
            </p:extLst>
          </p:nvPr>
        </p:nvGraphicFramePr>
        <p:xfrm>
          <a:off x="1002322" y="2203938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2" name="Equation" r:id="rId3" imgW="1752480" imgH="482400" progId="Equation.DSMT4">
                  <p:embed/>
                </p:oleObj>
              </mc:Choice>
              <mc:Fallback>
                <p:oleObj name="Equation" r:id="rId3" imgW="1752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22" y="2203938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7396"/>
              </p:ext>
            </p:extLst>
          </p:nvPr>
        </p:nvGraphicFramePr>
        <p:xfrm>
          <a:off x="3505200" y="2203938"/>
          <a:ext cx="1892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3" name="Equation" r:id="rId5" imgW="1892160" imgH="482400" progId="Equation.DSMT4">
                  <p:embed/>
                </p:oleObj>
              </mc:Choice>
              <mc:Fallback>
                <p:oleObj name="Equation" r:id="rId5" imgW="18921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3938"/>
                        <a:ext cx="1892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729152"/>
              </p:ext>
            </p:extLst>
          </p:nvPr>
        </p:nvGraphicFramePr>
        <p:xfrm>
          <a:off x="1002322" y="2590800"/>
          <a:ext cx="283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4" name="Equation" r:id="rId7" imgW="2831760" imgH="685800" progId="Equation.DSMT4">
                  <p:embed/>
                </p:oleObj>
              </mc:Choice>
              <mc:Fallback>
                <p:oleObj name="Equation" r:id="rId7" imgW="28317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22" y="2590800"/>
                        <a:ext cx="2832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28398"/>
              </p:ext>
            </p:extLst>
          </p:nvPr>
        </p:nvGraphicFramePr>
        <p:xfrm>
          <a:off x="4613030" y="2590800"/>
          <a:ext cx="322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5" name="Equation" r:id="rId9" imgW="3225600" imgH="685800" progId="Equation.DSMT4">
                  <p:embed/>
                </p:oleObj>
              </mc:Choice>
              <mc:Fallback>
                <p:oleObj name="Equation" r:id="rId9" imgW="32256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030" y="2590800"/>
                        <a:ext cx="322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C</a:t>
            </a:r>
            <a:r>
              <a:rPr lang="en-US" dirty="0"/>
              <a:t> for some constant </a:t>
            </a:r>
            <a:r>
              <a:rPr lang="en-US" i="1" dirty="0"/>
              <a:t>C</a:t>
            </a:r>
            <a:r>
              <a:rPr lang="en-US" dirty="0"/>
              <a:t> on 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), what is the actual value of </a:t>
            </a:r>
            <a:r>
              <a:rPr lang="en-US" i="1" dirty="0"/>
              <a:t>C</a:t>
            </a:r>
            <a:r>
              <a:rPr lang="en-US" dirty="0"/>
              <a:t>? For any </a:t>
            </a:r>
            <a:r>
              <a:rPr lang="en-US" i="1" dirty="0"/>
              <a:t>x</a:t>
            </a:r>
            <a:r>
              <a:rPr lang="en-US" i="1" dirty="0">
                <a:sym typeface="Symbol"/>
              </a:rPr>
              <a:t></a:t>
            </a:r>
            <a:r>
              <a:rPr lang="en-US" dirty="0">
                <a:sym typeface="Symbol"/>
              </a:rPr>
              <a:t> 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), then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54970"/>
              </p:ext>
            </p:extLst>
          </p:nvPr>
        </p:nvGraphicFramePr>
        <p:xfrm>
          <a:off x="576263" y="2362193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3" imgW="2209800" imgH="469900" progId="Equation.DSMT4">
                  <p:embed/>
                </p:oleObj>
              </mc:Choice>
              <mc:Fallback>
                <p:oleObj name="Equation" r:id="rId3" imgW="2209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362193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410841"/>
              </p:ext>
            </p:extLst>
          </p:nvPr>
        </p:nvGraphicFramePr>
        <p:xfrm>
          <a:off x="846138" y="2979731"/>
          <a:ext cx="3251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5" imgW="3251200" imgH="698500" progId="Equation.DSMT4">
                  <p:embed/>
                </p:oleObj>
              </mc:Choice>
              <mc:Fallback>
                <p:oleObj name="Equation" r:id="rId5" imgW="32512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979731"/>
                        <a:ext cx="3251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32742"/>
              </p:ext>
            </p:extLst>
          </p:nvPr>
        </p:nvGraphicFramePr>
        <p:xfrm>
          <a:off x="849313" y="3808406"/>
          <a:ext cx="6946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Equation" r:id="rId7" imgW="6946900" imgH="698500" progId="Equation.DSMT4">
                  <p:embed/>
                </p:oleObj>
              </mc:Choice>
              <mc:Fallback>
                <p:oleObj name="Equation" r:id="rId7" imgW="6946900" imgH="698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808406"/>
                        <a:ext cx="6946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38497"/>
              </p:ext>
            </p:extLst>
          </p:nvPr>
        </p:nvGraphicFramePr>
        <p:xfrm>
          <a:off x="847725" y="4646606"/>
          <a:ext cx="7708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1" name="Equation" r:id="rId9" imgW="7708900" imgH="698500" progId="Equation.DSMT4">
                  <p:embed/>
                </p:oleObj>
              </mc:Choice>
              <mc:Fallback>
                <p:oleObj name="Equation" r:id="rId9" imgW="7708900" imgH="698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646606"/>
                        <a:ext cx="7708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77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Fundamental Theorem of Calculus, Part II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a continuous function on the interval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any antiderivative of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then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91703"/>
              </p:ext>
            </p:extLst>
          </p:nvPr>
        </p:nvGraphicFramePr>
        <p:xfrm>
          <a:off x="525463" y="27432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3" imgW="3466800" imgH="685800" progId="Equation.DSMT4">
                  <p:embed/>
                </p:oleObj>
              </mc:Choice>
              <mc:Fallback>
                <p:oleObj name="Equation" r:id="rId3" imgW="346680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743200"/>
                        <a:ext cx="3467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Mean Value Theorem for Definite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Mean Value Theorem for Definite Integrals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a continuous function on the interval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], then there exists a point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for which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6661"/>
              </p:ext>
            </p:extLst>
          </p:nvPr>
        </p:nvGraphicFramePr>
        <p:xfrm>
          <a:off x="2965450" y="2895600"/>
          <a:ext cx="321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" imgW="3213000" imgH="838080" progId="Equation.DSMT4">
                  <p:embed/>
                </p:oleObj>
              </mc:Choice>
              <mc:Fallback>
                <p:oleObj name="Equation" r:id="rId3" imgW="32130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895600"/>
                        <a:ext cx="3213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</a:t>
            </a:r>
          </a:p>
          <a:p>
            <a:r>
              <a:rPr lang="en-US" dirty="0">
                <a:solidFill>
                  <a:schemeClr val="tx1"/>
                </a:solidFill>
              </a:rPr>
              <a:t>First, we know the definite integral 		</a:t>
            </a:r>
          </a:p>
          <a:p>
            <a:r>
              <a:rPr lang="en-US" dirty="0">
                <a:solidFill>
                  <a:schemeClr val="tx1"/>
                </a:solidFill>
              </a:rPr>
              <a:t>exists, since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continuous on the interval. Further, by Part I of the FTC, we know that the function		</a:t>
            </a:r>
          </a:p>
          <a:p>
            <a:r>
              <a:rPr lang="en-US" dirty="0">
                <a:solidFill>
                  <a:schemeClr val="tx1"/>
                </a:solidFill>
              </a:rPr>
              <a:t>		       exists and is an antiderivative of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on </a:t>
            </a:r>
          </a:p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]. This means 			for all 		     and we </a:t>
            </a:r>
          </a:p>
          <a:p>
            <a:r>
              <a:rPr lang="en-US" dirty="0">
                <a:solidFill>
                  <a:schemeClr val="tx1"/>
                </a:solidFill>
              </a:rPr>
              <a:t>know 			 for all 	       (since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an </a:t>
            </a:r>
          </a:p>
          <a:p>
            <a:r>
              <a:rPr lang="en-US" dirty="0">
                <a:solidFill>
                  <a:schemeClr val="tx1"/>
                </a:solidFill>
              </a:rPr>
              <a:t>antiderivative of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), so 		         for all		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76900" y="1707444"/>
          <a:ext cx="140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2" name="Equation" r:id="rId3" imgW="1409400" imgH="698400" progId="Equation.DSMT4">
                  <p:embed/>
                </p:oleObj>
              </mc:Choice>
              <mc:Fallback>
                <p:oleObj name="Equation" r:id="rId3" imgW="14094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707444"/>
                        <a:ext cx="1409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55978" y="3134078"/>
          <a:ext cx="2349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3" name="Equation" r:id="rId5" imgW="2349360" imgH="698400" progId="Equation.DSMT4">
                  <p:embed/>
                </p:oleObj>
              </mc:Choice>
              <mc:Fallback>
                <p:oleObj name="Equation" r:id="rId5" imgW="234936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78" y="3134078"/>
                        <a:ext cx="2349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204634" y="3811412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4" name="Equation" r:id="rId7" imgW="1815840" imgH="469800" progId="Equation.DSMT4">
                  <p:embed/>
                </p:oleObj>
              </mc:Choice>
              <mc:Fallback>
                <p:oleObj name="Equation" r:id="rId7" imgW="18158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634" y="3811412"/>
                        <a:ext cx="181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040967" y="3786011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5" name="Equation" r:id="rId9" imgW="1231560" imgH="469800" progId="Equation.DSMT4">
                  <p:embed/>
                </p:oleObj>
              </mc:Choice>
              <mc:Fallback>
                <p:oleObj name="Equation" r:id="rId9" imgW="12315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967" y="3786011"/>
                        <a:ext cx="123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480256" y="4312356"/>
          <a:ext cx="176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6" name="Equation" r:id="rId11" imgW="1765080" imgH="469800" progId="Equation.DSMT4">
                  <p:embed/>
                </p:oleObj>
              </mc:Choice>
              <mc:Fallback>
                <p:oleObj name="Equation" r:id="rId11" imgW="17650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256" y="4312356"/>
                        <a:ext cx="176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330700" y="4288367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" name="Equation" r:id="rId13" imgW="1231560" imgH="469800" progId="Equation.DSMT4">
                  <p:embed/>
                </p:oleObj>
              </mc:Choice>
              <mc:Fallback>
                <p:oleObj name="Equation" r:id="rId13" imgW="123156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288367"/>
                        <a:ext cx="123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3867856" y="4811889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" name="Equation" r:id="rId14" imgW="1892160" imgH="469800" progId="Equation.DSMT4">
                  <p:embed/>
                </p:oleObj>
              </mc:Choice>
              <mc:Fallback>
                <p:oleObj name="Equation" r:id="rId14" imgW="189216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856" y="4811889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6753578" y="4810478"/>
          <a:ext cx="1333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9" name="Equation" r:id="rId16" imgW="1333440" imgH="469800" progId="Equation.DSMT4">
                  <p:embed/>
                </p:oleObj>
              </mc:Choice>
              <mc:Fallback>
                <p:oleObj name="Equation" r:id="rId16" imgW="133344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578" y="4810478"/>
                        <a:ext cx="1333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Hence, by Corollary 2 of the Mean Value Theorem for derivatives (Section 4.2) it must be the case that 	  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for all 	        and for some constant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—we have already seen this consequence in Example 4. Since differentiability implies continuity,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</a:t>
            </a: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544711" y="2676878"/>
          <a:ext cx="124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5" name="Equation" r:id="rId3" imgW="1244520" imgH="469800" progId="Equation.DSMT4">
                  <p:embed/>
                </p:oleObj>
              </mc:Choice>
              <mc:Fallback>
                <p:oleObj name="Equation" r:id="rId3" imgW="124452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711" y="2676878"/>
                        <a:ext cx="124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1619250" y="4080933"/>
          <a:ext cx="5905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Equation" r:id="rId5" imgW="5905440" imgH="609480" progId="Equation.DSMT4">
                  <p:embed/>
                </p:oleObj>
              </mc:Choice>
              <mc:Fallback>
                <p:oleObj name="Equation" r:id="rId5" imgW="5905440" imgH="609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080933"/>
                        <a:ext cx="5905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1581150" y="5029200"/>
          <a:ext cx="598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Equation" r:id="rId7" imgW="5981400" imgH="609480" progId="Equation.DSMT4">
                  <p:embed/>
                </p:oleObj>
              </mc:Choice>
              <mc:Fallback>
                <p:oleObj name="Equation" r:id="rId7" imgW="5981400" imgH="609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5029200"/>
                        <a:ext cx="5981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Fundamental Theorem of Calculus,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</a:t>
            </a:r>
          </a:p>
          <a:p>
            <a:r>
              <a:rPr lang="en-US" dirty="0">
                <a:solidFill>
                  <a:schemeClr val="tx1"/>
                </a:solidFill>
              </a:rPr>
              <a:t>So we have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268538" y="2176463"/>
          <a:ext cx="508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Equation" r:id="rId3" imgW="5079960" imgH="558720" progId="Equation.DSMT4">
                  <p:embed/>
                </p:oleObj>
              </mc:Choice>
              <mc:Fallback>
                <p:oleObj name="Equation" r:id="rId3" imgW="507996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176463"/>
                        <a:ext cx="5080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905250" y="281305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5" imgW="2031840" imgH="482400" progId="Equation.DSMT4">
                  <p:embed/>
                </p:oleObj>
              </mc:Choice>
              <mc:Fallback>
                <p:oleObj name="Equation" r:id="rId5" imgW="20318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813050"/>
                        <a:ext cx="2032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905250" y="3435350"/>
          <a:ext cx="325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Equation" r:id="rId7" imgW="3251160" imgH="685800" progId="Equation.DSMT4">
                  <p:embed/>
                </p:oleObj>
              </mc:Choice>
              <mc:Fallback>
                <p:oleObj name="Equation" r:id="rId7" imgW="32511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3435350"/>
                        <a:ext cx="3251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905250" y="4273550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Equation" r:id="rId9" imgW="2108160" imgH="685800" progId="Equation.DSMT4">
                  <p:embed/>
                </p:oleObj>
              </mc:Choice>
              <mc:Fallback>
                <p:oleObj name="Equation" r:id="rId9" imgW="210816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273550"/>
                        <a:ext cx="210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3905250" y="5111750"/>
          <a:ext cx="1765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Equation" r:id="rId11" imgW="1765080" imgH="685800" progId="Equation.DSMT4">
                  <p:embed/>
                </p:oleObj>
              </mc:Choice>
              <mc:Fallback>
                <p:oleObj name="Equation" r:id="rId11" imgW="176508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5111750"/>
                        <a:ext cx="1765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Theorem, 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expressions of the form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arise so frequently in this context, the following notation is useful: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may also appear as 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641600" y="2736850"/>
          <a:ext cx="2984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Equation" r:id="rId3" imgW="2984400" imgH="634680" progId="Equation.DSMT4">
                  <p:embed/>
                </p:oleObj>
              </mc:Choice>
              <mc:Fallback>
                <p:oleObj name="Equation" r:id="rId3" imgW="298440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736850"/>
                        <a:ext cx="2984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013200" y="3640138"/>
          <a:ext cx="3238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Equation" r:id="rId5" imgW="3238200" imgH="634680" progId="Equation.DSMT4">
                  <p:embed/>
                </p:oleObj>
              </mc:Choice>
              <mc:Fallback>
                <p:oleObj name="Equation" r:id="rId5" imgW="323820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640138"/>
                        <a:ext cx="3238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following integrals.</a:t>
            </a:r>
          </a:p>
          <a:p>
            <a:pPr>
              <a:tabLst>
                <a:tab pos="2743200" algn="l"/>
                <a:tab pos="5429250" algn="l"/>
              </a:tabLst>
            </a:pPr>
            <a:endParaRPr lang="en-US" sz="1000" b="1" dirty="0"/>
          </a:p>
          <a:p>
            <a:pPr>
              <a:tabLst>
                <a:tab pos="2743200" algn="l"/>
                <a:tab pos="5429250" algn="l"/>
              </a:tabLst>
            </a:pPr>
            <a:r>
              <a:rPr lang="en-US" b="1" dirty="0"/>
              <a:t>a.	b.	c.</a:t>
            </a:r>
          </a:p>
          <a:p>
            <a:endParaRPr lang="en-US" sz="1000" b="1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In each case, our knowledge of derivatives will be sufficient to “reverse differentiate” and find a suitable antiderivative—you may want to refer to Section 4.7 for a refresher. Remember, any antiderivative of the integrand will do.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14400" y="1882422"/>
          <a:ext cx="1066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Equation" r:id="rId3" imgW="1066680" imgH="698400" progId="Equation.DSMT4">
                  <p:embed/>
                </p:oleObj>
              </mc:Choice>
              <mc:Fallback>
                <p:oleObj name="Equation" r:id="rId3" imgW="106668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82422"/>
                        <a:ext cx="1066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670300" y="1817511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9" name="Equation" r:id="rId5" imgW="977760" imgH="838080" progId="Equation.DSMT4">
                  <p:embed/>
                </p:oleObj>
              </mc:Choice>
              <mc:Fallback>
                <p:oleObj name="Equation" r:id="rId5" imgW="977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817511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324600" y="1871133"/>
          <a:ext cx="1143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Equation" r:id="rId7" imgW="1143000" imgH="698400" progId="Equation.DSMT4">
                  <p:embed/>
                </p:oleObj>
              </mc:Choice>
              <mc:Fallback>
                <p:oleObj name="Equation" r:id="rId7" imgW="114300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871133"/>
                        <a:ext cx="1143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/>
              <a:t>a.	</a:t>
            </a:r>
            <a:r>
              <a:rPr lang="en-US" dirty="0"/>
              <a:t>Since 		       we will use </a:t>
            </a:r>
            <a:r>
              <a:rPr lang="en-US" i="1" dirty="0">
                <a:solidFill>
                  <a:srgbClr val="355F91"/>
                </a:solidFill>
              </a:rPr>
              <a:t>F</a:t>
            </a:r>
            <a:r>
              <a:rPr lang="en-US" dirty="0">
                <a:solidFill>
                  <a:srgbClr val="355F91"/>
                </a:solidFill>
              </a:rPr>
              <a:t>(</a:t>
            </a:r>
            <a:r>
              <a:rPr lang="en-US" i="1" dirty="0">
                <a:solidFill>
                  <a:srgbClr val="355F91"/>
                </a:solidFill>
              </a:rPr>
              <a:t>x</a:t>
            </a:r>
            <a:r>
              <a:rPr lang="en-US" dirty="0">
                <a:solidFill>
                  <a:srgbClr val="355F91"/>
                </a:solidFill>
              </a:rPr>
              <a:t>) = </a:t>
            </a:r>
            <a:r>
              <a:rPr lang="en-US" i="1" dirty="0">
                <a:solidFill>
                  <a:srgbClr val="355F91"/>
                </a:solidFill>
              </a:rPr>
              <a:t>e</a:t>
            </a:r>
            <a:r>
              <a:rPr lang="en-US" i="1" baseline="30000" dirty="0">
                <a:solidFill>
                  <a:srgbClr val="355F91"/>
                </a:solidFill>
              </a:rPr>
              <a:t>x</a:t>
            </a:r>
            <a:r>
              <a:rPr lang="en-US" dirty="0">
                <a:solidFill>
                  <a:srgbClr val="355F91"/>
                </a:solidFill>
              </a:rPr>
              <a:t>.</a:t>
            </a:r>
            <a:endParaRPr lang="en-US" i="1" dirty="0">
              <a:solidFill>
                <a:srgbClr val="355F91"/>
              </a:solidFill>
            </a:endParaRPr>
          </a:p>
          <a:p>
            <a:pPr marL="463550" indent="-463550"/>
            <a:endParaRPr lang="en-US" dirty="0"/>
          </a:p>
          <a:p>
            <a:pPr marL="463550" indent="-463550"/>
            <a:r>
              <a:rPr lang="en-US" dirty="0"/>
              <a:t>	Hence, </a:t>
            </a:r>
            <a:endParaRPr lang="en-US" i="1" dirty="0"/>
          </a:p>
          <a:p>
            <a:pPr marL="463550" indent="-463550"/>
            <a:endParaRPr lang="en-US" sz="2000" b="1" dirty="0"/>
          </a:p>
          <a:p>
            <a:pPr marL="463550" indent="-463550"/>
            <a:r>
              <a:rPr lang="en-US" b="1" dirty="0"/>
              <a:t>b.	</a:t>
            </a:r>
            <a:r>
              <a:rPr lang="en-US" dirty="0"/>
              <a:t>Recall that 		    so 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943100" y="1120775"/>
          <a:ext cx="180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" name="Equation" r:id="rId3" imgW="1803240" imgH="838080" progId="Equation.DSMT4">
                  <p:embed/>
                </p:oleObj>
              </mc:Choice>
              <mc:Fallback>
                <p:oleObj name="Equation" r:id="rId3" imgW="18032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120775"/>
                        <a:ext cx="180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692400" y="3025422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" name="Equation" r:id="rId5" imgW="1726920" imgH="838080" progId="Equation.DSMT4">
                  <p:embed/>
                </p:oleObj>
              </mc:Choice>
              <mc:Fallback>
                <p:oleObj name="Equation" r:id="rId5" imgW="17269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025422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090738" y="2205038"/>
          <a:ext cx="194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7" imgW="1942920" imgH="685800" progId="Equation.DSMT4">
                  <p:embed/>
                </p:oleObj>
              </mc:Choice>
              <mc:Fallback>
                <p:oleObj name="Equation" r:id="rId7" imgW="194292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2205038"/>
                        <a:ext cx="1943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102100" y="2339622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9" name="Equation" r:id="rId9" imgW="1231560" imgH="380880" progId="Equation.DSMT4">
                  <p:embed/>
                </p:oleObj>
              </mc:Choice>
              <mc:Fallback>
                <p:oleObj name="Equation" r:id="rId9" imgW="12315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339622"/>
                        <a:ext cx="1231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384800" y="2339975"/>
          <a:ext cx="1155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0" name="Equation" r:id="rId11" imgW="1155600" imgH="380880" progId="Equation.DSMT4">
                  <p:embed/>
                </p:oleObj>
              </mc:Choice>
              <mc:Fallback>
                <p:oleObj name="Equation" r:id="rId11" imgW="1155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2339975"/>
                        <a:ext cx="1155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2133600" y="4044950"/>
          <a:ext cx="2146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1" name="Equation" r:id="rId13" imgW="2145960" imgH="825480" progId="Equation.DSMT4">
                  <p:embed/>
                </p:oleObj>
              </mc:Choice>
              <mc:Fallback>
                <p:oleObj name="Equation" r:id="rId13" imgW="214596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44950"/>
                        <a:ext cx="2146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4343400" y="4301067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" name="Equation" r:id="rId15" imgW="1485720" imgH="304560" progId="Equation.DSMT4">
                  <p:embed/>
                </p:oleObj>
              </mc:Choice>
              <mc:Fallback>
                <p:oleObj name="Equation" r:id="rId15" imgW="1485720" imgH="304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01067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873750" y="4298950"/>
          <a:ext cx="825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3" name="Equation" r:id="rId17" imgW="825480" imgH="304560" progId="Equation.DSMT4">
                  <p:embed/>
                </p:oleObj>
              </mc:Choice>
              <mc:Fallback>
                <p:oleObj name="Equation" r:id="rId17" imgW="825480" imgH="3045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4298950"/>
                        <a:ext cx="825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endParaRPr lang="en-US" sz="2000" b="1" dirty="0"/>
          </a:p>
          <a:p>
            <a:pPr marL="463550" indent="-463550"/>
            <a:r>
              <a:rPr lang="en-US" b="1" dirty="0"/>
              <a:t>c</a:t>
            </a:r>
            <a:r>
              <a:rPr lang="en-US" dirty="0"/>
              <a:t>.	Note that		     so  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571750" y="1443038"/>
          <a:ext cx="1943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3" imgW="1942920" imgH="1015920" progId="Equation.DSMT4">
                  <p:embed/>
                </p:oleObj>
              </mc:Choice>
              <mc:Fallback>
                <p:oleObj name="Equation" r:id="rId3" imgW="194292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443038"/>
                        <a:ext cx="1943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30350" y="2825750"/>
          <a:ext cx="113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Equation" r:id="rId5" imgW="1130040" imgH="685800" progId="Equation.DSMT4">
                  <p:embed/>
                </p:oleObj>
              </mc:Choice>
              <mc:Fallback>
                <p:oleObj name="Equation" r:id="rId5" imgW="113004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825750"/>
                        <a:ext cx="113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730500" y="2633133"/>
          <a:ext cx="1079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Equation" r:id="rId7" imgW="1079280" imgH="1104840" progId="Equation.DSMT4">
                  <p:embed/>
                </p:oleObj>
              </mc:Choice>
              <mc:Fallback>
                <p:oleObj name="Equation" r:id="rId7" imgW="1079280" imgH="110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633133"/>
                        <a:ext cx="1079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890433" y="2655711"/>
          <a:ext cx="1790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Equation" r:id="rId9" imgW="1790640" imgH="952200" progId="Equation.DSMT4">
                  <p:embed/>
                </p:oleObj>
              </mc:Choice>
              <mc:Fallback>
                <p:oleObj name="Equation" r:id="rId9" imgW="179064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433" y="2655711"/>
                        <a:ext cx="1790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5775325" y="2768600"/>
          <a:ext cx="101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" name="Equation" r:id="rId11" imgW="1015920" imgH="825480" progId="Equation.DSMT4">
                  <p:embed/>
                </p:oleObj>
              </mc:Choice>
              <mc:Fallback>
                <p:oleObj name="Equation" r:id="rId11" imgW="101592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2768600"/>
                        <a:ext cx="1016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whose derivative is sin </a:t>
            </a:r>
            <a:r>
              <a:rPr lang="en-US" i="1" dirty="0"/>
              <a:t>x</a:t>
            </a:r>
            <a:r>
              <a:rPr lang="en-US" dirty="0"/>
              <a:t> and which has the value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3 at 0.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function                 has the desired derivative, by Part I of the FTC. Modify this function to have the correct value at 0 by defining	 		        now,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18508"/>
              </p:ext>
            </p:extLst>
          </p:nvPr>
        </p:nvGraphicFramePr>
        <p:xfrm>
          <a:off x="2362200" y="2649415"/>
          <a:ext cx="1282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6" name="Equation" r:id="rId3" imgW="1282680" imgH="685800" progId="Equation.DSMT4">
                  <p:embed/>
                </p:oleObj>
              </mc:Choice>
              <mc:Fallback>
                <p:oleObj name="Equation" r:id="rId3" imgW="128268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49415"/>
                        <a:ext cx="12827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5837"/>
              </p:ext>
            </p:extLst>
          </p:nvPr>
        </p:nvGraphicFramePr>
        <p:xfrm>
          <a:off x="4724400" y="3505200"/>
          <a:ext cx="284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7" name="Equation" r:id="rId5" imgW="2844720" imgH="685800" progId="Equation.DSMT4">
                  <p:embed/>
                </p:oleObj>
              </mc:Choice>
              <mc:Fallback>
                <p:oleObj name="Equation" r:id="rId5" imgW="284472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284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65030"/>
              </p:ext>
            </p:extLst>
          </p:nvPr>
        </p:nvGraphicFramePr>
        <p:xfrm>
          <a:off x="2133600" y="4325820"/>
          <a:ext cx="274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Equation" r:id="rId7" imgW="2743200" imgH="698400" progId="Equation.DSMT4">
                  <p:embed/>
                </p:oleObj>
              </mc:Choice>
              <mc:Fallback>
                <p:oleObj name="Equation" r:id="rId7" imgW="274320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25820"/>
                        <a:ext cx="2743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52050"/>
              </p:ext>
            </p:extLst>
          </p:nvPr>
        </p:nvGraphicFramePr>
        <p:xfrm>
          <a:off x="4944533" y="4533253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Equation" r:id="rId9" imgW="965160" imgH="291960" progId="Equation.DSMT4">
                  <p:embed/>
                </p:oleObj>
              </mc:Choice>
              <mc:Fallback>
                <p:oleObj name="Equation" r:id="rId9" imgW="9651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533" y="4533253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105649"/>
              </p:ext>
            </p:extLst>
          </p:nvPr>
        </p:nvGraphicFramePr>
        <p:xfrm>
          <a:off x="6019800" y="4533783"/>
          <a:ext cx="74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0" name="Equation" r:id="rId11" imgW="749160" imgH="291960" progId="Equation.DSMT4">
                  <p:embed/>
                </p:oleObj>
              </mc:Choice>
              <mc:Fallback>
                <p:oleObj name="Equation" r:id="rId11" imgW="7491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33783"/>
                        <a:ext cx="74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56459"/>
              </p:ext>
            </p:extLst>
          </p:nvPr>
        </p:nvGraphicFramePr>
        <p:xfrm>
          <a:off x="2209800" y="1524000"/>
          <a:ext cx="2755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Equation" r:id="rId3" imgW="2755800" imgH="698400" progId="Equation.DSMT4">
                  <p:embed/>
                </p:oleObj>
              </mc:Choice>
              <mc:Fallback>
                <p:oleObj name="Equation" r:id="rId3" imgW="275580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2755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19855"/>
              </p:ext>
            </p:extLst>
          </p:nvPr>
        </p:nvGraphicFramePr>
        <p:xfrm>
          <a:off x="2895600" y="2362200"/>
          <a:ext cx="2044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Equation" r:id="rId5" imgW="2044440" imgH="571320" progId="Equation.DSMT4">
                  <p:embed/>
                </p:oleObj>
              </mc:Choice>
              <mc:Fallback>
                <p:oleObj name="Equation" r:id="rId5" imgW="2044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2044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23743"/>
              </p:ext>
            </p:extLst>
          </p:nvPr>
        </p:nvGraphicFramePr>
        <p:xfrm>
          <a:off x="2895600" y="3048000"/>
          <a:ext cx="321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Equation" r:id="rId7" imgW="3213000" imgH="469800" progId="Equation.DSMT4">
                  <p:embed/>
                </p:oleObj>
              </mc:Choice>
              <mc:Fallback>
                <p:oleObj name="Equation" r:id="rId7" imgW="32130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321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92207"/>
              </p:ext>
            </p:extLst>
          </p:nvPr>
        </p:nvGraphicFramePr>
        <p:xfrm>
          <a:off x="2895600" y="3733800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Equation" r:id="rId9" imgW="2197080" imgH="291960" progId="Equation.DSMT4">
                  <p:embed/>
                </p:oleObj>
              </mc:Choice>
              <mc:Fallback>
                <p:oleObj name="Equation" r:id="rId9" imgW="21970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84170"/>
              </p:ext>
            </p:extLst>
          </p:nvPr>
        </p:nvGraphicFramePr>
        <p:xfrm>
          <a:off x="5181600" y="3733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name="Equation" r:id="rId11" imgW="1688760" imgH="291960" progId="Equation.DSMT4">
                  <p:embed/>
                </p:oleObj>
              </mc:Choice>
              <mc:Fallback>
                <p:oleObj name="Equation" r:id="rId11" imgW="16887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the difference between the functions </a:t>
            </a:r>
            <a:r>
              <a:rPr lang="en-US" i="1" dirty="0"/>
              <a:t>F</a:t>
            </a:r>
            <a:r>
              <a:rPr lang="en-US" dirty="0"/>
              <a:t> and </a:t>
            </a:r>
          </a:p>
          <a:p>
            <a:r>
              <a:rPr lang="en-US" i="1" dirty="0"/>
              <a:t>G</a:t>
            </a:r>
            <a:r>
              <a:rPr lang="en-US" dirty="0"/>
              <a:t> in Example 4 was determined to be 			 Evaluate this integral.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Rewrite the integrand as follows.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007100" y="1634067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Equation" r:id="rId3" imgW="1688760" imgH="838080" progId="Equation.DSMT4">
                  <p:embed/>
                </p:oleObj>
              </mc:Choice>
              <mc:Fallback>
                <p:oleObj name="Equation" r:id="rId3" imgW="1688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634067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04483"/>
              </p:ext>
            </p:extLst>
          </p:nvPr>
        </p:nvGraphicFramePr>
        <p:xfrm>
          <a:off x="2667000" y="3962400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Equation" r:id="rId5" imgW="749300" imgH="838200" progId="Equation.DSMT4">
                  <p:embed/>
                </p:oleObj>
              </mc:Choice>
              <mc:Fallback>
                <p:oleObj name="Equation" r:id="rId5" imgW="7493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327263"/>
              </p:ext>
            </p:extLst>
          </p:nvPr>
        </p:nvGraphicFramePr>
        <p:xfrm>
          <a:off x="3581400" y="3962400"/>
          <a:ext cx="1739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" name="Equation" r:id="rId7" imgW="1739900" imgH="876300" progId="Equation.DSMT4">
                  <p:embed/>
                </p:oleObj>
              </mc:Choice>
              <mc:Fallback>
                <p:oleObj name="Equation" r:id="rId7" imgW="1739900" imgH="876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62400"/>
                        <a:ext cx="1739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54267"/>
              </p:ext>
            </p:extLst>
          </p:nvPr>
        </p:nvGraphicFramePr>
        <p:xfrm>
          <a:off x="5486400" y="3985846"/>
          <a:ext cx="146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0" name="Equation" r:id="rId9" imgW="1460500" imgH="825500" progId="Equation.DSMT4">
                  <p:embed/>
                </p:oleObj>
              </mc:Choice>
              <mc:Fallback>
                <p:oleObj name="Equation" r:id="rId9" imgW="1460500" imgH="825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85846"/>
                        <a:ext cx="1460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Mean Value Theorem for Definite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</a:t>
            </a:r>
          </a:p>
          <a:p>
            <a:r>
              <a:rPr lang="en-US" dirty="0">
                <a:solidFill>
                  <a:schemeClr val="tx1"/>
                </a:solidFill>
              </a:rPr>
              <a:t>The proof of this statement follows from the application of the Intermediate Value Theorem to a slight rephrasing of one of the definite‑integral properties seen in the previous section. Recall that for a continuous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],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41550" y="4178300"/>
          <a:ext cx="4660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4660560" imgH="698400" progId="Equation.DSMT4">
                  <p:embed/>
                </p:oleObj>
              </mc:Choice>
              <mc:Fallback>
                <p:oleObj name="Equation" r:id="rId3" imgW="466056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178300"/>
                        <a:ext cx="4660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87022" y="4991100"/>
          <a:ext cx="5702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5702040" imgH="571320" progId="Equation.DSMT4">
                  <p:embed/>
                </p:oleObj>
              </mc:Choice>
              <mc:Fallback>
                <p:oleObj name="Equation" r:id="rId5" imgW="570204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2" y="4991100"/>
                        <a:ext cx="5702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result can be obtained by dividing 	        </a:t>
            </a:r>
            <a:r>
              <a:rPr lang="en-US" i="1" dirty="0"/>
              <a:t>x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2 by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+</a:t>
            </a:r>
            <a:r>
              <a:rPr lang="en-US" dirty="0"/>
              <a:t> 1.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670300" y="2514600"/>
          <a:ext cx="181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Equation" r:id="rId3" imgW="1815840" imgH="571320" progId="Equation.DSMT4">
                  <p:embed/>
                </p:oleObj>
              </mc:Choice>
              <mc:Fallback>
                <p:oleObj name="Equation" r:id="rId3" imgW="181584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514600"/>
                        <a:ext cx="1816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35897"/>
              </p:ext>
            </p:extLst>
          </p:nvPr>
        </p:nvGraphicFramePr>
        <p:xfrm>
          <a:off x="3473450" y="4121150"/>
          <a:ext cx="2197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8" name="Equation" r:id="rId5" imgW="2197080" imgH="825480" progId="Equation.DSMT4">
                  <p:embed/>
                </p:oleObj>
              </mc:Choice>
              <mc:Fallback>
                <p:oleObj name="Equation" r:id="rId5" imgW="2197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4121150"/>
                        <a:ext cx="2197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800600" y="21336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Equation" r:id="rId7" imgW="190440" imgH="279360" progId="Equation.DSMT4">
                  <p:embed/>
                </p:oleObj>
              </mc:Choice>
              <mc:Fallback>
                <p:oleObj name="Equation" r:id="rId7" imgW="1904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336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389620" y="3016250"/>
          <a:ext cx="116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0" name="Equation" r:id="rId9" imgW="1168200" imgH="533160" progId="Equation.DSMT4">
                  <p:embed/>
                </p:oleObj>
              </mc:Choice>
              <mc:Fallback>
                <p:oleObj name="Equation" r:id="rId9" imgW="116820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620" y="3016250"/>
                        <a:ext cx="116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982980" y="35814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1" name="Equation" r:id="rId11" imgW="457200" imgH="291960" progId="Equation.DSMT4">
                  <p:embed/>
                </p:oleObj>
              </mc:Choice>
              <mc:Fallback>
                <p:oleObj name="Equation" r:id="rId11" imgW="457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980" y="3581400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Also, since	 		          (you should verify this),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90750" y="1120775"/>
          <a:ext cx="269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9" name="Equation" r:id="rId3" imgW="2692080" imgH="838080" progId="Equation.DSMT4">
                  <p:embed/>
                </p:oleObj>
              </mc:Choice>
              <mc:Fallback>
                <p:oleObj name="Equation" r:id="rId3" imgW="26920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120775"/>
                        <a:ext cx="269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54200" y="2112963"/>
          <a:ext cx="4254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5" imgW="4254480" imgH="939600" progId="Equation.DSMT4">
                  <p:embed/>
                </p:oleObj>
              </mc:Choice>
              <mc:Fallback>
                <p:oleObj name="Equation" r:id="rId5" imgW="425448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112963"/>
                        <a:ext cx="4254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479800" y="3184877"/>
          <a:ext cx="2692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1" name="Equation" r:id="rId7" imgW="2692080" imgH="622080" progId="Equation.DSMT4">
                  <p:embed/>
                </p:oleObj>
              </mc:Choice>
              <mc:Fallback>
                <p:oleObj name="Equation" r:id="rId7" imgW="269208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184877"/>
                        <a:ext cx="2692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479800" y="3960989"/>
          <a:ext cx="368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2" name="Equation" r:id="rId9" imgW="3682800" imgH="469800" progId="Equation.DSMT4">
                  <p:embed/>
                </p:oleObj>
              </mc:Choice>
              <mc:Fallback>
                <p:oleObj name="Equation" r:id="rId9" imgW="3682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960989"/>
                        <a:ext cx="368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478389" y="4603044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3" name="Equation" r:id="rId11" imgW="2552400" imgH="304560" progId="Equation.DSMT4">
                  <p:embed/>
                </p:oleObj>
              </mc:Choice>
              <mc:Fallback>
                <p:oleObj name="Equation" r:id="rId11" imgW="255240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389" y="4603044"/>
                        <a:ext cx="2552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3474156" y="5116689"/>
          <a:ext cx="173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4" name="Equation" r:id="rId13" imgW="1739880" imgH="838080" progId="Equation.DSMT4">
                  <p:embed/>
                </p:oleObj>
              </mc:Choice>
              <mc:Fallback>
                <p:oleObj name="Equation" r:id="rId13" imgW="173988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156" y="5116689"/>
                        <a:ext cx="173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Mean Value Theorem for Definite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r>
              <a:rPr lang="en-US" dirty="0">
                <a:solidFill>
                  <a:schemeClr val="tx1"/>
                </a:solidFill>
              </a:rPr>
              <a:t>Dividing each side of the inequality by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</a:rPr>
              <a:t> -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we see that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Since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continuous, the Intermediate Value Theorem tells us that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takes on every value between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at least once on the interval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]. 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56860"/>
              </p:ext>
            </p:extLst>
          </p:nvPr>
        </p:nvGraphicFramePr>
        <p:xfrm>
          <a:off x="2844800" y="2743200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3454200" imgH="838080" progId="Equation.DSMT4">
                  <p:embed/>
                </p:oleObj>
              </mc:Choice>
              <mc:Fallback>
                <p:oleObj name="Equation" r:id="rId3" imgW="34542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43200"/>
                        <a:ext cx="345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r>
              <a:rPr lang="en-US" dirty="0">
                <a:solidFill>
                  <a:schemeClr val="tx2"/>
                </a:solidFill>
              </a:rPr>
              <a:t>The Mean Value Theorem for Definite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(cont.) </a:t>
            </a:r>
          </a:p>
          <a:p>
            <a:r>
              <a:rPr lang="en-US" dirty="0">
                <a:solidFill>
                  <a:schemeClr val="tx1"/>
                </a:solidFill>
              </a:rPr>
              <a:t>In particular, there must exist a point </a:t>
            </a:r>
            <a:r>
              <a:rPr lang="en-US" i="1" dirty="0">
                <a:solidFill>
                  <a:schemeClr val="tx1"/>
                </a:solidFill>
              </a:rPr>
              <a:t>c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], such that 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) is the value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46111"/>
              </p:ext>
            </p:extLst>
          </p:nvPr>
        </p:nvGraphicFramePr>
        <p:xfrm>
          <a:off x="3442260" y="2743200"/>
          <a:ext cx="222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2222280" imgH="838080" progId="Equation.DSMT4">
                  <p:embed/>
                </p:oleObj>
              </mc:Choice>
              <mc:Fallback>
                <p:oleObj name="Equation" r:id="rId3" imgW="22222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260" y="2743200"/>
                        <a:ext cx="222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every point </a:t>
            </a:r>
            <a:r>
              <a:rPr lang="en-US" i="1" dirty="0"/>
              <a:t>c</a:t>
            </a:r>
            <a:r>
              <a:rPr lang="en-US" dirty="0"/>
              <a:t> in the interval 	    at which the</a:t>
            </a:r>
          </a:p>
          <a:p>
            <a:r>
              <a:rPr lang="en-US" dirty="0"/>
              <a:t>function 			 takes on its average value.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To find each point </a:t>
            </a:r>
            <a:r>
              <a:rPr lang="en-US" i="1" dirty="0"/>
              <a:t>c</a:t>
            </a:r>
            <a:r>
              <a:rPr lang="en-US" dirty="0"/>
              <a:t> at which </a:t>
            </a:r>
            <a:r>
              <a:rPr lang="en-US" i="1" dirty="0"/>
              <a:t>f</a:t>
            </a:r>
            <a:r>
              <a:rPr lang="en-US" dirty="0"/>
              <a:t> assumes its average</a:t>
            </a:r>
          </a:p>
          <a:p>
            <a:r>
              <a:rPr lang="en-US" dirty="0"/>
              <a:t>value, simply solve the equation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21300" y="1317978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1317978"/>
                        <a:ext cx="92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026550"/>
              </p:ext>
            </p:extLst>
          </p:nvPr>
        </p:nvGraphicFramePr>
        <p:xfrm>
          <a:off x="1854200" y="1743635"/>
          <a:ext cx="233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5" imgW="2336760" imgH="571320" progId="Equation.DSMT4">
                  <p:embed/>
                </p:oleObj>
              </mc:Choice>
              <mc:Fallback>
                <p:oleObj name="Equation" r:id="rId5" imgW="233676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743635"/>
                        <a:ext cx="2336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97132"/>
              </p:ext>
            </p:extLst>
          </p:nvPr>
        </p:nvGraphicFramePr>
        <p:xfrm>
          <a:off x="5321300" y="3278095"/>
          <a:ext cx="252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7" imgW="2527200" imgH="558720" progId="Equation.DSMT4">
                  <p:embed/>
                </p:oleObj>
              </mc:Choice>
              <mc:Fallback>
                <p:oleObj name="Equation" r:id="rId7" imgW="252720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3278095"/>
                        <a:ext cx="2527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97133"/>
              </p:ext>
            </p:extLst>
          </p:nvPr>
        </p:nvGraphicFramePr>
        <p:xfrm>
          <a:off x="2216150" y="1308100"/>
          <a:ext cx="2184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3" imgW="2184120" imgH="825480" progId="Equation.DSMT4">
                  <p:embed/>
                </p:oleObj>
              </mc:Choice>
              <mc:Fallback>
                <p:oleObj name="Equation" r:id="rId3" imgW="218412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1308100"/>
                        <a:ext cx="2184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80867"/>
              </p:ext>
            </p:extLst>
          </p:nvPr>
        </p:nvGraphicFramePr>
        <p:xfrm>
          <a:off x="2686755" y="2264832"/>
          <a:ext cx="1600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5" imgW="1600200" imgH="876240" progId="Equation.DSMT4">
                  <p:embed/>
                </p:oleObj>
              </mc:Choice>
              <mc:Fallback>
                <p:oleObj name="Equation" r:id="rId5" imgW="1600200" imgH="876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755" y="2264832"/>
                        <a:ext cx="1600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57108"/>
              </p:ext>
            </p:extLst>
          </p:nvPr>
        </p:nvGraphicFramePr>
        <p:xfrm>
          <a:off x="3176588" y="3244850"/>
          <a:ext cx="1765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7" imgW="1765080" imgH="876240" progId="Equation.DSMT4">
                  <p:embed/>
                </p:oleObj>
              </mc:Choice>
              <mc:Fallback>
                <p:oleObj name="Equation" r:id="rId7" imgW="176508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244850"/>
                        <a:ext cx="1765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66100"/>
              </p:ext>
            </p:extLst>
          </p:nvPr>
        </p:nvGraphicFramePr>
        <p:xfrm>
          <a:off x="3309938" y="4229100"/>
          <a:ext cx="213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Equation" r:id="rId9" imgW="2133360" imgH="952200" progId="Equation.DSMT4">
                  <p:embed/>
                </p:oleObj>
              </mc:Choice>
              <mc:Fallback>
                <p:oleObj name="Equation" r:id="rId9" imgW="213336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4229100"/>
                        <a:ext cx="2133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510389" y="4642554"/>
          <a:ext cx="113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11" imgW="1130040" imgH="279360" progId="Equation.DSMT4">
                  <p:embed/>
                </p:oleObj>
              </mc:Choice>
              <mc:Fallback>
                <p:oleObj name="Equation" r:id="rId11" imgW="11300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389" y="4642554"/>
                        <a:ext cx="113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two solutions are labeled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in Figure 1.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14441" y="1981200"/>
            <a:ext cx="4297680" cy="3933318"/>
            <a:chOff x="1914441" y="2000102"/>
            <a:chExt cx="4297680" cy="3933318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4441" y="2000102"/>
              <a:ext cx="4297680" cy="333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337377" y="5410200"/>
              <a:ext cx="14518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994</Words>
  <Application>Microsoft Office PowerPoint</Application>
  <PresentationFormat>On-screen Show (4:3)</PresentationFormat>
  <Paragraphs>169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Symbol</vt:lpstr>
      <vt:lpstr>Sakkal Majalla</vt:lpstr>
      <vt:lpstr>Arial</vt:lpstr>
      <vt:lpstr>Calibri</vt:lpstr>
      <vt:lpstr>Office Theme</vt:lpstr>
      <vt:lpstr>Equation</vt:lpstr>
      <vt:lpstr>MathType 6.0 Equation</vt:lpstr>
      <vt:lpstr>Section 5.3</vt:lpstr>
      <vt:lpstr>TOPICS</vt:lpstr>
      <vt:lpstr>Theorem: The Mean Value Theorem for Definite Integrals</vt:lpstr>
      <vt:lpstr>Theorem: The Mean Value Theorem for Definite Integrals</vt:lpstr>
      <vt:lpstr>Theorem: The Mean Value Theorem for Definite Integrals</vt:lpstr>
      <vt:lpstr>Theorem: The Mean Value Theorem for Definite Integrals</vt:lpstr>
      <vt:lpstr>Example 1 </vt:lpstr>
      <vt:lpstr>Example 1  (cont.)</vt:lpstr>
      <vt:lpstr>Example 1  (cont.)</vt:lpstr>
      <vt:lpstr>Theorem: The Fundamental Theorem of Calculus, Part I </vt:lpstr>
      <vt:lpstr>Theorem: The Fundamental Theorem of Calculus, Part I </vt:lpstr>
      <vt:lpstr>Theorem: The Fundamental Theorem of Calculus, Part I </vt:lpstr>
      <vt:lpstr>Theorem: The Fundamental Theorem of Calculus, Part I </vt:lpstr>
      <vt:lpstr>Theorem: The Fundamental Theorem of Calculus, Part I </vt:lpstr>
      <vt:lpstr>Theorem: The Fundamental Theorem of Calculus, Part I </vt:lpstr>
      <vt:lpstr>Example 2 </vt:lpstr>
      <vt:lpstr>Example 3</vt:lpstr>
      <vt:lpstr>Example 3 (cont.)</vt:lpstr>
      <vt:lpstr>Example 3a (cont.)</vt:lpstr>
      <vt:lpstr>Example 3 (cont.)</vt:lpstr>
      <vt:lpstr>Example 3 (cont.)</vt:lpstr>
      <vt:lpstr>Example 4</vt:lpstr>
      <vt:lpstr>Example 4 (cont.)</vt:lpstr>
      <vt:lpstr>Example 4 (cont.)</vt:lpstr>
      <vt:lpstr>Example 4 (cont.)</vt:lpstr>
      <vt:lpstr>Example 4 (cont.)</vt:lpstr>
      <vt:lpstr>Example 4 (cont.)</vt:lpstr>
      <vt:lpstr>Example 4 (cont.)</vt:lpstr>
      <vt:lpstr>Theorem: The Fundamental Theorem of Calculus, Part II</vt:lpstr>
      <vt:lpstr>Theorem: The Fundamental Theorem of Calculus, Part II</vt:lpstr>
      <vt:lpstr>Theorem: The Fundamental Theorem of Calculus, Part II</vt:lpstr>
      <vt:lpstr>Theorem: The Fundamental Theorem of Calculus, Part II</vt:lpstr>
      <vt:lpstr>The Fundamental Theorem, Part II</vt:lpstr>
      <vt:lpstr>Example 5 </vt:lpstr>
      <vt:lpstr>Example 5 (cont.)</vt:lpstr>
      <vt:lpstr>Example 5 (cont.)</vt:lpstr>
      <vt:lpstr>Example 6 </vt:lpstr>
      <vt:lpstr>Example 6 (cont.)</vt:lpstr>
      <vt:lpstr>Example 7</vt:lpstr>
      <vt:lpstr>Example 7 (cont.)</vt:lpstr>
      <vt:lpstr>Example 7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Daniel Breuer</cp:lastModifiedBy>
  <cp:revision>395</cp:revision>
  <dcterms:created xsi:type="dcterms:W3CDTF">2013-04-26T14:43:13Z</dcterms:created>
  <dcterms:modified xsi:type="dcterms:W3CDTF">2018-09-26T19:01:06Z</dcterms:modified>
</cp:coreProperties>
</file>