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0" r:id="rId10"/>
    <p:sldId id="266" r:id="rId11"/>
    <p:sldId id="267" r:id="rId12"/>
    <p:sldId id="291" r:id="rId13"/>
    <p:sldId id="292" r:id="rId14"/>
    <p:sldId id="293" r:id="rId15"/>
    <p:sldId id="294" r:id="rId16"/>
    <p:sldId id="269" r:id="rId17"/>
    <p:sldId id="270" r:id="rId18"/>
    <p:sldId id="271" r:id="rId19"/>
    <p:sldId id="272" r:id="rId20"/>
    <p:sldId id="273" r:id="rId21"/>
    <p:sldId id="275" r:id="rId22"/>
    <p:sldId id="288" r:id="rId23"/>
    <p:sldId id="277" r:id="rId24"/>
    <p:sldId id="278" r:id="rId25"/>
    <p:sldId id="279" r:id="rId26"/>
    <p:sldId id="280" r:id="rId27"/>
    <p:sldId id="282" r:id="rId28"/>
    <p:sldId id="283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092"/>
    <a:srgbClr val="000099"/>
    <a:srgbClr val="FFFFCC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8" autoAdjust="0"/>
    <p:restoredTop sz="94660"/>
  </p:normalViewPr>
  <p:slideViewPr>
    <p:cSldViewPr>
      <p:cViewPr varScale="1">
        <p:scale>
          <a:sx n="107" d="100"/>
          <a:sy n="107" d="100"/>
        </p:scale>
        <p:origin x="12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87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20" Type="http://schemas.openxmlformats.org/officeDocument/2006/relationships/image" Target="../media/image88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86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8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5.4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Indefinite Integrals and the Substitution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/>
              <a:t>b.</a:t>
            </a:r>
            <a:r>
              <a:rPr lang="en-US" dirty="0"/>
              <a:t>	The definite integral exists because the integrand is continuous over the interval [−5, −1]. </a:t>
            </a:r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050116"/>
              </p:ext>
            </p:extLst>
          </p:nvPr>
        </p:nvGraphicFramePr>
        <p:xfrm>
          <a:off x="1524000" y="2573225"/>
          <a:ext cx="1104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6" name="Equation" r:id="rId3" imgW="1104840" imgH="825480" progId="Equation.DSMT4">
                  <p:embed/>
                </p:oleObj>
              </mc:Choice>
              <mc:Fallback>
                <p:oleObj name="Equation" r:id="rId3" imgW="110484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73225"/>
                        <a:ext cx="1104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401385"/>
              </p:ext>
            </p:extLst>
          </p:nvPr>
        </p:nvGraphicFramePr>
        <p:xfrm>
          <a:off x="2667000" y="2671837"/>
          <a:ext cx="1409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7" name="Equation" r:id="rId5" imgW="1409400" imgH="634680" progId="Equation.DSMT4">
                  <p:embed/>
                </p:oleObj>
              </mc:Choice>
              <mc:Fallback>
                <p:oleObj name="Equation" r:id="rId5" imgW="1409400" imgH="634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71837"/>
                        <a:ext cx="14097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326382"/>
              </p:ext>
            </p:extLst>
          </p:nvPr>
        </p:nvGraphicFramePr>
        <p:xfrm>
          <a:off x="4164106" y="2851131"/>
          <a:ext cx="147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8" name="Equation" r:id="rId7" imgW="1473120" imgH="304560" progId="Equation.DSMT4">
                  <p:embed/>
                </p:oleObj>
              </mc:Choice>
              <mc:Fallback>
                <p:oleObj name="Equation" r:id="rId7" imgW="147312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106" y="2851131"/>
                        <a:ext cx="1473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84013"/>
              </p:ext>
            </p:extLst>
          </p:nvPr>
        </p:nvGraphicFramePr>
        <p:xfrm>
          <a:off x="5674659" y="2851131"/>
          <a:ext cx="977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9" name="Equation" r:id="rId9" imgW="977760" imgH="304560" progId="Equation.DSMT4">
                  <p:embed/>
                </p:oleObj>
              </mc:Choice>
              <mc:Fallback>
                <p:oleObj name="Equation" r:id="rId9" imgW="97776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659" y="2851131"/>
                        <a:ext cx="977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863771"/>
              </p:ext>
            </p:extLst>
          </p:nvPr>
        </p:nvGraphicFramePr>
        <p:xfrm>
          <a:off x="6705600" y="2864578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0" name="Equation" r:id="rId11" imgW="1104840" imgH="291960" progId="Equation.DSMT4">
                  <p:embed/>
                </p:oleObj>
              </mc:Choice>
              <mc:Fallback>
                <p:oleObj name="Equation" r:id="rId11" imgW="11048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64578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11175" algn="l"/>
              </a:tabLst>
            </a:pPr>
            <a:r>
              <a:rPr lang="en-US" b="1" dirty="0"/>
              <a:t>c.</a:t>
            </a:r>
            <a:r>
              <a:rPr lang="en-US" dirty="0"/>
              <a:t>	The function is discontinuous at </a:t>
            </a:r>
            <a:r>
              <a:rPr lang="en-US" i="1" dirty="0"/>
              <a:t>x</a:t>
            </a:r>
            <a:r>
              <a:rPr lang="en-US" dirty="0"/>
              <a:t> = 0.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22098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can’t be true since 1/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is positive everywhere it’s defined.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494075"/>
              </p:ext>
            </p:extLst>
          </p:nvPr>
        </p:nvGraphicFramePr>
        <p:xfrm>
          <a:off x="2581275" y="2096116"/>
          <a:ext cx="1181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9" name="Equation" r:id="rId3" imgW="1181100" imgH="825500" progId="Equation.DSMT4">
                  <p:embed/>
                </p:oleObj>
              </mc:Choice>
              <mc:Fallback>
                <p:oleObj name="Equation" r:id="rId3" imgW="1181100" imgH="825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2096116"/>
                        <a:ext cx="1181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28342"/>
              </p:ext>
            </p:extLst>
          </p:nvPr>
        </p:nvGraphicFramePr>
        <p:xfrm>
          <a:off x="3810000" y="2016374"/>
          <a:ext cx="1320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50" name="Equation" r:id="rId5" imgW="1320800" imgH="1016000" progId="Equation.DSMT4">
                  <p:embed/>
                </p:oleObj>
              </mc:Choice>
              <mc:Fallback>
                <p:oleObj name="Equation" r:id="rId5" imgW="1320800" imgH="101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16374"/>
                        <a:ext cx="1320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15080"/>
              </p:ext>
            </p:extLst>
          </p:nvPr>
        </p:nvGraphicFramePr>
        <p:xfrm>
          <a:off x="5235575" y="2373928"/>
          <a:ext cx="1117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51" name="Equation" r:id="rId7" imgW="1117600" imgH="279400" progId="Equation.DSMT4">
                  <p:embed/>
                </p:oleObj>
              </mc:Choice>
              <mc:Fallback>
                <p:oleObj name="Equation" r:id="rId7" imgW="11176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2373928"/>
                        <a:ext cx="1117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919615"/>
              </p:ext>
            </p:extLst>
          </p:nvPr>
        </p:nvGraphicFramePr>
        <p:xfrm>
          <a:off x="6399213" y="2362205"/>
          <a:ext cx="774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52" name="Equation" r:id="rId9" imgW="774364" imgH="330057" progId="Equation.DSMT4">
                  <p:embed/>
                </p:oleObj>
              </mc:Choice>
              <mc:Fallback>
                <p:oleObj name="Equation" r:id="rId9" imgW="774364" imgH="33005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2362205"/>
                        <a:ext cx="774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Indefinite Integration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Table 1: Indefinite Integrals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7155" name="Object 3"/>
          <p:cNvGraphicFramePr>
            <a:graphicFrameLocks noChangeAspect="1"/>
          </p:cNvGraphicFramePr>
          <p:nvPr/>
        </p:nvGraphicFramePr>
        <p:xfrm>
          <a:off x="685800" y="1828800"/>
          <a:ext cx="2933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50" name="Equation" r:id="rId3" imgW="2933640" imgH="596880" progId="Equation.DSMT4">
                  <p:embed/>
                </p:oleObj>
              </mc:Choice>
              <mc:Fallback>
                <p:oleObj name="Equation" r:id="rId3" imgW="2933640" imgH="596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29337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6" name="Object 4"/>
          <p:cNvGraphicFramePr>
            <a:graphicFrameLocks noChangeAspect="1"/>
          </p:cNvGraphicFramePr>
          <p:nvPr/>
        </p:nvGraphicFramePr>
        <p:xfrm>
          <a:off x="685800" y="2590800"/>
          <a:ext cx="5651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51" name="Equation" r:id="rId5" imgW="5651280" imgH="596880" progId="Equation.DSMT4">
                  <p:embed/>
                </p:oleObj>
              </mc:Choice>
              <mc:Fallback>
                <p:oleObj name="Equation" r:id="rId5" imgW="5651280" imgH="596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5651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685800" y="3276600"/>
          <a:ext cx="425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52" name="Equation" r:id="rId7" imgW="4254480" imgH="838080" progId="Equation.DSMT4">
                  <p:embed/>
                </p:oleObj>
              </mc:Choice>
              <mc:Fallback>
                <p:oleObj name="Equation" r:id="rId7" imgW="42544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76600"/>
                        <a:ext cx="425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685800" y="4191000"/>
          <a:ext cx="2247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53" name="Equation" r:id="rId9" imgW="2247840" imgH="838080" progId="Equation.DSMT4">
                  <p:embed/>
                </p:oleObj>
              </mc:Choice>
              <mc:Fallback>
                <p:oleObj name="Equation" r:id="rId9" imgW="224784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91000"/>
                        <a:ext cx="2247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9" name="Object 7"/>
          <p:cNvGraphicFramePr>
            <a:graphicFrameLocks noChangeAspect="1"/>
          </p:cNvGraphicFramePr>
          <p:nvPr/>
        </p:nvGraphicFramePr>
        <p:xfrm>
          <a:off x="685800" y="502920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54" name="Equation" r:id="rId11" imgW="2514600" imgH="838080" progId="Equation.DSMT4">
                  <p:embed/>
                </p:oleObj>
              </mc:Choice>
              <mc:Fallback>
                <p:oleObj name="Equation" r:id="rId11" imgW="251460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251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Indefinite Integration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Table 1: Indefinite Integrals (cont.)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81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34282"/>
              </p:ext>
            </p:extLst>
          </p:nvPr>
        </p:nvGraphicFramePr>
        <p:xfrm>
          <a:off x="723900" y="1773145"/>
          <a:ext cx="5181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60" name="Equation" r:id="rId3" imgW="5181480" imgH="939600" progId="Equation.DSMT4">
                  <p:embed/>
                </p:oleObj>
              </mc:Choice>
              <mc:Fallback>
                <p:oleObj name="Equation" r:id="rId3" imgW="5181480" imgH="939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773145"/>
                        <a:ext cx="5181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685800" y="2819400"/>
          <a:ext cx="403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61" name="Equation" r:id="rId5" imgW="4038480" imgH="838080" progId="Equation.DSMT4">
                  <p:embed/>
                </p:oleObj>
              </mc:Choice>
              <mc:Fallback>
                <p:oleObj name="Equation" r:id="rId5" imgW="403848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19400"/>
                        <a:ext cx="4038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6" name="Object 10"/>
          <p:cNvGraphicFramePr>
            <a:graphicFrameLocks noChangeAspect="1"/>
          </p:cNvGraphicFramePr>
          <p:nvPr/>
        </p:nvGraphicFramePr>
        <p:xfrm>
          <a:off x="685800" y="3733800"/>
          <a:ext cx="377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62" name="Equation" r:id="rId7" imgW="3771720" imgH="838080" progId="Equation.DSMT4">
                  <p:embed/>
                </p:oleObj>
              </mc:Choice>
              <mc:Fallback>
                <p:oleObj name="Equation" r:id="rId7" imgW="377172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33800"/>
                        <a:ext cx="3771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685800" y="4724400"/>
          <a:ext cx="3975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63" name="Equation" r:id="rId9" imgW="3974760" imgH="838080" progId="Equation.DSMT4">
                  <p:embed/>
                </p:oleObj>
              </mc:Choice>
              <mc:Fallback>
                <p:oleObj name="Equation" r:id="rId9" imgW="3974760" imgH="838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24400"/>
                        <a:ext cx="3975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Indefinite Integration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Table 1: Indefinite Integrals (cont.)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552450" y="1892300"/>
          <a:ext cx="5740400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5" name="Equation" r:id="rId3" imgW="5740200" imgH="3898800" progId="Equation.DSMT4">
                  <p:embed/>
                </p:oleObj>
              </mc:Choice>
              <mc:Fallback>
                <p:oleObj name="Equation" r:id="rId3" imgW="5740200" imgH="3898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892300"/>
                        <a:ext cx="5740400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Indefinite Integration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Table 1: Indefinite Integrals (cont.)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0227" name="Object 2"/>
          <p:cNvGraphicFramePr>
            <a:graphicFrameLocks noChangeAspect="1"/>
          </p:cNvGraphicFramePr>
          <p:nvPr/>
        </p:nvGraphicFramePr>
        <p:xfrm>
          <a:off x="549275" y="1828800"/>
          <a:ext cx="6324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6" name="Equation" r:id="rId3" imgW="6324480" imgH="2209680" progId="Equation.DSMT4">
                  <p:embed/>
                </p:oleObj>
              </mc:Choice>
              <mc:Fallback>
                <p:oleObj name="Equation" r:id="rId3" imgW="6324480" imgH="22096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1828800"/>
                        <a:ext cx="6324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Substitution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5325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Substitution Rule</a:t>
            </a:r>
          </a:p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is a differentiable function whose range is the interval </a:t>
            </a:r>
            <a:r>
              <a:rPr lang="en-US" i="1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, and 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continuous on </a:t>
            </a:r>
            <a:r>
              <a:rPr lang="en-US" i="1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, then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Hence, 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an antiderivative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on </a:t>
            </a:r>
            <a:r>
              <a:rPr lang="en-US" i="1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2489200" y="2819400"/>
          <a:ext cx="4241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0" name="Equation" r:id="rId3" imgW="4241520" imgH="583920" progId="Equation.DSMT4">
                  <p:embed/>
                </p:oleObj>
              </mc:Choice>
              <mc:Fallback>
                <p:oleObj name="Equation" r:id="rId3" imgW="424152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2819400"/>
                        <a:ext cx="4241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606425" y="3956050"/>
          <a:ext cx="4521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1" name="Equation" r:id="rId5" imgW="4520880" imgH="596880" progId="Equation.DSMT4">
                  <p:embed/>
                </p:oleObj>
              </mc:Choice>
              <mc:Fallback>
                <p:oleObj name="Equation" r:id="rId5" imgW="4520880" imgH="596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3956050"/>
                        <a:ext cx="4521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Substitution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5973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Proof</a:t>
            </a:r>
          </a:p>
          <a:p>
            <a:r>
              <a:rPr lang="en-US" dirty="0">
                <a:solidFill>
                  <a:srgbClr val="000000"/>
                </a:solidFill>
              </a:rPr>
              <a:t>The fact that </a:t>
            </a:r>
            <a:r>
              <a:rPr lang="en-US" i="1" dirty="0">
                <a:solidFill>
                  <a:srgbClr val="000000"/>
                </a:solidFill>
              </a:rPr>
              <a:t>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is differentiable tells us that  </a:t>
            </a:r>
            <a:r>
              <a:rPr lang="en-US" i="1" dirty="0">
                <a:solidFill>
                  <a:srgbClr val="000000"/>
                </a:solidFill>
              </a:rPr>
              <a:t>du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 err="1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’(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), so the differentials </a:t>
            </a:r>
            <a:r>
              <a:rPr lang="en-US" i="1" dirty="0">
                <a:solidFill>
                  <a:srgbClr val="000000"/>
                </a:solidFill>
              </a:rPr>
              <a:t>du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 err="1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 are related by the equation </a:t>
            </a:r>
            <a:r>
              <a:rPr lang="en-US" i="1" dirty="0">
                <a:solidFill>
                  <a:srgbClr val="000000"/>
                </a:solidFill>
              </a:rPr>
              <a:t>du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’(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i="1" dirty="0" err="1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 (see Section 3.9). In this respect, the Substitution Rule is an example of a change of variables—if we restate the integral in terms of the variable </a:t>
            </a:r>
            <a:r>
              <a:rPr lang="en-US" i="1" dirty="0">
                <a:solidFill>
                  <a:srgbClr val="000000"/>
                </a:solidFill>
              </a:rPr>
              <a:t>u</a:t>
            </a:r>
            <a:r>
              <a:rPr lang="en-US" dirty="0">
                <a:solidFill>
                  <a:srgbClr val="000000"/>
                </a:solidFill>
              </a:rPr>
              <a:t> instead of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then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5840" y="4472650"/>
            <a:ext cx="7132320" cy="133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Substitution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9796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Proof (cont.)</a:t>
            </a:r>
          </a:p>
          <a:p>
            <a:r>
              <a:rPr lang="en-US" dirty="0">
                <a:solidFill>
                  <a:srgbClr val="000000"/>
                </a:solidFill>
              </a:rPr>
              <a:t>But beyond this observation, the Substitution Rule is actually just a rephrasing of the Chain Rule of differentiation. Since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continuous on the interval </a:t>
            </a:r>
            <a:r>
              <a:rPr lang="en-US" i="1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, Part I of the FTC tells us that it has an </a:t>
            </a:r>
            <a:r>
              <a:rPr lang="en-US" dirty="0" err="1">
                <a:solidFill>
                  <a:srgbClr val="000000"/>
                </a:solidFill>
              </a:rPr>
              <a:t>antiderivative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. Applying the Chain Rule to	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800100" y="4073525"/>
          <a:ext cx="754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8" name="Equation" r:id="rId3" imgW="7543800" imgH="838080" progId="Equation.DSMT4">
                  <p:embed/>
                </p:oleObj>
              </mc:Choice>
              <mc:Fallback>
                <p:oleObj name="Equation" r:id="rId3" imgW="75438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4073525"/>
                        <a:ext cx="7543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4FBA6A6-9054-494E-B804-80ABCD8D2E83}"/>
              </a:ext>
            </a:extLst>
          </p:cNvPr>
          <p:cNvGrpSpPr/>
          <p:nvPr/>
        </p:nvGrpSpPr>
        <p:grpSpPr>
          <a:xfrm>
            <a:off x="4470400" y="3505200"/>
            <a:ext cx="698500" cy="523220"/>
            <a:chOff x="4470400" y="3505200"/>
            <a:chExt cx="698500" cy="523220"/>
          </a:xfrm>
        </p:grpSpPr>
        <p:graphicFrame>
          <p:nvGraphicFramePr>
            <p:cNvPr id="13517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1317057"/>
                </p:ext>
              </p:extLst>
            </p:nvPr>
          </p:nvGraphicFramePr>
          <p:xfrm>
            <a:off x="4470400" y="3617542"/>
            <a:ext cx="698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209" name="Equation" r:id="rId5" imgW="698400" imgH="380880" progId="Equation.DSMT4">
                    <p:embed/>
                  </p:oleObj>
                </mc:Choice>
                <mc:Fallback>
                  <p:oleObj name="Equation" r:id="rId5" imgW="698400" imgH="3808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0400" y="3617542"/>
                          <a:ext cx="6985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F959C1-FDBB-42A3-9D0C-AA34FF441C1C}"/>
                </a:ext>
              </a:extLst>
            </p:cNvPr>
            <p:cNvSpPr/>
            <p:nvPr/>
          </p:nvSpPr>
          <p:spPr>
            <a:xfrm>
              <a:off x="4589542" y="3505200"/>
              <a:ext cx="3433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∘</a:t>
              </a:r>
              <a:endParaRPr lang="en-US" sz="28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Substitution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Proof (cont.)</a:t>
            </a:r>
          </a:p>
          <a:p>
            <a:r>
              <a:rPr lang="en-US" dirty="0">
                <a:solidFill>
                  <a:srgbClr val="000000"/>
                </a:solidFill>
              </a:rPr>
              <a:t>So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)) is an </a:t>
            </a:r>
            <a:r>
              <a:rPr lang="en-US" dirty="0" err="1">
                <a:solidFill>
                  <a:srgbClr val="000000"/>
                </a:solidFill>
              </a:rPr>
              <a:t>antiderivative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))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’(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or, using integral notation,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2247900" y="2832100"/>
          <a:ext cx="4635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3" name="Equation" r:id="rId3" imgW="4635360" imgH="583920" progId="Equation.DSMT4">
                  <p:embed/>
                </p:oleObj>
              </mc:Choice>
              <mc:Fallback>
                <p:oleObj name="Equation" r:id="rId3" imgW="463536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2832100"/>
                        <a:ext cx="4635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Meaning of Indefinite Integration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Substitution Rule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 the following indefinite integrals.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pPr marL="514350" indent="-514350">
              <a:buAutoNum type="alphaLcPeriod"/>
            </a:pPr>
            <a:r>
              <a:rPr lang="en-US" dirty="0"/>
              <a:t>If </a:t>
            </a:r>
            <a:r>
              <a:rPr lang="en-US" i="1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+</a:t>
            </a:r>
            <a:r>
              <a:rPr lang="en-US" dirty="0"/>
              <a:t> 1, then</a:t>
            </a:r>
          </a:p>
          <a:p>
            <a:endParaRPr lang="en-US" dirty="0"/>
          </a:p>
          <a:p>
            <a:endParaRPr lang="en-US" dirty="0"/>
          </a:p>
          <a:p>
            <a:pPr>
              <a:tabLst>
                <a:tab pos="511175" algn="l"/>
              </a:tabLst>
            </a:pPr>
            <a:r>
              <a:rPr lang="en-US" dirty="0"/>
              <a:t>	</a:t>
            </a:r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586450" y="1905000"/>
          <a:ext cx="2857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3" name="Equation" r:id="rId3" imgW="2857320" imgH="609480" progId="Equation.DSMT4">
                  <p:embed/>
                </p:oleObj>
              </mc:Choice>
              <mc:Fallback>
                <p:oleObj name="Equation" r:id="rId3" imgW="285732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50" y="1905000"/>
                        <a:ext cx="2857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4851400" y="1764175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4" name="Equation" r:id="rId5" imgW="2234880" imgH="939600" progId="Equation.DSMT4">
                  <p:embed/>
                </p:oleObj>
              </mc:Choice>
              <mc:Fallback>
                <p:oleObj name="Equation" r:id="rId5" imgW="223488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1764175"/>
                        <a:ext cx="2235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881743" y="40386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170470"/>
              </p:ext>
            </p:extLst>
          </p:nvPr>
        </p:nvGraphicFramePr>
        <p:xfrm>
          <a:off x="2971800" y="4038600"/>
          <a:ext cx="322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5" name="Equation" r:id="rId7" imgW="3225800" imgH="838200" progId="Equation.DSMT4">
                  <p:embed/>
                </p:oleObj>
              </mc:Choice>
              <mc:Fallback>
                <p:oleObj name="Equation" r:id="rId7" imgW="3225800" imgH="838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38600"/>
                        <a:ext cx="322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		     so: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87415"/>
              </p:ext>
            </p:extLst>
          </p:nvPr>
        </p:nvGraphicFramePr>
        <p:xfrm>
          <a:off x="2942665" y="2641600"/>
          <a:ext cx="4381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28" name="Equation" r:id="rId3" imgW="4381200" imgH="939600" progId="Equation.DSMT4">
                  <p:embed/>
                </p:oleObj>
              </mc:Choice>
              <mc:Fallback>
                <p:oleObj name="Equation" r:id="rId3" imgW="438120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665" y="2641600"/>
                        <a:ext cx="4381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243731"/>
              </p:ext>
            </p:extLst>
          </p:nvPr>
        </p:nvGraphicFramePr>
        <p:xfrm>
          <a:off x="2944253" y="3657600"/>
          <a:ext cx="1803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29" name="Equation" r:id="rId5" imgW="1803240" imgH="825480" progId="Equation.DSMT4">
                  <p:embed/>
                </p:oleObj>
              </mc:Choice>
              <mc:Fallback>
                <p:oleObj name="Equation" r:id="rId5" imgW="180324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253" y="3657600"/>
                        <a:ext cx="1803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285332"/>
              </p:ext>
            </p:extLst>
          </p:nvPr>
        </p:nvGraphicFramePr>
        <p:xfrm>
          <a:off x="4800600" y="3657600"/>
          <a:ext cx="1638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0" name="Equation" r:id="rId7" imgW="1638000" imgH="825480" progId="Equation.DSMT4">
                  <p:embed/>
                </p:oleObj>
              </mc:Choice>
              <mc:Fallback>
                <p:oleObj name="Equation" r:id="rId7" imgW="163800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57600"/>
                        <a:ext cx="1638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557285"/>
              </p:ext>
            </p:extLst>
          </p:nvPr>
        </p:nvGraphicFramePr>
        <p:xfrm>
          <a:off x="2937903" y="4724400"/>
          <a:ext cx="2514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1" name="Equation" r:id="rId9" imgW="2514600" imgH="825480" progId="Equation.DSMT4">
                  <p:embed/>
                </p:oleObj>
              </mc:Choice>
              <mc:Fallback>
                <p:oleObj name="Equation" r:id="rId9" imgW="2514600" imgH="825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903" y="4724400"/>
                        <a:ext cx="2514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1995268" y="1358153"/>
          <a:ext cx="1574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2" name="Equation" r:id="rId11" imgW="1574640" imgH="444240" progId="Equation.DSMT4">
                  <p:embed/>
                </p:oleObj>
              </mc:Choice>
              <mc:Fallback>
                <p:oleObj name="Equation" r:id="rId11" imgW="1574640" imgH="444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268" y="1358153"/>
                        <a:ext cx="1574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78439"/>
              </p:ext>
            </p:extLst>
          </p:nvPr>
        </p:nvGraphicFramePr>
        <p:xfrm>
          <a:off x="5778500" y="4909670"/>
          <a:ext cx="2298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3" name="Equation" r:id="rId13" imgW="2298600" imgH="406080" progId="Equation.DSMT4">
                  <p:embed/>
                </p:oleObj>
              </mc:Choice>
              <mc:Fallback>
                <p:oleObj name="Equation" r:id="rId13" imgW="2298600" imgH="406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4909670"/>
                        <a:ext cx="2298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749510"/>
              </p:ext>
            </p:extLst>
          </p:nvPr>
        </p:nvGraphicFramePr>
        <p:xfrm>
          <a:off x="539750" y="1989138"/>
          <a:ext cx="2362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4" name="Equation" r:id="rId15" imgW="2361960" imgH="583920" progId="Equation.DSMT4">
                  <p:embed/>
                </p:oleObj>
              </mc:Choice>
              <mc:Fallback>
                <p:oleObj name="Equation" r:id="rId15" imgW="2361960" imgH="5839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89138"/>
                        <a:ext cx="2362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546786"/>
              </p:ext>
            </p:extLst>
          </p:nvPr>
        </p:nvGraphicFramePr>
        <p:xfrm>
          <a:off x="2928938" y="2001838"/>
          <a:ext cx="2628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5" name="Equation" r:id="rId17" imgW="2628720" imgH="583920" progId="Equation.DSMT4">
                  <p:embed/>
                </p:oleObj>
              </mc:Choice>
              <mc:Fallback>
                <p:oleObj name="Equation" r:id="rId17" imgW="2628720" imgH="5839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001838"/>
                        <a:ext cx="2628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/>
              <a:t>b.</a:t>
            </a:r>
            <a:r>
              <a:rPr lang="en-US" dirty="0"/>
              <a:t>	If </a:t>
            </a:r>
            <a:r>
              <a:rPr lang="en-US" i="1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3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, then</a:t>
            </a:r>
          </a:p>
          <a:p>
            <a:pPr marL="463550" indent="-463550">
              <a:lnSpc>
                <a:spcPct val="150000"/>
              </a:lnSpc>
            </a:pPr>
            <a:endParaRPr lang="en-US" dirty="0"/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402319"/>
              </p:ext>
            </p:extLst>
          </p:nvPr>
        </p:nvGraphicFramePr>
        <p:xfrm>
          <a:off x="1524000" y="1828800"/>
          <a:ext cx="6057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5" name="Equation" r:id="rId3" imgW="6057720" imgH="838080" progId="Equation.DSMT4">
                  <p:embed/>
                </p:oleObj>
              </mc:Choice>
              <mc:Fallback>
                <p:oleObj name="Equation" r:id="rId3" imgW="605772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28800"/>
                        <a:ext cx="6057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3b (cont.)</a:t>
            </a:r>
          </a:p>
        </p:txBody>
      </p:sp>
      <p:graphicFrame>
        <p:nvGraphicFramePr>
          <p:cNvPr id="141316" name="Object 4"/>
          <p:cNvGraphicFramePr>
            <a:graphicFrameLocks noChangeAspect="1"/>
          </p:cNvGraphicFramePr>
          <p:nvPr/>
        </p:nvGraphicFramePr>
        <p:xfrm>
          <a:off x="2983375" y="3061447"/>
          <a:ext cx="190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6" name="Equation" r:id="rId3" imgW="1904760" imgH="609480" progId="Equation.DSMT4">
                  <p:embed/>
                </p:oleObj>
              </mc:Choice>
              <mc:Fallback>
                <p:oleObj name="Equation" r:id="rId3" imgW="1904760" imgH="609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375" y="3061447"/>
                        <a:ext cx="190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2983375" y="3873500"/>
          <a:ext cx="5054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7" name="Equation" r:id="rId5" imgW="5054400" imgH="622080" progId="Equation.DSMT4">
                  <p:embed/>
                </p:oleObj>
              </mc:Choice>
              <mc:Fallback>
                <p:oleObj name="Equation" r:id="rId5" imgW="5054400" imgH="622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375" y="3873500"/>
                        <a:ext cx="5054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2990125" y="4686300"/>
          <a:ext cx="4267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8" name="Equation" r:id="rId7" imgW="4267080" imgH="495000" progId="Equation.DSMT4">
                  <p:embed/>
                </p:oleObj>
              </mc:Choice>
              <mc:Fallback>
                <p:oleObj name="Equation" r:id="rId7" imgW="426708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125" y="4686300"/>
                        <a:ext cx="4267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1219200" y="1940859"/>
          <a:ext cx="1727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9" name="Equation" r:id="rId9" imgW="1726920" imgH="927000" progId="Equation.DSMT4">
                  <p:embed/>
                </p:oleObj>
              </mc:Choice>
              <mc:Fallback>
                <p:oleObj name="Equation" r:id="rId9" imgW="1726920" imgH="927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40859"/>
                        <a:ext cx="1727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0" name="Object 8"/>
          <p:cNvGraphicFramePr>
            <a:graphicFrameLocks noChangeAspect="1"/>
          </p:cNvGraphicFramePr>
          <p:nvPr/>
        </p:nvGraphicFramePr>
        <p:xfrm>
          <a:off x="2971800" y="1905000"/>
          <a:ext cx="2222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40" name="Equation" r:id="rId11" imgW="2222280" imgH="939600" progId="Equation.DSMT4">
                  <p:embed/>
                </p:oleObj>
              </mc:Choice>
              <mc:Fallback>
                <p:oleObj name="Equation" r:id="rId11" imgW="2222280" imgH="939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05000"/>
                        <a:ext cx="2222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1" name="Object 9"/>
          <p:cNvGraphicFramePr>
            <a:graphicFrameLocks noChangeAspect="1"/>
          </p:cNvGraphicFramePr>
          <p:nvPr/>
        </p:nvGraphicFramePr>
        <p:xfrm>
          <a:off x="6248400" y="2133600"/>
          <a:ext cx="135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41" name="Equation" r:id="rId13" imgW="1358640" imgH="444240" progId="Equation.DSMT4">
                  <p:embed/>
                </p:oleObj>
              </mc:Choice>
              <mc:Fallback>
                <p:oleObj name="Equation" r:id="rId13" imgW="1358640" imgH="4442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133600"/>
                        <a:ext cx="135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Proceeding as in part a.: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following indefinite integrals.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pPr marL="463550" indent="-463550"/>
            <a:r>
              <a:rPr lang="en-US" b="1" dirty="0"/>
              <a:t>a.</a:t>
            </a:r>
            <a:r>
              <a:rPr lang="en-US" dirty="0"/>
              <a:t>	If </a:t>
            </a:r>
            <a:r>
              <a:rPr lang="en-US" i="1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+ 1, then </a:t>
            </a:r>
            <a:r>
              <a:rPr lang="en-US" i="1" dirty="0"/>
              <a:t>du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2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i="1" dirty="0"/>
              <a:t>dx</a:t>
            </a:r>
            <a:r>
              <a:rPr lang="en-US" dirty="0"/>
              <a:t> or	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568125" y="1905000"/>
          <a:ext cx="2501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4" name="Equation" r:id="rId3" imgW="2501640" imgH="647640" progId="Equation.DSMT4">
                  <p:embed/>
                </p:oleObj>
              </mc:Choice>
              <mc:Fallback>
                <p:oleObj name="Equation" r:id="rId3" imgW="2501640" imgH="647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25" y="1905000"/>
                        <a:ext cx="2501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3810000" y="1951300"/>
          <a:ext cx="1790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5" name="Equation" r:id="rId5" imgW="1790640" imgH="609480" progId="Equation.DSMT4">
                  <p:embed/>
                </p:oleObj>
              </mc:Choice>
              <mc:Fallback>
                <p:oleObj name="Equation" r:id="rId5" imgW="1790640" imgH="609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51300"/>
                        <a:ext cx="1790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6477000" y="1817225"/>
          <a:ext cx="186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6" name="Equation" r:id="rId7" imgW="1866600" imgH="838080" progId="Equation.DSMT4">
                  <p:embed/>
                </p:oleObj>
              </mc:Choice>
              <mc:Fallback>
                <p:oleObj name="Equation" r:id="rId7" imgW="18666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817225"/>
                        <a:ext cx="1866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797132"/>
              </p:ext>
            </p:extLst>
          </p:nvPr>
        </p:nvGraphicFramePr>
        <p:xfrm>
          <a:off x="5486400" y="3352800"/>
          <a:ext cx="1549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7" name="Equation" r:id="rId9" imgW="1549080" imgH="444240" progId="Equation.DSMT4">
                  <p:embed/>
                </p:oleObj>
              </mc:Choice>
              <mc:Fallback>
                <p:oleObj name="Equation" r:id="rId9" imgW="154908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352800"/>
                        <a:ext cx="1549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</a:t>
            </a:r>
            <a:r>
              <a:rPr lang="en-US" i="1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+</a:t>
            </a:r>
            <a:r>
              <a:rPr lang="en-US" dirty="0"/>
              <a:t> 1, it’s also true that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1.</a:t>
            </a:r>
          </a:p>
          <a:p>
            <a:endParaRPr lang="en-US" dirty="0"/>
          </a:p>
        </p:txBody>
      </p:sp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1371600" y="1547603"/>
          <a:ext cx="1993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3" name="Equation" r:id="rId3" imgW="1993680" imgH="634680" progId="Equation.DSMT4">
                  <p:embed/>
                </p:oleObj>
              </mc:Choice>
              <mc:Fallback>
                <p:oleObj name="Equation" r:id="rId3" imgW="1993680" imgH="634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47603"/>
                        <a:ext cx="1993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3486875" y="2156750"/>
          <a:ext cx="436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4" name="Equation" r:id="rId5" imgW="4368600" imgH="838080" progId="Equation.DSMT4">
                  <p:embed/>
                </p:oleObj>
              </mc:Choice>
              <mc:Fallback>
                <p:oleObj name="Equation" r:id="rId5" imgW="43686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875" y="2156750"/>
                        <a:ext cx="436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3486875" y="1524000"/>
          <a:ext cx="2616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5" name="Equation" r:id="rId7" imgW="2616120" imgH="634680" progId="Equation.DSMT4">
                  <p:embed/>
                </p:oleObj>
              </mc:Choice>
              <mc:Fallback>
                <p:oleObj name="Equation" r:id="rId7" imgW="2616120" imgH="634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875" y="1524000"/>
                        <a:ext cx="2616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07347"/>
              </p:ext>
            </p:extLst>
          </p:nvPr>
        </p:nvGraphicFramePr>
        <p:xfrm>
          <a:off x="1590675" y="1489075"/>
          <a:ext cx="4191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7" name="Equation" r:id="rId3" imgW="4190760" imgH="825480" progId="Equation.DSMT4">
                  <p:embed/>
                </p:oleObj>
              </mc:Choice>
              <mc:Fallback>
                <p:oleObj name="Equation" r:id="rId3" imgW="419076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1489075"/>
                        <a:ext cx="4191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400709"/>
              </p:ext>
            </p:extLst>
          </p:nvPr>
        </p:nvGraphicFramePr>
        <p:xfrm>
          <a:off x="3257643" y="2451100"/>
          <a:ext cx="2654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8" name="Equation" r:id="rId5" imgW="2654280" imgH="825480" progId="Equation.DSMT4">
                  <p:embed/>
                </p:oleObj>
              </mc:Choice>
              <mc:Fallback>
                <p:oleObj name="Equation" r:id="rId5" imgW="265428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643" y="2451100"/>
                        <a:ext cx="2654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193088"/>
              </p:ext>
            </p:extLst>
          </p:nvPr>
        </p:nvGraphicFramePr>
        <p:xfrm>
          <a:off x="3262873" y="3403600"/>
          <a:ext cx="3162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9" name="Equation" r:id="rId7" imgW="3162240" imgH="939600" progId="Equation.DSMT4">
                  <p:embed/>
                </p:oleObj>
              </mc:Choice>
              <mc:Fallback>
                <p:oleObj name="Equation" r:id="rId7" imgW="316224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873" y="3403600"/>
                        <a:ext cx="3162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156905"/>
              </p:ext>
            </p:extLst>
          </p:nvPr>
        </p:nvGraphicFramePr>
        <p:xfrm>
          <a:off x="3259138" y="4495800"/>
          <a:ext cx="431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0" name="Equation" r:id="rId9" imgW="4317840" imgH="838080" progId="Equation.DSMT4">
                  <p:embed/>
                </p:oleObj>
              </mc:Choice>
              <mc:Fallback>
                <p:oleObj name="Equation" r:id="rId9" imgW="431784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4495800"/>
                        <a:ext cx="431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</a:t>
            </a:r>
          </a:p>
        </p:txBody>
      </p:sp>
      <p:graphicFrame>
        <p:nvGraphicFramePr>
          <p:cNvPr id="146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87179"/>
              </p:ext>
            </p:extLst>
          </p:nvPr>
        </p:nvGraphicFramePr>
        <p:xfrm>
          <a:off x="2246692" y="3132483"/>
          <a:ext cx="1358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6" name="Equation" r:id="rId3" imgW="1358640" imgH="838080" progId="Equation.DSMT4">
                  <p:embed/>
                </p:oleObj>
              </mc:Choice>
              <mc:Fallback>
                <p:oleObj name="Equation" r:id="rId3" imgW="13586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692" y="3132483"/>
                        <a:ext cx="1358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5614"/>
              </p:ext>
            </p:extLst>
          </p:nvPr>
        </p:nvGraphicFramePr>
        <p:xfrm>
          <a:off x="2246692" y="4116333"/>
          <a:ext cx="1612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7" name="Equation" r:id="rId5" imgW="1612800" imgH="469800" progId="Equation.DSMT4">
                  <p:embed/>
                </p:oleObj>
              </mc:Choice>
              <mc:Fallback>
                <p:oleObj name="Equation" r:id="rId5" imgW="16128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692" y="4116333"/>
                        <a:ext cx="1612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460579"/>
              </p:ext>
            </p:extLst>
          </p:nvPr>
        </p:nvGraphicFramePr>
        <p:xfrm>
          <a:off x="2233245" y="4707305"/>
          <a:ext cx="2146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8" name="Equation" r:id="rId7" imgW="2145960" imgH="469800" progId="Equation.DSMT4">
                  <p:embed/>
                </p:oleObj>
              </mc:Choice>
              <mc:Fallback>
                <p:oleObj name="Equation" r:id="rId7" imgW="21459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245" y="4707305"/>
                        <a:ext cx="2146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860110"/>
              </p:ext>
            </p:extLst>
          </p:nvPr>
        </p:nvGraphicFramePr>
        <p:xfrm>
          <a:off x="2207845" y="2084755"/>
          <a:ext cx="2616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9" name="Equation" r:id="rId9" imgW="2616120" imgH="939600" progId="Equation.DSMT4">
                  <p:embed/>
                </p:oleObj>
              </mc:Choice>
              <mc:Fallback>
                <p:oleObj name="Equation" r:id="rId9" imgW="261612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845" y="2084755"/>
                        <a:ext cx="2616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47249"/>
              </p:ext>
            </p:extLst>
          </p:nvPr>
        </p:nvGraphicFramePr>
        <p:xfrm>
          <a:off x="5128845" y="2449880"/>
          <a:ext cx="3517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20" name="Equation" r:id="rId11" imgW="3517560" imgH="304560" progId="Equation.DSMT4">
                  <p:embed/>
                </p:oleObj>
              </mc:Choice>
              <mc:Fallback>
                <p:oleObj name="Equation" r:id="rId11" imgW="351756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845" y="2449880"/>
                        <a:ext cx="3517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956683"/>
              </p:ext>
            </p:extLst>
          </p:nvPr>
        </p:nvGraphicFramePr>
        <p:xfrm>
          <a:off x="5128845" y="1329105"/>
          <a:ext cx="137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21" name="Equation" r:id="rId13" imgW="1371600" imgH="609480" progId="Equation.DSMT4">
                  <p:embed/>
                </p:oleObj>
              </mc:Choice>
              <mc:Fallback>
                <p:oleObj name="Equation" r:id="rId13" imgW="1371600" imgH="609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845" y="1329105"/>
                        <a:ext cx="137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15064"/>
              </p:ext>
            </p:extLst>
          </p:nvPr>
        </p:nvGraphicFramePr>
        <p:xfrm>
          <a:off x="3211145" y="5234355"/>
          <a:ext cx="5041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22" name="Equation" r:id="rId15" imgW="5041800" imgH="482400" progId="Equation.DSMT4">
                  <p:embed/>
                </p:oleObj>
              </mc:Choice>
              <mc:Fallback>
                <p:oleObj name="Equation" r:id="rId15" imgW="5041800" imgH="482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145" y="5234355"/>
                        <a:ext cx="5041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773349"/>
              </p:ext>
            </p:extLst>
          </p:nvPr>
        </p:nvGraphicFramePr>
        <p:xfrm>
          <a:off x="861645" y="1271955"/>
          <a:ext cx="1295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23" name="Equation" r:id="rId17" imgW="1295280" imgH="583920" progId="Equation.DSMT4">
                  <p:embed/>
                </p:oleObj>
              </mc:Choice>
              <mc:Fallback>
                <p:oleObj name="Equation" r:id="rId17" imgW="1295280" imgH="5839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645" y="1271955"/>
                        <a:ext cx="1295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287941"/>
              </p:ext>
            </p:extLst>
          </p:nvPr>
        </p:nvGraphicFramePr>
        <p:xfrm>
          <a:off x="2246692" y="1119555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24" name="Equation" r:id="rId19" imgW="1625400" imgH="838080" progId="Equation.DSMT4">
                  <p:embed/>
                </p:oleObj>
              </mc:Choice>
              <mc:Fallback>
                <p:oleObj name="Equation" r:id="rId19" imgW="162540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692" y="1119555"/>
                        <a:ext cx="1625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dirty="0"/>
              <a:t>. </a:t>
            </a:r>
          </a:p>
        </p:txBody>
      </p:sp>
      <p:graphicFrame>
        <p:nvGraphicFramePr>
          <p:cNvPr id="14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222478"/>
              </p:ext>
            </p:extLst>
          </p:nvPr>
        </p:nvGraphicFramePr>
        <p:xfrm>
          <a:off x="2232512" y="2280996"/>
          <a:ext cx="6375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0" name="Equation" r:id="rId3" imgW="6375240" imgH="876240" progId="Equation.DSMT4">
                  <p:embed/>
                </p:oleObj>
              </mc:Choice>
              <mc:Fallback>
                <p:oleObj name="Equation" r:id="rId3" imgW="6375240" imgH="876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512" y="2280996"/>
                        <a:ext cx="6375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880108"/>
              </p:ext>
            </p:extLst>
          </p:nvPr>
        </p:nvGraphicFramePr>
        <p:xfrm>
          <a:off x="2245412" y="3306058"/>
          <a:ext cx="499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1" name="Equation" r:id="rId5" imgW="4991040" imgH="838080" progId="Equation.DSMT4">
                  <p:embed/>
                </p:oleObj>
              </mc:Choice>
              <mc:Fallback>
                <p:oleObj name="Equation" r:id="rId5" imgW="499104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412" y="3306058"/>
                        <a:ext cx="499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403235"/>
              </p:ext>
            </p:extLst>
          </p:nvPr>
        </p:nvGraphicFramePr>
        <p:xfrm>
          <a:off x="2279390" y="4297121"/>
          <a:ext cx="227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2" name="Equation" r:id="rId7" imgW="2273040" imgH="838080" progId="Equation.DSMT4">
                  <p:embed/>
                </p:oleObj>
              </mc:Choice>
              <mc:Fallback>
                <p:oleObj name="Equation" r:id="rId7" imgW="227304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390" y="4297121"/>
                        <a:ext cx="227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94637"/>
              </p:ext>
            </p:extLst>
          </p:nvPr>
        </p:nvGraphicFramePr>
        <p:xfrm>
          <a:off x="5381925" y="1488833"/>
          <a:ext cx="289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3" name="Equation" r:id="rId9" imgW="2895480" imgH="279360" progId="Equation.DSMT4">
                  <p:embed/>
                </p:oleObj>
              </mc:Choice>
              <mc:Fallback>
                <p:oleObj name="Equation" r:id="rId9" imgW="289548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925" y="1488833"/>
                        <a:ext cx="2895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480155"/>
              </p:ext>
            </p:extLst>
          </p:nvPr>
        </p:nvGraphicFramePr>
        <p:xfrm>
          <a:off x="4642337" y="4294786"/>
          <a:ext cx="267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4" name="Equation" r:id="rId11" imgW="2679480" imgH="838080" progId="Equation.DSMT4">
                  <p:embed/>
                </p:oleObj>
              </mc:Choice>
              <mc:Fallback>
                <p:oleObj name="Equation" r:id="rId11" imgW="267948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337" y="4294786"/>
                        <a:ext cx="2679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235796"/>
              </p:ext>
            </p:extLst>
          </p:nvPr>
        </p:nvGraphicFramePr>
        <p:xfrm>
          <a:off x="832337" y="1184033"/>
          <a:ext cx="1358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5" name="Equation" r:id="rId13" imgW="1358640" imgH="838080" progId="Equation.DSMT4">
                  <p:embed/>
                </p:oleObj>
              </mc:Choice>
              <mc:Fallback>
                <p:oleObj name="Equation" r:id="rId13" imgW="135864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337" y="1184033"/>
                        <a:ext cx="1358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202570"/>
              </p:ext>
            </p:extLst>
          </p:nvPr>
        </p:nvGraphicFramePr>
        <p:xfrm>
          <a:off x="2231912" y="1116798"/>
          <a:ext cx="2755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6" name="Equation" r:id="rId15" imgW="2755800" imgH="1015920" progId="Equation.DSMT4">
                  <p:embed/>
                </p:oleObj>
              </mc:Choice>
              <mc:Fallback>
                <p:oleObj name="Equation" r:id="rId15" imgW="2755800" imgH="10159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912" y="1116798"/>
                        <a:ext cx="27559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Indefinite Integral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5973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Indefinite Integral</a:t>
            </a:r>
          </a:p>
          <a:p>
            <a:r>
              <a:rPr lang="en-US" dirty="0">
                <a:solidFill>
                  <a:srgbClr val="000000"/>
                </a:solidFill>
              </a:rPr>
              <a:t>Given a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, the </a:t>
            </a:r>
            <a:r>
              <a:rPr lang="en-US" b="1" dirty="0">
                <a:solidFill>
                  <a:schemeClr val="tx1"/>
                </a:solidFill>
              </a:rPr>
              <a:t>indefinite integral of </a:t>
            </a:r>
            <a:r>
              <a:rPr lang="en-US" b="1" i="1" dirty="0">
                <a:solidFill>
                  <a:schemeClr val="tx1"/>
                </a:solidFill>
              </a:rPr>
              <a:t>f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denoted by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This notation stands for the set of all </a:t>
            </a:r>
            <a:r>
              <a:rPr lang="en-US" dirty="0" err="1">
                <a:solidFill>
                  <a:srgbClr val="000000"/>
                </a:solidFill>
              </a:rPr>
              <a:t>antiderivatives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—that is,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represents an arbitrary constant called the </a:t>
            </a:r>
            <a:r>
              <a:rPr lang="en-US" b="1" dirty="0">
                <a:solidFill>
                  <a:schemeClr val="tx1"/>
                </a:solidFill>
              </a:rPr>
              <a:t>constant of integration,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any particular </a:t>
            </a:r>
            <a:r>
              <a:rPr lang="en-US" dirty="0" err="1">
                <a:solidFill>
                  <a:srgbClr val="000000"/>
                </a:solidFill>
              </a:rPr>
              <a:t>antiderivative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3905250" y="2492375"/>
          <a:ext cx="1333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6" name="Equation" r:id="rId3" imgW="1333440" imgH="596880" progId="Equation.DSMT4">
                  <p:embed/>
                </p:oleObj>
              </mc:Choice>
              <mc:Fallback>
                <p:oleObj name="Equation" r:id="rId3" imgW="1333440" imgH="596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492375"/>
                        <a:ext cx="1333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3098800" y="3970338"/>
          <a:ext cx="2908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7" name="Equation" r:id="rId5" imgW="2908080" imgH="583920" progId="Equation.DSMT4">
                  <p:embed/>
                </p:oleObj>
              </mc:Choice>
              <mc:Fallback>
                <p:oleObj name="Equation" r:id="rId5" imgW="290808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970338"/>
                        <a:ext cx="2908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following indefinite integrals.</a:t>
            </a:r>
          </a:p>
          <a:p>
            <a:endParaRPr lang="en-US" dirty="0"/>
          </a:p>
          <a:p>
            <a:pPr>
              <a:spcBef>
                <a:spcPts val="2400"/>
              </a:spcBef>
            </a:pPr>
            <a:r>
              <a:rPr lang="en-US" b="1" dirty="0"/>
              <a:t>Solution</a:t>
            </a:r>
          </a:p>
          <a:p>
            <a:r>
              <a:rPr lang="en-US" dirty="0"/>
              <a:t>“Evaluate” means to describe the family of antiderivatives without the use of the integral sign, if possible. </a:t>
            </a:r>
          </a:p>
          <a:p>
            <a:pPr marL="463550" indent="-463550">
              <a:spcBef>
                <a:spcPts val="1800"/>
              </a:spcBef>
            </a:pPr>
            <a:r>
              <a:rPr lang="en-US" b="1" dirty="0"/>
              <a:t>a.</a:t>
            </a:r>
            <a:r>
              <a:rPr lang="en-US" dirty="0"/>
              <a:t>	Since 					       we know that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579700" y="1875100"/>
          <a:ext cx="300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2" name="Equation" r:id="rId3" imgW="3009600" imgH="609480" progId="Equation.DSMT4">
                  <p:embed/>
                </p:oleObj>
              </mc:Choice>
              <mc:Fallback>
                <p:oleObj name="Equation" r:id="rId3" imgW="300960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00" y="1875100"/>
                        <a:ext cx="3009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4330700" y="1886675"/>
          <a:ext cx="1841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3" name="Equation" r:id="rId5" imgW="1841400" imgH="609480" progId="Equation.DSMT4">
                  <p:embed/>
                </p:oleObj>
              </mc:Choice>
              <mc:Fallback>
                <p:oleObj name="Equation" r:id="rId5" imgW="1841400" imgH="609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1886675"/>
                        <a:ext cx="1841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7188200" y="17526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4" name="Equation" r:id="rId7" imgW="1346040" imgH="838080" progId="Equation.DSMT4">
                  <p:embed/>
                </p:oleObj>
              </mc:Choice>
              <mc:Fallback>
                <p:oleObj name="Equation" r:id="rId7" imgW="134604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17526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1898650" y="4387850"/>
          <a:ext cx="459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5" name="Equation" r:id="rId9" imgW="4597200" imgH="838080" progId="Equation.DSMT4">
                  <p:embed/>
                </p:oleObj>
              </mc:Choice>
              <mc:Fallback>
                <p:oleObj name="Equation" r:id="rId9" imgW="45972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4387850"/>
                        <a:ext cx="4597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214485"/>
              </p:ext>
            </p:extLst>
          </p:nvPr>
        </p:nvGraphicFramePr>
        <p:xfrm>
          <a:off x="2971800" y="5257800"/>
          <a:ext cx="2501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6" name="Equation" r:id="rId11" imgW="2501640" imgH="583920" progId="Equation.DSMT4">
                  <p:embed/>
                </p:oleObj>
              </mc:Choice>
              <mc:Fallback>
                <p:oleObj name="Equation" r:id="rId11" imgW="2501640" imgH="583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257800"/>
                        <a:ext cx="2501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359857"/>
              </p:ext>
            </p:extLst>
          </p:nvPr>
        </p:nvGraphicFramePr>
        <p:xfrm>
          <a:off x="5562600" y="5299364"/>
          <a:ext cx="264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7" name="Equation" r:id="rId13" imgW="2641320" imgH="380880" progId="Equation.DSMT4">
                  <p:embed/>
                </p:oleObj>
              </mc:Choice>
              <mc:Fallback>
                <p:oleObj name="Equation" r:id="rId13" imgW="26413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62600" y="5299364"/>
                        <a:ext cx="2641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number of equivalent answers is infinite. Note that</a:t>
            </a:r>
          </a:p>
          <a:p>
            <a:r>
              <a:rPr lang="en-US" dirty="0"/>
              <a:t>                                                                          and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are also correct.</a:t>
            </a:r>
          </a:p>
          <a:p>
            <a:endParaRPr lang="en-US" dirty="0"/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606893"/>
              </p:ext>
            </p:extLst>
          </p:nvPr>
        </p:nvGraphicFramePr>
        <p:xfrm>
          <a:off x="533400" y="1793631"/>
          <a:ext cx="5816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4" name="Equation" r:id="rId3" imgW="5816520" imgH="596880" progId="Equation.DSMT4">
                  <p:embed/>
                </p:oleObj>
              </mc:Choice>
              <mc:Fallback>
                <p:oleObj name="Equation" r:id="rId3" imgW="5816520" imgH="596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93631"/>
                        <a:ext cx="5816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98688"/>
              </p:ext>
            </p:extLst>
          </p:nvPr>
        </p:nvGraphicFramePr>
        <p:xfrm>
          <a:off x="533400" y="2520950"/>
          <a:ext cx="6045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5" name="Equation" r:id="rId5" imgW="6045120" imgH="583920" progId="Equation.DSMT4">
                  <p:embed/>
                </p:oleObj>
              </mc:Choice>
              <mc:Fallback>
                <p:oleObj name="Equation" r:id="rId5" imgW="604512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20950"/>
                        <a:ext cx="6045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085"/>
            <a:ext cx="8229600" cy="1557349"/>
          </a:xfrm>
        </p:spPr>
        <p:txBody>
          <a:bodyPr>
            <a:spAutoFit/>
          </a:bodyPr>
          <a:lstStyle/>
          <a:p>
            <a:pPr marL="463550" indent="-463550"/>
            <a:r>
              <a:rPr lang="en-US" b="1" dirty="0"/>
              <a:t>b.	</a:t>
            </a:r>
            <a:r>
              <a:rPr lang="en-US" dirty="0"/>
              <a:t>			     so</a:t>
            </a:r>
          </a:p>
          <a:p>
            <a:pPr marL="463550" indent="-463550"/>
            <a:endParaRPr lang="en-US" dirty="0"/>
          </a:p>
          <a:p>
            <a:pPr marL="463550" indent="-463550"/>
            <a:r>
              <a:rPr lang="en-US" b="1" dirty="0"/>
              <a:t>c.</a:t>
            </a:r>
            <a:r>
              <a:rPr lang="en-US" dirty="0"/>
              <a:t>	 		        so</a:t>
            </a:r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1049338" y="1230313"/>
          <a:ext cx="250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4" name="Equation" r:id="rId3" imgW="2501640" imgH="838080" progId="Equation.DSMT4">
                  <p:embed/>
                </p:oleObj>
              </mc:Choice>
              <mc:Fallback>
                <p:oleObj name="Equation" r:id="rId3" imgW="250164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1230313"/>
                        <a:ext cx="2501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847301"/>
              </p:ext>
            </p:extLst>
          </p:nvPr>
        </p:nvGraphicFramePr>
        <p:xfrm>
          <a:off x="4096980" y="1377950"/>
          <a:ext cx="2895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5" name="Equation" r:id="rId5" imgW="2895480" imgH="596880" progId="Equation.DSMT4">
                  <p:embed/>
                </p:oleObj>
              </mc:Choice>
              <mc:Fallback>
                <p:oleObj name="Equation" r:id="rId5" imgW="2895480" imgH="596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980" y="1377950"/>
                        <a:ext cx="2895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942400"/>
              </p:ext>
            </p:extLst>
          </p:nvPr>
        </p:nvGraphicFramePr>
        <p:xfrm>
          <a:off x="1001963" y="2286000"/>
          <a:ext cx="196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6" name="Equation" r:id="rId7" imgW="1968480" imgH="838080" progId="Equation.DSMT4">
                  <p:embed/>
                </p:oleObj>
              </mc:Choice>
              <mc:Fallback>
                <p:oleObj name="Equation" r:id="rId7" imgW="19684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963" y="2286000"/>
                        <a:ext cx="196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301861"/>
              </p:ext>
            </p:extLst>
          </p:nvPr>
        </p:nvGraphicFramePr>
        <p:xfrm>
          <a:off x="3435170" y="2286000"/>
          <a:ext cx="237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7" name="Equation" r:id="rId9" imgW="2374560" imgH="838080" progId="Equation.DSMT4">
                  <p:embed/>
                </p:oleObj>
              </mc:Choice>
              <mc:Fallback>
                <p:oleObj name="Equation" r:id="rId9" imgW="23745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170" y="2286000"/>
                        <a:ext cx="2374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Caution</a:t>
            </a:r>
          </a:p>
          <a:p>
            <a:r>
              <a:rPr lang="en-US" dirty="0">
                <a:solidFill>
                  <a:srgbClr val="000000"/>
                </a:solidFill>
              </a:rPr>
              <a:t>Always remember that definite integrals are numbers, while indefinite integrals correspond to families of functions.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FTC to evaluate the following, if possible. If the FTC does not apply, indicate why not.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a</a:t>
            </a:r>
            <a:r>
              <a:rPr lang="en-US" dirty="0"/>
              <a:t>.  </a:t>
            </a:r>
          </a:p>
          <a:p>
            <a:pPr marL="463550" indent="-463550"/>
            <a:r>
              <a:rPr lang="en-US" dirty="0"/>
              <a:t> 	Select any one of this family of functions and proceed. </a:t>
            </a:r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579700" y="2362200"/>
          <a:ext cx="3200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2" name="Equation" r:id="rId3" imgW="3200400" imgH="698400" progId="Equation.DSMT4">
                  <p:embed/>
                </p:oleObj>
              </mc:Choice>
              <mc:Fallback>
                <p:oleObj name="Equation" r:id="rId3" imgW="320040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00" y="2362200"/>
                        <a:ext cx="3200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4191000" y="2286000"/>
          <a:ext cx="160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3" name="Equation" r:id="rId5" imgW="1600200" imgH="838080" progId="Equation.DSMT4">
                  <p:embed/>
                </p:oleObj>
              </mc:Choice>
              <mc:Fallback>
                <p:oleObj name="Equation" r:id="rId5" imgW="16002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0"/>
                        <a:ext cx="1600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6388100" y="2286000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4" name="Equation" r:id="rId7" imgW="1688760" imgH="838080" progId="Equation.DSMT4">
                  <p:embed/>
                </p:oleObj>
              </mc:Choice>
              <mc:Fallback>
                <p:oleObj name="Equation" r:id="rId7" imgW="16887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2286000"/>
                        <a:ext cx="168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982754"/>
              </p:ext>
            </p:extLst>
          </p:nvPr>
        </p:nvGraphicFramePr>
        <p:xfrm>
          <a:off x="990600" y="3733800"/>
          <a:ext cx="527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5" name="Equation" r:id="rId9" imgW="5270400" imgH="596880" progId="Equation.DSMT4">
                  <p:embed/>
                </p:oleObj>
              </mc:Choice>
              <mc:Fallback>
                <p:oleObj name="Equation" r:id="rId9" imgW="5270400" imgH="596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733800"/>
                        <a:ext cx="5270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set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0, we find the following:</a:t>
            </a:r>
          </a:p>
          <a:p>
            <a:pPr marL="463550" indent="-463550"/>
            <a:endParaRPr lang="en-US" dirty="0"/>
          </a:p>
        </p:txBody>
      </p:sp>
      <p:graphicFrame>
        <p:nvGraphicFramePr>
          <p:cNvPr id="167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062488"/>
              </p:ext>
            </p:extLst>
          </p:nvPr>
        </p:nvGraphicFramePr>
        <p:xfrm>
          <a:off x="548640" y="2230580"/>
          <a:ext cx="2717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42" name="Equation" r:id="rId3" imgW="2717640" imgH="698400" progId="Equation.DSMT4">
                  <p:embed/>
                </p:oleObj>
              </mc:Choice>
              <mc:Fallback>
                <p:oleObj name="Equation" r:id="rId3" imgW="2717640" imgH="698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230580"/>
                        <a:ext cx="2717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496305"/>
              </p:ext>
            </p:extLst>
          </p:nvPr>
        </p:nvGraphicFramePr>
        <p:xfrm>
          <a:off x="1600200" y="3724418"/>
          <a:ext cx="6667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43" name="Equation" r:id="rId5" imgW="6667200" imgH="672840" progId="Equation.DSMT4">
                  <p:embed/>
                </p:oleObj>
              </mc:Choice>
              <mc:Fallback>
                <p:oleObj name="Equation" r:id="rId5" imgW="6667200" imgH="6728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24418"/>
                        <a:ext cx="6667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300136"/>
              </p:ext>
            </p:extLst>
          </p:nvPr>
        </p:nvGraphicFramePr>
        <p:xfrm>
          <a:off x="1600200" y="4465780"/>
          <a:ext cx="176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44" name="Equation" r:id="rId7" imgW="1765080" imgH="469800" progId="Equation.DSMT4">
                  <p:embed/>
                </p:oleObj>
              </mc:Choice>
              <mc:Fallback>
                <p:oleObj name="Equation" r:id="rId7" imgW="17650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65780"/>
                        <a:ext cx="176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00614"/>
              </p:ext>
            </p:extLst>
          </p:nvPr>
        </p:nvGraphicFramePr>
        <p:xfrm>
          <a:off x="1600200" y="504998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45" name="Equation" r:id="rId9" imgW="660240" imgH="291960" progId="Equation.DSMT4">
                  <p:embed/>
                </p:oleObj>
              </mc:Choice>
              <mc:Fallback>
                <p:oleObj name="Equation" r:id="rId9" imgW="66024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04998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170760"/>
              </p:ext>
            </p:extLst>
          </p:nvPr>
        </p:nvGraphicFramePr>
        <p:xfrm>
          <a:off x="1600200" y="2941780"/>
          <a:ext cx="2654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46" name="Equation" r:id="rId11" imgW="2654280" imgH="660240" progId="Equation.DSMT4">
                  <p:embed/>
                </p:oleObj>
              </mc:Choice>
              <mc:Fallback>
                <p:oleObj name="Equation" r:id="rId11" imgW="2654280" imgH="660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41780"/>
                        <a:ext cx="2654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590</Words>
  <Application>Microsoft Office PowerPoint</Application>
  <PresentationFormat>On-screen Show (4:3)</PresentationFormat>
  <Paragraphs>101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Symbol</vt:lpstr>
      <vt:lpstr>Arial</vt:lpstr>
      <vt:lpstr>Cambria Math</vt:lpstr>
      <vt:lpstr>Calibri</vt:lpstr>
      <vt:lpstr>Office Theme</vt:lpstr>
      <vt:lpstr>Equation</vt:lpstr>
      <vt:lpstr>MathType 6.0 Equation</vt:lpstr>
      <vt:lpstr>Section 5.4</vt:lpstr>
      <vt:lpstr>TOPICS</vt:lpstr>
      <vt:lpstr>Definition: Indefinite Integral </vt:lpstr>
      <vt:lpstr>Example 1</vt:lpstr>
      <vt:lpstr>Example 1a (cont.)</vt:lpstr>
      <vt:lpstr>Example 1 (cont.)</vt:lpstr>
      <vt:lpstr>Caution</vt:lpstr>
      <vt:lpstr>Example 2</vt:lpstr>
      <vt:lpstr>Example 2a (cont.)</vt:lpstr>
      <vt:lpstr>Example 2 (cont.)</vt:lpstr>
      <vt:lpstr>Example 2 (cont.)</vt:lpstr>
      <vt:lpstr>The Meaning of Indefinite Integration</vt:lpstr>
      <vt:lpstr>The Meaning of Indefinite Integration</vt:lpstr>
      <vt:lpstr>The Meaning of Indefinite Integration</vt:lpstr>
      <vt:lpstr>The Meaning of Indefinite Integration</vt:lpstr>
      <vt:lpstr>Theorem: The Substitution Rule</vt:lpstr>
      <vt:lpstr>Theorem: The Substitution Rule</vt:lpstr>
      <vt:lpstr>Theorem: The Substitution Rule</vt:lpstr>
      <vt:lpstr>Theorem: The Substitution Rule</vt:lpstr>
      <vt:lpstr>Example 3</vt:lpstr>
      <vt:lpstr>Example 3a (cont.)</vt:lpstr>
      <vt:lpstr>Example 3 (cont.)</vt:lpstr>
      <vt:lpstr>Example 3b (cont.)</vt:lpstr>
      <vt:lpstr>Example 4</vt:lpstr>
      <vt:lpstr>Example 4a (cont.)</vt:lpstr>
      <vt:lpstr>Example 4a (cont.)</vt:lpstr>
      <vt:lpstr>Example 4 (cont.)</vt:lpstr>
      <vt:lpstr>Example 4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</dc:creator>
  <cp:lastModifiedBy>Daniel Breuer</cp:lastModifiedBy>
  <cp:revision>517</cp:revision>
  <dcterms:created xsi:type="dcterms:W3CDTF">2013-04-26T14:43:13Z</dcterms:created>
  <dcterms:modified xsi:type="dcterms:W3CDTF">2018-09-26T19:21:41Z</dcterms:modified>
</cp:coreProperties>
</file>