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4" r:id="rId17"/>
    <p:sldId id="285" r:id="rId18"/>
    <p:sldId id="286" r:id="rId19"/>
    <p:sldId id="274" r:id="rId20"/>
    <p:sldId id="275" r:id="rId21"/>
    <p:sldId id="287"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mbria Math" panose="02040503050406030204" pitchFamily="18"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70" autoAdjust="0"/>
    <p:restoredTop sz="94660"/>
  </p:normalViewPr>
  <p:slideViewPr>
    <p:cSldViewPr>
      <p:cViewPr varScale="1">
        <p:scale>
          <a:sx n="107" d="100"/>
          <a:sy n="107" d="100"/>
        </p:scale>
        <p:origin x="132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23.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5.bin"/></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0.wmf"/></Relationships>
</file>

<file path=ppt/slides/_rels/slide19.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2.wmf"/><Relationship Id="rId5" Type="http://schemas.openxmlformats.org/officeDocument/2006/relationships/oleObject" Target="../embeddings/oleObject29.bin"/><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5.png"/><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7.wmf"/><Relationship Id="rId5" Type="http://schemas.openxmlformats.org/officeDocument/2006/relationships/oleObject" Target="../embeddings/oleObject33.bin"/><Relationship Id="rId4" Type="http://schemas.openxmlformats.org/officeDocument/2006/relationships/image" Target="../media/image3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39.wmf"/></Relationships>
</file>

<file path=ppt/slides/_rels/slide24.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1.wmf"/><Relationship Id="rId11" Type="http://schemas.openxmlformats.org/officeDocument/2006/relationships/oleObject" Target="../embeddings/oleObject40.bin"/><Relationship Id="rId5" Type="http://schemas.openxmlformats.org/officeDocument/2006/relationships/oleObject" Target="../embeddings/oleObject37.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39.bin"/><Relationship Id="rId14" Type="http://schemas.openxmlformats.org/officeDocument/2006/relationships/image" Target="../media/image45.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7.wmf"/><Relationship Id="rId5" Type="http://schemas.openxmlformats.org/officeDocument/2006/relationships/oleObject" Target="../embeddings/oleObject43.bin"/><Relationship Id="rId4" Type="http://schemas.openxmlformats.org/officeDocument/2006/relationships/image" Target="../media/image46.wmf"/></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0.wmf"/><Relationship Id="rId5" Type="http://schemas.openxmlformats.org/officeDocument/2006/relationships/oleObject" Target="../embeddings/oleObject45.bin"/><Relationship Id="rId4" Type="http://schemas.openxmlformats.org/officeDocument/2006/relationships/image" Target="../media/image49.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52.wmf"/></Relationships>
</file>

<file path=ppt/slides/_rels/slide29.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53.bin"/><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57.wmf"/><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20.vml"/><Relationship Id="rId6" Type="http://schemas.openxmlformats.org/officeDocument/2006/relationships/image" Target="../media/image54.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6.wmf"/><Relationship Id="rId4" Type="http://schemas.openxmlformats.org/officeDocument/2006/relationships/image" Target="../media/image53.wmf"/><Relationship Id="rId9" Type="http://schemas.openxmlformats.org/officeDocument/2006/relationships/oleObject" Target="../embeddings/oleObject51.bin"/><Relationship Id="rId14" Type="http://schemas.openxmlformats.org/officeDocument/2006/relationships/image" Target="../media/image58.w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7.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5.5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chemeClr val="tx2"/>
                </a:solidFill>
              </a:rPr>
              <a:t>The Substitution Rule and Definite Integration</a:t>
            </a:r>
            <a:endParaRPr lang="en-US" i="1" dirty="0">
              <a:solidFill>
                <a:schemeClr val="tx2"/>
              </a:solidFill>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Definite Integrals of Even and Odd Functions</a:t>
            </a:r>
          </a:p>
        </p:txBody>
      </p:sp>
      <p:sp>
        <p:nvSpPr>
          <p:cNvPr id="3" name="Content Placeholder 2"/>
          <p:cNvSpPr>
            <a:spLocks noGrp="1"/>
          </p:cNvSpPr>
          <p:nvPr>
            <p:ph idx="1"/>
          </p:nvPr>
        </p:nvSpPr>
        <p:spPr>
          <a:xfrm>
            <a:off x="457200" y="1280160"/>
            <a:ext cx="8229600" cy="2758440"/>
          </a:xfrm>
          <a:solidFill>
            <a:srgbClr val="FFFFCC"/>
          </a:solidFill>
          <a:ln w="28575">
            <a:solidFill>
              <a:srgbClr val="000000"/>
            </a:solidFill>
          </a:ln>
        </p:spPr>
        <p:txBody>
          <a:bodyPr/>
          <a:lstStyle/>
          <a:p>
            <a:pPr algn="ctr"/>
            <a:r>
              <a:rPr lang="en-US" b="1" dirty="0">
                <a:solidFill>
                  <a:schemeClr val="tx1"/>
                </a:solidFill>
              </a:rPr>
              <a:t>Definite Integrals of Even and Odd Functions</a:t>
            </a:r>
          </a:p>
          <a:p>
            <a:r>
              <a:rPr lang="en-US" dirty="0">
                <a:solidFill>
                  <a:srgbClr val="000000"/>
                </a:solidFill>
              </a:rPr>
              <a:t>Assume </a:t>
            </a:r>
            <a:r>
              <a:rPr lang="en-US" i="1" dirty="0">
                <a:solidFill>
                  <a:srgbClr val="000000"/>
                </a:solidFill>
              </a:rPr>
              <a:t>f</a:t>
            </a:r>
            <a:r>
              <a:rPr lang="en-US" dirty="0">
                <a:solidFill>
                  <a:srgbClr val="000000"/>
                </a:solidFill>
              </a:rPr>
              <a:t> is continuous on the interval [</a:t>
            </a:r>
            <a:r>
              <a:rPr lang="en-US" dirty="0">
                <a:solidFill>
                  <a:srgbClr val="000000"/>
                </a:solidFill>
                <a:latin typeface="Symbol" pitchFamily="18" charset="2"/>
              </a:rPr>
              <a:t>-</a:t>
            </a:r>
            <a:r>
              <a:rPr lang="en-US" i="1" dirty="0">
                <a:solidFill>
                  <a:srgbClr val="000000"/>
                </a:solidFill>
              </a:rPr>
              <a:t>a</a:t>
            </a:r>
            <a:r>
              <a:rPr lang="en-US" dirty="0">
                <a:solidFill>
                  <a:srgbClr val="000000"/>
                </a:solidFill>
              </a:rPr>
              <a:t>, </a:t>
            </a:r>
            <a:r>
              <a:rPr lang="en-US" i="1" dirty="0">
                <a:solidFill>
                  <a:srgbClr val="000000"/>
                </a:solidFill>
              </a:rPr>
              <a:t>a</a:t>
            </a:r>
            <a:r>
              <a:rPr lang="en-US" dirty="0">
                <a:solidFill>
                  <a:srgbClr val="000000"/>
                </a:solidFill>
              </a:rPr>
              <a:t>]. Then</a:t>
            </a:r>
          </a:p>
          <a:p>
            <a:pPr>
              <a:lnSpc>
                <a:spcPct val="150000"/>
              </a:lnSpc>
              <a:tabLst>
                <a:tab pos="465138" algn="l"/>
              </a:tabLst>
            </a:pPr>
            <a:r>
              <a:rPr lang="en-US" b="1" dirty="0">
                <a:solidFill>
                  <a:srgbClr val="000000"/>
                </a:solidFill>
              </a:rPr>
              <a:t>1.	</a:t>
            </a:r>
            <a:r>
              <a:rPr lang="en-US" dirty="0">
                <a:solidFill>
                  <a:srgbClr val="000000"/>
                </a:solidFill>
              </a:rPr>
              <a:t>if </a:t>
            </a:r>
            <a:r>
              <a:rPr lang="en-US" i="1" dirty="0">
                <a:solidFill>
                  <a:srgbClr val="000000"/>
                </a:solidFill>
              </a:rPr>
              <a:t>f</a:t>
            </a:r>
            <a:r>
              <a:rPr lang="en-US" dirty="0">
                <a:solidFill>
                  <a:srgbClr val="000000"/>
                </a:solidFill>
              </a:rPr>
              <a:t> is even, </a:t>
            </a:r>
          </a:p>
          <a:p>
            <a:pPr>
              <a:lnSpc>
                <a:spcPct val="150000"/>
              </a:lnSpc>
              <a:tabLst>
                <a:tab pos="465138" algn="l"/>
              </a:tabLst>
            </a:pPr>
            <a:r>
              <a:rPr lang="en-US" b="1" dirty="0">
                <a:solidFill>
                  <a:srgbClr val="000000"/>
                </a:solidFill>
              </a:rPr>
              <a:t>2.	</a:t>
            </a:r>
            <a:r>
              <a:rPr lang="en-US" dirty="0">
                <a:solidFill>
                  <a:srgbClr val="000000"/>
                </a:solidFill>
              </a:rPr>
              <a:t>if </a:t>
            </a:r>
            <a:r>
              <a:rPr lang="en-US" i="1" dirty="0">
                <a:solidFill>
                  <a:srgbClr val="000000"/>
                </a:solidFill>
              </a:rPr>
              <a:t>f</a:t>
            </a:r>
            <a:r>
              <a:rPr lang="en-US" dirty="0">
                <a:solidFill>
                  <a:srgbClr val="000000"/>
                </a:solidFill>
              </a:rPr>
              <a:t> is odd, </a:t>
            </a:r>
          </a:p>
        </p:txBody>
      </p:sp>
      <p:graphicFrame>
        <p:nvGraphicFramePr>
          <p:cNvPr id="7170" name="Object 2"/>
          <p:cNvGraphicFramePr>
            <a:graphicFrameLocks noChangeAspect="1"/>
          </p:cNvGraphicFramePr>
          <p:nvPr/>
        </p:nvGraphicFramePr>
        <p:xfrm>
          <a:off x="2633983" y="2389094"/>
          <a:ext cx="3454400" cy="698500"/>
        </p:xfrm>
        <a:graphic>
          <a:graphicData uri="http://schemas.openxmlformats.org/presentationml/2006/ole">
            <mc:AlternateContent xmlns:mc="http://schemas.openxmlformats.org/markup-compatibility/2006">
              <mc:Choice xmlns:v="urn:schemas-microsoft-com:vml" Requires="v">
                <p:oleObj spid="_x0000_s7220" name="Equation" r:id="rId3" imgW="3454200" imgH="698400" progId="Equation.DSMT4">
                  <p:embed/>
                </p:oleObj>
              </mc:Choice>
              <mc:Fallback>
                <p:oleObj name="Equation" r:id="rId3" imgW="345420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983" y="2389094"/>
                        <a:ext cx="34544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1" name="Object 3"/>
          <p:cNvGraphicFramePr>
            <a:graphicFrameLocks noChangeAspect="1"/>
          </p:cNvGraphicFramePr>
          <p:nvPr/>
        </p:nvGraphicFramePr>
        <p:xfrm>
          <a:off x="2501153" y="3078434"/>
          <a:ext cx="2082800" cy="698500"/>
        </p:xfrm>
        <a:graphic>
          <a:graphicData uri="http://schemas.openxmlformats.org/presentationml/2006/ole">
            <mc:AlternateContent xmlns:mc="http://schemas.openxmlformats.org/markup-compatibility/2006">
              <mc:Choice xmlns:v="urn:schemas-microsoft-com:vml" Requires="v">
                <p:oleObj spid="_x0000_s7221" name="Equation" r:id="rId5" imgW="2082600" imgH="698400" progId="Equation.DSMT4">
                  <p:embed/>
                </p:oleObj>
              </mc:Choice>
              <mc:Fallback>
                <p:oleObj name="Equation" r:id="rId5" imgW="2082600" imgH="698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1153" y="3078434"/>
                        <a:ext cx="20828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Definite Integrals of Even and Odd Functions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Proof</a:t>
            </a:r>
          </a:p>
          <a:p>
            <a:r>
              <a:rPr lang="en-US" dirty="0">
                <a:solidFill>
                  <a:srgbClr val="000000"/>
                </a:solidFill>
              </a:rPr>
              <a:t>We will prove the first statement here. Note the use of the Substitution Rule for Definite Integrals in the second-to-last step and, as an aid in making the change of variable, the explicit mention of the variable corresponding to the limits in two of the integrals.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Definite Integrals of Even and Odd Functions</a:t>
            </a:r>
          </a:p>
        </p:txBody>
      </p:sp>
      <p:sp>
        <p:nvSpPr>
          <p:cNvPr id="3" name="Content Placeholder 2"/>
          <p:cNvSpPr>
            <a:spLocks noGrp="1"/>
          </p:cNvSpPr>
          <p:nvPr>
            <p:ph idx="1"/>
          </p:nvPr>
        </p:nvSpPr>
        <p:spPr>
          <a:xfrm>
            <a:off x="457200" y="1280160"/>
            <a:ext cx="8229600" cy="4358640"/>
          </a:xfrm>
          <a:solidFill>
            <a:srgbClr val="FFFFCC"/>
          </a:solidFill>
          <a:ln w="28575">
            <a:solidFill>
              <a:srgbClr val="000000"/>
            </a:solidFill>
          </a:ln>
        </p:spPr>
        <p:txBody>
          <a:bodyPr/>
          <a:lstStyle/>
          <a:p>
            <a:pPr algn="ctr"/>
            <a:r>
              <a:rPr lang="en-US" b="1" dirty="0">
                <a:solidFill>
                  <a:srgbClr val="000000"/>
                </a:solidFill>
              </a:rPr>
              <a:t>Proof (cont.)</a:t>
            </a:r>
          </a:p>
        </p:txBody>
      </p:sp>
      <p:sp>
        <p:nvSpPr>
          <p:cNvPr id="5" name="Content Placeholder 2"/>
          <p:cNvSpPr txBox="1">
            <a:spLocks/>
          </p:cNvSpPr>
          <p:nvPr/>
        </p:nvSpPr>
        <p:spPr>
          <a:xfrm>
            <a:off x="457200" y="1905000"/>
            <a:ext cx="4937760" cy="3200400"/>
          </a:xfrm>
          <a:prstGeom prst="rect">
            <a:avLst/>
          </a:prstGeo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n-lt"/>
                <a:ea typeface="+mn-ea"/>
                <a:cs typeface="+mn-cs"/>
              </a:rPr>
              <a:t>The symmetry with respect to the </a:t>
            </a:r>
            <a:r>
              <a:rPr kumimoji="0" lang="en-US" sz="2800" b="0" i="1" u="none" strike="noStrike" kern="1200" cap="none" spc="0" normalizeH="0" baseline="0" noProof="0" dirty="0">
                <a:ln>
                  <a:noFill/>
                </a:ln>
                <a:solidFill>
                  <a:srgbClr val="000000"/>
                </a:solidFill>
                <a:effectLst/>
                <a:uLnTx/>
                <a:uFillTx/>
                <a:latin typeface="+mn-lt"/>
                <a:ea typeface="+mn-ea"/>
                <a:cs typeface="+mn-cs"/>
              </a:rPr>
              <a:t>y</a:t>
            </a:r>
            <a:r>
              <a:rPr kumimoji="0" lang="en-US" sz="2800" b="0" i="0" u="none" strike="noStrike" kern="1200" cap="none" spc="0" normalizeH="0" baseline="0" noProof="0" dirty="0">
                <a:ln>
                  <a:noFill/>
                </a:ln>
                <a:solidFill>
                  <a:srgbClr val="000000"/>
                </a:solidFill>
                <a:effectLst/>
                <a:uLnTx/>
                <a:uFillTx/>
                <a:latin typeface="+mn-lt"/>
                <a:ea typeface="+mn-ea"/>
                <a:cs typeface="+mn-cs"/>
              </a:rPr>
              <a:t>‑axis in Figure 1 illustrates why the signed area of an even function over the interval [</a:t>
            </a:r>
            <a:r>
              <a:rPr kumimoji="0" lang="en-US" sz="2800" b="0" i="0" u="none" strike="noStrike" kern="1200" cap="none" spc="0" normalizeH="0" baseline="0" noProof="0" dirty="0">
                <a:ln>
                  <a:noFill/>
                </a:ln>
                <a:solidFill>
                  <a:srgbClr val="000000"/>
                </a:solidFill>
                <a:effectLst/>
                <a:uLnTx/>
                <a:uFillTx/>
                <a:latin typeface="Symbol" pitchFamily="18" charset="2"/>
                <a:ea typeface="+mn-ea"/>
                <a:cs typeface="+mn-cs"/>
              </a:rPr>
              <a:t>-</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 </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 is twice its signed area over the interval [0, </a:t>
            </a:r>
            <a:r>
              <a:rPr kumimoji="0" lang="en-US" sz="2800" b="0" i="1" u="none" strike="noStrike" kern="1200" cap="none" spc="0" normalizeH="0" baseline="0" noProof="0" dirty="0">
                <a:ln>
                  <a:noFill/>
                </a:ln>
                <a:solidFill>
                  <a:srgbClr val="000000"/>
                </a:solidFill>
                <a:effectLst/>
                <a:uLnTx/>
                <a:uFillTx/>
                <a:latin typeface="+mn-lt"/>
                <a:ea typeface="+mn-ea"/>
                <a:cs typeface="+mn-cs"/>
              </a:rPr>
              <a:t>a</a:t>
            </a:r>
            <a:r>
              <a:rPr kumimoji="0" lang="en-US" sz="2800" b="0" i="0" u="none" strike="noStrike" kern="1200" cap="none" spc="0" normalizeH="0" baseline="0" noProof="0" dirty="0">
                <a:ln>
                  <a:noFill/>
                </a:ln>
                <a:solidFill>
                  <a:srgbClr val="000000"/>
                </a:solidFill>
                <a:effectLst/>
                <a:uLnTx/>
                <a:uFillTx/>
                <a:latin typeface="+mn-lt"/>
                <a:ea typeface="+mn-ea"/>
                <a:cs typeface="+mn-cs"/>
              </a:rPr>
              <a:t>].</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800" b="0" i="0" u="none" strike="noStrike" kern="1200" cap="none" spc="0" normalizeH="0" baseline="0" noProof="0" dirty="0">
              <a:ln>
                <a:noFill/>
              </a:ln>
              <a:solidFill>
                <a:srgbClr val="366092"/>
              </a:solidFill>
              <a:effectLst/>
              <a:uLnTx/>
              <a:uFillTx/>
              <a:latin typeface="+mn-lt"/>
              <a:ea typeface="+mn-ea"/>
              <a:cs typeface="+mn-cs"/>
            </a:endParaRPr>
          </a:p>
        </p:txBody>
      </p:sp>
      <p:grpSp>
        <p:nvGrpSpPr>
          <p:cNvPr id="7" name="Group 6"/>
          <p:cNvGrpSpPr/>
          <p:nvPr/>
        </p:nvGrpSpPr>
        <p:grpSpPr>
          <a:xfrm>
            <a:off x="5334000" y="1600200"/>
            <a:ext cx="3200400" cy="4016752"/>
            <a:chOff x="5334000" y="1676400"/>
            <a:chExt cx="3200400" cy="4016752"/>
          </a:xfrm>
        </p:grpSpPr>
        <p:pic>
          <p:nvPicPr>
            <p:cNvPr id="819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b="17578"/>
            <a:stretch>
              <a:fillRect/>
            </a:stretch>
          </p:blipFill>
          <p:spPr bwMode="auto">
            <a:xfrm>
              <a:off x="5334000" y="1676400"/>
              <a:ext cx="3200400" cy="3200395"/>
            </a:xfrm>
            <a:prstGeom prst="rect">
              <a:avLst/>
            </a:prstGeom>
            <a:noFill/>
            <a:ln>
              <a:noFill/>
            </a:ln>
          </p:spPr>
        </p:pic>
        <p:sp>
          <p:nvSpPr>
            <p:cNvPr id="6" name="Rectangle 5"/>
            <p:cNvSpPr/>
            <p:nvPr/>
          </p:nvSpPr>
          <p:spPr>
            <a:xfrm>
              <a:off x="5375184" y="4800600"/>
              <a:ext cx="3118033" cy="892552"/>
            </a:xfrm>
            <a:prstGeom prst="rect">
              <a:avLst/>
            </a:prstGeom>
          </p:spPr>
          <p:txBody>
            <a:bodyPr wrap="none">
              <a:spAutoFit/>
            </a:bodyPr>
            <a:lstStyle/>
            <a:p>
              <a:pPr algn="ctr"/>
              <a:r>
                <a:rPr lang="en-US" sz="2600" b="1" dirty="0"/>
                <a:t>Figure 1  </a:t>
              </a:r>
              <a:r>
                <a:rPr lang="en-US" sz="2600" dirty="0"/>
                <a:t>Signed Area </a:t>
              </a:r>
            </a:p>
            <a:p>
              <a:pPr algn="ctr"/>
              <a:r>
                <a:rPr lang="en-US" sz="2600" dirty="0"/>
                <a:t>of an Even Function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Definite Integrals of Even and Odd Functions</a:t>
            </a:r>
          </a:p>
        </p:txBody>
      </p:sp>
      <p:sp>
        <p:nvSpPr>
          <p:cNvPr id="3" name="Content Placeholder 2"/>
          <p:cNvSpPr>
            <a:spLocks noGrp="1"/>
          </p:cNvSpPr>
          <p:nvPr>
            <p:ph idx="1"/>
          </p:nvPr>
        </p:nvSpPr>
        <p:spPr>
          <a:xfrm>
            <a:off x="457200" y="1280160"/>
            <a:ext cx="8412480" cy="4663440"/>
          </a:xfrm>
          <a:solidFill>
            <a:srgbClr val="FFFFCC"/>
          </a:solidFill>
          <a:ln w="28575">
            <a:solidFill>
              <a:srgbClr val="000000"/>
            </a:solidFill>
          </a:ln>
        </p:spPr>
        <p:txBody>
          <a:bodyPr/>
          <a:lstStyle/>
          <a:p>
            <a:pPr algn="ctr"/>
            <a:r>
              <a:rPr lang="en-US" b="1" dirty="0">
                <a:solidFill>
                  <a:srgbClr val="000000"/>
                </a:solidFill>
              </a:rPr>
              <a:t>Proof (cont.)</a:t>
            </a:r>
          </a:p>
        </p:txBody>
      </p:sp>
      <p:graphicFrame>
        <p:nvGraphicFramePr>
          <p:cNvPr id="9218" name="Object 2"/>
          <p:cNvGraphicFramePr>
            <a:graphicFrameLocks noChangeAspect="1"/>
          </p:cNvGraphicFramePr>
          <p:nvPr/>
        </p:nvGraphicFramePr>
        <p:xfrm>
          <a:off x="548640" y="1866900"/>
          <a:ext cx="8343900" cy="4000500"/>
        </p:xfrm>
        <a:graphic>
          <a:graphicData uri="http://schemas.openxmlformats.org/presentationml/2006/ole">
            <mc:AlternateContent xmlns:mc="http://schemas.openxmlformats.org/markup-compatibility/2006">
              <mc:Choice xmlns:v="urn:schemas-microsoft-com:vml" Requires="v">
                <p:oleObj spid="_x0000_s9243" name="Equation" r:id="rId3" imgW="8343720" imgH="4000320" progId="Equation.DSMT4">
                  <p:embed/>
                </p:oleObj>
              </mc:Choice>
              <mc:Fallback>
                <p:oleObj name="Equation" r:id="rId3" imgW="8343720" imgH="40003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66900"/>
                        <a:ext cx="8343900"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Definite Integrals of Even and Odd Functions</a:t>
            </a:r>
          </a:p>
        </p:txBody>
      </p:sp>
      <p:sp>
        <p:nvSpPr>
          <p:cNvPr id="3"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a:solidFill>
                  <a:srgbClr val="000000"/>
                </a:solidFill>
              </a:rPr>
              <a:t>Proof (cont.)</a:t>
            </a:r>
          </a:p>
          <a:p>
            <a:r>
              <a:rPr lang="en-US" dirty="0">
                <a:solidFill>
                  <a:srgbClr val="000000"/>
                </a:solidFill>
              </a:rPr>
              <a:t>The proof of the second statement is similar, with the difference that in the third step above we will use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 = </a:t>
            </a:r>
            <a:r>
              <a:rPr lang="en-US" i="1" dirty="0">
                <a:solidFill>
                  <a:srgbClr val="000000"/>
                </a:solidFill>
              </a:rPr>
              <a:t>f</a:t>
            </a:r>
            <a:r>
              <a:rPr lang="en-US" dirty="0">
                <a:solidFill>
                  <a:srgbClr val="000000"/>
                </a:solidFill>
              </a:rPr>
              <a:t>(−</a:t>
            </a:r>
            <a:r>
              <a:rPr lang="en-US" i="1" dirty="0">
                <a:solidFill>
                  <a:srgbClr val="000000"/>
                </a:solidFill>
              </a:rPr>
              <a:t>x</a:t>
            </a:r>
            <a:r>
              <a:rPr lang="en-US" dirty="0">
                <a:solidFill>
                  <a:srgbClr val="000000"/>
                </a:solidFill>
              </a:rPr>
              <a:t>)</a:t>
            </a:r>
            <a:r>
              <a:rPr lang="en-US" i="1" dirty="0">
                <a:solidFill>
                  <a:srgbClr val="000000"/>
                </a:solidFill>
              </a:rPr>
              <a:t> </a:t>
            </a:r>
            <a:r>
              <a:rPr lang="en-US" dirty="0">
                <a:solidFill>
                  <a:srgbClr val="000000"/>
                </a:solidFill>
              </a:rPr>
              <a:t>since</a:t>
            </a:r>
            <a:r>
              <a:rPr lang="en-US" i="1" dirty="0">
                <a:solidFill>
                  <a:srgbClr val="000000"/>
                </a:solidFill>
              </a:rPr>
              <a:t> f </a:t>
            </a:r>
            <a:r>
              <a:rPr lang="en-US" dirty="0">
                <a:solidFill>
                  <a:srgbClr val="000000"/>
                </a:solidFill>
              </a:rPr>
              <a:t>is odd.</a:t>
            </a:r>
            <a:endParaRPr lang="en-US" b="1"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pPr>
              <a:spcBef>
                <a:spcPts val="600"/>
              </a:spcBef>
            </a:pPr>
            <a:endParaRPr lang="en-US" sz="400" dirty="0"/>
          </a:p>
          <a:p>
            <a:pPr>
              <a:spcBef>
                <a:spcPts val="600"/>
              </a:spcBef>
            </a:pPr>
            <a:r>
              <a:rPr lang="en-US" dirty="0"/>
              <a:t>Evaluate </a:t>
            </a:r>
          </a:p>
          <a:p>
            <a:pPr>
              <a:spcBef>
                <a:spcPts val="3000"/>
              </a:spcBef>
            </a:pPr>
            <a:r>
              <a:rPr lang="en-US" b="1" dirty="0"/>
              <a:t>Solution</a:t>
            </a:r>
          </a:p>
          <a:p>
            <a:r>
              <a:rPr lang="en-US" dirty="0"/>
              <a:t>The integrand                                     is continuous and </a:t>
            </a:r>
            <a:br>
              <a:rPr lang="en-US" dirty="0"/>
            </a:br>
            <a:br>
              <a:rPr lang="en-US" dirty="0"/>
            </a:br>
            <a:endParaRPr lang="en-US" dirty="0"/>
          </a:p>
          <a:p>
            <a:endParaRPr lang="en-US" dirty="0"/>
          </a:p>
        </p:txBody>
      </p:sp>
      <p:graphicFrame>
        <p:nvGraphicFramePr>
          <p:cNvPr id="11266" name="Object 2"/>
          <p:cNvGraphicFramePr>
            <a:graphicFrameLocks noChangeAspect="1"/>
          </p:cNvGraphicFramePr>
          <p:nvPr>
            <p:extLst>
              <p:ext uri="{D42A27DB-BD31-4B8C-83A1-F6EECF244321}">
                <p14:modId xmlns:p14="http://schemas.microsoft.com/office/powerpoint/2010/main" val="2684677407"/>
              </p:ext>
            </p:extLst>
          </p:nvPr>
        </p:nvGraphicFramePr>
        <p:xfrm>
          <a:off x="1951220" y="1234190"/>
          <a:ext cx="2692400" cy="927100"/>
        </p:xfrm>
        <a:graphic>
          <a:graphicData uri="http://schemas.openxmlformats.org/presentationml/2006/ole">
            <mc:AlternateContent xmlns:mc="http://schemas.openxmlformats.org/markup-compatibility/2006">
              <mc:Choice xmlns:v="urn:schemas-microsoft-com:vml" Requires="v">
                <p:oleObj spid="_x0000_s11366" name="Equation" r:id="rId3" imgW="2692080" imgH="927000" progId="Equation.DSMT4">
                  <p:embed/>
                </p:oleObj>
              </mc:Choice>
              <mc:Fallback>
                <p:oleObj name="Equation" r:id="rId3" imgW="2692080" imgH="927000" progId="Equation.DSMT4">
                  <p:embed/>
                  <p:pic>
                    <p:nvPicPr>
                      <p:cNvPr id="0" name="Picture 2"/>
                      <p:cNvPicPr>
                        <a:picLocks noChangeAspect="1" noChangeArrowheads="1"/>
                      </p:cNvPicPr>
                      <p:nvPr/>
                    </p:nvPicPr>
                    <p:blipFill>
                      <a:blip r:embed="rId4"/>
                      <a:srcRect/>
                      <a:stretch>
                        <a:fillRect/>
                      </a:stretch>
                    </p:blipFill>
                    <p:spPr bwMode="auto">
                      <a:xfrm>
                        <a:off x="1951220" y="1234190"/>
                        <a:ext cx="2692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501380309"/>
              </p:ext>
            </p:extLst>
          </p:nvPr>
        </p:nvGraphicFramePr>
        <p:xfrm>
          <a:off x="2634344" y="2545442"/>
          <a:ext cx="2794000" cy="927100"/>
        </p:xfrm>
        <a:graphic>
          <a:graphicData uri="http://schemas.openxmlformats.org/presentationml/2006/ole">
            <mc:AlternateContent xmlns:mc="http://schemas.openxmlformats.org/markup-compatibility/2006">
              <mc:Choice xmlns:v="urn:schemas-microsoft-com:vml" Requires="v">
                <p:oleObj spid="_x0000_s11367" name="Equation" r:id="rId5" imgW="2793960" imgH="927000" progId="Equation.DSMT4">
                  <p:embed/>
                </p:oleObj>
              </mc:Choice>
              <mc:Fallback>
                <p:oleObj name="Equation" r:id="rId5" imgW="2793960" imgH="9270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4344" y="2545442"/>
                        <a:ext cx="2794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Content Placeholder 2"/>
          <p:cNvSpPr txBox="1">
            <a:spLocks/>
          </p:cNvSpPr>
          <p:nvPr/>
        </p:nvSpPr>
        <p:spPr>
          <a:xfrm>
            <a:off x="457200" y="3363684"/>
            <a:ext cx="8229600" cy="2074414"/>
          </a:xfrm>
          <a:prstGeom prst="rect">
            <a:avLst/>
          </a:prstGeom>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odd since it is a product of an odd continuous function</a:t>
            </a:r>
          </a:p>
          <a:p>
            <a:r>
              <a:rPr lang="en-US" dirty="0"/>
              <a:t>sin </a:t>
            </a:r>
            <a:r>
              <a:rPr lang="en-US" i="1" dirty="0"/>
              <a:t>x </a:t>
            </a:r>
            <a:r>
              <a:rPr lang="en-US" dirty="0"/>
              <a:t>and an even continuous function</a:t>
            </a:r>
          </a:p>
          <a:p>
            <a:r>
              <a:rPr lang="en-US" dirty="0"/>
              <a:t>Since the interval is centered at 0, </a:t>
            </a:r>
          </a:p>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78955300"/>
              </p:ext>
            </p:extLst>
          </p:nvPr>
        </p:nvGraphicFramePr>
        <p:xfrm>
          <a:off x="6096000" y="3818965"/>
          <a:ext cx="2133600" cy="558800"/>
        </p:xfrm>
        <a:graphic>
          <a:graphicData uri="http://schemas.openxmlformats.org/presentationml/2006/ole">
            <mc:AlternateContent xmlns:mc="http://schemas.openxmlformats.org/markup-compatibility/2006">
              <mc:Choice xmlns:v="urn:schemas-microsoft-com:vml" Requires="v">
                <p:oleObj spid="_x0000_s11368" name="Equation" r:id="rId7" imgW="2133360" imgH="558720" progId="Equation.DSMT4">
                  <p:embed/>
                </p:oleObj>
              </mc:Choice>
              <mc:Fallback>
                <p:oleObj name="Equation" r:id="rId7" imgW="2133360" imgH="558720" progId="Equation.DSMT4">
                  <p:embed/>
                  <p:pic>
                    <p:nvPicPr>
                      <p:cNvPr id="0" name="Object 2"/>
                      <p:cNvPicPr>
                        <a:picLocks noChangeAspect="1" noChangeArrowheads="1"/>
                      </p:cNvPicPr>
                      <p:nvPr/>
                    </p:nvPicPr>
                    <p:blipFill>
                      <a:blip r:embed="rId8"/>
                      <a:srcRect/>
                      <a:stretch>
                        <a:fillRect/>
                      </a:stretch>
                    </p:blipFill>
                    <p:spPr bwMode="auto">
                      <a:xfrm>
                        <a:off x="6096000" y="3818965"/>
                        <a:ext cx="2133600" cy="558800"/>
                      </a:xfrm>
                      <a:prstGeom prst="rect">
                        <a:avLst/>
                      </a:prstGeom>
                      <a:noFill/>
                      <a:ln>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88657630"/>
              </p:ext>
            </p:extLst>
          </p:nvPr>
        </p:nvGraphicFramePr>
        <p:xfrm>
          <a:off x="3294063" y="4864100"/>
          <a:ext cx="3200400" cy="927100"/>
        </p:xfrm>
        <a:graphic>
          <a:graphicData uri="http://schemas.openxmlformats.org/presentationml/2006/ole">
            <mc:AlternateContent xmlns:mc="http://schemas.openxmlformats.org/markup-compatibility/2006">
              <mc:Choice xmlns:v="urn:schemas-microsoft-com:vml" Requires="v">
                <p:oleObj spid="_x0000_s11369" name="Equation" r:id="rId9" imgW="3200400" imgH="927000" progId="Equation.DSMT4">
                  <p:embed/>
                </p:oleObj>
              </mc:Choice>
              <mc:Fallback>
                <p:oleObj name="Equation" r:id="rId9" imgW="3200400" imgH="927000" progId="Equation.DSMT4">
                  <p:embed/>
                  <p:pic>
                    <p:nvPicPr>
                      <p:cNvPr id="0" name="Object 3"/>
                      <p:cNvPicPr>
                        <a:picLocks noChangeAspect="1" noChangeArrowheads="1"/>
                      </p:cNvPicPr>
                      <p:nvPr/>
                    </p:nvPicPr>
                    <p:blipFill>
                      <a:blip r:embed="rId10"/>
                      <a:srcRect/>
                      <a:stretch>
                        <a:fillRect/>
                      </a:stretch>
                    </p:blipFill>
                    <p:spPr bwMode="auto">
                      <a:xfrm>
                        <a:off x="3294063" y="4864100"/>
                        <a:ext cx="320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297680" cy="4572000"/>
          </a:xfrm>
        </p:spPr>
        <p:txBody>
          <a:bodyPr/>
          <a:lstStyle/>
          <a:p>
            <a:r>
              <a:rPr lang="en-US" dirty="0"/>
              <a:t>Geometrically, this reflects the fact that the signed areas in Figure 2 cancel each other out. </a:t>
            </a:r>
          </a:p>
          <a:p>
            <a:endParaRPr lang="en-US" dirty="0"/>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b="10000"/>
          <a:stretch>
            <a:fillRect/>
          </a:stretch>
        </p:blipFill>
        <p:spPr bwMode="auto">
          <a:xfrm>
            <a:off x="4497975" y="1295400"/>
            <a:ext cx="4188825" cy="4114800"/>
          </a:xfrm>
          <a:prstGeom prst="rect">
            <a:avLst/>
          </a:prstGeom>
          <a:noFill/>
          <a:ln w="9525">
            <a:noFill/>
            <a:miter lim="800000"/>
            <a:headEnd/>
            <a:tailEnd/>
          </a:ln>
        </p:spPr>
      </p:pic>
      <p:sp>
        <p:nvSpPr>
          <p:cNvPr id="5" name="Rectangle 4"/>
          <p:cNvSpPr/>
          <p:nvPr/>
        </p:nvSpPr>
        <p:spPr>
          <a:xfrm>
            <a:off x="5715000" y="5509550"/>
            <a:ext cx="1451808" cy="523220"/>
          </a:xfrm>
          <a:prstGeom prst="rect">
            <a:avLst/>
          </a:prstGeom>
        </p:spPr>
        <p:txBody>
          <a:bodyPr wrap="none">
            <a:spAutoFit/>
          </a:bodyPr>
          <a:lstStyle/>
          <a:p>
            <a:r>
              <a:rPr lang="en-US" sz="2800" b="1" dirty="0"/>
              <a:t>Figure 2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between Curves </a:t>
            </a:r>
          </a:p>
        </p:txBody>
      </p:sp>
      <p:sp>
        <p:nvSpPr>
          <p:cNvPr id="3" name="Content Placeholder 2"/>
          <p:cNvSpPr>
            <a:spLocks noGrp="1"/>
          </p:cNvSpPr>
          <p:nvPr>
            <p:ph idx="1"/>
          </p:nvPr>
        </p:nvSpPr>
        <p:spPr/>
        <p:txBody>
          <a:bodyPr/>
          <a:lstStyle/>
          <a:p>
            <a:r>
              <a:rPr lang="en-US" dirty="0"/>
              <a:t>In general, if the rate of change of an area </a:t>
            </a:r>
            <a:r>
              <a:rPr lang="en-US" i="1" dirty="0"/>
              <a:t>A </a:t>
            </a:r>
            <a:r>
              <a:rPr lang="en-US" dirty="0"/>
              <a:t>with respect to some variable, say </a:t>
            </a:r>
            <a:r>
              <a:rPr lang="en-US" i="1" dirty="0"/>
              <a:t>x</a:t>
            </a:r>
            <a:r>
              <a:rPr lang="en-US" dirty="0"/>
              <a:t>, over an interval  [</a:t>
            </a:r>
            <a:r>
              <a:rPr lang="en-US" i="1" dirty="0"/>
              <a:t>a</a:t>
            </a:r>
            <a:r>
              <a:rPr lang="en-US" dirty="0"/>
              <a:t>,</a:t>
            </a:r>
            <a:r>
              <a:rPr lang="en-US" i="1" dirty="0"/>
              <a:t>b</a:t>
            </a:r>
            <a:r>
              <a:rPr lang="en-US" dirty="0"/>
              <a:t>] then</a:t>
            </a:r>
          </a:p>
          <a:p>
            <a:pPr>
              <a:spcBef>
                <a:spcPts val="1800"/>
              </a:spcBef>
            </a:pPr>
            <a:r>
              <a:rPr lang="en-US" dirty="0"/>
              <a:t>In hindsight, this is simply one way of expressing the Fundamental Theorem of Calculus. </a:t>
            </a:r>
          </a:p>
        </p:txBody>
      </p:sp>
      <p:graphicFrame>
        <p:nvGraphicFramePr>
          <p:cNvPr id="31746" name="Object 2"/>
          <p:cNvGraphicFramePr>
            <a:graphicFrameLocks noChangeAspect="1"/>
          </p:cNvGraphicFramePr>
          <p:nvPr>
            <p:extLst>
              <p:ext uri="{D42A27DB-BD31-4B8C-83A1-F6EECF244321}">
                <p14:modId xmlns:p14="http://schemas.microsoft.com/office/powerpoint/2010/main" val="418477652"/>
              </p:ext>
            </p:extLst>
          </p:nvPr>
        </p:nvGraphicFramePr>
        <p:xfrm>
          <a:off x="3505200" y="2209800"/>
          <a:ext cx="2146300" cy="685800"/>
        </p:xfrm>
        <a:graphic>
          <a:graphicData uri="http://schemas.openxmlformats.org/presentationml/2006/ole">
            <mc:AlternateContent xmlns:mc="http://schemas.openxmlformats.org/markup-compatibility/2006">
              <mc:Choice xmlns:v="urn:schemas-microsoft-com:vml" Requires="v">
                <p:oleObj spid="_x0000_s31771" name="Equation" r:id="rId3" imgW="2145960" imgH="685800" progId="Equation.DSMT4">
                  <p:embed/>
                </p:oleObj>
              </mc:Choice>
              <mc:Fallback>
                <p:oleObj name="Equation" r:id="rId3" imgW="2145960" imgH="685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209800"/>
                        <a:ext cx="21463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Area between Curves </a:t>
            </a:r>
          </a:p>
        </p:txBody>
      </p:sp>
      <p:sp>
        <p:nvSpPr>
          <p:cNvPr id="3" name="Content Placeholder 2"/>
          <p:cNvSpPr>
            <a:spLocks noGrp="1"/>
          </p:cNvSpPr>
          <p:nvPr>
            <p:ph idx="1"/>
          </p:nvPr>
        </p:nvSpPr>
        <p:spPr/>
        <p:txBody>
          <a:bodyPr/>
          <a:lstStyle/>
          <a:p>
            <a:endParaRPr lang="en-US" dirty="0"/>
          </a:p>
          <a:p>
            <a:endParaRPr lang="en-US" dirty="0"/>
          </a:p>
          <a:p>
            <a:r>
              <a:rPr lang="en-US" dirty="0"/>
              <a:t>This reflects the key idea at the heart of integration—namely, that “adding up” all of the small elements </a:t>
            </a:r>
            <a:r>
              <a:rPr lang="en-US" i="1" dirty="0"/>
              <a:t>dA </a:t>
            </a:r>
            <a:r>
              <a:rPr lang="en-US" dirty="0"/>
              <a:t>over some interval [</a:t>
            </a:r>
            <a:r>
              <a:rPr lang="en-US" i="1" dirty="0"/>
              <a:t>a</a:t>
            </a:r>
            <a:r>
              <a:rPr lang="en-US" dirty="0"/>
              <a:t>, </a:t>
            </a:r>
            <a:r>
              <a:rPr lang="en-US" i="1" dirty="0"/>
              <a:t>b</a:t>
            </a:r>
            <a:r>
              <a:rPr lang="en-US" dirty="0"/>
              <a:t>] results in the total quantity </a:t>
            </a:r>
            <a:r>
              <a:rPr lang="en-US" i="1" dirty="0"/>
              <a:t>A</a:t>
            </a:r>
            <a:r>
              <a:rPr lang="en-US" dirty="0"/>
              <a:t>.</a:t>
            </a:r>
          </a:p>
        </p:txBody>
      </p:sp>
      <p:graphicFrame>
        <p:nvGraphicFramePr>
          <p:cNvPr id="32770" name="Object 2"/>
          <p:cNvGraphicFramePr>
            <a:graphicFrameLocks noChangeAspect="1"/>
          </p:cNvGraphicFramePr>
          <p:nvPr>
            <p:extLst>
              <p:ext uri="{D42A27DB-BD31-4B8C-83A1-F6EECF244321}">
                <p14:modId xmlns:p14="http://schemas.microsoft.com/office/powerpoint/2010/main" val="496035867"/>
              </p:ext>
            </p:extLst>
          </p:nvPr>
        </p:nvGraphicFramePr>
        <p:xfrm>
          <a:off x="2179515" y="1383323"/>
          <a:ext cx="4597400" cy="838200"/>
        </p:xfrm>
        <a:graphic>
          <a:graphicData uri="http://schemas.openxmlformats.org/presentationml/2006/ole">
            <mc:AlternateContent xmlns:mc="http://schemas.openxmlformats.org/markup-compatibility/2006">
              <mc:Choice xmlns:v="urn:schemas-microsoft-com:vml" Requires="v">
                <p:oleObj spid="_x0000_s32795" name="Equation" r:id="rId3" imgW="4597200" imgH="838080" progId="Equation.DSMT4">
                  <p:embed/>
                </p:oleObj>
              </mc:Choice>
              <mc:Fallback>
                <p:oleObj name="Equation" r:id="rId3" imgW="45972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9515" y="1383323"/>
                        <a:ext cx="459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Area between Curves </a:t>
            </a:r>
          </a:p>
        </p:txBody>
      </p:sp>
      <p:sp>
        <p:nvSpPr>
          <p:cNvPr id="3" name="Content Placeholder 2"/>
          <p:cNvSpPr>
            <a:spLocks noGrp="1"/>
          </p:cNvSpPr>
          <p:nvPr>
            <p:ph idx="1"/>
          </p:nvPr>
        </p:nvSpPr>
        <p:spPr>
          <a:xfrm>
            <a:off x="457200" y="1280160"/>
            <a:ext cx="8229600" cy="2529840"/>
          </a:xfrm>
          <a:solidFill>
            <a:srgbClr val="FFFFCC"/>
          </a:solidFill>
          <a:ln w="28575">
            <a:solidFill>
              <a:srgbClr val="000000"/>
            </a:solidFill>
          </a:ln>
        </p:spPr>
        <p:txBody>
          <a:bodyPr wrap="square">
            <a:noAutofit/>
          </a:bodyPr>
          <a:lstStyle/>
          <a:p>
            <a:pPr algn="ctr"/>
            <a:r>
              <a:rPr lang="en-US" b="1" dirty="0">
                <a:solidFill>
                  <a:srgbClr val="000000"/>
                </a:solidFill>
              </a:rPr>
              <a:t>Area of a Region between Two Curves </a:t>
            </a:r>
          </a:p>
          <a:p>
            <a:r>
              <a:rPr lang="en-US" dirty="0">
                <a:solidFill>
                  <a:srgbClr val="000000"/>
                </a:solidFill>
              </a:rPr>
              <a:t>Given two continuous functions </a:t>
            </a:r>
            <a:r>
              <a:rPr lang="en-US" i="1" dirty="0">
                <a:solidFill>
                  <a:srgbClr val="000000"/>
                </a:solidFill>
              </a:rPr>
              <a:t>f</a:t>
            </a:r>
            <a:r>
              <a:rPr lang="en-US" dirty="0">
                <a:solidFill>
                  <a:srgbClr val="000000"/>
                </a:solidFill>
              </a:rPr>
              <a:t> and </a:t>
            </a:r>
            <a:r>
              <a:rPr lang="en-US" i="1" dirty="0">
                <a:solidFill>
                  <a:srgbClr val="000000"/>
                </a:solidFill>
              </a:rPr>
              <a:t>g</a:t>
            </a:r>
            <a:r>
              <a:rPr lang="en-US" dirty="0">
                <a:solidFill>
                  <a:srgbClr val="000000"/>
                </a:solidFill>
              </a:rPr>
              <a:t> defined on an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with                      for all                   the</a:t>
            </a:r>
            <a:r>
              <a:rPr lang="en-US" b="1" dirty="0">
                <a:solidFill>
                  <a:srgbClr val="C00000"/>
                </a:solidFill>
              </a:rPr>
              <a:t> area of the region bounded between the graphs of </a:t>
            </a:r>
            <a:r>
              <a:rPr lang="en-US" b="1" i="1" dirty="0">
                <a:solidFill>
                  <a:srgbClr val="C00000"/>
                </a:solidFill>
              </a:rPr>
              <a:t>f</a:t>
            </a:r>
            <a:r>
              <a:rPr lang="en-US" b="1" dirty="0">
                <a:solidFill>
                  <a:srgbClr val="C00000"/>
                </a:solidFill>
              </a:rPr>
              <a:t> and </a:t>
            </a:r>
            <a:r>
              <a:rPr lang="en-US" b="1" i="1" dirty="0">
                <a:solidFill>
                  <a:srgbClr val="C00000"/>
                </a:solidFill>
              </a:rPr>
              <a:t>g</a:t>
            </a:r>
            <a:r>
              <a:rPr lang="en-US" b="1" dirty="0">
                <a:solidFill>
                  <a:srgbClr val="C00000"/>
                </a:solidFill>
              </a:rPr>
              <a:t> </a:t>
            </a:r>
          </a:p>
          <a:p>
            <a:r>
              <a:rPr lang="en-US" b="1" dirty="0">
                <a:solidFill>
                  <a:srgbClr val="C00000"/>
                </a:solidFill>
              </a:rPr>
              <a:t>over [</a:t>
            </a:r>
            <a:r>
              <a:rPr lang="en-US" b="1" i="1" dirty="0">
                <a:solidFill>
                  <a:srgbClr val="C00000"/>
                </a:solidFill>
              </a:rPr>
              <a:t>a</a:t>
            </a:r>
            <a:r>
              <a:rPr lang="en-US" b="1" dirty="0">
                <a:solidFill>
                  <a:srgbClr val="C00000"/>
                </a:solidFill>
              </a:rPr>
              <a:t>, </a:t>
            </a:r>
            <a:r>
              <a:rPr lang="en-US" b="1" i="1" dirty="0">
                <a:solidFill>
                  <a:srgbClr val="C00000"/>
                </a:solidFill>
              </a:rPr>
              <a:t>b</a:t>
            </a:r>
            <a:r>
              <a:rPr lang="en-US" b="1" dirty="0">
                <a:solidFill>
                  <a:srgbClr val="C00000"/>
                </a:solidFill>
              </a:rPr>
              <a:t>]</a:t>
            </a:r>
            <a:r>
              <a:rPr lang="en-US" dirty="0">
                <a:solidFill>
                  <a:srgbClr val="000000"/>
                </a:solidFill>
              </a:rPr>
              <a:t> is</a:t>
            </a:r>
          </a:p>
        </p:txBody>
      </p:sp>
      <p:graphicFrame>
        <p:nvGraphicFramePr>
          <p:cNvPr id="14338" name="Object 2"/>
          <p:cNvGraphicFramePr>
            <a:graphicFrameLocks noChangeAspect="1"/>
          </p:cNvGraphicFramePr>
          <p:nvPr/>
        </p:nvGraphicFramePr>
        <p:xfrm>
          <a:off x="3216640" y="2258310"/>
          <a:ext cx="1651000" cy="469900"/>
        </p:xfrm>
        <a:graphic>
          <a:graphicData uri="http://schemas.openxmlformats.org/presentationml/2006/ole">
            <mc:AlternateContent xmlns:mc="http://schemas.openxmlformats.org/markup-compatibility/2006">
              <mc:Choice xmlns:v="urn:schemas-microsoft-com:vml" Requires="v">
                <p:oleObj spid="_x0000_s14413" name="Equation" r:id="rId3" imgW="1650960" imgH="469800" progId="Equation.DSMT4">
                  <p:embed/>
                </p:oleObj>
              </mc:Choice>
              <mc:Fallback>
                <p:oleObj name="Equation" r:id="rId3" imgW="16509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6640" y="225831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5878850" y="2241030"/>
          <a:ext cx="1358900" cy="469900"/>
        </p:xfrm>
        <a:graphic>
          <a:graphicData uri="http://schemas.openxmlformats.org/presentationml/2006/ole">
            <mc:AlternateContent xmlns:mc="http://schemas.openxmlformats.org/markup-compatibility/2006">
              <mc:Choice xmlns:v="urn:schemas-microsoft-com:vml" Requires="v">
                <p:oleObj spid="_x0000_s14414" name="Equation" r:id="rId5" imgW="1358640" imgH="469800" progId="Equation.DSMT4">
                  <p:embed/>
                </p:oleObj>
              </mc:Choice>
              <mc:Fallback>
                <p:oleObj name="Equation" r:id="rId5" imgW="1358640" imgH="4698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850" y="2241030"/>
                        <a:ext cx="1358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0" name="Object 4"/>
          <p:cNvGraphicFramePr>
            <a:graphicFrameLocks noChangeAspect="1"/>
          </p:cNvGraphicFramePr>
          <p:nvPr/>
        </p:nvGraphicFramePr>
        <p:xfrm>
          <a:off x="2437150" y="3072394"/>
          <a:ext cx="3302000" cy="698500"/>
        </p:xfrm>
        <a:graphic>
          <a:graphicData uri="http://schemas.openxmlformats.org/presentationml/2006/ole">
            <mc:AlternateContent xmlns:mc="http://schemas.openxmlformats.org/markup-compatibility/2006">
              <mc:Choice xmlns:v="urn:schemas-microsoft-com:vml" Requires="v">
                <p:oleObj spid="_x0000_s14415" name="Equation" r:id="rId7" imgW="3301920" imgH="698400" progId="Equation.DSMT4">
                  <p:embed/>
                </p:oleObj>
              </mc:Choice>
              <mc:Fallback>
                <p:oleObj name="Equation" r:id="rId7" imgW="3301920" imgH="6984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7150" y="3072394"/>
                        <a:ext cx="3302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Substitution and Definite Integration</a:t>
            </a:r>
          </a:p>
          <a:p>
            <a:pPr marL="514350" indent="-514350">
              <a:buFont typeface="+mj-lt"/>
              <a:buAutoNum type="arabicPeriod"/>
            </a:pPr>
            <a:r>
              <a:rPr lang="en-US" dirty="0"/>
              <a:t>Area between Curves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3865674"/>
          </a:xfrm>
        </p:spPr>
        <p:txBody>
          <a:bodyPr>
            <a:spAutoFit/>
          </a:bodyPr>
          <a:lstStyle/>
          <a:p>
            <a:r>
              <a:rPr lang="en-US" dirty="0"/>
              <a:t>The graphs of the functions </a:t>
            </a:r>
          </a:p>
          <a:p>
            <a:endParaRPr lang="en-US" dirty="0"/>
          </a:p>
          <a:p>
            <a:endParaRPr lang="en-US" dirty="0"/>
          </a:p>
          <a:p>
            <a:pPr>
              <a:spcBef>
                <a:spcPts val="0"/>
              </a:spcBef>
            </a:pPr>
            <a:endParaRPr lang="en-US" dirty="0"/>
          </a:p>
          <a:p>
            <a:pPr>
              <a:spcBef>
                <a:spcPts val="0"/>
              </a:spcBef>
            </a:pPr>
            <a:endParaRPr lang="en-US" dirty="0"/>
          </a:p>
          <a:p>
            <a:pPr>
              <a:spcBef>
                <a:spcPts val="1200"/>
              </a:spcBef>
            </a:pPr>
            <a:r>
              <a:rPr lang="en-US" dirty="0"/>
              <a:t>are shown in Figure 5. </a:t>
            </a:r>
          </a:p>
          <a:p>
            <a:pPr>
              <a:spcBef>
                <a:spcPts val="0"/>
              </a:spcBef>
            </a:pPr>
            <a:r>
              <a:rPr lang="en-US" dirty="0"/>
              <a:t>Determine the total area </a:t>
            </a:r>
          </a:p>
          <a:p>
            <a:pPr>
              <a:spcBef>
                <a:spcPts val="0"/>
              </a:spcBef>
            </a:pPr>
            <a:r>
              <a:rPr lang="en-US" dirty="0"/>
              <a:t>of the shaded regions. </a:t>
            </a:r>
          </a:p>
        </p:txBody>
      </p:sp>
      <p:graphicFrame>
        <p:nvGraphicFramePr>
          <p:cNvPr id="15362" name="Object 2"/>
          <p:cNvGraphicFramePr>
            <a:graphicFrameLocks noChangeAspect="1"/>
          </p:cNvGraphicFramePr>
          <p:nvPr/>
        </p:nvGraphicFramePr>
        <p:xfrm>
          <a:off x="838200" y="1828800"/>
          <a:ext cx="3695700" cy="1854200"/>
        </p:xfrm>
        <a:graphic>
          <a:graphicData uri="http://schemas.openxmlformats.org/presentationml/2006/ole">
            <mc:AlternateContent xmlns:mc="http://schemas.openxmlformats.org/markup-compatibility/2006">
              <mc:Choice xmlns:v="urn:schemas-microsoft-com:vml" Requires="v">
                <p:oleObj spid="_x0000_s15387" name="Equation" r:id="rId3" imgW="3695400" imgH="1854000" progId="Equation.DSMT4">
                  <p:embed/>
                </p:oleObj>
              </mc:Choice>
              <mc:Fallback>
                <p:oleObj name="Equation" r:id="rId3" imgW="3695400" imgH="1854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828800"/>
                        <a:ext cx="3695700" cy="185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 name="Group 6"/>
          <p:cNvGrpSpPr/>
          <p:nvPr/>
        </p:nvGrpSpPr>
        <p:grpSpPr>
          <a:xfrm>
            <a:off x="4905375" y="1447800"/>
            <a:ext cx="3781425" cy="4409420"/>
            <a:chOff x="4905375" y="1447800"/>
            <a:chExt cx="3781425" cy="4409420"/>
          </a:xfrm>
        </p:grpSpPr>
        <p:pic>
          <p:nvPicPr>
            <p:cNvPr id="15363" name="Picture 3"/>
            <p:cNvPicPr>
              <a:picLocks noChangeAspect="1" noChangeArrowheads="1"/>
            </p:cNvPicPr>
            <p:nvPr/>
          </p:nvPicPr>
          <p:blipFill>
            <a:blip r:embed="rId5" cstate="print">
              <a:clrChange>
                <a:clrFrom>
                  <a:srgbClr val="FFFFFF"/>
                </a:clrFrom>
                <a:clrTo>
                  <a:srgbClr val="FFFFFF">
                    <a:alpha val="0"/>
                  </a:srgbClr>
                </a:clrTo>
              </a:clrChange>
              <a:lum bright="-10000"/>
            </a:blip>
            <a:srcRect/>
            <a:stretch>
              <a:fillRect/>
            </a:stretch>
          </p:blipFill>
          <p:spPr bwMode="auto">
            <a:xfrm>
              <a:off x="4905375" y="1447800"/>
              <a:ext cx="3781425" cy="3752850"/>
            </a:xfrm>
            <a:prstGeom prst="rect">
              <a:avLst/>
            </a:prstGeom>
            <a:noFill/>
            <a:ln w="9525">
              <a:noFill/>
              <a:miter lim="800000"/>
              <a:headEnd/>
              <a:tailEnd/>
            </a:ln>
          </p:spPr>
        </p:pic>
        <p:sp>
          <p:nvSpPr>
            <p:cNvPr id="6" name="Rectangle 5"/>
            <p:cNvSpPr/>
            <p:nvPr/>
          </p:nvSpPr>
          <p:spPr>
            <a:xfrm>
              <a:off x="6111060" y="5334000"/>
              <a:ext cx="1370055" cy="523220"/>
            </a:xfrm>
            <a:prstGeom prst="rect">
              <a:avLst/>
            </a:prstGeom>
          </p:spPr>
          <p:txBody>
            <a:bodyPr wrap="none">
              <a:spAutoFit/>
            </a:bodyPr>
            <a:lstStyle/>
            <a:p>
              <a:r>
                <a:rPr lang="en-US" sz="2800" b="1" dirty="0"/>
                <a:t>Figure 5</a:t>
              </a: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a:xfrm>
            <a:off x="457200" y="1280160"/>
            <a:ext cx="8229600" cy="2332946"/>
          </a:xfrm>
        </p:spPr>
        <p:txBody>
          <a:bodyPr>
            <a:spAutoFit/>
          </a:bodyPr>
          <a:lstStyle/>
          <a:p>
            <a:r>
              <a:rPr lang="en-US" b="1" dirty="0"/>
              <a:t>Solution </a:t>
            </a:r>
          </a:p>
          <a:p>
            <a:r>
              <a:rPr lang="en-US" dirty="0"/>
              <a:t>Using the graphs depicted in Figure 5, it appears that </a:t>
            </a:r>
            <a:r>
              <a:rPr lang="en-US" i="1" dirty="0"/>
              <a:t>f</a:t>
            </a:r>
            <a:r>
              <a:rPr lang="en-US" dirty="0"/>
              <a:t> is the upper function on the first part of the interval [</a:t>
            </a:r>
            <a:r>
              <a:rPr lang="en-US" i="1" dirty="0"/>
              <a:t>a</a:t>
            </a:r>
            <a:r>
              <a:rPr lang="en-US" dirty="0"/>
              <a:t>, </a:t>
            </a:r>
            <a:r>
              <a:rPr lang="en-US" i="1" dirty="0"/>
              <a:t>b</a:t>
            </a:r>
            <a:r>
              <a:rPr lang="en-US" dirty="0"/>
              <a:t>] and that </a:t>
            </a:r>
            <a:r>
              <a:rPr lang="en-US" i="1" dirty="0"/>
              <a:t>g</a:t>
            </a:r>
            <a:r>
              <a:rPr lang="en-US" dirty="0"/>
              <a:t> is the upper function on the remainder of the interval.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So in order to find the area of the shaded regions, we have to determine not only </a:t>
            </a:r>
            <a:r>
              <a:rPr lang="en-US" i="1" dirty="0"/>
              <a:t>a</a:t>
            </a:r>
            <a:r>
              <a:rPr lang="en-US" dirty="0"/>
              <a:t> and </a:t>
            </a:r>
            <a:r>
              <a:rPr lang="en-US" i="1" dirty="0"/>
              <a:t>b</a:t>
            </a:r>
            <a:r>
              <a:rPr lang="en-US" dirty="0"/>
              <a:t> but also the point inside the interval [</a:t>
            </a:r>
            <a:r>
              <a:rPr lang="en-US" i="1" dirty="0"/>
              <a:t>a</a:t>
            </a:r>
            <a:r>
              <a:rPr lang="en-US" dirty="0"/>
              <a:t>, </a:t>
            </a:r>
            <a:r>
              <a:rPr lang="en-US" i="1" dirty="0"/>
              <a:t>b</a:t>
            </a:r>
            <a:r>
              <a:rPr lang="en-US" dirty="0"/>
              <a:t>] where </a:t>
            </a:r>
            <a:r>
              <a:rPr lang="en-US" i="1" dirty="0"/>
              <a:t>f</a:t>
            </a:r>
            <a:r>
              <a:rPr lang="en-US" dirty="0"/>
              <a:t> and </a:t>
            </a:r>
            <a:r>
              <a:rPr lang="en-US" i="1" dirty="0"/>
              <a:t>g</a:t>
            </a:r>
            <a:r>
              <a:rPr lang="en-US" dirty="0"/>
              <a:t> intersect.</a:t>
            </a:r>
          </a:p>
          <a:p>
            <a:r>
              <a:rPr lang="en-US" dirty="0"/>
              <a:t>All three are points where                         so we begin by solving this equation.</a:t>
            </a:r>
          </a:p>
        </p:txBody>
      </p:sp>
      <p:graphicFrame>
        <p:nvGraphicFramePr>
          <p:cNvPr id="16386" name="Object 2"/>
          <p:cNvGraphicFramePr>
            <a:graphicFrameLocks noChangeAspect="1"/>
          </p:cNvGraphicFramePr>
          <p:nvPr/>
        </p:nvGraphicFramePr>
        <p:xfrm>
          <a:off x="4382750" y="2667000"/>
          <a:ext cx="1790700" cy="469900"/>
        </p:xfrm>
        <a:graphic>
          <a:graphicData uri="http://schemas.openxmlformats.org/presentationml/2006/ole">
            <mc:AlternateContent xmlns:mc="http://schemas.openxmlformats.org/markup-compatibility/2006">
              <mc:Choice xmlns:v="urn:schemas-microsoft-com:vml" Requires="v">
                <p:oleObj spid="_x0000_s16461" name="Equation" r:id="rId3" imgW="1790640" imgH="469800" progId="Equation.DSMT4">
                  <p:embed/>
                </p:oleObj>
              </mc:Choice>
              <mc:Fallback>
                <p:oleObj name="Equation" r:id="rId3" imgW="1790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2750" y="26670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7" name="Object 3"/>
          <p:cNvGraphicFramePr>
            <a:graphicFrameLocks noChangeAspect="1"/>
          </p:cNvGraphicFramePr>
          <p:nvPr/>
        </p:nvGraphicFramePr>
        <p:xfrm>
          <a:off x="2381250" y="3695700"/>
          <a:ext cx="4381500" cy="876300"/>
        </p:xfrm>
        <a:graphic>
          <a:graphicData uri="http://schemas.openxmlformats.org/presentationml/2006/ole">
            <mc:AlternateContent xmlns:mc="http://schemas.openxmlformats.org/markup-compatibility/2006">
              <mc:Choice xmlns:v="urn:schemas-microsoft-com:vml" Requires="v">
                <p:oleObj spid="_x0000_s16462" name="Equation" r:id="rId5" imgW="4381200" imgH="876240" progId="Equation.DSMT4">
                  <p:embed/>
                </p:oleObj>
              </mc:Choice>
              <mc:Fallback>
                <p:oleObj name="Equation" r:id="rId5" imgW="4381200" imgH="876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3695700"/>
                        <a:ext cx="43815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8" name="Object 4"/>
          <p:cNvGraphicFramePr>
            <a:graphicFrameLocks noChangeAspect="1"/>
          </p:cNvGraphicFramePr>
          <p:nvPr/>
        </p:nvGraphicFramePr>
        <p:xfrm>
          <a:off x="2579560" y="4724400"/>
          <a:ext cx="2692400" cy="381000"/>
        </p:xfrm>
        <a:graphic>
          <a:graphicData uri="http://schemas.openxmlformats.org/presentationml/2006/ole">
            <mc:AlternateContent xmlns:mc="http://schemas.openxmlformats.org/markup-compatibility/2006">
              <mc:Choice xmlns:v="urn:schemas-microsoft-com:vml" Requires="v">
                <p:oleObj spid="_x0000_s16463" name="Equation" r:id="rId7" imgW="2692080" imgH="380880" progId="Equation.DSMT4">
                  <p:embed/>
                </p:oleObj>
              </mc:Choice>
              <mc:Fallback>
                <p:oleObj name="Equation" r:id="rId7" imgW="2692080" imgH="3808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9560" y="4724400"/>
                        <a:ext cx="2692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Since the leading coefficient is 1 in this case, a rational root of the polynomial </a:t>
            </a:r>
            <a:r>
              <a:rPr lang="en-US" i="1" dirty="0"/>
              <a:t>x</a:t>
            </a:r>
            <a:r>
              <a:rPr lang="en-US" baseline="30000" dirty="0"/>
              <a:t>3</a:t>
            </a:r>
            <a:r>
              <a:rPr lang="en-US" dirty="0"/>
              <a:t> </a:t>
            </a:r>
            <a:r>
              <a:rPr lang="en-US" dirty="0">
                <a:latin typeface="Symbol" pitchFamily="18" charset="2"/>
              </a:rPr>
              <a:t>- </a:t>
            </a:r>
            <a:r>
              <a:rPr lang="en-US" dirty="0"/>
              <a:t>4</a:t>
            </a:r>
            <a:r>
              <a:rPr lang="en-US" i="1" dirty="0"/>
              <a:t>x</a:t>
            </a:r>
            <a:r>
              <a:rPr lang="en-US" baseline="30000" dirty="0"/>
              <a:t>2 </a:t>
            </a:r>
            <a:r>
              <a:rPr lang="en-US" dirty="0">
                <a:latin typeface="Symbol" pitchFamily="18" charset="2"/>
              </a:rPr>
              <a:t>+</a:t>
            </a:r>
            <a:r>
              <a:rPr lang="en-US" dirty="0"/>
              <a:t> </a:t>
            </a:r>
            <a:r>
              <a:rPr lang="en-US" i="1" dirty="0"/>
              <a:t>x</a:t>
            </a:r>
            <a:r>
              <a:rPr lang="en-US" dirty="0"/>
              <a:t> </a:t>
            </a:r>
            <a:r>
              <a:rPr lang="en-US" dirty="0">
                <a:latin typeface="Symbol" pitchFamily="18" charset="2"/>
              </a:rPr>
              <a:t>+</a:t>
            </a:r>
            <a:r>
              <a:rPr lang="en-US" dirty="0"/>
              <a:t> 6 must be one of the numbers </a:t>
            </a:r>
            <a:r>
              <a:rPr lang="en-US" dirty="0">
                <a:sym typeface="Symbol"/>
              </a:rPr>
              <a:t> </a:t>
            </a:r>
            <a:r>
              <a:rPr lang="en-US" dirty="0"/>
              <a:t>{1, 2, 3, 6}. As you can verify by synthetic or long division, </a:t>
            </a:r>
            <a:r>
              <a:rPr lang="en-US" dirty="0">
                <a:latin typeface="Symbol" pitchFamily="18" charset="2"/>
              </a:rPr>
              <a:t>-</a:t>
            </a:r>
            <a:r>
              <a:rPr lang="en-US" dirty="0"/>
              <a:t>1, 2, and 3 are roots, so we know that </a:t>
            </a:r>
            <a:r>
              <a:rPr lang="en-US" i="1" dirty="0"/>
              <a:t>a</a:t>
            </a:r>
            <a:r>
              <a:rPr lang="en-US" dirty="0"/>
              <a:t> = </a:t>
            </a:r>
            <a:r>
              <a:rPr lang="en-US" dirty="0">
                <a:latin typeface="Symbol" pitchFamily="18" charset="2"/>
              </a:rPr>
              <a:t>-</a:t>
            </a:r>
            <a:r>
              <a:rPr lang="en-US" dirty="0"/>
              <a:t>1, </a:t>
            </a:r>
            <a:r>
              <a:rPr lang="en-US" i="1" dirty="0"/>
              <a:t>b</a:t>
            </a:r>
            <a:r>
              <a:rPr lang="en-US" dirty="0"/>
              <a:t> = 3, and </a:t>
            </a:r>
            <a:r>
              <a:rPr lang="en-US" i="1" dirty="0"/>
              <a:t>x</a:t>
            </a:r>
            <a:r>
              <a:rPr lang="en-US" dirty="0"/>
              <a:t> = 2 must be the third point where</a:t>
            </a:r>
          </a:p>
        </p:txBody>
      </p:sp>
      <p:graphicFrame>
        <p:nvGraphicFramePr>
          <p:cNvPr id="17410" name="Object 2"/>
          <p:cNvGraphicFramePr>
            <a:graphicFrameLocks noChangeAspect="1"/>
          </p:cNvGraphicFramePr>
          <p:nvPr>
            <p:extLst>
              <p:ext uri="{D42A27DB-BD31-4B8C-83A1-F6EECF244321}">
                <p14:modId xmlns:p14="http://schemas.microsoft.com/office/powerpoint/2010/main" val="1556019354"/>
              </p:ext>
            </p:extLst>
          </p:nvPr>
        </p:nvGraphicFramePr>
        <p:xfrm>
          <a:off x="2373086" y="3461656"/>
          <a:ext cx="1765300" cy="469900"/>
        </p:xfrm>
        <a:graphic>
          <a:graphicData uri="http://schemas.openxmlformats.org/presentationml/2006/ole">
            <mc:AlternateContent xmlns:mc="http://schemas.openxmlformats.org/markup-compatibility/2006">
              <mc:Choice xmlns:v="urn:schemas-microsoft-com:vml" Requires="v">
                <p:oleObj spid="_x0000_s17435" name="Equation" r:id="rId3" imgW="1765080" imgH="469800" progId="Equation.DSMT4">
                  <p:embed/>
                </p:oleObj>
              </mc:Choice>
              <mc:Fallback>
                <p:oleObj name="Equation" r:id="rId3" imgW="176508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3086" y="3461656"/>
                        <a:ext cx="1765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So the area of the shaded regions can be found as follows: </a:t>
            </a:r>
          </a:p>
        </p:txBody>
      </p:sp>
      <p:graphicFrame>
        <p:nvGraphicFramePr>
          <p:cNvPr id="18435" name="Object 3"/>
          <p:cNvGraphicFramePr>
            <a:graphicFrameLocks noChangeAspect="1"/>
          </p:cNvGraphicFramePr>
          <p:nvPr>
            <p:extLst>
              <p:ext uri="{D42A27DB-BD31-4B8C-83A1-F6EECF244321}">
                <p14:modId xmlns:p14="http://schemas.microsoft.com/office/powerpoint/2010/main" val="971611053"/>
              </p:ext>
            </p:extLst>
          </p:nvPr>
        </p:nvGraphicFramePr>
        <p:xfrm>
          <a:off x="548640" y="2407170"/>
          <a:ext cx="698500" cy="292100"/>
        </p:xfrm>
        <a:graphic>
          <a:graphicData uri="http://schemas.openxmlformats.org/presentationml/2006/ole">
            <mc:AlternateContent xmlns:mc="http://schemas.openxmlformats.org/markup-compatibility/2006">
              <mc:Choice xmlns:v="urn:schemas-microsoft-com:vml" Requires="v">
                <p:oleObj spid="_x0000_s18585" name="Equation" r:id="rId3" imgW="698400" imgH="291960" progId="Equation.DSMT4">
                  <p:embed/>
                </p:oleObj>
              </mc:Choice>
              <mc:Fallback>
                <p:oleObj name="Equation" r:id="rId3" imgW="698400" imgH="291960" progId="Equation.DSMT4">
                  <p:embed/>
                  <p:pic>
                    <p:nvPicPr>
                      <p:cNvPr id="0" name="Picture 3"/>
                      <p:cNvPicPr>
                        <a:picLocks noChangeAspect="1" noChangeArrowheads="1"/>
                      </p:cNvPicPr>
                      <p:nvPr/>
                    </p:nvPicPr>
                    <p:blipFill>
                      <a:blip r:embed="rId4"/>
                      <a:srcRect/>
                      <a:stretch>
                        <a:fillRect/>
                      </a:stretch>
                    </p:blipFill>
                    <p:spPr bwMode="auto">
                      <a:xfrm>
                        <a:off x="548640" y="2407170"/>
                        <a:ext cx="6985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extLst>
              <p:ext uri="{D42A27DB-BD31-4B8C-83A1-F6EECF244321}">
                <p14:modId xmlns:p14="http://schemas.microsoft.com/office/powerpoint/2010/main" val="347935265"/>
              </p:ext>
            </p:extLst>
          </p:nvPr>
        </p:nvGraphicFramePr>
        <p:xfrm>
          <a:off x="1371600" y="2216150"/>
          <a:ext cx="5994400" cy="685800"/>
        </p:xfrm>
        <a:graphic>
          <a:graphicData uri="http://schemas.openxmlformats.org/presentationml/2006/ole">
            <mc:AlternateContent xmlns:mc="http://schemas.openxmlformats.org/markup-compatibility/2006">
              <mc:Choice xmlns:v="urn:schemas-microsoft-com:vml" Requires="v">
                <p:oleObj spid="_x0000_s18586" name="Equation" r:id="rId5" imgW="5994360" imgH="685800" progId="Equation.DSMT4">
                  <p:embed/>
                </p:oleObj>
              </mc:Choice>
              <mc:Fallback>
                <p:oleObj name="Equation" r:id="rId5" imgW="5994360" imgH="685800" progId="Equation.DSMT4">
                  <p:embed/>
                  <p:pic>
                    <p:nvPicPr>
                      <p:cNvPr id="0" name="Picture 4"/>
                      <p:cNvPicPr>
                        <a:picLocks noChangeAspect="1" noChangeArrowheads="1"/>
                      </p:cNvPicPr>
                      <p:nvPr/>
                    </p:nvPicPr>
                    <p:blipFill>
                      <a:blip r:embed="rId6"/>
                      <a:srcRect/>
                      <a:stretch>
                        <a:fillRect/>
                      </a:stretch>
                    </p:blipFill>
                    <p:spPr bwMode="auto">
                      <a:xfrm>
                        <a:off x="1371600" y="2216150"/>
                        <a:ext cx="5994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7" name="Object 5"/>
          <p:cNvGraphicFramePr>
            <a:graphicFrameLocks noChangeAspect="1"/>
          </p:cNvGraphicFramePr>
          <p:nvPr>
            <p:extLst>
              <p:ext uri="{D42A27DB-BD31-4B8C-83A1-F6EECF244321}">
                <p14:modId xmlns:p14="http://schemas.microsoft.com/office/powerpoint/2010/main" val="802636056"/>
              </p:ext>
            </p:extLst>
          </p:nvPr>
        </p:nvGraphicFramePr>
        <p:xfrm>
          <a:off x="1371600" y="2971800"/>
          <a:ext cx="6985000" cy="685800"/>
        </p:xfrm>
        <a:graphic>
          <a:graphicData uri="http://schemas.openxmlformats.org/presentationml/2006/ole">
            <mc:AlternateContent xmlns:mc="http://schemas.openxmlformats.org/markup-compatibility/2006">
              <mc:Choice xmlns:v="urn:schemas-microsoft-com:vml" Requires="v">
                <p:oleObj spid="_x0000_s18587" name="Equation" r:id="rId7" imgW="6984720" imgH="685800" progId="Equation.DSMT4">
                  <p:embed/>
                </p:oleObj>
              </mc:Choice>
              <mc:Fallback>
                <p:oleObj name="Equation" r:id="rId7" imgW="6984720" imgH="685800" progId="Equation.DSMT4">
                  <p:embed/>
                  <p:pic>
                    <p:nvPicPr>
                      <p:cNvPr id="0" name="Picture 5"/>
                      <p:cNvPicPr>
                        <a:picLocks noChangeAspect="1" noChangeArrowheads="1"/>
                      </p:cNvPicPr>
                      <p:nvPr/>
                    </p:nvPicPr>
                    <p:blipFill>
                      <a:blip r:embed="rId8"/>
                      <a:srcRect/>
                      <a:stretch>
                        <a:fillRect/>
                      </a:stretch>
                    </p:blipFill>
                    <p:spPr bwMode="auto">
                      <a:xfrm>
                        <a:off x="1371600" y="2971800"/>
                        <a:ext cx="6985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8" name="Object 6"/>
          <p:cNvGraphicFramePr>
            <a:graphicFrameLocks noChangeAspect="1"/>
          </p:cNvGraphicFramePr>
          <p:nvPr>
            <p:extLst>
              <p:ext uri="{D42A27DB-BD31-4B8C-83A1-F6EECF244321}">
                <p14:modId xmlns:p14="http://schemas.microsoft.com/office/powerpoint/2010/main" val="247158752"/>
              </p:ext>
            </p:extLst>
          </p:nvPr>
        </p:nvGraphicFramePr>
        <p:xfrm>
          <a:off x="1362635" y="3733800"/>
          <a:ext cx="7035800" cy="1104900"/>
        </p:xfrm>
        <a:graphic>
          <a:graphicData uri="http://schemas.openxmlformats.org/presentationml/2006/ole">
            <mc:AlternateContent xmlns:mc="http://schemas.openxmlformats.org/markup-compatibility/2006">
              <mc:Choice xmlns:v="urn:schemas-microsoft-com:vml" Requires="v">
                <p:oleObj spid="_x0000_s18588" name="Equation" r:id="rId9" imgW="7035480" imgH="1104840" progId="Equation.DSMT4">
                  <p:embed/>
                </p:oleObj>
              </mc:Choice>
              <mc:Fallback>
                <p:oleObj name="Equation" r:id="rId9" imgW="7035480" imgH="1104840" progId="Equation.DSMT4">
                  <p:embed/>
                  <p:pic>
                    <p:nvPicPr>
                      <p:cNvPr id="0" name="Picture 6"/>
                      <p:cNvPicPr>
                        <a:picLocks noChangeAspect="1" noChangeArrowheads="1"/>
                      </p:cNvPicPr>
                      <p:nvPr/>
                    </p:nvPicPr>
                    <p:blipFill>
                      <a:blip r:embed="rId10"/>
                      <a:srcRect/>
                      <a:stretch>
                        <a:fillRect/>
                      </a:stretch>
                    </p:blipFill>
                    <p:spPr bwMode="auto">
                      <a:xfrm>
                        <a:off x="1362635" y="3733800"/>
                        <a:ext cx="70358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9" name="Object 7"/>
          <p:cNvGraphicFramePr>
            <a:graphicFrameLocks noChangeAspect="1"/>
          </p:cNvGraphicFramePr>
          <p:nvPr>
            <p:extLst>
              <p:ext uri="{D42A27DB-BD31-4B8C-83A1-F6EECF244321}">
                <p14:modId xmlns:p14="http://schemas.microsoft.com/office/powerpoint/2010/main" val="3532661809"/>
              </p:ext>
            </p:extLst>
          </p:nvPr>
        </p:nvGraphicFramePr>
        <p:xfrm>
          <a:off x="1362635" y="4953000"/>
          <a:ext cx="4826000" cy="990600"/>
        </p:xfrm>
        <a:graphic>
          <a:graphicData uri="http://schemas.openxmlformats.org/presentationml/2006/ole">
            <mc:AlternateContent xmlns:mc="http://schemas.openxmlformats.org/markup-compatibility/2006">
              <mc:Choice xmlns:v="urn:schemas-microsoft-com:vml" Requires="v">
                <p:oleObj spid="_x0000_s18589" name="Equation" r:id="rId11" imgW="4825800" imgH="990360" progId="Equation.DSMT4">
                  <p:embed/>
                </p:oleObj>
              </mc:Choice>
              <mc:Fallback>
                <p:oleObj name="Equation" r:id="rId11" imgW="4825800" imgH="990360" progId="Equation.DSMT4">
                  <p:embed/>
                  <p:pic>
                    <p:nvPicPr>
                      <p:cNvPr id="0" name="Picture 7"/>
                      <p:cNvPicPr>
                        <a:picLocks noChangeAspect="1" noChangeArrowheads="1"/>
                      </p:cNvPicPr>
                      <p:nvPr/>
                    </p:nvPicPr>
                    <p:blipFill>
                      <a:blip r:embed="rId12"/>
                      <a:srcRect/>
                      <a:stretch>
                        <a:fillRect/>
                      </a:stretch>
                    </p:blipFill>
                    <p:spPr bwMode="auto">
                      <a:xfrm>
                        <a:off x="1362635" y="4953000"/>
                        <a:ext cx="4826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40" name="Object 8"/>
          <p:cNvGraphicFramePr>
            <a:graphicFrameLocks noChangeAspect="1"/>
          </p:cNvGraphicFramePr>
          <p:nvPr>
            <p:extLst>
              <p:ext uri="{D42A27DB-BD31-4B8C-83A1-F6EECF244321}">
                <p14:modId xmlns:p14="http://schemas.microsoft.com/office/powerpoint/2010/main" val="2178287782"/>
              </p:ext>
            </p:extLst>
          </p:nvPr>
        </p:nvGraphicFramePr>
        <p:xfrm>
          <a:off x="6248400" y="5010020"/>
          <a:ext cx="698500" cy="838200"/>
        </p:xfrm>
        <a:graphic>
          <a:graphicData uri="http://schemas.openxmlformats.org/presentationml/2006/ole">
            <mc:AlternateContent xmlns:mc="http://schemas.openxmlformats.org/markup-compatibility/2006">
              <mc:Choice xmlns:v="urn:schemas-microsoft-com:vml" Requires="v">
                <p:oleObj spid="_x0000_s18590" name="Equation" r:id="rId13" imgW="698400" imgH="838080" progId="Equation.DSMT4">
                  <p:embed/>
                </p:oleObj>
              </mc:Choice>
              <mc:Fallback>
                <p:oleObj name="Equation" r:id="rId13" imgW="698400" imgH="838080" progId="Equation.DSMT4">
                  <p:embed/>
                  <p:pic>
                    <p:nvPicPr>
                      <p:cNvPr id="0" name="Picture 8"/>
                      <p:cNvPicPr>
                        <a:picLocks noChangeAspect="1" noChangeArrowheads="1"/>
                      </p:cNvPicPr>
                      <p:nvPr/>
                    </p:nvPicPr>
                    <p:blipFill>
                      <a:blip r:embed="rId14"/>
                      <a:srcRect/>
                      <a:stretch>
                        <a:fillRect/>
                      </a:stretch>
                    </p:blipFill>
                    <p:spPr bwMode="auto">
                      <a:xfrm>
                        <a:off x="6248400" y="5010020"/>
                        <a:ext cx="69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4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p:txBody>
          <a:bodyPr/>
          <a:lstStyle/>
          <a:p>
            <a:r>
              <a:rPr lang="en-US" dirty="0"/>
              <a:t>Find the area of the region bounded by the graphs of</a:t>
            </a:r>
          </a:p>
          <a:p>
            <a:r>
              <a:rPr lang="en-US" dirty="0"/>
              <a:t>the equations </a:t>
            </a:r>
            <a:r>
              <a:rPr lang="en-US" i="1" dirty="0">
                <a:solidFill>
                  <a:srgbClr val="0000FF"/>
                </a:solidFill>
              </a:rPr>
              <a:t>y</a:t>
            </a:r>
            <a:r>
              <a:rPr lang="en-US" dirty="0">
                <a:solidFill>
                  <a:srgbClr val="0000FF"/>
                </a:solidFill>
              </a:rPr>
              <a:t> = 0</a:t>
            </a:r>
            <a:r>
              <a:rPr lang="en-US" dirty="0"/>
              <a:t>, </a:t>
            </a:r>
            <a:r>
              <a:rPr lang="en-US" dirty="0">
                <a:solidFill>
                  <a:srgbClr val="0000FF"/>
                </a:solidFill>
              </a:rPr>
              <a:t>3</a:t>
            </a:r>
            <a:r>
              <a:rPr lang="en-US" i="1" dirty="0">
                <a:solidFill>
                  <a:srgbClr val="0000FF"/>
                </a:solidFill>
              </a:rPr>
              <a:t>x</a:t>
            </a:r>
            <a:r>
              <a:rPr lang="en-US" dirty="0">
                <a:solidFill>
                  <a:srgbClr val="0000FF"/>
                </a:solidFill>
              </a:rPr>
              <a:t> </a:t>
            </a:r>
            <a:r>
              <a:rPr lang="en-US" dirty="0">
                <a:solidFill>
                  <a:srgbClr val="0000FF"/>
                </a:solidFill>
                <a:latin typeface="Symbol" pitchFamily="18" charset="2"/>
              </a:rPr>
              <a:t>-</a:t>
            </a:r>
            <a:r>
              <a:rPr lang="en-US" dirty="0">
                <a:solidFill>
                  <a:srgbClr val="0000FF"/>
                </a:solidFill>
              </a:rPr>
              <a:t> 5</a:t>
            </a:r>
            <a:r>
              <a:rPr lang="en-US" i="1" dirty="0">
                <a:solidFill>
                  <a:srgbClr val="0000FF"/>
                </a:solidFill>
              </a:rPr>
              <a:t>y</a:t>
            </a:r>
            <a:r>
              <a:rPr lang="en-US" dirty="0">
                <a:solidFill>
                  <a:srgbClr val="0000FF"/>
                </a:solidFill>
              </a:rPr>
              <a:t> = 12</a:t>
            </a:r>
            <a:r>
              <a:rPr lang="en-US" dirty="0"/>
              <a:t>, and </a:t>
            </a:r>
          </a:p>
          <a:p>
            <a:r>
              <a:rPr lang="en-US" b="1" dirty="0"/>
              <a:t>Solution </a:t>
            </a:r>
          </a:p>
          <a:p>
            <a:r>
              <a:rPr lang="en-US" dirty="0"/>
              <a:t>Two edges of the described region are lines, and the remaining edge is the graph of the function 		   the upper half of the parabola </a:t>
            </a:r>
            <a:r>
              <a:rPr lang="en-US" i="1" dirty="0"/>
              <a:t>x</a:t>
            </a:r>
            <a:r>
              <a:rPr lang="en-US" dirty="0"/>
              <a:t> = </a:t>
            </a:r>
            <a:r>
              <a:rPr lang="en-US" i="1" dirty="0"/>
              <a:t>y</a:t>
            </a:r>
            <a:r>
              <a:rPr lang="en-US" baseline="30000" dirty="0"/>
              <a:t>2</a:t>
            </a:r>
            <a:r>
              <a:rPr lang="en-US" dirty="0"/>
              <a:t>. </a:t>
            </a:r>
          </a:p>
        </p:txBody>
      </p:sp>
      <p:graphicFrame>
        <p:nvGraphicFramePr>
          <p:cNvPr id="19458" name="Object 2"/>
          <p:cNvGraphicFramePr>
            <a:graphicFrameLocks noChangeAspect="1"/>
          </p:cNvGraphicFramePr>
          <p:nvPr>
            <p:extLst>
              <p:ext uri="{D42A27DB-BD31-4B8C-83A1-F6EECF244321}">
                <p14:modId xmlns:p14="http://schemas.microsoft.com/office/powerpoint/2010/main" val="804124736"/>
              </p:ext>
            </p:extLst>
          </p:nvPr>
        </p:nvGraphicFramePr>
        <p:xfrm>
          <a:off x="6019800" y="1794435"/>
          <a:ext cx="1066800" cy="482600"/>
        </p:xfrm>
        <a:graphic>
          <a:graphicData uri="http://schemas.openxmlformats.org/presentationml/2006/ole">
            <mc:AlternateContent xmlns:mc="http://schemas.openxmlformats.org/markup-compatibility/2006">
              <mc:Choice xmlns:v="urn:schemas-microsoft-com:vml" Requires="v">
                <p:oleObj spid="_x0000_s19508" name="Equation" r:id="rId3" imgW="1066680" imgH="482400" progId="Equation.DSMT4">
                  <p:embed/>
                </p:oleObj>
              </mc:Choice>
              <mc:Fallback>
                <p:oleObj name="Equation" r:id="rId3" imgW="1066680" imgH="482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794435"/>
                        <a:ext cx="1066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794394632"/>
              </p:ext>
            </p:extLst>
          </p:nvPr>
        </p:nvGraphicFramePr>
        <p:xfrm>
          <a:off x="6893860" y="3242235"/>
          <a:ext cx="1092200" cy="482600"/>
        </p:xfrm>
        <a:graphic>
          <a:graphicData uri="http://schemas.openxmlformats.org/presentationml/2006/ole">
            <mc:AlternateContent xmlns:mc="http://schemas.openxmlformats.org/markup-compatibility/2006">
              <mc:Choice xmlns:v="urn:schemas-microsoft-com:vml" Requires="v">
                <p:oleObj spid="_x0000_s19509" name="Equation" r:id="rId5" imgW="1091880" imgH="482400" progId="Equation.DSMT4">
                  <p:embed/>
                </p:oleObj>
              </mc:Choice>
              <mc:Fallback>
                <p:oleObj name="Equation" r:id="rId5" imgW="1091880" imgH="48240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93860" y="3242235"/>
                        <a:ext cx="1092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4" name="Content Placeholder 2"/>
          <p:cNvSpPr>
            <a:spLocks noGrp="1"/>
          </p:cNvSpPr>
          <p:nvPr>
            <p:ph idx="1"/>
          </p:nvPr>
        </p:nvSpPr>
        <p:spPr>
          <a:xfrm>
            <a:off x="457200" y="1280160"/>
            <a:ext cx="4206240" cy="4572000"/>
          </a:xfrm>
        </p:spPr>
        <p:txBody>
          <a:bodyPr/>
          <a:lstStyle/>
          <a:p>
            <a:r>
              <a:rPr lang="en-US" dirty="0"/>
              <a:t>Figure 7 illustrates the described region. </a:t>
            </a:r>
          </a:p>
          <a:p>
            <a:endParaRPr lang="en-US" dirty="0"/>
          </a:p>
        </p:txBody>
      </p:sp>
      <p:grpSp>
        <p:nvGrpSpPr>
          <p:cNvPr id="6" name="Group 5"/>
          <p:cNvGrpSpPr/>
          <p:nvPr/>
        </p:nvGrpSpPr>
        <p:grpSpPr>
          <a:xfrm>
            <a:off x="4632960" y="1295404"/>
            <a:ext cx="4206240" cy="3418816"/>
            <a:chOff x="4632960" y="1295404"/>
            <a:chExt cx="4206240" cy="3418816"/>
          </a:xfrm>
        </p:grpSpPr>
        <p:pic>
          <p:nvPicPr>
            <p:cNvPr id="20482" name="Picture 2"/>
            <p:cNvPicPr>
              <a:picLocks noChangeAspect="1" noChangeArrowheads="1"/>
            </p:cNvPicPr>
            <p:nvPr/>
          </p:nvPicPr>
          <p:blipFill>
            <a:blip r:embed="rId2" cstate="print"/>
            <a:srcRect b="15428"/>
            <a:stretch>
              <a:fillRect/>
            </a:stretch>
          </p:blipFill>
          <p:spPr bwMode="auto">
            <a:xfrm>
              <a:off x="4632960" y="1295404"/>
              <a:ext cx="4206240" cy="2895596"/>
            </a:xfrm>
            <a:prstGeom prst="rect">
              <a:avLst/>
            </a:prstGeom>
            <a:noFill/>
            <a:ln w="9525">
              <a:noFill/>
              <a:miter lim="800000"/>
              <a:headEnd/>
              <a:tailEnd/>
            </a:ln>
          </p:spPr>
        </p:pic>
        <p:sp>
          <p:nvSpPr>
            <p:cNvPr id="5" name="Rectangle 4"/>
            <p:cNvSpPr/>
            <p:nvPr/>
          </p:nvSpPr>
          <p:spPr>
            <a:xfrm>
              <a:off x="6051053" y="4191000"/>
              <a:ext cx="1370055" cy="523220"/>
            </a:xfrm>
            <a:prstGeom prst="rect">
              <a:avLst/>
            </a:prstGeom>
          </p:spPr>
          <p:txBody>
            <a:bodyPr wrap="none">
              <a:spAutoFit/>
            </a:bodyPr>
            <a:lstStyle/>
            <a:p>
              <a:r>
                <a:rPr lang="en-US" sz="2800" b="1" dirty="0"/>
                <a:t>Figure 7</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On the interval [0, 4], the lower function is </a:t>
            </a:r>
            <a:r>
              <a:rPr lang="en-US" i="1" dirty="0"/>
              <a:t>g</a:t>
            </a:r>
            <a:r>
              <a:rPr lang="en-US" dirty="0"/>
              <a:t>(</a:t>
            </a:r>
            <a:r>
              <a:rPr lang="en-US" i="1" dirty="0"/>
              <a:t>x</a:t>
            </a:r>
            <a:r>
              <a:rPr lang="en-US" dirty="0"/>
              <a:t>) = 0, and on the interval [4, 9] the lower function is                               The upper function is                    for the entire interval [0, 9]. So the total area of the described region is </a:t>
            </a:r>
          </a:p>
        </p:txBody>
      </p:sp>
      <p:graphicFrame>
        <p:nvGraphicFramePr>
          <p:cNvPr id="21506" name="Object 2"/>
          <p:cNvGraphicFramePr>
            <a:graphicFrameLocks noChangeAspect="1"/>
          </p:cNvGraphicFramePr>
          <p:nvPr>
            <p:extLst>
              <p:ext uri="{D42A27DB-BD31-4B8C-83A1-F6EECF244321}">
                <p14:modId xmlns:p14="http://schemas.microsoft.com/office/powerpoint/2010/main" val="1749196858"/>
              </p:ext>
            </p:extLst>
          </p:nvPr>
        </p:nvGraphicFramePr>
        <p:xfrm>
          <a:off x="6611815" y="1735015"/>
          <a:ext cx="2247900" cy="482600"/>
        </p:xfrm>
        <a:graphic>
          <a:graphicData uri="http://schemas.openxmlformats.org/presentationml/2006/ole">
            <mc:AlternateContent xmlns:mc="http://schemas.openxmlformats.org/markup-compatibility/2006">
              <mc:Choice xmlns:v="urn:schemas-microsoft-com:vml" Requires="v">
                <p:oleObj spid="_x0000_s21581" name="Equation" r:id="rId3" imgW="2247840" imgH="482400" progId="Equation.DSMT4">
                  <p:embed/>
                </p:oleObj>
              </mc:Choice>
              <mc:Fallback>
                <p:oleObj name="Equation" r:id="rId3" imgW="2247840" imgH="482400" progId="Equation.DSMT4">
                  <p:embed/>
                  <p:pic>
                    <p:nvPicPr>
                      <p:cNvPr id="0" name="Picture 2"/>
                      <p:cNvPicPr>
                        <a:picLocks noChangeAspect="1" noChangeArrowheads="1"/>
                      </p:cNvPicPr>
                      <p:nvPr/>
                    </p:nvPicPr>
                    <p:blipFill>
                      <a:blip r:embed="rId4"/>
                      <a:srcRect/>
                      <a:stretch>
                        <a:fillRect/>
                      </a:stretch>
                    </p:blipFill>
                    <p:spPr bwMode="auto">
                      <a:xfrm>
                        <a:off x="6611815" y="1735015"/>
                        <a:ext cx="2247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7" name="Object 3"/>
          <p:cNvGraphicFramePr>
            <a:graphicFrameLocks noChangeAspect="1"/>
          </p:cNvGraphicFramePr>
          <p:nvPr>
            <p:extLst>
              <p:ext uri="{D42A27DB-BD31-4B8C-83A1-F6EECF244321}">
                <p14:modId xmlns:p14="http://schemas.microsoft.com/office/powerpoint/2010/main" val="3804796142"/>
              </p:ext>
            </p:extLst>
          </p:nvPr>
        </p:nvGraphicFramePr>
        <p:xfrm>
          <a:off x="3657600" y="2133600"/>
          <a:ext cx="1485900" cy="520700"/>
        </p:xfrm>
        <a:graphic>
          <a:graphicData uri="http://schemas.openxmlformats.org/presentationml/2006/ole">
            <mc:AlternateContent xmlns:mc="http://schemas.openxmlformats.org/markup-compatibility/2006">
              <mc:Choice xmlns:v="urn:schemas-microsoft-com:vml" Requires="v">
                <p:oleObj spid="_x0000_s21582" name="Equation" r:id="rId5" imgW="1485720" imgH="520560" progId="Equation.DSMT4">
                  <p:embed/>
                </p:oleObj>
              </mc:Choice>
              <mc:Fallback>
                <p:oleObj name="Equation" r:id="rId5" imgW="1485720" imgH="5205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2133600"/>
                        <a:ext cx="1485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8" name="Object 4"/>
          <p:cNvGraphicFramePr>
            <a:graphicFrameLocks noChangeAspect="1"/>
          </p:cNvGraphicFramePr>
          <p:nvPr>
            <p:extLst>
              <p:ext uri="{D42A27DB-BD31-4B8C-83A1-F6EECF244321}">
                <p14:modId xmlns:p14="http://schemas.microsoft.com/office/powerpoint/2010/main" val="1704640456"/>
              </p:ext>
            </p:extLst>
          </p:nvPr>
        </p:nvGraphicFramePr>
        <p:xfrm>
          <a:off x="2057400" y="3276600"/>
          <a:ext cx="5130800" cy="927100"/>
        </p:xfrm>
        <a:graphic>
          <a:graphicData uri="http://schemas.openxmlformats.org/presentationml/2006/ole">
            <mc:AlternateContent xmlns:mc="http://schemas.openxmlformats.org/markup-compatibility/2006">
              <mc:Choice xmlns:v="urn:schemas-microsoft-com:vml" Requires="v">
                <p:oleObj spid="_x0000_s21583" name="Equation" r:id="rId7" imgW="5130720" imgH="927000" progId="Equation.DSMT4">
                  <p:embed/>
                </p:oleObj>
              </mc:Choice>
              <mc:Fallback>
                <p:oleObj name="Equation" r:id="rId7" imgW="5130720" imgH="927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3276600"/>
                        <a:ext cx="51308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8229600" cy="1815882"/>
          </a:xfrm>
        </p:spPr>
        <p:txBody>
          <a:bodyPr>
            <a:spAutoFit/>
          </a:bodyPr>
          <a:lstStyle/>
          <a:p>
            <a:r>
              <a:rPr lang="en-US" dirty="0"/>
              <a:t>The left edge of the region is the function </a:t>
            </a:r>
            <a:r>
              <a:rPr lang="en-US" i="1" dirty="0"/>
              <a:t>g</a:t>
            </a:r>
            <a:r>
              <a:rPr lang="en-US" dirty="0"/>
              <a:t>(</a:t>
            </a:r>
            <a:r>
              <a:rPr lang="en-US" i="1" dirty="0"/>
              <a:t>y</a:t>
            </a:r>
            <a:r>
              <a:rPr lang="en-US" dirty="0"/>
              <a:t>) = 2 (corresponding to the equation </a:t>
            </a:r>
            <a:r>
              <a:rPr lang="en-US" i="1" dirty="0"/>
              <a:t>x</a:t>
            </a:r>
            <a:r>
              <a:rPr lang="en-US" dirty="0"/>
              <a:t> = </a:t>
            </a:r>
            <a:r>
              <a:rPr lang="en-US" i="1" dirty="0"/>
              <a:t>y</a:t>
            </a:r>
            <a:r>
              <a:rPr lang="en-US" baseline="30000" dirty="0"/>
              <a:t>2</a:t>
            </a:r>
            <a:r>
              <a:rPr lang="en-US" dirty="0"/>
              <a:t>) and the right edge is the function		    (obtained by solving 3</a:t>
            </a:r>
            <a:r>
              <a:rPr lang="en-US" i="1" dirty="0"/>
              <a:t>x</a:t>
            </a:r>
            <a:r>
              <a:rPr lang="en-US" dirty="0"/>
              <a:t> </a:t>
            </a:r>
            <a:r>
              <a:rPr lang="en-US" dirty="0">
                <a:latin typeface="Symbol" pitchFamily="18" charset="2"/>
              </a:rPr>
              <a:t>-</a:t>
            </a:r>
            <a:r>
              <a:rPr lang="en-US" dirty="0"/>
              <a:t> 5</a:t>
            </a:r>
            <a:r>
              <a:rPr lang="en-US" i="1" dirty="0"/>
              <a:t>y</a:t>
            </a:r>
            <a:r>
              <a:rPr lang="en-US" dirty="0"/>
              <a:t> = 12 for </a:t>
            </a:r>
            <a:r>
              <a:rPr lang="en-US" i="1" dirty="0"/>
              <a:t>x</a:t>
            </a:r>
            <a:r>
              <a:rPr lang="en-US" dirty="0"/>
              <a:t>). </a:t>
            </a:r>
          </a:p>
        </p:txBody>
      </p:sp>
      <p:graphicFrame>
        <p:nvGraphicFramePr>
          <p:cNvPr id="22530" name="Object 2"/>
          <p:cNvGraphicFramePr>
            <a:graphicFrameLocks noChangeAspect="1"/>
          </p:cNvGraphicFramePr>
          <p:nvPr>
            <p:extLst>
              <p:ext uri="{D42A27DB-BD31-4B8C-83A1-F6EECF244321}">
                <p14:modId xmlns:p14="http://schemas.microsoft.com/office/powerpoint/2010/main" val="1261434633"/>
              </p:ext>
            </p:extLst>
          </p:nvPr>
        </p:nvGraphicFramePr>
        <p:xfrm>
          <a:off x="3440723" y="2168769"/>
          <a:ext cx="1905000" cy="469900"/>
        </p:xfrm>
        <a:graphic>
          <a:graphicData uri="http://schemas.openxmlformats.org/presentationml/2006/ole">
            <mc:AlternateContent xmlns:mc="http://schemas.openxmlformats.org/markup-compatibility/2006">
              <mc:Choice xmlns:v="urn:schemas-microsoft-com:vml" Requires="v">
                <p:oleObj spid="_x0000_s22555" name="Equation" r:id="rId3" imgW="1904760" imgH="469800" progId="Equation.DSMT4">
                  <p:embed/>
                </p:oleObj>
              </mc:Choice>
              <mc:Fallback>
                <p:oleObj name="Equation" r:id="rId3" imgW="190476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0723" y="2168769"/>
                        <a:ext cx="1905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So each horizontal differential element of area can be written as</a:t>
            </a:r>
          </a:p>
          <a:p>
            <a:pPr>
              <a:lnSpc>
                <a:spcPct val="150000"/>
              </a:lnSpc>
            </a:pPr>
            <a:endParaRPr lang="en-US" dirty="0"/>
          </a:p>
          <a:p>
            <a:r>
              <a:rPr lang="en-US" dirty="0"/>
              <a:t>thus the area is calculated as follows:</a:t>
            </a:r>
          </a:p>
        </p:txBody>
      </p:sp>
      <p:graphicFrame>
        <p:nvGraphicFramePr>
          <p:cNvPr id="23554" name="Object 2"/>
          <p:cNvGraphicFramePr>
            <a:graphicFrameLocks noChangeAspect="1"/>
          </p:cNvGraphicFramePr>
          <p:nvPr>
            <p:extLst>
              <p:ext uri="{D42A27DB-BD31-4B8C-83A1-F6EECF244321}">
                <p14:modId xmlns:p14="http://schemas.microsoft.com/office/powerpoint/2010/main" val="4264839074"/>
              </p:ext>
            </p:extLst>
          </p:nvPr>
        </p:nvGraphicFramePr>
        <p:xfrm>
          <a:off x="1739900" y="2051050"/>
          <a:ext cx="5664200" cy="939800"/>
        </p:xfrm>
        <a:graphic>
          <a:graphicData uri="http://schemas.openxmlformats.org/presentationml/2006/ole">
            <mc:AlternateContent xmlns:mc="http://schemas.openxmlformats.org/markup-compatibility/2006">
              <mc:Choice xmlns:v="urn:schemas-microsoft-com:vml" Requires="v">
                <p:oleObj spid="_x0000_s23730" name="Equation" r:id="rId3" imgW="5663880" imgH="939600" progId="Equation.DSMT4">
                  <p:embed/>
                </p:oleObj>
              </mc:Choice>
              <mc:Fallback>
                <p:oleObj name="Equation" r:id="rId3" imgW="5663880" imgH="939600" progId="Equation.DSMT4">
                  <p:embed/>
                  <p:pic>
                    <p:nvPicPr>
                      <p:cNvPr id="0" name="Picture 2"/>
                      <p:cNvPicPr>
                        <a:picLocks noChangeAspect="1" noChangeArrowheads="1"/>
                      </p:cNvPicPr>
                      <p:nvPr/>
                    </p:nvPicPr>
                    <p:blipFill>
                      <a:blip r:embed="rId4"/>
                      <a:srcRect/>
                      <a:stretch>
                        <a:fillRect/>
                      </a:stretch>
                    </p:blipFill>
                    <p:spPr bwMode="auto">
                      <a:xfrm>
                        <a:off x="1739900" y="2051050"/>
                        <a:ext cx="5664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6" name="Object 4"/>
          <p:cNvGraphicFramePr>
            <a:graphicFrameLocks noChangeAspect="1"/>
          </p:cNvGraphicFramePr>
          <p:nvPr>
            <p:extLst>
              <p:ext uri="{D42A27DB-BD31-4B8C-83A1-F6EECF244321}">
                <p14:modId xmlns:p14="http://schemas.microsoft.com/office/powerpoint/2010/main" val="1423081400"/>
              </p:ext>
            </p:extLst>
          </p:nvPr>
        </p:nvGraphicFramePr>
        <p:xfrm>
          <a:off x="1676400" y="3913095"/>
          <a:ext cx="254000" cy="279400"/>
        </p:xfrm>
        <a:graphic>
          <a:graphicData uri="http://schemas.openxmlformats.org/presentationml/2006/ole">
            <mc:AlternateContent xmlns:mc="http://schemas.openxmlformats.org/markup-compatibility/2006">
              <mc:Choice xmlns:v="urn:schemas-microsoft-com:vml" Requires="v">
                <p:oleObj spid="_x0000_s23731" name="Equation" r:id="rId5" imgW="253800" imgH="279360" progId="Equation.DSMT4">
                  <p:embed/>
                </p:oleObj>
              </mc:Choice>
              <mc:Fallback>
                <p:oleObj name="Equation" r:id="rId5" imgW="253800" imgH="279360" progId="Equation.DSMT4">
                  <p:embed/>
                  <p:pic>
                    <p:nvPicPr>
                      <p:cNvPr id="0" name="Picture 4"/>
                      <p:cNvPicPr>
                        <a:picLocks noChangeAspect="1" noChangeArrowheads="1"/>
                      </p:cNvPicPr>
                      <p:nvPr/>
                    </p:nvPicPr>
                    <p:blipFill>
                      <a:blip r:embed="rId6"/>
                      <a:srcRect/>
                      <a:stretch>
                        <a:fillRect/>
                      </a:stretch>
                    </p:blipFill>
                    <p:spPr bwMode="auto">
                      <a:xfrm>
                        <a:off x="1676400" y="3913095"/>
                        <a:ext cx="2540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7" name="Object 5"/>
          <p:cNvGraphicFramePr>
            <a:graphicFrameLocks noChangeAspect="1"/>
          </p:cNvGraphicFramePr>
          <p:nvPr>
            <p:extLst>
              <p:ext uri="{D42A27DB-BD31-4B8C-83A1-F6EECF244321}">
                <p14:modId xmlns:p14="http://schemas.microsoft.com/office/powerpoint/2010/main" val="1778213225"/>
              </p:ext>
            </p:extLst>
          </p:nvPr>
        </p:nvGraphicFramePr>
        <p:xfrm>
          <a:off x="3167063" y="3619500"/>
          <a:ext cx="2870200" cy="939800"/>
        </p:xfrm>
        <a:graphic>
          <a:graphicData uri="http://schemas.openxmlformats.org/presentationml/2006/ole">
            <mc:AlternateContent xmlns:mc="http://schemas.openxmlformats.org/markup-compatibility/2006">
              <mc:Choice xmlns:v="urn:schemas-microsoft-com:vml" Requires="v">
                <p:oleObj spid="_x0000_s23732" name="Equation" r:id="rId7" imgW="2869920" imgH="939600" progId="Equation.DSMT4">
                  <p:embed/>
                </p:oleObj>
              </mc:Choice>
              <mc:Fallback>
                <p:oleObj name="Equation" r:id="rId7" imgW="2869920" imgH="939600" progId="Equation.DSMT4">
                  <p:embed/>
                  <p:pic>
                    <p:nvPicPr>
                      <p:cNvPr id="0" name="Picture 5"/>
                      <p:cNvPicPr>
                        <a:picLocks noChangeAspect="1" noChangeArrowheads="1"/>
                      </p:cNvPicPr>
                      <p:nvPr/>
                    </p:nvPicPr>
                    <p:blipFill>
                      <a:blip r:embed="rId8"/>
                      <a:srcRect/>
                      <a:stretch>
                        <a:fillRect/>
                      </a:stretch>
                    </p:blipFill>
                    <p:spPr bwMode="auto">
                      <a:xfrm>
                        <a:off x="3167063" y="3619500"/>
                        <a:ext cx="28702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8" name="Object 6"/>
          <p:cNvGraphicFramePr>
            <a:graphicFrameLocks noChangeAspect="1"/>
          </p:cNvGraphicFramePr>
          <p:nvPr>
            <p:extLst>
              <p:ext uri="{D42A27DB-BD31-4B8C-83A1-F6EECF244321}">
                <p14:modId xmlns:p14="http://schemas.microsoft.com/office/powerpoint/2010/main" val="950619571"/>
              </p:ext>
            </p:extLst>
          </p:nvPr>
        </p:nvGraphicFramePr>
        <p:xfrm>
          <a:off x="1979705" y="4699000"/>
          <a:ext cx="2844800" cy="1016000"/>
        </p:xfrm>
        <a:graphic>
          <a:graphicData uri="http://schemas.openxmlformats.org/presentationml/2006/ole">
            <mc:AlternateContent xmlns:mc="http://schemas.openxmlformats.org/markup-compatibility/2006">
              <mc:Choice xmlns:v="urn:schemas-microsoft-com:vml" Requires="v">
                <p:oleObj spid="_x0000_s23733" name="Equation" r:id="rId9" imgW="2844720" imgH="1015920" progId="Equation.DSMT4">
                  <p:embed/>
                </p:oleObj>
              </mc:Choice>
              <mc:Fallback>
                <p:oleObj name="Equation" r:id="rId9" imgW="2844720" imgH="1015920" progId="Equation.DSMT4">
                  <p:embed/>
                  <p:pic>
                    <p:nvPicPr>
                      <p:cNvPr id="0" name="Picture 6"/>
                      <p:cNvPicPr>
                        <a:picLocks noChangeAspect="1" noChangeArrowheads="1"/>
                      </p:cNvPicPr>
                      <p:nvPr/>
                    </p:nvPicPr>
                    <p:blipFill>
                      <a:blip r:embed="rId10"/>
                      <a:srcRect/>
                      <a:stretch>
                        <a:fillRect/>
                      </a:stretch>
                    </p:blipFill>
                    <p:spPr bwMode="auto">
                      <a:xfrm>
                        <a:off x="1979705" y="4699000"/>
                        <a:ext cx="2844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59" name="Object 7"/>
          <p:cNvGraphicFramePr>
            <a:graphicFrameLocks noChangeAspect="1"/>
          </p:cNvGraphicFramePr>
          <p:nvPr>
            <p:extLst>
              <p:ext uri="{D42A27DB-BD31-4B8C-83A1-F6EECF244321}">
                <p14:modId xmlns:p14="http://schemas.microsoft.com/office/powerpoint/2010/main" val="1080056649"/>
              </p:ext>
            </p:extLst>
          </p:nvPr>
        </p:nvGraphicFramePr>
        <p:xfrm>
          <a:off x="4876800" y="4804895"/>
          <a:ext cx="1790700" cy="825500"/>
        </p:xfrm>
        <a:graphic>
          <a:graphicData uri="http://schemas.openxmlformats.org/presentationml/2006/ole">
            <mc:AlternateContent xmlns:mc="http://schemas.openxmlformats.org/markup-compatibility/2006">
              <mc:Choice xmlns:v="urn:schemas-microsoft-com:vml" Requires="v">
                <p:oleObj spid="_x0000_s23734" name="Equation" r:id="rId11" imgW="1790640" imgH="825480" progId="Equation.DSMT4">
                  <p:embed/>
                </p:oleObj>
              </mc:Choice>
              <mc:Fallback>
                <p:oleObj name="Equation" r:id="rId11" imgW="1790640" imgH="825480" progId="Equation.DSMT4">
                  <p:embed/>
                  <p:pic>
                    <p:nvPicPr>
                      <p:cNvPr id="0" name="Picture 7"/>
                      <p:cNvPicPr>
                        <a:picLocks noChangeAspect="1" noChangeArrowheads="1"/>
                      </p:cNvPicPr>
                      <p:nvPr/>
                    </p:nvPicPr>
                    <p:blipFill>
                      <a:blip r:embed="rId12"/>
                      <a:srcRect/>
                      <a:stretch>
                        <a:fillRect/>
                      </a:stretch>
                    </p:blipFill>
                    <p:spPr bwMode="auto">
                      <a:xfrm>
                        <a:off x="4876800" y="4804895"/>
                        <a:ext cx="1790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extLst>
              <p:ext uri="{D42A27DB-BD31-4B8C-83A1-F6EECF244321}">
                <p14:modId xmlns:p14="http://schemas.microsoft.com/office/powerpoint/2010/main" val="3302194327"/>
              </p:ext>
            </p:extLst>
          </p:nvPr>
        </p:nvGraphicFramePr>
        <p:xfrm>
          <a:off x="6781800" y="4803308"/>
          <a:ext cx="685800" cy="825500"/>
        </p:xfrm>
        <a:graphic>
          <a:graphicData uri="http://schemas.openxmlformats.org/presentationml/2006/ole">
            <mc:AlternateContent xmlns:mc="http://schemas.openxmlformats.org/markup-compatibility/2006">
              <mc:Choice xmlns:v="urn:schemas-microsoft-com:vml" Requires="v">
                <p:oleObj spid="_x0000_s23735" name="Equation" r:id="rId13" imgW="685800" imgH="825480" progId="Equation.DSMT4">
                  <p:embed/>
                </p:oleObj>
              </mc:Choice>
              <mc:Fallback>
                <p:oleObj name="Equation" r:id="rId13" imgW="685800" imgH="825480" progId="Equation.DSMT4">
                  <p:embed/>
                  <p:pic>
                    <p:nvPicPr>
                      <p:cNvPr id="0" name="Picture 8"/>
                      <p:cNvPicPr>
                        <a:picLocks noChangeAspect="1" noChangeArrowheads="1"/>
                      </p:cNvPicPr>
                      <p:nvPr/>
                    </p:nvPicPr>
                    <p:blipFill>
                      <a:blip r:embed="rId14"/>
                      <a:srcRect/>
                      <a:stretch>
                        <a:fillRect/>
                      </a:stretch>
                    </p:blipFill>
                    <p:spPr bwMode="auto">
                      <a:xfrm>
                        <a:off x="6781800" y="4803308"/>
                        <a:ext cx="685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1" name="Object 9"/>
          <p:cNvGraphicFramePr>
            <a:graphicFrameLocks noChangeAspect="1"/>
          </p:cNvGraphicFramePr>
          <p:nvPr/>
        </p:nvGraphicFramePr>
        <p:xfrm>
          <a:off x="1981200" y="3695700"/>
          <a:ext cx="1016000" cy="698500"/>
        </p:xfrm>
        <a:graphic>
          <a:graphicData uri="http://schemas.openxmlformats.org/presentationml/2006/ole">
            <mc:AlternateContent xmlns:mc="http://schemas.openxmlformats.org/markup-compatibility/2006">
              <mc:Choice xmlns:v="urn:schemas-microsoft-com:vml" Requires="v">
                <p:oleObj spid="_x0000_s23736" name="Equation" r:id="rId15" imgW="1015920" imgH="698400" progId="Equation.DSMT4">
                  <p:embed/>
                </p:oleObj>
              </mc:Choice>
              <mc:Fallback>
                <p:oleObj name="Equation" r:id="rId15" imgW="1015920" imgH="69840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81200" y="3695700"/>
                        <a:ext cx="10160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55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5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5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Substitution Rule for Definite Integrals</a:t>
            </a:r>
          </a:p>
        </p:txBody>
      </p:sp>
      <p:sp>
        <p:nvSpPr>
          <p:cNvPr id="3" name="Content Placeholder 2"/>
          <p:cNvSpPr>
            <a:spLocks noGrp="1"/>
          </p:cNvSpPr>
          <p:nvPr>
            <p:ph idx="1"/>
          </p:nvPr>
        </p:nvSpPr>
        <p:spPr>
          <a:xfrm>
            <a:off x="457200" y="1280160"/>
            <a:ext cx="8229600" cy="2834640"/>
          </a:xfrm>
          <a:solidFill>
            <a:srgbClr val="FFFFCC"/>
          </a:solidFill>
          <a:ln w="28575">
            <a:solidFill>
              <a:srgbClr val="000000"/>
            </a:solidFill>
          </a:ln>
        </p:spPr>
        <p:txBody>
          <a:bodyPr/>
          <a:lstStyle/>
          <a:p>
            <a:pPr algn="ctr"/>
            <a:r>
              <a:rPr lang="en-US" b="1" dirty="0">
                <a:solidFill>
                  <a:schemeClr val="tx1"/>
                </a:solidFill>
              </a:rPr>
              <a:t>The Substitution Rule for Definite Integrals</a:t>
            </a:r>
          </a:p>
          <a:p>
            <a:r>
              <a:rPr lang="en-US" dirty="0">
                <a:solidFill>
                  <a:srgbClr val="000000"/>
                </a:solidFill>
              </a:rPr>
              <a:t>If </a:t>
            </a:r>
            <a:r>
              <a:rPr lang="en-US" i="1" dirty="0">
                <a:solidFill>
                  <a:srgbClr val="000000"/>
                </a:solidFill>
              </a:rPr>
              <a:t>g</a:t>
            </a:r>
            <a:r>
              <a:rPr lang="en-US" dirty="0">
                <a:solidFill>
                  <a:srgbClr val="000000"/>
                </a:solidFill>
              </a:rPr>
              <a:t>′ is a continuous function on the interval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if </a:t>
            </a:r>
            <a:r>
              <a:rPr lang="en-US" i="1" dirty="0">
                <a:solidFill>
                  <a:srgbClr val="000000"/>
                </a:solidFill>
              </a:rPr>
              <a:t>f</a:t>
            </a:r>
            <a:r>
              <a:rPr lang="en-US" dirty="0">
                <a:solidFill>
                  <a:srgbClr val="000000"/>
                </a:solidFill>
              </a:rPr>
              <a:t> is continuous on the range of </a:t>
            </a:r>
            <a:r>
              <a:rPr lang="en-US" i="1" dirty="0">
                <a:solidFill>
                  <a:srgbClr val="000000"/>
                </a:solidFill>
              </a:rPr>
              <a:t>u</a:t>
            </a:r>
            <a:r>
              <a:rPr lang="en-US" dirty="0">
                <a:solidFill>
                  <a:srgbClr val="000000"/>
                </a:solidFill>
              </a:rPr>
              <a:t> = </a:t>
            </a:r>
            <a:r>
              <a:rPr lang="en-US" i="1" dirty="0">
                <a:solidFill>
                  <a:srgbClr val="000000"/>
                </a:solidFill>
              </a:rPr>
              <a:t>g</a:t>
            </a:r>
            <a:r>
              <a:rPr lang="en-US" dirty="0">
                <a:solidFill>
                  <a:srgbClr val="000000"/>
                </a:solidFill>
              </a:rPr>
              <a:t>(</a:t>
            </a:r>
            <a:r>
              <a:rPr lang="en-US" i="1" dirty="0">
                <a:solidFill>
                  <a:srgbClr val="000000"/>
                </a:solidFill>
              </a:rPr>
              <a:t>x</a:t>
            </a:r>
            <a:r>
              <a:rPr lang="en-US" dirty="0">
                <a:solidFill>
                  <a:srgbClr val="000000"/>
                </a:solidFill>
              </a:rPr>
              <a:t>), then </a:t>
            </a:r>
          </a:p>
        </p:txBody>
      </p:sp>
      <p:graphicFrame>
        <p:nvGraphicFramePr>
          <p:cNvPr id="1026" name="Object 2"/>
          <p:cNvGraphicFramePr>
            <a:graphicFrameLocks noChangeAspect="1"/>
          </p:cNvGraphicFramePr>
          <p:nvPr/>
        </p:nvGraphicFramePr>
        <p:xfrm>
          <a:off x="2235200" y="3035300"/>
          <a:ext cx="4673600" cy="774700"/>
        </p:xfrm>
        <a:graphic>
          <a:graphicData uri="http://schemas.openxmlformats.org/presentationml/2006/ole">
            <mc:AlternateContent xmlns:mc="http://schemas.openxmlformats.org/markup-compatibility/2006">
              <mc:Choice xmlns:v="urn:schemas-microsoft-com:vml" Requires="v">
                <p:oleObj spid="_x0000_s1051" name="Equation" r:id="rId3" imgW="4673520" imgH="774360" progId="Equation.DSMT4">
                  <p:embed/>
                </p:oleObj>
              </mc:Choice>
              <mc:Fallback>
                <p:oleObj name="Equation" r:id="rId3" imgW="4673520" imgH="774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3035300"/>
                        <a:ext cx="46736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Substitution Rule for Definite Integrals</a:t>
            </a:r>
          </a:p>
        </p:txBody>
      </p:sp>
      <p:sp>
        <p:nvSpPr>
          <p:cNvPr id="3" name="Content Placeholder 2"/>
          <p:cNvSpPr>
            <a:spLocks noGrp="1"/>
          </p:cNvSpPr>
          <p:nvPr>
            <p:ph idx="1"/>
          </p:nvPr>
        </p:nvSpPr>
        <p:spPr>
          <a:xfrm>
            <a:off x="457200" y="1280160"/>
            <a:ext cx="8229600" cy="2763834"/>
          </a:xfrm>
          <a:solidFill>
            <a:srgbClr val="FFFFCC"/>
          </a:solidFill>
          <a:ln w="28575">
            <a:solidFill>
              <a:srgbClr val="000000"/>
            </a:solidFill>
          </a:ln>
        </p:spPr>
        <p:txBody>
          <a:bodyPr>
            <a:spAutoFit/>
          </a:bodyPr>
          <a:lstStyle/>
          <a:p>
            <a:pPr algn="ctr"/>
            <a:r>
              <a:rPr lang="en-US" b="1" dirty="0">
                <a:solidFill>
                  <a:srgbClr val="000000"/>
                </a:solidFill>
              </a:rPr>
              <a:t>Proof</a:t>
            </a:r>
          </a:p>
          <a:p>
            <a:r>
              <a:rPr lang="en-US" dirty="0">
                <a:solidFill>
                  <a:srgbClr val="000000"/>
                </a:solidFill>
              </a:rPr>
              <a:t>First, we know that both integrals exist since both integrands are continuous on their respective intervals: 	     is a product of two continuous functions on [</a:t>
            </a:r>
            <a:r>
              <a:rPr lang="en-US" i="1" dirty="0">
                <a:solidFill>
                  <a:srgbClr val="000000"/>
                </a:solidFill>
              </a:rPr>
              <a:t>a</a:t>
            </a:r>
            <a:r>
              <a:rPr lang="en-US" dirty="0">
                <a:solidFill>
                  <a:srgbClr val="000000"/>
                </a:solidFill>
              </a:rPr>
              <a:t>, </a:t>
            </a:r>
            <a:r>
              <a:rPr lang="en-US" i="1" dirty="0">
                <a:solidFill>
                  <a:srgbClr val="000000"/>
                </a:solidFill>
              </a:rPr>
              <a:t>b</a:t>
            </a:r>
            <a:r>
              <a:rPr lang="en-US" dirty="0">
                <a:solidFill>
                  <a:srgbClr val="000000"/>
                </a:solidFill>
              </a:rPr>
              <a:t>] and </a:t>
            </a:r>
            <a:r>
              <a:rPr lang="en-US" i="1" dirty="0">
                <a:solidFill>
                  <a:srgbClr val="000000"/>
                </a:solidFill>
              </a:rPr>
              <a:t>f</a:t>
            </a:r>
            <a:r>
              <a:rPr lang="en-US" dirty="0">
                <a:solidFill>
                  <a:srgbClr val="000000"/>
                </a:solidFill>
              </a:rPr>
              <a:t> is continuous on the interval		        Our task is simply to prove that the integrals are equal.</a:t>
            </a:r>
          </a:p>
        </p:txBody>
      </p:sp>
      <p:graphicFrame>
        <p:nvGraphicFramePr>
          <p:cNvPr id="2051" name="Object 3"/>
          <p:cNvGraphicFramePr>
            <a:graphicFrameLocks noChangeAspect="1"/>
          </p:cNvGraphicFramePr>
          <p:nvPr/>
        </p:nvGraphicFramePr>
        <p:xfrm>
          <a:off x="6438900" y="3062990"/>
          <a:ext cx="1866900" cy="520700"/>
        </p:xfrm>
        <a:graphic>
          <a:graphicData uri="http://schemas.openxmlformats.org/presentationml/2006/ole">
            <mc:AlternateContent xmlns:mc="http://schemas.openxmlformats.org/markup-compatibility/2006">
              <mc:Choice xmlns:v="urn:schemas-microsoft-com:vml" Requires="v">
                <p:oleObj spid="_x0000_s2100" name="Equation" r:id="rId3" imgW="1866600" imgH="520560" progId="Equation.DSMT4">
                  <p:embed/>
                </p:oleObj>
              </mc:Choice>
              <mc:Fallback>
                <p:oleObj name="Equation" r:id="rId3" imgW="186660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8900" y="3062990"/>
                        <a:ext cx="1866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4">
            <a:extLst>
              <a:ext uri="{FF2B5EF4-FFF2-40B4-BE49-F238E27FC236}">
                <a16:creationId xmlns:a16="http://schemas.microsoft.com/office/drawing/2014/main" id="{BBE9D2D3-4A34-4662-A0FD-7147F4BC5462}"/>
              </a:ext>
            </a:extLst>
          </p:cNvPr>
          <p:cNvGrpSpPr/>
          <p:nvPr/>
        </p:nvGrpSpPr>
        <p:grpSpPr>
          <a:xfrm>
            <a:off x="561975" y="2668588"/>
            <a:ext cx="1181100" cy="523220"/>
            <a:chOff x="561975" y="2668588"/>
            <a:chExt cx="1181100" cy="523220"/>
          </a:xfrm>
        </p:grpSpPr>
        <p:graphicFrame>
          <p:nvGraphicFramePr>
            <p:cNvPr id="2050" name="Object 2"/>
            <p:cNvGraphicFramePr>
              <a:graphicFrameLocks noChangeAspect="1"/>
            </p:cNvGraphicFramePr>
            <p:nvPr>
              <p:extLst>
                <p:ext uri="{D42A27DB-BD31-4B8C-83A1-F6EECF244321}">
                  <p14:modId xmlns:p14="http://schemas.microsoft.com/office/powerpoint/2010/main" val="2583127116"/>
                </p:ext>
              </p:extLst>
            </p:nvPr>
          </p:nvGraphicFramePr>
          <p:xfrm>
            <a:off x="561975" y="2668588"/>
            <a:ext cx="1181100" cy="495300"/>
          </p:xfrm>
          <a:graphic>
            <a:graphicData uri="http://schemas.openxmlformats.org/presentationml/2006/ole">
              <mc:AlternateContent xmlns:mc="http://schemas.openxmlformats.org/markup-compatibility/2006">
                <mc:Choice xmlns:v="urn:schemas-microsoft-com:vml" Requires="v">
                  <p:oleObj spid="_x0000_s2101" name="Equation" r:id="rId5" imgW="1180800" imgH="495000" progId="Equation.DSMT4">
                    <p:embed/>
                  </p:oleObj>
                </mc:Choice>
                <mc:Fallback>
                  <p:oleObj name="Equation" r:id="rId5" imgW="1180800" imgH="495000" progId="Equation.DSMT4">
                    <p:embed/>
                    <p:pic>
                      <p:nvPicPr>
                        <p:cNvPr id="0" name="Picture 2"/>
                        <p:cNvPicPr>
                          <a:picLocks noChangeAspect="1" noChangeArrowheads="1"/>
                        </p:cNvPicPr>
                        <p:nvPr/>
                      </p:nvPicPr>
                      <p:blipFill>
                        <a:blip r:embed="rId6"/>
                        <a:srcRect/>
                        <a:stretch>
                          <a:fillRect/>
                        </a:stretch>
                      </p:blipFill>
                      <p:spPr bwMode="auto">
                        <a:xfrm>
                          <a:off x="561975" y="2668588"/>
                          <a:ext cx="11811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a:extLst>
                <a:ext uri="{FF2B5EF4-FFF2-40B4-BE49-F238E27FC236}">
                  <a16:creationId xmlns:a16="http://schemas.microsoft.com/office/drawing/2014/main" id="{C19713A4-1D40-4A68-B1C3-611273C82E53}"/>
                </a:ext>
              </a:extLst>
            </p:cNvPr>
            <p:cNvSpPr/>
            <p:nvPr/>
          </p:nvSpPr>
          <p:spPr>
            <a:xfrm>
              <a:off x="809161" y="2668588"/>
              <a:ext cx="343364" cy="523220"/>
            </a:xfrm>
            <a:prstGeom prst="rect">
              <a:avLst/>
            </a:prstGeom>
          </p:spPr>
          <p:txBody>
            <a:bodyPr wrap="none">
              <a:spAutoFit/>
            </a:bodyPr>
            <a:lstStyle/>
            <a:p>
              <a:r>
                <a:rPr lang="en-US" sz="2800" dirty="0">
                  <a:solidFill>
                    <a:srgbClr val="000000"/>
                  </a:solidFill>
                  <a:latin typeface="Cambria Math" panose="02040503050406030204" pitchFamily="18" charset="0"/>
                  <a:ea typeface="Cambria Math" panose="02040503050406030204" pitchFamily="18" charset="0"/>
                </a:rPr>
                <a:t>∘</a:t>
              </a:r>
              <a:endParaRPr lang="en-US" sz="28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The Substitution Rule for Definite Integrals</a:t>
            </a:r>
          </a:p>
        </p:txBody>
      </p:sp>
      <p:sp>
        <p:nvSpPr>
          <p:cNvPr id="3" name="Content Placeholder 2"/>
          <p:cNvSpPr>
            <a:spLocks noGrp="1"/>
          </p:cNvSpPr>
          <p:nvPr>
            <p:ph idx="1"/>
          </p:nvPr>
        </p:nvSpPr>
        <p:spPr>
          <a:xfrm>
            <a:off x="457200" y="1280160"/>
            <a:ext cx="8229600" cy="4663440"/>
          </a:xfrm>
          <a:solidFill>
            <a:srgbClr val="FFFFCC"/>
          </a:solidFill>
          <a:ln w="28575">
            <a:solidFill>
              <a:srgbClr val="000000"/>
            </a:solidFill>
          </a:ln>
        </p:spPr>
        <p:txBody>
          <a:bodyPr wrap="square">
            <a:noAutofit/>
          </a:bodyPr>
          <a:lstStyle/>
          <a:p>
            <a:pPr algn="ctr"/>
            <a:r>
              <a:rPr lang="en-US" b="1" dirty="0">
                <a:solidFill>
                  <a:srgbClr val="000000"/>
                </a:solidFill>
              </a:rPr>
              <a:t>Proof (cont.)</a:t>
            </a:r>
          </a:p>
          <a:p>
            <a:r>
              <a:rPr lang="en-US" dirty="0">
                <a:solidFill>
                  <a:srgbClr val="000000"/>
                </a:solidFill>
              </a:rPr>
              <a:t>As in the first version of the Substitution Rule, let </a:t>
            </a:r>
            <a:r>
              <a:rPr lang="en-US" i="1" dirty="0">
                <a:solidFill>
                  <a:srgbClr val="000000"/>
                </a:solidFill>
              </a:rPr>
              <a:t>F</a:t>
            </a:r>
            <a:r>
              <a:rPr lang="en-US" dirty="0">
                <a:solidFill>
                  <a:srgbClr val="000000"/>
                </a:solidFill>
              </a:rPr>
              <a:t> be an antiderivative of </a:t>
            </a:r>
            <a:r>
              <a:rPr lang="en-US" i="1" dirty="0">
                <a:solidFill>
                  <a:srgbClr val="000000"/>
                </a:solidFill>
              </a:rPr>
              <a:t>f</a:t>
            </a:r>
            <a:r>
              <a:rPr lang="en-US" dirty="0">
                <a:solidFill>
                  <a:srgbClr val="000000"/>
                </a:solidFill>
              </a:rPr>
              <a:t>.</a:t>
            </a:r>
          </a:p>
          <a:p>
            <a:pPr algn="ctr"/>
            <a:endParaRPr lang="en-US" b="1" dirty="0">
              <a:solidFill>
                <a:srgbClr val="000000"/>
              </a:solidFill>
            </a:endParaRPr>
          </a:p>
          <a:p>
            <a:pPr algn="ctr"/>
            <a:endParaRPr lang="en-US" b="1" dirty="0">
              <a:solidFill>
                <a:srgbClr val="000000"/>
              </a:solidFill>
            </a:endParaRPr>
          </a:p>
        </p:txBody>
      </p:sp>
      <p:graphicFrame>
        <p:nvGraphicFramePr>
          <p:cNvPr id="3076" name="Object 4"/>
          <p:cNvGraphicFramePr>
            <a:graphicFrameLocks noChangeAspect="1"/>
          </p:cNvGraphicFramePr>
          <p:nvPr/>
        </p:nvGraphicFramePr>
        <p:xfrm>
          <a:off x="501650" y="2726018"/>
          <a:ext cx="8140700" cy="3136900"/>
        </p:xfrm>
        <a:graphic>
          <a:graphicData uri="http://schemas.openxmlformats.org/presentationml/2006/ole">
            <mc:AlternateContent xmlns:mc="http://schemas.openxmlformats.org/markup-compatibility/2006">
              <mc:Choice xmlns:v="urn:schemas-microsoft-com:vml" Requires="v">
                <p:oleObj spid="_x0000_s3101" name="Equation" r:id="rId3" imgW="8140680" imgH="3136680" progId="Equation.DSMT4">
                  <p:embed/>
                </p:oleObj>
              </mc:Choice>
              <mc:Fallback>
                <p:oleObj name="Equation" r:id="rId3" imgW="8140680" imgH="31366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 y="2726018"/>
                        <a:ext cx="8140700" cy="313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a:t>
            </a:r>
          </a:p>
        </p:txBody>
      </p:sp>
      <p:sp>
        <p:nvSpPr>
          <p:cNvPr id="3" name="Content Placeholder 2"/>
          <p:cNvSpPr>
            <a:spLocks noGrp="1"/>
          </p:cNvSpPr>
          <p:nvPr>
            <p:ph idx="1"/>
          </p:nvPr>
        </p:nvSpPr>
        <p:spPr/>
        <p:txBody>
          <a:bodyPr/>
          <a:lstStyle/>
          <a:p>
            <a:r>
              <a:rPr lang="en-US" dirty="0"/>
              <a:t>Evaluate </a:t>
            </a:r>
          </a:p>
          <a:p>
            <a:pPr>
              <a:spcBef>
                <a:spcPts val="1800"/>
              </a:spcBef>
            </a:pPr>
            <a:r>
              <a:rPr lang="en-US" b="1" dirty="0"/>
              <a:t>Solution</a:t>
            </a:r>
          </a:p>
          <a:p>
            <a:r>
              <a:rPr lang="en-US" dirty="0"/>
              <a:t>Using the substitution of </a:t>
            </a:r>
            <a:r>
              <a:rPr lang="en-US" i="1" dirty="0"/>
              <a:t>u</a:t>
            </a:r>
            <a:r>
              <a:rPr lang="en-US" dirty="0"/>
              <a:t> = </a:t>
            </a:r>
            <a:r>
              <a:rPr lang="en-US" i="1" dirty="0"/>
              <a:t>x</a:t>
            </a:r>
            <a:r>
              <a:rPr lang="en-US" baseline="30000" dirty="0"/>
              <a:t>2</a:t>
            </a:r>
            <a:r>
              <a:rPr lang="en-US" dirty="0"/>
              <a:t> </a:t>
            </a:r>
            <a:r>
              <a:rPr lang="en-US" dirty="0">
                <a:latin typeface="Symbol" pitchFamily="18" charset="2"/>
              </a:rPr>
              <a:t>+</a:t>
            </a:r>
            <a:r>
              <a:rPr lang="en-US" dirty="0"/>
              <a:t> 1:</a:t>
            </a:r>
          </a:p>
        </p:txBody>
      </p:sp>
      <p:graphicFrame>
        <p:nvGraphicFramePr>
          <p:cNvPr id="4098" name="Object 2"/>
          <p:cNvGraphicFramePr>
            <a:graphicFrameLocks noChangeAspect="1"/>
          </p:cNvGraphicFramePr>
          <p:nvPr/>
        </p:nvGraphicFramePr>
        <p:xfrm>
          <a:off x="1873770" y="1189220"/>
          <a:ext cx="2197100" cy="698500"/>
        </p:xfrm>
        <a:graphic>
          <a:graphicData uri="http://schemas.openxmlformats.org/presentationml/2006/ole">
            <mc:AlternateContent xmlns:mc="http://schemas.openxmlformats.org/markup-compatibility/2006">
              <mc:Choice xmlns:v="urn:schemas-microsoft-com:vml" Requires="v">
                <p:oleObj spid="_x0000_s4198" name="Equation" r:id="rId3" imgW="2197080" imgH="698400" progId="Equation.DSMT4">
                  <p:embed/>
                </p:oleObj>
              </mc:Choice>
              <mc:Fallback>
                <p:oleObj name="Equation" r:id="rId3" imgW="2197080" imgH="6984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3770" y="1189220"/>
                        <a:ext cx="21971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9" name="Object 3"/>
          <p:cNvGraphicFramePr>
            <a:graphicFrameLocks noChangeAspect="1"/>
          </p:cNvGraphicFramePr>
          <p:nvPr>
            <p:extLst>
              <p:ext uri="{D42A27DB-BD31-4B8C-83A1-F6EECF244321}">
                <p14:modId xmlns:p14="http://schemas.microsoft.com/office/powerpoint/2010/main" val="442210643"/>
              </p:ext>
            </p:extLst>
          </p:nvPr>
        </p:nvGraphicFramePr>
        <p:xfrm>
          <a:off x="1295400" y="3358664"/>
          <a:ext cx="1993900" cy="635000"/>
        </p:xfrm>
        <a:graphic>
          <a:graphicData uri="http://schemas.openxmlformats.org/presentationml/2006/ole">
            <mc:AlternateContent xmlns:mc="http://schemas.openxmlformats.org/markup-compatibility/2006">
              <mc:Choice xmlns:v="urn:schemas-microsoft-com:vml" Requires="v">
                <p:oleObj spid="_x0000_s4199" name="Equation" r:id="rId5" imgW="1993680" imgH="634680" progId="Equation.DSMT4">
                  <p:embed/>
                </p:oleObj>
              </mc:Choice>
              <mc:Fallback>
                <p:oleObj name="Equation" r:id="rId5" imgW="1993680" imgH="6346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3358664"/>
                        <a:ext cx="19939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extLst>
              <p:ext uri="{D42A27DB-BD31-4B8C-83A1-F6EECF244321}">
                <p14:modId xmlns:p14="http://schemas.microsoft.com/office/powerpoint/2010/main" val="859866662"/>
              </p:ext>
            </p:extLst>
          </p:nvPr>
        </p:nvGraphicFramePr>
        <p:xfrm>
          <a:off x="3416300" y="3251234"/>
          <a:ext cx="2628900" cy="838200"/>
        </p:xfrm>
        <a:graphic>
          <a:graphicData uri="http://schemas.openxmlformats.org/presentationml/2006/ole">
            <mc:AlternateContent xmlns:mc="http://schemas.openxmlformats.org/markup-compatibility/2006">
              <mc:Choice xmlns:v="urn:schemas-microsoft-com:vml" Requires="v">
                <p:oleObj spid="_x0000_s4200" name="Equation" r:id="rId7" imgW="2628720" imgH="838080" progId="Equation.DSMT4">
                  <p:embed/>
                </p:oleObj>
              </mc:Choice>
              <mc:Fallback>
                <p:oleObj name="Equation" r:id="rId7" imgW="262872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6300" y="3251234"/>
                        <a:ext cx="2628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extLst>
              <p:ext uri="{D42A27DB-BD31-4B8C-83A1-F6EECF244321}">
                <p14:modId xmlns:p14="http://schemas.microsoft.com/office/powerpoint/2010/main" val="3424566055"/>
              </p:ext>
            </p:extLst>
          </p:nvPr>
        </p:nvGraphicFramePr>
        <p:xfrm>
          <a:off x="3416300" y="4273064"/>
          <a:ext cx="4432300" cy="838200"/>
        </p:xfrm>
        <a:graphic>
          <a:graphicData uri="http://schemas.openxmlformats.org/presentationml/2006/ole">
            <mc:AlternateContent xmlns:mc="http://schemas.openxmlformats.org/markup-compatibility/2006">
              <mc:Choice xmlns:v="urn:schemas-microsoft-com:vml" Requires="v">
                <p:oleObj spid="_x0000_s4201" name="Equation" r:id="rId9" imgW="4431960" imgH="838080" progId="Equation.DSMT4">
                  <p:embed/>
                </p:oleObj>
              </mc:Choice>
              <mc:Fallback>
                <p:oleObj name="Equation" r:id="rId9" imgW="443196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6300" y="4273064"/>
                        <a:ext cx="4432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so </a:t>
            </a:r>
          </a:p>
        </p:txBody>
      </p:sp>
      <p:graphicFrame>
        <p:nvGraphicFramePr>
          <p:cNvPr id="5123" name="Object 3"/>
          <p:cNvGraphicFramePr>
            <a:graphicFrameLocks noChangeAspect="1"/>
          </p:cNvGraphicFramePr>
          <p:nvPr>
            <p:extLst>
              <p:ext uri="{D42A27DB-BD31-4B8C-83A1-F6EECF244321}">
                <p14:modId xmlns:p14="http://schemas.microsoft.com/office/powerpoint/2010/main" val="397365189"/>
              </p:ext>
            </p:extLst>
          </p:nvPr>
        </p:nvGraphicFramePr>
        <p:xfrm>
          <a:off x="571500" y="1835150"/>
          <a:ext cx="2095500" cy="685800"/>
        </p:xfrm>
        <a:graphic>
          <a:graphicData uri="http://schemas.openxmlformats.org/presentationml/2006/ole">
            <mc:AlternateContent xmlns:mc="http://schemas.openxmlformats.org/markup-compatibility/2006">
              <mc:Choice xmlns:v="urn:schemas-microsoft-com:vml" Requires="v">
                <p:oleObj spid="_x0000_s5248" name="Equation" r:id="rId3" imgW="2095200" imgH="685800" progId="Equation.DSMT4">
                  <p:embed/>
                </p:oleObj>
              </mc:Choice>
              <mc:Fallback>
                <p:oleObj name="Equation" r:id="rId3" imgW="2095200" imgH="685800" progId="Equation.DSMT4">
                  <p:embed/>
                  <p:pic>
                    <p:nvPicPr>
                      <p:cNvPr id="0" name="Picture 3"/>
                      <p:cNvPicPr>
                        <a:picLocks noChangeAspect="1" noChangeArrowheads="1"/>
                      </p:cNvPicPr>
                      <p:nvPr/>
                    </p:nvPicPr>
                    <p:blipFill>
                      <a:blip r:embed="rId4"/>
                      <a:srcRect/>
                      <a:stretch>
                        <a:fillRect/>
                      </a:stretch>
                    </p:blipFill>
                    <p:spPr bwMode="auto">
                      <a:xfrm>
                        <a:off x="571500" y="1835150"/>
                        <a:ext cx="20955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4"/>
          <p:cNvGraphicFramePr>
            <a:graphicFrameLocks noChangeAspect="1"/>
          </p:cNvGraphicFramePr>
          <p:nvPr>
            <p:extLst>
              <p:ext uri="{D42A27DB-BD31-4B8C-83A1-F6EECF244321}">
                <p14:modId xmlns:p14="http://schemas.microsoft.com/office/powerpoint/2010/main" val="1805420622"/>
              </p:ext>
            </p:extLst>
          </p:nvPr>
        </p:nvGraphicFramePr>
        <p:xfrm>
          <a:off x="2743200" y="1676400"/>
          <a:ext cx="4978400" cy="1016000"/>
        </p:xfrm>
        <a:graphic>
          <a:graphicData uri="http://schemas.openxmlformats.org/presentationml/2006/ole">
            <mc:AlternateContent xmlns:mc="http://schemas.openxmlformats.org/markup-compatibility/2006">
              <mc:Choice xmlns:v="urn:schemas-microsoft-com:vml" Requires="v">
                <p:oleObj spid="_x0000_s5249" name="Equation" r:id="rId5" imgW="4978080" imgH="1015920" progId="Equation.DSMT4">
                  <p:embed/>
                </p:oleObj>
              </mc:Choice>
              <mc:Fallback>
                <p:oleObj name="Equation" r:id="rId5" imgW="4978080" imgH="1015920" progId="Equation.DSMT4">
                  <p:embed/>
                  <p:pic>
                    <p:nvPicPr>
                      <p:cNvPr id="0" name="Picture 4"/>
                      <p:cNvPicPr>
                        <a:picLocks noChangeAspect="1" noChangeArrowheads="1"/>
                      </p:cNvPicPr>
                      <p:nvPr/>
                    </p:nvPicPr>
                    <p:blipFill>
                      <a:blip r:embed="rId6"/>
                      <a:srcRect/>
                      <a:stretch>
                        <a:fillRect/>
                      </a:stretch>
                    </p:blipFill>
                    <p:spPr bwMode="auto">
                      <a:xfrm>
                        <a:off x="2743200" y="1676400"/>
                        <a:ext cx="4978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5" name="Object 5"/>
          <p:cNvGraphicFramePr>
            <a:graphicFrameLocks noChangeAspect="1"/>
          </p:cNvGraphicFramePr>
          <p:nvPr>
            <p:extLst>
              <p:ext uri="{D42A27DB-BD31-4B8C-83A1-F6EECF244321}">
                <p14:modId xmlns:p14="http://schemas.microsoft.com/office/powerpoint/2010/main" val="1699280130"/>
              </p:ext>
            </p:extLst>
          </p:nvPr>
        </p:nvGraphicFramePr>
        <p:xfrm>
          <a:off x="2743200" y="2819400"/>
          <a:ext cx="5854700" cy="939800"/>
        </p:xfrm>
        <a:graphic>
          <a:graphicData uri="http://schemas.openxmlformats.org/presentationml/2006/ole">
            <mc:AlternateContent xmlns:mc="http://schemas.openxmlformats.org/markup-compatibility/2006">
              <mc:Choice xmlns:v="urn:schemas-microsoft-com:vml" Requires="v">
                <p:oleObj spid="_x0000_s5250" name="Equation" r:id="rId7" imgW="5854680" imgH="939600" progId="Equation.DSMT4">
                  <p:embed/>
                </p:oleObj>
              </mc:Choice>
              <mc:Fallback>
                <p:oleObj name="Equation" r:id="rId7" imgW="5854680" imgH="939600" progId="Equation.DSMT4">
                  <p:embed/>
                  <p:pic>
                    <p:nvPicPr>
                      <p:cNvPr id="0" name="Picture 5"/>
                      <p:cNvPicPr>
                        <a:picLocks noChangeAspect="1" noChangeArrowheads="1"/>
                      </p:cNvPicPr>
                      <p:nvPr/>
                    </p:nvPicPr>
                    <p:blipFill>
                      <a:blip r:embed="rId8"/>
                      <a:srcRect/>
                      <a:stretch>
                        <a:fillRect/>
                      </a:stretch>
                    </p:blipFill>
                    <p:spPr bwMode="auto">
                      <a:xfrm>
                        <a:off x="2743200" y="2819400"/>
                        <a:ext cx="5854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6" name="Object 6"/>
          <p:cNvGraphicFramePr>
            <a:graphicFrameLocks noChangeAspect="1"/>
          </p:cNvGraphicFramePr>
          <p:nvPr>
            <p:extLst>
              <p:ext uri="{D42A27DB-BD31-4B8C-83A1-F6EECF244321}">
                <p14:modId xmlns:p14="http://schemas.microsoft.com/office/powerpoint/2010/main" val="3743774440"/>
              </p:ext>
            </p:extLst>
          </p:nvPr>
        </p:nvGraphicFramePr>
        <p:xfrm>
          <a:off x="2743200" y="3886200"/>
          <a:ext cx="3606800" cy="1092200"/>
        </p:xfrm>
        <a:graphic>
          <a:graphicData uri="http://schemas.openxmlformats.org/presentationml/2006/ole">
            <mc:AlternateContent xmlns:mc="http://schemas.openxmlformats.org/markup-compatibility/2006">
              <mc:Choice xmlns:v="urn:schemas-microsoft-com:vml" Requires="v">
                <p:oleObj spid="_x0000_s5251" name="Equation" r:id="rId9" imgW="3606480" imgH="1091880" progId="Equation.DSMT4">
                  <p:embed/>
                </p:oleObj>
              </mc:Choice>
              <mc:Fallback>
                <p:oleObj name="Equation" r:id="rId9" imgW="3606480" imgH="1091880" progId="Equation.DSMT4">
                  <p:embed/>
                  <p:pic>
                    <p:nvPicPr>
                      <p:cNvPr id="0" name="Picture 6"/>
                      <p:cNvPicPr>
                        <a:picLocks noChangeAspect="1" noChangeArrowheads="1"/>
                      </p:cNvPicPr>
                      <p:nvPr/>
                    </p:nvPicPr>
                    <p:blipFill>
                      <a:blip r:embed="rId10"/>
                      <a:srcRect/>
                      <a:stretch>
                        <a:fillRect/>
                      </a:stretch>
                    </p:blipFill>
                    <p:spPr bwMode="auto">
                      <a:xfrm>
                        <a:off x="2743200" y="3886200"/>
                        <a:ext cx="36068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7" name="Object 7"/>
          <p:cNvGraphicFramePr>
            <a:graphicFrameLocks noChangeAspect="1"/>
          </p:cNvGraphicFramePr>
          <p:nvPr>
            <p:extLst>
              <p:ext uri="{D42A27DB-BD31-4B8C-83A1-F6EECF244321}">
                <p14:modId xmlns:p14="http://schemas.microsoft.com/office/powerpoint/2010/main" val="3299097747"/>
              </p:ext>
            </p:extLst>
          </p:nvPr>
        </p:nvGraphicFramePr>
        <p:xfrm>
          <a:off x="2743200" y="5105400"/>
          <a:ext cx="2298700" cy="838200"/>
        </p:xfrm>
        <a:graphic>
          <a:graphicData uri="http://schemas.openxmlformats.org/presentationml/2006/ole">
            <mc:AlternateContent xmlns:mc="http://schemas.openxmlformats.org/markup-compatibility/2006">
              <mc:Choice xmlns:v="urn:schemas-microsoft-com:vml" Requires="v">
                <p:oleObj spid="_x0000_s5252" name="Equation" r:id="rId11" imgW="2298600" imgH="838080" progId="Equation.DSMT4">
                  <p:embed/>
                </p:oleObj>
              </mc:Choice>
              <mc:Fallback>
                <p:oleObj name="Equation" r:id="rId11" imgW="2298600" imgH="838080" progId="Equation.DSMT4">
                  <p:embed/>
                  <p:pic>
                    <p:nvPicPr>
                      <p:cNvPr id="0" name="Picture 7"/>
                      <p:cNvPicPr>
                        <a:picLocks noChangeAspect="1" noChangeArrowheads="1"/>
                      </p:cNvPicPr>
                      <p:nvPr/>
                    </p:nvPicPr>
                    <p:blipFill>
                      <a:blip r:embed="rId12"/>
                      <a:srcRect/>
                      <a:stretch>
                        <a:fillRect/>
                      </a:stretch>
                    </p:blipFill>
                    <p:spPr bwMode="auto">
                      <a:xfrm>
                        <a:off x="2743200" y="5105400"/>
                        <a:ext cx="2298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dirty="0"/>
              <a:t>Alternatively, we can change the limits of integration: when </a:t>
            </a:r>
            <a:r>
              <a:rPr lang="en-US" i="1" dirty="0"/>
              <a:t>x</a:t>
            </a:r>
            <a:r>
              <a:rPr lang="en-US" dirty="0"/>
              <a:t> </a:t>
            </a:r>
            <a:r>
              <a:rPr lang="en-US" dirty="0">
                <a:latin typeface="Symbol" pitchFamily="18" charset="2"/>
              </a:rPr>
              <a:t>=</a:t>
            </a:r>
            <a:r>
              <a:rPr lang="en-US" dirty="0"/>
              <a:t> 0, </a:t>
            </a:r>
            <a:r>
              <a:rPr lang="en-US" i="1" dirty="0"/>
              <a:t>u</a:t>
            </a:r>
            <a:r>
              <a:rPr lang="en-US" dirty="0"/>
              <a:t> = 0</a:t>
            </a:r>
            <a:r>
              <a:rPr lang="en-US" baseline="30000" dirty="0"/>
              <a:t>2</a:t>
            </a:r>
            <a:r>
              <a:rPr lang="en-US" dirty="0"/>
              <a:t> </a:t>
            </a:r>
            <a:r>
              <a:rPr lang="en-US" dirty="0">
                <a:latin typeface="Symbol" pitchFamily="18" charset="2"/>
              </a:rPr>
              <a:t>+</a:t>
            </a:r>
            <a:r>
              <a:rPr lang="en-US" dirty="0"/>
              <a:t> 1 = 1, and when </a:t>
            </a:r>
            <a:r>
              <a:rPr lang="en-US" i="1" dirty="0"/>
              <a:t>x</a:t>
            </a:r>
            <a:r>
              <a:rPr lang="en-US" dirty="0"/>
              <a:t> = 2, </a:t>
            </a:r>
            <a:r>
              <a:rPr lang="en-US" i="1" dirty="0"/>
              <a:t>u</a:t>
            </a:r>
            <a:r>
              <a:rPr lang="en-US" dirty="0"/>
              <a:t> = 2</a:t>
            </a:r>
            <a:r>
              <a:rPr lang="en-US" baseline="30000" dirty="0"/>
              <a:t>2</a:t>
            </a:r>
            <a:r>
              <a:rPr lang="en-US" dirty="0"/>
              <a:t> </a:t>
            </a:r>
            <a:r>
              <a:rPr lang="en-US" dirty="0">
                <a:latin typeface="Symbol" pitchFamily="18" charset="2"/>
              </a:rPr>
              <a:t>+</a:t>
            </a:r>
            <a:r>
              <a:rPr lang="en-US" dirty="0"/>
              <a:t> 1 = 5.</a:t>
            </a:r>
          </a:p>
        </p:txBody>
      </p:sp>
      <p:graphicFrame>
        <p:nvGraphicFramePr>
          <p:cNvPr id="6147" name="Object 3"/>
          <p:cNvGraphicFramePr>
            <a:graphicFrameLocks noChangeAspect="1"/>
          </p:cNvGraphicFramePr>
          <p:nvPr>
            <p:extLst>
              <p:ext uri="{D42A27DB-BD31-4B8C-83A1-F6EECF244321}">
                <p14:modId xmlns:p14="http://schemas.microsoft.com/office/powerpoint/2010/main" val="3109577133"/>
              </p:ext>
            </p:extLst>
          </p:nvPr>
        </p:nvGraphicFramePr>
        <p:xfrm>
          <a:off x="609600" y="2810435"/>
          <a:ext cx="2324100" cy="685800"/>
        </p:xfrm>
        <a:graphic>
          <a:graphicData uri="http://schemas.openxmlformats.org/presentationml/2006/ole">
            <mc:AlternateContent xmlns:mc="http://schemas.openxmlformats.org/markup-compatibility/2006">
              <mc:Choice xmlns:v="urn:schemas-microsoft-com:vml" Requires="v">
                <p:oleObj spid="_x0000_s6272" name="Equation" r:id="rId3" imgW="2323800" imgH="685800" progId="Equation.DSMT4">
                  <p:embed/>
                </p:oleObj>
              </mc:Choice>
              <mc:Fallback>
                <p:oleObj name="Equation" r:id="rId3" imgW="2323800" imgH="685800" progId="Equation.DSMT4">
                  <p:embed/>
                  <p:pic>
                    <p:nvPicPr>
                      <p:cNvPr id="0" name="Picture 3"/>
                      <p:cNvPicPr>
                        <a:picLocks noChangeAspect="1" noChangeArrowheads="1"/>
                      </p:cNvPicPr>
                      <p:nvPr/>
                    </p:nvPicPr>
                    <p:blipFill>
                      <a:blip r:embed="rId4"/>
                      <a:srcRect/>
                      <a:stretch>
                        <a:fillRect/>
                      </a:stretch>
                    </p:blipFill>
                    <p:spPr bwMode="auto">
                      <a:xfrm>
                        <a:off x="609600" y="2810435"/>
                        <a:ext cx="23241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extLst>
              <p:ext uri="{D42A27DB-BD31-4B8C-83A1-F6EECF244321}">
                <p14:modId xmlns:p14="http://schemas.microsoft.com/office/powerpoint/2010/main" val="2599615595"/>
              </p:ext>
            </p:extLst>
          </p:nvPr>
        </p:nvGraphicFramePr>
        <p:xfrm>
          <a:off x="2971800" y="2749550"/>
          <a:ext cx="4254500" cy="825500"/>
        </p:xfrm>
        <a:graphic>
          <a:graphicData uri="http://schemas.openxmlformats.org/presentationml/2006/ole">
            <mc:AlternateContent xmlns:mc="http://schemas.openxmlformats.org/markup-compatibility/2006">
              <mc:Choice xmlns:v="urn:schemas-microsoft-com:vml" Requires="v">
                <p:oleObj spid="_x0000_s6273" name="Equation" r:id="rId5" imgW="4254480" imgH="825480" progId="Equation.DSMT4">
                  <p:embed/>
                </p:oleObj>
              </mc:Choice>
              <mc:Fallback>
                <p:oleObj name="Equation" r:id="rId5" imgW="4254480" imgH="825480" progId="Equation.DSMT4">
                  <p:embed/>
                  <p:pic>
                    <p:nvPicPr>
                      <p:cNvPr id="0" name="Picture 4"/>
                      <p:cNvPicPr>
                        <a:picLocks noChangeAspect="1" noChangeArrowheads="1"/>
                      </p:cNvPicPr>
                      <p:nvPr/>
                    </p:nvPicPr>
                    <p:blipFill>
                      <a:blip r:embed="rId6"/>
                      <a:srcRect/>
                      <a:stretch>
                        <a:fillRect/>
                      </a:stretch>
                    </p:blipFill>
                    <p:spPr bwMode="auto">
                      <a:xfrm>
                        <a:off x="2971800" y="2749550"/>
                        <a:ext cx="4254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9" name="Object 5"/>
          <p:cNvGraphicFramePr>
            <a:graphicFrameLocks noChangeAspect="1"/>
          </p:cNvGraphicFramePr>
          <p:nvPr>
            <p:extLst>
              <p:ext uri="{D42A27DB-BD31-4B8C-83A1-F6EECF244321}">
                <p14:modId xmlns:p14="http://schemas.microsoft.com/office/powerpoint/2010/main" val="1716813583"/>
              </p:ext>
            </p:extLst>
          </p:nvPr>
        </p:nvGraphicFramePr>
        <p:xfrm>
          <a:off x="1168400" y="3784600"/>
          <a:ext cx="2717800" cy="1016000"/>
        </p:xfrm>
        <a:graphic>
          <a:graphicData uri="http://schemas.openxmlformats.org/presentationml/2006/ole">
            <mc:AlternateContent xmlns:mc="http://schemas.openxmlformats.org/markup-compatibility/2006">
              <mc:Choice xmlns:v="urn:schemas-microsoft-com:vml" Requires="v">
                <p:oleObj spid="_x0000_s6274" name="Equation" r:id="rId7" imgW="2717640" imgH="1015920" progId="Equation.DSMT4">
                  <p:embed/>
                </p:oleObj>
              </mc:Choice>
              <mc:Fallback>
                <p:oleObj name="Equation" r:id="rId7" imgW="2717640" imgH="1015920" progId="Equation.DSMT4">
                  <p:embed/>
                  <p:pic>
                    <p:nvPicPr>
                      <p:cNvPr id="0" name="Picture 5"/>
                      <p:cNvPicPr>
                        <a:picLocks noChangeAspect="1" noChangeArrowheads="1"/>
                      </p:cNvPicPr>
                      <p:nvPr/>
                    </p:nvPicPr>
                    <p:blipFill>
                      <a:blip r:embed="rId8"/>
                      <a:srcRect/>
                      <a:stretch>
                        <a:fillRect/>
                      </a:stretch>
                    </p:blipFill>
                    <p:spPr bwMode="auto">
                      <a:xfrm>
                        <a:off x="1168400" y="3784600"/>
                        <a:ext cx="2717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0" name="Object 6"/>
          <p:cNvGraphicFramePr>
            <a:graphicFrameLocks noChangeAspect="1"/>
          </p:cNvGraphicFramePr>
          <p:nvPr>
            <p:extLst>
              <p:ext uri="{D42A27DB-BD31-4B8C-83A1-F6EECF244321}">
                <p14:modId xmlns:p14="http://schemas.microsoft.com/office/powerpoint/2010/main" val="702771976"/>
              </p:ext>
            </p:extLst>
          </p:nvPr>
        </p:nvGraphicFramePr>
        <p:xfrm>
          <a:off x="3962400" y="3842870"/>
          <a:ext cx="4330700" cy="939800"/>
        </p:xfrm>
        <a:graphic>
          <a:graphicData uri="http://schemas.openxmlformats.org/presentationml/2006/ole">
            <mc:AlternateContent xmlns:mc="http://schemas.openxmlformats.org/markup-compatibility/2006">
              <mc:Choice xmlns:v="urn:schemas-microsoft-com:vml" Requires="v">
                <p:oleObj spid="_x0000_s6275" name="Equation" r:id="rId9" imgW="4330440" imgH="939600" progId="Equation.DSMT4">
                  <p:embed/>
                </p:oleObj>
              </mc:Choice>
              <mc:Fallback>
                <p:oleObj name="Equation" r:id="rId9" imgW="4330440" imgH="939600" progId="Equation.DSMT4">
                  <p:embed/>
                  <p:pic>
                    <p:nvPicPr>
                      <p:cNvPr id="0" name="Picture 6"/>
                      <p:cNvPicPr>
                        <a:picLocks noChangeAspect="1" noChangeArrowheads="1"/>
                      </p:cNvPicPr>
                      <p:nvPr/>
                    </p:nvPicPr>
                    <p:blipFill>
                      <a:blip r:embed="rId10"/>
                      <a:srcRect/>
                      <a:stretch>
                        <a:fillRect/>
                      </a:stretch>
                    </p:blipFill>
                    <p:spPr bwMode="auto">
                      <a:xfrm>
                        <a:off x="3962400" y="3842870"/>
                        <a:ext cx="4330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ChangeAspect="1"/>
          </p:cNvGraphicFramePr>
          <p:nvPr>
            <p:extLst>
              <p:ext uri="{D42A27DB-BD31-4B8C-83A1-F6EECF244321}">
                <p14:modId xmlns:p14="http://schemas.microsoft.com/office/powerpoint/2010/main" val="1529117915"/>
              </p:ext>
            </p:extLst>
          </p:nvPr>
        </p:nvGraphicFramePr>
        <p:xfrm>
          <a:off x="3962400" y="4953000"/>
          <a:ext cx="2209800" cy="838200"/>
        </p:xfrm>
        <a:graphic>
          <a:graphicData uri="http://schemas.openxmlformats.org/presentationml/2006/ole">
            <mc:AlternateContent xmlns:mc="http://schemas.openxmlformats.org/markup-compatibility/2006">
              <mc:Choice xmlns:v="urn:schemas-microsoft-com:vml" Requires="v">
                <p:oleObj spid="_x0000_s6276" name="Equation" r:id="rId11" imgW="2209680" imgH="838080" progId="Equation.DSMT4">
                  <p:embed/>
                </p:oleObj>
              </mc:Choice>
              <mc:Fallback>
                <p:oleObj name="Equation" r:id="rId11" imgW="2209680" imgH="838080" progId="Equation.DSMT4">
                  <p:embed/>
                  <p:pic>
                    <p:nvPicPr>
                      <p:cNvPr id="0" name="Picture 7"/>
                      <p:cNvPicPr>
                        <a:picLocks noChangeAspect="1" noChangeArrowheads="1"/>
                      </p:cNvPicPr>
                      <p:nvPr/>
                    </p:nvPicPr>
                    <p:blipFill>
                      <a:blip r:embed="rId12"/>
                      <a:srcRect/>
                      <a:stretch>
                        <a:fillRect/>
                      </a:stretch>
                    </p:blipFill>
                    <p:spPr bwMode="auto">
                      <a:xfrm>
                        <a:off x="3962400" y="4953000"/>
                        <a:ext cx="2209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p:sp>
        <p:nvSpPr>
          <p:cNvPr id="3" name="Content Placeholder 2"/>
          <p:cNvSpPr>
            <a:spLocks noGrp="1"/>
          </p:cNvSpPr>
          <p:nvPr>
            <p:ph idx="1"/>
          </p:nvPr>
        </p:nvSpPr>
        <p:spPr>
          <a:xfrm>
            <a:off x="457200" y="1280160"/>
            <a:ext cx="8229600" cy="4056495"/>
          </a:xfrm>
          <a:ln w="28575">
            <a:solidFill>
              <a:srgbClr val="FF0000"/>
            </a:solidFill>
          </a:ln>
        </p:spPr>
        <p:txBody>
          <a:bodyPr>
            <a:spAutoFit/>
          </a:bodyPr>
          <a:lstStyle/>
          <a:p>
            <a:pPr algn="ctr"/>
            <a:r>
              <a:rPr lang="en-US" b="1" dirty="0">
                <a:solidFill>
                  <a:srgbClr val="000000"/>
                </a:solidFill>
              </a:rPr>
              <a:t>Caution</a:t>
            </a:r>
          </a:p>
          <a:p>
            <a:r>
              <a:rPr lang="en-US" dirty="0">
                <a:solidFill>
                  <a:srgbClr val="000000"/>
                </a:solidFill>
              </a:rPr>
              <a:t>The two methods illustrated in Example 1 result in the same answer; the choice usually depends only on which seems easier to apply. Just be careful not to mix and match—don’t evaluate an antiderivative expressed in the variable </a:t>
            </a:r>
            <a:r>
              <a:rPr lang="en-US" i="1" dirty="0">
                <a:solidFill>
                  <a:srgbClr val="000000"/>
                </a:solidFill>
              </a:rPr>
              <a:t>u</a:t>
            </a:r>
            <a:r>
              <a:rPr lang="en-US" dirty="0">
                <a:solidFill>
                  <a:srgbClr val="000000"/>
                </a:solidFill>
              </a:rPr>
              <a:t> with limits that belong to the original variable! To keep track of which variable the limits correspond to, it can be useful to explicitly note the variable in the integral symbol as we did above.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991</Words>
  <Application>Microsoft Office PowerPoint</Application>
  <PresentationFormat>On-screen Show (4:3)</PresentationFormat>
  <Paragraphs>102</Paragraphs>
  <Slides>29</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6" baseType="lpstr">
      <vt:lpstr>Symbol</vt:lpstr>
      <vt:lpstr>Arial</vt:lpstr>
      <vt:lpstr>Cambria Math</vt:lpstr>
      <vt:lpstr>Calibri</vt:lpstr>
      <vt:lpstr>Office Theme</vt:lpstr>
      <vt:lpstr>Equation</vt:lpstr>
      <vt:lpstr>MathType 6.0 Equation</vt:lpstr>
      <vt:lpstr>Section 5.5</vt:lpstr>
      <vt:lpstr>TOPICS</vt:lpstr>
      <vt:lpstr>Theorem: The Substitution Rule for Definite Integrals</vt:lpstr>
      <vt:lpstr>Theorem: The Substitution Rule for Definite Integrals</vt:lpstr>
      <vt:lpstr>Theorem: The Substitution Rule for Definite Integrals</vt:lpstr>
      <vt:lpstr>Example 1 </vt:lpstr>
      <vt:lpstr>Example 1 (cont.)</vt:lpstr>
      <vt:lpstr>Example 1 (cont.)</vt:lpstr>
      <vt:lpstr>Caution</vt:lpstr>
      <vt:lpstr>Theorem: Definite Integrals of Even and Odd Functions</vt:lpstr>
      <vt:lpstr>Theorem: Definite Integrals of Even and Odd Functions</vt:lpstr>
      <vt:lpstr>Theorem: Definite Integrals of Even and Odd Functions</vt:lpstr>
      <vt:lpstr>Theorem: Definite Integrals of Even and Odd Functions</vt:lpstr>
      <vt:lpstr>Theorem: Definite Integrals of Even and Odd Functions</vt:lpstr>
      <vt:lpstr>Example 2 </vt:lpstr>
      <vt:lpstr>Example 2 (cont.)</vt:lpstr>
      <vt:lpstr>Area between Curves </vt:lpstr>
      <vt:lpstr>Area between Curves </vt:lpstr>
      <vt:lpstr>Definition: Area between Curves </vt:lpstr>
      <vt:lpstr>Example 3 </vt:lpstr>
      <vt:lpstr>Example 3 </vt:lpstr>
      <vt:lpstr>Example 3 (cont.)</vt:lpstr>
      <vt:lpstr>Example 3 (cont.)</vt:lpstr>
      <vt:lpstr>Example 3 (cont.)</vt:lpstr>
      <vt:lpstr>Example 4 </vt:lpstr>
      <vt:lpstr>Example 4 (cont.)</vt:lpstr>
      <vt:lpstr>Example 4 (cont.)</vt:lpstr>
      <vt:lpstr>Example 4 (cont.)</vt:lpstr>
      <vt:lpstr>Example 4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49</cp:revision>
  <dcterms:created xsi:type="dcterms:W3CDTF">2013-04-26T14:43:13Z</dcterms:created>
  <dcterms:modified xsi:type="dcterms:W3CDTF">2018-09-26T19:43:50Z</dcterms:modified>
</cp:coreProperties>
</file>