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85" r:id="rId4"/>
    <p:sldId id="286" r:id="rId5"/>
    <p:sldId id="259" r:id="rId6"/>
    <p:sldId id="287" r:id="rId7"/>
    <p:sldId id="260" r:id="rId8"/>
    <p:sldId id="262" r:id="rId9"/>
    <p:sldId id="263" r:id="rId10"/>
    <p:sldId id="264" r:id="rId11"/>
    <p:sldId id="265" r:id="rId12"/>
    <p:sldId id="266" r:id="rId13"/>
    <p:sldId id="267" r:id="rId14"/>
    <p:sldId id="288" r:id="rId15"/>
    <p:sldId id="289" r:id="rId16"/>
    <p:sldId id="268" r:id="rId17"/>
    <p:sldId id="269" r:id="rId18"/>
    <p:sldId id="270" r:id="rId19"/>
    <p:sldId id="271" r:id="rId20"/>
    <p:sldId id="290" r:id="rId21"/>
    <p:sldId id="272" r:id="rId22"/>
    <p:sldId id="273" r:id="rId23"/>
    <p:sldId id="274" r:id="rId24"/>
    <p:sldId id="275" r:id="rId25"/>
    <p:sldId id="276" r:id="rId26"/>
    <p:sldId id="277" r:id="rId27"/>
    <p:sldId id="278" r:id="rId28"/>
    <p:sldId id="280" r:id="rId29"/>
    <p:sldId id="281" r:id="rId30"/>
    <p:sldId id="292" r:id="rId31"/>
    <p:sldId id="282" r:id="rId32"/>
    <p:sldId id="291" r:id="rId33"/>
    <p:sldId id="283" r:id="rId34"/>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0" autoAdjust="0"/>
    <p:restoredTop sz="94660"/>
  </p:normalViewPr>
  <p:slideViewPr>
    <p:cSldViewPr>
      <p:cViewPr varScale="1">
        <p:scale>
          <a:sx n="107" d="100"/>
          <a:sy n="107" d="100"/>
        </p:scale>
        <p:origin x="13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1.bin"/><Relationship Id="rId1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9.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29.bin"/><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2.wmf"/><Relationship Id="rId4" Type="http://schemas.openxmlformats.org/officeDocument/2006/relationships/oleObject" Target="../embeddings/oleObject3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33.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35.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40.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Finding Volumes Using Cylindrical Shells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normAutofit/>
          </a:bodyPr>
          <a:lstStyle/>
          <a:p>
            <a:r>
              <a:rPr lang="en-US" dirty="0"/>
              <a:t>If we now construct an approximation of our solid with a sequence of </a:t>
            </a:r>
            <a:r>
              <a:rPr lang="en-US" i="1" dirty="0"/>
              <a:t>n</a:t>
            </a:r>
            <a:r>
              <a:rPr lang="en-US" dirty="0"/>
              <a:t> cylindrical shells, the volume of the solid is approximately the sum of the volumes of the </a:t>
            </a:r>
            <a:r>
              <a:rPr lang="en-US" i="1" dirty="0"/>
              <a:t>n</a:t>
            </a:r>
            <a:r>
              <a:rPr lang="en-US" dirty="0"/>
              <a:t> shells. </a:t>
            </a:r>
          </a:p>
          <a:p>
            <a:endParaRPr lang="en-US" dirty="0"/>
          </a:p>
          <a:p>
            <a:endParaRPr lang="en-US" dirty="0"/>
          </a:p>
          <a:p>
            <a:r>
              <a:rPr lang="en-US" dirty="0"/>
              <a:t>And, as we have by now come to expect, the exact volume of the solid is the limit of the above Riemann sum as </a:t>
            </a:r>
            <a:r>
              <a:rPr lang="en-US" i="1" dirty="0"/>
              <a:t>n</a:t>
            </a:r>
            <a:r>
              <a:rPr lang="en-US" dirty="0"/>
              <a:t> goes to infinity (and consequently as </a:t>
            </a:r>
            <a:r>
              <a:rPr lang="en-US" dirty="0">
                <a:sym typeface="Symbol"/>
              </a:rPr>
              <a:t></a:t>
            </a:r>
            <a:r>
              <a:rPr lang="en-US" i="1" dirty="0">
                <a:sym typeface="Symbol"/>
              </a:rPr>
              <a:t>x</a:t>
            </a:r>
            <a:r>
              <a:rPr lang="en-US" dirty="0">
                <a:sym typeface="Symbol"/>
              </a:rPr>
              <a:t> </a:t>
            </a:r>
            <a:r>
              <a:rPr lang="en-US" dirty="0"/>
              <a:t> 0):</a:t>
            </a:r>
          </a:p>
        </p:txBody>
      </p:sp>
      <p:graphicFrame>
        <p:nvGraphicFramePr>
          <p:cNvPr id="6146" name="Object 2"/>
          <p:cNvGraphicFramePr>
            <a:graphicFrameLocks noChangeAspect="1"/>
          </p:cNvGraphicFramePr>
          <p:nvPr>
            <p:extLst>
              <p:ext uri="{D42A27DB-BD31-4B8C-83A1-F6EECF244321}">
                <p14:modId xmlns:p14="http://schemas.microsoft.com/office/powerpoint/2010/main" val="970599748"/>
              </p:ext>
            </p:extLst>
          </p:nvPr>
        </p:nvGraphicFramePr>
        <p:xfrm>
          <a:off x="2336800" y="2971800"/>
          <a:ext cx="4470400" cy="914400"/>
        </p:xfrm>
        <a:graphic>
          <a:graphicData uri="http://schemas.openxmlformats.org/presentationml/2006/ole">
            <mc:AlternateContent xmlns:mc="http://schemas.openxmlformats.org/markup-compatibility/2006">
              <mc:Choice xmlns:v="urn:schemas-microsoft-com:vml" Requires="v">
                <p:oleObj spid="_x0000_s6158" name="Equation" r:id="rId3" imgW="4470120" imgH="914400" progId="Equation.DSMT4">
                  <p:embed/>
                </p:oleObj>
              </mc:Choice>
              <mc:Fallback>
                <p:oleObj name="Equation" r:id="rId3" imgW="4470120" imgH="914400" progId="Equation.DSMT4">
                  <p:embed/>
                  <p:pic>
                    <p:nvPicPr>
                      <p:cNvPr id="0" name="Picture 2"/>
                      <p:cNvPicPr>
                        <a:picLocks noChangeAspect="1" noChangeArrowheads="1"/>
                      </p:cNvPicPr>
                      <p:nvPr/>
                    </p:nvPicPr>
                    <p:blipFill>
                      <a:blip r:embed="rId4"/>
                      <a:srcRect/>
                      <a:stretch>
                        <a:fillRect/>
                      </a:stretch>
                    </p:blipFill>
                    <p:spPr bwMode="auto">
                      <a:xfrm>
                        <a:off x="2336800" y="2971800"/>
                        <a:ext cx="447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graphicFrame>
        <p:nvGraphicFramePr>
          <p:cNvPr id="7171" name="Object 3"/>
          <p:cNvGraphicFramePr>
            <a:graphicFrameLocks noChangeAspect="1"/>
          </p:cNvGraphicFramePr>
          <p:nvPr>
            <p:extLst>
              <p:ext uri="{D42A27DB-BD31-4B8C-83A1-F6EECF244321}">
                <p14:modId xmlns:p14="http://schemas.microsoft.com/office/powerpoint/2010/main" val="2408663567"/>
              </p:ext>
            </p:extLst>
          </p:nvPr>
        </p:nvGraphicFramePr>
        <p:xfrm>
          <a:off x="742950" y="1298575"/>
          <a:ext cx="3721100" cy="914400"/>
        </p:xfrm>
        <a:graphic>
          <a:graphicData uri="http://schemas.openxmlformats.org/presentationml/2006/ole">
            <mc:AlternateContent xmlns:mc="http://schemas.openxmlformats.org/markup-compatibility/2006">
              <mc:Choice xmlns:v="urn:schemas-microsoft-com:vml" Requires="v">
                <p:oleObj spid="_x0000_s7255" name="Equation" r:id="rId3" imgW="3720960" imgH="914400" progId="Equation.DSMT4">
                  <p:embed/>
                </p:oleObj>
              </mc:Choice>
              <mc:Fallback>
                <p:oleObj name="Equation" r:id="rId3" imgW="3720960" imgH="914400" progId="Equation.DSMT4">
                  <p:embed/>
                  <p:pic>
                    <p:nvPicPr>
                      <p:cNvPr id="0" name="Picture 3"/>
                      <p:cNvPicPr>
                        <a:picLocks noChangeAspect="1" noChangeArrowheads="1"/>
                      </p:cNvPicPr>
                      <p:nvPr/>
                    </p:nvPicPr>
                    <p:blipFill>
                      <a:blip r:embed="rId4"/>
                      <a:srcRect/>
                      <a:stretch>
                        <a:fillRect/>
                      </a:stretch>
                    </p:blipFill>
                    <p:spPr bwMode="auto">
                      <a:xfrm>
                        <a:off x="742950" y="1298575"/>
                        <a:ext cx="3721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3357717206"/>
              </p:ext>
            </p:extLst>
          </p:nvPr>
        </p:nvGraphicFramePr>
        <p:xfrm>
          <a:off x="1024965" y="2286000"/>
          <a:ext cx="2565400" cy="685800"/>
        </p:xfrm>
        <a:graphic>
          <a:graphicData uri="http://schemas.openxmlformats.org/presentationml/2006/ole">
            <mc:AlternateContent xmlns:mc="http://schemas.openxmlformats.org/markup-compatibility/2006">
              <mc:Choice xmlns:v="urn:schemas-microsoft-com:vml" Requires="v">
                <p:oleObj spid="_x0000_s7256" name="Equation" r:id="rId5" imgW="2565360" imgH="685800" progId="Equation.DSMT4">
                  <p:embed/>
                </p:oleObj>
              </mc:Choice>
              <mc:Fallback>
                <p:oleObj name="Equation" r:id="rId5" imgW="2565360" imgH="685800" progId="Equation.DSMT4">
                  <p:embed/>
                  <p:pic>
                    <p:nvPicPr>
                      <p:cNvPr id="0" name="Picture 4"/>
                      <p:cNvPicPr>
                        <a:picLocks noChangeAspect="1" noChangeArrowheads="1"/>
                      </p:cNvPicPr>
                      <p:nvPr/>
                    </p:nvPicPr>
                    <p:blipFill>
                      <a:blip r:embed="rId6"/>
                      <a:srcRect/>
                      <a:stretch>
                        <a:fillRect/>
                      </a:stretch>
                    </p:blipFill>
                    <p:spPr bwMode="auto">
                      <a:xfrm>
                        <a:off x="1024965" y="2286000"/>
                        <a:ext cx="256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2873530689"/>
              </p:ext>
            </p:extLst>
          </p:nvPr>
        </p:nvGraphicFramePr>
        <p:xfrm>
          <a:off x="1023845" y="3048000"/>
          <a:ext cx="3568700" cy="685800"/>
        </p:xfrm>
        <a:graphic>
          <a:graphicData uri="http://schemas.openxmlformats.org/presentationml/2006/ole">
            <mc:AlternateContent xmlns:mc="http://schemas.openxmlformats.org/markup-compatibility/2006">
              <mc:Choice xmlns:v="urn:schemas-microsoft-com:vml" Requires="v">
                <p:oleObj spid="_x0000_s7257" name="Equation" r:id="rId7" imgW="3568680" imgH="685800" progId="Equation.DSMT4">
                  <p:embed/>
                </p:oleObj>
              </mc:Choice>
              <mc:Fallback>
                <p:oleObj name="Equation" r:id="rId7" imgW="3568680" imgH="685800" progId="Equation.DSMT4">
                  <p:embed/>
                  <p:pic>
                    <p:nvPicPr>
                      <p:cNvPr id="0" name="Picture 5"/>
                      <p:cNvPicPr>
                        <a:picLocks noChangeAspect="1" noChangeArrowheads="1"/>
                      </p:cNvPicPr>
                      <p:nvPr/>
                    </p:nvPicPr>
                    <p:blipFill>
                      <a:blip r:embed="rId8"/>
                      <a:srcRect/>
                      <a:stretch>
                        <a:fillRect/>
                      </a:stretch>
                    </p:blipFill>
                    <p:spPr bwMode="auto">
                      <a:xfrm>
                        <a:off x="1023845" y="3048000"/>
                        <a:ext cx="356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862041652"/>
              </p:ext>
            </p:extLst>
          </p:nvPr>
        </p:nvGraphicFramePr>
        <p:xfrm>
          <a:off x="1026460" y="3810000"/>
          <a:ext cx="3683000" cy="685800"/>
        </p:xfrm>
        <a:graphic>
          <a:graphicData uri="http://schemas.openxmlformats.org/presentationml/2006/ole">
            <mc:AlternateContent xmlns:mc="http://schemas.openxmlformats.org/markup-compatibility/2006">
              <mc:Choice xmlns:v="urn:schemas-microsoft-com:vml" Requires="v">
                <p:oleObj spid="_x0000_s7258" name="Equation" r:id="rId9" imgW="3682800" imgH="685800" progId="Equation.DSMT4">
                  <p:embed/>
                </p:oleObj>
              </mc:Choice>
              <mc:Fallback>
                <p:oleObj name="Equation" r:id="rId9" imgW="3682800" imgH="685800" progId="Equation.DSMT4">
                  <p:embed/>
                  <p:pic>
                    <p:nvPicPr>
                      <p:cNvPr id="0" name="Picture 6"/>
                      <p:cNvPicPr>
                        <a:picLocks noChangeAspect="1" noChangeArrowheads="1"/>
                      </p:cNvPicPr>
                      <p:nvPr/>
                    </p:nvPicPr>
                    <p:blipFill>
                      <a:blip r:embed="rId10"/>
                      <a:srcRect/>
                      <a:stretch>
                        <a:fillRect/>
                      </a:stretch>
                    </p:blipFill>
                    <p:spPr bwMode="auto">
                      <a:xfrm>
                        <a:off x="1026460" y="3810000"/>
                        <a:ext cx="368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3159854790"/>
              </p:ext>
            </p:extLst>
          </p:nvPr>
        </p:nvGraphicFramePr>
        <p:xfrm>
          <a:off x="1033930" y="4610100"/>
          <a:ext cx="3454400" cy="1104900"/>
        </p:xfrm>
        <a:graphic>
          <a:graphicData uri="http://schemas.openxmlformats.org/presentationml/2006/ole">
            <mc:AlternateContent xmlns:mc="http://schemas.openxmlformats.org/markup-compatibility/2006">
              <mc:Choice xmlns:v="urn:schemas-microsoft-com:vml" Requires="v">
                <p:oleObj spid="_x0000_s7259" name="Equation" r:id="rId11" imgW="3454200" imgH="1104840" progId="Equation.DSMT4">
                  <p:embed/>
                </p:oleObj>
              </mc:Choice>
              <mc:Fallback>
                <p:oleObj name="Equation" r:id="rId11" imgW="3454200" imgH="1104840" progId="Equation.DSMT4">
                  <p:embed/>
                  <p:pic>
                    <p:nvPicPr>
                      <p:cNvPr id="0" name="Picture 7"/>
                      <p:cNvPicPr>
                        <a:picLocks noChangeAspect="1" noChangeArrowheads="1"/>
                      </p:cNvPicPr>
                      <p:nvPr/>
                    </p:nvPicPr>
                    <p:blipFill>
                      <a:blip r:embed="rId12"/>
                      <a:srcRect/>
                      <a:stretch>
                        <a:fillRect/>
                      </a:stretch>
                    </p:blipFill>
                    <p:spPr bwMode="auto">
                      <a:xfrm>
                        <a:off x="1033930" y="4610100"/>
                        <a:ext cx="3454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2686784447"/>
              </p:ext>
            </p:extLst>
          </p:nvPr>
        </p:nvGraphicFramePr>
        <p:xfrm>
          <a:off x="4533900" y="4710765"/>
          <a:ext cx="2781300" cy="990600"/>
        </p:xfrm>
        <a:graphic>
          <a:graphicData uri="http://schemas.openxmlformats.org/presentationml/2006/ole">
            <mc:AlternateContent xmlns:mc="http://schemas.openxmlformats.org/markup-compatibility/2006">
              <mc:Choice xmlns:v="urn:schemas-microsoft-com:vml" Requires="v">
                <p:oleObj spid="_x0000_s7260" name="Equation" r:id="rId13" imgW="2781000" imgH="990360" progId="Equation.DSMT4">
                  <p:embed/>
                </p:oleObj>
              </mc:Choice>
              <mc:Fallback>
                <p:oleObj name="Equation" r:id="rId13" imgW="2781000" imgH="990360" progId="Equation.DSMT4">
                  <p:embed/>
                  <p:pic>
                    <p:nvPicPr>
                      <p:cNvPr id="0" name="Picture 8"/>
                      <p:cNvPicPr>
                        <a:picLocks noChangeAspect="1" noChangeArrowheads="1"/>
                      </p:cNvPicPr>
                      <p:nvPr/>
                    </p:nvPicPr>
                    <p:blipFill>
                      <a:blip r:embed="rId14"/>
                      <a:srcRect/>
                      <a:stretch>
                        <a:fillRect/>
                      </a:stretch>
                    </p:blipFill>
                    <p:spPr bwMode="auto">
                      <a:xfrm>
                        <a:off x="4533900" y="4710765"/>
                        <a:ext cx="2781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extLst>
              <p:ext uri="{D42A27DB-BD31-4B8C-83A1-F6EECF244321}">
                <p14:modId xmlns:p14="http://schemas.microsoft.com/office/powerpoint/2010/main" val="3968996426"/>
              </p:ext>
            </p:extLst>
          </p:nvPr>
        </p:nvGraphicFramePr>
        <p:xfrm>
          <a:off x="7366000" y="4769225"/>
          <a:ext cx="939800" cy="825500"/>
        </p:xfrm>
        <a:graphic>
          <a:graphicData uri="http://schemas.openxmlformats.org/presentationml/2006/ole">
            <mc:AlternateContent xmlns:mc="http://schemas.openxmlformats.org/markup-compatibility/2006">
              <mc:Choice xmlns:v="urn:schemas-microsoft-com:vml" Requires="v">
                <p:oleObj spid="_x0000_s7261" name="Equation" r:id="rId15" imgW="939600" imgH="825480" progId="Equation.DSMT4">
                  <p:embed/>
                </p:oleObj>
              </mc:Choice>
              <mc:Fallback>
                <p:oleObj name="Equation" r:id="rId15" imgW="939600" imgH="825480" progId="Equation.DSMT4">
                  <p:embed/>
                  <p:pic>
                    <p:nvPicPr>
                      <p:cNvPr id="0" name="Picture 9"/>
                      <p:cNvPicPr>
                        <a:picLocks noChangeAspect="1" noChangeArrowheads="1"/>
                      </p:cNvPicPr>
                      <p:nvPr/>
                    </p:nvPicPr>
                    <p:blipFill>
                      <a:blip r:embed="rId16"/>
                      <a:srcRect/>
                      <a:stretch>
                        <a:fillRect/>
                      </a:stretch>
                    </p:blipFill>
                    <p:spPr bwMode="auto">
                      <a:xfrm>
                        <a:off x="7366000" y="4769225"/>
                        <a:ext cx="939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Shell Method</a:t>
            </a:r>
          </a:p>
        </p:txBody>
      </p:sp>
      <p:sp>
        <p:nvSpPr>
          <p:cNvPr id="3" name="Content Placeholder 2"/>
          <p:cNvSpPr>
            <a:spLocks noGrp="1"/>
          </p:cNvSpPr>
          <p:nvPr>
            <p:ph idx="1"/>
          </p:nvPr>
        </p:nvSpPr>
        <p:spPr>
          <a:solidFill>
            <a:srgbClr val="FFFFCC"/>
          </a:solidFill>
          <a:ln w="28575">
            <a:solidFill>
              <a:srgbClr val="000000"/>
            </a:solidFill>
          </a:ln>
        </p:spPr>
        <p:txBody>
          <a:bodyPr/>
          <a:lstStyle/>
          <a:p>
            <a:pPr algn="ctr"/>
            <a:r>
              <a:rPr lang="en-US" b="1" dirty="0">
                <a:solidFill>
                  <a:srgbClr val="000000"/>
                </a:solidFill>
              </a:rPr>
              <a:t>The Shell Method </a:t>
            </a:r>
          </a:p>
          <a:p>
            <a:r>
              <a:rPr lang="en-US" dirty="0">
                <a:solidFill>
                  <a:srgbClr val="000000"/>
                </a:solidFill>
              </a:rPr>
              <a:t>Assume that the given solid of revolution can be formed by revolving the plane region </a:t>
            </a:r>
            <a:r>
              <a:rPr lang="en-US" i="1" dirty="0">
                <a:solidFill>
                  <a:srgbClr val="000000"/>
                </a:solidFill>
              </a:rPr>
              <a:t>R</a:t>
            </a:r>
            <a:r>
              <a:rPr lang="en-US" dirty="0">
                <a:solidFill>
                  <a:srgbClr val="000000"/>
                </a:solidFill>
              </a:rPr>
              <a:t> around the line </a:t>
            </a:r>
            <a:r>
              <a:rPr lang="en-US" i="1" dirty="0">
                <a:solidFill>
                  <a:srgbClr val="000000"/>
                </a:solidFill>
              </a:rPr>
              <a:t>x</a:t>
            </a:r>
            <a:r>
              <a:rPr lang="en-US" dirty="0">
                <a:solidFill>
                  <a:srgbClr val="000000"/>
                </a:solidFill>
              </a:rPr>
              <a:t> = </a:t>
            </a:r>
            <a:r>
              <a:rPr lang="en-US" i="1" dirty="0">
                <a:solidFill>
                  <a:srgbClr val="000000"/>
                </a:solidFill>
              </a:rPr>
              <a:t>L</a:t>
            </a:r>
            <a:r>
              <a:rPr lang="en-US" dirty="0">
                <a:solidFill>
                  <a:srgbClr val="000000"/>
                </a:solidFill>
              </a:rPr>
              <a:t>, that </a:t>
            </a:r>
            <a:r>
              <a:rPr lang="en-US" i="1" dirty="0">
                <a:solidFill>
                  <a:srgbClr val="000000"/>
                </a:solidFill>
              </a:rPr>
              <a:t>R</a:t>
            </a:r>
            <a:r>
              <a:rPr lang="en-US" dirty="0">
                <a:solidFill>
                  <a:srgbClr val="000000"/>
                </a:solidFill>
              </a:rPr>
              <a:t> is bounded below by the </a:t>
            </a:r>
            <a:r>
              <a:rPr lang="en-US" i="1" dirty="0">
                <a:solidFill>
                  <a:srgbClr val="000000"/>
                </a:solidFill>
              </a:rPr>
              <a:t>x</a:t>
            </a:r>
            <a:r>
              <a:rPr lang="en-US" dirty="0">
                <a:solidFill>
                  <a:srgbClr val="000000"/>
                </a:solidFill>
              </a:rPr>
              <a:t>‑axis and above by the graph of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over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that </a:t>
            </a:r>
            <a:r>
              <a:rPr lang="en-US" i="1" dirty="0">
                <a:solidFill>
                  <a:srgbClr val="000000"/>
                </a:solidFill>
              </a:rPr>
              <a:t>L</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a:t>
            </a:r>
            <a:r>
              <a:rPr lang="en-US" dirty="0">
                <a:solidFill>
                  <a:srgbClr val="000000"/>
                </a:solidFill>
              </a:rPr>
              <a:t>. Then, using the shell method, the volume </a:t>
            </a:r>
            <a:r>
              <a:rPr lang="en-US" i="1" dirty="0">
                <a:solidFill>
                  <a:srgbClr val="000000"/>
                </a:solidFill>
              </a:rPr>
              <a:t>V</a:t>
            </a:r>
            <a:r>
              <a:rPr lang="en-US" dirty="0">
                <a:solidFill>
                  <a:srgbClr val="000000"/>
                </a:solidFill>
              </a:rPr>
              <a:t> can be expressed as follows. </a:t>
            </a:r>
          </a:p>
        </p:txBody>
      </p:sp>
      <p:graphicFrame>
        <p:nvGraphicFramePr>
          <p:cNvPr id="8194" name="Object 2"/>
          <p:cNvGraphicFramePr>
            <a:graphicFrameLocks noChangeAspect="1"/>
          </p:cNvGraphicFramePr>
          <p:nvPr>
            <p:extLst>
              <p:ext uri="{D42A27DB-BD31-4B8C-83A1-F6EECF244321}">
                <p14:modId xmlns:p14="http://schemas.microsoft.com/office/powerpoint/2010/main" val="3918525957"/>
              </p:ext>
            </p:extLst>
          </p:nvPr>
        </p:nvGraphicFramePr>
        <p:xfrm>
          <a:off x="768350" y="4572000"/>
          <a:ext cx="7607300" cy="939800"/>
        </p:xfrm>
        <a:graphic>
          <a:graphicData uri="http://schemas.openxmlformats.org/presentationml/2006/ole">
            <mc:AlternateContent xmlns:mc="http://schemas.openxmlformats.org/markup-compatibility/2006">
              <mc:Choice xmlns:v="urn:schemas-microsoft-com:vml" Requires="v">
                <p:oleObj spid="_x0000_s8206" name="Equation" r:id="rId3" imgW="7607160" imgH="939600" progId="Equation.DSMT4">
                  <p:embed/>
                </p:oleObj>
              </mc:Choice>
              <mc:Fallback>
                <p:oleObj name="Equation" r:id="rId3" imgW="7607160" imgH="939600" progId="Equation.DSMT4">
                  <p:embed/>
                  <p:pic>
                    <p:nvPicPr>
                      <p:cNvPr id="0" name="Picture 2"/>
                      <p:cNvPicPr>
                        <a:picLocks noChangeAspect="1" noChangeArrowheads="1"/>
                      </p:cNvPicPr>
                      <p:nvPr/>
                    </p:nvPicPr>
                    <p:blipFill>
                      <a:blip r:embed="rId4"/>
                      <a:srcRect/>
                      <a:stretch>
                        <a:fillRect/>
                      </a:stretch>
                    </p:blipFill>
                    <p:spPr bwMode="auto">
                      <a:xfrm>
                        <a:off x="768350" y="4572000"/>
                        <a:ext cx="7607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Shell Method</a:t>
            </a:r>
          </a:p>
        </p:txBody>
      </p:sp>
      <p:pic>
        <p:nvPicPr>
          <p:cNvPr id="2457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57225" y="1295400"/>
            <a:ext cx="7829550" cy="4140200"/>
          </a:xfrm>
          <a:prstGeom prst="rect">
            <a:avLst/>
          </a:prstGeom>
          <a:noFill/>
          <a:ln w="9525">
            <a:noFill/>
            <a:miter lim="800000"/>
            <a:headEnd/>
            <a:tailEnd/>
          </a:ln>
        </p:spPr>
      </p:pic>
      <p:sp>
        <p:nvSpPr>
          <p:cNvPr id="5" name="Rectangle 4"/>
          <p:cNvSpPr/>
          <p:nvPr/>
        </p:nvSpPr>
        <p:spPr>
          <a:xfrm>
            <a:off x="3581400" y="5509550"/>
            <a:ext cx="1451808" cy="523220"/>
          </a:xfrm>
          <a:prstGeom prst="rect">
            <a:avLst/>
          </a:prstGeom>
        </p:spPr>
        <p:txBody>
          <a:bodyPr wrap="none">
            <a:spAutoFit/>
          </a:bodyPr>
          <a:lstStyle/>
          <a:p>
            <a:r>
              <a:rPr lang="en-US" sz="2800" b="1" dirty="0"/>
              <a:t>Figure 4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Shell Method</a:t>
            </a:r>
          </a:p>
        </p:txBody>
      </p:sp>
      <p:sp>
        <p:nvSpPr>
          <p:cNvPr id="3" name="Content Placeholder 2"/>
          <p:cNvSpPr>
            <a:spLocks noGrp="1"/>
          </p:cNvSpPr>
          <p:nvPr>
            <p:ph idx="1"/>
          </p:nvPr>
        </p:nvSpPr>
        <p:spPr/>
        <p:txBody>
          <a:bodyPr>
            <a:normAutofit lnSpcReduction="10000"/>
          </a:bodyPr>
          <a:lstStyle/>
          <a:p>
            <a:r>
              <a:rPr lang="en-US" dirty="0"/>
              <a:t>In this formula, the factor 			   is </a:t>
            </a:r>
            <a:br>
              <a:rPr lang="en-US" dirty="0"/>
            </a:br>
            <a:r>
              <a:rPr lang="en-US" dirty="0"/>
              <a:t>the circumference of a given shell element and corresponds to the width of the rectangular slab </a:t>
            </a:r>
            <a:br>
              <a:rPr lang="en-US" dirty="0"/>
            </a:br>
            <a:r>
              <a:rPr lang="en-US" dirty="0"/>
              <a:t>if the shell is cut and laid out flat. In Example 1, the region </a:t>
            </a:r>
            <a:r>
              <a:rPr lang="en-US" i="1" dirty="0"/>
              <a:t>R</a:t>
            </a:r>
            <a:r>
              <a:rPr lang="en-US" dirty="0"/>
              <a:t> was rotated about the line </a:t>
            </a:r>
            <a:r>
              <a:rPr lang="en-US" i="1" dirty="0"/>
              <a:t>x</a:t>
            </a:r>
            <a:r>
              <a:rPr lang="en-US" dirty="0"/>
              <a:t> = 0, so the radius of each shell was simply the distance </a:t>
            </a:r>
            <a:r>
              <a:rPr lang="en-US" i="1" dirty="0"/>
              <a:t>x</a:t>
            </a:r>
            <a:r>
              <a:rPr lang="en-US" dirty="0"/>
              <a:t> from the origin; more generally, </a:t>
            </a:r>
            <a:r>
              <a:rPr lang="en-US" i="1" dirty="0"/>
              <a:t>x</a:t>
            </a:r>
            <a:r>
              <a:rPr lang="en-US" dirty="0"/>
              <a:t> </a:t>
            </a:r>
            <a:r>
              <a:rPr lang="en-US" dirty="0">
                <a:latin typeface="Symbol" pitchFamily="18" charset="2"/>
              </a:rPr>
              <a:t>-</a:t>
            </a:r>
            <a:r>
              <a:rPr lang="en-US" dirty="0"/>
              <a:t> </a:t>
            </a:r>
            <a:r>
              <a:rPr lang="en-US" i="1" dirty="0"/>
              <a:t>L</a:t>
            </a:r>
            <a:r>
              <a:rPr lang="en-US" dirty="0"/>
              <a:t> is the radius of the shell that passes through </a:t>
            </a:r>
            <a:r>
              <a:rPr lang="en-US" i="1" dirty="0"/>
              <a:t>x</a:t>
            </a:r>
            <a:r>
              <a:rPr lang="en-US" dirty="0"/>
              <a:t> and has </a:t>
            </a:r>
            <a:r>
              <a:rPr lang="en-US" i="1" dirty="0"/>
              <a:t>x</a:t>
            </a:r>
            <a:r>
              <a:rPr lang="en-US" dirty="0"/>
              <a:t> = </a:t>
            </a:r>
            <a:r>
              <a:rPr lang="en-US" i="1" dirty="0"/>
              <a:t>L</a:t>
            </a:r>
            <a:r>
              <a:rPr lang="en-US" dirty="0"/>
              <a:t> as its axis. The height of that same shell is </a:t>
            </a:r>
            <a:r>
              <a:rPr lang="en-US" i="1" dirty="0"/>
              <a:t>f</a:t>
            </a:r>
            <a:r>
              <a:rPr lang="en-US" dirty="0"/>
              <a:t>(</a:t>
            </a:r>
            <a:r>
              <a:rPr lang="en-US" i="1" dirty="0"/>
              <a:t>x</a:t>
            </a:r>
            <a:r>
              <a:rPr lang="en-US" dirty="0"/>
              <a:t>), and </a:t>
            </a:r>
            <a:r>
              <a:rPr lang="en-US" i="1" dirty="0"/>
              <a:t>dx</a:t>
            </a:r>
            <a:r>
              <a:rPr lang="en-US" dirty="0"/>
              <a:t> corresponds, as usual, to </a:t>
            </a:r>
            <a:r>
              <a:rPr lang="en-US" dirty="0">
                <a:sym typeface="Symbol"/>
              </a:rPr>
              <a:t></a:t>
            </a:r>
            <a:r>
              <a:rPr lang="en-US" i="1" dirty="0"/>
              <a:t>x</a:t>
            </a:r>
            <a:r>
              <a:rPr lang="en-US" dirty="0"/>
              <a:t> in the Riemann sum (which in this case can be interpreted as the thickness of each shell element). </a:t>
            </a:r>
          </a:p>
        </p:txBody>
      </p:sp>
      <p:graphicFrame>
        <p:nvGraphicFramePr>
          <p:cNvPr id="33794" name="Object 2"/>
          <p:cNvGraphicFramePr>
            <a:graphicFrameLocks noChangeAspect="1"/>
          </p:cNvGraphicFramePr>
          <p:nvPr>
            <p:extLst>
              <p:ext uri="{D42A27DB-BD31-4B8C-83A1-F6EECF244321}">
                <p14:modId xmlns:p14="http://schemas.microsoft.com/office/powerpoint/2010/main" val="1340326669"/>
              </p:ext>
            </p:extLst>
          </p:nvPr>
        </p:nvGraphicFramePr>
        <p:xfrm>
          <a:off x="4270375" y="1277938"/>
          <a:ext cx="2870200" cy="482600"/>
        </p:xfrm>
        <a:graphic>
          <a:graphicData uri="http://schemas.openxmlformats.org/presentationml/2006/ole">
            <mc:AlternateContent xmlns:mc="http://schemas.openxmlformats.org/markup-compatibility/2006">
              <mc:Choice xmlns:v="urn:schemas-microsoft-com:vml" Requires="v">
                <p:oleObj spid="_x0000_s33806" name="Equation" r:id="rId3" imgW="2869920" imgH="482400" progId="Equation.DSMT4">
                  <p:embed/>
                </p:oleObj>
              </mc:Choice>
              <mc:Fallback>
                <p:oleObj name="Equation" r:id="rId3" imgW="2869920" imgH="482400" progId="Equation.DSMT4">
                  <p:embed/>
                  <p:pic>
                    <p:nvPicPr>
                      <p:cNvPr id="0" name="Picture 2"/>
                      <p:cNvPicPr>
                        <a:picLocks noChangeAspect="1" noChangeArrowheads="1"/>
                      </p:cNvPicPr>
                      <p:nvPr/>
                    </p:nvPicPr>
                    <p:blipFill>
                      <a:blip r:embed="rId4"/>
                      <a:srcRect/>
                      <a:stretch>
                        <a:fillRect/>
                      </a:stretch>
                    </p:blipFill>
                    <p:spPr bwMode="auto">
                      <a:xfrm>
                        <a:off x="4270375" y="1277938"/>
                        <a:ext cx="287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Shell Method</a:t>
            </a:r>
          </a:p>
        </p:txBody>
      </p:sp>
      <p:sp>
        <p:nvSpPr>
          <p:cNvPr id="3" name="Content Placeholder 2"/>
          <p:cNvSpPr>
            <a:spLocks noGrp="1"/>
          </p:cNvSpPr>
          <p:nvPr>
            <p:ph idx="1"/>
          </p:nvPr>
        </p:nvSpPr>
        <p:spPr/>
        <p:txBody>
          <a:bodyPr>
            <a:noAutofit/>
          </a:bodyPr>
          <a:lstStyle/>
          <a:p>
            <a:r>
              <a:rPr lang="en-US" dirty="0"/>
              <a:t>In general, the solid of revolution under consideration may not have a vertical axis of revolution, the axis of revolution may lie to the right of the interval [</a:t>
            </a:r>
            <a:r>
              <a:rPr lang="en-US" i="1" dirty="0"/>
              <a:t>a</a:t>
            </a:r>
            <a:r>
              <a:rPr lang="en-US" dirty="0"/>
              <a:t>, </a:t>
            </a:r>
            <a:r>
              <a:rPr lang="en-US" i="1" dirty="0"/>
              <a:t>b</a:t>
            </a:r>
            <a:r>
              <a:rPr lang="en-US" dirty="0"/>
              <a:t>] of integration instead of to the left, or the region </a:t>
            </a:r>
            <a:r>
              <a:rPr lang="en-US" i="1" dirty="0"/>
              <a:t>R</a:t>
            </a:r>
            <a:r>
              <a:rPr lang="en-US" dirty="0"/>
              <a:t> may be defined by more than one function. But as long as the radii and heights of the shells can be determined, the formula</a:t>
            </a:r>
          </a:p>
          <a:p>
            <a:endParaRPr lang="en-US" dirty="0"/>
          </a:p>
          <a:p>
            <a:endParaRPr lang="en-US" dirty="0"/>
          </a:p>
          <a:p>
            <a:r>
              <a:rPr lang="en-US" dirty="0"/>
              <a:t>still applies and can be adapted as appropriate. </a:t>
            </a:r>
          </a:p>
        </p:txBody>
      </p:sp>
      <p:graphicFrame>
        <p:nvGraphicFramePr>
          <p:cNvPr id="34818" name="Object 2"/>
          <p:cNvGraphicFramePr>
            <a:graphicFrameLocks noChangeAspect="1"/>
          </p:cNvGraphicFramePr>
          <p:nvPr>
            <p:extLst>
              <p:ext uri="{D42A27DB-BD31-4B8C-83A1-F6EECF244321}">
                <p14:modId xmlns:p14="http://schemas.microsoft.com/office/powerpoint/2010/main" val="1115532017"/>
              </p:ext>
            </p:extLst>
          </p:nvPr>
        </p:nvGraphicFramePr>
        <p:xfrm>
          <a:off x="2330450" y="4356100"/>
          <a:ext cx="4622800" cy="939800"/>
        </p:xfrm>
        <a:graphic>
          <a:graphicData uri="http://schemas.openxmlformats.org/presentationml/2006/ole">
            <mc:AlternateContent xmlns:mc="http://schemas.openxmlformats.org/markup-compatibility/2006">
              <mc:Choice xmlns:v="urn:schemas-microsoft-com:vml" Requires="v">
                <p:oleObj spid="_x0000_s34830" name="Equation" r:id="rId3" imgW="4622760" imgH="939600" progId="Equation.DSMT4">
                  <p:embed/>
                </p:oleObj>
              </mc:Choice>
              <mc:Fallback>
                <p:oleObj name="Equation" r:id="rId3" imgW="4622760" imgH="939600" progId="Equation.DSMT4">
                  <p:embed/>
                  <p:pic>
                    <p:nvPicPr>
                      <p:cNvPr id="0" name="Picture 2"/>
                      <p:cNvPicPr>
                        <a:picLocks noChangeAspect="1" noChangeArrowheads="1"/>
                      </p:cNvPicPr>
                      <p:nvPr/>
                    </p:nvPicPr>
                    <p:blipFill>
                      <a:blip r:embed="rId4"/>
                      <a:srcRect/>
                      <a:stretch>
                        <a:fillRect/>
                      </a:stretch>
                    </p:blipFill>
                    <p:spPr bwMode="auto">
                      <a:xfrm>
                        <a:off x="2330450" y="4356100"/>
                        <a:ext cx="462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Find the volume of the solid formed by revolving the region shown in Figure 5 around the line </a:t>
            </a:r>
            <a:r>
              <a:rPr lang="en-US" i="1" dirty="0">
                <a:solidFill>
                  <a:srgbClr val="0000FF"/>
                </a:solidFill>
              </a:rPr>
              <a:t>x </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1</a:t>
            </a:r>
            <a:r>
              <a:rPr lang="en-US" dirty="0"/>
              <a:t>.</a:t>
            </a:r>
            <a:r>
              <a:rPr lang="en-US" i="1" dirty="0"/>
              <a:t> </a:t>
            </a:r>
            <a:endParaRPr lang="en-US" dirty="0"/>
          </a:p>
        </p:txBody>
      </p:sp>
      <p:pic>
        <p:nvPicPr>
          <p:cNvPr id="30721"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52193" y="2209800"/>
            <a:ext cx="4039615" cy="3200400"/>
          </a:xfrm>
          <a:prstGeom prst="rect">
            <a:avLst/>
          </a:prstGeom>
          <a:noFill/>
          <a:ln w="9525">
            <a:noFill/>
            <a:miter lim="800000"/>
            <a:headEnd/>
            <a:tailEnd/>
          </a:ln>
        </p:spPr>
      </p:pic>
      <p:sp>
        <p:nvSpPr>
          <p:cNvPr id="6" name="Rectangle 5"/>
          <p:cNvSpPr/>
          <p:nvPr/>
        </p:nvSpPr>
        <p:spPr>
          <a:xfrm>
            <a:off x="3846096" y="5410200"/>
            <a:ext cx="1451808" cy="523220"/>
          </a:xfrm>
          <a:prstGeom prst="rect">
            <a:avLst/>
          </a:prstGeom>
        </p:spPr>
        <p:txBody>
          <a:bodyPr wrap="none">
            <a:spAutoFit/>
          </a:bodyPr>
          <a:lstStyle/>
          <a:p>
            <a:r>
              <a:rPr lang="en-US" sz="2800" b="1" dirty="0"/>
              <a:t>Figure 5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 </a:t>
            </a:r>
          </a:p>
          <a:p>
            <a:r>
              <a:rPr lang="en-US" dirty="0"/>
              <a:t>The solid formed is shown in Figure 6. </a:t>
            </a:r>
          </a:p>
        </p:txBody>
      </p:sp>
      <p:pic>
        <p:nvPicPr>
          <p:cNvPr id="2969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383740" y="2468880"/>
            <a:ext cx="4376521" cy="3017520"/>
          </a:xfrm>
          <a:prstGeom prst="rect">
            <a:avLst/>
          </a:prstGeom>
          <a:noFill/>
          <a:ln w="9525">
            <a:noFill/>
            <a:miter lim="800000"/>
            <a:headEnd/>
            <a:tailEnd/>
          </a:ln>
        </p:spPr>
      </p:pic>
      <p:sp>
        <p:nvSpPr>
          <p:cNvPr id="5" name="Rectangle 4"/>
          <p:cNvSpPr/>
          <p:nvPr/>
        </p:nvSpPr>
        <p:spPr>
          <a:xfrm>
            <a:off x="3846096" y="5486400"/>
            <a:ext cx="1451808" cy="523220"/>
          </a:xfrm>
          <a:prstGeom prst="rect">
            <a:avLst/>
          </a:prstGeom>
        </p:spPr>
        <p:txBody>
          <a:bodyPr wrap="none">
            <a:spAutoFit/>
          </a:bodyPr>
          <a:lstStyle/>
          <a:p>
            <a:r>
              <a:rPr lang="en-US" sz="2800" b="1" dirty="0"/>
              <a:t>Figure 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5" name="Content Placeholder 2"/>
          <p:cNvSpPr>
            <a:spLocks noGrp="1"/>
          </p:cNvSpPr>
          <p:nvPr>
            <p:ph idx="1"/>
          </p:nvPr>
        </p:nvSpPr>
        <p:spPr>
          <a:xfrm>
            <a:off x="457200" y="1280160"/>
            <a:ext cx="3962400" cy="4572000"/>
          </a:xfrm>
        </p:spPr>
        <p:txBody>
          <a:bodyPr/>
          <a:lstStyle/>
          <a:p>
            <a:r>
              <a:rPr lang="en-US" dirty="0"/>
              <a:t>The height of any given shell element is simply </a:t>
            </a:r>
            <a:r>
              <a:rPr lang="en-US" i="1" dirty="0"/>
              <a:t>f</a:t>
            </a:r>
            <a:r>
              <a:rPr lang="en-US" dirty="0"/>
              <a:t>(</a:t>
            </a:r>
            <a:r>
              <a:rPr lang="en-US" i="1" dirty="0"/>
              <a:t>x</a:t>
            </a:r>
            <a:r>
              <a:rPr lang="en-US" dirty="0"/>
              <a:t>) = </a:t>
            </a:r>
            <a:r>
              <a:rPr lang="en-US" i="1" dirty="0"/>
              <a:t>x</a:t>
            </a:r>
            <a:r>
              <a:rPr lang="en-US" baseline="30000" dirty="0"/>
              <a:t>2</a:t>
            </a:r>
            <a:r>
              <a:rPr lang="en-US" dirty="0"/>
              <a:t>, 0 ≤ </a:t>
            </a:r>
            <a:r>
              <a:rPr lang="en-US" i="1" dirty="0"/>
              <a:t>x</a:t>
            </a:r>
            <a:r>
              <a:rPr lang="en-US" dirty="0"/>
              <a:t> ≤ 1, but the radius of the same shell is </a:t>
            </a:r>
            <a:r>
              <a:rPr lang="en-US" i="1" dirty="0"/>
              <a:t>x</a:t>
            </a:r>
            <a:r>
              <a:rPr lang="en-US" dirty="0"/>
              <a:t> − (−1), or </a:t>
            </a:r>
            <a:r>
              <a:rPr lang="en-US" i="1" dirty="0"/>
              <a:t>x</a:t>
            </a:r>
            <a:r>
              <a:rPr lang="en-US" dirty="0"/>
              <a:t> + 1 (see Figure 7). </a:t>
            </a:r>
          </a:p>
        </p:txBody>
      </p:sp>
      <p:grpSp>
        <p:nvGrpSpPr>
          <p:cNvPr id="8" name="Group 7"/>
          <p:cNvGrpSpPr/>
          <p:nvPr/>
        </p:nvGrpSpPr>
        <p:grpSpPr>
          <a:xfrm>
            <a:off x="4343400" y="1600200"/>
            <a:ext cx="4581236" cy="4409420"/>
            <a:chOff x="4343400" y="1600200"/>
            <a:chExt cx="4581236" cy="4409420"/>
          </a:xfrm>
        </p:grpSpPr>
        <p:pic>
          <p:nvPicPr>
            <p:cNvPr id="1433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343400" y="1600200"/>
              <a:ext cx="4581236" cy="3657600"/>
            </a:xfrm>
            <a:prstGeom prst="rect">
              <a:avLst/>
            </a:prstGeom>
            <a:noFill/>
            <a:ln w="9525">
              <a:noFill/>
              <a:miter lim="800000"/>
              <a:headEnd/>
              <a:tailEnd/>
            </a:ln>
          </p:spPr>
        </p:pic>
        <p:sp>
          <p:nvSpPr>
            <p:cNvPr id="7" name="Rectangle 6"/>
            <p:cNvSpPr/>
            <p:nvPr/>
          </p:nvSpPr>
          <p:spPr>
            <a:xfrm>
              <a:off x="5798767" y="5486400"/>
              <a:ext cx="1451808" cy="523220"/>
            </a:xfrm>
            <a:prstGeom prst="rect">
              <a:avLst/>
            </a:prstGeom>
          </p:spPr>
          <p:txBody>
            <a:bodyPr wrap="none">
              <a:spAutoFit/>
            </a:bodyPr>
            <a:lstStyle/>
            <a:p>
              <a:r>
                <a:rPr lang="en-US" sz="2800" b="1" dirty="0"/>
                <a:t>Figure 7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So the volume of the solid generated is as follows:</a:t>
            </a:r>
          </a:p>
        </p:txBody>
      </p:sp>
      <p:graphicFrame>
        <p:nvGraphicFramePr>
          <p:cNvPr id="12291" name="Object 3"/>
          <p:cNvGraphicFramePr>
            <a:graphicFrameLocks noChangeAspect="1"/>
          </p:cNvGraphicFramePr>
          <p:nvPr>
            <p:extLst>
              <p:ext uri="{D42A27DB-BD31-4B8C-83A1-F6EECF244321}">
                <p14:modId xmlns:p14="http://schemas.microsoft.com/office/powerpoint/2010/main" val="2677223184"/>
              </p:ext>
            </p:extLst>
          </p:nvPr>
        </p:nvGraphicFramePr>
        <p:xfrm>
          <a:off x="1635125" y="2025650"/>
          <a:ext cx="4559300" cy="939800"/>
        </p:xfrm>
        <a:graphic>
          <a:graphicData uri="http://schemas.openxmlformats.org/presentationml/2006/ole">
            <mc:AlternateContent xmlns:mc="http://schemas.openxmlformats.org/markup-compatibility/2006">
              <mc:Choice xmlns:v="urn:schemas-microsoft-com:vml" Requires="v">
                <p:oleObj spid="_x0000_s12339" name="Equation" r:id="rId3" imgW="4559040" imgH="939600" progId="Equation.DSMT4">
                  <p:embed/>
                </p:oleObj>
              </mc:Choice>
              <mc:Fallback>
                <p:oleObj name="Equation" r:id="rId3" imgW="4559040" imgH="939600" progId="Equation.DSMT4">
                  <p:embed/>
                  <p:pic>
                    <p:nvPicPr>
                      <p:cNvPr id="0" name="Picture 3"/>
                      <p:cNvPicPr>
                        <a:picLocks noChangeAspect="1" noChangeArrowheads="1"/>
                      </p:cNvPicPr>
                      <p:nvPr/>
                    </p:nvPicPr>
                    <p:blipFill>
                      <a:blip r:embed="rId4"/>
                      <a:srcRect/>
                      <a:stretch>
                        <a:fillRect/>
                      </a:stretch>
                    </p:blipFill>
                    <p:spPr bwMode="auto">
                      <a:xfrm>
                        <a:off x="1635125" y="2025650"/>
                        <a:ext cx="455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1870355524"/>
              </p:ext>
            </p:extLst>
          </p:nvPr>
        </p:nvGraphicFramePr>
        <p:xfrm>
          <a:off x="1885950" y="3084513"/>
          <a:ext cx="5372100" cy="685800"/>
        </p:xfrm>
        <a:graphic>
          <a:graphicData uri="http://schemas.openxmlformats.org/presentationml/2006/ole">
            <mc:AlternateContent xmlns:mc="http://schemas.openxmlformats.org/markup-compatibility/2006">
              <mc:Choice xmlns:v="urn:schemas-microsoft-com:vml" Requires="v">
                <p:oleObj spid="_x0000_s12340" name="Equation" r:id="rId5" imgW="5371920" imgH="685800" progId="Equation.DSMT4">
                  <p:embed/>
                </p:oleObj>
              </mc:Choice>
              <mc:Fallback>
                <p:oleObj name="Equation" r:id="rId5" imgW="5371920" imgH="685800" progId="Equation.DSMT4">
                  <p:embed/>
                  <p:pic>
                    <p:nvPicPr>
                      <p:cNvPr id="0" name="Picture 4"/>
                      <p:cNvPicPr>
                        <a:picLocks noChangeAspect="1" noChangeArrowheads="1"/>
                      </p:cNvPicPr>
                      <p:nvPr/>
                    </p:nvPicPr>
                    <p:blipFill>
                      <a:blip r:embed="rId6"/>
                      <a:srcRect/>
                      <a:stretch>
                        <a:fillRect/>
                      </a:stretch>
                    </p:blipFill>
                    <p:spPr bwMode="auto">
                      <a:xfrm>
                        <a:off x="1885950" y="3084513"/>
                        <a:ext cx="537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2635385659"/>
              </p:ext>
            </p:extLst>
          </p:nvPr>
        </p:nvGraphicFramePr>
        <p:xfrm>
          <a:off x="1924050" y="3843338"/>
          <a:ext cx="2260600" cy="1117600"/>
        </p:xfrm>
        <a:graphic>
          <a:graphicData uri="http://schemas.openxmlformats.org/presentationml/2006/ole">
            <mc:AlternateContent xmlns:mc="http://schemas.openxmlformats.org/markup-compatibility/2006">
              <mc:Choice xmlns:v="urn:schemas-microsoft-com:vml" Requires="v">
                <p:oleObj spid="_x0000_s12341" name="Equation" r:id="rId7" imgW="2260440" imgH="1117440" progId="Equation.DSMT4">
                  <p:embed/>
                </p:oleObj>
              </mc:Choice>
              <mc:Fallback>
                <p:oleObj name="Equation" r:id="rId7" imgW="2260440" imgH="1117440" progId="Equation.DSMT4">
                  <p:embed/>
                  <p:pic>
                    <p:nvPicPr>
                      <p:cNvPr id="0" name="Picture 5"/>
                      <p:cNvPicPr>
                        <a:picLocks noChangeAspect="1" noChangeArrowheads="1"/>
                      </p:cNvPicPr>
                      <p:nvPr/>
                    </p:nvPicPr>
                    <p:blipFill>
                      <a:blip r:embed="rId8"/>
                      <a:srcRect/>
                      <a:stretch>
                        <a:fillRect/>
                      </a:stretch>
                    </p:blipFill>
                    <p:spPr bwMode="auto">
                      <a:xfrm>
                        <a:off x="1924050" y="3843338"/>
                        <a:ext cx="22606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317982550"/>
              </p:ext>
            </p:extLst>
          </p:nvPr>
        </p:nvGraphicFramePr>
        <p:xfrm>
          <a:off x="1924050" y="5029200"/>
          <a:ext cx="762000" cy="838200"/>
        </p:xfrm>
        <a:graphic>
          <a:graphicData uri="http://schemas.openxmlformats.org/presentationml/2006/ole">
            <mc:AlternateContent xmlns:mc="http://schemas.openxmlformats.org/markup-compatibility/2006">
              <mc:Choice xmlns:v="urn:schemas-microsoft-com:vml" Requires="v">
                <p:oleObj spid="_x0000_s12342" name="Equation" r:id="rId9" imgW="761760" imgH="838080" progId="Equation.DSMT4">
                  <p:embed/>
                </p:oleObj>
              </mc:Choice>
              <mc:Fallback>
                <p:oleObj name="Equation" r:id="rId9" imgW="761760" imgH="838080" progId="Equation.DSMT4">
                  <p:embed/>
                  <p:pic>
                    <p:nvPicPr>
                      <p:cNvPr id="0" name="Picture 6"/>
                      <p:cNvPicPr>
                        <a:picLocks noChangeAspect="1" noChangeArrowheads="1"/>
                      </p:cNvPicPr>
                      <p:nvPr/>
                    </p:nvPicPr>
                    <p:blipFill>
                      <a:blip r:embed="rId10"/>
                      <a:srcRect/>
                      <a:stretch>
                        <a:fillRect/>
                      </a:stretch>
                    </p:blipFill>
                    <p:spPr bwMode="auto">
                      <a:xfrm>
                        <a:off x="1924050" y="5029200"/>
                        <a:ext cx="76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Shell Method</a:t>
            </a:r>
          </a:p>
          <a:p>
            <a:pPr marL="514350" indent="-514350">
              <a:buFont typeface="+mj-lt"/>
              <a:buAutoNum type="arabicPeriod"/>
            </a:pPr>
            <a:r>
              <a:rPr lang="en-US" dirty="0"/>
              <a:t>Disks, Washers, and Shells Compared </a:t>
            </a:r>
          </a:p>
          <a:p>
            <a:pPr>
              <a:buFont typeface="Courier New" pitchFamily="49" charset="0"/>
              <a:buChar char="o"/>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Disks, Washers, and Shells Compared</a:t>
            </a:r>
          </a:p>
        </p:txBody>
      </p:sp>
      <p:sp>
        <p:nvSpPr>
          <p:cNvPr id="3" name="Content Placeholder 2"/>
          <p:cNvSpPr>
            <a:spLocks noGrp="1"/>
          </p:cNvSpPr>
          <p:nvPr>
            <p:ph idx="1"/>
          </p:nvPr>
        </p:nvSpPr>
        <p:spPr/>
        <p:txBody>
          <a:bodyPr/>
          <a:lstStyle/>
          <a:p>
            <a:r>
              <a:rPr lang="en-US" dirty="0"/>
              <a:t>We will conclude this section with some illustrations of volumes in which the disk/washer method and the shell method are compared. In some cases, one method may be clearly preferable to the other; in other cases, both are viable.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1461939"/>
          </a:xfrm>
        </p:spPr>
        <p:txBody>
          <a:bodyPr wrap="square">
            <a:spAutoFit/>
          </a:bodyPr>
          <a:lstStyle/>
          <a:p>
            <a:pPr>
              <a:spcBef>
                <a:spcPts val="600"/>
              </a:spcBef>
            </a:pPr>
            <a:r>
              <a:rPr lang="en-US" dirty="0"/>
              <a:t>Find the volume of the solid formed by revolving the region shown in Figure 8 around the line </a:t>
            </a:r>
            <a:r>
              <a:rPr lang="en-US" i="1" dirty="0"/>
              <a:t>y</a:t>
            </a:r>
            <a:r>
              <a:rPr lang="en-US" dirty="0"/>
              <a:t> = 2.</a:t>
            </a:r>
          </a:p>
          <a:p>
            <a:pPr>
              <a:spcBef>
                <a:spcPts val="600"/>
              </a:spcBef>
            </a:pPr>
            <a:r>
              <a:rPr lang="en-US" b="1" dirty="0"/>
              <a:t>Solution</a:t>
            </a:r>
          </a:p>
        </p:txBody>
      </p:sp>
      <p:pic>
        <p:nvPicPr>
          <p:cNvPr id="2150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626093" y="2209800"/>
            <a:ext cx="2984507" cy="3749040"/>
          </a:xfrm>
          <a:prstGeom prst="rect">
            <a:avLst/>
          </a:prstGeom>
          <a:noFill/>
          <a:ln w="9525">
            <a:noFill/>
            <a:miter lim="800000"/>
            <a:headEnd/>
            <a:tailEnd/>
          </a:ln>
        </p:spPr>
      </p:pic>
      <p:sp>
        <p:nvSpPr>
          <p:cNvPr id="6" name="Rectangle 5"/>
          <p:cNvSpPr/>
          <p:nvPr/>
        </p:nvSpPr>
        <p:spPr>
          <a:xfrm>
            <a:off x="7391400" y="5486400"/>
            <a:ext cx="1451808" cy="523220"/>
          </a:xfrm>
          <a:prstGeom prst="rect">
            <a:avLst/>
          </a:prstGeom>
        </p:spPr>
        <p:txBody>
          <a:bodyPr wrap="none">
            <a:spAutoFit/>
          </a:bodyPr>
          <a:lstStyle/>
          <a:p>
            <a:r>
              <a:rPr lang="en-US" sz="2800" b="1" dirty="0"/>
              <a:t>Figure 8 </a:t>
            </a:r>
          </a:p>
        </p:txBody>
      </p:sp>
      <p:sp>
        <p:nvSpPr>
          <p:cNvPr id="7" name="Rectangle 6"/>
          <p:cNvSpPr/>
          <p:nvPr/>
        </p:nvSpPr>
        <p:spPr>
          <a:xfrm>
            <a:off x="457200" y="2685871"/>
            <a:ext cx="4572000" cy="2677656"/>
          </a:xfrm>
          <a:prstGeom prst="rect">
            <a:avLst/>
          </a:prstGeom>
        </p:spPr>
        <p:txBody>
          <a:bodyPr>
            <a:spAutoFit/>
          </a:bodyPr>
          <a:lstStyle/>
          <a:p>
            <a:pPr>
              <a:spcBef>
                <a:spcPts val="600"/>
              </a:spcBef>
            </a:pPr>
            <a:r>
              <a:rPr lang="en-US" sz="2800" dirty="0">
                <a:solidFill>
                  <a:srgbClr val="366092"/>
                </a:solidFill>
              </a:rPr>
              <a:t>The height of each shell in this example is the distance between the </a:t>
            </a:r>
            <a:r>
              <a:rPr lang="en-US" sz="2800" i="1" dirty="0">
                <a:solidFill>
                  <a:srgbClr val="366092"/>
                </a:solidFill>
              </a:rPr>
              <a:t>y</a:t>
            </a:r>
            <a:r>
              <a:rPr lang="en-US" sz="2800" dirty="0">
                <a:solidFill>
                  <a:srgbClr val="366092"/>
                </a:solidFill>
              </a:rPr>
              <a:t>‑axis and the function </a:t>
            </a:r>
            <a:r>
              <a:rPr lang="en-US" sz="2800" i="1" dirty="0">
                <a:solidFill>
                  <a:srgbClr val="366092"/>
                </a:solidFill>
              </a:rPr>
              <a:t>f</a:t>
            </a:r>
            <a:r>
              <a:rPr lang="en-US" sz="2800" dirty="0">
                <a:solidFill>
                  <a:srgbClr val="366092"/>
                </a:solidFill>
              </a:rPr>
              <a:t>(</a:t>
            </a:r>
            <a:r>
              <a:rPr lang="en-US" sz="2800" i="1" dirty="0">
                <a:solidFill>
                  <a:srgbClr val="366092"/>
                </a:solidFill>
              </a:rPr>
              <a:t>y</a:t>
            </a:r>
            <a:r>
              <a:rPr lang="en-US" sz="2800" dirty="0">
                <a:solidFill>
                  <a:srgbClr val="366092"/>
                </a:solidFill>
              </a:rPr>
              <a:t>) = </a:t>
            </a:r>
            <a:r>
              <a:rPr lang="en-US" sz="2800" dirty="0">
                <a:solidFill>
                  <a:srgbClr val="366092"/>
                </a:solidFill>
                <a:latin typeface="Symbol" pitchFamily="18" charset="2"/>
              </a:rPr>
              <a:t>-</a:t>
            </a:r>
            <a:r>
              <a:rPr lang="en-US" sz="2800" i="1" dirty="0">
                <a:solidFill>
                  <a:srgbClr val="366092"/>
                </a:solidFill>
              </a:rPr>
              <a:t>y</a:t>
            </a:r>
            <a:r>
              <a:rPr lang="en-US" sz="2800" baseline="30000" dirty="0">
                <a:solidFill>
                  <a:srgbClr val="366092"/>
                </a:solidFill>
              </a:rPr>
              <a:t>2</a:t>
            </a:r>
            <a:r>
              <a:rPr lang="en-US" sz="2800" dirty="0">
                <a:solidFill>
                  <a:srgbClr val="366092"/>
                </a:solidFill>
              </a:rPr>
              <a:t> + </a:t>
            </a:r>
            <a:r>
              <a:rPr lang="en-US" sz="2800" i="1" dirty="0">
                <a:solidFill>
                  <a:srgbClr val="366092"/>
                </a:solidFill>
              </a:rPr>
              <a:t>y</a:t>
            </a:r>
            <a:r>
              <a:rPr lang="en-US" sz="2800" dirty="0">
                <a:solidFill>
                  <a:srgbClr val="366092"/>
                </a:solidFill>
              </a:rPr>
              <a:t>, for 0 ≤ </a:t>
            </a:r>
            <a:r>
              <a:rPr lang="en-US" sz="2800" i="1" dirty="0">
                <a:solidFill>
                  <a:srgbClr val="366092"/>
                </a:solidFill>
              </a:rPr>
              <a:t>y</a:t>
            </a:r>
            <a:r>
              <a:rPr lang="en-US" sz="2800" dirty="0">
                <a:solidFill>
                  <a:srgbClr val="366092"/>
                </a:solidFill>
              </a:rPr>
              <a:t> ≤ 1. One such height is shown in red in Figure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4" name="Content Placeholder 2"/>
          <p:cNvSpPr>
            <a:spLocks noGrp="1"/>
          </p:cNvSpPr>
          <p:nvPr>
            <p:ph idx="1"/>
          </p:nvPr>
        </p:nvSpPr>
        <p:spPr>
          <a:xfrm>
            <a:off x="457200" y="1280160"/>
            <a:ext cx="4572000" cy="3539430"/>
          </a:xfrm>
        </p:spPr>
        <p:txBody>
          <a:bodyPr wrap="square">
            <a:spAutoFit/>
          </a:bodyPr>
          <a:lstStyle/>
          <a:p>
            <a:pPr>
              <a:spcBef>
                <a:spcPts val="0"/>
              </a:spcBef>
            </a:pPr>
            <a:r>
              <a:rPr lang="en-US" dirty="0"/>
              <a:t>And since the region is being revolved around the line </a:t>
            </a:r>
            <a:r>
              <a:rPr lang="en-US" i="1" dirty="0"/>
              <a:t>y</a:t>
            </a:r>
            <a:r>
              <a:rPr lang="en-US" dirty="0"/>
              <a:t> = 2, the radius of any given shell is given by 2 </a:t>
            </a:r>
            <a:r>
              <a:rPr lang="en-US" dirty="0">
                <a:latin typeface="Symbol" pitchFamily="18" charset="2"/>
              </a:rPr>
              <a:t>-</a:t>
            </a:r>
            <a:r>
              <a:rPr lang="en-US" dirty="0"/>
              <a:t> </a:t>
            </a:r>
            <a:r>
              <a:rPr lang="en-US" i="1" dirty="0"/>
              <a:t>y</a:t>
            </a:r>
            <a:r>
              <a:rPr lang="en-US" dirty="0"/>
              <a:t> (see Figure 10). Note that this corresponds to a maximum radius of 2 when </a:t>
            </a:r>
            <a:r>
              <a:rPr lang="en-US" i="1" dirty="0"/>
              <a:t>y</a:t>
            </a:r>
            <a:r>
              <a:rPr lang="en-US" dirty="0"/>
              <a:t> = 0 and a minimum radius of 1 when </a:t>
            </a:r>
            <a:r>
              <a:rPr lang="en-US" i="1" dirty="0"/>
              <a:t>y</a:t>
            </a:r>
            <a:r>
              <a:rPr lang="en-US" dirty="0"/>
              <a:t> = 1.</a:t>
            </a:r>
          </a:p>
        </p:txBody>
      </p:sp>
      <p:pic>
        <p:nvPicPr>
          <p:cNvPr id="2764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334000" y="1371600"/>
            <a:ext cx="3375469" cy="4114800"/>
          </a:xfrm>
          <a:prstGeom prst="rect">
            <a:avLst/>
          </a:prstGeom>
          <a:noFill/>
          <a:ln w="9525">
            <a:noFill/>
            <a:miter lim="800000"/>
            <a:headEnd/>
            <a:tailEnd/>
          </a:ln>
        </p:spPr>
      </p:pic>
      <p:sp>
        <p:nvSpPr>
          <p:cNvPr id="6" name="Rectangle 5"/>
          <p:cNvSpPr/>
          <p:nvPr/>
        </p:nvSpPr>
        <p:spPr>
          <a:xfrm>
            <a:off x="6172200" y="5486400"/>
            <a:ext cx="1634550" cy="523220"/>
          </a:xfrm>
          <a:prstGeom prst="rect">
            <a:avLst/>
          </a:prstGeom>
        </p:spPr>
        <p:txBody>
          <a:bodyPr wrap="none">
            <a:spAutoFit/>
          </a:bodyPr>
          <a:lstStyle/>
          <a:p>
            <a:r>
              <a:rPr lang="en-US" sz="2800" b="1" dirty="0"/>
              <a:t>Figure 10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343400" cy="4572000"/>
          </a:xfrm>
        </p:spPr>
        <p:txBody>
          <a:bodyPr/>
          <a:lstStyle/>
          <a:p>
            <a:r>
              <a:rPr lang="en-US" dirty="0"/>
              <a:t>The volume of the solid generated (shown in Figure 9) can now be found.</a:t>
            </a:r>
          </a:p>
          <a:p>
            <a:endParaRPr lang="en-US" dirty="0"/>
          </a:p>
        </p:txBody>
      </p:sp>
      <p:pic>
        <p:nvPicPr>
          <p:cNvPr id="19457"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57800" y="1143000"/>
            <a:ext cx="3001383" cy="4389120"/>
          </a:xfrm>
          <a:prstGeom prst="rect">
            <a:avLst/>
          </a:prstGeom>
          <a:noFill/>
          <a:ln w="9525">
            <a:noFill/>
            <a:miter lim="800000"/>
            <a:headEnd/>
            <a:tailEnd/>
          </a:ln>
        </p:spPr>
      </p:pic>
      <p:sp>
        <p:nvSpPr>
          <p:cNvPr id="7" name="Rectangle 6"/>
          <p:cNvSpPr/>
          <p:nvPr/>
        </p:nvSpPr>
        <p:spPr>
          <a:xfrm>
            <a:off x="5680650" y="5549630"/>
            <a:ext cx="1451808" cy="523220"/>
          </a:xfrm>
          <a:prstGeom prst="rect">
            <a:avLst/>
          </a:prstGeom>
        </p:spPr>
        <p:txBody>
          <a:bodyPr wrap="none">
            <a:spAutoFit/>
          </a:bodyPr>
          <a:lstStyle/>
          <a:p>
            <a:r>
              <a:rPr lang="en-US" sz="2800" b="1" dirty="0"/>
              <a:t>Figure 9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15363" name="Object 3"/>
          <p:cNvGraphicFramePr>
            <a:graphicFrameLocks noChangeAspect="1"/>
          </p:cNvGraphicFramePr>
          <p:nvPr>
            <p:extLst>
              <p:ext uri="{D42A27DB-BD31-4B8C-83A1-F6EECF244321}">
                <p14:modId xmlns:p14="http://schemas.microsoft.com/office/powerpoint/2010/main" val="2295473256"/>
              </p:ext>
            </p:extLst>
          </p:nvPr>
        </p:nvGraphicFramePr>
        <p:xfrm>
          <a:off x="1438275" y="1377950"/>
          <a:ext cx="4559300" cy="1016000"/>
        </p:xfrm>
        <a:graphic>
          <a:graphicData uri="http://schemas.openxmlformats.org/presentationml/2006/ole">
            <mc:AlternateContent xmlns:mc="http://schemas.openxmlformats.org/markup-compatibility/2006">
              <mc:Choice xmlns:v="urn:schemas-microsoft-com:vml" Requires="v">
                <p:oleObj spid="_x0000_s15423" name="Equation" r:id="rId3" imgW="4559040" imgH="1015920" progId="Equation.DSMT4">
                  <p:embed/>
                </p:oleObj>
              </mc:Choice>
              <mc:Fallback>
                <p:oleObj name="Equation" r:id="rId3" imgW="4559040" imgH="1015920" progId="Equation.DSMT4">
                  <p:embed/>
                  <p:pic>
                    <p:nvPicPr>
                      <p:cNvPr id="0" name="Picture 3"/>
                      <p:cNvPicPr>
                        <a:picLocks noChangeAspect="1" noChangeArrowheads="1"/>
                      </p:cNvPicPr>
                      <p:nvPr/>
                    </p:nvPicPr>
                    <p:blipFill>
                      <a:blip r:embed="rId4"/>
                      <a:srcRect/>
                      <a:stretch>
                        <a:fillRect/>
                      </a:stretch>
                    </p:blipFill>
                    <p:spPr bwMode="auto">
                      <a:xfrm>
                        <a:off x="1438275" y="1377950"/>
                        <a:ext cx="455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822199596"/>
              </p:ext>
            </p:extLst>
          </p:nvPr>
        </p:nvGraphicFramePr>
        <p:xfrm>
          <a:off x="1689100" y="2435225"/>
          <a:ext cx="3657600" cy="685800"/>
        </p:xfrm>
        <a:graphic>
          <a:graphicData uri="http://schemas.openxmlformats.org/presentationml/2006/ole">
            <mc:AlternateContent xmlns:mc="http://schemas.openxmlformats.org/markup-compatibility/2006">
              <mc:Choice xmlns:v="urn:schemas-microsoft-com:vml" Requires="v">
                <p:oleObj spid="_x0000_s15424" name="Equation" r:id="rId5" imgW="3657600" imgH="685800" progId="Equation.DSMT4">
                  <p:embed/>
                </p:oleObj>
              </mc:Choice>
              <mc:Fallback>
                <p:oleObj name="Equation" r:id="rId5" imgW="3657600" imgH="685800" progId="Equation.DSMT4">
                  <p:embed/>
                  <p:pic>
                    <p:nvPicPr>
                      <p:cNvPr id="0" name="Picture 4"/>
                      <p:cNvPicPr>
                        <a:picLocks noChangeAspect="1" noChangeArrowheads="1"/>
                      </p:cNvPicPr>
                      <p:nvPr/>
                    </p:nvPicPr>
                    <p:blipFill>
                      <a:blip r:embed="rId6"/>
                      <a:srcRect/>
                      <a:stretch>
                        <a:fillRect/>
                      </a:stretch>
                    </p:blipFill>
                    <p:spPr bwMode="auto">
                      <a:xfrm>
                        <a:off x="1689100" y="2435225"/>
                        <a:ext cx="3657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3262896622"/>
              </p:ext>
            </p:extLst>
          </p:nvPr>
        </p:nvGraphicFramePr>
        <p:xfrm>
          <a:off x="1701800" y="3162300"/>
          <a:ext cx="3454400" cy="685800"/>
        </p:xfrm>
        <a:graphic>
          <a:graphicData uri="http://schemas.openxmlformats.org/presentationml/2006/ole">
            <mc:AlternateContent xmlns:mc="http://schemas.openxmlformats.org/markup-compatibility/2006">
              <mc:Choice xmlns:v="urn:schemas-microsoft-com:vml" Requires="v">
                <p:oleObj spid="_x0000_s15425" name="Equation" r:id="rId7" imgW="3454200" imgH="685800" progId="Equation.DSMT4">
                  <p:embed/>
                </p:oleObj>
              </mc:Choice>
              <mc:Fallback>
                <p:oleObj name="Equation" r:id="rId7" imgW="3454200" imgH="685800" progId="Equation.DSMT4">
                  <p:embed/>
                  <p:pic>
                    <p:nvPicPr>
                      <p:cNvPr id="0" name="Picture 5"/>
                      <p:cNvPicPr>
                        <a:picLocks noChangeAspect="1" noChangeArrowheads="1"/>
                      </p:cNvPicPr>
                      <p:nvPr/>
                    </p:nvPicPr>
                    <p:blipFill>
                      <a:blip r:embed="rId8"/>
                      <a:srcRect/>
                      <a:stretch>
                        <a:fillRect/>
                      </a:stretch>
                    </p:blipFill>
                    <p:spPr bwMode="auto">
                      <a:xfrm>
                        <a:off x="1701800" y="3162300"/>
                        <a:ext cx="345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600405573"/>
              </p:ext>
            </p:extLst>
          </p:nvPr>
        </p:nvGraphicFramePr>
        <p:xfrm>
          <a:off x="1714500" y="3883025"/>
          <a:ext cx="2819400" cy="1117600"/>
        </p:xfrm>
        <a:graphic>
          <a:graphicData uri="http://schemas.openxmlformats.org/presentationml/2006/ole">
            <mc:AlternateContent xmlns:mc="http://schemas.openxmlformats.org/markup-compatibility/2006">
              <mc:Choice xmlns:v="urn:schemas-microsoft-com:vml" Requires="v">
                <p:oleObj spid="_x0000_s15426" name="Equation" r:id="rId9" imgW="2819160" imgH="1117440" progId="Equation.DSMT4">
                  <p:embed/>
                </p:oleObj>
              </mc:Choice>
              <mc:Fallback>
                <p:oleObj name="Equation" r:id="rId9" imgW="2819160" imgH="1117440" progId="Equation.DSMT4">
                  <p:embed/>
                  <p:pic>
                    <p:nvPicPr>
                      <p:cNvPr id="0" name="Picture 6"/>
                      <p:cNvPicPr>
                        <a:picLocks noChangeAspect="1" noChangeArrowheads="1"/>
                      </p:cNvPicPr>
                      <p:nvPr/>
                    </p:nvPicPr>
                    <p:blipFill>
                      <a:blip r:embed="rId10"/>
                      <a:srcRect/>
                      <a:stretch>
                        <a:fillRect/>
                      </a:stretch>
                    </p:blipFill>
                    <p:spPr bwMode="auto">
                      <a:xfrm>
                        <a:off x="1714500" y="3883025"/>
                        <a:ext cx="2819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4207005650"/>
              </p:ext>
            </p:extLst>
          </p:nvPr>
        </p:nvGraphicFramePr>
        <p:xfrm>
          <a:off x="1708150" y="5035550"/>
          <a:ext cx="596900" cy="825500"/>
        </p:xfrm>
        <a:graphic>
          <a:graphicData uri="http://schemas.openxmlformats.org/presentationml/2006/ole">
            <mc:AlternateContent xmlns:mc="http://schemas.openxmlformats.org/markup-compatibility/2006">
              <mc:Choice xmlns:v="urn:schemas-microsoft-com:vml" Requires="v">
                <p:oleObj spid="_x0000_s15427" name="Equation" r:id="rId11" imgW="596880" imgH="825480" progId="Equation.DSMT4">
                  <p:embed/>
                </p:oleObj>
              </mc:Choice>
              <mc:Fallback>
                <p:oleObj name="Equation" r:id="rId11" imgW="596880" imgH="825480" progId="Equation.DSMT4">
                  <p:embed/>
                  <p:pic>
                    <p:nvPicPr>
                      <p:cNvPr id="0" name="Picture 7"/>
                      <p:cNvPicPr>
                        <a:picLocks noChangeAspect="1" noChangeArrowheads="1"/>
                      </p:cNvPicPr>
                      <p:nvPr/>
                    </p:nvPicPr>
                    <p:blipFill>
                      <a:blip r:embed="rId12"/>
                      <a:srcRect/>
                      <a:stretch>
                        <a:fillRect/>
                      </a:stretch>
                    </p:blipFill>
                    <p:spPr bwMode="auto">
                      <a:xfrm>
                        <a:off x="1708150" y="5035550"/>
                        <a:ext cx="596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 this case, the shell method is far preferable to the washer method. If we were to attempt to find the volume using the washer method, we would need to determine </a:t>
            </a:r>
            <a:r>
              <a:rPr lang="en-US" i="1" dirty="0"/>
              <a:t>R</a:t>
            </a:r>
            <a:r>
              <a:rPr lang="en-US" baseline="-25000" dirty="0"/>
              <a:t>in</a:t>
            </a:r>
            <a:r>
              <a:rPr lang="en-US" dirty="0"/>
              <a:t> and </a:t>
            </a:r>
            <a:r>
              <a:rPr lang="en-US" i="1" dirty="0"/>
              <a:t>R</a:t>
            </a:r>
            <a:r>
              <a:rPr lang="en-US" baseline="-25000" dirty="0"/>
              <a:t>out</a:t>
            </a:r>
            <a:r>
              <a:rPr lang="en-US" dirty="0"/>
              <a:t>, the inner and outer radii of the washers. These will be functions of </a:t>
            </a:r>
            <a:r>
              <a:rPr lang="en-US" i="1" dirty="0"/>
              <a:t>x</a:t>
            </a:r>
            <a:r>
              <a:rPr lang="en-US" dirty="0"/>
              <a:t>, for                   with </a:t>
            </a:r>
            <a:r>
              <a:rPr lang="en-US" i="1" dirty="0"/>
              <a:t>R</a:t>
            </a:r>
            <a:r>
              <a:rPr lang="en-US" baseline="-25000" dirty="0"/>
              <a:t>in</a:t>
            </a:r>
            <a:r>
              <a:rPr lang="en-US" dirty="0"/>
              <a:t> representing the distance from </a:t>
            </a:r>
            <a:r>
              <a:rPr lang="en-US" i="1" dirty="0"/>
              <a:t>y</a:t>
            </a:r>
            <a:r>
              <a:rPr lang="en-US" dirty="0"/>
              <a:t> = 2 to the upper half of the leftward-opening parabola </a:t>
            </a:r>
            <a:r>
              <a:rPr lang="en-US" i="1" dirty="0"/>
              <a:t>x</a:t>
            </a:r>
            <a:r>
              <a:rPr lang="en-US" dirty="0"/>
              <a:t> = </a:t>
            </a:r>
            <a:r>
              <a:rPr lang="en-US" dirty="0">
                <a:latin typeface="Symbol" pitchFamily="18" charset="2"/>
              </a:rPr>
              <a:t>-</a:t>
            </a:r>
            <a:r>
              <a:rPr lang="en-US" i="1" dirty="0"/>
              <a:t>y</a:t>
            </a:r>
            <a:r>
              <a:rPr lang="en-US" baseline="30000" dirty="0"/>
              <a:t>2</a:t>
            </a:r>
            <a:r>
              <a:rPr lang="en-US" dirty="0"/>
              <a:t> + </a:t>
            </a:r>
            <a:r>
              <a:rPr lang="en-US" i="1" dirty="0"/>
              <a:t>y</a:t>
            </a:r>
            <a:r>
              <a:rPr lang="en-US" dirty="0"/>
              <a:t> and </a:t>
            </a:r>
            <a:r>
              <a:rPr lang="en-US" i="1" dirty="0"/>
              <a:t>R</a:t>
            </a:r>
            <a:r>
              <a:rPr lang="en-US" baseline="-25000" dirty="0"/>
              <a:t>out</a:t>
            </a:r>
            <a:r>
              <a:rPr lang="en-US" dirty="0"/>
              <a:t> representing the distance from </a:t>
            </a:r>
            <a:r>
              <a:rPr lang="en-US" i="1" dirty="0"/>
              <a:t>y</a:t>
            </a:r>
            <a:r>
              <a:rPr lang="en-US" dirty="0"/>
              <a:t> = 2 to the lower half. </a:t>
            </a:r>
          </a:p>
        </p:txBody>
      </p:sp>
      <p:graphicFrame>
        <p:nvGraphicFramePr>
          <p:cNvPr id="16386" name="Object 2"/>
          <p:cNvGraphicFramePr>
            <a:graphicFrameLocks noChangeAspect="1"/>
          </p:cNvGraphicFramePr>
          <p:nvPr/>
        </p:nvGraphicFramePr>
        <p:xfrm>
          <a:off x="6473670" y="3049250"/>
          <a:ext cx="1346200" cy="444500"/>
        </p:xfrm>
        <a:graphic>
          <a:graphicData uri="http://schemas.openxmlformats.org/presentationml/2006/ole">
            <mc:AlternateContent xmlns:mc="http://schemas.openxmlformats.org/markup-compatibility/2006">
              <mc:Choice xmlns:v="urn:schemas-microsoft-com:vml" Requires="v">
                <p:oleObj spid="_x0000_s16398" name="Equation" r:id="rId3" imgW="1346040" imgH="444240" progId="Equation.DSMT4">
                  <p:embed/>
                </p:oleObj>
              </mc:Choice>
              <mc:Fallback>
                <p:oleObj name="Equation" r:id="rId3" imgW="13460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670" y="3049250"/>
                        <a:ext cx="134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 Exercise 60 you will show that</a:t>
            </a:r>
          </a:p>
          <a:p>
            <a:endParaRPr lang="en-US" dirty="0"/>
          </a:p>
          <a:p>
            <a:pPr>
              <a:lnSpc>
                <a:spcPct val="150000"/>
              </a:lnSpc>
              <a:spcBef>
                <a:spcPts val="1800"/>
              </a:spcBef>
            </a:pPr>
            <a:endParaRPr lang="en-US" dirty="0"/>
          </a:p>
          <a:p>
            <a:r>
              <a:rPr lang="en-US" dirty="0"/>
              <a:t>and that                                 yields a volume of          as </a:t>
            </a:r>
          </a:p>
          <a:p>
            <a:r>
              <a:rPr lang="en-US" dirty="0"/>
              <a:t>well, albeit with a lot more effort.</a:t>
            </a:r>
          </a:p>
        </p:txBody>
      </p:sp>
      <p:graphicFrame>
        <p:nvGraphicFramePr>
          <p:cNvPr id="17410" name="Object 2"/>
          <p:cNvGraphicFramePr>
            <a:graphicFrameLocks noChangeAspect="1"/>
          </p:cNvGraphicFramePr>
          <p:nvPr>
            <p:extLst>
              <p:ext uri="{D42A27DB-BD31-4B8C-83A1-F6EECF244321}">
                <p14:modId xmlns:p14="http://schemas.microsoft.com/office/powerpoint/2010/main" val="4085408815"/>
              </p:ext>
            </p:extLst>
          </p:nvPr>
        </p:nvGraphicFramePr>
        <p:xfrm>
          <a:off x="755650" y="1885950"/>
          <a:ext cx="7632700" cy="1092200"/>
        </p:xfrm>
        <a:graphic>
          <a:graphicData uri="http://schemas.openxmlformats.org/presentationml/2006/ole">
            <mc:AlternateContent xmlns:mc="http://schemas.openxmlformats.org/markup-compatibility/2006">
              <mc:Choice xmlns:v="urn:schemas-microsoft-com:vml" Requires="v">
                <p:oleObj spid="_x0000_s17446" name="Equation" r:id="rId3" imgW="7632360" imgH="1091880" progId="Equation.DSMT4">
                  <p:embed/>
                </p:oleObj>
              </mc:Choice>
              <mc:Fallback>
                <p:oleObj name="Equation" r:id="rId3" imgW="7632360" imgH="1091880" progId="Equation.DSMT4">
                  <p:embed/>
                  <p:pic>
                    <p:nvPicPr>
                      <p:cNvPr id="0" name="Picture 2"/>
                      <p:cNvPicPr>
                        <a:picLocks noChangeAspect="1" noChangeArrowheads="1"/>
                      </p:cNvPicPr>
                      <p:nvPr/>
                    </p:nvPicPr>
                    <p:blipFill>
                      <a:blip r:embed="rId4"/>
                      <a:srcRect/>
                      <a:stretch>
                        <a:fillRect/>
                      </a:stretch>
                    </p:blipFill>
                    <p:spPr bwMode="auto">
                      <a:xfrm>
                        <a:off x="755650" y="1885950"/>
                        <a:ext cx="76327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1975763485"/>
              </p:ext>
            </p:extLst>
          </p:nvPr>
        </p:nvGraphicFramePr>
        <p:xfrm>
          <a:off x="1803400" y="3073400"/>
          <a:ext cx="2603500" cy="685800"/>
        </p:xfrm>
        <a:graphic>
          <a:graphicData uri="http://schemas.openxmlformats.org/presentationml/2006/ole">
            <mc:AlternateContent xmlns:mc="http://schemas.openxmlformats.org/markup-compatibility/2006">
              <mc:Choice xmlns:v="urn:schemas-microsoft-com:vml" Requires="v">
                <p:oleObj spid="_x0000_s17447" name="Equation" r:id="rId5" imgW="2603160" imgH="685800" progId="Equation.DSMT4">
                  <p:embed/>
                </p:oleObj>
              </mc:Choice>
              <mc:Fallback>
                <p:oleObj name="Equation" r:id="rId5" imgW="2603160" imgH="685800" progId="Equation.DSMT4">
                  <p:embed/>
                  <p:pic>
                    <p:nvPicPr>
                      <p:cNvPr id="0" name="Picture 3"/>
                      <p:cNvPicPr>
                        <a:picLocks noChangeAspect="1" noChangeArrowheads="1"/>
                      </p:cNvPicPr>
                      <p:nvPr/>
                    </p:nvPicPr>
                    <p:blipFill>
                      <a:blip r:embed="rId6"/>
                      <a:srcRect/>
                      <a:stretch>
                        <a:fillRect/>
                      </a:stretch>
                    </p:blipFill>
                    <p:spPr bwMode="auto">
                      <a:xfrm>
                        <a:off x="1803400" y="3073400"/>
                        <a:ext cx="2603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2638886158"/>
              </p:ext>
            </p:extLst>
          </p:nvPr>
        </p:nvGraphicFramePr>
        <p:xfrm>
          <a:off x="7166660" y="3250297"/>
          <a:ext cx="571500" cy="431800"/>
        </p:xfrm>
        <a:graphic>
          <a:graphicData uri="http://schemas.openxmlformats.org/presentationml/2006/ole">
            <mc:AlternateContent xmlns:mc="http://schemas.openxmlformats.org/markup-compatibility/2006">
              <mc:Choice xmlns:v="urn:schemas-microsoft-com:vml" Requires="v">
                <p:oleObj spid="_x0000_s17448" name="Equation" r:id="rId7" imgW="571320" imgH="431640" progId="Equation.DSMT4">
                  <p:embed/>
                </p:oleObj>
              </mc:Choice>
              <mc:Fallback>
                <p:oleObj name="Equation" r:id="rId7" imgW="571320" imgH="431640" progId="Equation.DSMT4">
                  <p:embed/>
                  <p:pic>
                    <p:nvPicPr>
                      <p:cNvPr id="0" name="Picture 4"/>
                      <p:cNvPicPr>
                        <a:picLocks noChangeAspect="1" noChangeArrowheads="1"/>
                      </p:cNvPicPr>
                      <p:nvPr/>
                    </p:nvPicPr>
                    <p:blipFill>
                      <a:blip r:embed="rId8"/>
                      <a:srcRect/>
                      <a:stretch>
                        <a:fillRect/>
                      </a:stretch>
                    </p:blipFill>
                    <p:spPr bwMode="auto">
                      <a:xfrm>
                        <a:off x="7166660" y="3250297"/>
                        <a:ext cx="57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759117" y="2560320"/>
            <a:ext cx="4003883" cy="29260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4572000"/>
          </a:xfrm>
        </p:spPr>
        <p:txBody>
          <a:bodyPr/>
          <a:lstStyle/>
          <a:p>
            <a:r>
              <a:rPr lang="en-US" dirty="0"/>
              <a:t>Find the volume of the solid formed by revolving the region bounded between               and </a:t>
            </a:r>
            <a:r>
              <a:rPr lang="en-US" i="1" dirty="0">
                <a:solidFill>
                  <a:srgbClr val="0000FF"/>
                </a:solidFill>
              </a:rPr>
              <a:t>y</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around the </a:t>
            </a:r>
            <a:r>
              <a:rPr lang="en-US" i="1" dirty="0"/>
              <a:t>y</a:t>
            </a:r>
            <a:r>
              <a:rPr lang="en-US" dirty="0"/>
              <a:t>‑axis. </a:t>
            </a:r>
          </a:p>
          <a:p>
            <a:r>
              <a:rPr lang="en-US" b="1" dirty="0"/>
              <a:t>Solution </a:t>
            </a:r>
          </a:p>
        </p:txBody>
      </p:sp>
      <p:graphicFrame>
        <p:nvGraphicFramePr>
          <p:cNvPr id="18434" name="Object 2"/>
          <p:cNvGraphicFramePr>
            <a:graphicFrameLocks noChangeAspect="1"/>
          </p:cNvGraphicFramePr>
          <p:nvPr/>
        </p:nvGraphicFramePr>
        <p:xfrm>
          <a:off x="4310920" y="1707630"/>
          <a:ext cx="1003300" cy="482600"/>
        </p:xfrm>
        <a:graphic>
          <a:graphicData uri="http://schemas.openxmlformats.org/presentationml/2006/ole">
            <mc:AlternateContent xmlns:mc="http://schemas.openxmlformats.org/markup-compatibility/2006">
              <mc:Choice xmlns:v="urn:schemas-microsoft-com:vml" Requires="v">
                <p:oleObj spid="_x0000_s18446" name="Equation" r:id="rId4" imgW="1002960" imgH="482400" progId="Equation.DSMT4">
                  <p:embed/>
                </p:oleObj>
              </mc:Choice>
              <mc:Fallback>
                <p:oleObj name="Equation" r:id="rId4" imgW="100296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920" y="1707630"/>
                        <a:ext cx="100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984660" y="5496580"/>
            <a:ext cx="1552797" cy="523220"/>
          </a:xfrm>
          <a:prstGeom prst="rect">
            <a:avLst/>
          </a:prstGeom>
        </p:spPr>
        <p:txBody>
          <a:bodyPr wrap="none">
            <a:spAutoFit/>
          </a:bodyPr>
          <a:lstStyle/>
          <a:p>
            <a:r>
              <a:rPr lang="en-US" sz="2800" b="1" dirty="0"/>
              <a:t>Figure 11</a:t>
            </a:r>
          </a:p>
        </p:txBody>
      </p:sp>
      <p:sp>
        <p:nvSpPr>
          <p:cNvPr id="8" name="Rectangle 7"/>
          <p:cNvSpPr/>
          <p:nvPr/>
        </p:nvSpPr>
        <p:spPr>
          <a:xfrm>
            <a:off x="457200" y="3163669"/>
            <a:ext cx="4572000" cy="1384995"/>
          </a:xfrm>
          <a:prstGeom prst="rect">
            <a:avLst/>
          </a:prstGeom>
        </p:spPr>
        <p:txBody>
          <a:bodyPr>
            <a:spAutoFit/>
          </a:bodyPr>
          <a:lstStyle/>
          <a:p>
            <a:r>
              <a:rPr lang="en-US" sz="2800" dirty="0">
                <a:solidFill>
                  <a:srgbClr val="366092"/>
                </a:solidFill>
              </a:rPr>
              <a:t>The solid formed is shown in Figure 11 and its volume is found in two 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sz="2700" b="1" dirty="0"/>
              <a:t>Method 1: The Shell Method </a:t>
            </a:r>
          </a:p>
          <a:p>
            <a:r>
              <a:rPr lang="en-US" sz="2700" dirty="0"/>
              <a:t>The height of a typical cylindrical shell is given by	    and </a:t>
            </a:r>
            <a:r>
              <a:rPr lang="en-US" sz="2700" i="1" dirty="0"/>
              <a:t>x</a:t>
            </a:r>
            <a:r>
              <a:rPr lang="en-US" sz="2700" dirty="0"/>
              <a:t> ranges between 0 and 1. The radius of the shell whose height is                is simply </a:t>
            </a:r>
            <a:r>
              <a:rPr lang="en-US" sz="2700" i="1" dirty="0"/>
              <a:t>x</a:t>
            </a:r>
            <a:r>
              <a:rPr lang="en-US" sz="2700" dirty="0"/>
              <a:t>, since the region is revolving around the line </a:t>
            </a:r>
            <a:r>
              <a:rPr lang="en-US" sz="2700" i="1" dirty="0"/>
              <a:t>x</a:t>
            </a:r>
            <a:r>
              <a:rPr lang="en-US" sz="2700" dirty="0"/>
              <a:t> = 0 (see Figure 12). </a:t>
            </a:r>
          </a:p>
          <a:p>
            <a:endParaRPr lang="en-US" sz="2700" dirty="0"/>
          </a:p>
          <a:p>
            <a:endParaRPr lang="en-US" sz="2700" dirty="0"/>
          </a:p>
        </p:txBody>
      </p:sp>
      <p:graphicFrame>
        <p:nvGraphicFramePr>
          <p:cNvPr id="20482" name="Object 2"/>
          <p:cNvGraphicFramePr>
            <a:graphicFrameLocks noChangeAspect="1"/>
          </p:cNvGraphicFramePr>
          <p:nvPr/>
        </p:nvGraphicFramePr>
        <p:xfrm>
          <a:off x="7384530" y="1768585"/>
          <a:ext cx="1104900" cy="444500"/>
        </p:xfrm>
        <a:graphic>
          <a:graphicData uri="http://schemas.openxmlformats.org/presentationml/2006/ole">
            <mc:AlternateContent xmlns:mc="http://schemas.openxmlformats.org/markup-compatibility/2006">
              <mc:Choice xmlns:v="urn:schemas-microsoft-com:vml" Requires="v">
                <p:oleObj spid="_x0000_s20506" name="Equation" r:id="rId3" imgW="1104840" imgH="444240" progId="Equation.DSMT4">
                  <p:embed/>
                </p:oleObj>
              </mc:Choice>
              <mc:Fallback>
                <p:oleObj name="Equation" r:id="rId3" imgW="11048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530" y="1768585"/>
                        <a:ext cx="110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2748132" y="2576453"/>
          <a:ext cx="1104900" cy="444500"/>
        </p:xfrm>
        <a:graphic>
          <a:graphicData uri="http://schemas.openxmlformats.org/presentationml/2006/ole">
            <mc:AlternateContent xmlns:mc="http://schemas.openxmlformats.org/markup-compatibility/2006">
              <mc:Choice xmlns:v="urn:schemas-microsoft-com:vml" Requires="v">
                <p:oleObj spid="_x0000_s20507" name="Equation" r:id="rId5" imgW="1104840" imgH="444240" progId="Equation.DSMT4">
                  <p:embed/>
                </p:oleObj>
              </mc:Choice>
              <mc:Fallback>
                <p:oleObj name="Equation" r:id="rId5" imgW="110484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132" y="2576453"/>
                        <a:ext cx="110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4" name="Content Placeholder 2"/>
          <p:cNvSpPr>
            <a:spLocks noGrp="1"/>
          </p:cNvSpPr>
          <p:nvPr>
            <p:ph idx="1"/>
          </p:nvPr>
        </p:nvSpPr>
        <p:spPr>
          <a:xfrm>
            <a:off x="457200" y="1272250"/>
            <a:ext cx="8229600" cy="4572000"/>
          </a:xfrm>
        </p:spPr>
        <p:txBody>
          <a:bodyPr>
            <a:normAutofit/>
          </a:bodyPr>
          <a:lstStyle/>
          <a:p>
            <a:endParaRPr lang="en-US" sz="2700" dirty="0"/>
          </a:p>
          <a:p>
            <a:endParaRPr lang="en-US" sz="2700" dirty="0"/>
          </a:p>
        </p:txBody>
      </p:sp>
      <p:pic>
        <p:nvPicPr>
          <p:cNvPr id="9" name="Picture 9"/>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86270" y="1295400"/>
            <a:ext cx="7948130" cy="3657600"/>
          </a:xfrm>
          <a:prstGeom prst="rect">
            <a:avLst/>
          </a:prstGeom>
          <a:noFill/>
          <a:ln w="9525">
            <a:noFill/>
            <a:miter lim="800000"/>
            <a:headEnd/>
            <a:tailEnd/>
          </a:ln>
        </p:spPr>
      </p:pic>
      <p:sp>
        <p:nvSpPr>
          <p:cNvPr id="10" name="Rectangle 9"/>
          <p:cNvSpPr/>
          <p:nvPr/>
        </p:nvSpPr>
        <p:spPr>
          <a:xfrm>
            <a:off x="533400" y="5029200"/>
            <a:ext cx="8153400" cy="954107"/>
          </a:xfrm>
          <a:prstGeom prst="rect">
            <a:avLst/>
          </a:prstGeom>
        </p:spPr>
        <p:txBody>
          <a:bodyPr wrap="square">
            <a:spAutoFit/>
          </a:bodyPr>
          <a:lstStyle/>
          <a:p>
            <a:pPr algn="ctr"/>
            <a:r>
              <a:rPr lang="en-US" sz="2800" b="1" dirty="0"/>
              <a:t>(a) 					   	   (b) 	</a:t>
            </a:r>
          </a:p>
          <a:p>
            <a:pPr algn="ctr"/>
            <a:r>
              <a:rPr lang="en-US" sz="2800" b="1" dirty="0"/>
              <a:t>Figure 12 </a:t>
            </a:r>
            <a:r>
              <a:rPr lang="en-US" sz="2800" dirty="0"/>
              <a:t>The Shell Method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Shell Method</a:t>
            </a:r>
          </a:p>
        </p:txBody>
      </p:sp>
      <p:sp>
        <p:nvSpPr>
          <p:cNvPr id="3" name="Content Placeholder 2"/>
          <p:cNvSpPr>
            <a:spLocks noGrp="1"/>
          </p:cNvSpPr>
          <p:nvPr>
            <p:ph idx="1"/>
          </p:nvPr>
        </p:nvSpPr>
        <p:spPr/>
        <p:txBody>
          <a:bodyPr/>
          <a:lstStyle/>
          <a:p>
            <a:r>
              <a:rPr lang="en-US" dirty="0"/>
              <a:t>As we have seen, it can be useful to decompose a solid of revolution into a sequence of disks or washers. But we have also seen that, even if a volume integral can be expressed using the disk or washer method, the resulting integral may not be as easy to evaluate as we would like.  Another way of exploiting the radial symmetry of a solid of revolution is to visualize it as being made up of a sequence of cylindrical shells, all with the axis of revolution serving as the common axis.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Hence, the volume of the solid can be found as follows:</a:t>
            </a:r>
          </a:p>
        </p:txBody>
      </p:sp>
      <p:graphicFrame>
        <p:nvGraphicFramePr>
          <p:cNvPr id="53250" name="Object 2"/>
          <p:cNvGraphicFramePr>
            <a:graphicFrameLocks noChangeAspect="1"/>
          </p:cNvGraphicFramePr>
          <p:nvPr>
            <p:extLst>
              <p:ext uri="{D42A27DB-BD31-4B8C-83A1-F6EECF244321}">
                <p14:modId xmlns:p14="http://schemas.microsoft.com/office/powerpoint/2010/main" val="3998933786"/>
              </p:ext>
            </p:extLst>
          </p:nvPr>
        </p:nvGraphicFramePr>
        <p:xfrm>
          <a:off x="3105150" y="2057400"/>
          <a:ext cx="3238500" cy="698500"/>
        </p:xfrm>
        <a:graphic>
          <a:graphicData uri="http://schemas.openxmlformats.org/presentationml/2006/ole">
            <mc:AlternateContent xmlns:mc="http://schemas.openxmlformats.org/markup-compatibility/2006">
              <mc:Choice xmlns:v="urn:schemas-microsoft-com:vml" Requires="v">
                <p:oleObj spid="_x0000_s53298" name="Equation" r:id="rId3" imgW="3238200" imgH="698400" progId="Equation.DSMT4">
                  <p:embed/>
                </p:oleObj>
              </mc:Choice>
              <mc:Fallback>
                <p:oleObj name="Equation" r:id="rId3" imgW="3238200" imgH="698400" progId="Equation.DSMT4">
                  <p:embed/>
                  <p:pic>
                    <p:nvPicPr>
                      <p:cNvPr id="0" name="Picture 2"/>
                      <p:cNvPicPr>
                        <a:picLocks noChangeAspect="1" noChangeArrowheads="1"/>
                      </p:cNvPicPr>
                      <p:nvPr/>
                    </p:nvPicPr>
                    <p:blipFill>
                      <a:blip r:embed="rId4"/>
                      <a:srcRect/>
                      <a:stretch>
                        <a:fillRect/>
                      </a:stretch>
                    </p:blipFill>
                    <p:spPr bwMode="auto">
                      <a:xfrm>
                        <a:off x="3105150" y="2057400"/>
                        <a:ext cx="3238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1" name="Object 3"/>
          <p:cNvGraphicFramePr>
            <a:graphicFrameLocks noChangeAspect="1"/>
          </p:cNvGraphicFramePr>
          <p:nvPr>
            <p:extLst>
              <p:ext uri="{D42A27DB-BD31-4B8C-83A1-F6EECF244321}">
                <p14:modId xmlns:p14="http://schemas.microsoft.com/office/powerpoint/2010/main" val="2586211181"/>
              </p:ext>
            </p:extLst>
          </p:nvPr>
        </p:nvGraphicFramePr>
        <p:xfrm>
          <a:off x="3409950" y="2825750"/>
          <a:ext cx="2806700" cy="685800"/>
        </p:xfrm>
        <a:graphic>
          <a:graphicData uri="http://schemas.openxmlformats.org/presentationml/2006/ole">
            <mc:AlternateContent xmlns:mc="http://schemas.openxmlformats.org/markup-compatibility/2006">
              <mc:Choice xmlns:v="urn:schemas-microsoft-com:vml" Requires="v">
                <p:oleObj spid="_x0000_s53299" name="Equation" r:id="rId5" imgW="2806560" imgH="685800" progId="Equation.DSMT4">
                  <p:embed/>
                </p:oleObj>
              </mc:Choice>
              <mc:Fallback>
                <p:oleObj name="Equation" r:id="rId5" imgW="2806560" imgH="685800" progId="Equation.DSMT4">
                  <p:embed/>
                  <p:pic>
                    <p:nvPicPr>
                      <p:cNvPr id="0" name="Picture 3"/>
                      <p:cNvPicPr>
                        <a:picLocks noChangeAspect="1" noChangeArrowheads="1"/>
                      </p:cNvPicPr>
                      <p:nvPr/>
                    </p:nvPicPr>
                    <p:blipFill>
                      <a:blip r:embed="rId6"/>
                      <a:srcRect/>
                      <a:stretch>
                        <a:fillRect/>
                      </a:stretch>
                    </p:blipFill>
                    <p:spPr bwMode="auto">
                      <a:xfrm>
                        <a:off x="3409950" y="2825750"/>
                        <a:ext cx="2806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extLst>
              <p:ext uri="{D42A27DB-BD31-4B8C-83A1-F6EECF244321}">
                <p14:modId xmlns:p14="http://schemas.microsoft.com/office/powerpoint/2010/main" val="4255616546"/>
              </p:ext>
            </p:extLst>
          </p:nvPr>
        </p:nvGraphicFramePr>
        <p:xfrm>
          <a:off x="3422650" y="3733800"/>
          <a:ext cx="2628900" cy="1117600"/>
        </p:xfrm>
        <a:graphic>
          <a:graphicData uri="http://schemas.openxmlformats.org/presentationml/2006/ole">
            <mc:AlternateContent xmlns:mc="http://schemas.openxmlformats.org/markup-compatibility/2006">
              <mc:Choice xmlns:v="urn:schemas-microsoft-com:vml" Requires="v">
                <p:oleObj spid="_x0000_s53300" name="Equation" r:id="rId7" imgW="2628720" imgH="1117440" progId="Equation.DSMT4">
                  <p:embed/>
                </p:oleObj>
              </mc:Choice>
              <mc:Fallback>
                <p:oleObj name="Equation" r:id="rId7" imgW="2628720" imgH="1117440" progId="Equation.DSMT4">
                  <p:embed/>
                  <p:pic>
                    <p:nvPicPr>
                      <p:cNvPr id="0" name="Picture 4"/>
                      <p:cNvPicPr>
                        <a:picLocks noChangeAspect="1" noChangeArrowheads="1"/>
                      </p:cNvPicPr>
                      <p:nvPr/>
                    </p:nvPicPr>
                    <p:blipFill>
                      <a:blip r:embed="rId8"/>
                      <a:srcRect/>
                      <a:stretch>
                        <a:fillRect/>
                      </a:stretch>
                    </p:blipFill>
                    <p:spPr bwMode="auto">
                      <a:xfrm>
                        <a:off x="3422650" y="3733800"/>
                        <a:ext cx="2628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val="2178189578"/>
              </p:ext>
            </p:extLst>
          </p:nvPr>
        </p:nvGraphicFramePr>
        <p:xfrm>
          <a:off x="3422650" y="4876800"/>
          <a:ext cx="762000" cy="838200"/>
        </p:xfrm>
        <a:graphic>
          <a:graphicData uri="http://schemas.openxmlformats.org/presentationml/2006/ole">
            <mc:AlternateContent xmlns:mc="http://schemas.openxmlformats.org/markup-compatibility/2006">
              <mc:Choice xmlns:v="urn:schemas-microsoft-com:vml" Requires="v">
                <p:oleObj spid="_x0000_s53301" name="Equation" r:id="rId9" imgW="761760" imgH="838080" progId="Equation.DSMT4">
                  <p:embed/>
                </p:oleObj>
              </mc:Choice>
              <mc:Fallback>
                <p:oleObj name="Equation" r:id="rId9" imgW="761760" imgH="838080" progId="Equation.DSMT4">
                  <p:embed/>
                  <p:pic>
                    <p:nvPicPr>
                      <p:cNvPr id="0" name="Picture 5"/>
                      <p:cNvPicPr>
                        <a:picLocks noChangeAspect="1" noChangeArrowheads="1"/>
                      </p:cNvPicPr>
                      <p:nvPr/>
                    </p:nvPicPr>
                    <p:blipFill>
                      <a:blip r:embed="rId10"/>
                      <a:srcRect/>
                      <a:stretch>
                        <a:fillRect/>
                      </a:stretch>
                    </p:blipFill>
                    <p:spPr bwMode="auto">
                      <a:xfrm>
                        <a:off x="3422650" y="4876800"/>
                        <a:ext cx="76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b="1" dirty="0"/>
              <a:t>Method 2: The Washer Method </a:t>
            </a:r>
          </a:p>
          <a:p>
            <a:r>
              <a:rPr lang="en-US" dirty="0"/>
              <a:t>In this example, the washer method applies just as well. The setup differs, of course, as we need to describe the inner and outer radii of a sequence of vertically stacked washers. Using this formulation, the outer radius </a:t>
            </a:r>
            <a:r>
              <a:rPr lang="en-US" i="1" dirty="0"/>
              <a:t>R</a:t>
            </a:r>
            <a:r>
              <a:rPr lang="en-US" baseline="-25000" dirty="0"/>
              <a:t>out</a:t>
            </a:r>
            <a:r>
              <a:rPr lang="en-US" dirty="0"/>
              <a:t> is the function       and the inner radius </a:t>
            </a:r>
            <a:r>
              <a:rPr lang="en-US" i="1" dirty="0"/>
              <a:t>R</a:t>
            </a:r>
            <a:r>
              <a:rPr lang="en-US" baseline="-25000" dirty="0"/>
              <a:t>in</a:t>
            </a:r>
            <a:r>
              <a:rPr lang="en-US" dirty="0"/>
              <a:t> is the function </a:t>
            </a:r>
            <a:r>
              <a:rPr lang="en-US" i="1" dirty="0"/>
              <a:t>y</a:t>
            </a:r>
            <a:r>
              <a:rPr lang="en-US" baseline="30000" dirty="0"/>
              <a:t>2</a:t>
            </a:r>
            <a:r>
              <a:rPr lang="en-US" dirty="0"/>
              <a:t>. Note that our integration will be with respect to </a:t>
            </a:r>
            <a:r>
              <a:rPr lang="en-US" i="1" dirty="0"/>
              <a:t>y</a:t>
            </a:r>
            <a:r>
              <a:rPr lang="en-US" dirty="0"/>
              <a:t> over the interval 0 ≤ </a:t>
            </a:r>
            <a:r>
              <a:rPr lang="en-US" i="1" dirty="0"/>
              <a:t>y</a:t>
            </a:r>
            <a:r>
              <a:rPr lang="en-US" dirty="0"/>
              <a:t> ≤ 1; Figure 13 illustrates the region and a typical washer cross‑sectional cut of the region. </a:t>
            </a:r>
          </a:p>
        </p:txBody>
      </p:sp>
      <p:graphicFrame>
        <p:nvGraphicFramePr>
          <p:cNvPr id="22530" name="Object 2"/>
          <p:cNvGraphicFramePr>
            <a:graphicFrameLocks noChangeAspect="1"/>
          </p:cNvGraphicFramePr>
          <p:nvPr/>
        </p:nvGraphicFramePr>
        <p:xfrm>
          <a:off x="5065713" y="3517718"/>
          <a:ext cx="482600" cy="469900"/>
        </p:xfrm>
        <a:graphic>
          <a:graphicData uri="http://schemas.openxmlformats.org/presentationml/2006/ole">
            <mc:AlternateContent xmlns:mc="http://schemas.openxmlformats.org/markup-compatibility/2006">
              <mc:Choice xmlns:v="urn:schemas-microsoft-com:vml" Requires="v">
                <p:oleObj spid="_x0000_s22542" name="Equation" r:id="rId3" imgW="482400" imgH="469800" progId="Equation.DSMT4">
                  <p:embed/>
                </p:oleObj>
              </mc:Choice>
              <mc:Fallback>
                <p:oleObj name="Equation" r:id="rId3" imgW="4824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713" y="3517718"/>
                        <a:ext cx="48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Example 4 (cont.)</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9699" y="1271607"/>
            <a:ext cx="8274050" cy="3759200"/>
          </a:xfrm>
          <a:prstGeom prst="rect">
            <a:avLst/>
          </a:prstGeom>
          <a:noFill/>
          <a:ln w="9525">
            <a:noFill/>
            <a:miter lim="800000"/>
            <a:headEnd/>
            <a:tailEnd/>
          </a:ln>
        </p:spPr>
      </p:pic>
      <p:sp>
        <p:nvSpPr>
          <p:cNvPr id="6" name="Rectangle 5"/>
          <p:cNvSpPr/>
          <p:nvPr/>
        </p:nvSpPr>
        <p:spPr>
          <a:xfrm>
            <a:off x="152400" y="5029200"/>
            <a:ext cx="8763000" cy="954107"/>
          </a:xfrm>
          <a:prstGeom prst="rect">
            <a:avLst/>
          </a:prstGeom>
        </p:spPr>
        <p:txBody>
          <a:bodyPr wrap="square">
            <a:spAutoFit/>
          </a:bodyPr>
          <a:lstStyle/>
          <a:p>
            <a:pPr algn="ctr"/>
            <a:r>
              <a:rPr lang="en-US" sz="2800" b="1" dirty="0"/>
              <a:t>(a) 					   	   (b) 	</a:t>
            </a:r>
          </a:p>
          <a:p>
            <a:pPr algn="ctr"/>
            <a:r>
              <a:rPr lang="en-US" sz="2800" b="1" dirty="0"/>
              <a:t>Figure 13 </a:t>
            </a:r>
            <a:r>
              <a:rPr lang="en-US" sz="2800" dirty="0"/>
              <a:t>The Washer Method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volume computation is as follows:</a:t>
            </a:r>
          </a:p>
        </p:txBody>
      </p:sp>
      <p:graphicFrame>
        <p:nvGraphicFramePr>
          <p:cNvPr id="23555" name="Object 3"/>
          <p:cNvGraphicFramePr>
            <a:graphicFrameLocks noChangeAspect="1"/>
          </p:cNvGraphicFramePr>
          <p:nvPr>
            <p:extLst>
              <p:ext uri="{D42A27DB-BD31-4B8C-83A1-F6EECF244321}">
                <p14:modId xmlns:p14="http://schemas.microsoft.com/office/powerpoint/2010/main" val="3232322321"/>
              </p:ext>
            </p:extLst>
          </p:nvPr>
        </p:nvGraphicFramePr>
        <p:xfrm>
          <a:off x="3092450" y="1835150"/>
          <a:ext cx="2959100" cy="685800"/>
        </p:xfrm>
        <a:graphic>
          <a:graphicData uri="http://schemas.openxmlformats.org/presentationml/2006/ole">
            <mc:AlternateContent xmlns:mc="http://schemas.openxmlformats.org/markup-compatibility/2006">
              <mc:Choice xmlns:v="urn:schemas-microsoft-com:vml" Requires="v">
                <p:oleObj spid="_x0000_s23603" name="Equation" r:id="rId3" imgW="2958840" imgH="685800" progId="Equation.DSMT4">
                  <p:embed/>
                </p:oleObj>
              </mc:Choice>
              <mc:Fallback>
                <p:oleObj name="Equation" r:id="rId3" imgW="2958840" imgH="685800" progId="Equation.DSMT4">
                  <p:embed/>
                  <p:pic>
                    <p:nvPicPr>
                      <p:cNvPr id="0" name="Picture 3"/>
                      <p:cNvPicPr>
                        <a:picLocks noChangeAspect="1" noChangeArrowheads="1"/>
                      </p:cNvPicPr>
                      <p:nvPr/>
                    </p:nvPicPr>
                    <p:blipFill>
                      <a:blip r:embed="rId4"/>
                      <a:srcRect/>
                      <a:stretch>
                        <a:fillRect/>
                      </a:stretch>
                    </p:blipFill>
                    <p:spPr bwMode="auto">
                      <a:xfrm>
                        <a:off x="3092450" y="1835150"/>
                        <a:ext cx="2959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1140419126"/>
              </p:ext>
            </p:extLst>
          </p:nvPr>
        </p:nvGraphicFramePr>
        <p:xfrm>
          <a:off x="3403600" y="2660650"/>
          <a:ext cx="2336800" cy="685800"/>
        </p:xfrm>
        <a:graphic>
          <a:graphicData uri="http://schemas.openxmlformats.org/presentationml/2006/ole">
            <mc:AlternateContent xmlns:mc="http://schemas.openxmlformats.org/markup-compatibility/2006">
              <mc:Choice xmlns:v="urn:schemas-microsoft-com:vml" Requires="v">
                <p:oleObj spid="_x0000_s23604" name="Equation" r:id="rId5" imgW="2336760" imgH="685800" progId="Equation.DSMT4">
                  <p:embed/>
                </p:oleObj>
              </mc:Choice>
              <mc:Fallback>
                <p:oleObj name="Equation" r:id="rId5" imgW="2336760" imgH="685800" progId="Equation.DSMT4">
                  <p:embed/>
                  <p:pic>
                    <p:nvPicPr>
                      <p:cNvPr id="0" name="Picture 4"/>
                      <p:cNvPicPr>
                        <a:picLocks noChangeAspect="1" noChangeArrowheads="1"/>
                      </p:cNvPicPr>
                      <p:nvPr/>
                    </p:nvPicPr>
                    <p:blipFill>
                      <a:blip r:embed="rId6"/>
                      <a:srcRect/>
                      <a:stretch>
                        <a:fillRect/>
                      </a:stretch>
                    </p:blipFill>
                    <p:spPr bwMode="auto">
                      <a:xfrm>
                        <a:off x="3403600" y="2660650"/>
                        <a:ext cx="233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3655490078"/>
              </p:ext>
            </p:extLst>
          </p:nvPr>
        </p:nvGraphicFramePr>
        <p:xfrm>
          <a:off x="3416300" y="3479800"/>
          <a:ext cx="2070100" cy="1117600"/>
        </p:xfrm>
        <a:graphic>
          <a:graphicData uri="http://schemas.openxmlformats.org/presentationml/2006/ole">
            <mc:AlternateContent xmlns:mc="http://schemas.openxmlformats.org/markup-compatibility/2006">
              <mc:Choice xmlns:v="urn:schemas-microsoft-com:vml" Requires="v">
                <p:oleObj spid="_x0000_s23605" name="Equation" r:id="rId7" imgW="2070000" imgH="1117440" progId="Equation.DSMT4">
                  <p:embed/>
                </p:oleObj>
              </mc:Choice>
              <mc:Fallback>
                <p:oleObj name="Equation" r:id="rId7" imgW="2070000" imgH="1117440" progId="Equation.DSMT4">
                  <p:embed/>
                  <p:pic>
                    <p:nvPicPr>
                      <p:cNvPr id="0" name="Picture 5"/>
                      <p:cNvPicPr>
                        <a:picLocks noChangeAspect="1" noChangeArrowheads="1"/>
                      </p:cNvPicPr>
                      <p:nvPr/>
                    </p:nvPicPr>
                    <p:blipFill>
                      <a:blip r:embed="rId8"/>
                      <a:srcRect/>
                      <a:stretch>
                        <a:fillRect/>
                      </a:stretch>
                    </p:blipFill>
                    <p:spPr bwMode="auto">
                      <a:xfrm>
                        <a:off x="3416300" y="3479800"/>
                        <a:ext cx="2070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3283161922"/>
              </p:ext>
            </p:extLst>
          </p:nvPr>
        </p:nvGraphicFramePr>
        <p:xfrm>
          <a:off x="3416300" y="4724400"/>
          <a:ext cx="762000" cy="838200"/>
        </p:xfrm>
        <a:graphic>
          <a:graphicData uri="http://schemas.openxmlformats.org/presentationml/2006/ole">
            <mc:AlternateContent xmlns:mc="http://schemas.openxmlformats.org/markup-compatibility/2006">
              <mc:Choice xmlns:v="urn:schemas-microsoft-com:vml" Requires="v">
                <p:oleObj spid="_x0000_s23606" name="Equation" r:id="rId9" imgW="761760" imgH="838080" progId="Equation.DSMT4">
                  <p:embed/>
                </p:oleObj>
              </mc:Choice>
              <mc:Fallback>
                <p:oleObj name="Equation" r:id="rId9" imgW="761760" imgH="838080" progId="Equation.DSMT4">
                  <p:embed/>
                  <p:pic>
                    <p:nvPicPr>
                      <p:cNvPr id="0" name="Picture 6"/>
                      <p:cNvPicPr>
                        <a:picLocks noChangeAspect="1" noChangeArrowheads="1"/>
                      </p:cNvPicPr>
                      <p:nvPr/>
                    </p:nvPicPr>
                    <p:blipFill>
                      <a:blip r:embed="rId10"/>
                      <a:srcRect/>
                      <a:stretch>
                        <a:fillRect/>
                      </a:stretch>
                    </p:blipFill>
                    <p:spPr bwMode="auto">
                      <a:xfrm>
                        <a:off x="3416300" y="4724400"/>
                        <a:ext cx="76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Shell Method</a:t>
            </a:r>
          </a:p>
        </p:txBody>
      </p:sp>
      <p:sp>
        <p:nvSpPr>
          <p:cNvPr id="3" name="Content Placeholder 2"/>
          <p:cNvSpPr>
            <a:spLocks noGrp="1"/>
          </p:cNvSpPr>
          <p:nvPr>
            <p:ph idx="1"/>
          </p:nvPr>
        </p:nvSpPr>
        <p:spPr/>
        <p:txBody>
          <a:bodyPr/>
          <a:lstStyle/>
          <a:p>
            <a:r>
              <a:rPr lang="en-US" dirty="0"/>
              <a:t>Remember that the basis for all our volume computations is the statement 		     so if we break down a given solid into a sequence of thin concentric cylinders, </a:t>
            </a:r>
            <a:r>
              <a:rPr lang="en-US" i="1" dirty="0"/>
              <a:t>dV</a:t>
            </a:r>
            <a:r>
              <a:rPr lang="en-US" dirty="0"/>
              <a:t> must represent the volume of each (vanishingly) thin cylindrical shell. As always, we can approximate </a:t>
            </a:r>
            <a:r>
              <a:rPr lang="en-US" i="1" dirty="0"/>
              <a:t>dV</a:t>
            </a:r>
            <a:r>
              <a:rPr lang="en-US" dirty="0"/>
              <a:t> with </a:t>
            </a:r>
            <a:r>
              <a:rPr lang="en-US" dirty="0">
                <a:sym typeface="Symbol"/>
              </a:rPr>
              <a:t></a:t>
            </a:r>
            <a:r>
              <a:rPr lang="en-US" i="1" dirty="0"/>
              <a:t>V</a:t>
            </a:r>
            <a:r>
              <a:rPr lang="en-US" dirty="0"/>
              <a:t>, which in this case will be the volume of a cylindrical shell of small, but nonzero, thickness.</a:t>
            </a:r>
          </a:p>
        </p:txBody>
      </p:sp>
      <p:graphicFrame>
        <p:nvGraphicFramePr>
          <p:cNvPr id="31746" name="Object 2"/>
          <p:cNvGraphicFramePr>
            <a:graphicFrameLocks noChangeAspect="1"/>
          </p:cNvGraphicFramePr>
          <p:nvPr>
            <p:extLst>
              <p:ext uri="{D42A27DB-BD31-4B8C-83A1-F6EECF244321}">
                <p14:modId xmlns:p14="http://schemas.microsoft.com/office/powerpoint/2010/main" val="3541517020"/>
              </p:ext>
            </p:extLst>
          </p:nvPr>
        </p:nvGraphicFramePr>
        <p:xfrm>
          <a:off x="5041900" y="1694330"/>
          <a:ext cx="1282700" cy="609600"/>
        </p:xfrm>
        <a:graphic>
          <a:graphicData uri="http://schemas.openxmlformats.org/presentationml/2006/ole">
            <mc:AlternateContent xmlns:mc="http://schemas.openxmlformats.org/markup-compatibility/2006">
              <mc:Choice xmlns:v="urn:schemas-microsoft-com:vml" Requires="v">
                <p:oleObj spid="_x0000_s31758" name="Equation" r:id="rId3" imgW="1282680" imgH="609480" progId="Equation.DSMT4">
                  <p:embed/>
                </p:oleObj>
              </mc:Choice>
              <mc:Fallback>
                <p:oleObj name="Equation" r:id="rId3" imgW="128268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694330"/>
                        <a:ext cx="128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a:xfrm>
            <a:off x="457200" y="1289125"/>
            <a:ext cx="8229600" cy="1902059"/>
          </a:xfrm>
        </p:spPr>
        <p:txBody>
          <a:bodyPr wrap="square">
            <a:spAutoFit/>
          </a:bodyPr>
          <a:lstStyle/>
          <a:p>
            <a:r>
              <a:rPr lang="en-US" dirty="0"/>
              <a:t>Find the volume of the solid formed by revolving the region bounded by				  and the </a:t>
            </a:r>
            <a:r>
              <a:rPr lang="en-US" i="1" dirty="0"/>
              <a:t>x</a:t>
            </a:r>
            <a:r>
              <a:rPr lang="en-US" dirty="0"/>
              <a:t>‑axis about the </a:t>
            </a:r>
            <a:r>
              <a:rPr lang="en-US" i="1" dirty="0"/>
              <a:t>y</a:t>
            </a:r>
            <a:r>
              <a:rPr lang="en-US" dirty="0"/>
              <a:t>‑axis.</a:t>
            </a:r>
          </a:p>
          <a:p>
            <a:r>
              <a:rPr lang="en-US" b="1" dirty="0"/>
              <a:t>Solution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4048231067"/>
              </p:ext>
            </p:extLst>
          </p:nvPr>
        </p:nvGraphicFramePr>
        <p:xfrm>
          <a:off x="3352800" y="1752600"/>
          <a:ext cx="2743200" cy="482600"/>
        </p:xfrm>
        <a:graphic>
          <a:graphicData uri="http://schemas.openxmlformats.org/presentationml/2006/ole">
            <mc:AlternateContent xmlns:mc="http://schemas.openxmlformats.org/markup-compatibility/2006">
              <mc:Choice xmlns:v="urn:schemas-microsoft-com:vml" Requires="v">
                <p:oleObj spid="_x0000_s1038" name="Equation" r:id="rId3" imgW="2743200" imgH="482400" progId="Equation.DSMT4">
                  <p:embed/>
                </p:oleObj>
              </mc:Choice>
              <mc:Fallback>
                <p:oleObj name="Equation" r:id="rId3" imgW="27432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752600"/>
                        <a:ext cx="2743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7"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391427" y="2286000"/>
            <a:ext cx="3181954" cy="3200400"/>
          </a:xfrm>
          <a:prstGeom prst="rect">
            <a:avLst/>
          </a:prstGeom>
          <a:noFill/>
          <a:ln w="9525">
            <a:noFill/>
            <a:miter lim="800000"/>
            <a:headEnd/>
            <a:tailEnd/>
          </a:ln>
        </p:spPr>
      </p:pic>
      <p:sp>
        <p:nvSpPr>
          <p:cNvPr id="6" name="Rectangle 5"/>
          <p:cNvSpPr/>
          <p:nvPr/>
        </p:nvSpPr>
        <p:spPr>
          <a:xfrm>
            <a:off x="5290114" y="5496580"/>
            <a:ext cx="3384581" cy="523220"/>
          </a:xfrm>
          <a:prstGeom prst="rect">
            <a:avLst/>
          </a:prstGeom>
        </p:spPr>
        <p:txBody>
          <a:bodyPr wrap="none">
            <a:spAutoFit/>
          </a:bodyPr>
          <a:lstStyle/>
          <a:p>
            <a:r>
              <a:rPr lang="en-US" sz="2800" b="1" dirty="0"/>
              <a:t>Figure 1 </a:t>
            </a:r>
            <a:r>
              <a:rPr lang="en-US" sz="2800" dirty="0"/>
              <a:t>Plane Region</a:t>
            </a:r>
          </a:p>
        </p:txBody>
      </p:sp>
      <p:sp>
        <p:nvSpPr>
          <p:cNvPr id="7" name="Rectangle 6"/>
          <p:cNvSpPr/>
          <p:nvPr/>
        </p:nvSpPr>
        <p:spPr>
          <a:xfrm>
            <a:off x="457200" y="3200400"/>
            <a:ext cx="4572000" cy="2246769"/>
          </a:xfrm>
          <a:prstGeom prst="rect">
            <a:avLst/>
          </a:prstGeom>
        </p:spPr>
        <p:txBody>
          <a:bodyPr>
            <a:spAutoFit/>
          </a:bodyPr>
          <a:lstStyle/>
          <a:p>
            <a:r>
              <a:rPr lang="en-US" sz="2800" dirty="0">
                <a:solidFill>
                  <a:srgbClr val="366092"/>
                </a:solidFill>
              </a:rPr>
              <a:t>The bounded region described is shown in Figure 1 and the solid obtained by revolving it is shown in Figure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038600" cy="4572000"/>
          </a:xfrm>
        </p:spPr>
        <p:txBody>
          <a:bodyPr/>
          <a:lstStyle/>
          <a:p>
            <a:r>
              <a:rPr lang="en-US" dirty="0"/>
              <a:t>Also shown in Figure 2 is a representative cylindrical shell of thickness </a:t>
            </a:r>
            <a:r>
              <a:rPr lang="en-US" dirty="0">
                <a:sym typeface="Symbol"/>
              </a:rPr>
              <a:t></a:t>
            </a:r>
            <a:r>
              <a:rPr lang="en-US" i="1" dirty="0"/>
              <a:t>x</a:t>
            </a:r>
            <a:r>
              <a:rPr lang="en-US" dirty="0"/>
              <a:t>; our method relies on being able to build up the entire solid layer by layer with such shells. </a:t>
            </a:r>
          </a:p>
          <a:p>
            <a:endParaRPr lang="en-US" dirty="0"/>
          </a:p>
        </p:txBody>
      </p:sp>
      <p:pic>
        <p:nvPicPr>
          <p:cNvPr id="3277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419600" y="1676400"/>
            <a:ext cx="4572000" cy="2745588"/>
          </a:xfrm>
          <a:prstGeom prst="rect">
            <a:avLst/>
          </a:prstGeom>
          <a:noFill/>
          <a:ln w="9525">
            <a:noFill/>
            <a:miter lim="800000"/>
            <a:headEnd/>
            <a:tailEnd/>
          </a:ln>
        </p:spPr>
      </p:pic>
      <p:sp>
        <p:nvSpPr>
          <p:cNvPr id="5" name="Rectangle 4"/>
          <p:cNvSpPr/>
          <p:nvPr/>
        </p:nvSpPr>
        <p:spPr>
          <a:xfrm>
            <a:off x="4648200" y="4800600"/>
            <a:ext cx="4265976" cy="523220"/>
          </a:xfrm>
          <a:prstGeom prst="rect">
            <a:avLst/>
          </a:prstGeom>
        </p:spPr>
        <p:txBody>
          <a:bodyPr wrap="none">
            <a:spAutoFit/>
          </a:bodyPr>
          <a:lstStyle/>
          <a:p>
            <a:r>
              <a:rPr lang="en-US" sz="2800" b="1" dirty="0"/>
              <a:t>Figure 2 </a:t>
            </a:r>
            <a:r>
              <a:rPr lang="en-US" sz="2800" dirty="0"/>
              <a:t>Solid of Revolution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a:xfrm>
            <a:off x="457200" y="1280160"/>
            <a:ext cx="8229600" cy="2246769"/>
          </a:xfrm>
        </p:spPr>
        <p:txBody>
          <a:bodyPr>
            <a:spAutoFit/>
          </a:bodyPr>
          <a:lstStyle/>
          <a:p>
            <a:r>
              <a:rPr lang="en-US" dirty="0"/>
              <a:t>The shell shown has a nonzero thickness, so it’s just a rough approximation of a thinner shell with thickness </a:t>
            </a:r>
            <a:r>
              <a:rPr lang="en-US" i="1" dirty="0"/>
              <a:t>dx</a:t>
            </a:r>
            <a:r>
              <a:rPr lang="en-US" dirty="0"/>
              <a:t>. But for the purpose of sketching what we are doing and setting up our integral, such an approximation is exactly what we need.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lstStyle/>
          <a:p>
            <a:r>
              <a:rPr lang="en-US" dirty="0"/>
              <a:t>If we were to remove the representative shell, slice it from top to bottom vertically along a straight line, and lay it out flat, the cylindrical shell would take the form of a rectangular slab of width            height             and thickness </a:t>
            </a:r>
            <a:r>
              <a:rPr lang="en-US" dirty="0">
                <a:sym typeface="Symbol"/>
              </a:rPr>
              <a:t></a:t>
            </a:r>
            <a:r>
              <a:rPr lang="en-US" i="1" dirty="0"/>
              <a:t>x</a:t>
            </a:r>
            <a:r>
              <a:rPr lang="en-US" dirty="0"/>
              <a:t>, where      is a sample point in the selected subinterval and the subinterval has width </a:t>
            </a:r>
            <a:r>
              <a:rPr lang="en-US" dirty="0">
                <a:sym typeface="Symbol"/>
              </a:rPr>
              <a:t></a:t>
            </a:r>
            <a:r>
              <a:rPr lang="en-US" i="1" dirty="0"/>
              <a:t>x</a:t>
            </a:r>
            <a:r>
              <a:rPr lang="en-US" dirty="0"/>
              <a:t> (see Figure 3). The volume </a:t>
            </a:r>
            <a:r>
              <a:rPr lang="en-US" dirty="0">
                <a:sym typeface="Symbol"/>
              </a:rPr>
              <a:t></a:t>
            </a:r>
            <a:r>
              <a:rPr lang="en-US" i="1" dirty="0"/>
              <a:t>V</a:t>
            </a:r>
            <a:r>
              <a:rPr lang="en-US" i="1" baseline="-25000" dirty="0"/>
              <a:t>i</a:t>
            </a:r>
            <a:r>
              <a:rPr lang="en-US" dirty="0"/>
              <a:t> of the slab is the product of its width, height, and thickness.</a:t>
            </a:r>
          </a:p>
        </p:txBody>
      </p:sp>
      <p:graphicFrame>
        <p:nvGraphicFramePr>
          <p:cNvPr id="4098" name="Object 2"/>
          <p:cNvGraphicFramePr>
            <a:graphicFrameLocks noChangeAspect="1"/>
          </p:cNvGraphicFramePr>
          <p:nvPr>
            <p:extLst>
              <p:ext uri="{D42A27DB-BD31-4B8C-83A1-F6EECF244321}">
                <p14:modId xmlns:p14="http://schemas.microsoft.com/office/powerpoint/2010/main" val="2618431865"/>
              </p:ext>
            </p:extLst>
          </p:nvPr>
        </p:nvGraphicFramePr>
        <p:xfrm>
          <a:off x="4819650" y="2590800"/>
          <a:ext cx="838200" cy="469900"/>
        </p:xfrm>
        <a:graphic>
          <a:graphicData uri="http://schemas.openxmlformats.org/presentationml/2006/ole">
            <mc:AlternateContent xmlns:mc="http://schemas.openxmlformats.org/markup-compatibility/2006">
              <mc:Choice xmlns:v="urn:schemas-microsoft-com:vml" Requires="v">
                <p:oleObj spid="_x0000_s4146" name="Equation" r:id="rId3" imgW="838080" imgH="469800" progId="Equation.DSMT4">
                  <p:embed/>
                </p:oleObj>
              </mc:Choice>
              <mc:Fallback>
                <p:oleObj name="Equation" r:id="rId3" imgW="838080" imgH="469800" progId="Equation.DSMT4">
                  <p:embed/>
                  <p:pic>
                    <p:nvPicPr>
                      <p:cNvPr id="0" name="Picture 2"/>
                      <p:cNvPicPr>
                        <a:picLocks noChangeAspect="1" noChangeArrowheads="1"/>
                      </p:cNvPicPr>
                      <p:nvPr/>
                    </p:nvPicPr>
                    <p:blipFill>
                      <a:blip r:embed="rId4"/>
                      <a:srcRect/>
                      <a:stretch>
                        <a:fillRect/>
                      </a:stretch>
                    </p:blipFill>
                    <p:spPr bwMode="auto">
                      <a:xfrm>
                        <a:off x="4819650" y="25908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6680200" y="2560820"/>
          <a:ext cx="939800" cy="571500"/>
        </p:xfrm>
        <a:graphic>
          <a:graphicData uri="http://schemas.openxmlformats.org/presentationml/2006/ole">
            <mc:AlternateContent xmlns:mc="http://schemas.openxmlformats.org/markup-compatibility/2006">
              <mc:Choice xmlns:v="urn:schemas-microsoft-com:vml" Requires="v">
                <p:oleObj spid="_x0000_s4147" name="Equation" r:id="rId5" imgW="939600" imgH="571320" progId="Equation.DSMT4">
                  <p:embed/>
                </p:oleObj>
              </mc:Choice>
              <mc:Fallback>
                <p:oleObj name="Equation" r:id="rId5" imgW="93960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200" y="2560820"/>
                        <a:ext cx="93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3460230" y="3018020"/>
          <a:ext cx="317500" cy="469900"/>
        </p:xfrm>
        <a:graphic>
          <a:graphicData uri="http://schemas.openxmlformats.org/presentationml/2006/ole">
            <mc:AlternateContent xmlns:mc="http://schemas.openxmlformats.org/markup-compatibility/2006">
              <mc:Choice xmlns:v="urn:schemas-microsoft-com:vml" Requires="v">
                <p:oleObj spid="_x0000_s4148" name="Equation" r:id="rId7" imgW="317160" imgH="469800" progId="Equation.DSMT4">
                  <p:embed/>
                </p:oleObj>
              </mc:Choice>
              <mc:Fallback>
                <p:oleObj name="Equation" r:id="rId7" imgW="3171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230" y="3018020"/>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2269617108"/>
              </p:ext>
            </p:extLst>
          </p:nvPr>
        </p:nvGraphicFramePr>
        <p:xfrm>
          <a:off x="3016250" y="4984750"/>
          <a:ext cx="3111500" cy="584200"/>
        </p:xfrm>
        <a:graphic>
          <a:graphicData uri="http://schemas.openxmlformats.org/presentationml/2006/ole">
            <mc:AlternateContent xmlns:mc="http://schemas.openxmlformats.org/markup-compatibility/2006">
              <mc:Choice xmlns:v="urn:schemas-microsoft-com:vml" Requires="v">
                <p:oleObj spid="_x0000_s4149" name="Equation" r:id="rId9" imgW="3111480" imgH="583920" progId="Equation.DSMT4">
                  <p:embed/>
                </p:oleObj>
              </mc:Choice>
              <mc:Fallback>
                <p:oleObj name="Equation" r:id="rId9" imgW="3111480" imgH="583920" progId="Equation.DSMT4">
                  <p:embed/>
                  <p:pic>
                    <p:nvPicPr>
                      <p:cNvPr id="0" name="Picture 5"/>
                      <p:cNvPicPr>
                        <a:picLocks noChangeAspect="1" noChangeArrowheads="1"/>
                      </p:cNvPicPr>
                      <p:nvPr/>
                    </p:nvPicPr>
                    <p:blipFill>
                      <a:blip r:embed="rId10"/>
                      <a:srcRect/>
                      <a:stretch>
                        <a:fillRect/>
                      </a:stretch>
                    </p:blipFill>
                    <p:spPr bwMode="auto">
                      <a:xfrm>
                        <a:off x="3016250" y="4984750"/>
                        <a:ext cx="311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pic>
        <p:nvPicPr>
          <p:cNvPr id="10241"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3117" y="1536700"/>
            <a:ext cx="7915083" cy="3200400"/>
          </a:xfrm>
          <a:prstGeom prst="rect">
            <a:avLst/>
          </a:prstGeom>
          <a:noFill/>
          <a:ln w="9525">
            <a:noFill/>
            <a:miter lim="800000"/>
            <a:headEnd/>
            <a:tailEnd/>
          </a:ln>
        </p:spPr>
      </p:pic>
      <p:sp>
        <p:nvSpPr>
          <p:cNvPr id="5" name="Rectangle 4"/>
          <p:cNvSpPr/>
          <p:nvPr/>
        </p:nvSpPr>
        <p:spPr>
          <a:xfrm>
            <a:off x="3962400" y="5105400"/>
            <a:ext cx="1451808" cy="523220"/>
          </a:xfrm>
          <a:prstGeom prst="rect">
            <a:avLst/>
          </a:prstGeom>
        </p:spPr>
        <p:txBody>
          <a:bodyPr wrap="none">
            <a:spAutoFit/>
          </a:bodyPr>
          <a:lstStyle/>
          <a:p>
            <a:r>
              <a:rPr lang="en-US" sz="2800" b="1" dirty="0"/>
              <a:t>Figure 3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1217</Words>
  <Application>Microsoft Office PowerPoint</Application>
  <PresentationFormat>On-screen Show (4:3)</PresentationFormat>
  <Paragraphs>96</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0" baseType="lpstr">
      <vt:lpstr>Arial</vt:lpstr>
      <vt:lpstr>Calibri</vt:lpstr>
      <vt:lpstr>Symbol</vt:lpstr>
      <vt:lpstr>Courier New</vt:lpstr>
      <vt:lpstr>Office Theme</vt:lpstr>
      <vt:lpstr>Equation</vt:lpstr>
      <vt:lpstr>MathType 6.0 Equation</vt:lpstr>
      <vt:lpstr>Section 6.2</vt:lpstr>
      <vt:lpstr>TOPICS</vt:lpstr>
      <vt:lpstr>The Shell Method</vt:lpstr>
      <vt:lpstr>The Shell Method</vt:lpstr>
      <vt:lpstr>Example 1 </vt:lpstr>
      <vt:lpstr>Example 1 (cont.)</vt:lpstr>
      <vt:lpstr>Example 1 (cont.) </vt:lpstr>
      <vt:lpstr>Example 1 (cont.) </vt:lpstr>
      <vt:lpstr>Example 1 (cont.) </vt:lpstr>
      <vt:lpstr>Example 1 (cont.) </vt:lpstr>
      <vt:lpstr>Example 1 (cont.) </vt:lpstr>
      <vt:lpstr>Definition: The Shell Method</vt:lpstr>
      <vt:lpstr>Definition: The Shell Method</vt:lpstr>
      <vt:lpstr>The Shell Method</vt:lpstr>
      <vt:lpstr>The Shell Method</vt:lpstr>
      <vt:lpstr>Example 2 </vt:lpstr>
      <vt:lpstr>Example 2 (cont.)</vt:lpstr>
      <vt:lpstr>Example 2 (cont.)</vt:lpstr>
      <vt:lpstr>Example 2 (cont.)</vt:lpstr>
      <vt:lpstr>Disks, Washers, and Shells Compared</vt:lpstr>
      <vt:lpstr>Example 3 </vt:lpstr>
      <vt:lpstr>Example 3 (cont.)</vt:lpstr>
      <vt:lpstr>Example 3 (cont.)</vt:lpstr>
      <vt:lpstr>Example 3 (cont.)</vt:lpstr>
      <vt:lpstr>Example 3 (cont.)</vt:lpstr>
      <vt:lpstr>Example 3 (cont.)</vt:lpstr>
      <vt:lpstr>Example 4</vt:lpstr>
      <vt:lpstr>Example 4 (cont.)</vt:lpstr>
      <vt:lpstr>Example 4 (cont.)</vt:lpstr>
      <vt:lpstr>Example 4 (cont.)</vt:lpstr>
      <vt:lpstr>Example 4 (cont.)</vt:lpstr>
      <vt:lpstr>Example 4 (cont.)</vt:lpstr>
      <vt:lpstr>Example 4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62</cp:revision>
  <dcterms:created xsi:type="dcterms:W3CDTF">2013-04-26T14:43:13Z</dcterms:created>
  <dcterms:modified xsi:type="dcterms:W3CDTF">2018-09-25T21:41:01Z</dcterms:modified>
</cp:coreProperties>
</file>