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90" r:id="rId4"/>
    <p:sldId id="291" r:id="rId5"/>
    <p:sldId id="292" r:id="rId6"/>
    <p:sldId id="293" r:id="rId7"/>
    <p:sldId id="294" r:id="rId8"/>
    <p:sldId id="259" r:id="rId9"/>
    <p:sldId id="260" r:id="rId10"/>
    <p:sldId id="261" r:id="rId11"/>
    <p:sldId id="262" r:id="rId12"/>
    <p:sldId id="295" r:id="rId13"/>
    <p:sldId id="296" r:id="rId14"/>
    <p:sldId id="297" r:id="rId15"/>
    <p:sldId id="263" r:id="rId16"/>
    <p:sldId id="264" r:id="rId17"/>
    <p:sldId id="265" r:id="rId18"/>
    <p:sldId id="266" r:id="rId19"/>
    <p:sldId id="267" r:id="rId20"/>
    <p:sldId id="268" r:id="rId21"/>
    <p:sldId id="269" r:id="rId22"/>
    <p:sldId id="298" r:id="rId23"/>
    <p:sldId id="270" r:id="rId24"/>
    <p:sldId id="271" r:id="rId25"/>
    <p:sldId id="272" r:id="rId26"/>
    <p:sldId id="273" r:id="rId27"/>
    <p:sldId id="274" r:id="rId28"/>
    <p:sldId id="275" r:id="rId29"/>
    <p:sldId id="276" r:id="rId30"/>
    <p:sldId id="277" r:id="rId31"/>
    <p:sldId id="278" r:id="rId32"/>
    <p:sldId id="279" r:id="rId33"/>
    <p:sldId id="280" r:id="rId34"/>
    <p:sldId id="299" r:id="rId35"/>
    <p:sldId id="300" r:id="rId36"/>
    <p:sldId id="301" r:id="rId37"/>
    <p:sldId id="302" r:id="rId38"/>
    <p:sldId id="281" r:id="rId39"/>
    <p:sldId id="282" r:id="rId40"/>
    <p:sldId id="283" r:id="rId41"/>
    <p:sldId id="284" r:id="rId42"/>
    <p:sldId id="285" r:id="rId43"/>
    <p:sldId id="303" r:id="rId44"/>
    <p:sldId id="286" r:id="rId45"/>
    <p:sldId id="287" r:id="rId46"/>
    <p:sldId id="288" r:id="rId47"/>
    <p:sldId id="289" r:id="rId48"/>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Ti86pc" panose="020B0609020003040203" pitchFamily="49"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7" d="100"/>
          <a:sy n="107" d="100"/>
        </p:scale>
        <p:origin x="15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9.bin"/><Relationship Id="rId18" Type="http://schemas.openxmlformats.org/officeDocument/2006/relationships/image" Target="../media/image20.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7.w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6.wmf"/><Relationship Id="rId19" Type="http://schemas.openxmlformats.org/officeDocument/2006/relationships/oleObject" Target="../embeddings/oleObject12.bin"/><Relationship Id="rId4" Type="http://schemas.openxmlformats.org/officeDocument/2006/relationships/image" Target="../media/image13.wmf"/><Relationship Id="rId9" Type="http://schemas.openxmlformats.org/officeDocument/2006/relationships/oleObject" Target="../embeddings/oleObject7.bin"/><Relationship Id="rId1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4.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7.bin"/><Relationship Id="rId18" Type="http://schemas.openxmlformats.org/officeDocument/2006/relationships/image" Target="../media/image38.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5.wmf"/><Relationship Id="rId17"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37.wmf"/><Relationship Id="rId1" Type="http://schemas.openxmlformats.org/officeDocument/2006/relationships/vmlDrawing" Target="../drawings/vmlDrawing7.vml"/><Relationship Id="rId6" Type="http://schemas.openxmlformats.org/officeDocument/2006/relationships/image" Target="../media/image32.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5.bin"/><Relationship Id="rId14"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5.bin"/><Relationship Id="rId18" Type="http://schemas.openxmlformats.org/officeDocument/2006/relationships/image" Target="../media/image46.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3.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3.bin"/><Relationship Id="rId14" Type="http://schemas.openxmlformats.org/officeDocument/2006/relationships/image" Target="../media/image44.wmf"/></Relationships>
</file>

<file path=ppt/slides/_rels/slide1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8.wmf"/><Relationship Id="rId5" Type="http://schemas.openxmlformats.org/officeDocument/2006/relationships/oleObject" Target="../embeddings/oleObject39.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3.wmf"/><Relationship Id="rId5" Type="http://schemas.openxmlformats.org/officeDocument/2006/relationships/oleObject" Target="../embeddings/oleObject44.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2.bin"/><Relationship Id="rId18" Type="http://schemas.openxmlformats.org/officeDocument/2006/relationships/image" Target="../media/image63.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0.w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12.vml"/><Relationship Id="rId6" Type="http://schemas.openxmlformats.org/officeDocument/2006/relationships/image" Target="../media/image57.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0.bin"/><Relationship Id="rId14" Type="http://schemas.openxmlformats.org/officeDocument/2006/relationships/image" Target="../media/image61.wmf"/></Relationships>
</file>

<file path=ppt/slides/_rels/slide21.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5.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8.bin"/><Relationship Id="rId14" Type="http://schemas.openxmlformats.org/officeDocument/2006/relationships/image" Target="../media/image6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7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image" Target="../media/image77.wmf"/><Relationship Id="rId1" Type="http://schemas.openxmlformats.org/officeDocument/2006/relationships/vmlDrawing" Target="../drawings/vmlDrawing15.vml"/><Relationship Id="rId6" Type="http://schemas.openxmlformats.org/officeDocument/2006/relationships/image" Target="../media/image72.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5.bin"/><Relationship Id="rId14" Type="http://schemas.openxmlformats.org/officeDocument/2006/relationships/image" Target="../media/image76.wmf"/></Relationships>
</file>

<file path=ppt/slides/_rels/slide26.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9.wmf"/><Relationship Id="rId5" Type="http://schemas.openxmlformats.org/officeDocument/2006/relationships/oleObject" Target="../embeddings/oleObject70.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3.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76.bin"/></Relationships>
</file>

<file path=ppt/slides/_rels/slide2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9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9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9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0.wmf"/><Relationship Id="rId5" Type="http://schemas.openxmlformats.org/officeDocument/2006/relationships/oleObject" Target="../embeddings/oleObject82.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84.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03.wmf"/></Relationships>
</file>

<file path=ppt/slides/_rels/slide46.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05.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89.bin"/></Relationships>
</file>

<file path=ppt/slides/_rels/slide47.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13.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10.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112.wmf"/><Relationship Id="rId4" Type="http://schemas.openxmlformats.org/officeDocument/2006/relationships/image" Target="../media/image109.wmf"/><Relationship Id="rId9" Type="http://schemas.openxmlformats.org/officeDocument/2006/relationships/oleObject" Target="../embeddings/oleObject94.bin"/><Relationship Id="rId14" Type="http://schemas.openxmlformats.org/officeDocument/2006/relationships/image" Target="../media/image1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Hyperbolic Functions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Hyperbolic Functions (cont.)</a:t>
            </a:r>
          </a:p>
        </p:txBody>
      </p:sp>
      <p:graphicFrame>
        <p:nvGraphicFramePr>
          <p:cNvPr id="4" name="Content Placeholder 3"/>
          <p:cNvGraphicFramePr>
            <a:graphicFrameLocks noGrp="1"/>
          </p:cNvGraphicFramePr>
          <p:nvPr>
            <p:ph idx="1"/>
          </p:nvPr>
        </p:nvGraphicFramePr>
        <p:xfrm>
          <a:off x="457200" y="1279525"/>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400" b="1" kern="1200" baseline="0" dirty="0">
                          <a:solidFill>
                            <a:schemeClr val="lt1"/>
                          </a:solidFill>
                          <a:latin typeface="+mn-lt"/>
                          <a:ea typeface="+mn-ea"/>
                          <a:cs typeface="+mn-cs"/>
                        </a:rPr>
                        <a:t>Hyperbolic Secant</a:t>
                      </a:r>
                    </a:p>
                  </a:txBody>
                  <a:tcPr/>
                </a:tc>
                <a:tc>
                  <a:txBody>
                    <a:bodyPr/>
                    <a:lstStyle/>
                    <a:p>
                      <a:pPr algn="ctr"/>
                      <a:r>
                        <a:rPr lang="en-US" sz="2400" b="1" kern="1200" baseline="0" dirty="0">
                          <a:solidFill>
                            <a:schemeClr val="lt1"/>
                          </a:solidFill>
                          <a:latin typeface="+mn-lt"/>
                          <a:ea typeface="+mn-ea"/>
                          <a:cs typeface="+mn-cs"/>
                        </a:rPr>
                        <a:t>Hyperbolic Cotangent</a:t>
                      </a:r>
                    </a:p>
                  </a:txBody>
                  <a:tcPr/>
                </a:tc>
                <a:extLst>
                  <a:ext uri="{0D108BD9-81ED-4DB2-BD59-A6C34878D82A}">
                    <a16:rowId xmlns:a16="http://schemas.microsoft.com/office/drawing/2014/main" val="10000"/>
                  </a:ext>
                </a:extLst>
              </a:tr>
              <a:tr h="370840">
                <a:tc>
                  <a:txBody>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911500" y="1799320"/>
            <a:ext cx="3279500" cy="393192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5257801" y="1799320"/>
            <a:ext cx="2814427" cy="393192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nvPr>
        </p:nvGraphicFramePr>
        <p:xfrm>
          <a:off x="457200" y="1279525"/>
          <a:ext cx="8229600" cy="438912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486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48640">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640080">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640080">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Table 2: Elementary Hyperbolic Identities</a:t>
            </a:r>
          </a:p>
        </p:txBody>
      </p:sp>
      <p:graphicFrame>
        <p:nvGraphicFramePr>
          <p:cNvPr id="4098" name="Object 2"/>
          <p:cNvGraphicFramePr>
            <a:graphicFrameLocks noChangeAspect="1"/>
          </p:cNvGraphicFramePr>
          <p:nvPr/>
        </p:nvGraphicFramePr>
        <p:xfrm>
          <a:off x="548640" y="1340370"/>
          <a:ext cx="2781300" cy="381000"/>
        </p:xfrm>
        <a:graphic>
          <a:graphicData uri="http://schemas.openxmlformats.org/presentationml/2006/ole">
            <mc:AlternateContent xmlns:mc="http://schemas.openxmlformats.org/markup-compatibility/2006">
              <mc:Choice xmlns:v="urn:schemas-microsoft-com:vml" Requires="v">
                <p:oleObj spid="_x0000_s4332" name="Equation" r:id="rId3" imgW="2781000" imgH="380880" progId="Equation.DSMT4">
                  <p:embed/>
                </p:oleObj>
              </mc:Choice>
              <mc:Fallback>
                <p:oleObj name="Equation" r:id="rId3" imgW="2781000" imgH="380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340370"/>
                        <a:ext cx="278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609600" y="3962400"/>
          <a:ext cx="3225800" cy="304800"/>
        </p:xfrm>
        <a:graphic>
          <a:graphicData uri="http://schemas.openxmlformats.org/presentationml/2006/ole">
            <mc:AlternateContent xmlns:mc="http://schemas.openxmlformats.org/markup-compatibility/2006">
              <mc:Choice xmlns:v="urn:schemas-microsoft-com:vml" Requires="v">
                <p:oleObj spid="_x0000_s4333" name="Equation" r:id="rId5" imgW="3225600" imgH="304560" progId="Equation.DSMT4">
                  <p:embed/>
                </p:oleObj>
              </mc:Choice>
              <mc:Fallback>
                <p:oleObj name="Equation" r:id="rId5" imgW="3225600" imgH="304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962400"/>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4724400" y="3886200"/>
          <a:ext cx="3657600" cy="381000"/>
        </p:xfrm>
        <a:graphic>
          <a:graphicData uri="http://schemas.openxmlformats.org/presentationml/2006/ole">
            <mc:AlternateContent xmlns:mc="http://schemas.openxmlformats.org/markup-compatibility/2006">
              <mc:Choice xmlns:v="urn:schemas-microsoft-com:vml" Requires="v">
                <p:oleObj spid="_x0000_s4334" name="Equation" r:id="rId7" imgW="3657600" imgH="380880" progId="Equation.DSMT4">
                  <p:embed/>
                </p:oleObj>
              </mc:Choice>
              <mc:Fallback>
                <p:oleObj name="Equation" r:id="rId7" imgW="3657600" imgH="380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886200"/>
                        <a:ext cx="365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548640" y="2133600"/>
          <a:ext cx="2844800" cy="381000"/>
        </p:xfrm>
        <a:graphic>
          <a:graphicData uri="http://schemas.openxmlformats.org/presentationml/2006/ole">
            <mc:AlternateContent xmlns:mc="http://schemas.openxmlformats.org/markup-compatibility/2006">
              <mc:Choice xmlns:v="urn:schemas-microsoft-com:vml" Requires="v">
                <p:oleObj spid="_x0000_s4335" name="Equation" r:id="rId9" imgW="2844720" imgH="380880" progId="Equation.DSMT4">
                  <p:embed/>
                </p:oleObj>
              </mc:Choice>
              <mc:Fallback>
                <p:oleObj name="Equation" r:id="rId9" imgW="284472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2133600"/>
                        <a:ext cx="284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4724400" y="1905000"/>
          <a:ext cx="2857500" cy="838200"/>
        </p:xfrm>
        <a:graphic>
          <a:graphicData uri="http://schemas.openxmlformats.org/presentationml/2006/ole">
            <mc:AlternateContent xmlns:mc="http://schemas.openxmlformats.org/markup-compatibility/2006">
              <mc:Choice xmlns:v="urn:schemas-microsoft-com:vml" Requires="v">
                <p:oleObj spid="_x0000_s4336" name="Equation" r:id="rId11" imgW="2857320" imgH="838080" progId="Equation.DSMT4">
                  <p:embed/>
                </p:oleObj>
              </mc:Choice>
              <mc:Fallback>
                <p:oleObj name="Equation" r:id="rId11" imgW="2857320" imgH="838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1905000"/>
                        <a:ext cx="285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548640" y="4495800"/>
          <a:ext cx="5600700" cy="469900"/>
        </p:xfrm>
        <a:graphic>
          <a:graphicData uri="http://schemas.openxmlformats.org/presentationml/2006/ole">
            <mc:AlternateContent xmlns:mc="http://schemas.openxmlformats.org/markup-compatibility/2006">
              <mc:Choice xmlns:v="urn:schemas-microsoft-com:vml" Requires="v">
                <p:oleObj spid="_x0000_s4337" name="Equation" r:id="rId13" imgW="5600520" imgH="469800" progId="Equation.DSMT4">
                  <p:embed/>
                </p:oleObj>
              </mc:Choice>
              <mc:Fallback>
                <p:oleObj name="Equation" r:id="rId13" imgW="560052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 y="4495800"/>
                        <a:ext cx="560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548640" y="3124200"/>
          <a:ext cx="2781300" cy="381000"/>
        </p:xfrm>
        <a:graphic>
          <a:graphicData uri="http://schemas.openxmlformats.org/presentationml/2006/ole">
            <mc:AlternateContent xmlns:mc="http://schemas.openxmlformats.org/markup-compatibility/2006">
              <mc:Choice xmlns:v="urn:schemas-microsoft-com:vml" Requires="v">
                <p:oleObj spid="_x0000_s4338" name="Equation" r:id="rId15" imgW="2781000" imgH="380880" progId="Equation.DSMT4">
                  <p:embed/>
                </p:oleObj>
              </mc:Choice>
              <mc:Fallback>
                <p:oleObj name="Equation" r:id="rId15" imgW="2781000" imgH="3808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 y="3124200"/>
                        <a:ext cx="278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4724400" y="2895600"/>
          <a:ext cx="2933700" cy="838200"/>
        </p:xfrm>
        <a:graphic>
          <a:graphicData uri="http://schemas.openxmlformats.org/presentationml/2006/ole">
            <mc:AlternateContent xmlns:mc="http://schemas.openxmlformats.org/markup-compatibility/2006">
              <mc:Choice xmlns:v="urn:schemas-microsoft-com:vml" Requires="v">
                <p:oleObj spid="_x0000_s4339" name="Equation" r:id="rId17" imgW="2933640" imgH="838080" progId="Equation.DSMT4">
                  <p:embed/>
                </p:oleObj>
              </mc:Choice>
              <mc:Fallback>
                <p:oleObj name="Equation" r:id="rId17" imgW="2933640" imgH="8380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4400" y="2895600"/>
                        <a:ext cx="293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548640" y="5138920"/>
          <a:ext cx="5664200" cy="469900"/>
        </p:xfrm>
        <a:graphic>
          <a:graphicData uri="http://schemas.openxmlformats.org/presentationml/2006/ole">
            <mc:AlternateContent xmlns:mc="http://schemas.openxmlformats.org/markup-compatibility/2006">
              <mc:Choice xmlns:v="urn:schemas-microsoft-com:vml" Requires="v">
                <p:oleObj spid="_x0000_s4340" name="Equation" r:id="rId19" imgW="5663880" imgH="469800" progId="Equation.DSMT4">
                  <p:embed/>
                </p:oleObj>
              </mc:Choice>
              <mc:Fallback>
                <p:oleObj name="Equation" r:id="rId19" imgW="5663880" imgH="4698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8640" y="5138920"/>
                        <a:ext cx="566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p:txBody>
          <a:bodyPr/>
          <a:lstStyle/>
          <a:p>
            <a:r>
              <a:rPr lang="en-US" dirty="0"/>
              <a:t>You have already verified the first identity—it is the one that gives rise to the name of these functions. We will verify two others.</a:t>
            </a:r>
          </a:p>
        </p:txBody>
      </p:sp>
      <p:graphicFrame>
        <p:nvGraphicFramePr>
          <p:cNvPr id="45060" name="Object 4"/>
          <p:cNvGraphicFramePr>
            <a:graphicFrameLocks noChangeAspect="1"/>
          </p:cNvGraphicFramePr>
          <p:nvPr>
            <p:extLst>
              <p:ext uri="{D42A27DB-BD31-4B8C-83A1-F6EECF244321}">
                <p14:modId xmlns:p14="http://schemas.microsoft.com/office/powerpoint/2010/main" val="2234949890"/>
              </p:ext>
            </p:extLst>
          </p:nvPr>
        </p:nvGraphicFramePr>
        <p:xfrm>
          <a:off x="2701365" y="2819400"/>
          <a:ext cx="2730500" cy="381000"/>
        </p:xfrm>
        <a:graphic>
          <a:graphicData uri="http://schemas.openxmlformats.org/presentationml/2006/ole">
            <mc:AlternateContent xmlns:mc="http://schemas.openxmlformats.org/markup-compatibility/2006">
              <mc:Choice xmlns:v="urn:schemas-microsoft-com:vml" Requires="v">
                <p:oleObj spid="_x0000_s45164" name="Equation" r:id="rId3" imgW="2730240" imgH="380880" progId="Equation.DSMT4">
                  <p:embed/>
                </p:oleObj>
              </mc:Choice>
              <mc:Fallback>
                <p:oleObj name="Equation" r:id="rId3" imgW="2730240" imgH="380880" progId="Equation.DSMT4">
                  <p:embed/>
                  <p:pic>
                    <p:nvPicPr>
                      <p:cNvPr id="0" name="Picture 4"/>
                      <p:cNvPicPr>
                        <a:picLocks noChangeAspect="1" noChangeArrowheads="1"/>
                      </p:cNvPicPr>
                      <p:nvPr/>
                    </p:nvPicPr>
                    <p:blipFill>
                      <a:blip r:embed="rId4"/>
                      <a:srcRect/>
                      <a:stretch>
                        <a:fillRect/>
                      </a:stretch>
                    </p:blipFill>
                    <p:spPr bwMode="auto">
                      <a:xfrm>
                        <a:off x="2701365" y="2819400"/>
                        <a:ext cx="2730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2587690135"/>
              </p:ext>
            </p:extLst>
          </p:nvPr>
        </p:nvGraphicFramePr>
        <p:xfrm>
          <a:off x="3416300" y="3352800"/>
          <a:ext cx="2908300" cy="889000"/>
        </p:xfrm>
        <a:graphic>
          <a:graphicData uri="http://schemas.openxmlformats.org/presentationml/2006/ole">
            <mc:AlternateContent xmlns:mc="http://schemas.openxmlformats.org/markup-compatibility/2006">
              <mc:Choice xmlns:v="urn:schemas-microsoft-com:vml" Requires="v">
                <p:oleObj spid="_x0000_s45165" name="Equation" r:id="rId5" imgW="2908080" imgH="888840" progId="Equation.DSMT4">
                  <p:embed/>
                </p:oleObj>
              </mc:Choice>
              <mc:Fallback>
                <p:oleObj name="Equation" r:id="rId5" imgW="2908080" imgH="888840" progId="Equation.DSMT4">
                  <p:embed/>
                  <p:pic>
                    <p:nvPicPr>
                      <p:cNvPr id="0" name="Picture 5"/>
                      <p:cNvPicPr>
                        <a:picLocks noChangeAspect="1" noChangeArrowheads="1"/>
                      </p:cNvPicPr>
                      <p:nvPr/>
                    </p:nvPicPr>
                    <p:blipFill>
                      <a:blip r:embed="rId6"/>
                      <a:srcRect/>
                      <a:stretch>
                        <a:fillRect/>
                      </a:stretch>
                    </p:blipFill>
                    <p:spPr bwMode="auto">
                      <a:xfrm>
                        <a:off x="3416300" y="3352800"/>
                        <a:ext cx="290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extLst>
              <p:ext uri="{D42A27DB-BD31-4B8C-83A1-F6EECF244321}">
                <p14:modId xmlns:p14="http://schemas.microsoft.com/office/powerpoint/2010/main" val="1329919827"/>
              </p:ext>
            </p:extLst>
          </p:nvPr>
        </p:nvGraphicFramePr>
        <p:xfrm>
          <a:off x="3456455" y="4419600"/>
          <a:ext cx="2806700" cy="381000"/>
        </p:xfrm>
        <a:graphic>
          <a:graphicData uri="http://schemas.openxmlformats.org/presentationml/2006/ole">
            <mc:AlternateContent xmlns:mc="http://schemas.openxmlformats.org/markup-compatibility/2006">
              <mc:Choice xmlns:v="urn:schemas-microsoft-com:vml" Requires="v">
                <p:oleObj spid="_x0000_s45166" name="Equation" r:id="rId7" imgW="2806560" imgH="380880" progId="Equation.DSMT4">
                  <p:embed/>
                </p:oleObj>
              </mc:Choice>
              <mc:Fallback>
                <p:oleObj name="Equation" r:id="rId7" imgW="2806560" imgH="380880" progId="Equation.DSMT4">
                  <p:embed/>
                  <p:pic>
                    <p:nvPicPr>
                      <p:cNvPr id="0" name="Picture 6"/>
                      <p:cNvPicPr>
                        <a:picLocks noChangeAspect="1" noChangeArrowheads="1"/>
                      </p:cNvPicPr>
                      <p:nvPr/>
                    </p:nvPicPr>
                    <p:blipFill>
                      <a:blip r:embed="rId8"/>
                      <a:srcRect/>
                      <a:stretch>
                        <a:fillRect/>
                      </a:stretch>
                    </p:blipFill>
                    <p:spPr bwMode="auto">
                      <a:xfrm>
                        <a:off x="3456455" y="4419600"/>
                        <a:ext cx="280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3" name="Object 7"/>
          <p:cNvGraphicFramePr>
            <a:graphicFrameLocks noChangeAspect="1"/>
          </p:cNvGraphicFramePr>
          <p:nvPr>
            <p:extLst>
              <p:ext uri="{D42A27DB-BD31-4B8C-83A1-F6EECF244321}">
                <p14:modId xmlns:p14="http://schemas.microsoft.com/office/powerpoint/2010/main" val="3138230893"/>
              </p:ext>
            </p:extLst>
          </p:nvPr>
        </p:nvGraphicFramePr>
        <p:xfrm>
          <a:off x="3916830" y="5029200"/>
          <a:ext cx="2806700" cy="381000"/>
        </p:xfrm>
        <a:graphic>
          <a:graphicData uri="http://schemas.openxmlformats.org/presentationml/2006/ole">
            <mc:AlternateContent xmlns:mc="http://schemas.openxmlformats.org/markup-compatibility/2006">
              <mc:Choice xmlns:v="urn:schemas-microsoft-com:vml" Requires="v">
                <p:oleObj spid="_x0000_s45167" name="Equation" r:id="rId9" imgW="2806560" imgH="380880" progId="Equation.DSMT4">
                  <p:embed/>
                </p:oleObj>
              </mc:Choice>
              <mc:Fallback>
                <p:oleObj name="Equation" r:id="rId9" imgW="2806560" imgH="380880" progId="Equation.DSMT4">
                  <p:embed/>
                  <p:pic>
                    <p:nvPicPr>
                      <p:cNvPr id="0" name="Picture 7"/>
                      <p:cNvPicPr>
                        <a:picLocks noChangeAspect="1" noChangeArrowheads="1"/>
                      </p:cNvPicPr>
                      <p:nvPr/>
                    </p:nvPicPr>
                    <p:blipFill>
                      <a:blip r:embed="rId10"/>
                      <a:srcRect/>
                      <a:stretch>
                        <a:fillRect/>
                      </a:stretch>
                    </p:blipFill>
                    <p:spPr bwMode="auto">
                      <a:xfrm>
                        <a:off x="3916830" y="5029200"/>
                        <a:ext cx="280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p:txBody>
          <a:bodyPr/>
          <a:lstStyle/>
          <a:p>
            <a:r>
              <a:rPr lang="en-US" dirty="0"/>
              <a:t>and</a:t>
            </a:r>
          </a:p>
        </p:txBody>
      </p:sp>
      <p:graphicFrame>
        <p:nvGraphicFramePr>
          <p:cNvPr id="46085" name="Object 5"/>
          <p:cNvGraphicFramePr>
            <a:graphicFrameLocks noChangeAspect="1"/>
          </p:cNvGraphicFramePr>
          <p:nvPr>
            <p:extLst>
              <p:ext uri="{D42A27DB-BD31-4B8C-83A1-F6EECF244321}">
                <p14:modId xmlns:p14="http://schemas.microsoft.com/office/powerpoint/2010/main" val="3991035743"/>
              </p:ext>
            </p:extLst>
          </p:nvPr>
        </p:nvGraphicFramePr>
        <p:xfrm>
          <a:off x="3478305" y="2908300"/>
          <a:ext cx="2590800" cy="825500"/>
        </p:xfrm>
        <a:graphic>
          <a:graphicData uri="http://schemas.openxmlformats.org/presentationml/2006/ole">
            <mc:AlternateContent xmlns:mc="http://schemas.openxmlformats.org/markup-compatibility/2006">
              <mc:Choice xmlns:v="urn:schemas-microsoft-com:vml" Requires="v">
                <p:oleObj spid="_x0000_s46211" name="Equation" r:id="rId3" imgW="2590560" imgH="825480" progId="Equation.DSMT4">
                  <p:embed/>
                </p:oleObj>
              </mc:Choice>
              <mc:Fallback>
                <p:oleObj name="Equation" r:id="rId3" imgW="2590560" imgH="825480" progId="Equation.DSMT4">
                  <p:embed/>
                  <p:pic>
                    <p:nvPicPr>
                      <p:cNvPr id="0" name="Picture 5"/>
                      <p:cNvPicPr>
                        <a:picLocks noChangeAspect="1" noChangeArrowheads="1"/>
                      </p:cNvPicPr>
                      <p:nvPr/>
                    </p:nvPicPr>
                    <p:blipFill>
                      <a:blip r:embed="rId4"/>
                      <a:srcRect/>
                      <a:stretch>
                        <a:fillRect/>
                      </a:stretch>
                    </p:blipFill>
                    <p:spPr bwMode="auto">
                      <a:xfrm>
                        <a:off x="3478305" y="2908300"/>
                        <a:ext cx="2590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extLst>
              <p:ext uri="{D42A27DB-BD31-4B8C-83A1-F6EECF244321}">
                <p14:modId xmlns:p14="http://schemas.microsoft.com/office/powerpoint/2010/main" val="1436359488"/>
              </p:ext>
            </p:extLst>
          </p:nvPr>
        </p:nvGraphicFramePr>
        <p:xfrm>
          <a:off x="3474945" y="5041900"/>
          <a:ext cx="1828800" cy="825500"/>
        </p:xfrm>
        <a:graphic>
          <a:graphicData uri="http://schemas.openxmlformats.org/presentationml/2006/ole">
            <mc:AlternateContent xmlns:mc="http://schemas.openxmlformats.org/markup-compatibility/2006">
              <mc:Choice xmlns:v="urn:schemas-microsoft-com:vml" Requires="v">
                <p:oleObj spid="_x0000_s46212" name="Equation" r:id="rId5" imgW="1828800" imgH="825480" progId="Equation.DSMT4">
                  <p:embed/>
                </p:oleObj>
              </mc:Choice>
              <mc:Fallback>
                <p:oleObj name="Equation" r:id="rId5" imgW="1828800" imgH="825480" progId="Equation.DSMT4">
                  <p:embed/>
                  <p:pic>
                    <p:nvPicPr>
                      <p:cNvPr id="0" name="Picture 7"/>
                      <p:cNvPicPr>
                        <a:picLocks noChangeAspect="1" noChangeArrowheads="1"/>
                      </p:cNvPicPr>
                      <p:nvPr/>
                    </p:nvPicPr>
                    <p:blipFill>
                      <a:blip r:embed="rId6"/>
                      <a:srcRect/>
                      <a:stretch>
                        <a:fillRect/>
                      </a:stretch>
                    </p:blipFill>
                    <p:spPr bwMode="auto">
                      <a:xfrm>
                        <a:off x="3474945" y="5041900"/>
                        <a:ext cx="182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extLst>
              <p:ext uri="{D42A27DB-BD31-4B8C-83A1-F6EECF244321}">
                <p14:modId xmlns:p14="http://schemas.microsoft.com/office/powerpoint/2010/main" val="1051232721"/>
              </p:ext>
            </p:extLst>
          </p:nvPr>
        </p:nvGraphicFramePr>
        <p:xfrm>
          <a:off x="2482850" y="1758950"/>
          <a:ext cx="4279900" cy="1016000"/>
        </p:xfrm>
        <a:graphic>
          <a:graphicData uri="http://schemas.openxmlformats.org/presentationml/2006/ole">
            <mc:AlternateContent xmlns:mc="http://schemas.openxmlformats.org/markup-compatibility/2006">
              <mc:Choice xmlns:v="urn:schemas-microsoft-com:vml" Requires="v">
                <p:oleObj spid="_x0000_s46213" name="Equation" r:id="rId7" imgW="4279680" imgH="1015920" progId="Equation.DSMT4">
                  <p:embed/>
                </p:oleObj>
              </mc:Choice>
              <mc:Fallback>
                <p:oleObj name="Equation" r:id="rId7" imgW="4279680" imgH="1015920" progId="Equation.DSMT4">
                  <p:embed/>
                  <p:pic>
                    <p:nvPicPr>
                      <p:cNvPr id="0" name="Picture 4"/>
                      <p:cNvPicPr>
                        <a:picLocks noChangeAspect="1" noChangeArrowheads="1"/>
                      </p:cNvPicPr>
                      <p:nvPr/>
                    </p:nvPicPr>
                    <p:blipFill>
                      <a:blip r:embed="rId8"/>
                      <a:srcRect/>
                      <a:stretch>
                        <a:fillRect/>
                      </a:stretch>
                    </p:blipFill>
                    <p:spPr bwMode="auto">
                      <a:xfrm>
                        <a:off x="2482850" y="1758950"/>
                        <a:ext cx="4279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86867418"/>
              </p:ext>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46214" name="Equation" r:id="rId9" imgW="914400" imgH="198720" progId="Equation.DSMT4">
                  <p:embed/>
                </p:oleObj>
              </mc:Choice>
              <mc:Fallback>
                <p:oleObj name="Equation" r:id="rId9" imgW="914400" imgH="198720" progId="Equation.DSMT4">
                  <p:embed/>
                  <p:pic>
                    <p:nvPicPr>
                      <p:cNvPr id="0" name=""/>
                      <p:cNvPicPr/>
                      <p:nvPr/>
                    </p:nvPicPr>
                    <p:blipFill>
                      <a:blip r:embed="rId10"/>
                      <a:stretch>
                        <a:fillRect/>
                      </a:stretch>
                    </p:blipFill>
                    <p:spPr>
                      <a:xfrm>
                        <a:off x="6146800" y="3352800"/>
                        <a:ext cx="914400" cy="198438"/>
                      </a:xfrm>
                      <a:prstGeom prst="rect">
                        <a:avLst/>
                      </a:prstGeom>
                    </p:spPr>
                  </p:pic>
                </p:oleObj>
              </mc:Fallback>
            </mc:AlternateContent>
          </a:graphicData>
        </a:graphic>
      </p:graphicFrame>
      <p:graphicFrame>
        <p:nvGraphicFramePr>
          <p:cNvPr id="46086" name="Object 6"/>
          <p:cNvGraphicFramePr>
            <a:graphicFrameLocks noChangeAspect="1"/>
          </p:cNvGraphicFramePr>
          <p:nvPr>
            <p:extLst>
              <p:ext uri="{D42A27DB-BD31-4B8C-83A1-F6EECF244321}">
                <p14:modId xmlns:p14="http://schemas.microsoft.com/office/powerpoint/2010/main" val="418960387"/>
              </p:ext>
            </p:extLst>
          </p:nvPr>
        </p:nvGraphicFramePr>
        <p:xfrm>
          <a:off x="3478680" y="3860800"/>
          <a:ext cx="2692400" cy="1016000"/>
        </p:xfrm>
        <a:graphic>
          <a:graphicData uri="http://schemas.openxmlformats.org/presentationml/2006/ole">
            <mc:AlternateContent xmlns:mc="http://schemas.openxmlformats.org/markup-compatibility/2006">
              <mc:Choice xmlns:v="urn:schemas-microsoft-com:vml" Requires="v">
                <p:oleObj spid="_x0000_s46215" name="Equation" r:id="rId11" imgW="2692080" imgH="1015920" progId="Equation.DSMT4">
                  <p:embed/>
                </p:oleObj>
              </mc:Choice>
              <mc:Fallback>
                <p:oleObj name="Equation" r:id="rId11" imgW="2692080" imgH="1015920" progId="Equation.DSMT4">
                  <p:embed/>
                  <p:pic>
                    <p:nvPicPr>
                      <p:cNvPr id="0" name="Picture 6"/>
                      <p:cNvPicPr>
                        <a:picLocks noChangeAspect="1" noChangeArrowheads="1"/>
                      </p:cNvPicPr>
                      <p:nvPr/>
                    </p:nvPicPr>
                    <p:blipFill>
                      <a:blip r:embed="rId12"/>
                      <a:srcRect/>
                      <a:stretch>
                        <a:fillRect/>
                      </a:stretch>
                    </p:blipFill>
                    <p:spPr bwMode="auto">
                      <a:xfrm>
                        <a:off x="3478680" y="3860800"/>
                        <a:ext cx="2692400" cy="10160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p:txBody>
          <a:bodyPr/>
          <a:lstStyle/>
          <a:p>
            <a:r>
              <a:rPr lang="en-US" dirty="0"/>
              <a:t>Since the hyperbolic functions are simply algebraic combinations of exponential functions, they are differentiable everywhere they are defined and their derivatives are easily determined.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Determine the derivatives of the hyperbolic cosine and hyperbolic secant functions.</a:t>
            </a:r>
          </a:p>
          <a:p>
            <a:r>
              <a:rPr lang="en-US" b="1" dirty="0"/>
              <a:t>Solution</a:t>
            </a:r>
          </a:p>
        </p:txBody>
      </p:sp>
      <p:graphicFrame>
        <p:nvGraphicFramePr>
          <p:cNvPr id="5122" name="Object 2"/>
          <p:cNvGraphicFramePr>
            <a:graphicFrameLocks noChangeAspect="1"/>
          </p:cNvGraphicFramePr>
          <p:nvPr/>
        </p:nvGraphicFramePr>
        <p:xfrm>
          <a:off x="548640" y="2914650"/>
          <a:ext cx="1574800" cy="838200"/>
        </p:xfrm>
        <a:graphic>
          <a:graphicData uri="http://schemas.openxmlformats.org/presentationml/2006/ole">
            <mc:AlternateContent xmlns:mc="http://schemas.openxmlformats.org/markup-compatibility/2006">
              <mc:Choice xmlns:v="urn:schemas-microsoft-com:vml" Requires="v">
                <p:oleObj spid="_x0000_s5330" name="Equation" r:id="rId3" imgW="1574640" imgH="838080" progId="Equation.DSMT4">
                  <p:embed/>
                </p:oleObj>
              </mc:Choice>
              <mc:Fallback>
                <p:oleObj name="Equation" r:id="rId3" imgW="15746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914650"/>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548640" y="4235450"/>
          <a:ext cx="1562100" cy="838200"/>
        </p:xfrm>
        <a:graphic>
          <a:graphicData uri="http://schemas.openxmlformats.org/presentationml/2006/ole">
            <mc:AlternateContent xmlns:mc="http://schemas.openxmlformats.org/markup-compatibility/2006">
              <mc:Choice xmlns:v="urn:schemas-microsoft-com:vml" Requires="v">
                <p:oleObj spid="_x0000_s5331" name="Equation" r:id="rId5" imgW="1562040" imgH="838080" progId="Equation.DSMT4">
                  <p:embed/>
                </p:oleObj>
              </mc:Choice>
              <mc:Fallback>
                <p:oleObj name="Equation" r:id="rId5" imgW="156204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4235450"/>
                        <a:ext cx="156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19050244"/>
              </p:ext>
            </p:extLst>
          </p:nvPr>
        </p:nvGraphicFramePr>
        <p:xfrm>
          <a:off x="2235200" y="2825750"/>
          <a:ext cx="2209800" cy="1016000"/>
        </p:xfrm>
        <a:graphic>
          <a:graphicData uri="http://schemas.openxmlformats.org/presentationml/2006/ole">
            <mc:AlternateContent xmlns:mc="http://schemas.openxmlformats.org/markup-compatibility/2006">
              <mc:Choice xmlns:v="urn:schemas-microsoft-com:vml" Requires="v">
                <p:oleObj spid="_x0000_s5332" name="Equation" r:id="rId7" imgW="2209680" imgH="1015920" progId="Equation.DSMT4">
                  <p:embed/>
                </p:oleObj>
              </mc:Choice>
              <mc:Fallback>
                <p:oleObj name="Equation" r:id="rId7" imgW="2209680" imgH="1015920" progId="Equation.DSMT4">
                  <p:embed/>
                  <p:pic>
                    <p:nvPicPr>
                      <p:cNvPr id="0" name="Picture 4"/>
                      <p:cNvPicPr>
                        <a:picLocks noChangeAspect="1" noChangeArrowheads="1"/>
                      </p:cNvPicPr>
                      <p:nvPr/>
                    </p:nvPicPr>
                    <p:blipFill>
                      <a:blip r:embed="rId8"/>
                      <a:srcRect/>
                      <a:stretch>
                        <a:fillRect/>
                      </a:stretch>
                    </p:blipFill>
                    <p:spPr bwMode="auto">
                      <a:xfrm>
                        <a:off x="2235200" y="2825750"/>
                        <a:ext cx="2209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4572000" y="2895600"/>
          <a:ext cx="1460500" cy="876300"/>
        </p:xfrm>
        <a:graphic>
          <a:graphicData uri="http://schemas.openxmlformats.org/presentationml/2006/ole">
            <mc:AlternateContent xmlns:mc="http://schemas.openxmlformats.org/markup-compatibility/2006">
              <mc:Choice xmlns:v="urn:schemas-microsoft-com:vml" Requires="v">
                <p:oleObj spid="_x0000_s5333" name="Equation" r:id="rId9" imgW="1460160" imgH="876240" progId="Equation.DSMT4">
                  <p:embed/>
                </p:oleObj>
              </mc:Choice>
              <mc:Fallback>
                <p:oleObj name="Equation" r:id="rId9" imgW="1460160" imgH="876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895600"/>
                        <a:ext cx="1460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6096000" y="3181350"/>
          <a:ext cx="1104900" cy="304800"/>
        </p:xfrm>
        <a:graphic>
          <a:graphicData uri="http://schemas.openxmlformats.org/presentationml/2006/ole">
            <mc:AlternateContent xmlns:mc="http://schemas.openxmlformats.org/markup-compatibility/2006">
              <mc:Choice xmlns:v="urn:schemas-microsoft-com:vml" Requires="v">
                <p:oleObj spid="_x0000_s5334" name="Equation" r:id="rId11" imgW="1104840" imgH="304560" progId="Equation.DSMT4">
                  <p:embed/>
                </p:oleObj>
              </mc:Choice>
              <mc:Fallback>
                <p:oleObj name="Equation" r:id="rId11" imgW="1104840" imgH="3045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3181350"/>
                        <a:ext cx="110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71055327"/>
              </p:ext>
            </p:extLst>
          </p:nvPr>
        </p:nvGraphicFramePr>
        <p:xfrm>
          <a:off x="2222500" y="4184650"/>
          <a:ext cx="1993900" cy="939800"/>
        </p:xfrm>
        <a:graphic>
          <a:graphicData uri="http://schemas.openxmlformats.org/presentationml/2006/ole">
            <mc:AlternateContent xmlns:mc="http://schemas.openxmlformats.org/markup-compatibility/2006">
              <mc:Choice xmlns:v="urn:schemas-microsoft-com:vml" Requires="v">
                <p:oleObj spid="_x0000_s5335" name="Equation" r:id="rId13" imgW="1993680" imgH="939600" progId="Equation.DSMT4">
                  <p:embed/>
                </p:oleObj>
              </mc:Choice>
              <mc:Fallback>
                <p:oleObj name="Equation" r:id="rId13" imgW="1993680" imgH="939600" progId="Equation.DSMT4">
                  <p:embed/>
                  <p:pic>
                    <p:nvPicPr>
                      <p:cNvPr id="0" name="Picture 7"/>
                      <p:cNvPicPr>
                        <a:picLocks noChangeAspect="1" noChangeArrowheads="1"/>
                      </p:cNvPicPr>
                      <p:nvPr/>
                    </p:nvPicPr>
                    <p:blipFill>
                      <a:blip r:embed="rId14"/>
                      <a:srcRect/>
                      <a:stretch>
                        <a:fillRect/>
                      </a:stretch>
                    </p:blipFill>
                    <p:spPr bwMode="auto">
                      <a:xfrm>
                        <a:off x="2222500" y="4184650"/>
                        <a:ext cx="199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4343400" y="4235450"/>
          <a:ext cx="1612900" cy="838200"/>
        </p:xfrm>
        <a:graphic>
          <a:graphicData uri="http://schemas.openxmlformats.org/presentationml/2006/ole">
            <mc:AlternateContent xmlns:mc="http://schemas.openxmlformats.org/markup-compatibility/2006">
              <mc:Choice xmlns:v="urn:schemas-microsoft-com:vml" Requires="v">
                <p:oleObj spid="_x0000_s5336" name="Equation" r:id="rId15" imgW="1612800" imgH="838080" progId="Equation.DSMT4">
                  <p:embed/>
                </p:oleObj>
              </mc:Choice>
              <mc:Fallback>
                <p:oleObj name="Equation" r:id="rId15" imgW="1612800" imgH="8380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4235450"/>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6019800" y="4502150"/>
          <a:ext cx="2311400" cy="304800"/>
        </p:xfrm>
        <a:graphic>
          <a:graphicData uri="http://schemas.openxmlformats.org/presentationml/2006/ole">
            <mc:AlternateContent xmlns:mc="http://schemas.openxmlformats.org/markup-compatibility/2006">
              <mc:Choice xmlns:v="urn:schemas-microsoft-com:vml" Requires="v">
                <p:oleObj spid="_x0000_s5337" name="Equation" r:id="rId17" imgW="2311200" imgH="304560" progId="Equation.DSMT4">
                  <p:embed/>
                </p:oleObj>
              </mc:Choice>
              <mc:Fallback>
                <p:oleObj name="Equation" r:id="rId17" imgW="2311200" imgH="3045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4502150"/>
                        <a:ext cx="231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Derivatives and Integrals of Hyperbolic Functions</a:t>
            </a:r>
          </a:p>
        </p:txBody>
      </p:sp>
      <p:graphicFrame>
        <p:nvGraphicFramePr>
          <p:cNvPr id="4" name="Content Placeholder 3"/>
          <p:cNvGraphicFramePr>
            <a:graphicFrameLocks noGrp="1"/>
          </p:cNvGraphicFramePr>
          <p:nvPr>
            <p:ph idx="1"/>
          </p:nvPr>
        </p:nvGraphicFramePr>
        <p:xfrm>
          <a:off x="457200" y="1279525"/>
          <a:ext cx="8229600" cy="4023360"/>
        </p:xfrm>
        <a:graphic>
          <a:graphicData uri="http://schemas.openxmlformats.org/drawingml/2006/table">
            <a:tbl>
              <a:tblPr bandRow="1">
                <a:tableStyleId>{5C22544A-7EE6-4342-B048-85BDC9FD1C3A}</a:tableStyleId>
              </a:tblPr>
              <a:tblGrid>
                <a:gridCol w="4021282">
                  <a:extLst>
                    <a:ext uri="{9D8B030D-6E8A-4147-A177-3AD203B41FA5}">
                      <a16:colId xmlns:a16="http://schemas.microsoft.com/office/drawing/2014/main" val="20000"/>
                    </a:ext>
                  </a:extLst>
                </a:gridCol>
                <a:gridCol w="4208318">
                  <a:extLst>
                    <a:ext uri="{9D8B030D-6E8A-4147-A177-3AD203B41FA5}">
                      <a16:colId xmlns:a16="http://schemas.microsoft.com/office/drawing/2014/main" val="20001"/>
                    </a:ext>
                  </a:extLst>
                </a:gridCol>
              </a:tblGrid>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6146" name="Object 2"/>
          <p:cNvGraphicFramePr>
            <a:graphicFrameLocks noChangeAspect="1"/>
          </p:cNvGraphicFramePr>
          <p:nvPr/>
        </p:nvGraphicFramePr>
        <p:xfrm>
          <a:off x="548640" y="1371600"/>
          <a:ext cx="2705100" cy="838200"/>
        </p:xfrm>
        <a:graphic>
          <a:graphicData uri="http://schemas.openxmlformats.org/presentationml/2006/ole">
            <mc:AlternateContent xmlns:mc="http://schemas.openxmlformats.org/markup-compatibility/2006">
              <mc:Choice xmlns:v="urn:schemas-microsoft-com:vml" Requires="v">
                <p:oleObj spid="_x0000_s6354" name="Equation" r:id="rId3" imgW="2705040" imgH="838080" progId="Equation.DSMT4">
                  <p:embed/>
                </p:oleObj>
              </mc:Choice>
              <mc:Fallback>
                <p:oleObj name="Equation" r:id="rId3" imgW="27050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371600"/>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572000" y="1492250"/>
          <a:ext cx="3124200" cy="596900"/>
        </p:xfrm>
        <a:graphic>
          <a:graphicData uri="http://schemas.openxmlformats.org/presentationml/2006/ole">
            <mc:AlternateContent xmlns:mc="http://schemas.openxmlformats.org/markup-compatibility/2006">
              <mc:Choice xmlns:v="urn:schemas-microsoft-com:vml" Requires="v">
                <p:oleObj spid="_x0000_s6355" name="Equation" r:id="rId5" imgW="3124080" imgH="596880" progId="Equation.DSMT4">
                  <p:embed/>
                </p:oleObj>
              </mc:Choice>
              <mc:Fallback>
                <p:oleObj name="Equation" r:id="rId5" imgW="3124080" imgH="596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492250"/>
                        <a:ext cx="3124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548640" y="2362200"/>
          <a:ext cx="2705100" cy="838200"/>
        </p:xfrm>
        <a:graphic>
          <a:graphicData uri="http://schemas.openxmlformats.org/presentationml/2006/ole">
            <mc:AlternateContent xmlns:mc="http://schemas.openxmlformats.org/markup-compatibility/2006">
              <mc:Choice xmlns:v="urn:schemas-microsoft-com:vml" Requires="v">
                <p:oleObj spid="_x0000_s6356" name="Equation" r:id="rId7" imgW="2705040" imgH="838080" progId="Equation.DSMT4">
                  <p:embed/>
                </p:oleObj>
              </mc:Choice>
              <mc:Fallback>
                <p:oleObj name="Equation" r:id="rId7" imgW="270504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2362200"/>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572000" y="2482850"/>
          <a:ext cx="3124200" cy="596900"/>
        </p:xfrm>
        <a:graphic>
          <a:graphicData uri="http://schemas.openxmlformats.org/presentationml/2006/ole">
            <mc:AlternateContent xmlns:mc="http://schemas.openxmlformats.org/markup-compatibility/2006">
              <mc:Choice xmlns:v="urn:schemas-microsoft-com:vml" Requires="v">
                <p:oleObj spid="_x0000_s6357" name="Equation" r:id="rId9" imgW="3124080" imgH="596880" progId="Equation.DSMT4">
                  <p:embed/>
                </p:oleObj>
              </mc:Choice>
              <mc:Fallback>
                <p:oleObj name="Equation" r:id="rId9" imgW="3124080" imgH="596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482850"/>
                        <a:ext cx="3124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48640" y="3352800"/>
          <a:ext cx="2908300" cy="838200"/>
        </p:xfrm>
        <a:graphic>
          <a:graphicData uri="http://schemas.openxmlformats.org/presentationml/2006/ole">
            <mc:AlternateContent xmlns:mc="http://schemas.openxmlformats.org/markup-compatibility/2006">
              <mc:Choice xmlns:v="urn:schemas-microsoft-com:vml" Requires="v">
                <p:oleObj spid="_x0000_s6358" name="Equation" r:id="rId11" imgW="2908080" imgH="838080" progId="Equation.DSMT4">
                  <p:embed/>
                </p:oleObj>
              </mc:Choice>
              <mc:Fallback>
                <p:oleObj name="Equation" r:id="rId11" imgW="2908080" imgH="838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 y="3352800"/>
                        <a:ext cx="290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4572000" y="3473450"/>
          <a:ext cx="3327400" cy="596900"/>
        </p:xfrm>
        <a:graphic>
          <a:graphicData uri="http://schemas.openxmlformats.org/presentationml/2006/ole">
            <mc:AlternateContent xmlns:mc="http://schemas.openxmlformats.org/markup-compatibility/2006">
              <mc:Choice xmlns:v="urn:schemas-microsoft-com:vml" Requires="v">
                <p:oleObj spid="_x0000_s6359" name="Equation" r:id="rId13" imgW="3327120" imgH="596880" progId="Equation.DSMT4">
                  <p:embed/>
                </p:oleObj>
              </mc:Choice>
              <mc:Fallback>
                <p:oleObj name="Equation" r:id="rId13" imgW="3327120" imgH="5968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473450"/>
                        <a:ext cx="3327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548640" y="4343400"/>
          <a:ext cx="3810000" cy="838200"/>
        </p:xfrm>
        <a:graphic>
          <a:graphicData uri="http://schemas.openxmlformats.org/presentationml/2006/ole">
            <mc:AlternateContent xmlns:mc="http://schemas.openxmlformats.org/markup-compatibility/2006">
              <mc:Choice xmlns:v="urn:schemas-microsoft-com:vml" Requires="v">
                <p:oleObj spid="_x0000_s6360" name="Equation" r:id="rId15" imgW="3809880" imgH="838080" progId="Equation.DSMT4">
                  <p:embed/>
                </p:oleObj>
              </mc:Choice>
              <mc:Fallback>
                <p:oleObj name="Equation" r:id="rId15" imgW="3809880" imgH="8380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 y="4343400"/>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4572000" y="4464050"/>
          <a:ext cx="4102100" cy="596900"/>
        </p:xfrm>
        <a:graphic>
          <a:graphicData uri="http://schemas.openxmlformats.org/presentationml/2006/ole">
            <mc:AlternateContent xmlns:mc="http://schemas.openxmlformats.org/markup-compatibility/2006">
              <mc:Choice xmlns:v="urn:schemas-microsoft-com:vml" Requires="v">
                <p:oleObj spid="_x0000_s6361" name="Equation" r:id="rId17" imgW="4101840" imgH="596880" progId="Equation.DSMT4">
                  <p:embed/>
                </p:oleObj>
              </mc:Choice>
              <mc:Fallback>
                <p:oleObj name="Equation" r:id="rId17" imgW="4101840" imgH="5968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0" y="4464050"/>
                        <a:ext cx="4102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Derivatives and Integrals of Hyperbolic Functions (cont.)</a:t>
            </a:r>
          </a:p>
        </p:txBody>
      </p:sp>
      <p:graphicFrame>
        <p:nvGraphicFramePr>
          <p:cNvPr id="4" name="Content Placeholder 3"/>
          <p:cNvGraphicFramePr>
            <a:graphicFrameLocks noGrp="1"/>
          </p:cNvGraphicFramePr>
          <p:nvPr>
            <p:ph idx="1"/>
          </p:nvPr>
        </p:nvGraphicFramePr>
        <p:xfrm>
          <a:off x="457200" y="1279525"/>
          <a:ext cx="8229600" cy="2011680"/>
        </p:xfrm>
        <a:graphic>
          <a:graphicData uri="http://schemas.openxmlformats.org/drawingml/2006/table">
            <a:tbl>
              <a:tblPr bandRow="1">
                <a:tableStyleId>{5C22544A-7EE6-4342-B048-85BDC9FD1C3A}</a:tableStyleId>
              </a:tblPr>
              <a:tblGrid>
                <a:gridCol w="3972909">
                  <a:extLst>
                    <a:ext uri="{9D8B030D-6E8A-4147-A177-3AD203B41FA5}">
                      <a16:colId xmlns:a16="http://schemas.microsoft.com/office/drawing/2014/main" val="20000"/>
                    </a:ext>
                  </a:extLst>
                </a:gridCol>
                <a:gridCol w="4256691">
                  <a:extLst>
                    <a:ext uri="{9D8B030D-6E8A-4147-A177-3AD203B41FA5}">
                      <a16:colId xmlns:a16="http://schemas.microsoft.com/office/drawing/2014/main" val="20001"/>
                    </a:ext>
                  </a:extLst>
                </a:gridCol>
              </a:tblGrid>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6154" name="Object 10"/>
          <p:cNvGraphicFramePr>
            <a:graphicFrameLocks noChangeAspect="1"/>
          </p:cNvGraphicFramePr>
          <p:nvPr/>
        </p:nvGraphicFramePr>
        <p:xfrm>
          <a:off x="548640" y="1371600"/>
          <a:ext cx="3708400" cy="838200"/>
        </p:xfrm>
        <a:graphic>
          <a:graphicData uri="http://schemas.openxmlformats.org/presentationml/2006/ole">
            <mc:AlternateContent xmlns:mc="http://schemas.openxmlformats.org/markup-compatibility/2006">
              <mc:Choice xmlns:v="urn:schemas-microsoft-com:vml" Requires="v">
                <p:oleObj spid="_x0000_s7282" name="Equation" r:id="rId3" imgW="3708360" imgH="838080" progId="Equation.DSMT4">
                  <p:embed/>
                </p:oleObj>
              </mc:Choice>
              <mc:Fallback>
                <p:oleObj name="Equation" r:id="rId3" imgW="3708360" imgH="83808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371600"/>
                        <a:ext cx="370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 name="Object 11"/>
          <p:cNvGraphicFramePr>
            <a:graphicFrameLocks noChangeAspect="1"/>
          </p:cNvGraphicFramePr>
          <p:nvPr/>
        </p:nvGraphicFramePr>
        <p:xfrm>
          <a:off x="4495800" y="1492250"/>
          <a:ext cx="4152900" cy="596900"/>
        </p:xfrm>
        <a:graphic>
          <a:graphicData uri="http://schemas.openxmlformats.org/presentationml/2006/ole">
            <mc:AlternateContent xmlns:mc="http://schemas.openxmlformats.org/markup-compatibility/2006">
              <mc:Choice xmlns:v="urn:schemas-microsoft-com:vml" Requires="v">
                <p:oleObj spid="_x0000_s7283" name="Equation" r:id="rId5" imgW="4152600" imgH="596880" progId="Equation.DSMT4">
                  <p:embed/>
                </p:oleObj>
              </mc:Choice>
              <mc:Fallback>
                <p:oleObj name="Equation" r:id="rId5" imgW="4152600" imgH="59688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92250"/>
                        <a:ext cx="4152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12"/>
          <p:cNvGraphicFramePr>
            <a:graphicFrameLocks noChangeAspect="1"/>
          </p:cNvGraphicFramePr>
          <p:nvPr/>
        </p:nvGraphicFramePr>
        <p:xfrm>
          <a:off x="548640" y="2315980"/>
          <a:ext cx="3098800" cy="838200"/>
        </p:xfrm>
        <a:graphic>
          <a:graphicData uri="http://schemas.openxmlformats.org/presentationml/2006/ole">
            <mc:AlternateContent xmlns:mc="http://schemas.openxmlformats.org/markup-compatibility/2006">
              <mc:Choice xmlns:v="urn:schemas-microsoft-com:vml" Requires="v">
                <p:oleObj spid="_x0000_s7284" name="Equation" r:id="rId7" imgW="3098520" imgH="838080" progId="Equation.DSMT4">
                  <p:embed/>
                </p:oleObj>
              </mc:Choice>
              <mc:Fallback>
                <p:oleObj name="Equation" r:id="rId7" imgW="3098520" imgH="83808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2315980"/>
                        <a:ext cx="309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4495800" y="2436630"/>
          <a:ext cx="3517900" cy="596900"/>
        </p:xfrm>
        <a:graphic>
          <a:graphicData uri="http://schemas.openxmlformats.org/presentationml/2006/ole">
            <mc:AlternateContent xmlns:mc="http://schemas.openxmlformats.org/markup-compatibility/2006">
              <mc:Choice xmlns:v="urn:schemas-microsoft-com:vml" Requires="v">
                <p:oleObj spid="_x0000_s7285" name="Equation" r:id="rId9" imgW="3517560" imgH="596880" progId="Equation.DSMT4">
                  <p:embed/>
                </p:oleObj>
              </mc:Choice>
              <mc:Fallback>
                <p:oleObj name="Equation" r:id="rId9" imgW="3517560" imgH="59688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436630"/>
                        <a:ext cx="3517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Evaluate each of the following:</a:t>
            </a:r>
          </a:p>
        </p:txBody>
      </p:sp>
      <p:graphicFrame>
        <p:nvGraphicFramePr>
          <p:cNvPr id="8194" name="Object 2"/>
          <p:cNvGraphicFramePr>
            <a:graphicFrameLocks noChangeAspect="1"/>
          </p:cNvGraphicFramePr>
          <p:nvPr/>
        </p:nvGraphicFramePr>
        <p:xfrm>
          <a:off x="548640" y="1892300"/>
          <a:ext cx="2908300" cy="3289300"/>
        </p:xfrm>
        <a:graphic>
          <a:graphicData uri="http://schemas.openxmlformats.org/presentationml/2006/ole">
            <mc:AlternateContent xmlns:mc="http://schemas.openxmlformats.org/markup-compatibility/2006">
              <mc:Choice xmlns:v="urn:schemas-microsoft-com:vml" Requires="v">
                <p:oleObj spid="_x0000_s8220" name="Equation" r:id="rId3" imgW="2908080" imgH="3288960" progId="Equation.DSMT4">
                  <p:embed/>
                </p:oleObj>
              </mc:Choice>
              <mc:Fallback>
                <p:oleObj name="Equation" r:id="rId3" imgW="2908080" imgH="3288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92300"/>
                        <a:ext cx="29083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a:t>
            </a:r>
          </a:p>
        </p:txBody>
      </p:sp>
      <p:graphicFrame>
        <p:nvGraphicFramePr>
          <p:cNvPr id="9218" name="Object 2"/>
          <p:cNvGraphicFramePr>
            <a:graphicFrameLocks noChangeAspect="1"/>
          </p:cNvGraphicFramePr>
          <p:nvPr>
            <p:extLst>
              <p:ext uri="{D42A27DB-BD31-4B8C-83A1-F6EECF244321}">
                <p14:modId xmlns:p14="http://schemas.microsoft.com/office/powerpoint/2010/main" val="217751296"/>
              </p:ext>
            </p:extLst>
          </p:nvPr>
        </p:nvGraphicFramePr>
        <p:xfrm>
          <a:off x="542925" y="1943100"/>
          <a:ext cx="2921000" cy="838200"/>
        </p:xfrm>
        <a:graphic>
          <a:graphicData uri="http://schemas.openxmlformats.org/presentationml/2006/ole">
            <mc:AlternateContent xmlns:mc="http://schemas.openxmlformats.org/markup-compatibility/2006">
              <mc:Choice xmlns:v="urn:schemas-microsoft-com:vml" Requires="v">
                <p:oleObj spid="_x0000_s9327" name="Equation" r:id="rId3" imgW="2920680" imgH="838080" progId="Equation.DSMT4">
                  <p:embed/>
                </p:oleObj>
              </mc:Choice>
              <mc:Fallback>
                <p:oleObj name="Equation" r:id="rId3" imgW="2920680" imgH="838080" progId="Equation.DSMT4">
                  <p:embed/>
                  <p:pic>
                    <p:nvPicPr>
                      <p:cNvPr id="0" name="Picture 2"/>
                      <p:cNvPicPr>
                        <a:picLocks noChangeAspect="1" noChangeArrowheads="1"/>
                      </p:cNvPicPr>
                      <p:nvPr/>
                    </p:nvPicPr>
                    <p:blipFill>
                      <a:blip r:embed="rId4"/>
                      <a:srcRect/>
                      <a:stretch>
                        <a:fillRect/>
                      </a:stretch>
                    </p:blipFill>
                    <p:spPr bwMode="auto">
                      <a:xfrm>
                        <a:off x="542925" y="1943100"/>
                        <a:ext cx="292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2472892891"/>
              </p:ext>
            </p:extLst>
          </p:nvPr>
        </p:nvGraphicFramePr>
        <p:xfrm>
          <a:off x="3563470" y="4127500"/>
          <a:ext cx="2590800" cy="1054100"/>
        </p:xfrm>
        <a:graphic>
          <a:graphicData uri="http://schemas.openxmlformats.org/presentationml/2006/ole">
            <mc:AlternateContent xmlns:mc="http://schemas.openxmlformats.org/markup-compatibility/2006">
              <mc:Choice xmlns:v="urn:schemas-microsoft-com:vml" Requires="v">
                <p:oleObj spid="_x0000_s9328" name="Equation" r:id="rId5" imgW="2590560" imgH="1054080" progId="Equation.DSMT4">
                  <p:embed/>
                </p:oleObj>
              </mc:Choice>
              <mc:Fallback>
                <p:oleObj name="Equation" r:id="rId5" imgW="2590560" imgH="1054080" progId="Equation.DSMT4">
                  <p:embed/>
                  <p:pic>
                    <p:nvPicPr>
                      <p:cNvPr id="0" name="Picture 4"/>
                      <p:cNvPicPr>
                        <a:picLocks noChangeAspect="1" noChangeArrowheads="1"/>
                      </p:cNvPicPr>
                      <p:nvPr/>
                    </p:nvPicPr>
                    <p:blipFill>
                      <a:blip r:embed="rId6"/>
                      <a:srcRect/>
                      <a:stretch>
                        <a:fillRect/>
                      </a:stretch>
                    </p:blipFill>
                    <p:spPr bwMode="auto">
                      <a:xfrm>
                        <a:off x="3563470" y="4127500"/>
                        <a:ext cx="2590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3794328928"/>
              </p:ext>
            </p:extLst>
          </p:nvPr>
        </p:nvGraphicFramePr>
        <p:xfrm>
          <a:off x="3563470" y="2895600"/>
          <a:ext cx="4267200" cy="1041400"/>
        </p:xfrm>
        <a:graphic>
          <a:graphicData uri="http://schemas.openxmlformats.org/presentationml/2006/ole">
            <mc:AlternateContent xmlns:mc="http://schemas.openxmlformats.org/markup-compatibility/2006">
              <mc:Choice xmlns:v="urn:schemas-microsoft-com:vml" Requires="v">
                <p:oleObj spid="_x0000_s9329" name="Equation" r:id="rId7" imgW="4267080" imgH="1041120" progId="Equation.DSMT4">
                  <p:embed/>
                </p:oleObj>
              </mc:Choice>
              <mc:Fallback>
                <p:oleObj name="Equation" r:id="rId7" imgW="4267080" imgH="1041120" progId="Equation.DSMT4">
                  <p:embed/>
                  <p:pic>
                    <p:nvPicPr>
                      <p:cNvPr id="0" name="Picture 5"/>
                      <p:cNvPicPr>
                        <a:picLocks noChangeAspect="1" noChangeArrowheads="1"/>
                      </p:cNvPicPr>
                      <p:nvPr/>
                    </p:nvPicPr>
                    <p:blipFill>
                      <a:blip r:embed="rId8"/>
                      <a:srcRect/>
                      <a:stretch>
                        <a:fillRect/>
                      </a:stretch>
                    </p:blipFill>
                    <p:spPr bwMode="auto">
                      <a:xfrm>
                        <a:off x="3563470" y="2895600"/>
                        <a:ext cx="4267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1818833121"/>
              </p:ext>
            </p:extLst>
          </p:nvPr>
        </p:nvGraphicFramePr>
        <p:xfrm>
          <a:off x="3561830" y="1943100"/>
          <a:ext cx="4394200" cy="838200"/>
        </p:xfrm>
        <a:graphic>
          <a:graphicData uri="http://schemas.openxmlformats.org/presentationml/2006/ole">
            <mc:AlternateContent xmlns:mc="http://schemas.openxmlformats.org/markup-compatibility/2006">
              <mc:Choice xmlns:v="urn:schemas-microsoft-com:vml" Requires="v">
                <p:oleObj spid="_x0000_s9330" name="Equation" r:id="rId9" imgW="4394160" imgH="838080" progId="Equation.DSMT4">
                  <p:embed/>
                </p:oleObj>
              </mc:Choice>
              <mc:Fallback>
                <p:oleObj name="Equation" r:id="rId9" imgW="4394160" imgH="838080" progId="Equation.DSMT4">
                  <p:embed/>
                  <p:pic>
                    <p:nvPicPr>
                      <p:cNvPr id="0" name="Picture 6"/>
                      <p:cNvPicPr>
                        <a:picLocks noChangeAspect="1" noChangeArrowheads="1"/>
                      </p:cNvPicPr>
                      <p:nvPr/>
                    </p:nvPicPr>
                    <p:blipFill>
                      <a:blip r:embed="rId10"/>
                      <a:srcRect/>
                      <a:stretch>
                        <a:fillRect/>
                      </a:stretch>
                    </p:blipFill>
                    <p:spPr bwMode="auto">
                      <a:xfrm>
                        <a:off x="3561830" y="1943100"/>
                        <a:ext cx="439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Definitions, derivatives, and integrals of hyperbolic functions</a:t>
            </a:r>
          </a:p>
          <a:p>
            <a:pPr marL="514350" indent="-514350">
              <a:buFont typeface="+mj-lt"/>
              <a:buAutoNum type="arabicPeriod"/>
            </a:pPr>
            <a:r>
              <a:rPr lang="en-US" dirty="0"/>
              <a:t>Inverse hyperbolic functions </a:t>
            </a:r>
          </a:p>
          <a:p>
            <a:pPr marL="514350" indent="-514350">
              <a:buFont typeface="+mj-lt"/>
              <a:buAutoNum type="arabicPeriod"/>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graphicFrame>
        <p:nvGraphicFramePr>
          <p:cNvPr id="10242" name="Object 2"/>
          <p:cNvGraphicFramePr>
            <a:graphicFrameLocks noChangeAspect="1"/>
          </p:cNvGraphicFramePr>
          <p:nvPr/>
        </p:nvGraphicFramePr>
        <p:xfrm>
          <a:off x="548640" y="2529840"/>
          <a:ext cx="2794000" cy="596900"/>
        </p:xfrm>
        <a:graphic>
          <a:graphicData uri="http://schemas.openxmlformats.org/presentationml/2006/ole">
            <mc:AlternateContent xmlns:mc="http://schemas.openxmlformats.org/markup-compatibility/2006">
              <mc:Choice xmlns:v="urn:schemas-microsoft-com:vml" Requires="v">
                <p:oleObj spid="_x0000_s10453" name="Equation" r:id="rId3" imgW="2793960" imgH="596880" progId="Equation.DSMT4">
                  <p:embed/>
                </p:oleObj>
              </mc:Choice>
              <mc:Fallback>
                <p:oleObj name="Equation" r:id="rId3" imgW="279396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529840"/>
                        <a:ext cx="2794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3479800" y="2584450"/>
          <a:ext cx="1879600" cy="584200"/>
        </p:xfrm>
        <a:graphic>
          <a:graphicData uri="http://schemas.openxmlformats.org/presentationml/2006/ole">
            <mc:AlternateContent xmlns:mc="http://schemas.openxmlformats.org/markup-compatibility/2006">
              <mc:Choice xmlns:v="urn:schemas-microsoft-com:vml" Requires="v">
                <p:oleObj spid="_x0000_s10454" name="Equation" r:id="rId5" imgW="1879560" imgH="583920" progId="Equation.DSMT4">
                  <p:embed/>
                </p:oleObj>
              </mc:Choice>
              <mc:Fallback>
                <p:oleObj name="Equation" r:id="rId5" imgW="1879560" imgH="583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800" y="2584450"/>
                        <a:ext cx="187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479800" y="3505200"/>
          <a:ext cx="1905000" cy="304800"/>
        </p:xfrm>
        <a:graphic>
          <a:graphicData uri="http://schemas.openxmlformats.org/presentationml/2006/ole">
            <mc:AlternateContent xmlns:mc="http://schemas.openxmlformats.org/markup-compatibility/2006">
              <mc:Choice xmlns:v="urn:schemas-microsoft-com:vml" Requires="v">
                <p:oleObj spid="_x0000_s10455" name="Equation" r:id="rId7" imgW="1904760" imgH="304560" progId="Equation.DSMT4">
                  <p:embed/>
                </p:oleObj>
              </mc:Choice>
              <mc:Fallback>
                <p:oleObj name="Equation" r:id="rId7" imgW="1904760" imgH="304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800" y="3505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3479800" y="4038600"/>
          <a:ext cx="2286000" cy="571500"/>
        </p:xfrm>
        <a:graphic>
          <a:graphicData uri="http://schemas.openxmlformats.org/presentationml/2006/ole">
            <mc:AlternateContent xmlns:mc="http://schemas.openxmlformats.org/markup-compatibility/2006">
              <mc:Choice xmlns:v="urn:schemas-microsoft-com:vml" Requires="v">
                <p:oleObj spid="_x0000_s10456" name="Equation" r:id="rId9" imgW="2286000" imgH="571320" progId="Equation.DSMT4">
                  <p:embed/>
                </p:oleObj>
              </mc:Choice>
              <mc:Fallback>
                <p:oleObj name="Equation" r:id="rId9" imgW="228600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9800" y="4038600"/>
                        <a:ext cx="2286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548640" y="1371600"/>
          <a:ext cx="2565400" cy="838200"/>
        </p:xfrm>
        <a:graphic>
          <a:graphicData uri="http://schemas.openxmlformats.org/presentationml/2006/ole">
            <mc:AlternateContent xmlns:mc="http://schemas.openxmlformats.org/markup-compatibility/2006">
              <mc:Choice xmlns:v="urn:schemas-microsoft-com:vml" Requires="v">
                <p:oleObj spid="_x0000_s10457" name="Equation" r:id="rId11" imgW="2565360" imgH="838080" progId="Equation.DSMT4">
                  <p:embed/>
                </p:oleObj>
              </mc:Choice>
              <mc:Fallback>
                <p:oleObj name="Equation" r:id="rId11" imgW="2565360" imgH="83808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 y="1371600"/>
                        <a:ext cx="256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3213100" y="1371600"/>
          <a:ext cx="2184400" cy="838200"/>
        </p:xfrm>
        <a:graphic>
          <a:graphicData uri="http://schemas.openxmlformats.org/presentationml/2006/ole">
            <mc:AlternateContent xmlns:mc="http://schemas.openxmlformats.org/markup-compatibility/2006">
              <mc:Choice xmlns:v="urn:schemas-microsoft-com:vml" Requires="v">
                <p:oleObj spid="_x0000_s10458" name="Equation" r:id="rId13" imgW="2184120" imgH="838080" progId="Equation.DSMT4">
                  <p:embed/>
                </p:oleObj>
              </mc:Choice>
              <mc:Fallback>
                <p:oleObj name="Equation" r:id="rId13" imgW="2184120" imgH="83808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3100" y="1371600"/>
                        <a:ext cx="218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11"/>
          <p:cNvGraphicFramePr>
            <a:graphicFrameLocks noChangeAspect="1"/>
          </p:cNvGraphicFramePr>
          <p:nvPr/>
        </p:nvGraphicFramePr>
        <p:xfrm>
          <a:off x="5500688" y="1638300"/>
          <a:ext cx="1130300" cy="304800"/>
        </p:xfrm>
        <a:graphic>
          <a:graphicData uri="http://schemas.openxmlformats.org/presentationml/2006/ole">
            <mc:AlternateContent xmlns:mc="http://schemas.openxmlformats.org/markup-compatibility/2006">
              <mc:Choice xmlns:v="urn:schemas-microsoft-com:vml" Requires="v">
                <p:oleObj spid="_x0000_s10459" name="Equation" r:id="rId15" imgW="1130040" imgH="304560" progId="Equation.DSMT4">
                  <p:embed/>
                </p:oleObj>
              </mc:Choice>
              <mc:Fallback>
                <p:oleObj name="Equation" r:id="rId15" imgW="1130040" imgH="30456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0688" y="1638300"/>
                        <a:ext cx="1130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5657850" y="2508250"/>
          <a:ext cx="1092200" cy="876300"/>
        </p:xfrm>
        <a:graphic>
          <a:graphicData uri="http://schemas.openxmlformats.org/presentationml/2006/ole">
            <mc:AlternateContent xmlns:mc="http://schemas.openxmlformats.org/markup-compatibility/2006">
              <mc:Choice xmlns:v="urn:schemas-microsoft-com:vml" Requires="v">
                <p:oleObj spid="_x0000_s10460" name="Equation" r:id="rId17" imgW="1091880" imgH="876240" progId="Equation.DSMT4">
                  <p:embed/>
                </p:oleObj>
              </mc:Choice>
              <mc:Fallback>
                <p:oleObj name="Equation" r:id="rId17" imgW="1091880" imgH="87624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7850" y="2508250"/>
                        <a:ext cx="1092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graphicFrame>
        <p:nvGraphicFramePr>
          <p:cNvPr id="11267" name="Object 3"/>
          <p:cNvGraphicFramePr>
            <a:graphicFrameLocks noChangeAspect="1"/>
          </p:cNvGraphicFramePr>
          <p:nvPr>
            <p:extLst>
              <p:ext uri="{D42A27DB-BD31-4B8C-83A1-F6EECF244321}">
                <p14:modId xmlns:p14="http://schemas.microsoft.com/office/powerpoint/2010/main" val="4178207574"/>
              </p:ext>
            </p:extLst>
          </p:nvPr>
        </p:nvGraphicFramePr>
        <p:xfrm>
          <a:off x="561975" y="1377950"/>
          <a:ext cx="2755900" cy="685800"/>
        </p:xfrm>
        <a:graphic>
          <a:graphicData uri="http://schemas.openxmlformats.org/presentationml/2006/ole">
            <mc:AlternateContent xmlns:mc="http://schemas.openxmlformats.org/markup-compatibility/2006">
              <mc:Choice xmlns:v="urn:schemas-microsoft-com:vml" Requires="v">
                <p:oleObj spid="_x0000_s11429" name="Equation" r:id="rId3" imgW="2755800" imgH="685800" progId="Equation.DSMT4">
                  <p:embed/>
                </p:oleObj>
              </mc:Choice>
              <mc:Fallback>
                <p:oleObj name="Equation" r:id="rId3" imgW="2755800" imgH="685800" progId="Equation.DSMT4">
                  <p:embed/>
                  <p:pic>
                    <p:nvPicPr>
                      <p:cNvPr id="0" name="Picture 3"/>
                      <p:cNvPicPr>
                        <a:picLocks noChangeAspect="1" noChangeArrowheads="1"/>
                      </p:cNvPicPr>
                      <p:nvPr/>
                    </p:nvPicPr>
                    <p:blipFill>
                      <a:blip r:embed="rId4"/>
                      <a:srcRect/>
                      <a:stretch>
                        <a:fillRect/>
                      </a:stretch>
                    </p:blipFill>
                    <p:spPr bwMode="auto">
                      <a:xfrm>
                        <a:off x="561975" y="1377950"/>
                        <a:ext cx="2755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1295363744"/>
              </p:ext>
            </p:extLst>
          </p:nvPr>
        </p:nvGraphicFramePr>
        <p:xfrm>
          <a:off x="3446463" y="1257300"/>
          <a:ext cx="3162300" cy="1016000"/>
        </p:xfrm>
        <a:graphic>
          <a:graphicData uri="http://schemas.openxmlformats.org/presentationml/2006/ole">
            <mc:AlternateContent xmlns:mc="http://schemas.openxmlformats.org/markup-compatibility/2006">
              <mc:Choice xmlns:v="urn:schemas-microsoft-com:vml" Requires="v">
                <p:oleObj spid="_x0000_s11430" name="Equation" r:id="rId5" imgW="3162240" imgH="1015920" progId="Equation.DSMT4">
                  <p:embed/>
                </p:oleObj>
              </mc:Choice>
              <mc:Fallback>
                <p:oleObj name="Equation" r:id="rId5" imgW="3162240" imgH="1015920" progId="Equation.DSMT4">
                  <p:embed/>
                  <p:pic>
                    <p:nvPicPr>
                      <p:cNvPr id="0" name="Picture 4"/>
                      <p:cNvPicPr>
                        <a:picLocks noChangeAspect="1" noChangeArrowheads="1"/>
                      </p:cNvPicPr>
                      <p:nvPr/>
                    </p:nvPicPr>
                    <p:blipFill>
                      <a:blip r:embed="rId6"/>
                      <a:srcRect/>
                      <a:stretch>
                        <a:fillRect/>
                      </a:stretch>
                    </p:blipFill>
                    <p:spPr bwMode="auto">
                      <a:xfrm>
                        <a:off x="3446463" y="1257300"/>
                        <a:ext cx="3162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357465309"/>
              </p:ext>
            </p:extLst>
          </p:nvPr>
        </p:nvGraphicFramePr>
        <p:xfrm>
          <a:off x="3445343" y="2336800"/>
          <a:ext cx="4406900" cy="1016000"/>
        </p:xfrm>
        <a:graphic>
          <a:graphicData uri="http://schemas.openxmlformats.org/presentationml/2006/ole">
            <mc:AlternateContent xmlns:mc="http://schemas.openxmlformats.org/markup-compatibility/2006">
              <mc:Choice xmlns:v="urn:schemas-microsoft-com:vml" Requires="v">
                <p:oleObj spid="_x0000_s11431" name="Equation" r:id="rId7" imgW="4406760" imgH="1015920" progId="Equation.DSMT4">
                  <p:embed/>
                </p:oleObj>
              </mc:Choice>
              <mc:Fallback>
                <p:oleObj name="Equation" r:id="rId7" imgW="4406760" imgH="1015920" progId="Equation.DSMT4">
                  <p:embed/>
                  <p:pic>
                    <p:nvPicPr>
                      <p:cNvPr id="0" name="Picture 5"/>
                      <p:cNvPicPr>
                        <a:picLocks noChangeAspect="1" noChangeArrowheads="1"/>
                      </p:cNvPicPr>
                      <p:nvPr/>
                    </p:nvPicPr>
                    <p:blipFill>
                      <a:blip r:embed="rId8"/>
                      <a:srcRect/>
                      <a:stretch>
                        <a:fillRect/>
                      </a:stretch>
                    </p:blipFill>
                    <p:spPr bwMode="auto">
                      <a:xfrm>
                        <a:off x="3445343" y="2336800"/>
                        <a:ext cx="4406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2560380939"/>
              </p:ext>
            </p:extLst>
          </p:nvPr>
        </p:nvGraphicFramePr>
        <p:xfrm>
          <a:off x="3447675" y="3479800"/>
          <a:ext cx="4432300" cy="939800"/>
        </p:xfrm>
        <a:graphic>
          <a:graphicData uri="http://schemas.openxmlformats.org/presentationml/2006/ole">
            <mc:AlternateContent xmlns:mc="http://schemas.openxmlformats.org/markup-compatibility/2006">
              <mc:Choice xmlns:v="urn:schemas-microsoft-com:vml" Requires="v">
                <p:oleObj spid="_x0000_s11432" name="Equation" r:id="rId9" imgW="4431960" imgH="939600" progId="Equation.DSMT4">
                  <p:embed/>
                </p:oleObj>
              </mc:Choice>
              <mc:Fallback>
                <p:oleObj name="Equation" r:id="rId9" imgW="4431960" imgH="939600" progId="Equation.DSMT4">
                  <p:embed/>
                  <p:pic>
                    <p:nvPicPr>
                      <p:cNvPr id="0" name="Picture 6"/>
                      <p:cNvPicPr>
                        <a:picLocks noChangeAspect="1" noChangeArrowheads="1"/>
                      </p:cNvPicPr>
                      <p:nvPr/>
                    </p:nvPicPr>
                    <p:blipFill>
                      <a:blip r:embed="rId10"/>
                      <a:srcRect/>
                      <a:stretch>
                        <a:fillRect/>
                      </a:stretch>
                    </p:blipFill>
                    <p:spPr bwMode="auto">
                      <a:xfrm>
                        <a:off x="3447675" y="3479800"/>
                        <a:ext cx="4432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3639508989"/>
              </p:ext>
            </p:extLst>
          </p:nvPr>
        </p:nvGraphicFramePr>
        <p:xfrm>
          <a:off x="3450665" y="4546600"/>
          <a:ext cx="2959100" cy="482600"/>
        </p:xfrm>
        <a:graphic>
          <a:graphicData uri="http://schemas.openxmlformats.org/presentationml/2006/ole">
            <mc:AlternateContent xmlns:mc="http://schemas.openxmlformats.org/markup-compatibility/2006">
              <mc:Choice xmlns:v="urn:schemas-microsoft-com:vml" Requires="v">
                <p:oleObj spid="_x0000_s11433" name="Equation" r:id="rId11" imgW="2958840" imgH="482400" progId="Equation.DSMT4">
                  <p:embed/>
                </p:oleObj>
              </mc:Choice>
              <mc:Fallback>
                <p:oleObj name="Equation" r:id="rId11" imgW="2958840" imgH="482400" progId="Equation.DSMT4">
                  <p:embed/>
                  <p:pic>
                    <p:nvPicPr>
                      <p:cNvPr id="0" name="Picture 7"/>
                      <p:cNvPicPr>
                        <a:picLocks noChangeAspect="1" noChangeArrowheads="1"/>
                      </p:cNvPicPr>
                      <p:nvPr/>
                    </p:nvPicPr>
                    <p:blipFill>
                      <a:blip r:embed="rId12"/>
                      <a:srcRect/>
                      <a:stretch>
                        <a:fillRect/>
                      </a:stretch>
                    </p:blipFill>
                    <p:spPr bwMode="auto">
                      <a:xfrm>
                        <a:off x="3450665" y="4546600"/>
                        <a:ext cx="295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1145149272"/>
              </p:ext>
            </p:extLst>
          </p:nvPr>
        </p:nvGraphicFramePr>
        <p:xfrm>
          <a:off x="3449078" y="5245100"/>
          <a:ext cx="2908300" cy="393700"/>
        </p:xfrm>
        <a:graphic>
          <a:graphicData uri="http://schemas.openxmlformats.org/presentationml/2006/ole">
            <mc:AlternateContent xmlns:mc="http://schemas.openxmlformats.org/markup-compatibility/2006">
              <mc:Choice xmlns:v="urn:schemas-microsoft-com:vml" Requires="v">
                <p:oleObj spid="_x0000_s11434" name="Equation" r:id="rId13" imgW="2908080" imgH="393480" progId="Equation.DSMT4">
                  <p:embed/>
                </p:oleObj>
              </mc:Choice>
              <mc:Fallback>
                <p:oleObj name="Equation" r:id="rId13" imgW="2908080" imgH="393480" progId="Equation.DSMT4">
                  <p:embed/>
                  <p:pic>
                    <p:nvPicPr>
                      <p:cNvPr id="0" name="Picture 8"/>
                      <p:cNvPicPr>
                        <a:picLocks noChangeAspect="1" noChangeArrowheads="1"/>
                      </p:cNvPicPr>
                      <p:nvPr/>
                    </p:nvPicPr>
                    <p:blipFill>
                      <a:blip r:embed="rId14"/>
                      <a:srcRect/>
                      <a:stretch>
                        <a:fillRect/>
                      </a:stretch>
                    </p:blipFill>
                    <p:spPr bwMode="auto">
                      <a:xfrm>
                        <a:off x="3449078" y="5245100"/>
                        <a:ext cx="2908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p:txBody>
          <a:bodyPr/>
          <a:lstStyle/>
          <a:p>
            <a:r>
              <a:rPr lang="en-US" dirty="0"/>
              <a:t>Many of the most common uses of hyperbolic functions today reflect the fact that they often arise in the process of solving particular differential equations—that is, equations that relate the derivative(s) of a function to other quantities. While we won’t study techniques of solving differential equations until later, we can verify that hyperbolic functions do indeed serve as the solutions of some representative problems now.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A common model for the velocity </a:t>
            </a:r>
            <a:r>
              <a:rPr lang="en-US" i="1" dirty="0"/>
              <a:t>v</a:t>
            </a:r>
            <a:r>
              <a:rPr lang="en-US" dirty="0"/>
              <a:t> of an object of mass </a:t>
            </a:r>
            <a:r>
              <a:rPr lang="en-US" i="1" dirty="0"/>
              <a:t>m</a:t>
            </a:r>
            <a:r>
              <a:rPr lang="en-US" dirty="0"/>
              <a:t> falling under the influence of gravity says that the air resistance encountered by the object is proportional to </a:t>
            </a:r>
            <a:r>
              <a:rPr lang="en-US" i="1" dirty="0"/>
              <a:t>v</a:t>
            </a:r>
            <a:r>
              <a:rPr lang="en-US" baseline="30000" dirty="0"/>
              <a:t>2</a:t>
            </a:r>
            <a:r>
              <a:rPr lang="en-US" dirty="0"/>
              <a:t>. Under this assumption, the velocity </a:t>
            </a:r>
            <a:r>
              <a:rPr lang="en-US" i="1" dirty="0"/>
              <a:t>t</a:t>
            </a:r>
            <a:r>
              <a:rPr lang="en-US" dirty="0"/>
              <a:t> seconds into a fall (starting with </a:t>
            </a:r>
            <a:r>
              <a:rPr lang="en-US" i="1" dirty="0"/>
              <a:t>v</a:t>
            </a:r>
            <a:r>
              <a:rPr lang="en-US" dirty="0"/>
              <a:t>(0) </a:t>
            </a:r>
            <a:r>
              <a:rPr lang="en-US" dirty="0">
                <a:latin typeface="Symbol" pitchFamily="18" charset="2"/>
              </a:rPr>
              <a:t>=</a:t>
            </a:r>
            <a:r>
              <a:rPr lang="en-US" dirty="0"/>
              <a:t> 0) is described by the differential equation</a:t>
            </a:r>
          </a:p>
        </p:txBody>
      </p:sp>
      <p:graphicFrame>
        <p:nvGraphicFramePr>
          <p:cNvPr id="12290" name="Object 2"/>
          <p:cNvGraphicFramePr>
            <a:graphicFrameLocks noChangeAspect="1"/>
          </p:cNvGraphicFramePr>
          <p:nvPr/>
        </p:nvGraphicFramePr>
        <p:xfrm>
          <a:off x="3409950" y="3886200"/>
          <a:ext cx="2324100" cy="838200"/>
        </p:xfrm>
        <a:graphic>
          <a:graphicData uri="http://schemas.openxmlformats.org/presentationml/2006/ole">
            <mc:AlternateContent xmlns:mc="http://schemas.openxmlformats.org/markup-compatibility/2006">
              <mc:Choice xmlns:v="urn:schemas-microsoft-com:vml" Requires="v">
                <p:oleObj spid="_x0000_s12316" name="Equation" r:id="rId3" imgW="2323800" imgH="838080" progId="Equation.DSMT4">
                  <p:embed/>
                </p:oleObj>
              </mc:Choice>
              <mc:Fallback>
                <p:oleObj name="Equation" r:id="rId3" imgW="23238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3886200"/>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In this differential equation, </a:t>
            </a:r>
            <a:r>
              <a:rPr lang="en-US" i="1" dirty="0"/>
              <a:t>g</a:t>
            </a:r>
            <a:r>
              <a:rPr lang="en-US" dirty="0"/>
              <a:t>, as usual, denotes the acceleration due to gravity and </a:t>
            </a:r>
            <a:r>
              <a:rPr lang="en-US" i="1" dirty="0"/>
              <a:t>k</a:t>
            </a:r>
            <a:r>
              <a:rPr lang="en-US" dirty="0"/>
              <a:t> is a constant that depends on the object’s aerodynamic characteristics and the air’s density (the case </a:t>
            </a:r>
            <a:r>
              <a:rPr lang="en-US" i="1" dirty="0"/>
              <a:t>k</a:t>
            </a:r>
            <a:r>
              <a:rPr lang="en-US" dirty="0"/>
              <a:t> = 0 is valid only if there truly is no air resistance, and implies the object falls faster and faster until it hits the ground).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function                                                       is the solution of this differential equation, which we can verify as follows.</a:t>
            </a:r>
          </a:p>
          <a:p>
            <a:endParaRPr lang="en-US" dirty="0"/>
          </a:p>
          <a:p>
            <a:pPr>
              <a:lnSpc>
                <a:spcPct val="150000"/>
              </a:lnSpc>
              <a:spcBef>
                <a:spcPts val="1800"/>
              </a:spcBef>
            </a:pPr>
            <a:endParaRPr lang="en-US" dirty="0"/>
          </a:p>
          <a:p>
            <a:r>
              <a:rPr lang="en-US" dirty="0"/>
              <a:t>and</a:t>
            </a:r>
          </a:p>
        </p:txBody>
      </p:sp>
      <p:graphicFrame>
        <p:nvGraphicFramePr>
          <p:cNvPr id="13314" name="Object 2"/>
          <p:cNvGraphicFramePr>
            <a:graphicFrameLocks noChangeAspect="1"/>
          </p:cNvGraphicFramePr>
          <p:nvPr/>
        </p:nvGraphicFramePr>
        <p:xfrm>
          <a:off x="2476500" y="1250430"/>
          <a:ext cx="4191000" cy="622300"/>
        </p:xfrm>
        <a:graphic>
          <a:graphicData uri="http://schemas.openxmlformats.org/presentationml/2006/ole">
            <mc:AlternateContent xmlns:mc="http://schemas.openxmlformats.org/markup-compatibility/2006">
              <mc:Choice xmlns:v="urn:schemas-microsoft-com:vml" Requires="v">
                <p:oleObj spid="_x0000_s13504" name="Equation" r:id="rId3" imgW="4190760" imgH="622080" progId="Equation.DSMT4">
                  <p:embed/>
                </p:oleObj>
              </mc:Choice>
              <mc:Fallback>
                <p:oleObj name="Equation" r:id="rId3" imgW="419076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250430"/>
                        <a:ext cx="4191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914400" y="2895600"/>
          <a:ext cx="444500" cy="838200"/>
        </p:xfrm>
        <a:graphic>
          <a:graphicData uri="http://schemas.openxmlformats.org/presentationml/2006/ole">
            <mc:AlternateContent xmlns:mc="http://schemas.openxmlformats.org/markup-compatibility/2006">
              <mc:Choice xmlns:v="urn:schemas-microsoft-com:vml" Requires="v">
                <p:oleObj spid="_x0000_s13505" name="Equation" r:id="rId5" imgW="444240" imgH="838080" progId="Equation.DSMT4">
                  <p:embed/>
                </p:oleObj>
              </mc:Choice>
              <mc:Fallback>
                <p:oleObj name="Equation" r:id="rId5" imgW="44424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956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914400" y="4659860"/>
          <a:ext cx="304800" cy="368300"/>
        </p:xfrm>
        <a:graphic>
          <a:graphicData uri="http://schemas.openxmlformats.org/presentationml/2006/ole">
            <mc:AlternateContent xmlns:mc="http://schemas.openxmlformats.org/markup-compatibility/2006">
              <mc:Choice xmlns:v="urn:schemas-microsoft-com:vml" Requires="v">
                <p:oleObj spid="_x0000_s13506" name="Equation" r:id="rId7" imgW="304560" imgH="368280" progId="Equation.DSMT4">
                  <p:embed/>
                </p:oleObj>
              </mc:Choice>
              <mc:Fallback>
                <p:oleObj name="Equation" r:id="rId7" imgW="30456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659860"/>
                        <a:ext cx="30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2163505743"/>
              </p:ext>
            </p:extLst>
          </p:nvPr>
        </p:nvGraphicFramePr>
        <p:xfrm>
          <a:off x="1447800" y="2800350"/>
          <a:ext cx="3797300" cy="1092200"/>
        </p:xfrm>
        <a:graphic>
          <a:graphicData uri="http://schemas.openxmlformats.org/presentationml/2006/ole">
            <mc:AlternateContent xmlns:mc="http://schemas.openxmlformats.org/markup-compatibility/2006">
              <mc:Choice xmlns:v="urn:schemas-microsoft-com:vml" Requires="v">
                <p:oleObj spid="_x0000_s13507" name="Equation" r:id="rId9" imgW="3797280" imgH="1091880" progId="Equation.DSMT4">
                  <p:embed/>
                </p:oleObj>
              </mc:Choice>
              <mc:Fallback>
                <p:oleObj name="Equation" r:id="rId9" imgW="3797280" imgH="1091880" progId="Equation.DSMT4">
                  <p:embed/>
                  <p:pic>
                    <p:nvPicPr>
                      <p:cNvPr id="0" name="Picture 6"/>
                      <p:cNvPicPr>
                        <a:picLocks noChangeAspect="1" noChangeArrowheads="1"/>
                      </p:cNvPicPr>
                      <p:nvPr/>
                    </p:nvPicPr>
                    <p:blipFill>
                      <a:blip r:embed="rId10"/>
                      <a:srcRect/>
                      <a:stretch>
                        <a:fillRect/>
                      </a:stretch>
                    </p:blipFill>
                    <p:spPr bwMode="auto">
                      <a:xfrm>
                        <a:off x="1447800" y="2800350"/>
                        <a:ext cx="3797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14855192"/>
              </p:ext>
            </p:extLst>
          </p:nvPr>
        </p:nvGraphicFramePr>
        <p:xfrm>
          <a:off x="5372100" y="2798763"/>
          <a:ext cx="2489200" cy="1092200"/>
        </p:xfrm>
        <a:graphic>
          <a:graphicData uri="http://schemas.openxmlformats.org/presentationml/2006/ole">
            <mc:AlternateContent xmlns:mc="http://schemas.openxmlformats.org/markup-compatibility/2006">
              <mc:Choice xmlns:v="urn:schemas-microsoft-com:vml" Requires="v">
                <p:oleObj spid="_x0000_s13508" name="Equation" r:id="rId11" imgW="2489040" imgH="1091880" progId="Equation.DSMT4">
                  <p:embed/>
                </p:oleObj>
              </mc:Choice>
              <mc:Fallback>
                <p:oleObj name="Equation" r:id="rId11" imgW="2489040" imgH="1091880" progId="Equation.DSMT4">
                  <p:embed/>
                  <p:pic>
                    <p:nvPicPr>
                      <p:cNvPr id="0" name="Picture 7"/>
                      <p:cNvPicPr>
                        <a:picLocks noChangeAspect="1" noChangeArrowheads="1"/>
                      </p:cNvPicPr>
                      <p:nvPr/>
                    </p:nvPicPr>
                    <p:blipFill>
                      <a:blip r:embed="rId12"/>
                      <a:srcRect/>
                      <a:stretch>
                        <a:fillRect/>
                      </a:stretch>
                    </p:blipFill>
                    <p:spPr bwMode="auto">
                      <a:xfrm>
                        <a:off x="5372100" y="2798763"/>
                        <a:ext cx="2489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168141734"/>
              </p:ext>
            </p:extLst>
          </p:nvPr>
        </p:nvGraphicFramePr>
        <p:xfrm>
          <a:off x="1360488" y="4383088"/>
          <a:ext cx="2857500" cy="1092200"/>
        </p:xfrm>
        <a:graphic>
          <a:graphicData uri="http://schemas.openxmlformats.org/presentationml/2006/ole">
            <mc:AlternateContent xmlns:mc="http://schemas.openxmlformats.org/markup-compatibility/2006">
              <mc:Choice xmlns:v="urn:schemas-microsoft-com:vml" Requires="v">
                <p:oleObj spid="_x0000_s13509" name="Equation" r:id="rId13" imgW="2857320" imgH="1091880" progId="Equation.DSMT4">
                  <p:embed/>
                </p:oleObj>
              </mc:Choice>
              <mc:Fallback>
                <p:oleObj name="Equation" r:id="rId13" imgW="2857320" imgH="1091880" progId="Equation.DSMT4">
                  <p:embed/>
                  <p:pic>
                    <p:nvPicPr>
                      <p:cNvPr id="0" name="Picture 8"/>
                      <p:cNvPicPr>
                        <a:picLocks noChangeAspect="1" noChangeArrowheads="1"/>
                      </p:cNvPicPr>
                      <p:nvPr/>
                    </p:nvPicPr>
                    <p:blipFill>
                      <a:blip r:embed="rId14"/>
                      <a:srcRect/>
                      <a:stretch>
                        <a:fillRect/>
                      </a:stretch>
                    </p:blipFill>
                    <p:spPr bwMode="auto">
                      <a:xfrm>
                        <a:off x="1360488" y="4383088"/>
                        <a:ext cx="2857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3303305942"/>
              </p:ext>
            </p:extLst>
          </p:nvPr>
        </p:nvGraphicFramePr>
        <p:xfrm>
          <a:off x="4384675" y="4337050"/>
          <a:ext cx="3606800" cy="1574800"/>
        </p:xfrm>
        <a:graphic>
          <a:graphicData uri="http://schemas.openxmlformats.org/presentationml/2006/ole">
            <mc:AlternateContent xmlns:mc="http://schemas.openxmlformats.org/markup-compatibility/2006">
              <mc:Choice xmlns:v="urn:schemas-microsoft-com:vml" Requires="v">
                <p:oleObj spid="_x0000_s13510" name="Equation" r:id="rId15" imgW="3606480" imgH="1574640" progId="Equation.DSMT4">
                  <p:embed/>
                </p:oleObj>
              </mc:Choice>
              <mc:Fallback>
                <p:oleObj name="Equation" r:id="rId15" imgW="3606480" imgH="1574640" progId="Equation.DSMT4">
                  <p:embed/>
                  <p:pic>
                    <p:nvPicPr>
                      <p:cNvPr id="0" name="Picture 9"/>
                      <p:cNvPicPr>
                        <a:picLocks noChangeAspect="1" noChangeArrowheads="1"/>
                      </p:cNvPicPr>
                      <p:nvPr/>
                    </p:nvPicPr>
                    <p:blipFill>
                      <a:blip r:embed="rId16"/>
                      <a:srcRect/>
                      <a:stretch>
                        <a:fillRect/>
                      </a:stretch>
                    </p:blipFill>
                    <p:spPr bwMode="auto">
                      <a:xfrm>
                        <a:off x="4384675" y="4337050"/>
                        <a:ext cx="36068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Hence,</a:t>
            </a:r>
          </a:p>
        </p:txBody>
      </p:sp>
      <p:graphicFrame>
        <p:nvGraphicFramePr>
          <p:cNvPr id="14340" name="Object 4"/>
          <p:cNvGraphicFramePr>
            <a:graphicFrameLocks noChangeAspect="1"/>
          </p:cNvGraphicFramePr>
          <p:nvPr>
            <p:extLst>
              <p:ext uri="{D42A27DB-BD31-4B8C-83A1-F6EECF244321}">
                <p14:modId xmlns:p14="http://schemas.microsoft.com/office/powerpoint/2010/main" val="2242064441"/>
              </p:ext>
            </p:extLst>
          </p:nvPr>
        </p:nvGraphicFramePr>
        <p:xfrm>
          <a:off x="1765300" y="1981200"/>
          <a:ext cx="1244600" cy="444500"/>
        </p:xfrm>
        <a:graphic>
          <a:graphicData uri="http://schemas.openxmlformats.org/presentationml/2006/ole">
            <mc:AlternateContent xmlns:mc="http://schemas.openxmlformats.org/markup-compatibility/2006">
              <mc:Choice xmlns:v="urn:schemas-microsoft-com:vml" Requires="v">
                <p:oleObj spid="_x0000_s14448" name="Equation" r:id="rId3" imgW="1244520" imgH="444240" progId="Equation.DSMT4">
                  <p:embed/>
                </p:oleObj>
              </mc:Choice>
              <mc:Fallback>
                <p:oleObj name="Equation" r:id="rId3" imgW="1244520" imgH="444240" progId="Equation.DSMT4">
                  <p:embed/>
                  <p:pic>
                    <p:nvPicPr>
                      <p:cNvPr id="0" name="Picture 4"/>
                      <p:cNvPicPr>
                        <a:picLocks noChangeAspect="1" noChangeArrowheads="1"/>
                      </p:cNvPicPr>
                      <p:nvPr/>
                    </p:nvPicPr>
                    <p:blipFill>
                      <a:blip r:embed="rId4"/>
                      <a:srcRect/>
                      <a:stretch>
                        <a:fillRect/>
                      </a:stretch>
                    </p:blipFill>
                    <p:spPr bwMode="auto">
                      <a:xfrm>
                        <a:off x="1765300" y="1981200"/>
                        <a:ext cx="1244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756489500"/>
              </p:ext>
            </p:extLst>
          </p:nvPr>
        </p:nvGraphicFramePr>
        <p:xfrm>
          <a:off x="3124200" y="1674813"/>
          <a:ext cx="4318000" cy="1143000"/>
        </p:xfrm>
        <a:graphic>
          <a:graphicData uri="http://schemas.openxmlformats.org/presentationml/2006/ole">
            <mc:AlternateContent xmlns:mc="http://schemas.openxmlformats.org/markup-compatibility/2006">
              <mc:Choice xmlns:v="urn:schemas-microsoft-com:vml" Requires="v">
                <p:oleObj spid="_x0000_s14449" name="Equation" r:id="rId5" imgW="4317840" imgH="1143000" progId="Equation.DSMT4">
                  <p:embed/>
                </p:oleObj>
              </mc:Choice>
              <mc:Fallback>
                <p:oleObj name="Equation" r:id="rId5" imgW="4317840" imgH="1143000" progId="Equation.DSMT4">
                  <p:embed/>
                  <p:pic>
                    <p:nvPicPr>
                      <p:cNvPr id="0" name="Picture 5"/>
                      <p:cNvPicPr>
                        <a:picLocks noChangeAspect="1" noChangeArrowheads="1"/>
                      </p:cNvPicPr>
                      <p:nvPr/>
                    </p:nvPicPr>
                    <p:blipFill>
                      <a:blip r:embed="rId6"/>
                      <a:srcRect/>
                      <a:stretch>
                        <a:fillRect/>
                      </a:stretch>
                    </p:blipFill>
                    <p:spPr bwMode="auto">
                      <a:xfrm>
                        <a:off x="3124200" y="1674813"/>
                        <a:ext cx="431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2239446957"/>
              </p:ext>
            </p:extLst>
          </p:nvPr>
        </p:nvGraphicFramePr>
        <p:xfrm>
          <a:off x="3124200" y="2971800"/>
          <a:ext cx="2781300" cy="1092200"/>
        </p:xfrm>
        <a:graphic>
          <a:graphicData uri="http://schemas.openxmlformats.org/presentationml/2006/ole">
            <mc:AlternateContent xmlns:mc="http://schemas.openxmlformats.org/markup-compatibility/2006">
              <mc:Choice xmlns:v="urn:schemas-microsoft-com:vml" Requires="v">
                <p:oleObj spid="_x0000_s14450" name="Equation" r:id="rId7" imgW="2781000" imgH="1091880" progId="Equation.DSMT4">
                  <p:embed/>
                </p:oleObj>
              </mc:Choice>
              <mc:Fallback>
                <p:oleObj name="Equation" r:id="rId7" imgW="2781000" imgH="1091880" progId="Equation.DSMT4">
                  <p:embed/>
                  <p:pic>
                    <p:nvPicPr>
                      <p:cNvPr id="0" name="Picture 6"/>
                      <p:cNvPicPr>
                        <a:picLocks noChangeAspect="1" noChangeArrowheads="1"/>
                      </p:cNvPicPr>
                      <p:nvPr/>
                    </p:nvPicPr>
                    <p:blipFill>
                      <a:blip r:embed="rId8"/>
                      <a:srcRect/>
                      <a:stretch>
                        <a:fillRect/>
                      </a:stretch>
                    </p:blipFill>
                    <p:spPr bwMode="auto">
                      <a:xfrm>
                        <a:off x="3124200" y="2971800"/>
                        <a:ext cx="2781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939877553"/>
              </p:ext>
            </p:extLst>
          </p:nvPr>
        </p:nvGraphicFramePr>
        <p:xfrm>
          <a:off x="3124200" y="4267200"/>
          <a:ext cx="1104900" cy="838200"/>
        </p:xfrm>
        <a:graphic>
          <a:graphicData uri="http://schemas.openxmlformats.org/presentationml/2006/ole">
            <mc:AlternateContent xmlns:mc="http://schemas.openxmlformats.org/markup-compatibility/2006">
              <mc:Choice xmlns:v="urn:schemas-microsoft-com:vml" Requires="v">
                <p:oleObj spid="_x0000_s14451" name="Equation" r:id="rId9" imgW="1104840" imgH="838080" progId="Equation.DSMT4">
                  <p:embed/>
                </p:oleObj>
              </mc:Choice>
              <mc:Fallback>
                <p:oleObj name="Equation" r:id="rId9" imgW="1104840" imgH="838080" progId="Equation.DSMT4">
                  <p:embed/>
                  <p:pic>
                    <p:nvPicPr>
                      <p:cNvPr id="0" name="Picture 7"/>
                      <p:cNvPicPr>
                        <a:picLocks noChangeAspect="1" noChangeArrowheads="1"/>
                      </p:cNvPicPr>
                      <p:nvPr/>
                    </p:nvPicPr>
                    <p:blipFill>
                      <a:blip r:embed="rId10"/>
                      <a:srcRect/>
                      <a:stretch>
                        <a:fillRect/>
                      </a:stretch>
                    </p:blipFill>
                    <p:spPr bwMode="auto">
                      <a:xfrm>
                        <a:off x="3124200" y="4267200"/>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We can apply this model to estimate the terminal, or limiting, velocity that a skydiver might attain before deploying his or her parachute. A typical value for </a:t>
            </a:r>
            <a:r>
              <a:rPr lang="en-US" i="1" dirty="0"/>
              <a:t>k</a:t>
            </a:r>
            <a:r>
              <a:rPr lang="en-US" dirty="0"/>
              <a:t> in this case is 0.005, and if we assume the skydiver’s weight is 160 pounds, then </a:t>
            </a:r>
            <a:r>
              <a:rPr lang="en-US" i="1" dirty="0"/>
              <a:t>mg</a:t>
            </a:r>
            <a:r>
              <a:rPr lang="en-US" dirty="0"/>
              <a:t> = 160 (remember that weight is mass times the acceleration due to gravity).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Regardless of the values of </a:t>
            </a:r>
            <a:r>
              <a:rPr lang="en-US" i="1" dirty="0"/>
              <a:t>g</a:t>
            </a:r>
            <a:r>
              <a:rPr lang="en-US" dirty="0"/>
              <a:t>, </a:t>
            </a:r>
            <a:r>
              <a:rPr lang="en-US" i="1" dirty="0"/>
              <a:t>k</a:t>
            </a:r>
            <a:r>
              <a:rPr lang="en-US" dirty="0"/>
              <a:t>, and </a:t>
            </a:r>
            <a:r>
              <a:rPr lang="en-US" i="1" dirty="0"/>
              <a:t>m</a:t>
            </a:r>
            <a:r>
              <a:rPr lang="en-US" dirty="0"/>
              <a:t>, we have the following. </a:t>
            </a:r>
          </a:p>
          <a:p>
            <a:endParaRPr lang="en-US" dirty="0"/>
          </a:p>
          <a:p>
            <a:endParaRPr lang="en-US" dirty="0"/>
          </a:p>
          <a:p>
            <a:r>
              <a:rPr lang="en-US" dirty="0"/>
              <a:t>Therefore,</a:t>
            </a:r>
          </a:p>
          <a:p>
            <a:endParaRPr lang="en-US" dirty="0"/>
          </a:p>
          <a:p>
            <a:endParaRPr lang="en-US" dirty="0"/>
          </a:p>
          <a:p>
            <a:endParaRPr lang="en-US" sz="1500" dirty="0"/>
          </a:p>
          <a:p>
            <a:r>
              <a:rPr lang="en-US" dirty="0"/>
              <a:t>for sufficiently large </a:t>
            </a:r>
            <a:r>
              <a:rPr lang="en-US" i="1" dirty="0"/>
              <a:t>t</a:t>
            </a:r>
            <a:r>
              <a:rPr lang="en-US" dirty="0"/>
              <a:t>.</a:t>
            </a:r>
          </a:p>
        </p:txBody>
      </p:sp>
      <p:graphicFrame>
        <p:nvGraphicFramePr>
          <p:cNvPr id="15362" name="Object 2"/>
          <p:cNvGraphicFramePr>
            <a:graphicFrameLocks noChangeAspect="1"/>
          </p:cNvGraphicFramePr>
          <p:nvPr>
            <p:extLst>
              <p:ext uri="{D42A27DB-BD31-4B8C-83A1-F6EECF244321}">
                <p14:modId xmlns:p14="http://schemas.microsoft.com/office/powerpoint/2010/main" val="4031427704"/>
              </p:ext>
            </p:extLst>
          </p:nvPr>
        </p:nvGraphicFramePr>
        <p:xfrm>
          <a:off x="2438400" y="2203450"/>
          <a:ext cx="4267200" cy="1092200"/>
        </p:xfrm>
        <a:graphic>
          <a:graphicData uri="http://schemas.openxmlformats.org/presentationml/2006/ole">
            <mc:AlternateContent xmlns:mc="http://schemas.openxmlformats.org/markup-compatibility/2006">
              <mc:Choice xmlns:v="urn:schemas-microsoft-com:vml" Requires="v">
                <p:oleObj spid="_x0000_s15498" name="Equation" r:id="rId3" imgW="4267080" imgH="1091880" progId="Equation.DSMT4">
                  <p:embed/>
                </p:oleObj>
              </mc:Choice>
              <mc:Fallback>
                <p:oleObj name="Equation" r:id="rId3" imgW="4267080" imgH="1091880" progId="Equation.DSMT4">
                  <p:embed/>
                  <p:pic>
                    <p:nvPicPr>
                      <p:cNvPr id="0" name="Picture 2"/>
                      <p:cNvPicPr>
                        <a:picLocks noChangeAspect="1" noChangeArrowheads="1"/>
                      </p:cNvPicPr>
                      <p:nvPr/>
                    </p:nvPicPr>
                    <p:blipFill>
                      <a:blip r:embed="rId4"/>
                      <a:srcRect/>
                      <a:stretch>
                        <a:fillRect/>
                      </a:stretch>
                    </p:blipFill>
                    <p:spPr bwMode="auto">
                      <a:xfrm>
                        <a:off x="2438400" y="2203450"/>
                        <a:ext cx="4267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838200" y="4191000"/>
          <a:ext cx="596900" cy="469900"/>
        </p:xfrm>
        <a:graphic>
          <a:graphicData uri="http://schemas.openxmlformats.org/presentationml/2006/ole">
            <mc:AlternateContent xmlns:mc="http://schemas.openxmlformats.org/markup-compatibility/2006">
              <mc:Choice xmlns:v="urn:schemas-microsoft-com:vml" Requires="v">
                <p:oleObj spid="_x0000_s15499" name="Equation" r:id="rId5" imgW="596880" imgH="469800" progId="Equation.DSMT4">
                  <p:embed/>
                </p:oleObj>
              </mc:Choice>
              <mc:Fallback>
                <p:oleObj name="Equation" r:id="rId5" imgW="5968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91000"/>
                        <a:ext cx="59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767601483"/>
              </p:ext>
            </p:extLst>
          </p:nvPr>
        </p:nvGraphicFramePr>
        <p:xfrm>
          <a:off x="1525588" y="3879850"/>
          <a:ext cx="2997200" cy="1092200"/>
        </p:xfrm>
        <a:graphic>
          <a:graphicData uri="http://schemas.openxmlformats.org/presentationml/2006/ole">
            <mc:AlternateContent xmlns:mc="http://schemas.openxmlformats.org/markup-compatibility/2006">
              <mc:Choice xmlns:v="urn:schemas-microsoft-com:vml" Requires="v">
                <p:oleObj spid="_x0000_s15500" name="Equation" r:id="rId7" imgW="2997000" imgH="1091880" progId="Equation.DSMT4">
                  <p:embed/>
                </p:oleObj>
              </mc:Choice>
              <mc:Fallback>
                <p:oleObj name="Equation" r:id="rId7" imgW="2997000" imgH="1091880" progId="Equation.DSMT4">
                  <p:embed/>
                  <p:pic>
                    <p:nvPicPr>
                      <p:cNvPr id="0" name="Picture 5"/>
                      <p:cNvPicPr>
                        <a:picLocks noChangeAspect="1" noChangeArrowheads="1"/>
                      </p:cNvPicPr>
                      <p:nvPr/>
                    </p:nvPicPr>
                    <p:blipFill>
                      <a:blip r:embed="rId8"/>
                      <a:srcRect/>
                      <a:stretch>
                        <a:fillRect/>
                      </a:stretch>
                    </p:blipFill>
                    <p:spPr bwMode="auto">
                      <a:xfrm>
                        <a:off x="1525588" y="3879850"/>
                        <a:ext cx="2997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614334" y="3956050"/>
          <a:ext cx="1866900" cy="939800"/>
        </p:xfrm>
        <a:graphic>
          <a:graphicData uri="http://schemas.openxmlformats.org/presentationml/2006/ole">
            <mc:AlternateContent xmlns:mc="http://schemas.openxmlformats.org/markup-compatibility/2006">
              <mc:Choice xmlns:v="urn:schemas-microsoft-com:vml" Requires="v">
                <p:oleObj spid="_x0000_s15501" name="Equation" r:id="rId9" imgW="1866600" imgH="939600" progId="Equation.DSMT4">
                  <p:embed/>
                </p:oleObj>
              </mc:Choice>
              <mc:Fallback>
                <p:oleObj name="Equation" r:id="rId9" imgW="1866600" imgH="939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4334" y="3956050"/>
                        <a:ext cx="1866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6553200" y="4210050"/>
          <a:ext cx="1841500" cy="431800"/>
        </p:xfrm>
        <a:graphic>
          <a:graphicData uri="http://schemas.openxmlformats.org/presentationml/2006/ole">
            <mc:AlternateContent xmlns:mc="http://schemas.openxmlformats.org/markup-compatibility/2006">
              <mc:Choice xmlns:v="urn:schemas-microsoft-com:vml" Requires="v">
                <p:oleObj spid="_x0000_s15502" name="Equation" r:id="rId11" imgW="1841400" imgH="431640" progId="Equation.DSMT4">
                  <p:embed/>
                </p:oleObj>
              </mc:Choice>
              <mc:Fallback>
                <p:oleObj name="Equation" r:id="rId11" imgW="1841400" imgH="431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4210050"/>
                        <a:ext cx="184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4" name="Content Placeholder 3"/>
          <p:cNvSpPr>
            <a:spLocks noGrp="1"/>
          </p:cNvSpPr>
          <p:nvPr>
            <p:ph idx="1"/>
          </p:nvPr>
        </p:nvSpPr>
        <p:spPr>
          <a:xfrm>
            <a:off x="457200" y="1280160"/>
            <a:ext cx="4572000" cy="4572000"/>
          </a:xfrm>
        </p:spPr>
        <p:txBody>
          <a:bodyPr/>
          <a:lstStyle/>
          <a:p>
            <a:r>
              <a:rPr lang="en-US" dirty="0"/>
              <a:t>We can get a good sense of how large qualifies as “sufficiently large” by graphing </a:t>
            </a:r>
            <a:r>
              <a:rPr lang="en-US" i="1" dirty="0"/>
              <a:t>v</a:t>
            </a:r>
            <a:r>
              <a:rPr lang="en-US" dirty="0"/>
              <a:t> with these values for </a:t>
            </a:r>
            <a:r>
              <a:rPr lang="en-US" i="1" dirty="0"/>
              <a:t>m</a:t>
            </a:r>
            <a:r>
              <a:rPr lang="en-US" dirty="0"/>
              <a:t> and </a:t>
            </a:r>
            <a:r>
              <a:rPr lang="en-US" i="1" dirty="0"/>
              <a:t>k</a:t>
            </a:r>
            <a:r>
              <a:rPr lang="en-US" dirty="0"/>
              <a:t>, as shown in Figure 3. Notice that by time </a:t>
            </a:r>
            <a:br>
              <a:rPr lang="en-US" dirty="0"/>
            </a:br>
            <a:r>
              <a:rPr lang="en-US" i="1" dirty="0"/>
              <a:t>t</a:t>
            </a:r>
            <a:r>
              <a:rPr lang="en-US" dirty="0"/>
              <a:t> </a:t>
            </a:r>
            <a:r>
              <a:rPr lang="en-US" dirty="0">
                <a:sym typeface="Symbol"/>
              </a:rPr>
              <a:t></a:t>
            </a:r>
            <a:r>
              <a:rPr lang="en-US" dirty="0"/>
              <a:t> 15 seconds, </a:t>
            </a:r>
            <a:r>
              <a:rPr lang="en-US" i="1" dirty="0"/>
              <a:t>v</a:t>
            </a:r>
            <a:r>
              <a:rPr lang="en-US" dirty="0"/>
              <a:t>(</a:t>
            </a:r>
            <a:r>
              <a:rPr lang="en-US" i="1" dirty="0"/>
              <a:t>t</a:t>
            </a:r>
            <a:r>
              <a:rPr lang="en-US" dirty="0"/>
              <a:t>) is close to the </a:t>
            </a:r>
            <a:r>
              <a:rPr lang="en-US" b="1" dirty="0"/>
              <a:t>terminal velocity</a:t>
            </a:r>
            <a:r>
              <a:rPr lang="en-US" dirty="0"/>
              <a:t> of </a:t>
            </a:r>
            <a:r>
              <a:rPr lang="en-US" dirty="0">
                <a:solidFill>
                  <a:srgbClr val="FF0000"/>
                </a:solidFill>
              </a:rPr>
              <a:t>178.89 ft/s</a:t>
            </a:r>
            <a:r>
              <a:rPr lang="en-US" dirty="0"/>
              <a:t>.</a:t>
            </a:r>
          </a:p>
          <a:p>
            <a:endParaRPr lang="en-US" dirty="0"/>
          </a:p>
        </p:txBody>
      </p:sp>
      <p:pic>
        <p:nvPicPr>
          <p:cNvPr id="16386" name="Picture 2"/>
          <p:cNvPicPr>
            <a:picLocks noChangeAspect="1" noChangeArrowheads="1"/>
          </p:cNvPicPr>
          <p:nvPr/>
        </p:nvPicPr>
        <p:blipFill>
          <a:blip r:embed="rId2" cstate="print"/>
          <a:srcRect b="11667"/>
          <a:stretch>
            <a:fillRect/>
          </a:stretch>
        </p:blipFill>
        <p:spPr bwMode="auto">
          <a:xfrm>
            <a:off x="5105400" y="1381782"/>
            <a:ext cx="3657600" cy="3344692"/>
          </a:xfrm>
          <a:prstGeom prst="rect">
            <a:avLst/>
          </a:prstGeom>
          <a:noFill/>
          <a:ln w="9525">
            <a:noFill/>
            <a:miter lim="800000"/>
            <a:headEnd/>
            <a:tailEnd/>
          </a:ln>
        </p:spPr>
      </p:pic>
      <p:sp>
        <p:nvSpPr>
          <p:cNvPr id="5" name="Rectangle 4"/>
          <p:cNvSpPr/>
          <p:nvPr/>
        </p:nvSpPr>
        <p:spPr>
          <a:xfrm>
            <a:off x="6249173" y="4800600"/>
            <a:ext cx="1370055" cy="523220"/>
          </a:xfrm>
          <a:prstGeom prst="rect">
            <a:avLst/>
          </a:prstGeom>
        </p:spPr>
        <p:txBody>
          <a:bodyPr wrap="none">
            <a:spAutoFit/>
          </a:bodyPr>
          <a:lstStyle/>
          <a:p>
            <a:pPr algn="ctr"/>
            <a:r>
              <a:rPr lang="en-US" sz="2800" b="1" dirty="0"/>
              <a:t>Figure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p:txBody>
          <a:bodyPr/>
          <a:lstStyle/>
          <a:p>
            <a:r>
              <a:rPr lang="en-US" dirty="0"/>
              <a:t>Recall from Section 1.1 that a function </a:t>
            </a:r>
            <a:r>
              <a:rPr lang="en-US" i="1" dirty="0"/>
              <a:t>f</a:t>
            </a:r>
            <a:r>
              <a:rPr lang="en-US" dirty="0"/>
              <a:t> is said to be even if </a:t>
            </a:r>
            <a:r>
              <a:rPr lang="en-US" i="1" dirty="0"/>
              <a:t>f</a:t>
            </a:r>
            <a:r>
              <a:rPr lang="en-US" dirty="0"/>
              <a:t>(</a:t>
            </a:r>
            <a:r>
              <a:rPr lang="en-US" dirty="0">
                <a:latin typeface="Symbol" pitchFamily="18" charset="2"/>
              </a:rPr>
              <a:t>-</a:t>
            </a:r>
            <a:r>
              <a:rPr lang="en-US" i="1" dirty="0"/>
              <a:t>x</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and odd if </a:t>
            </a:r>
            <a:r>
              <a:rPr lang="en-US" i="1" dirty="0"/>
              <a:t>f</a:t>
            </a:r>
            <a:r>
              <a:rPr lang="en-US" dirty="0"/>
              <a:t>(</a:t>
            </a:r>
            <a:r>
              <a:rPr lang="en-US" dirty="0">
                <a:latin typeface="Symbol" pitchFamily="18" charset="2"/>
              </a:rPr>
              <a:t>-</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i="1" dirty="0"/>
              <a:t>f</a:t>
            </a:r>
            <a:r>
              <a:rPr lang="en-US" dirty="0"/>
              <a:t>(</a:t>
            </a:r>
            <a:r>
              <a:rPr lang="en-US" i="1" dirty="0"/>
              <a:t>x</a:t>
            </a:r>
            <a:r>
              <a:rPr lang="en-US" dirty="0"/>
              <a:t>), in each case for all </a:t>
            </a:r>
            <a:r>
              <a:rPr lang="en-US" i="1" dirty="0"/>
              <a:t>x</a:t>
            </a:r>
            <a:r>
              <a:rPr lang="en-US" dirty="0"/>
              <a:t> in the domain. Because these are fairly restrictive properties, it may be surprising to realize that </a:t>
            </a:r>
            <a:r>
              <a:rPr lang="en-US" i="1" dirty="0"/>
              <a:t>any</a:t>
            </a:r>
            <a:r>
              <a:rPr lang="en-US" dirty="0"/>
              <a:t> function defined on an interval centered at the origin can be written as the sum of an even function and an odd function. Further, the decomposition for any such function </a:t>
            </a:r>
            <a:r>
              <a:rPr lang="en-US" i="1" dirty="0"/>
              <a:t>f</a:t>
            </a:r>
            <a:r>
              <a:rPr lang="en-US" dirty="0"/>
              <a:t> is simple to describe:</a:t>
            </a:r>
          </a:p>
        </p:txBody>
      </p:sp>
      <p:graphicFrame>
        <p:nvGraphicFramePr>
          <p:cNvPr id="40962" name="Object 2"/>
          <p:cNvGraphicFramePr>
            <a:graphicFrameLocks noChangeAspect="1"/>
          </p:cNvGraphicFramePr>
          <p:nvPr>
            <p:extLst>
              <p:ext uri="{D42A27DB-BD31-4B8C-83A1-F6EECF244321}">
                <p14:modId xmlns:p14="http://schemas.microsoft.com/office/powerpoint/2010/main" val="3838444177"/>
              </p:ext>
            </p:extLst>
          </p:nvPr>
        </p:nvGraphicFramePr>
        <p:xfrm>
          <a:off x="1974850" y="4699000"/>
          <a:ext cx="5194300" cy="1358900"/>
        </p:xfrm>
        <a:graphic>
          <a:graphicData uri="http://schemas.openxmlformats.org/presentationml/2006/ole">
            <mc:AlternateContent xmlns:mc="http://schemas.openxmlformats.org/markup-compatibility/2006">
              <mc:Choice xmlns:v="urn:schemas-microsoft-com:vml" Requires="v">
                <p:oleObj spid="_x0000_s40988" name="Equation" r:id="rId3" imgW="5194080" imgH="1358640" progId="Equation.DSMT4">
                  <p:embed/>
                </p:oleObj>
              </mc:Choice>
              <mc:Fallback>
                <p:oleObj name="Equation" r:id="rId3" imgW="5194080" imgH="1358640" progId="Equation.DSMT4">
                  <p:embed/>
                  <p:pic>
                    <p:nvPicPr>
                      <p:cNvPr id="0" name="Picture 2"/>
                      <p:cNvPicPr>
                        <a:picLocks noChangeAspect="1" noChangeArrowheads="1"/>
                      </p:cNvPicPr>
                      <p:nvPr/>
                    </p:nvPicPr>
                    <p:blipFill>
                      <a:blip r:embed="rId4"/>
                      <a:srcRect/>
                      <a:stretch>
                        <a:fillRect/>
                      </a:stretch>
                    </p:blipFill>
                    <p:spPr bwMode="auto">
                      <a:xfrm>
                        <a:off x="1974850" y="4699000"/>
                        <a:ext cx="5194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509278E6-A6D0-4492-8D5F-22FB28791302}"/>
              </a:ext>
            </a:extLst>
          </p:cNvPr>
          <p:cNvSpPr/>
          <p:nvPr/>
        </p:nvSpPr>
        <p:spPr>
          <a:xfrm rot="16200000">
            <a:off x="3886200" y="4739640"/>
            <a:ext cx="228600" cy="19050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a:extLst>
              <a:ext uri="{FF2B5EF4-FFF2-40B4-BE49-F238E27FC236}">
                <a16:creationId xmlns:a16="http://schemas.microsoft.com/office/drawing/2014/main" id="{65E7864D-17D6-4BB2-9B32-3AFDECEB0C9F}"/>
              </a:ext>
            </a:extLst>
          </p:cNvPr>
          <p:cNvSpPr/>
          <p:nvPr/>
        </p:nvSpPr>
        <p:spPr>
          <a:xfrm rot="16200000">
            <a:off x="6071790" y="4753530"/>
            <a:ext cx="228600" cy="1877219"/>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a:t>
            </a:r>
          </a:p>
        </p:txBody>
      </p:sp>
      <p:sp>
        <p:nvSpPr>
          <p:cNvPr id="3" name="Content Placeholder 2"/>
          <p:cNvSpPr>
            <a:spLocks noGrp="1"/>
          </p:cNvSpPr>
          <p:nvPr>
            <p:ph idx="1"/>
          </p:nvPr>
        </p:nvSpPr>
        <p:spPr/>
        <p:txBody>
          <a:bodyPr/>
          <a:lstStyle/>
          <a:p>
            <a:r>
              <a:rPr lang="en-US" dirty="0"/>
              <a:t>The notation we use to denote inverse hyperbolic functions follows the standard practice of denoting the inverse of the function </a:t>
            </a:r>
            <a:r>
              <a:rPr lang="en-US" i="1" dirty="0"/>
              <a:t>f</a:t>
            </a:r>
            <a:r>
              <a:rPr lang="en-US" dirty="0"/>
              <a:t> by </a:t>
            </a:r>
            <a:r>
              <a:rPr lang="en-US" i="1" dirty="0"/>
              <a:t>f </a:t>
            </a:r>
            <a:r>
              <a:rPr lang="en-US" baseline="30000" dirty="0">
                <a:latin typeface="Symbol" pitchFamily="18" charset="2"/>
              </a:rPr>
              <a:t>-</a:t>
            </a:r>
            <a:r>
              <a:rPr lang="en-US" baseline="30000" dirty="0"/>
              <a:t>1</a:t>
            </a:r>
            <a:r>
              <a:rPr lang="en-US" dirty="0"/>
              <a:t>. In each of the following graphs, a hyperbolic function (or a restricted portion, if necessary) is shown in blue, with the inverse hyperbolic function in red being its reflection across the line </a:t>
            </a:r>
            <a:r>
              <a:rPr lang="en-US" i="1" dirty="0"/>
              <a:t>y</a:t>
            </a:r>
            <a:r>
              <a:rPr lang="en-US" dirty="0"/>
              <a:t> </a:t>
            </a:r>
            <a:r>
              <a:rPr lang="en-US" dirty="0">
                <a:latin typeface="Symbol" pitchFamily="18" charset="2"/>
              </a:rPr>
              <a:t>=</a:t>
            </a:r>
            <a:r>
              <a:rPr lang="en-US" dirty="0"/>
              <a:t> </a:t>
            </a:r>
            <a:r>
              <a:rPr lang="en-US" i="1" dirty="0"/>
              <a:t>x</a:t>
            </a:r>
            <a:r>
              <a:rPr lang="en-US"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 Inverse Hyperbolic Functions</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1741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641047" y="1432560"/>
            <a:ext cx="3698158" cy="420624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4829440" y="1432560"/>
            <a:ext cx="3628760" cy="420624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 Inverse Hyperbolic Functions (cont.)</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1843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533400" y="1447800"/>
            <a:ext cx="3955869" cy="420624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4818345" y="1432560"/>
            <a:ext cx="3639855" cy="420624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 Inverse Hyperbolic Functions (cont.)</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19458"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751636" y="1432560"/>
            <a:ext cx="3667964" cy="420624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4714875" y="1432560"/>
            <a:ext cx="3754130" cy="42062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a:t>
            </a:r>
          </a:p>
        </p:txBody>
      </p:sp>
      <p:sp>
        <p:nvSpPr>
          <p:cNvPr id="3" name="Content Placeholder 2"/>
          <p:cNvSpPr>
            <a:spLocks noGrp="1"/>
          </p:cNvSpPr>
          <p:nvPr>
            <p:ph idx="1"/>
          </p:nvPr>
        </p:nvSpPr>
        <p:spPr/>
        <p:txBody>
          <a:bodyPr/>
          <a:lstStyle/>
          <a:p>
            <a:r>
              <a:rPr lang="en-US" dirty="0"/>
              <a:t>As with the inverse trigonometric functions, there is an alternative way of denoting the inverse hyperbolic functions. Unfortunately, the meaning of the nomenclature has become clouded and somewhat confused over time.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a:t>
            </a:r>
          </a:p>
        </p:txBody>
      </p:sp>
      <p:sp>
        <p:nvSpPr>
          <p:cNvPr id="3" name="Content Placeholder 2"/>
          <p:cNvSpPr>
            <a:spLocks noGrp="1"/>
          </p:cNvSpPr>
          <p:nvPr>
            <p:ph idx="1"/>
          </p:nvPr>
        </p:nvSpPr>
        <p:spPr>
          <a:xfrm>
            <a:off x="457200" y="1280160"/>
            <a:ext cx="4846320" cy="4572000"/>
          </a:xfrm>
        </p:spPr>
        <p:txBody>
          <a:bodyPr/>
          <a:lstStyle/>
          <a:p>
            <a:r>
              <a:rPr lang="en-US" dirty="0"/>
              <a:t>The alternatives </a:t>
            </a:r>
            <a:r>
              <a:rPr lang="en-US" i="1" dirty="0"/>
              <a:t>arcsine</a:t>
            </a:r>
            <a:r>
              <a:rPr lang="en-US" dirty="0"/>
              <a:t> and </a:t>
            </a:r>
            <a:r>
              <a:rPr lang="en-US" i="1" dirty="0"/>
              <a:t>arccosine</a:t>
            </a:r>
            <a:r>
              <a:rPr lang="en-US" dirty="0"/>
              <a:t> for sin</a:t>
            </a:r>
            <a:r>
              <a:rPr lang="en-US" baseline="30000" dirty="0">
                <a:latin typeface="Symbol" pitchFamily="18" charset="2"/>
              </a:rPr>
              <a:t>-</a:t>
            </a:r>
            <a:r>
              <a:rPr lang="en-US" baseline="30000" dirty="0"/>
              <a:t>1</a:t>
            </a:r>
            <a:r>
              <a:rPr lang="en-US" dirty="0"/>
              <a:t> and cos</a:t>
            </a:r>
            <a:r>
              <a:rPr lang="en-US" baseline="30000" dirty="0">
                <a:latin typeface="Symbol" pitchFamily="18" charset="2"/>
              </a:rPr>
              <a:t>-</a:t>
            </a:r>
            <a:r>
              <a:rPr lang="en-US" baseline="30000" dirty="0"/>
              <a:t>1</a:t>
            </a:r>
            <a:r>
              <a:rPr lang="en-US" dirty="0"/>
              <a:t> reflect the fact that, given a point (</a:t>
            </a:r>
            <a:r>
              <a:rPr lang="en-US" i="1" dirty="0"/>
              <a:t>x</a:t>
            </a:r>
            <a:r>
              <a:rPr lang="en-US" dirty="0"/>
              <a:t>, </a:t>
            </a:r>
            <a:r>
              <a:rPr lang="en-US" i="1" dirty="0"/>
              <a:t>y</a:t>
            </a:r>
            <a:r>
              <a:rPr lang="en-US" dirty="0"/>
              <a:t>) on the circle of radius 1 centered at the origin, arccos </a:t>
            </a:r>
            <a:r>
              <a:rPr lang="en-US" i="1" dirty="0"/>
              <a:t>x</a:t>
            </a:r>
            <a:r>
              <a:rPr lang="en-US" dirty="0"/>
              <a:t> and arcsin </a:t>
            </a:r>
            <a:r>
              <a:rPr lang="en-US" i="1" dirty="0"/>
              <a:t>y</a:t>
            </a:r>
            <a:r>
              <a:rPr lang="en-US" dirty="0"/>
              <a:t> both represent the radian angle </a:t>
            </a:r>
            <a:r>
              <a:rPr lang="en-US" i="1" dirty="0"/>
              <a:t>u</a:t>
            </a:r>
            <a:r>
              <a:rPr lang="en-US" dirty="0"/>
              <a:t> shown in Figure 4. </a:t>
            </a:r>
          </a:p>
        </p:txBody>
      </p:sp>
      <p:pic>
        <p:nvPicPr>
          <p:cNvPr id="47106" name="Picture 2"/>
          <p:cNvPicPr>
            <a:picLocks noChangeAspect="1" noChangeArrowheads="1"/>
          </p:cNvPicPr>
          <p:nvPr/>
        </p:nvPicPr>
        <p:blipFill>
          <a:blip r:embed="rId2" cstate="print"/>
          <a:srcRect/>
          <a:stretch>
            <a:fillRect/>
          </a:stretch>
        </p:blipFill>
        <p:spPr bwMode="auto">
          <a:xfrm>
            <a:off x="5273040" y="1082040"/>
            <a:ext cx="3498634" cy="4480560"/>
          </a:xfrm>
          <a:prstGeom prst="rect">
            <a:avLst/>
          </a:prstGeom>
          <a:noFill/>
          <a:ln w="9525">
            <a:noFill/>
            <a:miter lim="800000"/>
            <a:headEnd/>
            <a:tailEnd/>
          </a:ln>
        </p:spPr>
      </p:pic>
      <p:sp>
        <p:nvSpPr>
          <p:cNvPr id="5" name="Rectangle 4"/>
          <p:cNvSpPr/>
          <p:nvPr/>
        </p:nvSpPr>
        <p:spPr>
          <a:xfrm>
            <a:off x="5520344" y="5542800"/>
            <a:ext cx="3004027" cy="523220"/>
          </a:xfrm>
          <a:prstGeom prst="rect">
            <a:avLst/>
          </a:prstGeom>
        </p:spPr>
        <p:txBody>
          <a:bodyPr wrap="none">
            <a:spAutoFit/>
          </a:bodyPr>
          <a:lstStyle/>
          <a:p>
            <a:r>
              <a:rPr lang="en-US" sz="2800" b="1" dirty="0"/>
              <a:t>Figure 4 </a:t>
            </a:r>
            <a:r>
              <a:rPr lang="en-US" sz="2800" dirty="0"/>
              <a:t>Arc Length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5215331" y="1249680"/>
            <a:ext cx="3386155" cy="43891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Inverse Hyperbolic Functions</a:t>
            </a:r>
          </a:p>
        </p:txBody>
      </p:sp>
      <p:sp>
        <p:nvSpPr>
          <p:cNvPr id="3" name="Content Placeholder 2"/>
          <p:cNvSpPr>
            <a:spLocks noGrp="1"/>
          </p:cNvSpPr>
          <p:nvPr>
            <p:ph idx="1"/>
          </p:nvPr>
        </p:nvSpPr>
        <p:spPr>
          <a:xfrm>
            <a:off x="457200" y="1280160"/>
            <a:ext cx="4754880" cy="4572000"/>
          </a:xfrm>
        </p:spPr>
        <p:txBody>
          <a:bodyPr/>
          <a:lstStyle/>
          <a:p>
            <a:r>
              <a:rPr lang="en-US" dirty="0"/>
              <a:t>In similar fashion, cosh</a:t>
            </a:r>
            <a:r>
              <a:rPr lang="en-US" baseline="30000" dirty="0">
                <a:latin typeface="Symbol" pitchFamily="18" charset="2"/>
              </a:rPr>
              <a:t>-</a:t>
            </a:r>
            <a:r>
              <a:rPr lang="en-US" baseline="30000" dirty="0"/>
              <a:t>1</a:t>
            </a:r>
            <a:r>
              <a:rPr lang="en-US" dirty="0"/>
              <a:t> </a:t>
            </a:r>
            <a:r>
              <a:rPr lang="en-US" i="1" dirty="0"/>
              <a:t>x</a:t>
            </a:r>
            <a:r>
              <a:rPr lang="en-US" dirty="0"/>
              <a:t> and sinh</a:t>
            </a:r>
            <a:r>
              <a:rPr lang="en-US" baseline="30000" dirty="0">
                <a:latin typeface="Symbol" pitchFamily="18" charset="2"/>
              </a:rPr>
              <a:t>-</a:t>
            </a:r>
            <a:r>
              <a:rPr lang="en-US" baseline="30000" dirty="0"/>
              <a:t>1</a:t>
            </a:r>
            <a:r>
              <a:rPr lang="en-US" dirty="0"/>
              <a:t> </a:t>
            </a:r>
            <a:r>
              <a:rPr lang="en-US" i="1" dirty="0"/>
              <a:t>y</a:t>
            </a:r>
            <a:r>
              <a:rPr lang="en-US" dirty="0"/>
              <a:t> are related to the </a:t>
            </a:r>
            <a:r>
              <a:rPr lang="en-US" i="1" dirty="0"/>
              <a:t>area</a:t>
            </a:r>
            <a:r>
              <a:rPr lang="en-US" dirty="0"/>
              <a:t> of the hyperbolic sector shown in Figure 5—for this reason, </a:t>
            </a:r>
            <a:r>
              <a:rPr lang="en-US" i="1" dirty="0"/>
              <a:t>arcosh</a:t>
            </a:r>
            <a:r>
              <a:rPr lang="en-US" dirty="0"/>
              <a:t> and </a:t>
            </a:r>
            <a:r>
              <a:rPr lang="en-US" i="1" dirty="0"/>
              <a:t>arsinh</a:t>
            </a:r>
            <a:r>
              <a:rPr lang="en-US" dirty="0"/>
              <a:t> (where the </a:t>
            </a:r>
            <a:r>
              <a:rPr lang="en-US" i="1" dirty="0"/>
              <a:t>ar</a:t>
            </a:r>
            <a:r>
              <a:rPr lang="en-US" dirty="0"/>
              <a:t> stands for “area”) are synonyms for cosh</a:t>
            </a:r>
            <a:r>
              <a:rPr lang="en-US" baseline="30000" dirty="0">
                <a:latin typeface="Symbol" pitchFamily="18" charset="2"/>
              </a:rPr>
              <a:t>-</a:t>
            </a:r>
            <a:r>
              <a:rPr lang="en-US" baseline="30000" dirty="0"/>
              <a:t>1</a:t>
            </a:r>
            <a:r>
              <a:rPr lang="en-US" dirty="0"/>
              <a:t> and sinh</a:t>
            </a:r>
            <a:r>
              <a:rPr lang="en-US" baseline="30000" dirty="0">
                <a:latin typeface="Symbol" pitchFamily="18" charset="2"/>
              </a:rPr>
              <a:t>-</a:t>
            </a:r>
            <a:r>
              <a:rPr lang="en-US" baseline="30000" dirty="0"/>
              <a:t>1</a:t>
            </a:r>
            <a:r>
              <a:rPr lang="en-US" dirty="0"/>
              <a:t>. As it turns out, the parameter </a:t>
            </a:r>
            <a:r>
              <a:rPr lang="en-US" i="1" dirty="0"/>
              <a:t>u</a:t>
            </a:r>
            <a:r>
              <a:rPr lang="en-US" dirty="0"/>
              <a:t> is equal to twice the area </a:t>
            </a:r>
            <a:r>
              <a:rPr lang="en-US" i="1" dirty="0"/>
              <a:t>A</a:t>
            </a:r>
            <a:r>
              <a:rPr lang="en-US" dirty="0"/>
              <a:t>. </a:t>
            </a:r>
          </a:p>
        </p:txBody>
      </p:sp>
      <p:sp>
        <p:nvSpPr>
          <p:cNvPr id="7" name="Rectangle 6"/>
          <p:cNvSpPr/>
          <p:nvPr/>
        </p:nvSpPr>
        <p:spPr>
          <a:xfrm>
            <a:off x="4901416" y="5542800"/>
            <a:ext cx="4013984" cy="523220"/>
          </a:xfrm>
          <a:prstGeom prst="rect">
            <a:avLst/>
          </a:prstGeom>
        </p:spPr>
        <p:txBody>
          <a:bodyPr wrap="none">
            <a:spAutoFit/>
          </a:bodyPr>
          <a:lstStyle/>
          <a:p>
            <a:r>
              <a:rPr lang="en-US" sz="2800" b="1" dirty="0"/>
              <a:t>Figure 5 </a:t>
            </a:r>
            <a:r>
              <a:rPr lang="en-US" sz="2800" dirty="0"/>
              <a:t>Hyperbolic Sector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a:t>
            </a:r>
          </a:p>
        </p:txBody>
      </p:sp>
      <p:sp>
        <p:nvSpPr>
          <p:cNvPr id="3" name="Content Placeholder 2"/>
          <p:cNvSpPr>
            <a:spLocks noGrp="1"/>
          </p:cNvSpPr>
          <p:nvPr>
            <p:ph idx="1"/>
          </p:nvPr>
        </p:nvSpPr>
        <p:spPr/>
        <p:txBody>
          <a:bodyPr/>
          <a:lstStyle/>
          <a:p>
            <a:r>
              <a:rPr lang="en-US" dirty="0"/>
              <a:t>Unfortunately, the similarity between </a:t>
            </a:r>
            <a:r>
              <a:rPr lang="en-US" i="1" dirty="0"/>
              <a:t>ar</a:t>
            </a:r>
            <a:r>
              <a:rPr lang="en-US" dirty="0"/>
              <a:t> and </a:t>
            </a:r>
            <a:r>
              <a:rPr lang="en-US" i="1" dirty="0"/>
              <a:t>arc</a:t>
            </a:r>
            <a:r>
              <a:rPr lang="en-US" dirty="0"/>
              <a:t> led, over time, to the frequent use today of </a:t>
            </a:r>
            <a:r>
              <a:rPr lang="en-US" i="1" dirty="0"/>
              <a:t>arccosh</a:t>
            </a:r>
            <a:r>
              <a:rPr lang="en-US" dirty="0"/>
              <a:t> and </a:t>
            </a:r>
            <a:r>
              <a:rPr lang="en-US" i="1" dirty="0"/>
              <a:t>arcsinh</a:t>
            </a:r>
            <a:r>
              <a:rPr lang="en-US" dirty="0"/>
              <a:t> instead of </a:t>
            </a:r>
            <a:r>
              <a:rPr lang="en-US" i="1" dirty="0"/>
              <a:t>arcosh</a:t>
            </a:r>
            <a:r>
              <a:rPr lang="en-US" dirty="0"/>
              <a:t> and </a:t>
            </a:r>
            <a:r>
              <a:rPr lang="en-US" i="1" dirty="0"/>
              <a:t>arsinh</a:t>
            </a:r>
            <a:r>
              <a:rPr lang="en-US" dirty="0"/>
              <a:t>—these names are often seen in software packages and programming languages (</a:t>
            </a:r>
            <a:r>
              <a:rPr lang="en-US" i="1" dirty="0"/>
              <a:t>Mathematica</a:t>
            </a:r>
            <a:r>
              <a:rPr lang="en-US" dirty="0"/>
              <a:t>, for example, contains the built-in commands </a:t>
            </a:r>
            <a:r>
              <a:rPr lang="en-US" dirty="0">
                <a:latin typeface="Ti86pc" pitchFamily="49" charset="0"/>
              </a:rPr>
              <a:t>ArcCosh</a:t>
            </a:r>
            <a:r>
              <a:rPr lang="en-US" dirty="0"/>
              <a:t>, </a:t>
            </a:r>
            <a:r>
              <a:rPr lang="en-US" dirty="0">
                <a:latin typeface="Ti86pc" pitchFamily="49" charset="0"/>
              </a:rPr>
              <a:t>ArcSinh</a:t>
            </a:r>
            <a:r>
              <a:rPr lang="en-US" dirty="0"/>
              <a:t>, and so 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Derivatives of Inverse Hyperbolic Functions</a:t>
            </a:r>
          </a:p>
        </p:txBody>
      </p:sp>
      <p:sp>
        <p:nvSpPr>
          <p:cNvPr id="3" name="Content Placeholder 2"/>
          <p:cNvSpPr>
            <a:spLocks noGrp="1"/>
          </p:cNvSpPr>
          <p:nvPr>
            <p:ph idx="1"/>
          </p:nvPr>
        </p:nvSpPr>
        <p:spPr>
          <a:xfrm>
            <a:off x="457200" y="1280160"/>
            <a:ext cx="8229600" cy="3841052"/>
          </a:xfrm>
          <a:solidFill>
            <a:srgbClr val="FFFFCC"/>
          </a:solidFill>
          <a:ln w="28575">
            <a:solidFill>
              <a:srgbClr val="000000"/>
            </a:solidFill>
          </a:ln>
        </p:spPr>
        <p:txBody>
          <a:bodyPr>
            <a:spAutoFit/>
          </a:bodyPr>
          <a:lstStyle/>
          <a:p>
            <a:pPr algn="ctr"/>
            <a:r>
              <a:rPr lang="en-US" b="1" dirty="0">
                <a:solidFill>
                  <a:srgbClr val="000000"/>
                </a:solidFill>
              </a:rPr>
              <a:t>Derivatives of Inverse Hyperbolic Functions</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lnSpc>
                <a:spcPct val="150000"/>
              </a:lnSpc>
            </a:pPr>
            <a:endParaRPr lang="en-US" b="1" dirty="0">
              <a:solidFill>
                <a:srgbClr val="000000"/>
              </a:solidFill>
            </a:endParaRPr>
          </a:p>
        </p:txBody>
      </p:sp>
      <p:graphicFrame>
        <p:nvGraphicFramePr>
          <p:cNvPr id="20482" name="Object 2"/>
          <p:cNvGraphicFramePr>
            <a:graphicFrameLocks noChangeAspect="1"/>
          </p:cNvGraphicFramePr>
          <p:nvPr>
            <p:extLst>
              <p:ext uri="{D42A27DB-BD31-4B8C-83A1-F6EECF244321}">
                <p14:modId xmlns:p14="http://schemas.microsoft.com/office/powerpoint/2010/main" val="1082994046"/>
              </p:ext>
            </p:extLst>
          </p:nvPr>
        </p:nvGraphicFramePr>
        <p:xfrm>
          <a:off x="2413000" y="1968500"/>
          <a:ext cx="4318000" cy="2908300"/>
        </p:xfrm>
        <a:graphic>
          <a:graphicData uri="http://schemas.openxmlformats.org/presentationml/2006/ole">
            <mc:AlternateContent xmlns:mc="http://schemas.openxmlformats.org/markup-compatibility/2006">
              <mc:Choice xmlns:v="urn:schemas-microsoft-com:vml" Requires="v">
                <p:oleObj spid="_x0000_s20508" name="Equation" r:id="rId3" imgW="4317840" imgH="2908080" progId="Equation.DSMT4">
                  <p:embed/>
                </p:oleObj>
              </mc:Choice>
              <mc:Fallback>
                <p:oleObj name="Equation" r:id="rId3" imgW="4317840" imgH="2908080" progId="Equation.DSMT4">
                  <p:embed/>
                  <p:pic>
                    <p:nvPicPr>
                      <p:cNvPr id="0" name="Picture 2"/>
                      <p:cNvPicPr>
                        <a:picLocks noChangeAspect="1" noChangeArrowheads="1"/>
                      </p:cNvPicPr>
                      <p:nvPr/>
                    </p:nvPicPr>
                    <p:blipFill>
                      <a:blip r:embed="rId4"/>
                      <a:srcRect/>
                      <a:stretch>
                        <a:fillRect/>
                      </a:stretch>
                    </p:blipFill>
                    <p:spPr bwMode="auto">
                      <a:xfrm>
                        <a:off x="2413000" y="1968500"/>
                        <a:ext cx="43180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Derivatives of Inverse Hyperbolic Functions</a:t>
            </a:r>
          </a:p>
        </p:txBody>
      </p:sp>
      <p:sp>
        <p:nvSpPr>
          <p:cNvPr id="3" name="Content Placeholder 2"/>
          <p:cNvSpPr>
            <a:spLocks noGrp="1"/>
          </p:cNvSpPr>
          <p:nvPr>
            <p:ph idx="1"/>
          </p:nvPr>
        </p:nvSpPr>
        <p:spPr>
          <a:xfrm>
            <a:off x="457200" y="1280160"/>
            <a:ext cx="8229600" cy="3841052"/>
          </a:xfrm>
          <a:solidFill>
            <a:srgbClr val="FFFFCC"/>
          </a:solidFill>
          <a:ln w="28575">
            <a:solidFill>
              <a:srgbClr val="000000"/>
            </a:solidFill>
          </a:ln>
        </p:spPr>
        <p:txBody>
          <a:bodyPr>
            <a:spAutoFit/>
          </a:bodyPr>
          <a:lstStyle/>
          <a:p>
            <a:pPr algn="ctr"/>
            <a:r>
              <a:rPr lang="en-US" b="1" dirty="0">
                <a:solidFill>
                  <a:srgbClr val="000000"/>
                </a:solidFill>
              </a:rPr>
              <a:t>Derivatives of Inverse Hyperbolic Functions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lnSpc>
                <a:spcPct val="150000"/>
              </a:lnSpc>
            </a:pPr>
            <a:endParaRPr lang="en-US" b="1" dirty="0">
              <a:solidFill>
                <a:srgbClr val="000000"/>
              </a:solidFill>
            </a:endParaRPr>
          </a:p>
        </p:txBody>
      </p:sp>
      <p:graphicFrame>
        <p:nvGraphicFramePr>
          <p:cNvPr id="20482" name="Object 2"/>
          <p:cNvGraphicFramePr>
            <a:graphicFrameLocks noChangeAspect="1"/>
          </p:cNvGraphicFramePr>
          <p:nvPr/>
        </p:nvGraphicFramePr>
        <p:xfrm>
          <a:off x="2057400" y="1892300"/>
          <a:ext cx="5029200" cy="2997200"/>
        </p:xfrm>
        <a:graphic>
          <a:graphicData uri="http://schemas.openxmlformats.org/presentationml/2006/ole">
            <mc:AlternateContent xmlns:mc="http://schemas.openxmlformats.org/markup-compatibility/2006">
              <mc:Choice xmlns:v="urn:schemas-microsoft-com:vml" Requires="v">
                <p:oleObj spid="_x0000_s21532" name="Equation" r:id="rId3" imgW="5029200" imgH="2997000" progId="Equation.DSMT4">
                  <p:embed/>
                </p:oleObj>
              </mc:Choice>
              <mc:Fallback>
                <p:oleObj name="Equation" r:id="rId3" imgW="5029200" imgH="2997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92300"/>
                        <a:ext cx="50292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a:xfrm>
            <a:off x="457200" y="1280160"/>
            <a:ext cx="8229600" cy="4881336"/>
          </a:xfrm>
        </p:spPr>
        <p:txBody>
          <a:bodyPr>
            <a:spAutoFit/>
          </a:bodyPr>
          <a:lstStyle/>
          <a:p>
            <a:r>
              <a:rPr lang="en-US" dirty="0"/>
              <a:t>Since the function </a:t>
            </a:r>
            <a:r>
              <a:rPr lang="en-US" i="1" dirty="0"/>
              <a:t>e</a:t>
            </a:r>
            <a:r>
              <a:rPr lang="en-US" i="1" baseline="30000" dirty="0"/>
              <a:t>x</a:t>
            </a:r>
            <a:r>
              <a:rPr lang="en-US" dirty="0"/>
              <a:t> is defined on the entire real line (and hence its domain can be said to be centered at 0), we can apply the above decomposition. Upon doing so, we label the even and odd parts as follows:</a:t>
            </a:r>
          </a:p>
          <a:p>
            <a:pPr>
              <a:spcBef>
                <a:spcPts val="2400"/>
              </a:spcBef>
            </a:pPr>
            <a:endParaRPr lang="en-US" dirty="0"/>
          </a:p>
          <a:p>
            <a:pPr>
              <a:spcBef>
                <a:spcPts val="0"/>
              </a:spcBef>
            </a:pPr>
            <a:endParaRPr lang="en-US" dirty="0"/>
          </a:p>
          <a:p>
            <a:r>
              <a:rPr lang="en-US" dirty="0"/>
              <a:t>The notation </a:t>
            </a:r>
            <a:r>
              <a:rPr lang="en-US" i="1" dirty="0"/>
              <a:t>cosh</a:t>
            </a:r>
            <a:r>
              <a:rPr lang="en-US" dirty="0"/>
              <a:t> stands for </a:t>
            </a:r>
            <a:r>
              <a:rPr lang="en-US" i="1" dirty="0"/>
              <a:t>hyperbolic cosine</a:t>
            </a:r>
            <a:r>
              <a:rPr lang="en-US" dirty="0"/>
              <a:t> and </a:t>
            </a:r>
            <a:r>
              <a:rPr lang="en-US" i="1" dirty="0"/>
              <a:t>sinh</a:t>
            </a:r>
            <a:r>
              <a:rPr lang="en-US" dirty="0"/>
              <a:t> stands for </a:t>
            </a:r>
            <a:r>
              <a:rPr lang="en-US" i="1" dirty="0"/>
              <a:t>hyperbolic sine</a:t>
            </a:r>
            <a:r>
              <a:rPr lang="en-US" dirty="0"/>
              <a:t>; they are pronounced, respectively, as “kosh” (rhymes with “gosh”) and “cinch” (rhyming with “pinch”). </a:t>
            </a:r>
          </a:p>
        </p:txBody>
      </p:sp>
      <p:graphicFrame>
        <p:nvGraphicFramePr>
          <p:cNvPr id="41986" name="Object 2"/>
          <p:cNvGraphicFramePr>
            <a:graphicFrameLocks noChangeAspect="1"/>
          </p:cNvGraphicFramePr>
          <p:nvPr>
            <p:extLst>
              <p:ext uri="{D42A27DB-BD31-4B8C-83A1-F6EECF244321}">
                <p14:modId xmlns:p14="http://schemas.microsoft.com/office/powerpoint/2010/main" val="1775490064"/>
              </p:ext>
            </p:extLst>
          </p:nvPr>
        </p:nvGraphicFramePr>
        <p:xfrm>
          <a:off x="2952750" y="2971800"/>
          <a:ext cx="3238500" cy="1346200"/>
        </p:xfrm>
        <a:graphic>
          <a:graphicData uri="http://schemas.openxmlformats.org/presentationml/2006/ole">
            <mc:AlternateContent xmlns:mc="http://schemas.openxmlformats.org/markup-compatibility/2006">
              <mc:Choice xmlns:v="urn:schemas-microsoft-com:vml" Requires="v">
                <p:oleObj spid="_x0000_s42012" name="Equation" r:id="rId3" imgW="3238200" imgH="1346040" progId="Equation.DSMT4">
                  <p:embed/>
                </p:oleObj>
              </mc:Choice>
              <mc:Fallback>
                <p:oleObj name="Equation" r:id="rId3" imgW="3238200" imgH="1346040" progId="Equation.DSMT4">
                  <p:embed/>
                  <p:pic>
                    <p:nvPicPr>
                      <p:cNvPr id="0" name="Picture 2"/>
                      <p:cNvPicPr>
                        <a:picLocks noChangeAspect="1" noChangeArrowheads="1"/>
                      </p:cNvPicPr>
                      <p:nvPr/>
                    </p:nvPicPr>
                    <p:blipFill>
                      <a:blip r:embed="rId4"/>
                      <a:srcRect/>
                      <a:stretch>
                        <a:fillRect/>
                      </a:stretch>
                    </p:blipFill>
                    <p:spPr bwMode="auto">
                      <a:xfrm>
                        <a:off x="2952750" y="2971800"/>
                        <a:ext cx="32385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C95C1837-6CF7-4277-AB33-41710067EC9C}"/>
              </a:ext>
            </a:extLst>
          </p:cNvPr>
          <p:cNvSpPr/>
          <p:nvPr/>
        </p:nvSpPr>
        <p:spPr>
          <a:xfrm rot="16200000">
            <a:off x="4057650" y="3371850"/>
            <a:ext cx="228600" cy="11049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a:extLst>
              <a:ext uri="{FF2B5EF4-FFF2-40B4-BE49-F238E27FC236}">
                <a16:creationId xmlns:a16="http://schemas.microsoft.com/office/drawing/2014/main" id="{C1FB33EF-7640-4C26-B43E-C9412B4F2E48}"/>
              </a:ext>
            </a:extLst>
          </p:cNvPr>
          <p:cNvSpPr/>
          <p:nvPr/>
        </p:nvSpPr>
        <p:spPr>
          <a:xfrm rot="16200000">
            <a:off x="5494245" y="3371851"/>
            <a:ext cx="228600" cy="11049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Derivatives of Inverse Hyperbolic Functions</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Proof</a:t>
            </a:r>
          </a:p>
          <a:p>
            <a:r>
              <a:rPr lang="en-US" dirty="0">
                <a:solidFill>
                  <a:srgbClr val="000000"/>
                </a:solidFill>
              </a:rPr>
              <a:t>We will prove the first formula, and leave several of the others as exercises. If we let </a:t>
            </a:r>
            <a:r>
              <a:rPr lang="en-US" i="1" dirty="0">
                <a:solidFill>
                  <a:srgbClr val="000000"/>
                </a:solidFill>
              </a:rPr>
              <a:t>f</a:t>
            </a:r>
            <a:r>
              <a:rPr lang="en-US" i="1" baseline="30000" dirty="0">
                <a:solidFill>
                  <a:srgbClr val="000000"/>
                </a:solidFill>
              </a:rPr>
              <a:t> </a:t>
            </a:r>
            <a:r>
              <a:rPr lang="en-US" dirty="0">
                <a:solidFill>
                  <a:srgbClr val="000000"/>
                </a:solidFill>
              </a:rPr>
              <a:t>(</a:t>
            </a:r>
            <a:r>
              <a:rPr lang="en-US" i="1" dirty="0">
                <a:solidFill>
                  <a:srgbClr val="000000"/>
                </a:solidFill>
              </a:rPr>
              <a:t>x</a:t>
            </a:r>
            <a:r>
              <a:rPr lang="en-US" dirty="0">
                <a:solidFill>
                  <a:srgbClr val="000000"/>
                </a:solidFill>
              </a:rPr>
              <a:t>) = sinh </a:t>
            </a:r>
            <a:r>
              <a:rPr lang="en-US" i="1" dirty="0">
                <a:solidFill>
                  <a:srgbClr val="000000"/>
                </a:solidFill>
              </a:rPr>
              <a:t>x</a:t>
            </a:r>
            <a:r>
              <a:rPr lang="en-US" dirty="0">
                <a:solidFill>
                  <a:srgbClr val="000000"/>
                </a:solidFill>
              </a:rPr>
              <a:t>, then by the Derivative Rule for Inverse Functions we have the following: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Derivatives of Inverse Hyperbolic Functions</a:t>
            </a:r>
          </a:p>
        </p:txBody>
      </p:sp>
      <p:sp>
        <p:nvSpPr>
          <p:cNvPr id="3" name="Content Placeholder 2"/>
          <p:cNvSpPr>
            <a:spLocks noGrp="1"/>
          </p:cNvSpPr>
          <p:nvPr>
            <p:ph idx="1"/>
          </p:nvPr>
        </p:nvSpPr>
        <p:spPr>
          <a:xfrm>
            <a:off x="457200" y="1280161"/>
            <a:ext cx="8229600" cy="4573560"/>
          </a:xfrm>
          <a:solidFill>
            <a:srgbClr val="FFFFCC"/>
          </a:solidFill>
          <a:ln w="28575">
            <a:solidFill>
              <a:srgbClr val="000000"/>
            </a:solidFill>
          </a:ln>
        </p:spPr>
        <p:txBody>
          <a:bodyPr wrap="square">
            <a:spAutoFit/>
          </a:bodyPr>
          <a:lstStyle/>
          <a:p>
            <a:pPr algn="ctr"/>
            <a:r>
              <a:rPr lang="en-US" b="1" dirty="0">
                <a:solidFill>
                  <a:srgbClr val="000000"/>
                </a:solidFill>
              </a:rPr>
              <a:t>Proof (cont.)</a:t>
            </a:r>
          </a:p>
          <a:p>
            <a:pPr algn="ctr"/>
            <a:endParaRPr lang="en-US" b="1" dirty="0">
              <a:solidFill>
                <a:srgbClr val="000000"/>
              </a:solidFill>
            </a:endParaRPr>
          </a:p>
          <a:p>
            <a:pPr algn="ctr"/>
            <a:endParaRPr lang="en-US" b="1" dirty="0">
              <a:solidFill>
                <a:srgbClr val="000000"/>
              </a:solidFill>
            </a:endParaRPr>
          </a:p>
          <a:p>
            <a:pPr algn="ctr">
              <a:lnSpc>
                <a:spcPct val="200000"/>
              </a:lnSpc>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23554" name="Object 2"/>
          <p:cNvGraphicFramePr>
            <a:graphicFrameLocks noChangeAspect="1"/>
          </p:cNvGraphicFramePr>
          <p:nvPr/>
        </p:nvGraphicFramePr>
        <p:xfrm>
          <a:off x="749300" y="1828800"/>
          <a:ext cx="7645400" cy="3873500"/>
        </p:xfrm>
        <a:graphic>
          <a:graphicData uri="http://schemas.openxmlformats.org/presentationml/2006/ole">
            <mc:AlternateContent xmlns:mc="http://schemas.openxmlformats.org/markup-compatibility/2006">
              <mc:Choice xmlns:v="urn:schemas-microsoft-com:vml" Requires="v">
                <p:oleObj spid="_x0000_s23580" name="Equation" r:id="rId3" imgW="7645320" imgH="3873240" progId="Equation.DSMT4">
                  <p:embed/>
                </p:oleObj>
              </mc:Choice>
              <mc:Fallback>
                <p:oleObj name="Equation" r:id="rId3" imgW="7645320" imgH="3873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1828800"/>
                        <a:ext cx="76454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Derivatives of Inverse Hyperbolic Functions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(Alternatively, we could begin by defining </a:t>
            </a:r>
            <a:r>
              <a:rPr lang="en-US" i="1" dirty="0">
                <a:solidFill>
                  <a:srgbClr val="000000"/>
                </a:solidFill>
              </a:rPr>
              <a:t>y</a:t>
            </a:r>
            <a:r>
              <a:rPr lang="en-US" dirty="0">
                <a:solidFill>
                  <a:srgbClr val="000000"/>
                </a:solidFill>
              </a:rPr>
              <a:t> = sinh</a:t>
            </a:r>
            <a:r>
              <a:rPr lang="en-US" baseline="30000" dirty="0">
                <a:solidFill>
                  <a:srgbClr val="000000"/>
                </a:solidFill>
                <a:latin typeface="Symbol" pitchFamily="18" charset="2"/>
              </a:rPr>
              <a:t>-</a:t>
            </a:r>
            <a:r>
              <a:rPr lang="en-US" baseline="30000" dirty="0">
                <a:solidFill>
                  <a:srgbClr val="000000"/>
                </a:solidFill>
              </a:rPr>
              <a:t>1</a:t>
            </a:r>
            <a:r>
              <a:rPr lang="en-US" dirty="0">
                <a:solidFill>
                  <a:srgbClr val="000000"/>
                </a:solidFill>
              </a:rPr>
              <a:t> </a:t>
            </a:r>
            <a:r>
              <a:rPr lang="en-US" i="1" dirty="0">
                <a:solidFill>
                  <a:srgbClr val="000000"/>
                </a:solidFill>
              </a:rPr>
              <a:t>x</a:t>
            </a:r>
            <a:r>
              <a:rPr lang="en-US" dirty="0">
                <a:solidFill>
                  <a:srgbClr val="000000"/>
                </a:solidFill>
              </a:rPr>
              <a:t>, rewriting the equation as sinh </a:t>
            </a:r>
            <a:r>
              <a:rPr lang="en-US" i="1" dirty="0">
                <a:solidFill>
                  <a:srgbClr val="000000"/>
                </a:solidFill>
              </a:rPr>
              <a:t>y</a:t>
            </a:r>
            <a:r>
              <a:rPr lang="en-US" dirty="0">
                <a:solidFill>
                  <a:srgbClr val="000000"/>
                </a:solidFill>
              </a:rPr>
              <a:t> = </a:t>
            </a:r>
            <a:r>
              <a:rPr lang="en-US" i="1" dirty="0">
                <a:solidFill>
                  <a:srgbClr val="000000"/>
                </a:solidFill>
              </a:rPr>
              <a:t>x</a:t>
            </a:r>
            <a:r>
              <a:rPr lang="en-US" dirty="0">
                <a:solidFill>
                  <a:srgbClr val="000000"/>
                </a:solidFill>
              </a:rPr>
              <a:t>, and proceeding to implicitly differentiate both sides with respect to </a:t>
            </a:r>
            <a:r>
              <a:rPr lang="en-US" i="1" dirty="0">
                <a:solidFill>
                  <a:srgbClr val="000000"/>
                </a:solidFill>
              </a:rPr>
              <a:t>x</a:t>
            </a:r>
            <a:r>
              <a:rPr lang="en-US" dirty="0">
                <a:solidFill>
                  <a:srgbClr val="000000"/>
                </a:solidFill>
              </a:rPr>
              <a:t>. Solving the result for </a:t>
            </a:r>
            <a:r>
              <a:rPr lang="en-US" i="1" dirty="0">
                <a:solidFill>
                  <a:srgbClr val="000000"/>
                </a:solidFill>
              </a:rPr>
              <a:t>dy</a:t>
            </a:r>
            <a:r>
              <a:rPr lang="en-US" dirty="0">
                <a:solidFill>
                  <a:srgbClr val="000000"/>
                </a:solidFill>
              </a:rPr>
              <a:t>/</a:t>
            </a:r>
            <a:r>
              <a:rPr lang="en-US" i="1" dirty="0">
                <a:solidFill>
                  <a:srgbClr val="000000"/>
                </a:solidFill>
              </a:rPr>
              <a:t>dx</a:t>
            </a:r>
            <a:r>
              <a:rPr lang="en-US" dirty="0">
                <a:solidFill>
                  <a:srgbClr val="000000"/>
                </a:solidFill>
              </a:rPr>
              <a:t> would yield the same answer.)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a:t>
            </a:r>
          </a:p>
        </p:txBody>
      </p:sp>
      <p:sp>
        <p:nvSpPr>
          <p:cNvPr id="5" name="Content Placeholder 4"/>
          <p:cNvSpPr>
            <a:spLocks noGrp="1"/>
          </p:cNvSpPr>
          <p:nvPr>
            <p:ph idx="1"/>
          </p:nvPr>
        </p:nvSpPr>
        <p:spPr/>
        <p:txBody>
          <a:bodyPr/>
          <a:lstStyle/>
          <a:p>
            <a:r>
              <a:rPr lang="en-US" dirty="0"/>
              <a:t>Rephrasing the above derivative rules in terms of integrals expands the types of integrals we can evaluate. Each of the following statements can be verified by differentiating both sides (applying the Chain Rule as needed).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5: Integrals and Inverse Hyperbolic Functions</a:t>
            </a:r>
          </a:p>
        </p:txBody>
      </p:sp>
      <p:graphicFrame>
        <p:nvGraphicFramePr>
          <p:cNvPr id="4" name="Content Placeholder 3"/>
          <p:cNvGraphicFramePr>
            <a:graphicFrameLocks noGrp="1"/>
          </p:cNvGraphicFramePr>
          <p:nvPr>
            <p:ph idx="1"/>
          </p:nvPr>
        </p:nvGraphicFramePr>
        <p:xfrm>
          <a:off x="457200" y="1279525"/>
          <a:ext cx="8229600" cy="4389120"/>
        </p:xfrm>
        <a:graphic>
          <a:graphicData uri="http://schemas.openxmlformats.org/drawingml/2006/table">
            <a:tbl>
              <a:tblPr bandRow="1">
                <a:tableStyleId>{5C22544A-7EE6-4342-B048-85BDC9FD1C3A}</a:tableStyleId>
              </a:tblPr>
              <a:tblGrid>
                <a:gridCol w="8229600">
                  <a:extLst>
                    <a:ext uri="{9D8B030D-6E8A-4147-A177-3AD203B41FA5}">
                      <a16:colId xmlns:a16="http://schemas.microsoft.com/office/drawing/2014/main" val="20000"/>
                    </a:ext>
                  </a:extLst>
                </a:gridCol>
              </a:tblGrid>
              <a:tr h="1097280">
                <a:tc>
                  <a:txBody>
                    <a:bodyPr/>
                    <a:lstStyle/>
                    <a:p>
                      <a:endParaRPr lang="en-US" dirty="0"/>
                    </a:p>
                  </a:txBody>
                  <a:tcPr/>
                </a:tc>
                <a:extLst>
                  <a:ext uri="{0D108BD9-81ED-4DB2-BD59-A6C34878D82A}">
                    <a16:rowId xmlns:a16="http://schemas.microsoft.com/office/drawing/2014/main" val="10000"/>
                  </a:ext>
                </a:extLst>
              </a:tr>
              <a:tr h="1097280">
                <a:tc>
                  <a:txBody>
                    <a:bodyPr/>
                    <a:lstStyle/>
                    <a:p>
                      <a:endParaRPr lang="en-US" dirty="0"/>
                    </a:p>
                  </a:txBody>
                  <a:tcPr/>
                </a:tc>
                <a:extLst>
                  <a:ext uri="{0D108BD9-81ED-4DB2-BD59-A6C34878D82A}">
                    <a16:rowId xmlns:a16="http://schemas.microsoft.com/office/drawing/2014/main" val="10001"/>
                  </a:ext>
                </a:extLst>
              </a:tr>
              <a:tr h="1097280">
                <a:tc>
                  <a:txBody>
                    <a:bodyPr/>
                    <a:lstStyle/>
                    <a:p>
                      <a:endParaRPr lang="en-US" dirty="0"/>
                    </a:p>
                  </a:txBody>
                  <a:tcPr/>
                </a:tc>
                <a:extLst>
                  <a:ext uri="{0D108BD9-81ED-4DB2-BD59-A6C34878D82A}">
                    <a16:rowId xmlns:a16="http://schemas.microsoft.com/office/drawing/2014/main" val="10002"/>
                  </a:ext>
                </a:extLst>
              </a:tr>
              <a:tr h="1097280">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25602" name="Object 2"/>
          <p:cNvGraphicFramePr>
            <a:graphicFrameLocks noChangeAspect="1"/>
          </p:cNvGraphicFramePr>
          <p:nvPr>
            <p:extLst>
              <p:ext uri="{D42A27DB-BD31-4B8C-83A1-F6EECF244321}">
                <p14:modId xmlns:p14="http://schemas.microsoft.com/office/powerpoint/2010/main" val="1234469478"/>
              </p:ext>
            </p:extLst>
          </p:nvPr>
        </p:nvGraphicFramePr>
        <p:xfrm>
          <a:off x="581025" y="1327150"/>
          <a:ext cx="5207000" cy="965200"/>
        </p:xfrm>
        <a:graphic>
          <a:graphicData uri="http://schemas.openxmlformats.org/presentationml/2006/ole">
            <mc:AlternateContent xmlns:mc="http://schemas.openxmlformats.org/markup-compatibility/2006">
              <mc:Choice xmlns:v="urn:schemas-microsoft-com:vml" Requires="v">
                <p:oleObj spid="_x0000_s25706" name="Equation" r:id="rId3" imgW="5206680" imgH="965160" progId="Equation.DSMT4">
                  <p:embed/>
                </p:oleObj>
              </mc:Choice>
              <mc:Fallback>
                <p:oleObj name="Equation" r:id="rId3" imgW="5206680" imgH="965160" progId="Equation.DSMT4">
                  <p:embed/>
                  <p:pic>
                    <p:nvPicPr>
                      <p:cNvPr id="0" name="Picture 2"/>
                      <p:cNvPicPr>
                        <a:picLocks noChangeAspect="1" noChangeArrowheads="1"/>
                      </p:cNvPicPr>
                      <p:nvPr/>
                    </p:nvPicPr>
                    <p:blipFill>
                      <a:blip r:embed="rId4"/>
                      <a:srcRect/>
                      <a:stretch>
                        <a:fillRect/>
                      </a:stretch>
                    </p:blipFill>
                    <p:spPr bwMode="auto">
                      <a:xfrm>
                        <a:off x="581025" y="1327150"/>
                        <a:ext cx="5207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1418763380"/>
              </p:ext>
            </p:extLst>
          </p:nvPr>
        </p:nvGraphicFramePr>
        <p:xfrm>
          <a:off x="593725" y="2470150"/>
          <a:ext cx="5765800" cy="965200"/>
        </p:xfrm>
        <a:graphic>
          <a:graphicData uri="http://schemas.openxmlformats.org/presentationml/2006/ole">
            <mc:AlternateContent xmlns:mc="http://schemas.openxmlformats.org/markup-compatibility/2006">
              <mc:Choice xmlns:v="urn:schemas-microsoft-com:vml" Requires="v">
                <p:oleObj spid="_x0000_s25707" name="Equation" r:id="rId5" imgW="5765760" imgH="965160" progId="Equation.DSMT4">
                  <p:embed/>
                </p:oleObj>
              </mc:Choice>
              <mc:Fallback>
                <p:oleObj name="Equation" r:id="rId5" imgW="5765760" imgH="965160" progId="Equation.DSMT4">
                  <p:embed/>
                  <p:pic>
                    <p:nvPicPr>
                      <p:cNvPr id="0" name="Picture 3"/>
                      <p:cNvPicPr>
                        <a:picLocks noChangeAspect="1" noChangeArrowheads="1"/>
                      </p:cNvPicPr>
                      <p:nvPr/>
                    </p:nvPicPr>
                    <p:blipFill>
                      <a:blip r:embed="rId6"/>
                      <a:srcRect/>
                      <a:stretch>
                        <a:fillRect/>
                      </a:stretch>
                    </p:blipFill>
                    <p:spPr bwMode="auto">
                      <a:xfrm>
                        <a:off x="593725" y="2470150"/>
                        <a:ext cx="57658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1662785474"/>
              </p:ext>
            </p:extLst>
          </p:nvPr>
        </p:nvGraphicFramePr>
        <p:xfrm>
          <a:off x="593725" y="3536950"/>
          <a:ext cx="7099300" cy="965200"/>
        </p:xfrm>
        <a:graphic>
          <a:graphicData uri="http://schemas.openxmlformats.org/presentationml/2006/ole">
            <mc:AlternateContent xmlns:mc="http://schemas.openxmlformats.org/markup-compatibility/2006">
              <mc:Choice xmlns:v="urn:schemas-microsoft-com:vml" Requires="v">
                <p:oleObj spid="_x0000_s25708" name="Equation" r:id="rId7" imgW="7099200" imgH="965160" progId="Equation.DSMT4">
                  <p:embed/>
                </p:oleObj>
              </mc:Choice>
              <mc:Fallback>
                <p:oleObj name="Equation" r:id="rId7" imgW="7099200" imgH="965160" progId="Equation.DSMT4">
                  <p:embed/>
                  <p:pic>
                    <p:nvPicPr>
                      <p:cNvPr id="0" name="Picture 4"/>
                      <p:cNvPicPr>
                        <a:picLocks noChangeAspect="1" noChangeArrowheads="1"/>
                      </p:cNvPicPr>
                      <p:nvPr/>
                    </p:nvPicPr>
                    <p:blipFill>
                      <a:blip r:embed="rId8"/>
                      <a:srcRect/>
                      <a:stretch>
                        <a:fillRect/>
                      </a:stretch>
                    </p:blipFill>
                    <p:spPr bwMode="auto">
                      <a:xfrm>
                        <a:off x="593725" y="3536950"/>
                        <a:ext cx="7099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1212219044"/>
              </p:ext>
            </p:extLst>
          </p:nvPr>
        </p:nvGraphicFramePr>
        <p:xfrm>
          <a:off x="600075" y="4603750"/>
          <a:ext cx="6438900" cy="965200"/>
        </p:xfrm>
        <a:graphic>
          <a:graphicData uri="http://schemas.openxmlformats.org/presentationml/2006/ole">
            <mc:AlternateContent xmlns:mc="http://schemas.openxmlformats.org/markup-compatibility/2006">
              <mc:Choice xmlns:v="urn:schemas-microsoft-com:vml" Requires="v">
                <p:oleObj spid="_x0000_s25709" name="Equation" r:id="rId9" imgW="6438600" imgH="965160" progId="Equation.DSMT4">
                  <p:embed/>
                </p:oleObj>
              </mc:Choice>
              <mc:Fallback>
                <p:oleObj name="Equation" r:id="rId9" imgW="6438600" imgH="965160" progId="Equation.DSMT4">
                  <p:embed/>
                  <p:pic>
                    <p:nvPicPr>
                      <p:cNvPr id="0" name="Picture 5"/>
                      <p:cNvPicPr>
                        <a:picLocks noChangeAspect="1" noChangeArrowheads="1"/>
                      </p:cNvPicPr>
                      <p:nvPr/>
                    </p:nvPicPr>
                    <p:blipFill>
                      <a:blip r:embed="rId10"/>
                      <a:srcRect/>
                      <a:stretch>
                        <a:fillRect/>
                      </a:stretch>
                    </p:blipFill>
                    <p:spPr bwMode="auto">
                      <a:xfrm>
                        <a:off x="600075" y="4603750"/>
                        <a:ext cx="64389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5: Integrals and Inverse Hyperbolic Functions (cont.)</a:t>
            </a:r>
          </a:p>
        </p:txBody>
      </p:sp>
      <p:graphicFrame>
        <p:nvGraphicFramePr>
          <p:cNvPr id="4" name="Content Placeholder 3"/>
          <p:cNvGraphicFramePr>
            <a:graphicFrameLocks noGrp="1"/>
          </p:cNvGraphicFramePr>
          <p:nvPr>
            <p:ph idx="1"/>
          </p:nvPr>
        </p:nvGraphicFramePr>
        <p:xfrm>
          <a:off x="457200" y="1279525"/>
          <a:ext cx="8229600" cy="2103120"/>
        </p:xfrm>
        <a:graphic>
          <a:graphicData uri="http://schemas.openxmlformats.org/drawingml/2006/table">
            <a:tbl>
              <a:tblPr bandRow="1">
                <a:tableStyleId>{5C22544A-7EE6-4342-B048-85BDC9FD1C3A}</a:tableStyleId>
              </a:tblPr>
              <a:tblGrid>
                <a:gridCol w="8229600">
                  <a:extLst>
                    <a:ext uri="{9D8B030D-6E8A-4147-A177-3AD203B41FA5}">
                      <a16:colId xmlns:a16="http://schemas.microsoft.com/office/drawing/2014/main" val="20000"/>
                    </a:ext>
                  </a:extLst>
                </a:gridCol>
              </a:tblGrid>
              <a:tr h="2103120">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3660184745"/>
              </p:ext>
            </p:extLst>
          </p:nvPr>
        </p:nvGraphicFramePr>
        <p:xfrm>
          <a:off x="1593850" y="1365250"/>
          <a:ext cx="5956300" cy="2032000"/>
        </p:xfrm>
        <a:graphic>
          <a:graphicData uri="http://schemas.openxmlformats.org/presentationml/2006/ole">
            <mc:AlternateContent xmlns:mc="http://schemas.openxmlformats.org/markup-compatibility/2006">
              <mc:Choice xmlns:v="urn:schemas-microsoft-com:vml" Requires="v">
                <p:oleObj spid="_x0000_s26656" name="Equation" r:id="rId3" imgW="5956200" imgH="2031840" progId="Equation.DSMT4">
                  <p:embed/>
                </p:oleObj>
              </mc:Choice>
              <mc:Fallback>
                <p:oleObj name="Equation" r:id="rId3" imgW="5956200" imgH="2031840" progId="Equation.DSMT4">
                  <p:embed/>
                  <p:pic>
                    <p:nvPicPr>
                      <p:cNvPr id="0" name="Picture 6"/>
                      <p:cNvPicPr>
                        <a:picLocks noChangeAspect="1" noChangeArrowheads="1"/>
                      </p:cNvPicPr>
                      <p:nvPr/>
                    </p:nvPicPr>
                    <p:blipFill>
                      <a:blip r:embed="rId4"/>
                      <a:srcRect/>
                      <a:stretch>
                        <a:fillRect/>
                      </a:stretch>
                    </p:blipFill>
                    <p:spPr bwMode="auto">
                      <a:xfrm>
                        <a:off x="1593850" y="1365250"/>
                        <a:ext cx="59563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Evaluate each of the following:</a:t>
            </a:r>
          </a:p>
          <a:p>
            <a:endParaRPr lang="en-US" dirty="0"/>
          </a:p>
          <a:p>
            <a:endParaRPr lang="en-US" dirty="0"/>
          </a:p>
          <a:p>
            <a:r>
              <a:rPr lang="en-US" b="1" dirty="0"/>
              <a:t>Solution</a:t>
            </a:r>
          </a:p>
          <a:p>
            <a:endParaRPr lang="en-US" dirty="0"/>
          </a:p>
          <a:p>
            <a:endParaRPr lang="en-US" dirty="0"/>
          </a:p>
        </p:txBody>
      </p:sp>
      <p:graphicFrame>
        <p:nvGraphicFramePr>
          <p:cNvPr id="27650" name="Object 2"/>
          <p:cNvGraphicFramePr>
            <a:graphicFrameLocks noChangeAspect="1"/>
          </p:cNvGraphicFramePr>
          <p:nvPr/>
        </p:nvGraphicFramePr>
        <p:xfrm>
          <a:off x="548640" y="1803400"/>
          <a:ext cx="5511800" cy="939800"/>
        </p:xfrm>
        <a:graphic>
          <a:graphicData uri="http://schemas.openxmlformats.org/presentationml/2006/ole">
            <mc:AlternateContent xmlns:mc="http://schemas.openxmlformats.org/markup-compatibility/2006">
              <mc:Choice xmlns:v="urn:schemas-microsoft-com:vml" Requires="v">
                <p:oleObj spid="_x0000_s27781" name="Equation" r:id="rId3" imgW="5511600" imgH="939600" progId="Equation.DSMT4">
                  <p:embed/>
                </p:oleObj>
              </mc:Choice>
              <mc:Fallback>
                <p:oleObj name="Equation" r:id="rId3" imgW="551160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03400"/>
                        <a:ext cx="5511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548640" y="3403600"/>
          <a:ext cx="2044700" cy="939800"/>
        </p:xfrm>
        <a:graphic>
          <a:graphicData uri="http://schemas.openxmlformats.org/presentationml/2006/ole">
            <mc:AlternateContent xmlns:mc="http://schemas.openxmlformats.org/markup-compatibility/2006">
              <mc:Choice xmlns:v="urn:schemas-microsoft-com:vml" Requires="v">
                <p:oleObj spid="_x0000_s27782" name="Equation" r:id="rId5" imgW="2044440" imgH="939600" progId="Equation.DSMT4">
                  <p:embed/>
                </p:oleObj>
              </mc:Choice>
              <mc:Fallback>
                <p:oleObj name="Equation" r:id="rId5" imgW="204444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403600"/>
                        <a:ext cx="2044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2667000" y="3399020"/>
          <a:ext cx="1816100" cy="1016000"/>
        </p:xfrm>
        <a:graphic>
          <a:graphicData uri="http://schemas.openxmlformats.org/presentationml/2006/ole">
            <mc:AlternateContent xmlns:mc="http://schemas.openxmlformats.org/markup-compatibility/2006">
              <mc:Choice xmlns:v="urn:schemas-microsoft-com:vml" Requires="v">
                <p:oleObj spid="_x0000_s27783" name="Equation" r:id="rId7" imgW="1815840" imgH="1015920" progId="Equation.DSMT4">
                  <p:embed/>
                </p:oleObj>
              </mc:Choice>
              <mc:Fallback>
                <p:oleObj name="Equation" r:id="rId7" imgW="1815840" imgH="1015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399020"/>
                        <a:ext cx="1816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extLst>
              <p:ext uri="{D42A27DB-BD31-4B8C-83A1-F6EECF244321}">
                <p14:modId xmlns:p14="http://schemas.microsoft.com/office/powerpoint/2010/main" val="2793634275"/>
              </p:ext>
            </p:extLst>
          </p:nvPr>
        </p:nvGraphicFramePr>
        <p:xfrm>
          <a:off x="2692400" y="4578350"/>
          <a:ext cx="2501900" cy="990600"/>
        </p:xfrm>
        <a:graphic>
          <a:graphicData uri="http://schemas.openxmlformats.org/presentationml/2006/ole">
            <mc:AlternateContent xmlns:mc="http://schemas.openxmlformats.org/markup-compatibility/2006">
              <mc:Choice xmlns:v="urn:schemas-microsoft-com:vml" Requires="v">
                <p:oleObj spid="_x0000_s27784" name="Equation" r:id="rId9" imgW="2501640" imgH="990360" progId="Equation.DSMT4">
                  <p:embed/>
                </p:oleObj>
              </mc:Choice>
              <mc:Fallback>
                <p:oleObj name="Equation" r:id="rId9" imgW="2501640" imgH="990360" progId="Equation.DSMT4">
                  <p:embed/>
                  <p:pic>
                    <p:nvPicPr>
                      <p:cNvPr id="0" name="Picture 6"/>
                      <p:cNvPicPr>
                        <a:picLocks noChangeAspect="1" noChangeArrowheads="1"/>
                      </p:cNvPicPr>
                      <p:nvPr/>
                    </p:nvPicPr>
                    <p:blipFill>
                      <a:blip r:embed="rId10"/>
                      <a:srcRect/>
                      <a:stretch>
                        <a:fillRect/>
                      </a:stretch>
                    </p:blipFill>
                    <p:spPr bwMode="auto">
                      <a:xfrm>
                        <a:off x="2692400" y="4578350"/>
                        <a:ext cx="250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808736494"/>
              </p:ext>
            </p:extLst>
          </p:nvPr>
        </p:nvGraphicFramePr>
        <p:xfrm>
          <a:off x="5359400" y="4573588"/>
          <a:ext cx="2667000" cy="939800"/>
        </p:xfrm>
        <a:graphic>
          <a:graphicData uri="http://schemas.openxmlformats.org/presentationml/2006/ole">
            <mc:AlternateContent xmlns:mc="http://schemas.openxmlformats.org/markup-compatibility/2006">
              <mc:Choice xmlns:v="urn:schemas-microsoft-com:vml" Requires="v">
                <p:oleObj spid="_x0000_s27785" name="Equation" r:id="rId11" imgW="2666880" imgH="939600" progId="Equation.DSMT4">
                  <p:embed/>
                </p:oleObj>
              </mc:Choice>
              <mc:Fallback>
                <p:oleObj name="Equation" r:id="rId11" imgW="2666880" imgH="939600" progId="Equation.DSMT4">
                  <p:embed/>
                  <p:pic>
                    <p:nvPicPr>
                      <p:cNvPr id="0" name="Picture 7"/>
                      <p:cNvPicPr>
                        <a:picLocks noChangeAspect="1" noChangeArrowheads="1"/>
                      </p:cNvPicPr>
                      <p:nvPr/>
                    </p:nvPicPr>
                    <p:blipFill>
                      <a:blip r:embed="rId12"/>
                      <a:srcRect/>
                      <a:stretch>
                        <a:fillRect/>
                      </a:stretch>
                    </p:blipFill>
                    <p:spPr bwMode="auto">
                      <a:xfrm>
                        <a:off x="5359400" y="4573588"/>
                        <a:ext cx="2667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endParaRPr lang="en-US" dirty="0"/>
          </a:p>
          <a:p>
            <a:pPr>
              <a:lnSpc>
                <a:spcPct val="150000"/>
              </a:lnSpc>
            </a:pPr>
            <a:endParaRPr lang="en-US" dirty="0"/>
          </a:p>
          <a:p>
            <a:pPr marL="465138"/>
            <a:r>
              <a:rPr lang="en-US" dirty="0"/>
              <a:t>Note that we used tanh</a:t>
            </a:r>
            <a:r>
              <a:rPr lang="en-US" baseline="30000" dirty="0">
                <a:latin typeface="Symbol" pitchFamily="18" charset="2"/>
              </a:rPr>
              <a:t>-</a:t>
            </a:r>
            <a:r>
              <a:rPr lang="en-US" baseline="30000" dirty="0"/>
              <a:t>1</a:t>
            </a:r>
            <a:r>
              <a:rPr lang="en-US" dirty="0"/>
              <a:t> </a:t>
            </a:r>
            <a:r>
              <a:rPr lang="en-US" i="1" dirty="0"/>
              <a:t>x</a:t>
            </a:r>
            <a:r>
              <a:rPr lang="en-US" dirty="0"/>
              <a:t> as the antiderivative (as opposed to coth</a:t>
            </a:r>
            <a:r>
              <a:rPr lang="en-US" baseline="30000" dirty="0">
                <a:latin typeface="Symbol" pitchFamily="18" charset="2"/>
              </a:rPr>
              <a:t>-</a:t>
            </a:r>
            <a:r>
              <a:rPr lang="en-US" baseline="30000" dirty="0"/>
              <a:t>1</a:t>
            </a:r>
            <a:r>
              <a:rPr lang="en-US" dirty="0"/>
              <a:t> </a:t>
            </a:r>
            <a:r>
              <a:rPr lang="en-US" i="1" dirty="0"/>
              <a:t>x</a:t>
            </a:r>
            <a:r>
              <a:rPr lang="en-US" dirty="0"/>
              <a:t>) because, in the given interval of integration, </a:t>
            </a:r>
            <a:r>
              <a:rPr lang="en-US" i="1" dirty="0"/>
              <a:t>x</a:t>
            </a:r>
            <a:r>
              <a:rPr lang="en-US" baseline="30000" dirty="0"/>
              <a:t>2</a:t>
            </a:r>
            <a:r>
              <a:rPr lang="en-US" dirty="0"/>
              <a:t> &lt; </a:t>
            </a:r>
            <a:r>
              <a:rPr lang="en-US" i="1" dirty="0"/>
              <a:t>k</a:t>
            </a:r>
            <a:r>
              <a:rPr lang="en-US" baseline="30000" dirty="0"/>
              <a:t>2</a:t>
            </a:r>
            <a:r>
              <a:rPr lang="en-US" dirty="0"/>
              <a:t> (</a:t>
            </a:r>
            <a:r>
              <a:rPr lang="en-US" i="1" dirty="0"/>
              <a:t>k</a:t>
            </a:r>
            <a:r>
              <a:rPr lang="en-US" dirty="0"/>
              <a:t> = 1). Further, if we apply the result of Exercise 74, we can rewrite our answer as follows:</a:t>
            </a:r>
          </a:p>
        </p:txBody>
      </p:sp>
      <p:graphicFrame>
        <p:nvGraphicFramePr>
          <p:cNvPr id="28675" name="Object 3"/>
          <p:cNvGraphicFramePr>
            <a:graphicFrameLocks noChangeAspect="1"/>
          </p:cNvGraphicFramePr>
          <p:nvPr/>
        </p:nvGraphicFramePr>
        <p:xfrm>
          <a:off x="548640" y="1463040"/>
          <a:ext cx="1854200" cy="838200"/>
        </p:xfrm>
        <a:graphic>
          <a:graphicData uri="http://schemas.openxmlformats.org/presentationml/2006/ole">
            <mc:AlternateContent xmlns:mc="http://schemas.openxmlformats.org/markup-compatibility/2006">
              <mc:Choice xmlns:v="urn:schemas-microsoft-com:vml" Requires="v">
                <p:oleObj spid="_x0000_s28831" name="Equation" r:id="rId3" imgW="1854000" imgH="838080" progId="Equation.DSMT4">
                  <p:embed/>
                </p:oleObj>
              </mc:Choice>
              <mc:Fallback>
                <p:oleObj name="Equation" r:id="rId3" imgW="185400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463040"/>
                        <a:ext cx="185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2514600" y="1553980"/>
          <a:ext cx="2032000" cy="660400"/>
        </p:xfrm>
        <a:graphic>
          <a:graphicData uri="http://schemas.openxmlformats.org/presentationml/2006/ole">
            <mc:AlternateContent xmlns:mc="http://schemas.openxmlformats.org/markup-compatibility/2006">
              <mc:Choice xmlns:v="urn:schemas-microsoft-com:vml" Requires="v">
                <p:oleObj spid="_x0000_s28832" name="Equation" r:id="rId5" imgW="2031840" imgH="660240" progId="Equation.DSMT4">
                  <p:embed/>
                </p:oleObj>
              </mc:Choice>
              <mc:Fallback>
                <p:oleObj name="Equation" r:id="rId5" imgW="2031840" imgH="660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53980"/>
                        <a:ext cx="203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4144500306"/>
              </p:ext>
            </p:extLst>
          </p:nvPr>
        </p:nvGraphicFramePr>
        <p:xfrm>
          <a:off x="4667250" y="1455738"/>
          <a:ext cx="1803400" cy="939800"/>
        </p:xfrm>
        <a:graphic>
          <a:graphicData uri="http://schemas.openxmlformats.org/presentationml/2006/ole">
            <mc:AlternateContent xmlns:mc="http://schemas.openxmlformats.org/markup-compatibility/2006">
              <mc:Choice xmlns:v="urn:schemas-microsoft-com:vml" Requires="v">
                <p:oleObj spid="_x0000_s28833" name="Equation" r:id="rId7" imgW="1803240" imgH="939600" progId="Equation.DSMT4">
                  <p:embed/>
                </p:oleObj>
              </mc:Choice>
              <mc:Fallback>
                <p:oleObj name="Equation" r:id="rId7" imgW="1803240" imgH="939600" progId="Equation.DSMT4">
                  <p:embed/>
                  <p:pic>
                    <p:nvPicPr>
                      <p:cNvPr id="0" name="Picture 5"/>
                      <p:cNvPicPr>
                        <a:picLocks noChangeAspect="1" noChangeArrowheads="1"/>
                      </p:cNvPicPr>
                      <p:nvPr/>
                    </p:nvPicPr>
                    <p:blipFill>
                      <a:blip r:embed="rId8"/>
                      <a:srcRect/>
                      <a:stretch>
                        <a:fillRect/>
                      </a:stretch>
                    </p:blipFill>
                    <p:spPr bwMode="auto">
                      <a:xfrm>
                        <a:off x="4667250" y="1455738"/>
                        <a:ext cx="180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882978010"/>
              </p:ext>
            </p:extLst>
          </p:nvPr>
        </p:nvGraphicFramePr>
        <p:xfrm>
          <a:off x="1917700" y="4692650"/>
          <a:ext cx="1536700" cy="939800"/>
        </p:xfrm>
        <a:graphic>
          <a:graphicData uri="http://schemas.openxmlformats.org/presentationml/2006/ole">
            <mc:AlternateContent xmlns:mc="http://schemas.openxmlformats.org/markup-compatibility/2006">
              <mc:Choice xmlns:v="urn:schemas-microsoft-com:vml" Requires="v">
                <p:oleObj spid="_x0000_s28834" name="Equation" r:id="rId9" imgW="1536480" imgH="939600" progId="Equation.DSMT4">
                  <p:embed/>
                </p:oleObj>
              </mc:Choice>
              <mc:Fallback>
                <p:oleObj name="Equation" r:id="rId9" imgW="1536480" imgH="939600" progId="Equation.DSMT4">
                  <p:embed/>
                  <p:pic>
                    <p:nvPicPr>
                      <p:cNvPr id="0" name="Picture 6"/>
                      <p:cNvPicPr>
                        <a:picLocks noChangeAspect="1" noChangeArrowheads="1"/>
                      </p:cNvPicPr>
                      <p:nvPr/>
                    </p:nvPicPr>
                    <p:blipFill>
                      <a:blip r:embed="rId10"/>
                      <a:srcRect/>
                      <a:stretch>
                        <a:fillRect/>
                      </a:stretch>
                    </p:blipFill>
                    <p:spPr bwMode="auto">
                      <a:xfrm>
                        <a:off x="1917700" y="4692650"/>
                        <a:ext cx="153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2468686802"/>
              </p:ext>
            </p:extLst>
          </p:nvPr>
        </p:nvGraphicFramePr>
        <p:xfrm>
          <a:off x="3530600" y="4641850"/>
          <a:ext cx="1828800" cy="1041400"/>
        </p:xfrm>
        <a:graphic>
          <a:graphicData uri="http://schemas.openxmlformats.org/presentationml/2006/ole">
            <mc:AlternateContent xmlns:mc="http://schemas.openxmlformats.org/markup-compatibility/2006">
              <mc:Choice xmlns:v="urn:schemas-microsoft-com:vml" Requires="v">
                <p:oleObj spid="_x0000_s28835" name="Equation" r:id="rId11" imgW="1828800" imgH="1041120" progId="Equation.DSMT4">
                  <p:embed/>
                </p:oleObj>
              </mc:Choice>
              <mc:Fallback>
                <p:oleObj name="Equation" r:id="rId11" imgW="1828800" imgH="1041120" progId="Equation.DSMT4">
                  <p:embed/>
                  <p:pic>
                    <p:nvPicPr>
                      <p:cNvPr id="0" name="Picture 7"/>
                      <p:cNvPicPr>
                        <a:picLocks noChangeAspect="1" noChangeArrowheads="1"/>
                      </p:cNvPicPr>
                      <p:nvPr/>
                    </p:nvPicPr>
                    <p:blipFill>
                      <a:blip r:embed="rId12"/>
                      <a:srcRect/>
                      <a:stretch>
                        <a:fillRect/>
                      </a:stretch>
                    </p:blipFill>
                    <p:spPr bwMode="auto">
                      <a:xfrm>
                        <a:off x="3530600" y="4641850"/>
                        <a:ext cx="1828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5486400" y="4743450"/>
          <a:ext cx="990600" cy="838200"/>
        </p:xfrm>
        <a:graphic>
          <a:graphicData uri="http://schemas.openxmlformats.org/presentationml/2006/ole">
            <mc:AlternateContent xmlns:mc="http://schemas.openxmlformats.org/markup-compatibility/2006">
              <mc:Choice xmlns:v="urn:schemas-microsoft-com:vml" Requires="v">
                <p:oleObj spid="_x0000_s28836" name="Equation" r:id="rId13" imgW="990360" imgH="838080" progId="Equation.DSMT4">
                  <p:embed/>
                </p:oleObj>
              </mc:Choice>
              <mc:Fallback>
                <p:oleObj name="Equation" r:id="rId13" imgW="99036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743450"/>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p:txBody>
          <a:bodyPr/>
          <a:lstStyle/>
          <a:p>
            <a:r>
              <a:rPr lang="en-US" dirty="0"/>
              <a:t>By the derivation above, we already know that cosh is an even function and that sinh is odd. But their names come from the fact that, as </a:t>
            </a:r>
            <a:r>
              <a:rPr lang="en-US" i="1" dirty="0"/>
              <a:t>u</a:t>
            </a:r>
            <a:r>
              <a:rPr lang="en-US" dirty="0"/>
              <a:t> takes on different real values, cosh </a:t>
            </a:r>
            <a:r>
              <a:rPr lang="en-US" i="1" dirty="0"/>
              <a:t>u</a:t>
            </a:r>
            <a:r>
              <a:rPr lang="en-US" dirty="0"/>
              <a:t> and sinh </a:t>
            </a:r>
            <a:r>
              <a:rPr lang="en-US" i="1" dirty="0"/>
              <a:t>u</a:t>
            </a:r>
            <a:r>
              <a:rPr lang="en-US" dirty="0"/>
              <a:t> trace out the right‑hand branch of the hyperbola </a:t>
            </a:r>
            <a:r>
              <a:rPr lang="en-US" i="1" dirty="0"/>
              <a:t>x</a:t>
            </a:r>
            <a:r>
              <a:rPr lang="en-US" baseline="30000" dirty="0"/>
              <a:t>2</a:t>
            </a:r>
            <a:r>
              <a:rPr lang="en-US" dirty="0"/>
              <a:t> </a:t>
            </a:r>
            <a:r>
              <a:rPr lang="en-US" dirty="0">
                <a:latin typeface="Symbol" pitchFamily="18" charset="2"/>
              </a:rPr>
              <a:t>-</a:t>
            </a:r>
            <a:r>
              <a:rPr lang="en-US" dirty="0"/>
              <a:t> </a:t>
            </a:r>
            <a:r>
              <a:rPr lang="en-US" i="1" dirty="0"/>
              <a:t>y</a:t>
            </a:r>
            <a:r>
              <a:rPr lang="en-US" baseline="30000" dirty="0"/>
              <a:t>2</a:t>
            </a:r>
            <a:r>
              <a:rPr lang="en-US" dirty="0"/>
              <a:t> </a:t>
            </a:r>
            <a:r>
              <a:rPr lang="en-US" dirty="0">
                <a:latin typeface="Symbol" pitchFamily="18" charset="2"/>
              </a:rPr>
              <a:t>=</a:t>
            </a:r>
            <a:r>
              <a:rPr lang="en-US" dirty="0"/>
              <a:t> 1 in the same way that cos </a:t>
            </a:r>
            <a:r>
              <a:rPr lang="en-US" i="1" dirty="0"/>
              <a:t>u</a:t>
            </a:r>
            <a:r>
              <a:rPr lang="en-US" dirty="0"/>
              <a:t> and sin </a:t>
            </a:r>
            <a:r>
              <a:rPr lang="en-US" i="1" dirty="0"/>
              <a:t>u</a:t>
            </a:r>
            <a:r>
              <a:rPr lang="en-US" dirty="0"/>
              <a:t> trace out the circle </a:t>
            </a:r>
            <a:r>
              <a:rPr lang="en-US" i="1" dirty="0"/>
              <a:t>x</a:t>
            </a:r>
            <a:r>
              <a:rPr lang="en-US" baseline="30000" dirty="0"/>
              <a:t>2</a:t>
            </a:r>
            <a:r>
              <a:rPr lang="en-US" dirty="0"/>
              <a:t> </a:t>
            </a:r>
            <a:r>
              <a:rPr lang="en-US" dirty="0">
                <a:latin typeface="Symbol" pitchFamily="18" charset="2"/>
              </a:rPr>
              <a:t>+</a:t>
            </a:r>
            <a:r>
              <a:rPr lang="en-US" dirty="0"/>
              <a:t> </a:t>
            </a:r>
            <a:r>
              <a:rPr lang="en-US" i="1" dirty="0"/>
              <a:t>y</a:t>
            </a:r>
            <a:r>
              <a:rPr lang="en-US" baseline="30000" dirty="0"/>
              <a:t>2</a:t>
            </a:r>
            <a:r>
              <a:rPr lang="en-US" dirty="0"/>
              <a:t> = 1.</a:t>
            </a:r>
          </a:p>
          <a:p>
            <a:r>
              <a:rPr lang="en-US" dirty="0"/>
              <a:t>Figures 1 and 2 illustrate how (cos </a:t>
            </a:r>
            <a:r>
              <a:rPr lang="en-US" i="1" dirty="0"/>
              <a:t>u</a:t>
            </a:r>
            <a:r>
              <a:rPr lang="en-US" dirty="0"/>
              <a:t>, sin </a:t>
            </a:r>
            <a:r>
              <a:rPr lang="en-US" i="1" dirty="0"/>
              <a:t>u</a:t>
            </a:r>
            <a:r>
              <a:rPr lang="en-US" dirty="0"/>
              <a:t>) and  (cosh </a:t>
            </a:r>
            <a:r>
              <a:rPr lang="en-US" i="1" dirty="0"/>
              <a:t>u</a:t>
            </a:r>
            <a:r>
              <a:rPr lang="en-US" dirty="0"/>
              <a:t>, sinh </a:t>
            </a:r>
            <a:r>
              <a:rPr lang="en-US" i="1" dirty="0"/>
              <a:t>u</a:t>
            </a:r>
            <a:r>
              <a:rPr lang="en-US" dirty="0"/>
              <a:t>) trace out their respective curves. </a:t>
            </a:r>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pic>
        <p:nvPicPr>
          <p:cNvPr id="4301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6800"/>
          <a:stretch>
            <a:fillRect/>
          </a:stretch>
        </p:blipFill>
        <p:spPr bwMode="auto">
          <a:xfrm>
            <a:off x="720090" y="1371600"/>
            <a:ext cx="3394710" cy="329184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b="17576"/>
          <a:stretch>
            <a:fillRect/>
          </a:stretch>
        </p:blipFill>
        <p:spPr bwMode="auto">
          <a:xfrm>
            <a:off x="4775426" y="1371600"/>
            <a:ext cx="3429000" cy="3291840"/>
          </a:xfrm>
          <a:prstGeom prst="rect">
            <a:avLst/>
          </a:prstGeom>
          <a:noFill/>
          <a:ln w="9525">
            <a:noFill/>
            <a:miter lim="800000"/>
            <a:headEnd/>
            <a:tailEnd/>
          </a:ln>
        </p:spPr>
      </p:pic>
      <p:sp>
        <p:nvSpPr>
          <p:cNvPr id="8" name="Rectangle 7"/>
          <p:cNvSpPr/>
          <p:nvPr/>
        </p:nvSpPr>
        <p:spPr>
          <a:xfrm>
            <a:off x="886641" y="4648200"/>
            <a:ext cx="3061608" cy="1384995"/>
          </a:xfrm>
          <a:prstGeom prst="rect">
            <a:avLst/>
          </a:prstGeom>
        </p:spPr>
        <p:txBody>
          <a:bodyPr wrap="none">
            <a:spAutoFit/>
          </a:bodyPr>
          <a:lstStyle/>
          <a:p>
            <a:pPr algn="ctr"/>
            <a:r>
              <a:rPr lang="en-US" sz="2800" b="1" dirty="0"/>
              <a:t>Figure 1</a:t>
            </a:r>
          </a:p>
          <a:p>
            <a:pPr algn="ctr"/>
            <a:r>
              <a:rPr lang="en-US" sz="2800" dirty="0"/>
              <a:t>Circular Cosine and </a:t>
            </a:r>
          </a:p>
          <a:p>
            <a:pPr algn="ctr"/>
            <a:r>
              <a:rPr lang="en-US" sz="2800" dirty="0"/>
              <a:t>Sine Functions</a:t>
            </a:r>
          </a:p>
        </p:txBody>
      </p:sp>
      <p:sp>
        <p:nvSpPr>
          <p:cNvPr id="9" name="Rectangle 8"/>
          <p:cNvSpPr/>
          <p:nvPr/>
        </p:nvSpPr>
        <p:spPr>
          <a:xfrm>
            <a:off x="5025423" y="4648200"/>
            <a:ext cx="2929007" cy="1384995"/>
          </a:xfrm>
          <a:prstGeom prst="rect">
            <a:avLst/>
          </a:prstGeom>
        </p:spPr>
        <p:txBody>
          <a:bodyPr wrap="none">
            <a:spAutoFit/>
          </a:bodyPr>
          <a:lstStyle/>
          <a:p>
            <a:pPr algn="ctr"/>
            <a:r>
              <a:rPr lang="en-US" sz="2800" b="1" dirty="0"/>
              <a:t>Figure 2</a:t>
            </a:r>
          </a:p>
          <a:p>
            <a:pPr algn="ctr"/>
            <a:r>
              <a:rPr lang="en-US" sz="2800" dirty="0"/>
              <a:t>Hyperbolic Cosine</a:t>
            </a:r>
          </a:p>
          <a:p>
            <a:pPr algn="ctr"/>
            <a:r>
              <a:rPr lang="en-US" sz="2800" dirty="0"/>
              <a:t>and Sine Functions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a:xfrm>
            <a:off x="457200" y="1280160"/>
            <a:ext cx="8229600" cy="4918269"/>
          </a:xfrm>
        </p:spPr>
        <p:txBody>
          <a:bodyPr>
            <a:spAutoFit/>
          </a:bodyPr>
          <a:lstStyle/>
          <a:p>
            <a:r>
              <a:rPr lang="en-US" dirty="0"/>
              <a:t>Note that in the case of the circular trigonometric functions, </a:t>
            </a:r>
            <a:r>
              <a:rPr lang="en-US" i="1" dirty="0"/>
              <a:t>u</a:t>
            </a:r>
            <a:r>
              <a:rPr lang="en-US" dirty="0"/>
              <a:t> represents the radian measure between the positive </a:t>
            </a:r>
            <a:r>
              <a:rPr lang="en-US" i="1" dirty="0"/>
              <a:t>x</a:t>
            </a:r>
            <a:r>
              <a:rPr lang="en-US" dirty="0"/>
              <a:t>‑axis and the ray passing through (cos </a:t>
            </a:r>
            <a:r>
              <a:rPr lang="en-US" i="1" dirty="0"/>
              <a:t>u</a:t>
            </a:r>
            <a:r>
              <a:rPr lang="en-US" dirty="0"/>
              <a:t>, sin </a:t>
            </a:r>
            <a:r>
              <a:rPr lang="en-US" i="1" dirty="0"/>
              <a:t>u</a:t>
            </a:r>
            <a:r>
              <a:rPr lang="en-US" dirty="0"/>
              <a:t>). The parameter </a:t>
            </a:r>
            <a:r>
              <a:rPr lang="en-US" i="1" dirty="0"/>
              <a:t>u</a:t>
            </a:r>
            <a:r>
              <a:rPr lang="en-US" dirty="0"/>
              <a:t> doesn’t have any similar physical meaning in the hyperbolic case, aside from the fact that if </a:t>
            </a:r>
            <a:r>
              <a:rPr lang="en-US" i="1" dirty="0"/>
              <a:t>u</a:t>
            </a:r>
            <a:r>
              <a:rPr lang="en-US" dirty="0"/>
              <a:t> is positive,  (cosh </a:t>
            </a:r>
            <a:r>
              <a:rPr lang="en-US" i="1" dirty="0"/>
              <a:t>u</a:t>
            </a:r>
            <a:r>
              <a:rPr lang="en-US" dirty="0"/>
              <a:t>, sinh </a:t>
            </a:r>
            <a:r>
              <a:rPr lang="en-US" i="1" dirty="0"/>
              <a:t>u</a:t>
            </a:r>
            <a:r>
              <a:rPr lang="en-US" dirty="0"/>
              <a:t>) is a point on the upper half of the hyperbola, while a negative </a:t>
            </a:r>
            <a:r>
              <a:rPr lang="en-US" i="1" dirty="0"/>
              <a:t>u</a:t>
            </a:r>
            <a:r>
              <a:rPr lang="en-US" dirty="0"/>
              <a:t> corresponds to a point (cosh </a:t>
            </a:r>
            <a:r>
              <a:rPr lang="en-US" i="1" dirty="0"/>
              <a:t>u</a:t>
            </a:r>
            <a:r>
              <a:rPr lang="en-US" dirty="0"/>
              <a:t>, sinh </a:t>
            </a:r>
            <a:r>
              <a:rPr lang="en-US" i="1" dirty="0"/>
              <a:t>u</a:t>
            </a:r>
            <a:r>
              <a:rPr lang="en-US" dirty="0"/>
              <a:t>) on the lower half of the hyperbola. (You should verify that, given the definitions</a:t>
            </a:r>
          </a:p>
          <a:p>
            <a:pPr>
              <a:spcBef>
                <a:spcPts val="0"/>
              </a:spcBef>
            </a:pPr>
            <a:r>
              <a:rPr lang="en-US" dirty="0"/>
              <a:t>it is indeed the case that cosh</a:t>
            </a:r>
            <a:r>
              <a:rPr lang="en-US" baseline="30000" dirty="0"/>
              <a:t>2</a:t>
            </a:r>
            <a:r>
              <a:rPr lang="en-US" dirty="0"/>
              <a:t> </a:t>
            </a:r>
            <a:r>
              <a:rPr lang="en-US" i="1" dirty="0"/>
              <a:t>u</a:t>
            </a:r>
            <a:r>
              <a:rPr lang="en-US" dirty="0"/>
              <a:t> </a:t>
            </a:r>
            <a:r>
              <a:rPr lang="en-US" dirty="0">
                <a:latin typeface="Symbol" pitchFamily="18" charset="2"/>
              </a:rPr>
              <a:t>-</a:t>
            </a:r>
            <a:r>
              <a:rPr lang="en-US" dirty="0"/>
              <a:t> sinh</a:t>
            </a:r>
            <a:r>
              <a:rPr lang="en-US" baseline="30000" dirty="0"/>
              <a:t>2</a:t>
            </a:r>
            <a:r>
              <a:rPr lang="en-US" dirty="0"/>
              <a:t> </a:t>
            </a:r>
            <a:r>
              <a:rPr lang="en-US" i="1" dirty="0"/>
              <a:t>u</a:t>
            </a:r>
            <a:r>
              <a:rPr lang="en-US" dirty="0"/>
              <a:t> </a:t>
            </a:r>
            <a:r>
              <a:rPr lang="en-US" dirty="0">
                <a:latin typeface="Symbol" pitchFamily="18" charset="2"/>
              </a:rPr>
              <a:t>=</a:t>
            </a:r>
            <a:r>
              <a:rPr lang="en-US" dirty="0"/>
              <a:t> 1.)</a:t>
            </a:r>
          </a:p>
        </p:txBody>
      </p:sp>
      <p:graphicFrame>
        <p:nvGraphicFramePr>
          <p:cNvPr id="44034" name="Object 2"/>
          <p:cNvGraphicFramePr>
            <a:graphicFrameLocks noChangeAspect="1"/>
          </p:cNvGraphicFramePr>
          <p:nvPr/>
        </p:nvGraphicFramePr>
        <p:xfrm>
          <a:off x="2179820" y="5111750"/>
          <a:ext cx="6616700" cy="571500"/>
        </p:xfrm>
        <a:graphic>
          <a:graphicData uri="http://schemas.openxmlformats.org/presentationml/2006/ole">
            <mc:AlternateContent xmlns:mc="http://schemas.openxmlformats.org/markup-compatibility/2006">
              <mc:Choice xmlns:v="urn:schemas-microsoft-com:vml" Requires="v">
                <p:oleObj spid="_x0000_s44060" name="Equation" r:id="rId3" imgW="6616440" imgH="571320" progId="Equation.DSMT4">
                  <p:embed/>
                </p:oleObj>
              </mc:Choice>
              <mc:Fallback>
                <p:oleObj name="Equation" r:id="rId3" imgW="66164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820" y="5111750"/>
                        <a:ext cx="6616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Hyperbolic Functions</a:t>
            </a:r>
          </a:p>
        </p:txBody>
      </p:sp>
      <p:graphicFrame>
        <p:nvGraphicFramePr>
          <p:cNvPr id="4" name="Content Placeholder 3"/>
          <p:cNvGraphicFramePr>
            <a:graphicFrameLocks noGrp="1"/>
          </p:cNvGraphicFramePr>
          <p:nvPr>
            <p:ph idx="1"/>
          </p:nvPr>
        </p:nvGraphicFramePr>
        <p:xfrm>
          <a:off x="457200" y="1279525"/>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Hyperbolic Sine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Hyperbolic Cosine	</a:t>
                      </a:r>
                      <a:endParaRPr lang="en-US" sz="2400" dirty="0"/>
                    </a:p>
                  </a:txBody>
                  <a:tcPr/>
                </a:tc>
                <a:extLst>
                  <a:ext uri="{0D108BD9-81ED-4DB2-BD59-A6C34878D82A}">
                    <a16:rowId xmlns:a16="http://schemas.microsoft.com/office/drawing/2014/main" val="10000"/>
                  </a:ext>
                </a:extLst>
              </a:tr>
              <a:tr h="370840">
                <a:tc>
                  <a:txBody>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990602" y="1828800"/>
            <a:ext cx="3136614" cy="39319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5018784" y="1828800"/>
            <a:ext cx="3210816" cy="39319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Hyperbolic Functions (cont.)</a:t>
            </a:r>
          </a:p>
        </p:txBody>
      </p:sp>
      <p:graphicFrame>
        <p:nvGraphicFramePr>
          <p:cNvPr id="4" name="Content Placeholder 3"/>
          <p:cNvGraphicFramePr>
            <a:graphicFrameLocks noGrp="1"/>
          </p:cNvGraphicFramePr>
          <p:nvPr>
            <p:ph idx="1"/>
          </p:nvPr>
        </p:nvGraphicFramePr>
        <p:xfrm>
          <a:off x="457200" y="1279525"/>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400" b="1" kern="1200" baseline="0" dirty="0">
                          <a:solidFill>
                            <a:schemeClr val="lt1"/>
                          </a:solidFill>
                          <a:latin typeface="+mn-lt"/>
                          <a:ea typeface="+mn-ea"/>
                          <a:cs typeface="+mn-cs"/>
                        </a:rPr>
                        <a:t>Hyperbolic Tangent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Hyperbolic Cosecant</a:t>
                      </a:r>
                      <a:endParaRPr lang="en-US" sz="2400" dirty="0"/>
                    </a:p>
                  </a:txBody>
                  <a:tcPr/>
                </a:tc>
                <a:extLst>
                  <a:ext uri="{0D108BD9-81ED-4DB2-BD59-A6C34878D82A}">
                    <a16:rowId xmlns:a16="http://schemas.microsoft.com/office/drawing/2014/main" val="10000"/>
                  </a:ext>
                </a:extLst>
              </a:tr>
              <a:tr h="370840">
                <a:tc>
                  <a:txBody>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926890" y="1843790"/>
            <a:ext cx="3194161" cy="393192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5086660" y="1843790"/>
            <a:ext cx="3060925" cy="393192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1516</Words>
  <Application>Microsoft Office PowerPoint</Application>
  <PresentationFormat>On-screen Show (4:3)</PresentationFormat>
  <Paragraphs>202</Paragraphs>
  <Slides>47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4" baseType="lpstr">
      <vt:lpstr>Symbol</vt:lpstr>
      <vt:lpstr>Ti86pc</vt:lpstr>
      <vt:lpstr>Arial</vt:lpstr>
      <vt:lpstr>Calibri</vt:lpstr>
      <vt:lpstr>Office Theme</vt:lpstr>
      <vt:lpstr>MathType 6.0 Equation</vt:lpstr>
      <vt:lpstr>Equation</vt:lpstr>
      <vt:lpstr>Section 6.6</vt:lpstr>
      <vt:lpstr>TOPICS</vt:lpstr>
      <vt:lpstr>Definitions, Derivatives, and Integrals of Hyperbolic Functions</vt:lpstr>
      <vt:lpstr>Definitions, Derivatives, and Integrals of Hyperbolic Functions</vt:lpstr>
      <vt:lpstr>Definitions, Derivatives, and Integrals of Hyperbolic Functions</vt:lpstr>
      <vt:lpstr>Definitions, Derivatives, and Integrals of Hyperbolic Functions</vt:lpstr>
      <vt:lpstr>Definitions, Derivatives, and Integrals of Hyperbolic Functions</vt:lpstr>
      <vt:lpstr>Table 1: Hyperbolic Functions</vt:lpstr>
      <vt:lpstr>Table 1: Hyperbolic Functions (cont.)</vt:lpstr>
      <vt:lpstr>Table 1: Hyperbolic Functions (cont.)</vt:lpstr>
      <vt:lpstr>Table 2: Elementary Hyperbolic Identities</vt:lpstr>
      <vt:lpstr>Definitions, Derivatives, and Integrals of Hyperbolic Functions</vt:lpstr>
      <vt:lpstr>Definitions, Derivatives, and Integrals of Hyperbolic Functions</vt:lpstr>
      <vt:lpstr>Definitions, Derivatives, and Integrals of Hyperbolic Functions</vt:lpstr>
      <vt:lpstr>Example 1</vt:lpstr>
      <vt:lpstr>Table 3: Derivatives and Integrals of Hyperbolic Functions</vt:lpstr>
      <vt:lpstr>Table 3: Derivatives and Integrals of Hyperbolic Functions (cont.)</vt:lpstr>
      <vt:lpstr>Example 2</vt:lpstr>
      <vt:lpstr>Example 2 (cont.)</vt:lpstr>
      <vt:lpstr>Example 2 (cont.)</vt:lpstr>
      <vt:lpstr>Example 2 (cont.)</vt:lpstr>
      <vt:lpstr>Definitions, Derivatives, and Integrals of Hyperbolic Functions</vt:lpstr>
      <vt:lpstr>Example 3 </vt:lpstr>
      <vt:lpstr>Example 3 (cont.)</vt:lpstr>
      <vt:lpstr>Example 3 (cont.)</vt:lpstr>
      <vt:lpstr>Example 3 (cont.)</vt:lpstr>
      <vt:lpstr>Example 3 (cont.)</vt:lpstr>
      <vt:lpstr>Example 3 (cont.)</vt:lpstr>
      <vt:lpstr>Example 3 (cont.)</vt:lpstr>
      <vt:lpstr>Inverse Hyperbolic Functions</vt:lpstr>
      <vt:lpstr>Table 4: Inverse Hyperbolic Functions</vt:lpstr>
      <vt:lpstr>Table 4: Inverse Hyperbolic Functions (cont.)</vt:lpstr>
      <vt:lpstr>Table 4: Inverse Hyperbolic Functions (cont.)</vt:lpstr>
      <vt:lpstr>Inverse Hyperbolic Functions</vt:lpstr>
      <vt:lpstr>Inverse Hyperbolic Functions</vt:lpstr>
      <vt:lpstr>Inverse Hyperbolic Functions</vt:lpstr>
      <vt:lpstr>Inverse Hyperbolic Functions</vt:lpstr>
      <vt:lpstr>Theorem: Derivatives of Inverse Hyperbolic Functions</vt:lpstr>
      <vt:lpstr>Theorem: Derivatives of Inverse Hyperbolic Functions</vt:lpstr>
      <vt:lpstr>Theorem: Derivatives of Inverse Hyperbolic Functions</vt:lpstr>
      <vt:lpstr>Theorem: Derivatives of Inverse Hyperbolic Functions</vt:lpstr>
      <vt:lpstr>Theorem: Derivatives of Inverse Hyperbolic Functions</vt:lpstr>
      <vt:lpstr>Inverse Hyperbolic Functions</vt:lpstr>
      <vt:lpstr>Table 5: Integrals and Inverse Hyperbolic Functions</vt:lpstr>
      <vt:lpstr>Table 5: Integrals and Inverse Hyperbolic Functions (cont.)</vt:lpstr>
      <vt:lpstr>Example 4 </vt:lpstr>
      <vt:lpstr>Example 4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80</cp:revision>
  <dcterms:created xsi:type="dcterms:W3CDTF">2013-04-26T14:43:13Z</dcterms:created>
  <dcterms:modified xsi:type="dcterms:W3CDTF">2018-09-26T15:20:20Z</dcterms:modified>
</cp:coreProperties>
</file>