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Euclid Symbol" panose="05050102010706020507" pitchFamily="18" charset="2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F"/>
    <a:srgbClr val="366092"/>
    <a:srgbClr val="61768F"/>
    <a:srgbClr val="0000FF"/>
    <a:srgbClr val="FFFFCC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7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0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113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7.4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Trigonometric Substitutions</a:t>
            </a:r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9307"/>
              </p:ext>
            </p:extLst>
          </p:nvPr>
        </p:nvGraphicFramePr>
        <p:xfrm>
          <a:off x="836613" y="1766888"/>
          <a:ext cx="265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3" name="Equation" r:id="rId3" imgW="2654280" imgH="482400" progId="Equation.DSMT4">
                  <p:embed/>
                </p:oleObj>
              </mc:Choice>
              <mc:Fallback>
                <p:oleObj name="Equation" r:id="rId3" imgW="2654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766888"/>
                        <a:ext cx="2654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473244" y="1433052"/>
          <a:ext cx="3035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4" name="Equation" r:id="rId5" imgW="3035160" imgH="1168200" progId="Equation.DSMT4">
                  <p:embed/>
                </p:oleObj>
              </mc:Choice>
              <mc:Fallback>
                <p:oleObj name="Equation" r:id="rId5" imgW="3035160" imgH="116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244" y="1433052"/>
                        <a:ext cx="30353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490452" y="2787444"/>
          <a:ext cx="2984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5" name="Equation" r:id="rId7" imgW="2984400" imgH="1168200" progId="Equation.DSMT4">
                  <p:embed/>
                </p:oleObj>
              </mc:Choice>
              <mc:Fallback>
                <p:oleObj name="Equation" r:id="rId7" imgW="2984400" imgH="1168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452" y="2787444"/>
                        <a:ext cx="29845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3490452" y="4095956"/>
          <a:ext cx="368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6" name="Equation" r:id="rId9" imgW="3682800" imgH="736560" progId="Equation.DSMT4">
                  <p:embed/>
                </p:oleObj>
              </mc:Choice>
              <mc:Fallback>
                <p:oleObj name="Equation" r:id="rId9" imgW="3682800" imgH="736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452" y="4095956"/>
                        <a:ext cx="3683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47563A1-3793-47E9-865E-66FAE937A46C}"/>
              </a:ext>
            </a:extLst>
          </p:cNvPr>
          <p:cNvGrpSpPr/>
          <p:nvPr/>
        </p:nvGrpSpPr>
        <p:grpSpPr>
          <a:xfrm>
            <a:off x="3507603" y="4991247"/>
            <a:ext cx="3032005" cy="753916"/>
            <a:chOff x="3507603" y="4991247"/>
            <a:chExt cx="3032005" cy="753916"/>
          </a:xfrm>
        </p:grpSpPr>
        <p:graphicFrame>
          <p:nvGraphicFramePr>
            <p:cNvPr id="1034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629084"/>
                </p:ext>
              </p:extLst>
            </p:nvPr>
          </p:nvGraphicFramePr>
          <p:xfrm>
            <a:off x="3507603" y="5021263"/>
            <a:ext cx="29591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27" name="Equation" r:id="rId11" imgW="2958840" imgH="723600" progId="Equation.DSMT4">
                    <p:embed/>
                  </p:oleObj>
                </mc:Choice>
                <mc:Fallback>
                  <p:oleObj name="Equation" r:id="rId11" imgW="2958840" imgH="723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7603" y="5021263"/>
                          <a:ext cx="29591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0C148C-7A1F-419C-B65A-2E7A79199319}"/>
                </a:ext>
              </a:extLst>
            </p:cNvPr>
            <p:cNvSpPr/>
            <p:nvPr/>
          </p:nvSpPr>
          <p:spPr>
            <a:xfrm>
              <a:off x="6172200" y="4991247"/>
              <a:ext cx="3674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~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FF4FA0-2BDF-4D15-A376-8EEBEA9C5975}"/>
              </a:ext>
            </a:extLst>
          </p:cNvPr>
          <p:cNvGrpSpPr/>
          <p:nvPr/>
        </p:nvGrpSpPr>
        <p:grpSpPr>
          <a:xfrm>
            <a:off x="6616571" y="5038725"/>
            <a:ext cx="1200279" cy="415925"/>
            <a:chOff x="6616571" y="5038725"/>
            <a:chExt cx="1200279" cy="415925"/>
          </a:xfrm>
        </p:grpSpPr>
        <p:graphicFrame>
          <p:nvGraphicFramePr>
            <p:cNvPr id="1034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667398"/>
                </p:ext>
              </p:extLst>
            </p:nvPr>
          </p:nvGraphicFramePr>
          <p:xfrm>
            <a:off x="6686550" y="5213350"/>
            <a:ext cx="1130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28" name="Equation" r:id="rId13" imgW="1130040" imgH="241200" progId="Equation.DSMT4">
                    <p:embed/>
                  </p:oleObj>
                </mc:Choice>
                <mc:Fallback>
                  <p:oleObj name="Equation" r:id="rId13" imgW="1130040" imgH="2412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550" y="5213350"/>
                          <a:ext cx="1130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CF1F71-9982-4776-B5FE-58E4CFB5D4BE}"/>
                </a:ext>
              </a:extLst>
            </p:cNvPr>
            <p:cNvSpPr/>
            <p:nvPr/>
          </p:nvSpPr>
          <p:spPr>
            <a:xfrm>
              <a:off x="6616571" y="5038725"/>
              <a:ext cx="3305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7F7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~</a:t>
              </a:r>
              <a:endParaRPr lang="en-US" sz="1600" dirty="0">
                <a:solidFill>
                  <a:srgbClr val="007F7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First, we replace </a:t>
            </a:r>
            <a:r>
              <a:rPr lang="en-US" i="1" dirty="0"/>
              <a:t>x </a:t>
            </a:r>
            <a:r>
              <a:rPr lang="en-US" dirty="0"/>
              <a:t>with 2 sin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, where 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46226"/>
              </p:ext>
            </p:extLst>
          </p:nvPr>
        </p:nvGraphicFramePr>
        <p:xfrm>
          <a:off x="5916613" y="2362200"/>
          <a:ext cx="2298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1" name="Equation" r:id="rId3" imgW="2298600" imgH="431640" progId="Equation.DSMT4">
                  <p:embed/>
                </p:oleObj>
              </mc:Choice>
              <mc:Fallback>
                <p:oleObj name="Equation" r:id="rId3" imgW="22986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2362200"/>
                        <a:ext cx="2298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85657"/>
              </p:ext>
            </p:extLst>
          </p:nvPr>
        </p:nvGraphicFramePr>
        <p:xfrm>
          <a:off x="1862138" y="1096963"/>
          <a:ext cx="1803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2" name="Equation" r:id="rId5" imgW="1803240" imgH="977760" progId="Equation.DSMT4">
                  <p:embed/>
                </p:oleObj>
              </mc:Choice>
              <mc:Fallback>
                <p:oleObj name="Equation" r:id="rId5" imgW="180324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096963"/>
                        <a:ext cx="1803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36347"/>
              </p:ext>
            </p:extLst>
          </p:nvPr>
        </p:nvGraphicFramePr>
        <p:xfrm>
          <a:off x="6013450" y="3009900"/>
          <a:ext cx="147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3" name="Equation" r:id="rId7" imgW="1473120" imgH="736560" progId="Equation.DSMT4">
                  <p:embed/>
                </p:oleObj>
              </mc:Choice>
              <mc:Fallback>
                <p:oleObj name="Equation" r:id="rId7" imgW="147312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3009900"/>
                        <a:ext cx="1473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32186"/>
              </p:ext>
            </p:extLst>
          </p:nvPr>
        </p:nvGraphicFramePr>
        <p:xfrm>
          <a:off x="6692900" y="4979988"/>
          <a:ext cx="191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4" name="Equation" r:id="rId9" imgW="1917360" imgH="342720" progId="Equation.DSMT4">
                  <p:embed/>
                </p:oleObj>
              </mc:Choice>
              <mc:Fallback>
                <p:oleObj name="Equation" r:id="rId9" imgW="1917360" imgH="342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979988"/>
                        <a:ext cx="1917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632031"/>
              </p:ext>
            </p:extLst>
          </p:nvPr>
        </p:nvGraphicFramePr>
        <p:xfrm>
          <a:off x="503238" y="2927350"/>
          <a:ext cx="1498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5" name="Equation" r:id="rId11" imgW="1498320" imgH="850680" progId="Equation.DSMT4">
                  <p:embed/>
                </p:oleObj>
              </mc:Choice>
              <mc:Fallback>
                <p:oleObj name="Equation" r:id="rId11" imgW="1498320" imgH="850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27350"/>
                        <a:ext cx="14986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58786"/>
              </p:ext>
            </p:extLst>
          </p:nvPr>
        </p:nvGraphicFramePr>
        <p:xfrm>
          <a:off x="2082800" y="2844800"/>
          <a:ext cx="370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6" name="Equation" r:id="rId13" imgW="3708360" imgH="1079280" progId="Equation.DSMT4">
                  <p:embed/>
                </p:oleObj>
              </mc:Choice>
              <mc:Fallback>
                <p:oleObj name="Equation" r:id="rId13" imgW="3708360" imgH="10792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844800"/>
                        <a:ext cx="3708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96797"/>
              </p:ext>
            </p:extLst>
          </p:nvPr>
        </p:nvGraphicFramePr>
        <p:xfrm>
          <a:off x="1962150" y="4038600"/>
          <a:ext cx="375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7" name="Equation" r:id="rId15" imgW="3759120" imgH="1015920" progId="Equation.DSMT4">
                  <p:embed/>
                </p:oleObj>
              </mc:Choice>
              <mc:Fallback>
                <p:oleObj name="Equation" r:id="rId15" imgW="3759120" imgH="1015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038600"/>
                        <a:ext cx="3759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98483"/>
              </p:ext>
            </p:extLst>
          </p:nvPr>
        </p:nvGraphicFramePr>
        <p:xfrm>
          <a:off x="5683250" y="4038600"/>
          <a:ext cx="3200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8" name="Equation" r:id="rId17" imgW="3200400" imgH="850680" progId="Equation.DSMT4">
                  <p:embed/>
                </p:oleObj>
              </mc:Choice>
              <mc:Fallback>
                <p:oleObj name="Equation" r:id="rId17" imgW="3200400" imgH="850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4038600"/>
                        <a:ext cx="3200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74517"/>
              </p:ext>
            </p:extLst>
          </p:nvPr>
        </p:nvGraphicFramePr>
        <p:xfrm>
          <a:off x="1962150" y="5178425"/>
          <a:ext cx="2832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9" name="Equation" r:id="rId19" imgW="2831760" imgH="774360" progId="Equation.DSMT4">
                  <p:embed/>
                </p:oleObj>
              </mc:Choice>
              <mc:Fallback>
                <p:oleObj name="Equation" r:id="rId19" imgW="2831760" imgH="774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178425"/>
                        <a:ext cx="28321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83547"/>
              </p:ext>
            </p:extLst>
          </p:nvPr>
        </p:nvGraphicFramePr>
        <p:xfrm>
          <a:off x="4767263" y="5334000"/>
          <a:ext cx="162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0" name="Equation" r:id="rId21" imgW="1625400" imgH="507960" progId="Equation.DSMT4">
                  <p:embed/>
                </p:oleObj>
              </mc:Choice>
              <mc:Fallback>
                <p:oleObj name="Equation" r:id="rId21" imgW="1625400" imgH="507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5334000"/>
                        <a:ext cx="1625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that, as in Example 1, we have used the fact that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since cos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≥ 0 for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in the specified interval. We can now proceed to integrate using another trigonometric identity.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52691"/>
              </p:ext>
            </p:extLst>
          </p:nvPr>
        </p:nvGraphicFramePr>
        <p:xfrm>
          <a:off x="517525" y="1752600"/>
          <a:ext cx="189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Equation" r:id="rId3" imgW="1892160" imgH="482400" progId="Equation.DSMT4">
                  <p:embed/>
                </p:oleObj>
              </mc:Choice>
              <mc:Fallback>
                <p:oleObj name="Equation" r:id="rId3" imgW="18921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752600"/>
                        <a:ext cx="1892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264740"/>
            <a:ext cx="521208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again need to express this answer back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we can do so using Figure 3 and the identity sin 2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Symbol" pitchFamily="18" charset="2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sin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87296" y="2695700"/>
            <a:ext cx="3657600" cy="3390120"/>
            <a:chOff x="5287296" y="2695700"/>
            <a:chExt cx="3657600" cy="3390120"/>
          </a:xfrm>
        </p:grpSpPr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287296" y="2695700"/>
              <a:ext cx="3657600" cy="2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431069" y="55626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3</a:t>
              </a:r>
            </a:p>
          </p:txBody>
        </p:sp>
      </p:grpSp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99786"/>
              </p:ext>
            </p:extLst>
          </p:nvPr>
        </p:nvGraphicFramePr>
        <p:xfrm>
          <a:off x="884238" y="3155950"/>
          <a:ext cx="1612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7" name="Equation" r:id="rId6" imgW="1612800" imgH="583920" progId="Equation.DSMT4">
                  <p:embed/>
                </p:oleObj>
              </mc:Choice>
              <mc:Fallback>
                <p:oleObj name="Equation" r:id="rId6" imgW="161280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155950"/>
                        <a:ext cx="1612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28753"/>
              </p:ext>
            </p:extLst>
          </p:nvPr>
        </p:nvGraphicFramePr>
        <p:xfrm>
          <a:off x="2470150" y="3016250"/>
          <a:ext cx="2501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Equation" r:id="rId8" imgW="2501640" imgH="825480" progId="Equation.DSMT4">
                  <p:embed/>
                </p:oleObj>
              </mc:Choice>
              <mc:Fallback>
                <p:oleObj name="Equation" r:id="rId8" imgW="250164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3016250"/>
                        <a:ext cx="2501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80734"/>
              </p:ext>
            </p:extLst>
          </p:nvPr>
        </p:nvGraphicFramePr>
        <p:xfrm>
          <a:off x="1320800" y="3841750"/>
          <a:ext cx="2705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9" name="Equation" r:id="rId10" imgW="2705040" imgH="583920" progId="Equation.DSMT4">
                  <p:embed/>
                </p:oleObj>
              </mc:Choice>
              <mc:Fallback>
                <p:oleObj name="Equation" r:id="rId10" imgW="270504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841750"/>
                        <a:ext cx="2705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59005"/>
              </p:ext>
            </p:extLst>
          </p:nvPr>
        </p:nvGraphicFramePr>
        <p:xfrm>
          <a:off x="3994150" y="3932238"/>
          <a:ext cx="228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0" name="Equation" r:id="rId12" imgW="2286000" imgH="317160" progId="Equation.DSMT4">
                  <p:embed/>
                </p:oleObj>
              </mc:Choice>
              <mc:Fallback>
                <p:oleObj name="Equation" r:id="rId12" imgW="2286000" imgH="317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932238"/>
                        <a:ext cx="2286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7835"/>
              </p:ext>
            </p:extLst>
          </p:nvPr>
        </p:nvGraphicFramePr>
        <p:xfrm>
          <a:off x="439738" y="1371600"/>
          <a:ext cx="201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7" name="Equation" r:id="rId3" imgW="2019240" imgH="317160" progId="Equation.DSMT4">
                  <p:embed/>
                </p:oleObj>
              </mc:Choice>
              <mc:Fallback>
                <p:oleObj name="Equation" r:id="rId3" imgW="2019240" imgH="317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371600"/>
                        <a:ext cx="201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361286"/>
              </p:ext>
            </p:extLst>
          </p:nvPr>
        </p:nvGraphicFramePr>
        <p:xfrm>
          <a:off x="869950" y="1905000"/>
          <a:ext cx="306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8" name="Equation" r:id="rId5" imgW="3060360" imgH="317160" progId="Equation.DSMT4">
                  <p:embed/>
                </p:oleObj>
              </mc:Choice>
              <mc:Fallback>
                <p:oleObj name="Equation" r:id="rId5" imgW="306036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905000"/>
                        <a:ext cx="306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914400" y="2408904"/>
          <a:ext cx="4889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9" name="Equation" r:id="rId7" imgW="4889160" imgH="1168200" progId="Equation.DSMT4">
                  <p:embed/>
                </p:oleObj>
              </mc:Choice>
              <mc:Fallback>
                <p:oleObj name="Equation" r:id="rId7" imgW="4889160" imgH="116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08904"/>
                        <a:ext cx="48895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914400" y="3689556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0" name="Equation" r:id="rId9" imgW="3936960" imgH="939600" progId="Equation.DSMT4">
                  <p:embed/>
                </p:oleObj>
              </mc:Choice>
              <mc:Fallback>
                <p:oleObj name="Equation" r:id="rId9" imgW="393696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89556"/>
                        <a:ext cx="3937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83580"/>
              </p:ext>
            </p:extLst>
          </p:nvPr>
        </p:nvGraphicFramePr>
        <p:xfrm>
          <a:off x="5962650" y="2652713"/>
          <a:ext cx="2755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1" name="Equation" r:id="rId11" imgW="2755800" imgH="660240" progId="Equation.DSMT4">
                  <p:embed/>
                </p:oleObj>
              </mc:Choice>
              <mc:Fallback>
                <p:oleObj name="Equation" r:id="rId11" imgW="2755800" imgH="660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2652713"/>
                        <a:ext cx="2755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ellipse defined by the equation </a:t>
            </a:r>
          </a:p>
          <a:p>
            <a:endParaRPr lang="en-US" dirty="0"/>
          </a:p>
          <a:p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Solution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548640" y="1752600"/>
          <a:ext cx="1663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Equation" r:id="rId3" imgW="1663560" imgH="888840" progId="Equation.DSMT4">
                  <p:embed/>
                </p:oleObj>
              </mc:Choice>
              <mc:Fallback>
                <p:oleObj name="Equation" r:id="rId3" imgW="166356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752600"/>
                        <a:ext cx="1663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91100" y="3276600"/>
            <a:ext cx="4023360" cy="221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1580" y="5486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Figure 4 </a:t>
            </a:r>
            <a:r>
              <a:rPr lang="en-US" sz="2800" dirty="0"/>
              <a:t>Area of an Ellipse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6600"/>
            <a:ext cx="4297680" cy="1902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graph of the equation is shown in Figure 4; we will find the area of the ellipse by finding the area of the portion in the 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quadrant and multiplying by 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work with a function of </a:t>
            </a:r>
            <a:r>
              <a:rPr lang="en-US" i="1" dirty="0"/>
              <a:t>x </a:t>
            </a:r>
            <a:r>
              <a:rPr lang="en-US" dirty="0"/>
              <a:t>that we can integrate, we solve the equation for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lvl="0">
              <a:defRPr/>
            </a:pPr>
            <a:r>
              <a:rPr lang="en-US" dirty="0"/>
              <a:t>The integral corresponding to the area shaded red in </a:t>
            </a:r>
          </a:p>
          <a:p>
            <a:pPr lvl="0">
              <a:defRPr/>
            </a:pPr>
            <a:r>
              <a:rPr lang="en-US" dirty="0"/>
              <a:t>Figure 4 is                               which we can evaluate with </a:t>
            </a:r>
          </a:p>
          <a:p>
            <a:pPr lvl="0">
              <a:defRPr/>
            </a:pPr>
            <a:r>
              <a:rPr lang="en-US" dirty="0"/>
              <a:t>the substitution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sin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2110248" y="3642852"/>
          <a:ext cx="232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9" name="Equation" r:id="rId3" imgW="2323800" imgH="838080" progId="Equation.DSMT4">
                  <p:embed/>
                </p:oleObj>
              </mc:Choice>
              <mc:Fallback>
                <p:oleObj name="Equation" r:id="rId3" imgW="23238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248" y="3642852"/>
                        <a:ext cx="232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1538748" y="2286000"/>
          <a:ext cx="289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0" name="Equation" r:id="rId5" imgW="2895480" imgH="888840" progId="Equation.DSMT4">
                  <p:embed/>
                </p:oleObj>
              </mc:Choice>
              <mc:Fallback>
                <p:oleObj name="Equation" r:id="rId5" imgW="289548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748" y="2286000"/>
                        <a:ext cx="2895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4724400" y="2362200"/>
          <a:ext cx="289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1" name="Equation" r:id="rId7" imgW="2895480" imgH="838080" progId="Equation.DSMT4">
                  <p:embed/>
                </p:oleObj>
              </mc:Choice>
              <mc:Fallback>
                <p:oleObj name="Equation" r:id="rId7" imgW="28954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289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1111044" y="1342104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7" name="Equation" r:id="rId3" imgW="2234880" imgH="838080" progId="Equation.DSMT4">
                  <p:embed/>
                </p:oleObj>
              </mc:Choice>
              <mc:Fallback>
                <p:oleObj name="Equation" r:id="rId3" imgW="22348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44" y="1342104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67704"/>
              </p:ext>
            </p:extLst>
          </p:nvPr>
        </p:nvGraphicFramePr>
        <p:xfrm>
          <a:off x="1519238" y="2330450"/>
          <a:ext cx="494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8" name="Equation" r:id="rId5" imgW="4940280" imgH="838080" progId="Equation.DSMT4">
                  <p:embed/>
                </p:oleObj>
              </mc:Choice>
              <mc:Fallback>
                <p:oleObj name="Equation" r:id="rId5" imgW="4940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2330450"/>
                        <a:ext cx="494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94681"/>
              </p:ext>
            </p:extLst>
          </p:nvPr>
        </p:nvGraphicFramePr>
        <p:xfrm>
          <a:off x="1492250" y="3370263"/>
          <a:ext cx="448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" name="Equation" r:id="rId7" imgW="4483080" imgH="838080" progId="Equation.DSMT4">
                  <p:embed/>
                </p:oleObj>
              </mc:Choice>
              <mc:Fallback>
                <p:oleObj name="Equation" r:id="rId7" imgW="44830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70263"/>
                        <a:ext cx="448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50509"/>
              </p:ext>
            </p:extLst>
          </p:nvPr>
        </p:nvGraphicFramePr>
        <p:xfrm>
          <a:off x="1530350" y="4343400"/>
          <a:ext cx="2476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0" name="Equation" r:id="rId9" imgW="2476440" imgH="685800" progId="Equation.DSMT4">
                  <p:embed/>
                </p:oleObj>
              </mc:Choice>
              <mc:Fallback>
                <p:oleObj name="Equation" r:id="rId9" imgW="247644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4343400"/>
                        <a:ext cx="2476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142798"/>
              </p:ext>
            </p:extLst>
          </p:nvPr>
        </p:nvGraphicFramePr>
        <p:xfrm>
          <a:off x="6557963" y="2324100"/>
          <a:ext cx="1536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1" name="Equation" r:id="rId11" imgW="1536480" imgH="888840" progId="Equation.DSMT4">
                  <p:embed/>
                </p:oleObj>
              </mc:Choice>
              <mc:Fallback>
                <p:oleObj name="Equation" r:id="rId11" imgW="1536480" imgH="888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2324100"/>
                        <a:ext cx="1536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62989"/>
              </p:ext>
            </p:extLst>
          </p:nvPr>
        </p:nvGraphicFramePr>
        <p:xfrm>
          <a:off x="6070600" y="3436938"/>
          <a:ext cx="1993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2" name="Equation" r:id="rId13" imgW="1993680" imgH="736560" progId="Equation.DSMT4">
                  <p:embed/>
                </p:oleObj>
              </mc:Choice>
              <mc:Fallback>
                <p:oleObj name="Equation" r:id="rId13" imgW="1993680" imgH="736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436938"/>
                        <a:ext cx="1993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note how the change in the limits of integration corresponds geometrically to the area being found; although we determined the limits by solving two equations for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, the variable of integration and its limits clearly describe a region in the first quadrant. We can now evaluate the integral with a familiar identity.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435334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Multiplying by 4 gives us the result that the area of an ellipse with semiaxes of lengths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is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π</a:t>
            </a:r>
            <a:r>
              <a:rPr lang="en-US" i="1" dirty="0"/>
              <a:t>ab</a:t>
            </a:r>
            <a:r>
              <a:rPr lang="en-US" dirty="0"/>
              <a:t>. In particular, if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 we have confirmed that the area of a circle is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38531"/>
              </p:ext>
            </p:extLst>
          </p:nvPr>
        </p:nvGraphicFramePr>
        <p:xfrm>
          <a:off x="760413" y="1406525"/>
          <a:ext cx="222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4" name="Equation" r:id="rId3" imgW="2222280" imgH="685800" progId="Equation.DSMT4">
                  <p:embed/>
                </p:oleObj>
              </mc:Choice>
              <mc:Fallback>
                <p:oleObj name="Equation" r:id="rId3" imgW="222228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406525"/>
                        <a:ext cx="2222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149970"/>
              </p:ext>
            </p:extLst>
          </p:nvPr>
        </p:nvGraphicFramePr>
        <p:xfrm>
          <a:off x="2960688" y="1312863"/>
          <a:ext cx="308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5" name="Equation" r:id="rId5" imgW="3085920" imgH="825480" progId="Equation.DSMT4">
                  <p:embed/>
                </p:oleObj>
              </mc:Choice>
              <mc:Fallback>
                <p:oleObj name="Equation" r:id="rId5" imgW="30859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1312863"/>
                        <a:ext cx="3086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06418"/>
              </p:ext>
            </p:extLst>
          </p:nvPr>
        </p:nvGraphicFramePr>
        <p:xfrm>
          <a:off x="2960688" y="2244725"/>
          <a:ext cx="2959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6" name="Equation" r:id="rId7" imgW="2958840" imgH="1015920" progId="Equation.DSMT4">
                  <p:embed/>
                </p:oleObj>
              </mc:Choice>
              <mc:Fallback>
                <p:oleObj name="Equation" r:id="rId7" imgW="295884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2244725"/>
                        <a:ext cx="2959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64734"/>
              </p:ext>
            </p:extLst>
          </p:nvPr>
        </p:nvGraphicFramePr>
        <p:xfrm>
          <a:off x="2965450" y="3370263"/>
          <a:ext cx="345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7" name="Equation" r:id="rId9" imgW="3454200" imgH="990360" progId="Equation.DSMT4">
                  <p:embed/>
                </p:oleObj>
              </mc:Choice>
              <mc:Fallback>
                <p:oleObj name="Equation" r:id="rId9" imgW="3454200" imgH="990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370263"/>
                        <a:ext cx="345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64537"/>
              </p:ext>
            </p:extLst>
          </p:nvPr>
        </p:nvGraphicFramePr>
        <p:xfrm>
          <a:off x="6481763" y="3446463"/>
          <a:ext cx="939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8" name="Equation" r:id="rId11" imgW="939600" imgH="825480" progId="Equation.DSMT4">
                  <p:embed/>
                </p:oleObj>
              </mc:Choice>
              <mc:Fallback>
                <p:oleObj name="Equation" r:id="rId11" imgW="93960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3446463"/>
                        <a:ext cx="939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general formula for                    under the assumption </a:t>
            </a:r>
            <a:r>
              <a:rPr lang="en-US" i="1" dirty="0"/>
              <a:t>a </a:t>
            </a:r>
            <a:r>
              <a:rPr lang="en-US" dirty="0"/>
              <a:t>&gt; 0.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This uses the third of the three trigonometric substitutions: we let </a:t>
            </a:r>
            <a:r>
              <a:rPr lang="en-US" i="1" dirty="0"/>
              <a:t>x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sec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i="1" dirty="0">
                <a:latin typeface="Euclid Symbol" pitchFamily="18" charset="2"/>
                <a:sym typeface="Symbol"/>
              </a:rPr>
              <a:t> </a:t>
            </a:r>
            <a:r>
              <a:rPr lang="en-US" dirty="0"/>
              <a:t> and specify that 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(the reason for this will soon be apparent). So </a:t>
            </a:r>
            <a:r>
              <a:rPr lang="en-US" i="1" dirty="0"/>
              <a:t>dx</a:t>
            </a:r>
            <a:r>
              <a:rPr lang="en-US" dirty="0"/>
              <a:t> </a:t>
            </a:r>
            <a:r>
              <a:rPr lang="en-US" dirty="0">
                <a:latin typeface="Euclid 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sec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tan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.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4290140" y="1143000"/>
          <a:ext cx="1498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6" name="Equation" r:id="rId3" imgW="1498320" imgH="927000" progId="Equation.DSMT4">
                  <p:embed/>
                </p:oleObj>
              </mc:Choice>
              <mc:Fallback>
                <p:oleObj name="Equation" r:id="rId3" imgW="149832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140" y="1143000"/>
                        <a:ext cx="1498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3470"/>
              </p:ext>
            </p:extLst>
          </p:nvPr>
        </p:nvGraphicFramePr>
        <p:xfrm>
          <a:off x="517525" y="3657600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7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3657600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Three common trigonometric substitutions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substitutions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21040" cy="4641271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To express the answer in terms of </a:t>
            </a:r>
            <a:r>
              <a:rPr lang="en-US" i="1" dirty="0"/>
              <a:t>x</a:t>
            </a:r>
            <a:r>
              <a:rPr lang="en-US" dirty="0"/>
              <a:t>, we sketch a right triangle illustrating the relationship between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and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685800" y="1327356"/>
          <a:ext cx="1498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6" name="Equation" r:id="rId3" imgW="1498320" imgH="927000" progId="Equation.DSMT4">
                  <p:embed/>
                </p:oleObj>
              </mc:Choice>
              <mc:Fallback>
                <p:oleObj name="Equation" r:id="rId3" imgW="149832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27356"/>
                        <a:ext cx="1498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95228"/>
              </p:ext>
            </p:extLst>
          </p:nvPr>
        </p:nvGraphicFramePr>
        <p:xfrm>
          <a:off x="2190750" y="1295400"/>
          <a:ext cx="2641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" name="Equation" r:id="rId5" imgW="2641320" imgH="927000" progId="Equation.DSMT4">
                  <p:embed/>
                </p:oleObj>
              </mc:Choice>
              <mc:Fallback>
                <p:oleObj name="Equation" r:id="rId5" imgW="264132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295400"/>
                        <a:ext cx="2641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37497"/>
              </p:ext>
            </p:extLst>
          </p:nvPr>
        </p:nvGraphicFramePr>
        <p:xfrm>
          <a:off x="2171700" y="2362200"/>
          <a:ext cx="2552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" name="Equation" r:id="rId7" imgW="2552400" imgH="927000" progId="Equation.DSMT4">
                  <p:embed/>
                </p:oleObj>
              </mc:Choice>
              <mc:Fallback>
                <p:oleObj name="Equation" r:id="rId7" imgW="255240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62200"/>
                        <a:ext cx="2552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88758"/>
              </p:ext>
            </p:extLst>
          </p:nvPr>
        </p:nvGraphicFramePr>
        <p:xfrm>
          <a:off x="2182813" y="3429000"/>
          <a:ext cx="2476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" name="Equation" r:id="rId9" imgW="2476440" imgH="952200" progId="Equation.DSMT4">
                  <p:embed/>
                </p:oleObj>
              </mc:Choice>
              <mc:Fallback>
                <p:oleObj name="Equation" r:id="rId9" imgW="247644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429000"/>
                        <a:ext cx="2476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68508"/>
              </p:ext>
            </p:extLst>
          </p:nvPr>
        </p:nvGraphicFramePr>
        <p:xfrm>
          <a:off x="2209800" y="4419600"/>
          <a:ext cx="162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0" name="Equation" r:id="rId11" imgW="1625400" imgH="583920" progId="Equation.DSMT4">
                  <p:embed/>
                </p:oleObj>
              </mc:Choice>
              <mc:Fallback>
                <p:oleObj name="Equation" r:id="rId11" imgW="162540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1625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36459"/>
              </p:ext>
            </p:extLst>
          </p:nvPr>
        </p:nvGraphicFramePr>
        <p:xfrm>
          <a:off x="3886200" y="4481513"/>
          <a:ext cx="292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1" name="Equation" r:id="rId13" imgW="2920680" imgH="482400" progId="Equation.DSMT4">
                  <p:embed/>
                </p:oleObj>
              </mc:Choice>
              <mc:Fallback>
                <p:oleObj name="Equation" r:id="rId13" imgW="29206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81513"/>
                        <a:ext cx="292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04410"/>
              </p:ext>
            </p:extLst>
          </p:nvPr>
        </p:nvGraphicFramePr>
        <p:xfrm>
          <a:off x="5380038" y="3638550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2" name="Equation" r:id="rId15" imgW="3098520" imgH="431640" progId="Equation.DSMT4">
                  <p:embed/>
                </p:oleObj>
              </mc:Choice>
              <mc:Fallback>
                <p:oleObj name="Equation" r:id="rId15" imgW="309852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3638550"/>
                        <a:ext cx="3098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in order for the integrand to be real, and for the diagram in Figure 5 to make sense, we must assume that </a:t>
            </a:r>
            <a:r>
              <a:rPr lang="en-US" i="1" dirty="0"/>
              <a:t>x</a:t>
            </a:r>
            <a:r>
              <a:rPr lang="en-US" dirty="0"/>
              <a:t> ≥ </a:t>
            </a:r>
            <a:r>
              <a:rPr lang="en-US" i="1" dirty="0"/>
              <a:t>a</a:t>
            </a:r>
            <a:r>
              <a:rPr lang="en-US" dirty="0"/>
              <a:t> (so if we were evaluating a definite integral, this would restrict the interval of integration). 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85360" y="3200400"/>
            <a:ext cx="4206240" cy="23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03453" y="55626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003756"/>
            <a:ext cx="484632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Also, the specification that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is consistent with the relationship between the variables, as shown in Figure 5. 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21198"/>
              </p:ext>
            </p:extLst>
          </p:nvPr>
        </p:nvGraphicFramePr>
        <p:xfrm>
          <a:off x="517525" y="3508375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Equation" r:id="rId4" imgW="1600200" imgH="431640" progId="Equation.DSMT4">
                  <p:embed/>
                </p:oleObj>
              </mc:Choice>
              <mc:Fallback>
                <p:oleObj name="Equation" r:id="rId4" imgW="16002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3508375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now rewrite our formula.</a:t>
            </a:r>
          </a:p>
          <a:p>
            <a:endParaRPr lang="en-US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60176"/>
              </p:ext>
            </p:extLst>
          </p:nvPr>
        </p:nvGraphicFramePr>
        <p:xfrm>
          <a:off x="990600" y="2316163"/>
          <a:ext cx="265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0" name="Equation" r:id="rId3" imgW="2654280" imgH="482400" progId="Equation.DSMT4">
                  <p:embed/>
                </p:oleObj>
              </mc:Choice>
              <mc:Fallback>
                <p:oleObj name="Equation" r:id="rId3" imgW="2654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16163"/>
                        <a:ext cx="2654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3672348" y="1981200"/>
          <a:ext cx="3022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1" name="Equation" r:id="rId5" imgW="3022560" imgH="1168200" progId="Equation.DSMT4">
                  <p:embed/>
                </p:oleObj>
              </mc:Choice>
              <mc:Fallback>
                <p:oleObj name="Equation" r:id="rId5" imgW="3022560" imgH="116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348" y="1981200"/>
                        <a:ext cx="30226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3674808" y="3276600"/>
          <a:ext cx="367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2" name="Equation" r:id="rId7" imgW="3670200" imgH="736560" progId="Equation.DSMT4">
                  <p:embed/>
                </p:oleObj>
              </mc:Choice>
              <mc:Fallback>
                <p:oleObj name="Equation" r:id="rId7" imgW="367020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808" y="3276600"/>
                        <a:ext cx="3670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1AA96BD-B71E-417E-97B3-6DB165345333}"/>
              </a:ext>
            </a:extLst>
          </p:cNvPr>
          <p:cNvGrpSpPr/>
          <p:nvPr/>
        </p:nvGrpSpPr>
        <p:grpSpPr>
          <a:xfrm>
            <a:off x="3685315" y="4145518"/>
            <a:ext cx="3004245" cy="739220"/>
            <a:chOff x="3685315" y="4145518"/>
            <a:chExt cx="3004245" cy="739220"/>
          </a:xfrm>
        </p:grpSpPr>
        <p:graphicFrame>
          <p:nvGraphicFramePr>
            <p:cNvPr id="1157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450500"/>
                </p:ext>
              </p:extLst>
            </p:nvPr>
          </p:nvGraphicFramePr>
          <p:xfrm>
            <a:off x="3685315" y="4160838"/>
            <a:ext cx="29337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3" name="Equation" r:id="rId9" imgW="2933640" imgH="723600" progId="Equation.DSMT4">
                    <p:embed/>
                  </p:oleObj>
                </mc:Choice>
                <mc:Fallback>
                  <p:oleObj name="Equation" r:id="rId9" imgW="2933640" imgH="723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5315" y="4160838"/>
                          <a:ext cx="29337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ED4E73-D05D-4CEE-A3C5-7201D56E7EDF}"/>
                </a:ext>
              </a:extLst>
            </p:cNvPr>
            <p:cNvSpPr/>
            <p:nvPr/>
          </p:nvSpPr>
          <p:spPr>
            <a:xfrm>
              <a:off x="6322152" y="4145518"/>
              <a:ext cx="3674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~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8045A6-1B93-4B74-9441-BA25D13EE2A9}"/>
              </a:ext>
            </a:extLst>
          </p:cNvPr>
          <p:cNvGrpSpPr/>
          <p:nvPr/>
        </p:nvGrpSpPr>
        <p:grpSpPr>
          <a:xfrm>
            <a:off x="6771660" y="4220391"/>
            <a:ext cx="1305540" cy="410347"/>
            <a:chOff x="6771660" y="4220391"/>
            <a:chExt cx="1305540" cy="410347"/>
          </a:xfrm>
        </p:grpSpPr>
        <p:graphicFrame>
          <p:nvGraphicFramePr>
            <p:cNvPr id="1157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994707"/>
                </p:ext>
              </p:extLst>
            </p:nvPr>
          </p:nvGraphicFramePr>
          <p:xfrm>
            <a:off x="6845300" y="4389438"/>
            <a:ext cx="1231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4" name="Equation" r:id="rId11" imgW="1231560" imgH="241200" progId="Equation.DSMT4">
                    <p:embed/>
                  </p:oleObj>
                </mc:Choice>
                <mc:Fallback>
                  <p:oleObj name="Equation" r:id="rId11" imgW="1231560" imgH="2412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5300" y="4389438"/>
                          <a:ext cx="1231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A6D2D-C4D8-4037-BD7A-ED184F041BDA}"/>
                </a:ext>
              </a:extLst>
            </p:cNvPr>
            <p:cNvSpPr/>
            <p:nvPr/>
          </p:nvSpPr>
          <p:spPr>
            <a:xfrm>
              <a:off x="6771660" y="4220391"/>
              <a:ext cx="3305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7F7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~</a:t>
              </a:r>
              <a:endParaRPr lang="en-US" sz="1600" dirty="0">
                <a:solidFill>
                  <a:srgbClr val="007F7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substitution </a:t>
            </a:r>
            <a:r>
              <a:rPr lang="en-US" i="1" dirty="0"/>
              <a:t>x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cosh </a:t>
            </a:r>
            <a:r>
              <a:rPr lang="en-US" i="1" dirty="0"/>
              <a:t>u</a:t>
            </a:r>
            <a:r>
              <a:rPr lang="en-US" dirty="0"/>
              <a:t> to find an alternative </a:t>
            </a:r>
          </a:p>
          <a:p>
            <a:r>
              <a:rPr lang="en-US" dirty="0"/>
              <a:t>general formula for                     under the assumption </a:t>
            </a:r>
          </a:p>
          <a:p>
            <a:pPr>
              <a:spcBef>
                <a:spcPts val="0"/>
              </a:spcBef>
            </a:pPr>
            <a:r>
              <a:rPr lang="en-US" i="1" dirty="0"/>
              <a:t>a</a:t>
            </a:r>
            <a:r>
              <a:rPr lang="en-US" dirty="0"/>
              <a:t> &gt; 0.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Recall that cosh</a:t>
            </a:r>
            <a:r>
              <a:rPr lang="en-US" baseline="30000" dirty="0"/>
              <a:t>2 </a:t>
            </a:r>
            <a:r>
              <a:rPr lang="en-US" i="1" dirty="0"/>
              <a:t>u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sinh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 = 1.</a:t>
            </a: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06719"/>
              </p:ext>
            </p:extLst>
          </p:nvPr>
        </p:nvGraphicFramePr>
        <p:xfrm>
          <a:off x="3367548" y="1639754"/>
          <a:ext cx="1498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3" imgW="1498320" imgH="927000" progId="Equation.DSMT4">
                  <p:embed/>
                </p:oleObj>
              </mc:Choice>
              <mc:Fallback>
                <p:oleObj name="Equation" r:id="rId3" imgW="149832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548" y="1639754"/>
                        <a:ext cx="1498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524000" y="1418304"/>
          <a:ext cx="1498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7" name="Equation" r:id="rId3" imgW="1498320" imgH="927000" progId="Equation.DSMT4">
                  <p:embed/>
                </p:oleObj>
              </mc:Choice>
              <mc:Fallback>
                <p:oleObj name="Equation" r:id="rId3" imgW="149832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18304"/>
                        <a:ext cx="1498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3048000" y="1418304"/>
          <a:ext cx="2781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8" name="Equation" r:id="rId5" imgW="2781000" imgH="927000" progId="Equation.DSMT4">
                  <p:embed/>
                </p:oleObj>
              </mc:Choice>
              <mc:Fallback>
                <p:oleObj name="Equation" r:id="rId5" imgW="27810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18304"/>
                        <a:ext cx="2781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6081252" y="1735392"/>
          <a:ext cx="156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9" name="Equation" r:id="rId7" imgW="1562040" imgH="304560" progId="Equation.DSMT4">
                  <p:embed/>
                </p:oleObj>
              </mc:Choice>
              <mc:Fallback>
                <p:oleObj name="Equation" r:id="rId7" imgW="156204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252" y="1735392"/>
                        <a:ext cx="156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3048000" y="2499852"/>
          <a:ext cx="2451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0" name="Equation" r:id="rId9" imgW="2450880" imgH="927000" progId="Equation.DSMT4">
                  <p:embed/>
                </p:oleObj>
              </mc:Choice>
              <mc:Fallback>
                <p:oleObj name="Equation" r:id="rId9" imgW="245088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99852"/>
                        <a:ext cx="2451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048000" y="3581400"/>
          <a:ext cx="173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1" name="Equation" r:id="rId11" imgW="1739880" imgH="838080" progId="Equation.DSMT4">
                  <p:embed/>
                </p:oleObj>
              </mc:Choice>
              <mc:Fallback>
                <p:oleObj name="Equation" r:id="rId11" imgW="17398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173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5179140" y="3778044"/>
          <a:ext cx="209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2" name="Equation" r:id="rId13" imgW="2095200" imgH="431640" progId="Equation.DSMT4">
                  <p:embed/>
                </p:oleObj>
              </mc:Choice>
              <mc:Fallback>
                <p:oleObj name="Equation" r:id="rId13" imgW="20952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140" y="3778044"/>
                        <a:ext cx="2095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3048000" y="4694904"/>
          <a:ext cx="863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3" name="Equation" r:id="rId15" imgW="863280" imgH="583920" progId="Equation.DSMT4">
                  <p:embed/>
                </p:oleObj>
              </mc:Choice>
              <mc:Fallback>
                <p:oleObj name="Equation" r:id="rId15" imgW="863280" imgH="583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94904"/>
                        <a:ext cx="863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3932904" y="4803060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4" name="Equation" r:id="rId17" imgW="977760" imgH="291960" progId="Equation.DSMT4">
                  <p:embed/>
                </p:oleObj>
              </mc:Choice>
              <mc:Fallback>
                <p:oleObj name="Equation" r:id="rId17" imgW="97776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4" y="4803060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02816"/>
              </p:ext>
            </p:extLst>
          </p:nvPr>
        </p:nvGraphicFramePr>
        <p:xfrm>
          <a:off x="4959350" y="4495800"/>
          <a:ext cx="2324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5" name="Equation" r:id="rId19" imgW="2323800" imgH="939600" progId="Equation.DSMT4">
                  <p:embed/>
                </p:oleObj>
              </mc:Choice>
              <mc:Fallback>
                <p:oleObj name="Equation" r:id="rId19" imgW="2323800" imgH="939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4495800"/>
                        <a:ext cx="2324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Solution</a:t>
            </a:r>
          </a:p>
          <a:p>
            <a:r>
              <a:rPr lang="en-US" dirty="0"/>
              <a:t>The integrand contains an expression almost, but not quite, of the form                  We can easily eliminate the coefficient in front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by making the change of variable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dirty="0"/>
              <a:t>. Note the change in the limits of integration that result.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873044" y="1161844"/>
          <a:ext cx="2057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8" name="Equation" r:id="rId3" imgW="2057400" imgH="1091880" progId="Equation.DSMT4">
                  <p:embed/>
                </p:oleObj>
              </mc:Choice>
              <mc:Fallback>
                <p:oleObj name="Equation" r:id="rId3" imgW="2057400" imgH="1091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044" y="1161844"/>
                        <a:ext cx="2057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138948" y="2895600"/>
          <a:ext cx="1320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9" name="Equation" r:id="rId5" imgW="1320480" imgH="495000" progId="Equation.DSMT4">
                  <p:embed/>
                </p:oleObj>
              </mc:Choice>
              <mc:Fallback>
                <p:oleObj name="Equation" r:id="rId5" imgW="13204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948" y="2895600"/>
                        <a:ext cx="1320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471948" y="4768644"/>
          <a:ext cx="222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0" name="Equation" r:id="rId7" imgW="2222280" imgH="1091880" progId="Equation.DSMT4">
                  <p:embed/>
                </p:oleObj>
              </mc:Choice>
              <mc:Fallback>
                <p:oleObj name="Equation" r:id="rId7" imgW="2222280" imgH="1091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48" y="4768644"/>
                        <a:ext cx="22225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2728452" y="4783392"/>
          <a:ext cx="2476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1" name="Equation" r:id="rId9" imgW="2476440" imgH="1091880" progId="Equation.DSMT4">
                  <p:embed/>
                </p:oleObj>
              </mc:Choice>
              <mc:Fallback>
                <p:oleObj name="Equation" r:id="rId9" imgW="2476440" imgH="1091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452" y="4783392"/>
                        <a:ext cx="24765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5257800" y="4783392"/>
          <a:ext cx="34417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2" name="Equation" r:id="rId11" imgW="3441600" imgH="1244520" progId="Equation.DSMT4">
                  <p:embed/>
                </p:oleObj>
              </mc:Choice>
              <mc:Fallback>
                <p:oleObj name="Equation" r:id="rId11" imgW="3441600" imgH="12445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83392"/>
                        <a:ext cx="34417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proceed with </a:t>
            </a:r>
            <a:r>
              <a:rPr lang="en-US" i="1" dirty="0"/>
              <a:t>t </a:t>
            </a:r>
            <a:r>
              <a:rPr lang="en-US" dirty="0"/>
              <a:t>= 2 tan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and </a:t>
            </a:r>
            <a:r>
              <a:rPr lang="en-US" i="1" dirty="0"/>
              <a:t>dt</a:t>
            </a:r>
            <a:r>
              <a:rPr lang="en-US" dirty="0"/>
              <a:t> = 2 sec2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.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304800" y="1993488"/>
          <a:ext cx="2311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0" name="Equation" r:id="rId3" imgW="2311200" imgH="1244520" progId="Equation.DSMT4">
                  <p:embed/>
                </p:oleObj>
              </mc:Choice>
              <mc:Fallback>
                <p:oleObj name="Equation" r:id="rId3" imgW="2311200" imgH="1244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93488"/>
                        <a:ext cx="2311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6031"/>
              </p:ext>
            </p:extLst>
          </p:nvPr>
        </p:nvGraphicFramePr>
        <p:xfrm>
          <a:off x="2620963" y="1919288"/>
          <a:ext cx="337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1" name="Equation" r:id="rId5" imgW="3377880" imgH="1295280" progId="Equation.DSMT4">
                  <p:embed/>
                </p:oleObj>
              </mc:Choice>
              <mc:Fallback>
                <p:oleObj name="Equation" r:id="rId5" imgW="3377880" imgH="1295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1919288"/>
                        <a:ext cx="3378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77670"/>
              </p:ext>
            </p:extLst>
          </p:nvPr>
        </p:nvGraphicFramePr>
        <p:xfrm>
          <a:off x="6000750" y="1949450"/>
          <a:ext cx="2870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2" name="Equation" r:id="rId7" imgW="2869920" imgH="1295280" progId="Equation.DSMT4">
                  <p:embed/>
                </p:oleObj>
              </mc:Choice>
              <mc:Fallback>
                <p:oleObj name="Equation" r:id="rId7" imgW="2869920" imgH="1295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949450"/>
                        <a:ext cx="2870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08954"/>
              </p:ext>
            </p:extLst>
          </p:nvPr>
        </p:nvGraphicFramePr>
        <p:xfrm>
          <a:off x="2635250" y="3384550"/>
          <a:ext cx="2870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3" name="Equation" r:id="rId9" imgW="2869920" imgH="1054080" progId="Equation.DSMT4">
                  <p:embed/>
                </p:oleObj>
              </mc:Choice>
              <mc:Fallback>
                <p:oleObj name="Equation" r:id="rId9" imgW="2869920" imgH="1054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384550"/>
                        <a:ext cx="28702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21520"/>
              </p:ext>
            </p:extLst>
          </p:nvPr>
        </p:nvGraphicFramePr>
        <p:xfrm>
          <a:off x="5562600" y="3446463"/>
          <a:ext cx="243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4" name="Equation" r:id="rId11" imgW="2438280" imgH="838080" progId="Equation.DSMT4">
                  <p:embed/>
                </p:oleObj>
              </mc:Choice>
              <mc:Fallback>
                <p:oleObj name="Equation" r:id="rId11" imgW="24382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46463"/>
                        <a:ext cx="243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88093"/>
              </p:ext>
            </p:extLst>
          </p:nvPr>
        </p:nvGraphicFramePr>
        <p:xfrm>
          <a:off x="2617788" y="4711700"/>
          <a:ext cx="2387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5" name="Equation" r:id="rId13" imgW="2387520" imgH="825480" progId="Equation.DSMT4">
                  <p:embed/>
                </p:oleObj>
              </mc:Choice>
              <mc:Fallback>
                <p:oleObj name="Equation" r:id="rId13" imgW="2387520" imgH="825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4711700"/>
                        <a:ext cx="2387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42777"/>
              </p:ext>
            </p:extLst>
          </p:nvPr>
        </p:nvGraphicFramePr>
        <p:xfrm>
          <a:off x="5025378" y="4648200"/>
          <a:ext cx="1841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6" name="Equation" r:id="rId15" imgW="1841400" imgH="1015920" progId="Equation.DSMT4">
                  <p:embed/>
                </p:oleObj>
              </mc:Choice>
              <mc:Fallback>
                <p:oleObj name="Equation" r:id="rId15" imgW="1841400" imgH="1015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378" y="4648200"/>
                        <a:ext cx="1841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our antiderivative is a function of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, but the limits of integration are still in terms of </a:t>
            </a:r>
            <a:r>
              <a:rPr lang="en-US" i="1" dirty="0"/>
              <a:t>t</a:t>
            </a:r>
            <a:r>
              <a:rPr lang="en-US" dirty="0"/>
              <a:t>. In order to evaluate the expression, we sketch the triangle in Figure 6 and write everything in terms of </a:t>
            </a:r>
            <a:r>
              <a:rPr lang="en-US" i="1" dirty="0"/>
              <a:t>t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0625" y="2685432"/>
            <a:ext cx="3914775" cy="3324188"/>
            <a:chOff x="4800600" y="2685432"/>
            <a:chExt cx="3914775" cy="3324188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800600" y="2685432"/>
              <a:ext cx="39147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072960" y="54864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6</a:t>
              </a:r>
            </a:p>
          </p:txBody>
        </p:sp>
      </p:grpSp>
      <p:graphicFrame>
        <p:nvGraphicFramePr>
          <p:cNvPr id="120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425287"/>
              </p:ext>
            </p:extLst>
          </p:nvPr>
        </p:nvGraphicFramePr>
        <p:xfrm>
          <a:off x="576263" y="3279775"/>
          <a:ext cx="157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0" name="Equation" r:id="rId4" imgW="1574640" imgH="1015920" progId="Equation.DSMT4">
                  <p:embed/>
                </p:oleObj>
              </mc:Choice>
              <mc:Fallback>
                <p:oleObj name="Equation" r:id="rId4" imgW="157464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279775"/>
                        <a:ext cx="1574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2180304" y="3200400"/>
          <a:ext cx="2425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1" name="Equation" r:id="rId6" imgW="2425680" imgH="1143000" progId="Equation.DSMT4">
                  <p:embed/>
                </p:oleObj>
              </mc:Choice>
              <mc:Fallback>
                <p:oleObj name="Equation" r:id="rId6" imgW="2425680" imgH="1143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304" y="3200400"/>
                        <a:ext cx="2425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2209800" y="4525296"/>
          <a:ext cx="1511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2" name="Equation" r:id="rId8" imgW="1511280" imgH="888840" progId="Equation.DSMT4">
                  <p:embed/>
                </p:oleObj>
              </mc:Choice>
              <mc:Fallback>
                <p:oleObj name="Equation" r:id="rId8" imgW="151128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25296"/>
                        <a:ext cx="1511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3748548" y="4527756"/>
          <a:ext cx="1143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3" name="Equation" r:id="rId10" imgW="1143000" imgH="888840" progId="Equation.DSMT4">
                  <p:embed/>
                </p:oleObj>
              </mc:Choice>
              <mc:Fallback>
                <p:oleObj name="Equation" r:id="rId10" imgW="1143000" imgH="888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548" y="4527756"/>
                        <a:ext cx="1143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Trigonometric 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idea behind trigonometric substitutions is a </a:t>
            </a:r>
            <a:r>
              <a:rPr lang="en-US" i="1" dirty="0"/>
              <a:t>change of variables</a:t>
            </a:r>
            <a:r>
              <a:rPr lang="en-US" dirty="0"/>
              <a:t>—the translation of an expression from one set of variables into another. </a:t>
            </a:r>
          </a:p>
          <a:p>
            <a:r>
              <a:rPr lang="en-US" dirty="0"/>
              <a:t>The Substitution Rule, or </a:t>
            </a:r>
            <a:r>
              <a:rPr lang="en-US" i="1" dirty="0"/>
              <a:t>u</a:t>
            </a:r>
            <a:r>
              <a:rPr lang="en-US" dirty="0"/>
              <a:t>-substitution, was our first example of a change of variables, and in fact the Substitution Rule is the basis of trigonometric substitutions.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Trigonometric 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given an integral                   we replace </a:t>
            </a:r>
            <a:r>
              <a:rPr lang="en-US" i="1" dirty="0"/>
              <a:t>x</a:t>
            </a:r>
            <a:r>
              <a:rPr lang="en-US" dirty="0"/>
              <a:t> with a differentiable one-to-one function           and write the following: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593304" y="1270686"/>
          <a:ext cx="1397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Equation" r:id="rId3" imgW="1396800" imgH="583920" progId="Equation.DSMT4">
                  <p:embed/>
                </p:oleObj>
              </mc:Choice>
              <mc:Fallback>
                <p:oleObj name="Equation" r:id="rId3" imgW="139680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304" y="1270686"/>
                        <a:ext cx="1397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78254"/>
              </p:ext>
            </p:extLst>
          </p:nvPr>
        </p:nvGraphicFramePr>
        <p:xfrm>
          <a:off x="5797550" y="1766888"/>
          <a:ext cx="72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Equation" r:id="rId5" imgW="723600" imgH="482400" progId="Equation.DSMT4">
                  <p:embed/>
                </p:oleObj>
              </mc:Choice>
              <mc:Fallback>
                <p:oleObj name="Equation" r:id="rId5" imgW="7236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1766888"/>
                        <a:ext cx="723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43000" y="2790829"/>
            <a:ext cx="6858000" cy="16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Trigonometric 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of the most frequently used trigonometry-based substitutions, and the expressions they help to simplify, are described below. </a:t>
            </a:r>
          </a:p>
          <a:p>
            <a:pPr algn="ctr"/>
            <a:r>
              <a:rPr lang="en-US" b="1" dirty="0"/>
              <a:t>Table 1: Three Trigonometric Substitutions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35686"/>
              </p:ext>
            </p:extLst>
          </p:nvPr>
        </p:nvGraphicFramePr>
        <p:xfrm>
          <a:off x="457200" y="3281617"/>
          <a:ext cx="8382000" cy="220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Useful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+ </a:t>
                      </a: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</a:t>
                      </a:r>
                      <a:r>
                        <a:rPr lang="es-ES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r>
                        <a:rPr lang="es-E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sec</a:t>
                      </a:r>
                      <a:r>
                        <a:rPr lang="es-ES" sz="2400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endParaRPr lang="es-ES" sz="24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</a:t>
                      </a:r>
                      <a:r>
                        <a:rPr lang="es-ES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 </a:t>
                      </a:r>
                      <a:r>
                        <a:rPr lang="es-E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cos</a:t>
                      </a:r>
                      <a:r>
                        <a:rPr lang="es-ES" sz="2400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endParaRPr lang="es-ES" sz="24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55100"/>
              </p:ext>
            </p:extLst>
          </p:nvPr>
        </p:nvGraphicFramePr>
        <p:xfrm>
          <a:off x="762000" y="3933825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33825"/>
                        <a:ext cx="109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44524"/>
              </p:ext>
            </p:extLst>
          </p:nvPr>
        </p:nvGraphicFramePr>
        <p:xfrm>
          <a:off x="762000" y="4810125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5" imgW="1091880" imgH="431640" progId="Equation.DSMT4">
                  <p:embed/>
                </p:oleObj>
              </mc:Choice>
              <mc:Fallback>
                <p:oleObj name="Equation" r:id="rId5" imgW="10918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10125"/>
                        <a:ext cx="109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27849"/>
              </p:ext>
            </p:extLst>
          </p:nvPr>
        </p:nvGraphicFramePr>
        <p:xfrm>
          <a:off x="4381500" y="3840163"/>
          <a:ext cx="1485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Equation" r:id="rId7" imgW="1485720" imgH="723600" progId="Equation.DSMT4">
                  <p:embed/>
                </p:oleObj>
              </mc:Choice>
              <mc:Fallback>
                <p:oleObj name="Equation" r:id="rId7" imgW="1485720" imgH="723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840163"/>
                        <a:ext cx="1485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5035"/>
              </p:ext>
            </p:extLst>
          </p:nvPr>
        </p:nvGraphicFramePr>
        <p:xfrm>
          <a:off x="4381500" y="4716463"/>
          <a:ext cx="1485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Equation" r:id="rId9" imgW="1485720" imgH="723600" progId="Equation.DSMT4">
                  <p:embed/>
                </p:oleObj>
              </mc:Choice>
              <mc:Fallback>
                <p:oleObj name="Equation" r:id="rId9" imgW="1485720" imgH="723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716463"/>
                        <a:ext cx="1485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Trigonometric Substitutions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012008"/>
              </p:ext>
            </p:extLst>
          </p:nvPr>
        </p:nvGraphicFramePr>
        <p:xfrm>
          <a:off x="457200" y="192024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Useful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r>
                        <a:rPr lang="en-U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  <a:r>
                        <a:rPr lang="es-ES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r>
                        <a:rPr lang="es-ES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i="0" kern="1200" baseline="0" dirty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= tan</a:t>
                      </a:r>
                      <a:r>
                        <a:rPr lang="es-ES" sz="2400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400" i="1" kern="1200" baseline="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a:t>θ</a:t>
                      </a:r>
                      <a:endParaRPr lang="es-ES" sz="24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7234"/>
              </p:ext>
            </p:extLst>
          </p:nvPr>
        </p:nvGraphicFramePr>
        <p:xfrm>
          <a:off x="762000" y="2711450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2"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11450"/>
                        <a:ext cx="109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48711"/>
              </p:ext>
            </p:extLst>
          </p:nvPr>
        </p:nvGraphicFramePr>
        <p:xfrm>
          <a:off x="3657600" y="3276600"/>
          <a:ext cx="2628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3" name="Equation" r:id="rId5" imgW="2628720" imgH="1523880" progId="Equation.DSMT4">
                  <p:embed/>
                </p:oleObj>
              </mc:Choice>
              <mc:Fallback>
                <p:oleObj name="Equation" r:id="rId5" imgW="2628720" imgH="1523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76600"/>
                        <a:ext cx="2628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2192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 1: Three Trigonometric Substitutions (cont.)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</a:t>
            </a:r>
          </a:p>
          <a:p>
            <a:pPr>
              <a:spcBef>
                <a:spcPts val="1800"/>
              </a:spcBef>
            </a:pPr>
            <a:r>
              <a:rPr lang="en-US" b="1" dirty="0"/>
              <a:t>Solution</a:t>
            </a:r>
          </a:p>
          <a:p>
            <a:r>
              <a:rPr lang="en-US" dirty="0"/>
              <a:t>This integral contains an expression of the form</a:t>
            </a:r>
          </a:p>
          <a:p>
            <a:pPr>
              <a:spcBef>
                <a:spcPts val="0"/>
              </a:spcBef>
            </a:pPr>
            <a:r>
              <a:rPr lang="en-US" dirty="0"/>
              <a:t>with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5, so we make the substitution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5 tan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. Note that this means </a:t>
            </a:r>
            <a:r>
              <a:rPr lang="en-US" i="1" dirty="0"/>
              <a:t>dx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5 sec</a:t>
            </a:r>
            <a:r>
              <a:rPr lang="en-US" baseline="30000" dirty="0"/>
              <a:t>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85157"/>
              </p:ext>
            </p:extLst>
          </p:nvPr>
        </p:nvGraphicFramePr>
        <p:xfrm>
          <a:off x="1903413" y="1138238"/>
          <a:ext cx="157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7" name="Equation" r:id="rId3" imgW="1574640" imgH="927000" progId="Equation.DSMT4">
                  <p:embed/>
                </p:oleObj>
              </mc:Choice>
              <mc:Fallback>
                <p:oleObj name="Equation" r:id="rId3" imgW="157464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1138238"/>
                        <a:ext cx="1574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7359444" y="2374224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8" name="Equation" r:id="rId5" imgW="1257120" imgH="495000" progId="Equation.DSMT4">
                  <p:embed/>
                </p:oleObj>
              </mc:Choice>
              <mc:Fallback>
                <p:oleObj name="Equation" r:id="rId5" imgW="125712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444" y="2374224"/>
                        <a:ext cx="1257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31531"/>
              </p:ext>
            </p:extLst>
          </p:nvPr>
        </p:nvGraphicFramePr>
        <p:xfrm>
          <a:off x="1143000" y="3949700"/>
          <a:ext cx="1511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9" name="Equation" r:id="rId7" imgW="1511280" imgH="927000" progId="Equation.DSMT4">
                  <p:embed/>
                </p:oleObj>
              </mc:Choice>
              <mc:Fallback>
                <p:oleObj name="Equation" r:id="rId7" imgW="151128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49700"/>
                        <a:ext cx="1511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646602"/>
              </p:ext>
            </p:extLst>
          </p:nvPr>
        </p:nvGraphicFramePr>
        <p:xfrm>
          <a:off x="2743200" y="3886200"/>
          <a:ext cx="2654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0" name="Equation" r:id="rId9" imgW="2654280" imgH="977760" progId="Equation.DSMT4">
                  <p:embed/>
                </p:oleObj>
              </mc:Choice>
              <mc:Fallback>
                <p:oleObj name="Equation" r:id="rId9" imgW="2654280" imgH="977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26543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15325"/>
              </p:ext>
            </p:extLst>
          </p:nvPr>
        </p:nvGraphicFramePr>
        <p:xfrm>
          <a:off x="5473700" y="3889375"/>
          <a:ext cx="2451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1" name="Equation" r:id="rId11" imgW="2450880" imgH="977760" progId="Equation.DSMT4">
                  <p:embed/>
                </p:oleObj>
              </mc:Choice>
              <mc:Fallback>
                <p:oleObj name="Equation" r:id="rId11" imgW="2450880" imgH="9777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3889375"/>
                        <a:ext cx="24511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594515"/>
              </p:ext>
            </p:extLst>
          </p:nvPr>
        </p:nvGraphicFramePr>
        <p:xfrm>
          <a:off x="2738438" y="4965700"/>
          <a:ext cx="1803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2" name="Equation" r:id="rId13" imgW="1803240" imgH="977760" progId="Equation.DSMT4">
                  <p:embed/>
                </p:oleObj>
              </mc:Choice>
              <mc:Fallback>
                <p:oleObj name="Equation" r:id="rId13" imgW="1803240" imgH="977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965700"/>
                        <a:ext cx="1803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80591"/>
              </p:ext>
            </p:extLst>
          </p:nvPr>
        </p:nvGraphicFramePr>
        <p:xfrm>
          <a:off x="4673600" y="4962525"/>
          <a:ext cx="1803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3" name="Equation" r:id="rId15" imgW="1803240" imgH="1002960" progId="Equation.DSMT4">
                  <p:embed/>
                </p:oleObj>
              </mc:Choice>
              <mc:Fallback>
                <p:oleObj name="Equation" r:id="rId15" imgW="180324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962525"/>
                        <a:ext cx="1803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 sec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&gt; 0 on the interval</a:t>
            </a:r>
          </a:p>
          <a:p>
            <a:pPr>
              <a:spcBef>
                <a:spcPts val="0"/>
              </a:spcBef>
            </a:pPr>
            <a:r>
              <a:rPr lang="en-US" dirty="0"/>
              <a:t>so our integral can be simplified further and then evaluated.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only remaining step is to reverse the substitution and express our answer in terms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83236"/>
              </p:ext>
            </p:extLst>
          </p:nvPr>
        </p:nvGraphicFramePr>
        <p:xfrm>
          <a:off x="6072188" y="1339850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9" name="Equation" r:id="rId3" imgW="2323800" imgH="431640" progId="Equation.DSMT4">
                  <p:embed/>
                </p:oleObj>
              </mc:Choice>
              <mc:Fallback>
                <p:oleObj name="Equation" r:id="rId3" imgW="2323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1339850"/>
                        <a:ext cx="232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047993"/>
              </p:ext>
            </p:extLst>
          </p:nvPr>
        </p:nvGraphicFramePr>
        <p:xfrm>
          <a:off x="582966" y="2743200"/>
          <a:ext cx="1562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0" name="Equation" r:id="rId5" imgW="1562040" imgH="1002960" progId="Equation.DSMT4">
                  <p:embed/>
                </p:oleObj>
              </mc:Choice>
              <mc:Fallback>
                <p:oleObj name="Equation" r:id="rId5" imgW="1562040" imgH="1002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66" y="2743200"/>
                        <a:ext cx="1562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81906"/>
              </p:ext>
            </p:extLst>
          </p:nvPr>
        </p:nvGraphicFramePr>
        <p:xfrm>
          <a:off x="2178050" y="2743200"/>
          <a:ext cx="1816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1" name="Equation" r:id="rId7" imgW="1815840" imgH="888840" progId="Equation.DSMT4">
                  <p:embed/>
                </p:oleObj>
              </mc:Choice>
              <mc:Fallback>
                <p:oleObj name="Equation" r:id="rId7" imgW="181584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743200"/>
                        <a:ext cx="1816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4785"/>
              </p:ext>
            </p:extLst>
          </p:nvPr>
        </p:nvGraphicFramePr>
        <p:xfrm>
          <a:off x="4013200" y="2941638"/>
          <a:ext cx="162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2" name="Equation" r:id="rId9" imgW="1625400" imgH="583920" progId="Equation.DSMT4">
                  <p:embed/>
                </p:oleObj>
              </mc:Choice>
              <mc:Fallback>
                <p:oleObj name="Equation" r:id="rId9" imgW="162540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941638"/>
                        <a:ext cx="1625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37950"/>
              </p:ext>
            </p:extLst>
          </p:nvPr>
        </p:nvGraphicFramePr>
        <p:xfrm>
          <a:off x="5648912" y="2971800"/>
          <a:ext cx="292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3" name="Equation" r:id="rId11" imgW="2920680" imgH="482400" progId="Equation.DSMT4">
                  <p:embed/>
                </p:oleObj>
              </mc:Choice>
              <mc:Fallback>
                <p:oleObj name="Equation" r:id="rId11" imgW="29206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912" y="2971800"/>
                        <a:ext cx="292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/>
              <a:t>x</a:t>
            </a:r>
            <a:r>
              <a:rPr lang="en-US" dirty="0"/>
              <a:t> = 5 tan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, we could do this by replacing each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 with                     and then simplify the result—no trivial task! Instead, it is far easier to sketch a diagram such as the one in Figure 2 that illustrates the relationship                  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219200" y="1752600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3" imgW="1549080" imgH="495000" progId="Equation.DSMT4">
                  <p:embed/>
                </p:oleObj>
              </mc:Choice>
              <mc:Fallback>
                <p:oleObj name="Equation" r:id="rId3" imgW="15490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154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6852" y="2824320"/>
            <a:ext cx="3566160" cy="281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003756"/>
            <a:ext cx="50292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From the angle 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known opposite and adjacent sides, we can determine the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hypotenuse to be                 and hence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26752"/>
              </p:ext>
            </p:extLst>
          </p:nvPr>
        </p:nvGraphicFramePr>
        <p:xfrm>
          <a:off x="536575" y="3062288"/>
          <a:ext cx="1609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Equation" r:id="rId6" imgW="1650960" imgH="431640" progId="Equation.DSMT4">
                  <p:embed/>
                </p:oleObj>
              </mc:Choice>
              <mc:Fallback>
                <p:oleObj name="Equation" r:id="rId6" imgW="1650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3062288"/>
                        <a:ext cx="16097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88359"/>
              </p:ext>
            </p:extLst>
          </p:nvPr>
        </p:nvGraphicFramePr>
        <p:xfrm>
          <a:off x="3152775" y="4381500"/>
          <a:ext cx="1238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8" name="Equation" r:id="rId8" imgW="1269720" imgH="495000" progId="Equation.DSMT4">
                  <p:embed/>
                </p:oleObj>
              </mc:Choice>
              <mc:Fallback>
                <p:oleObj name="Equation" r:id="rId8" imgW="12697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381500"/>
                        <a:ext cx="12382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704566"/>
              </p:ext>
            </p:extLst>
          </p:nvPr>
        </p:nvGraphicFramePr>
        <p:xfrm>
          <a:off x="1524000" y="5013325"/>
          <a:ext cx="2651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9" name="Equation" r:id="rId10" imgW="2717640" imgH="558720" progId="Equation.DSMT4">
                  <p:embed/>
                </p:oleObj>
              </mc:Choice>
              <mc:Fallback>
                <p:oleObj name="Equation" r:id="rId10" imgW="271764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13325"/>
                        <a:ext cx="26511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172974" y="5515896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1013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Euclid Symbol</vt:lpstr>
      <vt:lpstr>Arial</vt:lpstr>
      <vt:lpstr>Cambria Math</vt:lpstr>
      <vt:lpstr>Calibri</vt:lpstr>
      <vt:lpstr>Symbol</vt:lpstr>
      <vt:lpstr>Office Theme</vt:lpstr>
      <vt:lpstr>Equation</vt:lpstr>
      <vt:lpstr>MathType 6.0 Equation</vt:lpstr>
      <vt:lpstr>Section 7.4</vt:lpstr>
      <vt:lpstr>TOPICS </vt:lpstr>
      <vt:lpstr>Three Common Trigonometric Substitutions</vt:lpstr>
      <vt:lpstr>Three Common Trigonometric Substitutions</vt:lpstr>
      <vt:lpstr>Three Common Trigonometric Substitutions</vt:lpstr>
      <vt:lpstr>Three Common Trigonometric Substitutions</vt:lpstr>
      <vt:lpstr>Example 1 </vt:lpstr>
      <vt:lpstr>Example 1 (cont.)</vt:lpstr>
      <vt:lpstr>Example 1 (cont.)</vt:lpstr>
      <vt:lpstr>Example 1 (cont.)</vt:lpstr>
      <vt:lpstr>Example 2 </vt:lpstr>
      <vt:lpstr>Example 2 (cont.)</vt:lpstr>
      <vt:lpstr>Example 2 (cont.)</vt:lpstr>
      <vt:lpstr>Example 3 </vt:lpstr>
      <vt:lpstr>Example 3 (cont.)</vt:lpstr>
      <vt:lpstr>Example 3 (cont.)</vt:lpstr>
      <vt:lpstr>Example 3 (cont.)</vt:lpstr>
      <vt:lpstr>Example 3 (cont.)</vt:lpstr>
      <vt:lpstr>Example 4 </vt:lpstr>
      <vt:lpstr>Example 4 (cont.)</vt:lpstr>
      <vt:lpstr>Example 4 (cont.)</vt:lpstr>
      <vt:lpstr>Example 4 (cont.)</vt:lpstr>
      <vt:lpstr>Example 5 </vt:lpstr>
      <vt:lpstr>Example 5 (cont.)</vt:lpstr>
      <vt:lpstr>Example 6 </vt:lpstr>
      <vt:lpstr>Example 6 (cont.)</vt:lpstr>
      <vt:lpstr>Example 6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Learning;Kim Cumbie</dc:creator>
  <cp:lastModifiedBy>Daniel Breuer</cp:lastModifiedBy>
  <cp:revision>319</cp:revision>
  <dcterms:created xsi:type="dcterms:W3CDTF">2013-04-26T14:43:13Z</dcterms:created>
  <dcterms:modified xsi:type="dcterms:W3CDTF">2018-09-25T20:11:59Z</dcterms:modified>
</cp:coreProperties>
</file>