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8" r:id="rId3"/>
    <p:sldId id="259" r:id="rId4"/>
    <p:sldId id="282" r:id="rId5"/>
    <p:sldId id="283" r:id="rId6"/>
    <p:sldId id="284" r:id="rId7"/>
    <p:sldId id="285" r:id="rId8"/>
    <p:sldId id="260" r:id="rId9"/>
    <p:sldId id="261" r:id="rId10"/>
    <p:sldId id="262" r:id="rId11"/>
    <p:sldId id="263" r:id="rId12"/>
    <p:sldId id="26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Ti86pc" panose="020B0609020003040203" pitchFamily="49"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FFFCC"/>
    <a:srgbClr val="000000"/>
    <a:srgbClr val="004786"/>
    <a:srgbClr val="0000FF"/>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4660"/>
  </p:normalViewPr>
  <p:slideViewPr>
    <p:cSldViewPr>
      <p:cViewPr varScale="1">
        <p:scale>
          <a:sx n="107" d="100"/>
          <a:sy n="107" d="100"/>
        </p:scale>
        <p:origin x="12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96117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10.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png"/><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png"/><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Integration Summary and Integration Using Computer Algebra Systems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The radicals in the numerator and denominator of this integrand make it difficult to work with, and such expressions are good candidates for rationalizing. We can choose to rationalize either part of the fraction, but rationalizing the denominator doesn’t immediately lead to anything that looks better. So we try the numerator.</a:t>
            </a:r>
          </a:p>
        </p:txBody>
      </p:sp>
      <p:graphicFrame>
        <p:nvGraphicFramePr>
          <p:cNvPr id="387074" name="Object 2"/>
          <p:cNvGraphicFramePr>
            <a:graphicFrameLocks noChangeAspect="1"/>
          </p:cNvGraphicFramePr>
          <p:nvPr/>
        </p:nvGraphicFramePr>
        <p:xfrm>
          <a:off x="1874838" y="1131523"/>
          <a:ext cx="1676400" cy="901700"/>
        </p:xfrm>
        <a:graphic>
          <a:graphicData uri="http://schemas.openxmlformats.org/presentationml/2006/ole">
            <mc:AlternateContent xmlns:mc="http://schemas.openxmlformats.org/markup-compatibility/2006">
              <mc:Choice xmlns:v="urn:schemas-microsoft-com:vml" Requires="v">
                <p:oleObj spid="_x0000_s387107" name="Equation" r:id="rId3" imgW="1676160" imgH="901440" progId="Equation.DSMT4">
                  <p:embed/>
                </p:oleObj>
              </mc:Choice>
              <mc:Fallback>
                <p:oleObj name="Equation" r:id="rId3" imgW="167616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838" y="1131523"/>
                        <a:ext cx="1676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6" name="Object 4"/>
          <p:cNvGraphicFramePr>
            <a:graphicFrameLocks noChangeAspect="1"/>
          </p:cNvGraphicFramePr>
          <p:nvPr/>
        </p:nvGraphicFramePr>
        <p:xfrm>
          <a:off x="1143000" y="4953000"/>
          <a:ext cx="1612900" cy="939800"/>
        </p:xfrm>
        <a:graphic>
          <a:graphicData uri="http://schemas.openxmlformats.org/presentationml/2006/ole">
            <mc:AlternateContent xmlns:mc="http://schemas.openxmlformats.org/markup-compatibility/2006">
              <mc:Choice xmlns:v="urn:schemas-microsoft-com:vml" Requires="v">
                <p:oleObj spid="_x0000_s387108" name="Equation" r:id="rId5" imgW="1612800" imgH="939600" progId="Equation.DSMT4">
                  <p:embed/>
                </p:oleObj>
              </mc:Choice>
              <mc:Fallback>
                <p:oleObj name="Equation" r:id="rId5" imgW="161280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953000"/>
                        <a:ext cx="1612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7" name="Object 5"/>
          <p:cNvGraphicFramePr>
            <a:graphicFrameLocks noChangeAspect="1"/>
          </p:cNvGraphicFramePr>
          <p:nvPr/>
        </p:nvGraphicFramePr>
        <p:xfrm>
          <a:off x="2788170" y="4953000"/>
          <a:ext cx="3035300" cy="965200"/>
        </p:xfrm>
        <a:graphic>
          <a:graphicData uri="http://schemas.openxmlformats.org/presentationml/2006/ole">
            <mc:AlternateContent xmlns:mc="http://schemas.openxmlformats.org/markup-compatibility/2006">
              <mc:Choice xmlns:v="urn:schemas-microsoft-com:vml" Requires="v">
                <p:oleObj spid="_x0000_s387109" name="Equation" r:id="rId7" imgW="3035160" imgH="965160" progId="Equation.DSMT4">
                  <p:embed/>
                </p:oleObj>
              </mc:Choice>
              <mc:Fallback>
                <p:oleObj name="Equation" r:id="rId7" imgW="3035160" imgH="965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170" y="4953000"/>
                        <a:ext cx="3035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8" name="Object 6"/>
          <p:cNvGraphicFramePr>
            <a:graphicFrameLocks noChangeAspect="1"/>
          </p:cNvGraphicFramePr>
          <p:nvPr/>
        </p:nvGraphicFramePr>
        <p:xfrm>
          <a:off x="5867400" y="5029200"/>
          <a:ext cx="2184400" cy="939800"/>
        </p:xfrm>
        <a:graphic>
          <a:graphicData uri="http://schemas.openxmlformats.org/presentationml/2006/ole">
            <mc:AlternateContent xmlns:mc="http://schemas.openxmlformats.org/markup-compatibility/2006">
              <mc:Choice xmlns:v="urn:schemas-microsoft-com:vml" Requires="v">
                <p:oleObj spid="_x0000_s387110" name="Equation" r:id="rId9" imgW="2184120" imgH="939600" progId="Equation.DSMT4">
                  <p:embed/>
                </p:oleObj>
              </mc:Choice>
              <mc:Fallback>
                <p:oleObj name="Equation" r:id="rId9" imgW="2184120" imgH="939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5029200"/>
                        <a:ext cx="218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7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70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7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 presence of a quadratic polynomial in the denominator and a linear polynomial in the numerator looks promising, but </a:t>
            </a:r>
            <a:r>
              <a:rPr lang="en-US" i="1" dirty="0"/>
              <a:t>u</a:t>
            </a:r>
            <a:r>
              <a:rPr lang="en-US" dirty="0"/>
              <a:t>-substitution with </a:t>
            </a:r>
            <a:r>
              <a:rPr lang="en-US" i="1" dirty="0"/>
              <a:t>u</a:t>
            </a:r>
            <a:r>
              <a:rPr lang="en-US" dirty="0"/>
              <a:t> = 25 </a:t>
            </a:r>
            <a:r>
              <a:rPr lang="en-US" dirty="0">
                <a:latin typeface="Symbol" pitchFamily="18" charset="2"/>
              </a:rPr>
              <a:t>-</a:t>
            </a:r>
            <a:r>
              <a:rPr lang="en-US" dirty="0"/>
              <a:t> </a:t>
            </a:r>
            <a:r>
              <a:rPr lang="en-US" i="1" dirty="0"/>
              <a:t>x</a:t>
            </a:r>
            <a:r>
              <a:rPr lang="en-US" baseline="30000" dirty="0"/>
              <a:t>2</a:t>
            </a:r>
            <a:r>
              <a:rPr lang="en-US" dirty="0"/>
              <a:t> doesn’t quite help yet. However, simply splitting the fraction into two pieces results in two integrals we can handle. The first, after dividing the top and bottom by 5, takes on a form we have seen before, and the second can be integrated with the </a:t>
            </a:r>
            <a:r>
              <a:rPr lang="en-US" i="1" dirty="0"/>
              <a:t>u</a:t>
            </a:r>
            <a:r>
              <a:rPr lang="en-US" dirty="0"/>
              <a:t>-substitution just mentioned.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graphicFrame>
        <p:nvGraphicFramePr>
          <p:cNvPr id="388099" name="Object 3"/>
          <p:cNvGraphicFramePr>
            <a:graphicFrameLocks noChangeAspect="1"/>
          </p:cNvGraphicFramePr>
          <p:nvPr>
            <p:extLst>
              <p:ext uri="{D42A27DB-BD31-4B8C-83A1-F6EECF244321}">
                <p14:modId xmlns:p14="http://schemas.microsoft.com/office/powerpoint/2010/main" val="285606866"/>
              </p:ext>
            </p:extLst>
          </p:nvPr>
        </p:nvGraphicFramePr>
        <p:xfrm>
          <a:off x="1314450" y="1377950"/>
          <a:ext cx="1879600" cy="927100"/>
        </p:xfrm>
        <a:graphic>
          <a:graphicData uri="http://schemas.openxmlformats.org/presentationml/2006/ole">
            <mc:AlternateContent xmlns:mc="http://schemas.openxmlformats.org/markup-compatibility/2006">
              <mc:Choice xmlns:v="urn:schemas-microsoft-com:vml" Requires="v">
                <p:oleObj spid="_x0000_s388131" name="Equation" r:id="rId3" imgW="1879560" imgH="927000" progId="Equation.DSMT4">
                  <p:embed/>
                </p:oleObj>
              </mc:Choice>
              <mc:Fallback>
                <p:oleObj name="Equation" r:id="rId3" imgW="1879560" imgH="927000" progId="Equation.DSMT4">
                  <p:embed/>
                  <p:pic>
                    <p:nvPicPr>
                      <p:cNvPr id="0" name="Picture 3"/>
                      <p:cNvPicPr>
                        <a:picLocks noChangeAspect="1" noChangeArrowheads="1"/>
                      </p:cNvPicPr>
                      <p:nvPr/>
                    </p:nvPicPr>
                    <p:blipFill>
                      <a:blip r:embed="rId4"/>
                      <a:srcRect/>
                      <a:stretch>
                        <a:fillRect/>
                      </a:stretch>
                    </p:blipFill>
                    <p:spPr bwMode="auto">
                      <a:xfrm>
                        <a:off x="1314450" y="1377950"/>
                        <a:ext cx="1879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0" name="Object 4"/>
          <p:cNvGraphicFramePr>
            <a:graphicFrameLocks noChangeAspect="1"/>
          </p:cNvGraphicFramePr>
          <p:nvPr>
            <p:extLst>
              <p:ext uri="{D42A27DB-BD31-4B8C-83A1-F6EECF244321}">
                <p14:modId xmlns:p14="http://schemas.microsoft.com/office/powerpoint/2010/main" val="1923003147"/>
              </p:ext>
            </p:extLst>
          </p:nvPr>
        </p:nvGraphicFramePr>
        <p:xfrm>
          <a:off x="3276600" y="1377950"/>
          <a:ext cx="4292600" cy="927100"/>
        </p:xfrm>
        <a:graphic>
          <a:graphicData uri="http://schemas.openxmlformats.org/presentationml/2006/ole">
            <mc:AlternateContent xmlns:mc="http://schemas.openxmlformats.org/markup-compatibility/2006">
              <mc:Choice xmlns:v="urn:schemas-microsoft-com:vml" Requires="v">
                <p:oleObj spid="_x0000_s388132" name="Equation" r:id="rId5" imgW="4292280" imgH="927000" progId="Equation.DSMT4">
                  <p:embed/>
                </p:oleObj>
              </mc:Choice>
              <mc:Fallback>
                <p:oleObj name="Equation" r:id="rId5" imgW="4292280" imgH="927000" progId="Equation.DSMT4">
                  <p:embed/>
                  <p:pic>
                    <p:nvPicPr>
                      <p:cNvPr id="0" name="Picture 4"/>
                      <p:cNvPicPr>
                        <a:picLocks noChangeAspect="1" noChangeArrowheads="1"/>
                      </p:cNvPicPr>
                      <p:nvPr/>
                    </p:nvPicPr>
                    <p:blipFill>
                      <a:blip r:embed="rId6"/>
                      <a:srcRect/>
                      <a:stretch>
                        <a:fillRect/>
                      </a:stretch>
                    </p:blipFill>
                    <p:spPr bwMode="auto">
                      <a:xfrm>
                        <a:off x="3276600" y="1377950"/>
                        <a:ext cx="4292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1" name="Object 5"/>
          <p:cNvGraphicFramePr>
            <a:graphicFrameLocks noChangeAspect="1"/>
          </p:cNvGraphicFramePr>
          <p:nvPr>
            <p:extLst>
              <p:ext uri="{D42A27DB-BD31-4B8C-83A1-F6EECF244321}">
                <p14:modId xmlns:p14="http://schemas.microsoft.com/office/powerpoint/2010/main" val="1930485005"/>
              </p:ext>
            </p:extLst>
          </p:nvPr>
        </p:nvGraphicFramePr>
        <p:xfrm>
          <a:off x="3276600" y="2501900"/>
          <a:ext cx="4508500" cy="1536700"/>
        </p:xfrm>
        <a:graphic>
          <a:graphicData uri="http://schemas.openxmlformats.org/presentationml/2006/ole">
            <mc:AlternateContent xmlns:mc="http://schemas.openxmlformats.org/markup-compatibility/2006">
              <mc:Choice xmlns:v="urn:schemas-microsoft-com:vml" Requires="v">
                <p:oleObj spid="_x0000_s388133" name="Equation" r:id="rId7" imgW="4508280" imgH="1536480" progId="Equation.DSMT4">
                  <p:embed/>
                </p:oleObj>
              </mc:Choice>
              <mc:Fallback>
                <p:oleObj name="Equation" r:id="rId7" imgW="4508280" imgH="1536480" progId="Equation.DSMT4">
                  <p:embed/>
                  <p:pic>
                    <p:nvPicPr>
                      <p:cNvPr id="0" name="Picture 5"/>
                      <p:cNvPicPr>
                        <a:picLocks noChangeAspect="1" noChangeArrowheads="1"/>
                      </p:cNvPicPr>
                      <p:nvPr/>
                    </p:nvPicPr>
                    <p:blipFill>
                      <a:blip r:embed="rId8"/>
                      <a:srcRect/>
                      <a:stretch>
                        <a:fillRect/>
                      </a:stretch>
                    </p:blipFill>
                    <p:spPr bwMode="auto">
                      <a:xfrm>
                        <a:off x="3276600" y="2501900"/>
                        <a:ext cx="45085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2" name="Object 6"/>
          <p:cNvGraphicFramePr>
            <a:graphicFrameLocks noChangeAspect="1"/>
          </p:cNvGraphicFramePr>
          <p:nvPr>
            <p:extLst>
              <p:ext uri="{D42A27DB-BD31-4B8C-83A1-F6EECF244321}">
                <p14:modId xmlns:p14="http://schemas.microsoft.com/office/powerpoint/2010/main" val="1243254436"/>
              </p:ext>
            </p:extLst>
          </p:nvPr>
        </p:nvGraphicFramePr>
        <p:xfrm>
          <a:off x="3276600" y="4241800"/>
          <a:ext cx="3784600" cy="939800"/>
        </p:xfrm>
        <a:graphic>
          <a:graphicData uri="http://schemas.openxmlformats.org/presentationml/2006/ole">
            <mc:AlternateContent xmlns:mc="http://schemas.openxmlformats.org/markup-compatibility/2006">
              <mc:Choice xmlns:v="urn:schemas-microsoft-com:vml" Requires="v">
                <p:oleObj spid="_x0000_s388134" name="Equation" r:id="rId9" imgW="3784320" imgH="939600" progId="Equation.DSMT4">
                  <p:embed/>
                </p:oleObj>
              </mc:Choice>
              <mc:Fallback>
                <p:oleObj name="Equation" r:id="rId9" imgW="3784320" imgH="939600" progId="Equation.DSMT4">
                  <p:embed/>
                  <p:pic>
                    <p:nvPicPr>
                      <p:cNvPr id="0" name="Picture 6"/>
                      <p:cNvPicPr>
                        <a:picLocks noChangeAspect="1" noChangeArrowheads="1"/>
                      </p:cNvPicPr>
                      <p:nvPr/>
                    </p:nvPicPr>
                    <p:blipFill>
                      <a:blip r:embed="rId10"/>
                      <a:srcRect/>
                      <a:stretch>
                        <a:fillRect/>
                      </a:stretch>
                    </p:blipFill>
                    <p:spPr bwMode="auto">
                      <a:xfrm>
                        <a:off x="3276600" y="4241800"/>
                        <a:ext cx="378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Find a general formula for the integral </a:t>
            </a:r>
          </a:p>
          <a:p>
            <a:r>
              <a:rPr lang="en-US" b="1" dirty="0"/>
              <a:t>Solution</a:t>
            </a:r>
          </a:p>
          <a:p>
            <a:r>
              <a:rPr lang="en-US" dirty="0"/>
              <a:t>We already know the answer, which we used repeatedly while learning the partial fractions method.</a:t>
            </a:r>
          </a:p>
        </p:txBody>
      </p:sp>
      <p:graphicFrame>
        <p:nvGraphicFramePr>
          <p:cNvPr id="389122" name="Object 2"/>
          <p:cNvGraphicFramePr>
            <a:graphicFrameLocks noChangeAspect="1"/>
          </p:cNvGraphicFramePr>
          <p:nvPr/>
        </p:nvGraphicFramePr>
        <p:xfrm>
          <a:off x="6075180" y="1113020"/>
          <a:ext cx="1574800" cy="838200"/>
        </p:xfrm>
        <a:graphic>
          <a:graphicData uri="http://schemas.openxmlformats.org/presentationml/2006/ole">
            <mc:AlternateContent xmlns:mc="http://schemas.openxmlformats.org/markup-compatibility/2006">
              <mc:Choice xmlns:v="urn:schemas-microsoft-com:vml" Requires="v">
                <p:oleObj spid="_x0000_s389156" name="Equation" r:id="rId3" imgW="1574640" imgH="838080" progId="Equation.DSMT4">
                  <p:embed/>
                </p:oleObj>
              </mc:Choice>
              <mc:Fallback>
                <p:oleObj name="Equation" r:id="rId3" imgW="15746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180" y="1113020"/>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4" name="Object 4"/>
          <p:cNvGraphicFramePr>
            <a:graphicFrameLocks noChangeAspect="1"/>
          </p:cNvGraphicFramePr>
          <p:nvPr/>
        </p:nvGraphicFramePr>
        <p:xfrm>
          <a:off x="1054100" y="3399540"/>
          <a:ext cx="1511300" cy="838200"/>
        </p:xfrm>
        <a:graphic>
          <a:graphicData uri="http://schemas.openxmlformats.org/presentationml/2006/ole">
            <mc:AlternateContent xmlns:mc="http://schemas.openxmlformats.org/markup-compatibility/2006">
              <mc:Choice xmlns:v="urn:schemas-microsoft-com:vml" Requires="v">
                <p:oleObj spid="_x0000_s389157" name="Equation" r:id="rId5" imgW="1511280" imgH="838080" progId="Equation.DSMT4">
                  <p:embed/>
                </p:oleObj>
              </mc:Choice>
              <mc:Fallback>
                <p:oleObj name="Equation" r:id="rId5" imgW="15112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3399540"/>
                        <a:ext cx="151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6" name="Object 6"/>
          <p:cNvGraphicFramePr>
            <a:graphicFrameLocks noChangeAspect="1"/>
          </p:cNvGraphicFramePr>
          <p:nvPr/>
        </p:nvGraphicFramePr>
        <p:xfrm>
          <a:off x="2679700" y="3429000"/>
          <a:ext cx="2324100" cy="838200"/>
        </p:xfrm>
        <a:graphic>
          <a:graphicData uri="http://schemas.openxmlformats.org/presentationml/2006/ole">
            <mc:AlternateContent xmlns:mc="http://schemas.openxmlformats.org/markup-compatibility/2006">
              <mc:Choice xmlns:v="urn:schemas-microsoft-com:vml" Requires="v">
                <p:oleObj spid="_x0000_s389158" name="Equation" r:id="rId7" imgW="2323800" imgH="838080" progId="Equation.DSMT4">
                  <p:embed/>
                </p:oleObj>
              </mc:Choice>
              <mc:Fallback>
                <p:oleObj name="Equation" r:id="rId7" imgW="232380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9700" y="34290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7" name="Object 7"/>
          <p:cNvGraphicFramePr>
            <a:graphicFrameLocks noChangeAspect="1"/>
          </p:cNvGraphicFramePr>
          <p:nvPr/>
        </p:nvGraphicFramePr>
        <p:xfrm>
          <a:off x="5232400" y="3564640"/>
          <a:ext cx="2844800" cy="647700"/>
        </p:xfrm>
        <a:graphic>
          <a:graphicData uri="http://schemas.openxmlformats.org/presentationml/2006/ole">
            <mc:AlternateContent xmlns:mc="http://schemas.openxmlformats.org/markup-compatibility/2006">
              <mc:Choice xmlns:v="urn:schemas-microsoft-com:vml" Requires="v">
                <p:oleObj spid="_x0000_s389159" name="Equation" r:id="rId9" imgW="2844720" imgH="647640" progId="Equation.DSMT4">
                  <p:embed/>
                </p:oleObj>
              </mc:Choice>
              <mc:Fallback>
                <p:oleObj name="Equation" r:id="rId9" imgW="2844720" imgH="6476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2400" y="3564640"/>
                        <a:ext cx="2844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4745915"/>
          </a:xfrm>
        </p:spPr>
        <p:txBody>
          <a:bodyPr>
            <a:spAutoFit/>
          </a:bodyPr>
          <a:lstStyle/>
          <a:p>
            <a:endParaRPr lang="en-US" dirty="0"/>
          </a:p>
          <a:p>
            <a:endParaRPr lang="en-US" dirty="0"/>
          </a:p>
          <a:p>
            <a:endParaRPr lang="en-US" dirty="0"/>
          </a:p>
          <a:p>
            <a:pPr>
              <a:lnSpc>
                <a:spcPct val="200000"/>
              </a:lnSpc>
            </a:pPr>
            <a:endParaRPr lang="en-US" dirty="0"/>
          </a:p>
          <a:p>
            <a:r>
              <a:rPr lang="en-US" dirty="0"/>
              <a:t>Figure 1 shows the relevant </a:t>
            </a:r>
            <a:r>
              <a:rPr lang="en-US" i="1" dirty="0"/>
              <a:t>Mathematica</a:t>
            </a:r>
            <a:r>
              <a:rPr lang="en-US" dirty="0"/>
              <a:t> command and result. Note that the output cites the </a:t>
            </a:r>
            <a:r>
              <a:rPr lang="en-US" dirty="0">
                <a:latin typeface="Ti86pc" pitchFamily="49" charset="0"/>
              </a:rPr>
              <a:t>Log</a:t>
            </a:r>
            <a:r>
              <a:rPr lang="en-US" dirty="0"/>
              <a:t> function (a built-in function); we must be familiar enough with </a:t>
            </a:r>
            <a:r>
              <a:rPr lang="en-US" i="1" dirty="0"/>
              <a:t>Mathematica</a:t>
            </a:r>
            <a:r>
              <a:rPr lang="en-US" dirty="0"/>
              <a:t> to know that </a:t>
            </a:r>
            <a:r>
              <a:rPr lang="en-US" dirty="0">
                <a:latin typeface="Ti86pc" pitchFamily="49" charset="0"/>
              </a:rPr>
              <a:t>Log</a:t>
            </a:r>
            <a:r>
              <a:rPr lang="en-US" dirty="0"/>
              <a:t>, without any other qualifier, refers to the natural logarithm. </a:t>
            </a:r>
          </a:p>
        </p:txBody>
      </p:sp>
      <p:pic>
        <p:nvPicPr>
          <p:cNvPr id="389128" name="Picture 8"/>
          <p:cNvPicPr>
            <a:picLocks noChangeAspect="1" noChangeArrowheads="1"/>
          </p:cNvPicPr>
          <p:nvPr/>
        </p:nvPicPr>
        <p:blipFill>
          <a:blip r:embed="rId2" cstate="print"/>
          <a:srcRect/>
          <a:stretch>
            <a:fillRect/>
          </a:stretch>
        </p:blipFill>
        <p:spPr bwMode="auto">
          <a:xfrm>
            <a:off x="1600200" y="1463040"/>
            <a:ext cx="5943600" cy="1634366"/>
          </a:xfrm>
          <a:prstGeom prst="rect">
            <a:avLst/>
          </a:prstGeom>
          <a:noFill/>
          <a:ln w="9525">
            <a:noFill/>
            <a:miter lim="800000"/>
            <a:headEnd/>
            <a:tailEnd/>
          </a:ln>
        </p:spPr>
      </p:pic>
      <p:sp>
        <p:nvSpPr>
          <p:cNvPr id="9" name="Rectangle 8"/>
          <p:cNvSpPr/>
          <p:nvPr/>
        </p:nvSpPr>
        <p:spPr>
          <a:xfrm>
            <a:off x="2022740" y="3124200"/>
            <a:ext cx="5342360" cy="523220"/>
          </a:xfrm>
          <a:prstGeom prst="rect">
            <a:avLst/>
          </a:prstGeom>
        </p:spPr>
        <p:txBody>
          <a:bodyPr wrap="none">
            <a:spAutoFit/>
          </a:bodyPr>
          <a:lstStyle/>
          <a:p>
            <a:r>
              <a:rPr lang="en-US" sz="2800" b="1" dirty="0"/>
              <a:t>Figure 1 </a:t>
            </a:r>
            <a:r>
              <a:rPr lang="en-US" sz="2800" dirty="0"/>
              <a:t>Basic Indefinite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a:xfrm>
            <a:off x="457200" y="1280160"/>
            <a:ext cx="8229600" cy="2246769"/>
          </a:xfrm>
        </p:spPr>
        <p:txBody>
          <a:bodyPr>
            <a:spAutoFit/>
          </a:bodyPr>
          <a:lstStyle/>
          <a:p>
            <a:r>
              <a:rPr lang="en-US" dirty="0"/>
              <a:t>Also, note that the </a:t>
            </a:r>
            <a:r>
              <a:rPr lang="en-US" i="1" dirty="0"/>
              <a:t>Mathematica</a:t>
            </a:r>
            <a:r>
              <a:rPr lang="en-US" dirty="0"/>
              <a:t> answer does not include absolute value signs—we need to know to include those. Finally, </a:t>
            </a:r>
            <a:r>
              <a:rPr lang="en-US" i="1" dirty="0"/>
              <a:t>Mathematica</a:t>
            </a:r>
            <a:r>
              <a:rPr lang="en-US" dirty="0"/>
              <a:t>, as is typical with CAS, does not include an arbitrary constant </a:t>
            </a:r>
            <a:r>
              <a:rPr lang="en-US" i="1" dirty="0"/>
              <a:t>C</a:t>
            </a:r>
            <a:r>
              <a:rPr lang="en-US" dirty="0"/>
              <a:t> in its answer.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Use </a:t>
            </a:r>
            <a:r>
              <a:rPr lang="en-US" i="1" dirty="0"/>
              <a:t>Mathematica</a:t>
            </a:r>
            <a:r>
              <a:rPr lang="en-US" dirty="0"/>
              <a:t> to evaluate		       and compare the result with our solution.</a:t>
            </a:r>
          </a:p>
        </p:txBody>
      </p:sp>
      <p:graphicFrame>
        <p:nvGraphicFramePr>
          <p:cNvPr id="391170" name="Object 2"/>
          <p:cNvGraphicFramePr>
            <a:graphicFrameLocks noChangeAspect="1"/>
          </p:cNvGraphicFramePr>
          <p:nvPr/>
        </p:nvGraphicFramePr>
        <p:xfrm>
          <a:off x="4909070" y="1069793"/>
          <a:ext cx="1612900" cy="901700"/>
        </p:xfrm>
        <a:graphic>
          <a:graphicData uri="http://schemas.openxmlformats.org/presentationml/2006/ole">
            <mc:AlternateContent xmlns:mc="http://schemas.openxmlformats.org/markup-compatibility/2006">
              <mc:Choice xmlns:v="urn:schemas-microsoft-com:vml" Requires="v">
                <p:oleObj spid="_x0000_s391178" name="Equation" r:id="rId3" imgW="1612800" imgH="901440" progId="Equation.DSMT4">
                  <p:embed/>
                </p:oleObj>
              </mc:Choice>
              <mc:Fallback>
                <p:oleObj name="Equation" r:id="rId3" imgW="161280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070" y="1069793"/>
                        <a:ext cx="1612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990600"/>
            <a:ext cx="8229600" cy="2591479"/>
          </a:xfrm>
        </p:spPr>
        <p:txBody>
          <a:bodyPr wrap="square">
            <a:spAutoFit/>
          </a:bodyPr>
          <a:lstStyle/>
          <a:p>
            <a:r>
              <a:rPr lang="en-US" b="1" dirty="0"/>
              <a:t>Solution</a:t>
            </a:r>
          </a:p>
          <a:p>
            <a:endParaRPr lang="en-US" b="1" dirty="0"/>
          </a:p>
          <a:p>
            <a:endParaRPr lang="en-US" b="1" dirty="0"/>
          </a:p>
          <a:p>
            <a:endParaRPr lang="en-US" b="1" dirty="0"/>
          </a:p>
          <a:p>
            <a:endParaRPr lang="en-US" dirty="0"/>
          </a:p>
        </p:txBody>
      </p:sp>
      <p:graphicFrame>
        <p:nvGraphicFramePr>
          <p:cNvPr id="392194" name="Object 2"/>
          <p:cNvGraphicFramePr>
            <a:graphicFrameLocks noChangeAspect="1"/>
          </p:cNvGraphicFramePr>
          <p:nvPr>
            <p:extLst>
              <p:ext uri="{D42A27DB-BD31-4B8C-83A1-F6EECF244321}">
                <p14:modId xmlns:p14="http://schemas.microsoft.com/office/powerpoint/2010/main" val="553077421"/>
              </p:ext>
            </p:extLst>
          </p:nvPr>
        </p:nvGraphicFramePr>
        <p:xfrm>
          <a:off x="2774950" y="5092418"/>
          <a:ext cx="3594100" cy="939800"/>
        </p:xfrm>
        <a:graphic>
          <a:graphicData uri="http://schemas.openxmlformats.org/presentationml/2006/ole">
            <mc:AlternateContent xmlns:mc="http://schemas.openxmlformats.org/markup-compatibility/2006">
              <mc:Choice xmlns:v="urn:schemas-microsoft-com:vml" Requires="v">
                <p:oleObj spid="_x0000_s392202" name="Equation" r:id="rId3" imgW="3593880" imgH="939600" progId="Equation.DSMT4">
                  <p:embed/>
                </p:oleObj>
              </mc:Choice>
              <mc:Fallback>
                <p:oleObj name="Equation" r:id="rId3" imgW="3593880" imgH="939600" progId="Equation.DSMT4">
                  <p:embed/>
                  <p:pic>
                    <p:nvPicPr>
                      <p:cNvPr id="0" name="Picture 2"/>
                      <p:cNvPicPr>
                        <a:picLocks noChangeAspect="1" noChangeArrowheads="1"/>
                      </p:cNvPicPr>
                      <p:nvPr/>
                    </p:nvPicPr>
                    <p:blipFill>
                      <a:blip r:embed="rId4"/>
                      <a:srcRect/>
                      <a:stretch>
                        <a:fillRect/>
                      </a:stretch>
                    </p:blipFill>
                    <p:spPr bwMode="auto">
                      <a:xfrm>
                        <a:off x="2774950" y="5092418"/>
                        <a:ext cx="359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3"/>
          <p:cNvPicPr>
            <a:picLocks noChangeAspect="1" noChangeArrowheads="1"/>
          </p:cNvPicPr>
          <p:nvPr/>
        </p:nvPicPr>
        <p:blipFill>
          <a:blip r:embed="rId5" cstate="print"/>
          <a:srcRect/>
          <a:stretch>
            <a:fillRect/>
          </a:stretch>
        </p:blipFill>
        <p:spPr bwMode="auto">
          <a:xfrm>
            <a:off x="838200" y="1424353"/>
            <a:ext cx="7528560" cy="2004647"/>
          </a:xfrm>
          <a:prstGeom prst="rect">
            <a:avLst/>
          </a:prstGeom>
          <a:noFill/>
          <a:ln w="9525">
            <a:noFill/>
            <a:miter lim="800000"/>
            <a:headEnd/>
            <a:tailEnd/>
          </a:ln>
        </p:spPr>
      </p:pic>
      <p:sp>
        <p:nvSpPr>
          <p:cNvPr id="6" name="Rectangle 5"/>
          <p:cNvSpPr/>
          <p:nvPr/>
        </p:nvSpPr>
        <p:spPr>
          <a:xfrm>
            <a:off x="3886973" y="3362980"/>
            <a:ext cx="1370055" cy="523220"/>
          </a:xfrm>
          <a:prstGeom prst="rect">
            <a:avLst/>
          </a:prstGeom>
        </p:spPr>
        <p:txBody>
          <a:bodyPr wrap="none">
            <a:spAutoFit/>
          </a:bodyPr>
          <a:lstStyle/>
          <a:p>
            <a:pPr algn="ctr"/>
            <a:r>
              <a:rPr lang="en-US" sz="2800" b="1" dirty="0"/>
              <a:t>Figure 2</a:t>
            </a:r>
          </a:p>
        </p:txBody>
      </p:sp>
      <p:sp>
        <p:nvSpPr>
          <p:cNvPr id="7" name="Rectangle 6"/>
          <p:cNvSpPr/>
          <p:nvPr/>
        </p:nvSpPr>
        <p:spPr>
          <a:xfrm>
            <a:off x="533400" y="3810000"/>
            <a:ext cx="8001000" cy="1661993"/>
          </a:xfrm>
          <a:prstGeom prst="rect">
            <a:avLst/>
          </a:prstGeom>
        </p:spPr>
        <p:txBody>
          <a:bodyPr wrap="square">
            <a:spAutoFit/>
          </a:bodyPr>
          <a:lstStyle/>
          <a:p>
            <a:r>
              <a:rPr lang="en-US" sz="2800" dirty="0">
                <a:solidFill>
                  <a:srgbClr val="366092"/>
                </a:solidFill>
              </a:rPr>
              <a:t>As Figure 2 illustrates, the form of an answer provided by a CAS may not be aesthetically pleasing. Recall from Example 2 that our solution to this integral 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two answers are equivalent, a fact that can be verified by differentiating each one and showing that the result (after significant simplification) is the original integrand. </a:t>
            </a:r>
            <a:r>
              <a:rPr lang="en-US" i="1" dirty="0"/>
              <a:t>Mathematica</a:t>
            </a:r>
            <a:r>
              <a:rPr lang="en-US" dirty="0"/>
              <a:t> can also be used to confirm that our work is correct with the differentiation and simplification commands shown in Figure 3 (note that we must still simplify the output slightly to obtain the form of the original integrand).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chor="b"/>
          <a:lstStyle/>
          <a:p>
            <a:pPr algn="ctr"/>
            <a:r>
              <a:rPr lang="en-US" b="1" dirty="0">
                <a:solidFill>
                  <a:schemeClr val="tx1"/>
                </a:solidFill>
              </a:rPr>
              <a:t>Figure 3 </a:t>
            </a:r>
            <a:r>
              <a:rPr lang="en-US" dirty="0">
                <a:solidFill>
                  <a:schemeClr val="tx1"/>
                </a:solidFill>
              </a:rPr>
              <a:t>Verifying the Solution of Example 2</a:t>
            </a:r>
          </a:p>
        </p:txBody>
      </p:sp>
      <p:pic>
        <p:nvPicPr>
          <p:cNvPr id="393218" name="Picture 2"/>
          <p:cNvPicPr>
            <a:picLocks noChangeAspect="1" noChangeArrowheads="1"/>
          </p:cNvPicPr>
          <p:nvPr/>
        </p:nvPicPr>
        <p:blipFill>
          <a:blip r:embed="rId2" cstate="print"/>
          <a:srcRect/>
          <a:stretch>
            <a:fillRect/>
          </a:stretch>
        </p:blipFill>
        <p:spPr bwMode="auto">
          <a:xfrm>
            <a:off x="457200" y="1371600"/>
            <a:ext cx="8229600" cy="388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Integration recap and guidelines</a:t>
            </a:r>
          </a:p>
          <a:p>
            <a:pPr marL="514350" indent="-514350">
              <a:buFont typeface="+mj-lt"/>
              <a:buAutoNum type="arabicPeriod"/>
            </a:pPr>
            <a:r>
              <a:rPr lang="en-US" dirty="0"/>
              <a:t>Integration with computer algebra systems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Evaluate the integral </a:t>
            </a:r>
          </a:p>
          <a:p>
            <a:r>
              <a:rPr lang="en-US" b="1" dirty="0"/>
              <a:t>Solution</a:t>
            </a:r>
          </a:p>
          <a:p>
            <a:r>
              <a:rPr lang="en-US" dirty="0"/>
              <a:t>We could proceed directly to the definite integral calculation, but how would we know if the numerical result we obtain is reasonable or not? It would be nice to use the power of </a:t>
            </a:r>
            <a:r>
              <a:rPr lang="en-US" i="1" dirty="0"/>
              <a:t>Mathematica</a:t>
            </a:r>
            <a:r>
              <a:rPr lang="en-US" dirty="0"/>
              <a:t> to give us some measure of confidence in the answer.</a:t>
            </a:r>
          </a:p>
        </p:txBody>
      </p:sp>
      <p:graphicFrame>
        <p:nvGraphicFramePr>
          <p:cNvPr id="394242" name="Object 2"/>
          <p:cNvGraphicFramePr>
            <a:graphicFrameLocks noChangeAspect="1"/>
          </p:cNvGraphicFramePr>
          <p:nvPr/>
        </p:nvGraphicFramePr>
        <p:xfrm>
          <a:off x="3575570" y="1081790"/>
          <a:ext cx="2413000" cy="876300"/>
        </p:xfrm>
        <a:graphic>
          <a:graphicData uri="http://schemas.openxmlformats.org/presentationml/2006/ole">
            <mc:AlternateContent xmlns:mc="http://schemas.openxmlformats.org/markup-compatibility/2006">
              <mc:Choice xmlns:v="urn:schemas-microsoft-com:vml" Requires="v">
                <p:oleObj spid="_x0000_s394250" name="Equation" r:id="rId3" imgW="2412720" imgH="876240" progId="Equation.DSMT4">
                  <p:embed/>
                </p:oleObj>
              </mc:Choice>
              <mc:Fallback>
                <p:oleObj name="Equation" r:id="rId3" imgW="24127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570" y="1081790"/>
                        <a:ext cx="2413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One way of doing that is to ask </a:t>
            </a:r>
            <a:r>
              <a:rPr lang="en-US" i="1" dirty="0"/>
              <a:t>Mathematica</a:t>
            </a:r>
            <a:r>
              <a:rPr lang="en-US" dirty="0"/>
              <a:t> to graph the function over an interval that contains the interval of integration and to visually compare the integral with the area between the graph and the </a:t>
            </a:r>
            <a:r>
              <a:rPr lang="en-US" i="1" dirty="0"/>
              <a:t>t</a:t>
            </a:r>
            <a:r>
              <a:rPr lang="en-US" dirty="0"/>
              <a:t>-axis. We are trusting </a:t>
            </a:r>
            <a:r>
              <a:rPr lang="en-US" i="1" dirty="0"/>
              <a:t>Mathematica</a:t>
            </a:r>
            <a:r>
              <a:rPr lang="en-US" dirty="0"/>
              <a:t> to provide a reasonably accurate graph, but at least this gives us a way to cross-check several answers. Figure 4 illustrates how to first define a function </a:t>
            </a:r>
            <a:r>
              <a:rPr lang="en-US" i="1" dirty="0"/>
              <a:t>f</a:t>
            </a:r>
            <a:r>
              <a:rPr lang="en-US" dirty="0"/>
              <a:t>(</a:t>
            </a:r>
            <a:r>
              <a:rPr lang="en-US" i="1" dirty="0"/>
              <a:t>t</a:t>
            </a:r>
            <a:r>
              <a:rPr lang="en-US" dirty="0"/>
              <a:t>) in </a:t>
            </a:r>
            <a:r>
              <a:rPr lang="en-US" i="1" dirty="0"/>
              <a:t>Mathematica</a:t>
            </a:r>
            <a:r>
              <a:rPr lang="en-US" dirty="0"/>
              <a:t>, then plot it over the interval [0,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chor="b"/>
          <a:lstStyle/>
          <a:p>
            <a:pPr algn="ctr"/>
            <a:r>
              <a:rPr lang="en-US" b="1" dirty="0">
                <a:solidFill>
                  <a:schemeClr val="tx1"/>
                </a:solidFill>
              </a:rPr>
              <a:t>Figure 4 </a:t>
            </a:r>
            <a:r>
              <a:rPr lang="en-US" dirty="0">
                <a:solidFill>
                  <a:schemeClr val="tx1"/>
                </a:solidFill>
              </a:rPr>
              <a:t>Plotting a Function</a:t>
            </a:r>
          </a:p>
        </p:txBody>
      </p:sp>
      <p:pic>
        <p:nvPicPr>
          <p:cNvPr id="395266" name="Picture 2"/>
          <p:cNvPicPr>
            <a:picLocks noChangeAspect="1" noChangeArrowheads="1"/>
          </p:cNvPicPr>
          <p:nvPr/>
        </p:nvPicPr>
        <p:blipFill>
          <a:blip r:embed="rId2" cstate="print"/>
          <a:srcRect/>
          <a:stretch>
            <a:fillRect/>
          </a:stretch>
        </p:blipFill>
        <p:spPr bwMode="auto">
          <a:xfrm>
            <a:off x="1600200" y="1313119"/>
            <a:ext cx="5943600" cy="402088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572000"/>
          </a:xfrm>
        </p:spPr>
        <p:txBody>
          <a:bodyPr/>
          <a:lstStyle/>
          <a:p>
            <a:r>
              <a:rPr lang="en-US" dirty="0"/>
              <a:t>Then we ask for the definite integral from 1 to 4. The exact answer that results is not especially meaningful, so the last command in Figure 5 asks for the numerical evaluation of the result immediately preceding it.</a:t>
            </a:r>
          </a:p>
        </p:txBody>
      </p:sp>
      <p:sp>
        <p:nvSpPr>
          <p:cNvPr id="4" name="Rectangle 3"/>
          <p:cNvSpPr/>
          <p:nvPr/>
        </p:nvSpPr>
        <p:spPr>
          <a:xfrm>
            <a:off x="1769791" y="5496580"/>
            <a:ext cx="5604419" cy="523220"/>
          </a:xfrm>
          <a:prstGeom prst="rect">
            <a:avLst/>
          </a:prstGeom>
        </p:spPr>
        <p:txBody>
          <a:bodyPr wrap="none">
            <a:spAutoFit/>
          </a:bodyPr>
          <a:lstStyle/>
          <a:p>
            <a:r>
              <a:rPr lang="en-US" sz="2800" b="1" dirty="0"/>
              <a:t>Figure 5 </a:t>
            </a:r>
            <a:r>
              <a:rPr lang="en-US" sz="2800" dirty="0"/>
              <a:t>Evaluating a Definite Integral</a:t>
            </a:r>
          </a:p>
        </p:txBody>
      </p:sp>
      <p:pic>
        <p:nvPicPr>
          <p:cNvPr id="396290" name="Picture 2"/>
          <p:cNvPicPr>
            <a:picLocks noChangeAspect="1" noChangeArrowheads="1"/>
          </p:cNvPicPr>
          <p:nvPr/>
        </p:nvPicPr>
        <p:blipFill>
          <a:blip r:embed="rId2" cstate="print"/>
          <a:srcRect/>
          <a:stretch>
            <a:fillRect/>
          </a:stretch>
        </p:blipFill>
        <p:spPr bwMode="auto">
          <a:xfrm>
            <a:off x="457200" y="3207957"/>
            <a:ext cx="8229600" cy="22784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Since the interval of integration has width 3 and the function takes on values between approximately 0.2 and 0.4 over that interval, the numerical answer of 0.789737 throws up no red flags.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Evaluate the integral </a:t>
            </a:r>
          </a:p>
          <a:p>
            <a:r>
              <a:rPr lang="en-US" b="1" dirty="0"/>
              <a:t>Solution</a:t>
            </a:r>
          </a:p>
        </p:txBody>
      </p:sp>
      <p:graphicFrame>
        <p:nvGraphicFramePr>
          <p:cNvPr id="397314" name="Object 2"/>
          <p:cNvGraphicFramePr>
            <a:graphicFrameLocks noChangeAspect="1"/>
          </p:cNvGraphicFramePr>
          <p:nvPr/>
        </p:nvGraphicFramePr>
        <p:xfrm>
          <a:off x="3581400" y="1083195"/>
          <a:ext cx="2019300" cy="901700"/>
        </p:xfrm>
        <a:graphic>
          <a:graphicData uri="http://schemas.openxmlformats.org/presentationml/2006/ole">
            <mc:AlternateContent xmlns:mc="http://schemas.openxmlformats.org/markup-compatibility/2006">
              <mc:Choice xmlns:v="urn:schemas-microsoft-com:vml" Requires="v">
                <p:oleObj spid="_x0000_s397322" name="Equation" r:id="rId3" imgW="2019240" imgH="901440" progId="Equation.DSMT4">
                  <p:embed/>
                </p:oleObj>
              </mc:Choice>
              <mc:Fallback>
                <p:oleObj name="Equation" r:id="rId3" imgW="201924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083195"/>
                        <a:ext cx="2019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7315" name="Picture 3"/>
          <p:cNvPicPr>
            <a:picLocks noChangeAspect="1" noChangeArrowheads="1"/>
          </p:cNvPicPr>
          <p:nvPr/>
        </p:nvPicPr>
        <p:blipFill>
          <a:blip r:embed="rId5" cstate="print"/>
          <a:srcRect/>
          <a:stretch>
            <a:fillRect/>
          </a:stretch>
        </p:blipFill>
        <p:spPr bwMode="auto">
          <a:xfrm>
            <a:off x="548640" y="2355494"/>
            <a:ext cx="8046720" cy="1683106"/>
          </a:xfrm>
          <a:prstGeom prst="rect">
            <a:avLst/>
          </a:prstGeom>
          <a:noFill/>
          <a:ln w="9525">
            <a:noFill/>
            <a:miter lim="800000"/>
            <a:headEnd/>
            <a:tailEnd/>
          </a:ln>
        </p:spPr>
      </p:pic>
      <p:sp>
        <p:nvSpPr>
          <p:cNvPr id="8" name="Rectangle 7"/>
          <p:cNvSpPr/>
          <p:nvPr/>
        </p:nvSpPr>
        <p:spPr>
          <a:xfrm>
            <a:off x="1430852" y="4191000"/>
            <a:ext cx="6282297" cy="523220"/>
          </a:xfrm>
          <a:prstGeom prst="rect">
            <a:avLst/>
          </a:prstGeom>
        </p:spPr>
        <p:txBody>
          <a:bodyPr wrap="none">
            <a:spAutoFit/>
          </a:bodyPr>
          <a:lstStyle/>
          <a:p>
            <a:r>
              <a:rPr lang="en-US" sz="2800" b="1" dirty="0"/>
              <a:t>Figure 6 </a:t>
            </a:r>
            <a:r>
              <a:rPr lang="en-US" sz="2800" dirty="0"/>
              <a:t>Integrating a Hyperbolic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73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The </a:t>
            </a:r>
            <a:r>
              <a:rPr lang="en-US" i="1" dirty="0"/>
              <a:t>Mathematica</a:t>
            </a:r>
            <a:r>
              <a:rPr lang="en-US" dirty="0"/>
              <a:t> command and output are shown in Figure 6. Note how the numerator of the integrand is expressed in Mathematica as </a:t>
            </a:r>
            <a:r>
              <a:rPr lang="en-US" dirty="0">
                <a:latin typeface="Ti86pc" pitchFamily="49" charset="0"/>
              </a:rPr>
              <a:t>Cosh[Sqrt[x]]^4</a:t>
            </a:r>
            <a:r>
              <a:rPr lang="en-US" dirty="0"/>
              <a:t>, </a:t>
            </a:r>
            <a:br>
              <a:rPr lang="en-US" dirty="0"/>
            </a:br>
            <a:r>
              <a:rPr lang="en-US" dirty="0"/>
              <a:t>which reflects the fact that an alternative way of writing the numerator is </a:t>
            </a:r>
          </a:p>
        </p:txBody>
      </p:sp>
      <p:graphicFrame>
        <p:nvGraphicFramePr>
          <p:cNvPr id="398338" name="Object 2"/>
          <p:cNvGraphicFramePr>
            <a:graphicFrameLocks noChangeAspect="1"/>
          </p:cNvGraphicFramePr>
          <p:nvPr>
            <p:extLst>
              <p:ext uri="{D42A27DB-BD31-4B8C-83A1-F6EECF244321}">
                <p14:modId xmlns:p14="http://schemas.microsoft.com/office/powerpoint/2010/main" val="3193849477"/>
              </p:ext>
            </p:extLst>
          </p:nvPr>
        </p:nvGraphicFramePr>
        <p:xfrm>
          <a:off x="4191000" y="2943510"/>
          <a:ext cx="1651000" cy="609600"/>
        </p:xfrm>
        <a:graphic>
          <a:graphicData uri="http://schemas.openxmlformats.org/presentationml/2006/ole">
            <mc:AlternateContent xmlns:mc="http://schemas.openxmlformats.org/markup-compatibility/2006">
              <mc:Choice xmlns:v="urn:schemas-microsoft-com:vml" Requires="v">
                <p:oleObj spid="_x0000_s398346" name="Equation" r:id="rId3" imgW="1650960" imgH="609480" progId="Equation.DSMT4">
                  <p:embed/>
                </p:oleObj>
              </mc:Choice>
              <mc:Fallback>
                <p:oleObj name="Equation" r:id="rId3" imgW="16509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43510"/>
                        <a:ext cx="165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Recap and Guidelines</a:t>
            </a:r>
          </a:p>
        </p:txBody>
      </p:sp>
      <p:sp>
        <p:nvSpPr>
          <p:cNvPr id="3" name="Content Placeholder 2"/>
          <p:cNvSpPr>
            <a:spLocks noGrp="1"/>
          </p:cNvSpPr>
          <p:nvPr>
            <p:ph idx="1"/>
          </p:nvPr>
        </p:nvSpPr>
        <p:spPr>
          <a:xfrm>
            <a:off x="457200" y="1280160"/>
            <a:ext cx="8229600" cy="4679743"/>
          </a:xfrm>
        </p:spPr>
        <p:txBody>
          <a:bodyPr>
            <a:spAutoFit/>
          </a:bodyPr>
          <a:lstStyle/>
          <a:p>
            <a:r>
              <a:rPr lang="en-US" dirty="0"/>
              <a:t>The techniques that we have learned are, in order, as follows.</a:t>
            </a:r>
          </a:p>
          <a:p>
            <a:pPr marL="914400" indent="-449263">
              <a:spcBef>
                <a:spcPts val="300"/>
              </a:spcBef>
              <a:buFont typeface="Arial" pitchFamily="34" charset="0"/>
              <a:buChar char="•"/>
            </a:pPr>
            <a:r>
              <a:rPr lang="en-US" dirty="0"/>
              <a:t>The Substitution Rule (</a:t>
            </a:r>
            <a:r>
              <a:rPr lang="en-US" i="1" dirty="0"/>
              <a:t>u</a:t>
            </a:r>
            <a:r>
              <a:rPr lang="en-US" dirty="0"/>
              <a:t>-substitution)</a:t>
            </a:r>
          </a:p>
          <a:p>
            <a:pPr marL="914400" indent="-449263">
              <a:spcBef>
                <a:spcPts val="300"/>
              </a:spcBef>
              <a:buFont typeface="Arial" pitchFamily="34" charset="0"/>
              <a:buChar char="•"/>
            </a:pPr>
            <a:r>
              <a:rPr lang="en-US" dirty="0"/>
              <a:t>Integration by parts</a:t>
            </a:r>
          </a:p>
          <a:p>
            <a:pPr marL="914400" indent="-449263">
              <a:spcBef>
                <a:spcPts val="300"/>
              </a:spcBef>
              <a:buFont typeface="Arial" pitchFamily="34" charset="0"/>
              <a:buChar char="•"/>
            </a:pPr>
            <a:r>
              <a:rPr lang="en-US" dirty="0"/>
              <a:t>Partial fractions</a:t>
            </a:r>
          </a:p>
          <a:p>
            <a:pPr marL="914400" indent="-449263">
              <a:spcBef>
                <a:spcPts val="300"/>
              </a:spcBef>
              <a:buFont typeface="Arial" pitchFamily="34" charset="0"/>
              <a:buChar char="•"/>
            </a:pPr>
            <a:r>
              <a:rPr lang="en-US" dirty="0"/>
              <a:t>Simplification through trigonometric identities</a:t>
            </a:r>
          </a:p>
          <a:p>
            <a:pPr marL="914400" indent="-449263">
              <a:spcBef>
                <a:spcPts val="300"/>
              </a:spcBef>
              <a:buFont typeface="Arial" pitchFamily="34" charset="0"/>
              <a:buChar char="•"/>
            </a:pPr>
            <a:r>
              <a:rPr lang="en-US" dirty="0"/>
              <a:t>Trigonometric substitution</a:t>
            </a:r>
          </a:p>
          <a:p>
            <a:r>
              <a:rPr lang="en-US" dirty="0"/>
              <a:t>Given an integral, there is no “correct” strategy guaranteed to lead to its evaluation, but there are general guidelines to keep in mind.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Guidelines</a:t>
            </a:r>
          </a:p>
        </p:txBody>
      </p:sp>
      <p:sp>
        <p:nvSpPr>
          <p:cNvPr id="3" name="Content Placeholder 2"/>
          <p:cNvSpPr>
            <a:spLocks noGrp="1"/>
          </p:cNvSpPr>
          <p:nvPr>
            <p:ph idx="1"/>
          </p:nvPr>
        </p:nvSpPr>
        <p:spPr>
          <a:solidFill>
            <a:srgbClr val="FFFFCC"/>
          </a:solidFill>
          <a:ln w="28575">
            <a:solidFill>
              <a:schemeClr val="tx1"/>
            </a:solidFill>
          </a:ln>
        </p:spPr>
        <p:txBody>
          <a:bodyPr>
            <a:normAutofit lnSpcReduction="10000"/>
          </a:bodyPr>
          <a:lstStyle/>
          <a:p>
            <a:pPr algn="ctr"/>
            <a:r>
              <a:rPr lang="en-US" b="1" dirty="0">
                <a:solidFill>
                  <a:schemeClr val="tx1"/>
                </a:solidFill>
              </a:rPr>
              <a:t>Integration Guidelines</a:t>
            </a:r>
          </a:p>
          <a:p>
            <a:pPr marL="461963" indent="-461963"/>
            <a:r>
              <a:rPr lang="en-US" b="1" dirty="0">
                <a:solidFill>
                  <a:schemeClr val="tx1"/>
                </a:solidFill>
              </a:rPr>
              <a:t>1.	Change the Appearance: </a:t>
            </a:r>
            <a:r>
              <a:rPr lang="en-US" dirty="0">
                <a:solidFill>
                  <a:schemeClr val="tx1"/>
                </a:solidFill>
              </a:rPr>
              <a:t>Simplify and/or rewrite the integrand to put it into a recognizable form, perhaps matching an integral formula found in a table. This step may involve a change of variables to simplify the appearance of variables. Other options include completing the square of a quadratic expression, splitting apart fractions, rationalizing the denominator or numerator of a fractional expression, and carrying out polynomial long division.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Guidelines</a:t>
            </a:r>
          </a:p>
        </p:txBody>
      </p:sp>
      <p:sp>
        <p:nvSpPr>
          <p:cNvPr id="3" name="Content Placeholder 2"/>
          <p:cNvSpPr>
            <a:spLocks noGrp="1"/>
          </p:cNvSpPr>
          <p:nvPr>
            <p:ph idx="1"/>
          </p:nvPr>
        </p:nvSpPr>
        <p:spPr>
          <a:solidFill>
            <a:srgbClr val="FFFFCC"/>
          </a:solidFill>
          <a:ln w="28575">
            <a:solidFill>
              <a:schemeClr val="tx1"/>
            </a:solidFill>
          </a:ln>
        </p:spPr>
        <p:txBody>
          <a:bodyPr>
            <a:normAutofit/>
          </a:bodyPr>
          <a:lstStyle/>
          <a:p>
            <a:pPr marL="461963" indent="-461963" algn="ctr"/>
            <a:r>
              <a:rPr lang="en-US" b="1" dirty="0">
                <a:solidFill>
                  <a:schemeClr val="tx1"/>
                </a:solidFill>
              </a:rPr>
              <a:t>Integration Guidelines (cont.)</a:t>
            </a:r>
          </a:p>
          <a:p>
            <a:pPr marL="514350" indent="-514350">
              <a:buAutoNum type="arabicPeriod" startAt="2"/>
            </a:pPr>
            <a:r>
              <a:rPr lang="en-US" b="1" i="1" dirty="0">
                <a:solidFill>
                  <a:schemeClr val="tx1"/>
                </a:solidFill>
              </a:rPr>
              <a:t>u</a:t>
            </a:r>
            <a:r>
              <a:rPr lang="en-US" b="1" dirty="0">
                <a:solidFill>
                  <a:schemeClr val="tx1"/>
                </a:solidFill>
              </a:rPr>
              <a:t>-Substitution:</a:t>
            </a:r>
            <a:r>
              <a:rPr lang="en-US" dirty="0">
                <a:solidFill>
                  <a:schemeClr val="tx1"/>
                </a:solidFill>
              </a:rPr>
              <a:t> Look for a factor of the integrand that is (up to a constant multiple) the derivative of the remainder of the integrand. Such integrals are good candidates for </a:t>
            </a:r>
            <a:r>
              <a:rPr lang="en-US" i="1" dirty="0">
                <a:solidFill>
                  <a:schemeClr val="tx1"/>
                </a:solidFill>
              </a:rPr>
              <a:t>u</a:t>
            </a:r>
            <a:r>
              <a:rPr lang="en-US" dirty="0">
                <a:solidFill>
                  <a:schemeClr val="tx1"/>
                </a:solidFill>
              </a:rPr>
              <a:t>-substitution. </a:t>
            </a:r>
          </a:p>
          <a:p>
            <a:pPr marL="514350" indent="-514350">
              <a:buAutoNum type="arabicPeriod" startAt="2"/>
            </a:pPr>
            <a:endParaRPr lang="en-US" b="1" dirty="0">
              <a:solidFill>
                <a:schemeClr val="tx1"/>
              </a:solidFill>
            </a:endParaRPr>
          </a:p>
          <a:p>
            <a:pPr marL="514350" indent="-514350">
              <a:buAutoNum type="arabicPeriod" startAt="2"/>
            </a:pPr>
            <a:r>
              <a:rPr lang="en-US" b="1" dirty="0">
                <a:solidFill>
                  <a:schemeClr val="tx1"/>
                </a:solidFill>
              </a:rPr>
              <a:t>Integration by Parts: </a:t>
            </a:r>
            <a:r>
              <a:rPr lang="en-US" dirty="0">
                <a:solidFill>
                  <a:schemeClr val="tx1"/>
                </a:solidFill>
              </a:rPr>
              <a:t>If the integrand is the product of two expressions, one of which is easily integrated, integration by parts may be called for.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Guidelines</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rmAutofit lnSpcReduction="10000"/>
          </a:bodyPr>
          <a:lstStyle/>
          <a:p>
            <a:pPr marL="461963" indent="-461963" algn="ctr"/>
            <a:r>
              <a:rPr lang="en-US" b="1" dirty="0">
                <a:solidFill>
                  <a:schemeClr val="tx1"/>
                </a:solidFill>
              </a:rPr>
              <a:t>Integration Guidelines (cont.)</a:t>
            </a:r>
          </a:p>
          <a:p>
            <a:pPr marL="514350" indent="-514350">
              <a:buAutoNum type="arabicPeriod" startAt="4"/>
            </a:pPr>
            <a:r>
              <a:rPr lang="en-US" b="1" dirty="0">
                <a:solidFill>
                  <a:schemeClr val="tx1"/>
                </a:solidFill>
              </a:rPr>
              <a:t>Partial Fractions Method: </a:t>
            </a:r>
            <a:r>
              <a:rPr lang="en-US" dirty="0">
                <a:solidFill>
                  <a:schemeClr val="tx1"/>
                </a:solidFill>
              </a:rPr>
              <a:t>If the integrand is a proper rational function and not easily integrated by inspection, try partial fractions.</a:t>
            </a:r>
          </a:p>
          <a:p>
            <a:endParaRPr lang="en-US" dirty="0">
              <a:solidFill>
                <a:schemeClr val="tx1"/>
              </a:solidFill>
            </a:endParaRPr>
          </a:p>
          <a:p>
            <a:pPr marL="461963" indent="-461963"/>
            <a:r>
              <a:rPr lang="en-US" b="1" dirty="0">
                <a:solidFill>
                  <a:schemeClr val="tx1"/>
                </a:solidFill>
              </a:rPr>
              <a:t>5.	Trigonometric Identities:</a:t>
            </a:r>
            <a:r>
              <a:rPr lang="en-US" dirty="0">
                <a:solidFill>
                  <a:schemeClr val="tx1"/>
                </a:solidFill>
              </a:rPr>
              <a:t> If the integrand consists of a product of sine and cosine functions or tangent and secant functions (or products that can be rewritten as such), try simplifying it with a trigonometric identity.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Guidelines</a:t>
            </a:r>
          </a:p>
        </p:txBody>
      </p:sp>
      <p:sp>
        <p:nvSpPr>
          <p:cNvPr id="3" name="Content Placeholder 2"/>
          <p:cNvSpPr>
            <a:spLocks noGrp="1"/>
          </p:cNvSpPr>
          <p:nvPr>
            <p:ph idx="1"/>
          </p:nvPr>
        </p:nvSpPr>
        <p:spPr>
          <a:xfrm>
            <a:off x="457200" y="1280160"/>
            <a:ext cx="8229600" cy="3139440"/>
          </a:xfrm>
          <a:solidFill>
            <a:srgbClr val="FFFFCC"/>
          </a:solidFill>
          <a:ln w="28575">
            <a:solidFill>
              <a:schemeClr val="tx1"/>
            </a:solidFill>
          </a:ln>
        </p:spPr>
        <p:txBody>
          <a:bodyPr>
            <a:normAutofit/>
          </a:bodyPr>
          <a:lstStyle/>
          <a:p>
            <a:pPr marL="461963" indent="-461963" algn="ctr"/>
            <a:r>
              <a:rPr lang="en-US" b="1" dirty="0">
                <a:solidFill>
                  <a:schemeClr val="tx1"/>
                </a:solidFill>
              </a:rPr>
              <a:t>Integration Guidelines (cont.)</a:t>
            </a:r>
          </a:p>
          <a:p>
            <a:pPr marL="461963" indent="-461963"/>
            <a:r>
              <a:rPr lang="en-US" b="1" dirty="0">
                <a:solidFill>
                  <a:schemeClr val="tx1"/>
                </a:solidFill>
              </a:rPr>
              <a:t>6.	Trigonometric Substitutions:</a:t>
            </a:r>
            <a:r>
              <a:rPr lang="en-US" dirty="0">
                <a:solidFill>
                  <a:schemeClr val="tx1"/>
                </a:solidFill>
              </a:rPr>
              <a:t> Integrands containing </a:t>
            </a:r>
          </a:p>
          <a:p>
            <a:pPr marL="461963" indent="-461963"/>
            <a:r>
              <a:rPr lang="en-US" dirty="0">
                <a:solidFill>
                  <a:schemeClr val="tx1"/>
                </a:solidFill>
              </a:rPr>
              <a:t>	factors of the form 		   are candidates for a trigonometric substitution. Remember that a change of variables may be necessary in order to get the integrand into a good form for this technique.</a:t>
            </a:r>
          </a:p>
        </p:txBody>
      </p:sp>
      <p:graphicFrame>
        <p:nvGraphicFramePr>
          <p:cNvPr id="414722" name="Object 2"/>
          <p:cNvGraphicFramePr>
            <a:graphicFrameLocks noChangeAspect="1"/>
          </p:cNvGraphicFramePr>
          <p:nvPr/>
        </p:nvGraphicFramePr>
        <p:xfrm>
          <a:off x="3784600" y="2242074"/>
          <a:ext cx="1473200" cy="495300"/>
        </p:xfrm>
        <a:graphic>
          <a:graphicData uri="http://schemas.openxmlformats.org/presentationml/2006/ole">
            <mc:AlternateContent xmlns:mc="http://schemas.openxmlformats.org/markup-compatibility/2006">
              <mc:Choice xmlns:v="urn:schemas-microsoft-com:vml" Requires="v">
                <p:oleObj spid="_x0000_s414730" name="Equation" r:id="rId3" imgW="1473120" imgH="495000" progId="Equation.DSMT4">
                  <p:embed/>
                </p:oleObj>
              </mc:Choice>
              <mc:Fallback>
                <p:oleObj name="Equation" r:id="rId3" imgW="14731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2242074"/>
                        <a:ext cx="147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Evaluate </a:t>
            </a:r>
          </a:p>
          <a:p>
            <a:pPr>
              <a:lnSpc>
                <a:spcPct val="150000"/>
              </a:lnSpc>
            </a:pPr>
            <a:r>
              <a:rPr lang="en-US" b="1" dirty="0"/>
              <a:t>Solution</a:t>
            </a:r>
          </a:p>
          <a:p>
            <a:r>
              <a:rPr lang="en-US" dirty="0"/>
              <a:t>If we complete the square in the denominator, we get an integral that is close to one we’ve seen, one that appears in the table of integrals.</a:t>
            </a:r>
          </a:p>
        </p:txBody>
      </p:sp>
      <p:graphicFrame>
        <p:nvGraphicFramePr>
          <p:cNvPr id="385026" name="Object 2"/>
          <p:cNvGraphicFramePr>
            <a:graphicFrameLocks noChangeAspect="1"/>
          </p:cNvGraphicFramePr>
          <p:nvPr/>
        </p:nvGraphicFramePr>
        <p:xfrm>
          <a:off x="1827550" y="1128010"/>
          <a:ext cx="1854200" cy="838200"/>
        </p:xfrm>
        <a:graphic>
          <a:graphicData uri="http://schemas.openxmlformats.org/presentationml/2006/ole">
            <mc:AlternateContent xmlns:mc="http://schemas.openxmlformats.org/markup-compatibility/2006">
              <mc:Choice xmlns:v="urn:schemas-microsoft-com:vml" Requires="v">
                <p:oleObj spid="_x0000_s385050" name="Equation" r:id="rId3" imgW="1854000" imgH="838080" progId="Equation.DSMT4">
                  <p:embed/>
                </p:oleObj>
              </mc:Choice>
              <mc:Fallback>
                <p:oleObj name="Equation" r:id="rId3" imgW="18540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550" y="1128010"/>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5027" name="Object 3"/>
          <p:cNvGraphicFramePr>
            <a:graphicFrameLocks noChangeAspect="1"/>
          </p:cNvGraphicFramePr>
          <p:nvPr/>
        </p:nvGraphicFramePr>
        <p:xfrm>
          <a:off x="2362200" y="4191000"/>
          <a:ext cx="1765300" cy="838200"/>
        </p:xfrm>
        <a:graphic>
          <a:graphicData uri="http://schemas.openxmlformats.org/presentationml/2006/ole">
            <mc:AlternateContent xmlns:mc="http://schemas.openxmlformats.org/markup-compatibility/2006">
              <mc:Choice xmlns:v="urn:schemas-microsoft-com:vml" Requires="v">
                <p:oleObj spid="_x0000_s385051" name="Equation" r:id="rId5" imgW="1765080" imgH="838080" progId="Equation.DSMT4">
                  <p:embed/>
                </p:oleObj>
              </mc:Choice>
              <mc:Fallback>
                <p:oleObj name="Equation" r:id="rId5" imgW="17650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91000"/>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5028" name="Object 4"/>
          <p:cNvGraphicFramePr>
            <a:graphicFrameLocks noChangeAspect="1"/>
          </p:cNvGraphicFramePr>
          <p:nvPr/>
        </p:nvGraphicFramePr>
        <p:xfrm>
          <a:off x="4267200" y="4176010"/>
          <a:ext cx="2438400" cy="990600"/>
        </p:xfrm>
        <a:graphic>
          <a:graphicData uri="http://schemas.openxmlformats.org/presentationml/2006/ole">
            <mc:AlternateContent xmlns:mc="http://schemas.openxmlformats.org/markup-compatibility/2006">
              <mc:Choice xmlns:v="urn:schemas-microsoft-com:vml" Requires="v">
                <p:oleObj spid="_x0000_s385052" name="Equation" r:id="rId7" imgW="2438280" imgH="990360" progId="Equation.DSMT4">
                  <p:embed/>
                </p:oleObj>
              </mc:Choice>
              <mc:Fallback>
                <p:oleObj name="Equation" r:id="rId7" imgW="2438280" imgH="990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17601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5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5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If the denominator of the integrand were simply </a:t>
            </a:r>
            <a:r>
              <a:rPr lang="en-US" i="1" dirty="0"/>
              <a:t>x</a:t>
            </a:r>
            <a:r>
              <a:rPr lang="en-US" baseline="30000" dirty="0"/>
              <a:t>2</a:t>
            </a:r>
            <a:r>
              <a:rPr lang="en-US" dirty="0"/>
              <a:t> + 1, the integrand would be the derivative of tan</a:t>
            </a:r>
            <a:r>
              <a:rPr lang="en-US" baseline="30000" dirty="0">
                <a:latin typeface="Symbol" pitchFamily="18" charset="2"/>
              </a:rPr>
              <a:t>-</a:t>
            </a:r>
            <a:r>
              <a:rPr lang="en-US" baseline="30000" dirty="0"/>
              <a:t>1</a:t>
            </a:r>
            <a:r>
              <a:rPr lang="en-US" dirty="0"/>
              <a:t> </a:t>
            </a:r>
            <a:r>
              <a:rPr lang="en-US" i="1" dirty="0"/>
              <a:t>x</a:t>
            </a:r>
            <a:r>
              <a:rPr lang="en-US" dirty="0"/>
              <a:t>. But we can accomplish this with an easy change of variables.</a:t>
            </a:r>
          </a:p>
        </p:txBody>
      </p:sp>
      <p:graphicFrame>
        <p:nvGraphicFramePr>
          <p:cNvPr id="386051" name="Object 3"/>
          <p:cNvGraphicFramePr>
            <a:graphicFrameLocks noChangeAspect="1"/>
          </p:cNvGraphicFramePr>
          <p:nvPr/>
        </p:nvGraphicFramePr>
        <p:xfrm>
          <a:off x="1371600" y="2819400"/>
          <a:ext cx="2159000" cy="990600"/>
        </p:xfrm>
        <a:graphic>
          <a:graphicData uri="http://schemas.openxmlformats.org/presentationml/2006/ole">
            <mc:AlternateContent xmlns:mc="http://schemas.openxmlformats.org/markup-compatibility/2006">
              <mc:Choice xmlns:v="urn:schemas-microsoft-com:vml" Requires="v">
                <p:oleObj spid="_x0000_s386083" name="Equation" r:id="rId3" imgW="2158920" imgH="990360" progId="Equation.DSMT4">
                  <p:embed/>
                </p:oleObj>
              </mc:Choice>
              <mc:Fallback>
                <p:oleObj name="Equation" r:id="rId3" imgW="2158920" imgH="990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19400"/>
                        <a:ext cx="215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p:cNvGraphicFramePr>
            <a:graphicFrameLocks noChangeAspect="1"/>
          </p:cNvGraphicFramePr>
          <p:nvPr/>
        </p:nvGraphicFramePr>
        <p:xfrm>
          <a:off x="3695700" y="2819400"/>
          <a:ext cx="3746500" cy="838200"/>
        </p:xfrm>
        <a:graphic>
          <a:graphicData uri="http://schemas.openxmlformats.org/presentationml/2006/ole">
            <mc:AlternateContent xmlns:mc="http://schemas.openxmlformats.org/markup-compatibility/2006">
              <mc:Choice xmlns:v="urn:schemas-microsoft-com:vml" Requires="v">
                <p:oleObj spid="_x0000_s386084" name="Equation" r:id="rId5" imgW="3746160" imgH="838080" progId="Equation.DSMT4">
                  <p:embed/>
                </p:oleObj>
              </mc:Choice>
              <mc:Fallback>
                <p:oleObj name="Equation" r:id="rId5" imgW="3746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2819400"/>
                        <a:ext cx="374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3" name="Object 5"/>
          <p:cNvGraphicFramePr>
            <a:graphicFrameLocks noChangeAspect="1"/>
          </p:cNvGraphicFramePr>
          <p:nvPr>
            <p:extLst>
              <p:ext uri="{D42A27DB-BD31-4B8C-83A1-F6EECF244321}">
                <p14:modId xmlns:p14="http://schemas.microsoft.com/office/powerpoint/2010/main" val="444152740"/>
              </p:ext>
            </p:extLst>
          </p:nvPr>
        </p:nvGraphicFramePr>
        <p:xfrm>
          <a:off x="3695700" y="3962400"/>
          <a:ext cx="2171700" cy="381000"/>
        </p:xfrm>
        <a:graphic>
          <a:graphicData uri="http://schemas.openxmlformats.org/presentationml/2006/ole">
            <mc:AlternateContent xmlns:mc="http://schemas.openxmlformats.org/markup-compatibility/2006">
              <mc:Choice xmlns:v="urn:schemas-microsoft-com:vml" Requires="v">
                <p:oleObj spid="_x0000_s386085" name="Equation" r:id="rId7" imgW="2171520" imgH="380880" progId="Equation.DSMT4">
                  <p:embed/>
                </p:oleObj>
              </mc:Choice>
              <mc:Fallback>
                <p:oleObj name="Equation" r:id="rId7" imgW="217152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700" y="3962400"/>
                        <a:ext cx="2171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4" name="Object 6"/>
          <p:cNvGraphicFramePr>
            <a:graphicFrameLocks noChangeAspect="1"/>
          </p:cNvGraphicFramePr>
          <p:nvPr>
            <p:extLst>
              <p:ext uri="{D42A27DB-BD31-4B8C-83A1-F6EECF244321}">
                <p14:modId xmlns:p14="http://schemas.microsoft.com/office/powerpoint/2010/main" val="1575902799"/>
              </p:ext>
            </p:extLst>
          </p:nvPr>
        </p:nvGraphicFramePr>
        <p:xfrm>
          <a:off x="3695700" y="4775200"/>
          <a:ext cx="2882900" cy="482600"/>
        </p:xfrm>
        <a:graphic>
          <a:graphicData uri="http://schemas.openxmlformats.org/presentationml/2006/ole">
            <mc:AlternateContent xmlns:mc="http://schemas.openxmlformats.org/markup-compatibility/2006">
              <mc:Choice xmlns:v="urn:schemas-microsoft-com:vml" Requires="v">
                <p:oleObj spid="_x0000_s386086" name="Equation" r:id="rId9" imgW="2882880" imgH="482400" progId="Equation.DSMT4">
                  <p:embed/>
                </p:oleObj>
              </mc:Choice>
              <mc:Fallback>
                <p:oleObj name="Equation" r:id="rId9" imgW="288288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5700" y="4775200"/>
                        <a:ext cx="288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6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3374</TotalTime>
  <Words>988</Words>
  <Application>Microsoft Office PowerPoint</Application>
  <PresentationFormat>On-screen Show (4:3)</PresentationFormat>
  <Paragraphs>87</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Symbol</vt:lpstr>
      <vt:lpstr>Ti86pc</vt:lpstr>
      <vt:lpstr>Office Theme</vt:lpstr>
      <vt:lpstr>Equation</vt:lpstr>
      <vt:lpstr>MathType 6.0 Equation</vt:lpstr>
      <vt:lpstr>Section 7.5</vt:lpstr>
      <vt:lpstr>TOPICS</vt:lpstr>
      <vt:lpstr>Integration Recap and Guidelines</vt:lpstr>
      <vt:lpstr>Integration Guidelines</vt:lpstr>
      <vt:lpstr>Integration Guidelines</vt:lpstr>
      <vt:lpstr>Integration Guidelines</vt:lpstr>
      <vt:lpstr>Integration Guidelines</vt:lpstr>
      <vt:lpstr>Example 1 </vt:lpstr>
      <vt:lpstr>Example 1 (cont.)</vt:lpstr>
      <vt:lpstr>Example 2 </vt:lpstr>
      <vt:lpstr>Example 2 (cont.)</vt:lpstr>
      <vt:lpstr>Example 2 (cont.)</vt:lpstr>
      <vt:lpstr>Example 3 </vt:lpstr>
      <vt:lpstr>Example 3 (cont.) </vt:lpstr>
      <vt:lpstr>Example 3 (cont.) </vt:lpstr>
      <vt:lpstr>Example 4 </vt:lpstr>
      <vt:lpstr>Example 4 (cont.)</vt:lpstr>
      <vt:lpstr>Example 4 (cont.)</vt:lpstr>
      <vt:lpstr>Example 4 (cont.)</vt:lpstr>
      <vt:lpstr>Example 5 </vt:lpstr>
      <vt:lpstr>Example 5 (cont.)</vt:lpstr>
      <vt:lpstr>Example 5 (cont.)</vt:lpstr>
      <vt:lpstr>Example 5 (cont.)</vt:lpstr>
      <vt:lpstr>Example 5 (cont.)</vt:lpstr>
      <vt:lpstr>Example 6 </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Learning;Hawkes Learning Systems</dc:creator>
  <cp:lastModifiedBy>Daniel Breuer</cp:lastModifiedBy>
  <cp:revision>417</cp:revision>
  <dcterms:created xsi:type="dcterms:W3CDTF">2013-04-26T14:43:13Z</dcterms:created>
  <dcterms:modified xsi:type="dcterms:W3CDTF">2018-09-25T20:19:31Z</dcterms:modified>
</cp:coreProperties>
</file>