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7" autoAdjust="0"/>
    <p:restoredTop sz="94660"/>
  </p:normalViewPr>
  <p:slideViewPr>
    <p:cSldViewPr>
      <p:cViewPr varScale="1">
        <p:scale>
          <a:sx n="107" d="100"/>
          <a:sy n="107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7.6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Numerical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 is referred to as the trapezoidal approximation to the integral, because each expression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corresponds to the area of the </a:t>
            </a:r>
            <a:r>
              <a:rPr lang="en-US" i="1" dirty="0"/>
              <a:t>i</a:t>
            </a:r>
            <a:r>
              <a:rPr lang="en-US" baseline="30000" dirty="0"/>
              <a:t>th</a:t>
            </a:r>
            <a:r>
              <a:rPr lang="en-US" dirty="0"/>
              <a:t> trapezoid shown in Figure 1.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78531" name="Object 3"/>
          <p:cNvGraphicFramePr>
            <a:graphicFrameLocks noChangeAspect="1"/>
          </p:cNvGraphicFramePr>
          <p:nvPr/>
        </p:nvGraphicFramePr>
        <p:xfrm>
          <a:off x="1447800" y="2590800"/>
          <a:ext cx="285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9" name="Equation" r:id="rId3" imgW="2857320" imgH="838080" progId="Equation.DSMT4">
                  <p:embed/>
                </p:oleObj>
              </mc:Choice>
              <mc:Fallback>
                <p:oleObj name="Equation" r:id="rId3" imgW="285732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90800"/>
                        <a:ext cx="2857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2" name="Object 4"/>
          <p:cNvGraphicFramePr>
            <a:graphicFrameLocks noChangeAspect="1"/>
          </p:cNvGraphicFramePr>
          <p:nvPr/>
        </p:nvGraphicFramePr>
        <p:xfrm>
          <a:off x="4343400" y="2514600"/>
          <a:ext cx="31369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80" name="Equation" r:id="rId5" imgW="3136680" imgH="1054080" progId="Equation.DSMT4">
                  <p:embed/>
                </p:oleObj>
              </mc:Choice>
              <mc:Fallback>
                <p:oleObj name="Equation" r:id="rId5" imgW="3136680" imgH="1054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31369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9800" y="1460743"/>
            <a:ext cx="4345292" cy="4199145"/>
            <a:chOff x="2209800" y="1863525"/>
            <a:chExt cx="4345292" cy="4199145"/>
          </a:xfrm>
        </p:grpSpPr>
        <p:pic>
          <p:nvPicPr>
            <p:cNvPr id="279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1863525"/>
              <a:ext cx="4019044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209800" y="5539450"/>
              <a:ext cx="43452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1 </a:t>
              </a:r>
              <a:r>
                <a:rPr lang="en-US" sz="2800" dirty="0"/>
                <a:t>Areas of Trapezoids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Definition: Trapezoidal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22366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Trapezoidal Rule</a:t>
            </a:r>
          </a:p>
          <a:p>
            <a:r>
              <a:rPr lang="en-US" dirty="0">
                <a:solidFill>
                  <a:schemeClr val="tx1"/>
                </a:solidFill>
              </a:rPr>
              <a:t>An approximation of 		using the Trapezoidal Rule is the sum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		     and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1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sym typeface="Symbol" panose="05050102010706020507" pitchFamily="18" charset="2"/>
              </a:rPr>
              <a:t></a:t>
            </a:r>
            <a:r>
              <a:rPr lang="en-US" i="1" dirty="0" err="1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0, 1, …,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3581400" y="1711125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0" name="Equation" r:id="rId3" imgW="1434960" imgH="698400" progId="Equation.DSMT4">
                  <p:embed/>
                </p:oleObj>
              </mc:Choice>
              <mc:Fallback>
                <p:oleObj name="Equation" r:id="rId3" imgW="14349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11125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537764"/>
              </p:ext>
            </p:extLst>
          </p:nvPr>
        </p:nvGraphicFramePr>
        <p:xfrm>
          <a:off x="550863" y="2784475"/>
          <a:ext cx="806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1" name="Equation" r:id="rId5" imgW="8064360" imgH="838080" progId="Equation.DSMT4">
                  <p:embed/>
                </p:oleObj>
              </mc:Choice>
              <mc:Fallback>
                <p:oleObj name="Equation" r:id="rId5" imgW="80643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784475"/>
                        <a:ext cx="806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1600200" y="3810000"/>
          <a:ext cx="203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2" name="Equation" r:id="rId7" imgW="2031840" imgH="469800" progId="Equation.DSMT4">
                  <p:embed/>
                </p:oleObj>
              </mc:Choice>
              <mc:Fallback>
                <p:oleObj name="Equation" r:id="rId7" imgW="20318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10000"/>
                        <a:ext cx="2032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Trapezoidal Rule to approximate 	          with </a:t>
            </a:r>
            <a:r>
              <a:rPr lang="en-US" i="1" dirty="0"/>
              <a:t>n</a:t>
            </a:r>
            <a:r>
              <a:rPr lang="en-US" dirty="0"/>
              <a:t> = 10, and compare the result to the exact value of this integral.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Given that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b</a:t>
            </a:r>
            <a:r>
              <a:rPr lang="en-US" dirty="0"/>
              <a:t> = 2, and </a:t>
            </a:r>
            <a:r>
              <a:rPr lang="en-US" i="1" dirty="0"/>
              <a:t>n</a:t>
            </a:r>
            <a:r>
              <a:rPr lang="en-US" dirty="0"/>
              <a:t> = 10, we note that 	     and 		       for </a:t>
            </a:r>
            <a:r>
              <a:rPr lang="en-US" i="1" dirty="0"/>
              <a:t>i</a:t>
            </a:r>
            <a:r>
              <a:rPr lang="en-US" dirty="0"/>
              <a:t> from 0 to 10. </a:t>
            </a:r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/>
        </p:nvGraphicFramePr>
        <p:xfrm>
          <a:off x="6442275" y="1207625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22" name="Equation" r:id="rId3" imgW="1206360" imgH="698400" progId="Equation.DSMT4">
                  <p:embed/>
                </p:oleObj>
              </mc:Choice>
              <mc:Fallback>
                <p:oleObj name="Equation" r:id="rId3" imgW="12063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275" y="1207625"/>
                        <a:ext cx="1206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3" name="Object 3"/>
          <p:cNvGraphicFramePr>
            <a:graphicFrameLocks noChangeAspect="1"/>
          </p:cNvGraphicFramePr>
          <p:nvPr/>
        </p:nvGraphicFramePr>
        <p:xfrm>
          <a:off x="7490750" y="3230300"/>
          <a:ext cx="102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23" name="Equation" r:id="rId5" imgW="1028520" imgH="444240" progId="Equation.DSMT4">
                  <p:embed/>
                </p:oleObj>
              </mc:Choice>
              <mc:Fallback>
                <p:oleObj name="Equation" r:id="rId5" imgW="102852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0750" y="3230300"/>
                        <a:ext cx="102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1161325" y="3657600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24" name="Equation" r:id="rId7" imgW="1688760" imgH="431640" progId="Equation.DSMT4">
                  <p:embed/>
                </p:oleObj>
              </mc:Choice>
              <mc:Fallback>
                <p:oleObj name="Equation" r:id="rId7" imgW="16887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325" y="3657600"/>
                        <a:ext cx="1689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092180"/>
              </p:ext>
            </p:extLst>
          </p:nvPr>
        </p:nvGraphicFramePr>
        <p:xfrm>
          <a:off x="1166813" y="4114800"/>
          <a:ext cx="6807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25" name="Equation" r:id="rId9" imgW="6806880" imgH="927000" progId="Equation.DSMT4">
                  <p:embed/>
                </p:oleObj>
              </mc:Choice>
              <mc:Fallback>
                <p:oleObj name="Equation" r:id="rId9" imgW="680688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114800"/>
                        <a:ext cx="6807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6" name="Object 6"/>
          <p:cNvGraphicFramePr>
            <a:graphicFrameLocks noChangeAspect="1"/>
          </p:cNvGraphicFramePr>
          <p:nvPr/>
        </p:nvGraphicFramePr>
        <p:xfrm>
          <a:off x="1578684" y="5270500"/>
          <a:ext cx="163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26" name="Equation" r:id="rId11" imgW="1638000" imgH="291960" progId="Equation.DSMT4">
                  <p:embed/>
                </p:oleObj>
              </mc:Choice>
              <mc:Fallback>
                <p:oleObj name="Equation" r:id="rId11" imgW="16380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684" y="5270500"/>
                        <a:ext cx="163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integration by parts, we know that 					so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500" dirty="0"/>
          </a:p>
          <a:p>
            <a:r>
              <a:rPr lang="en-US" dirty="0"/>
              <a:t>So 						               </a:t>
            </a:r>
          </a:p>
          <a:p>
            <a:endParaRPr lang="en-US" sz="500" dirty="0"/>
          </a:p>
          <a:p>
            <a:r>
              <a:rPr lang="en-US" dirty="0">
                <a:solidFill>
                  <a:srgbClr val="FF0000"/>
                </a:solidFill>
              </a:rPr>
              <a:t>approximately 0.1% of the exact value</a:t>
            </a:r>
            <a:r>
              <a:rPr lang="en-US" dirty="0"/>
              <a:t>.</a:t>
            </a:r>
          </a:p>
        </p:txBody>
      </p:sp>
      <p:graphicFrame>
        <p:nvGraphicFramePr>
          <p:cNvPr id="282626" name="Object 2"/>
          <p:cNvGraphicFramePr>
            <a:graphicFrameLocks noChangeAspect="1"/>
          </p:cNvGraphicFramePr>
          <p:nvPr/>
        </p:nvGraphicFramePr>
        <p:xfrm>
          <a:off x="510250" y="1706300"/>
          <a:ext cx="2654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2" name="Equation" r:id="rId3" imgW="2654280" imgH="609480" progId="Equation.DSMT4">
                  <p:embed/>
                </p:oleObj>
              </mc:Choice>
              <mc:Fallback>
                <p:oleObj name="Equation" r:id="rId3" imgW="265428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50" y="1706300"/>
                        <a:ext cx="2654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7" name="Object 3"/>
          <p:cNvGraphicFramePr>
            <a:graphicFrameLocks noChangeAspect="1"/>
          </p:cNvGraphicFramePr>
          <p:nvPr/>
        </p:nvGraphicFramePr>
        <p:xfrm>
          <a:off x="1130300" y="2373313"/>
          <a:ext cx="7137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3" name="Equation" r:id="rId5" imgW="7137360" imgH="698400" progId="Equation.DSMT4">
                  <p:embed/>
                </p:oleObj>
              </mc:Choice>
              <mc:Fallback>
                <p:oleObj name="Equation" r:id="rId5" imgW="713736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73313"/>
                        <a:ext cx="7137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402290"/>
              </p:ext>
            </p:extLst>
          </p:nvPr>
        </p:nvGraphicFramePr>
        <p:xfrm>
          <a:off x="977900" y="3733800"/>
          <a:ext cx="7251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4" name="Equation" r:id="rId7" imgW="7251480" imgH="799920" progId="Equation.DSMT4">
                  <p:embed/>
                </p:oleObj>
              </mc:Choice>
              <mc:Fallback>
                <p:oleObj name="Equation" r:id="rId7" imgW="7251480" imgH="799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733800"/>
                        <a:ext cx="7251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2362200" y="3200400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5" name="Equation" r:id="rId9" imgW="1714320" imgH="291960" progId="Equation.DSMT4">
                  <p:embed/>
                </p:oleObj>
              </mc:Choice>
              <mc:Fallback>
                <p:oleObj name="Equation" r:id="rId9" imgW="171432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114800" cy="4739640"/>
          </a:xfrm>
        </p:spPr>
        <p:txBody>
          <a:bodyPr>
            <a:normAutofit/>
          </a:bodyPr>
          <a:lstStyle/>
          <a:p>
            <a:r>
              <a:rPr lang="en-US" dirty="0"/>
              <a:t>A hygrometer at a weather station records the following percent humidity measurements at the top of the hour from midnight to noon one day.</a:t>
            </a:r>
          </a:p>
          <a:p>
            <a:endParaRPr lang="en-US" sz="1000" dirty="0"/>
          </a:p>
          <a:p>
            <a:r>
              <a:rPr lang="en-US" dirty="0"/>
              <a:t>Use the Trapezoidal Rule to find the approximate average percent humidity over this 12-hour period.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955787"/>
              </p:ext>
            </p:extLst>
          </p:nvPr>
        </p:nvGraphicFramePr>
        <p:xfrm>
          <a:off x="4648200" y="1371600"/>
          <a:ext cx="441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Humidity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Humidity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12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7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8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2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9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3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10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4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11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5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12 p.m.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6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Taking this approach to finding the average humidity, we are implicitly making the assumption that humidity </a:t>
            </a:r>
            <a:r>
              <a:rPr lang="en-US" i="1" dirty="0"/>
              <a:t>h</a:t>
            </a:r>
            <a:r>
              <a:rPr lang="en-US" dirty="0"/>
              <a:t> is a continuous function of time—under this </a:t>
            </a:r>
          </a:p>
          <a:p>
            <a:r>
              <a:rPr lang="en-US" dirty="0"/>
              <a:t>assumption, we know that 		exists, even if we </a:t>
            </a:r>
          </a:p>
          <a:p>
            <a:r>
              <a:rPr lang="en-US" dirty="0"/>
              <a:t>don’t actually know a formula for </a:t>
            </a:r>
            <a:r>
              <a:rPr lang="en-US" i="1" dirty="0"/>
              <a:t>h</a:t>
            </a:r>
            <a:r>
              <a:rPr lang="en-US" dirty="0"/>
              <a:t>. Assumptions like this are reasonable, because physical attributes like humidity don’t typically exhibit abrupt discontinuous changes.</a:t>
            </a:r>
          </a:p>
        </p:txBody>
      </p:sp>
      <p:graphicFrame>
        <p:nvGraphicFramePr>
          <p:cNvPr id="283650" name="Object 2"/>
          <p:cNvGraphicFramePr>
            <a:graphicFrameLocks noChangeAspect="1"/>
          </p:cNvGraphicFramePr>
          <p:nvPr/>
        </p:nvGraphicFramePr>
        <p:xfrm>
          <a:off x="4495800" y="3076775"/>
          <a:ext cx="1397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74" name="Equation" r:id="rId3" imgW="1396800" imgH="698400" progId="Equation.DSMT4">
                  <p:embed/>
                </p:oleObj>
              </mc:Choice>
              <mc:Fallback>
                <p:oleObj name="Equation" r:id="rId3" imgW="139680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076775"/>
                        <a:ext cx="1397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038600" cy="4572000"/>
          </a:xfrm>
        </p:spPr>
        <p:txBody>
          <a:bodyPr/>
          <a:lstStyle/>
          <a:p>
            <a:r>
              <a:rPr lang="en-US" dirty="0"/>
              <a:t>If we simply plot the 13 data points we have and connect them with straight lines, the result is the graph in Figure 2.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55423" y="1110726"/>
            <a:ext cx="4073150" cy="5003465"/>
            <a:chOff x="4572000" y="1110726"/>
            <a:chExt cx="4073150" cy="5003465"/>
          </a:xfrm>
        </p:grpSpPr>
        <p:pic>
          <p:nvPicPr>
            <p:cNvPr id="2846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110726"/>
              <a:ext cx="4048139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845777" y="5160084"/>
              <a:ext cx="379937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2 </a:t>
              </a:r>
            </a:p>
            <a:p>
              <a:r>
                <a:rPr lang="en-US" sz="2800" dirty="0"/>
                <a:t>Humidity Measurements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data indicate sharper changes in humidity over some one-hour periods than others. Using our formula for the average value of a function over an interval we have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we don’t have a formula for </a:t>
            </a:r>
            <a:r>
              <a:rPr lang="en-US" i="1" dirty="0"/>
              <a:t>h</a:t>
            </a:r>
            <a:r>
              <a:rPr lang="en-US" dirty="0"/>
              <a:t>, we use the Trapezoidal Rule with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i="1" dirty="0"/>
              <a:t>t</a:t>
            </a:r>
            <a:r>
              <a:rPr lang="en-US" dirty="0"/>
              <a:t> = 1 hour.</a:t>
            </a:r>
          </a:p>
        </p:txBody>
      </p:sp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2286000" y="3276600"/>
          <a:ext cx="207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46" name="Equation" r:id="rId3" imgW="2070000" imgH="838080" progId="Equation.DSMT4">
                  <p:embed/>
                </p:oleObj>
              </mc:Choice>
              <mc:Fallback>
                <p:oleObj name="Equation" r:id="rId3" imgW="20700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76600"/>
                        <a:ext cx="207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699" name="Object 3"/>
          <p:cNvGraphicFramePr>
            <a:graphicFrameLocks noChangeAspect="1"/>
          </p:cNvGraphicFramePr>
          <p:nvPr/>
        </p:nvGraphicFramePr>
        <p:xfrm>
          <a:off x="4394200" y="3276600"/>
          <a:ext cx="215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47" name="Equation" r:id="rId5" imgW="2158920" imgH="838080" progId="Equation.DSMT4">
                  <p:embed/>
                </p:oleObj>
              </mc:Choice>
              <mc:Fallback>
                <p:oleObj name="Equation" r:id="rId5" imgW="215892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3276600"/>
                        <a:ext cx="215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Compare this to the less sophisticated approach of simply taking the average of the 13 data points, which gives us an answer of approximately 60.2% humidity. The difference comes from the fact that a simple average does not take into account differing rates of change of the humidity over the interval.</a:t>
            </a:r>
          </a:p>
        </p:txBody>
      </p:sp>
      <p:graphicFrame>
        <p:nvGraphicFramePr>
          <p:cNvPr id="286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182995"/>
              </p:ext>
            </p:extLst>
          </p:nvPr>
        </p:nvGraphicFramePr>
        <p:xfrm>
          <a:off x="387350" y="1389063"/>
          <a:ext cx="1828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6" name="Equation" r:id="rId3" imgW="1828800" imgH="825480" progId="Equation.DSMT4">
                  <p:embed/>
                </p:oleObj>
              </mc:Choice>
              <mc:Fallback>
                <p:oleObj name="Equation" r:id="rId3" imgW="182880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389063"/>
                        <a:ext cx="1828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020520"/>
              </p:ext>
            </p:extLst>
          </p:nvPr>
        </p:nvGraphicFramePr>
        <p:xfrm>
          <a:off x="2259013" y="1365250"/>
          <a:ext cx="645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7" name="Equation" r:id="rId5" imgW="6451560" imgH="939600" progId="Equation.DSMT4">
                  <p:embed/>
                </p:oleObj>
              </mc:Choice>
              <mc:Fallback>
                <p:oleObj name="Equation" r:id="rId5" imgW="645156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365250"/>
                        <a:ext cx="6451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85914"/>
              </p:ext>
            </p:extLst>
          </p:nvPr>
        </p:nvGraphicFramePr>
        <p:xfrm>
          <a:off x="2259105" y="23622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8" name="Equation" r:id="rId7" imgW="914400" imgH="304560" progId="Equation.DSMT4">
                  <p:embed/>
                </p:oleObj>
              </mc:Choice>
              <mc:Fallback>
                <p:oleObj name="Equation" r:id="rId7" imgW="91440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105" y="2362200"/>
                        <a:ext cx="91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Trapezoidal Rule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Simpson’s Rule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Error Estimate for the Trapezoidal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Error Estimate for the Trapezoidal Rule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i="1" dirty="0">
                <a:solidFill>
                  <a:schemeClr val="tx1"/>
                </a:solidFill>
                <a:sym typeface="Symbol" panose="05050102010706020507" pitchFamily="18" charset="2"/>
              </a:rPr>
              <a:t></a:t>
            </a:r>
            <a:r>
              <a:rPr lang="en-US" dirty="0">
                <a:solidFill>
                  <a:schemeClr val="tx1"/>
                </a:solidFill>
              </a:rPr>
              <a:t>  is continuous on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 and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is an upper bound for |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i="1" dirty="0">
                <a:solidFill>
                  <a:schemeClr val="tx1"/>
                </a:solidFill>
                <a:sym typeface="Symbol" panose="05050102010706020507" pitchFamily="18" charset="2"/>
              </a:rPr>
              <a:t>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)|, then the error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between the exact value of </a:t>
            </a:r>
          </a:p>
          <a:p>
            <a:r>
              <a:rPr lang="en-US" dirty="0">
                <a:solidFill>
                  <a:schemeClr val="tx1"/>
                </a:solidFill>
              </a:rPr>
              <a:t>	      and the Trapezoidal Rule approximation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satisfies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is the number of subintervals in the partition.</a:t>
            </a:r>
          </a:p>
        </p:txBody>
      </p:sp>
      <p:graphicFrame>
        <p:nvGraphicFramePr>
          <p:cNvPr id="287746" name="Object 2"/>
          <p:cNvGraphicFramePr>
            <a:graphicFrameLocks noChangeAspect="1"/>
          </p:cNvGraphicFramePr>
          <p:nvPr/>
        </p:nvGraphicFramePr>
        <p:xfrm>
          <a:off x="468775" y="2642725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4" name="Equation" r:id="rId3" imgW="1434960" imgH="698400" progId="Equation.DSMT4">
                  <p:embed/>
                </p:oleObj>
              </mc:Choice>
              <mc:Fallback>
                <p:oleObj name="Equation" r:id="rId3" imgW="14349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75" y="2642725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3276600" y="3581400"/>
          <a:ext cx="2374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5" name="Equation" r:id="rId5" imgW="2374560" imgH="952200" progId="Equation.DSMT4">
                  <p:embed/>
                </p:oleObj>
              </mc:Choice>
              <mc:Fallback>
                <p:oleObj name="Equation" r:id="rId5" imgW="237456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81400"/>
                        <a:ext cx="2374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Determine a number of subintervals that will guarantee </a:t>
            </a:r>
          </a:p>
          <a:p>
            <a:pPr>
              <a:lnSpc>
                <a:spcPct val="110000"/>
              </a:lnSpc>
            </a:pPr>
            <a:r>
              <a:rPr lang="en-US" dirty="0"/>
              <a:t>an approximation of		   to within an error of </a:t>
            </a:r>
          </a:p>
          <a:p>
            <a:pPr>
              <a:lnSpc>
                <a:spcPct val="110000"/>
              </a:lnSpc>
            </a:pPr>
            <a:r>
              <a:rPr lang="en-US" dirty="0"/>
              <a:t>0.01 using the Trapezoidal Rule.</a:t>
            </a:r>
          </a:p>
          <a:p>
            <a:pPr>
              <a:lnSpc>
                <a:spcPct val="110000"/>
              </a:lnSpc>
            </a:pPr>
            <a:r>
              <a:rPr lang="en-US" b="1" dirty="0"/>
              <a:t>Solution</a:t>
            </a:r>
          </a:p>
          <a:p>
            <a:pPr>
              <a:lnSpc>
                <a:spcPct val="110000"/>
              </a:lnSpc>
            </a:pPr>
            <a:r>
              <a:rPr lang="en-US" dirty="0"/>
              <a:t>Although an antiderivative of 	          cannot be expressed in terms of elementary functions, its second derivative is easy enough to determine: 							</a:t>
            </a:r>
            <a:endParaRPr lang="en-US" b="1" dirty="0"/>
          </a:p>
        </p:txBody>
      </p:sp>
      <p:graphicFrame>
        <p:nvGraphicFramePr>
          <p:cNvPr id="288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814522"/>
              </p:ext>
            </p:extLst>
          </p:nvPr>
        </p:nvGraphicFramePr>
        <p:xfrm>
          <a:off x="3530600" y="1754188"/>
          <a:ext cx="180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42" name="Equation" r:id="rId3" imgW="1803240" imgH="685800" progId="Equation.DSMT4">
                  <p:embed/>
                </p:oleObj>
              </mc:Choice>
              <mc:Fallback>
                <p:oleObj name="Equation" r:id="rId3" imgW="180324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754188"/>
                        <a:ext cx="1803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1" name="Object 3"/>
          <p:cNvGraphicFramePr>
            <a:graphicFrameLocks noChangeAspect="1"/>
          </p:cNvGraphicFramePr>
          <p:nvPr/>
        </p:nvGraphicFramePr>
        <p:xfrm>
          <a:off x="4800600" y="3505200"/>
          <a:ext cx="1028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43" name="Equation" r:id="rId5" imgW="1028520" imgH="571320" progId="Equation.DSMT4">
                  <p:embed/>
                </p:oleObj>
              </mc:Choice>
              <mc:Fallback>
                <p:oleObj name="Equation" r:id="rId5" imgW="102852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05200"/>
                        <a:ext cx="1028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2" name="Object 4"/>
          <p:cNvGraphicFramePr>
            <a:graphicFrameLocks noChangeAspect="1"/>
          </p:cNvGraphicFramePr>
          <p:nvPr/>
        </p:nvGraphicFramePr>
        <p:xfrm>
          <a:off x="533400" y="4918275"/>
          <a:ext cx="4419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44" name="Equation" r:id="rId7" imgW="4419360" imgH="571320" progId="Equation.DSMT4">
                  <p:embed/>
                </p:oleObj>
              </mc:Choice>
              <mc:Fallback>
                <p:oleObj name="Equation" r:id="rId7" imgW="441936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18275"/>
                        <a:ext cx="4419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sine and cosine are always bounded by 1 in magnitude, we have the following:</a:t>
            </a:r>
          </a:p>
        </p:txBody>
      </p:sp>
      <p:graphicFrame>
        <p:nvGraphicFramePr>
          <p:cNvPr id="289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64652"/>
              </p:ext>
            </p:extLst>
          </p:nvPr>
        </p:nvGraphicFramePr>
        <p:xfrm>
          <a:off x="654050" y="2351088"/>
          <a:ext cx="4013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5" name="Equation" r:id="rId3" imgW="4012920" imgH="647640" progId="Equation.DSMT4">
                  <p:embed/>
                </p:oleObj>
              </mc:Choice>
              <mc:Fallback>
                <p:oleObj name="Equation" r:id="rId3" imgW="4012920" imgH="647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351088"/>
                        <a:ext cx="4013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55208"/>
              </p:ext>
            </p:extLst>
          </p:nvPr>
        </p:nvGraphicFramePr>
        <p:xfrm>
          <a:off x="533400" y="3141663"/>
          <a:ext cx="7480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6" name="Equation" r:id="rId5" imgW="7480080" imgH="685800" progId="Equation.DSMT4">
                  <p:embed/>
                </p:oleObj>
              </mc:Choice>
              <mc:Fallback>
                <p:oleObj name="Equation" r:id="rId5" imgW="748008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41663"/>
                        <a:ext cx="7480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830966"/>
              </p:ext>
            </p:extLst>
          </p:nvPr>
        </p:nvGraphicFramePr>
        <p:xfrm>
          <a:off x="461963" y="3962400"/>
          <a:ext cx="8458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7" name="Equation" r:id="rId7" imgW="8458200" imgH="647640" progId="Equation.DSMT4">
                  <p:embed/>
                </p:oleObj>
              </mc:Choice>
              <mc:Fallback>
                <p:oleObj name="Equation" r:id="rId7" imgW="8458200" imgH="647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3962400"/>
                        <a:ext cx="8458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638225"/>
              </p:ext>
            </p:extLst>
          </p:nvPr>
        </p:nvGraphicFramePr>
        <p:xfrm>
          <a:off x="468775" y="4747550"/>
          <a:ext cx="2057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8" name="Equation" r:id="rId9" imgW="2057400" imgH="622080" progId="Equation.DSMT4">
                  <p:embed/>
                </p:oleObj>
              </mc:Choice>
              <mc:Fallback>
                <p:oleObj name="Equation" r:id="rId9" imgW="205740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75" y="4747550"/>
                        <a:ext cx="2057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073771"/>
              </p:ext>
            </p:extLst>
          </p:nvPr>
        </p:nvGraphicFramePr>
        <p:xfrm>
          <a:off x="469900" y="5527675"/>
          <a:ext cx="130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9" name="Equation" r:id="rId11" imgW="1307880" imgH="380880" progId="Equation.DSMT4">
                  <p:embed/>
                </p:oleObj>
              </mc:Choice>
              <mc:Fallback>
                <p:oleObj name="Equation" r:id="rId11" imgW="130788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527675"/>
                        <a:ext cx="1308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upper bound </a:t>
            </a:r>
            <a:r>
              <a:rPr lang="en-US" i="1" dirty="0"/>
              <a:t>M</a:t>
            </a:r>
            <a:r>
              <a:rPr lang="en-US" dirty="0"/>
              <a:t> of |</a:t>
            </a:r>
            <a:r>
              <a:rPr lang="en-US" i="1" dirty="0"/>
              <a:t>f</a:t>
            </a:r>
            <a:r>
              <a:rPr lang="en-US" i="1" dirty="0">
                <a:sym typeface="Symbol" panose="05050102010706020507" pitchFamily="18" charset="2"/>
              </a:rPr>
              <a:t>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)| on the interval  	  will work, and </a:t>
            </a:r>
            <a:r>
              <a:rPr lang="en-US" i="1" dirty="0"/>
              <a:t>M</a:t>
            </a:r>
            <a:r>
              <a:rPr lang="en-US" dirty="0"/>
              <a:t> = 48 is a convenient number larger than   2 + 4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aseline="30000" dirty="0"/>
              <a:t>2</a:t>
            </a:r>
            <a:r>
              <a:rPr lang="en-US" dirty="0"/>
              <a:t>. We can now ensure |</a:t>
            </a:r>
            <a:r>
              <a:rPr lang="en-US" i="1" dirty="0"/>
              <a:t>E</a:t>
            </a:r>
            <a:r>
              <a:rPr lang="en-US" i="1" baseline="-25000" dirty="0"/>
              <a:t>T</a:t>
            </a:r>
            <a:r>
              <a:rPr lang="en-US" dirty="0"/>
              <a:t>|&lt; 0.01 by solving the inequality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356864"/>
              </p:ext>
            </p:extLst>
          </p:nvPr>
        </p:nvGraphicFramePr>
        <p:xfrm>
          <a:off x="7143750" y="1331913"/>
          <a:ext cx="800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6" name="Equation" r:id="rId3" imgW="799920" imgH="482400" progId="Equation.DSMT4">
                  <p:embed/>
                </p:oleObj>
              </mc:Choice>
              <mc:Fallback>
                <p:oleObj name="Equation" r:id="rId3" imgW="7999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1331913"/>
                        <a:ext cx="800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231638"/>
              </p:ext>
            </p:extLst>
          </p:nvPr>
        </p:nvGraphicFramePr>
        <p:xfrm>
          <a:off x="3340100" y="2965450"/>
          <a:ext cx="2552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7" name="Equation" r:id="rId5" imgW="2552400" imgH="965160" progId="Equation.DSMT4">
                  <p:embed/>
                </p:oleObj>
              </mc:Choice>
              <mc:Fallback>
                <p:oleObj name="Equation" r:id="rId5" imgW="2552400" imgH="965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965450"/>
                        <a:ext cx="25527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112 </a:t>
            </a:r>
            <a:r>
              <a:rPr lang="en-US" dirty="0"/>
              <a:t>subintervals will provide an approximation of the integral safely within an error of 0.01.</a:t>
            </a:r>
          </a:p>
        </p:txBody>
      </p:sp>
      <p:graphicFrame>
        <p:nvGraphicFramePr>
          <p:cNvPr id="291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5277"/>
              </p:ext>
            </p:extLst>
          </p:nvPr>
        </p:nvGraphicFramePr>
        <p:xfrm>
          <a:off x="2641600" y="1511300"/>
          <a:ext cx="2044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5" name="Equation" r:id="rId3" imgW="2044440" imgH="977760" progId="Equation.DSMT4">
                  <p:embed/>
                </p:oleObj>
              </mc:Choice>
              <mc:Fallback>
                <p:oleObj name="Equation" r:id="rId3" imgW="2044440" imgH="977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1511300"/>
                        <a:ext cx="20447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12502"/>
              </p:ext>
            </p:extLst>
          </p:nvPr>
        </p:nvGraphicFramePr>
        <p:xfrm>
          <a:off x="3113088" y="2605088"/>
          <a:ext cx="156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6" name="Equation" r:id="rId5" imgW="1562040" imgH="380880" progId="Equation.DSMT4">
                  <p:embed/>
                </p:oleObj>
              </mc:Choice>
              <mc:Fallback>
                <p:oleObj name="Equation" r:id="rId5" imgW="15620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2605088"/>
                        <a:ext cx="1562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950317"/>
              </p:ext>
            </p:extLst>
          </p:nvPr>
        </p:nvGraphicFramePr>
        <p:xfrm>
          <a:off x="3862388" y="3149600"/>
          <a:ext cx="2844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17" name="Equation" r:id="rId7" imgW="2844720" imgH="495000" progId="Equation.DSMT4">
                  <p:embed/>
                </p:oleObj>
              </mc:Choice>
              <mc:Fallback>
                <p:oleObj name="Equation" r:id="rId7" imgW="284472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149600"/>
                        <a:ext cx="2844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250"/>
            <a:ext cx="8229600" cy="4572000"/>
          </a:xfrm>
          <a:noFill/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Referring back to Example 3, 				        a computer algebra system 				        like </a:t>
            </a:r>
            <a:r>
              <a:rPr lang="en-US" i="1" dirty="0">
                <a:solidFill>
                  <a:schemeClr val="tx1"/>
                </a:solidFill>
              </a:rPr>
              <a:t>Mathematica</a:t>
            </a:r>
            <a:r>
              <a:rPr lang="en-US" dirty="0">
                <a:solidFill>
                  <a:schemeClr val="tx1"/>
                </a:solidFill>
              </a:rPr>
              <a:t> can be 					     used to calculate the 				 approximation 						        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112</a:t>
            </a:r>
            <a:r>
              <a:rPr lang="en-US" dirty="0">
                <a:solidFill>
                  <a:schemeClr val="tx1"/>
                </a:solidFill>
              </a:rPr>
              <a:t> = 0.77228 with 				    commands such as the 	                           		 ones shown in Figure 3.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0600" y="2087880"/>
            <a:ext cx="7620000" cy="3616940"/>
            <a:chOff x="990600" y="2087880"/>
            <a:chExt cx="7620000" cy="3616940"/>
          </a:xfrm>
        </p:grpSpPr>
        <p:pic>
          <p:nvPicPr>
            <p:cNvPr id="29286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4460748" y="2087880"/>
              <a:ext cx="4073652" cy="301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990600" y="5181600"/>
              <a:ext cx="762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Figure 3 </a:t>
              </a:r>
              <a:r>
                <a:rPr lang="en-US" sz="2800" dirty="0"/>
                <a:t>Using the Trapezoidal Rule in Mathematica 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625"/>
            <a:ext cx="5105400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There are several variations of Simpson’s Rule, but the simplest assumes that the number of subintervals </a:t>
            </a:r>
            <a:r>
              <a:rPr lang="en-US" i="1" dirty="0"/>
              <a:t>n</a:t>
            </a:r>
            <a:r>
              <a:rPr lang="en-US" dirty="0"/>
              <a:t> is even; the resulting formula is then based on parabolas fitted through three points on the graph of the integrand </a:t>
            </a:r>
            <a:r>
              <a:rPr lang="en-US" i="1" dirty="0"/>
              <a:t>f</a:t>
            </a:r>
            <a:r>
              <a:rPr lang="en-US" dirty="0"/>
              <a:t> for each successive pair of subintervals. A representative illustration is shown in Figure 4.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13426" y="1524000"/>
            <a:ext cx="3589409" cy="4078307"/>
            <a:chOff x="5413426" y="1524000"/>
            <a:chExt cx="3589409" cy="4078307"/>
          </a:xfrm>
        </p:grpSpPr>
        <p:pic>
          <p:nvPicPr>
            <p:cNvPr id="29389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5413426" y="1524000"/>
              <a:ext cx="3589409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324600" y="4648200"/>
              <a:ext cx="236032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4</a:t>
              </a:r>
            </a:p>
            <a:p>
              <a:pPr algn="ctr"/>
              <a:r>
                <a:rPr lang="en-US" sz="2800" dirty="0"/>
                <a:t>Simpson’s Rule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486400" cy="4572000"/>
          </a:xfrm>
        </p:spPr>
        <p:txBody>
          <a:bodyPr>
            <a:noAutofit/>
          </a:bodyPr>
          <a:lstStyle/>
          <a:p>
            <a:r>
              <a:rPr lang="en-US" dirty="0"/>
              <a:t>To construct the formula, let </a:t>
            </a:r>
            <a:r>
              <a:rPr lang="en-US" i="1" dirty="0"/>
              <a:t>y</a:t>
            </a:r>
            <a:r>
              <a:rPr lang="en-US" i="1" baseline="-25000" dirty="0"/>
              <a:t>i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i</a:t>
            </a:r>
            <a:r>
              <a:rPr lang="en-US" dirty="0"/>
              <a:t>) for each </a:t>
            </a:r>
            <a:r>
              <a:rPr lang="en-US" i="1" dirty="0"/>
              <a:t>i</a:t>
            </a:r>
            <a:r>
              <a:rPr lang="en-US" dirty="0"/>
              <a:t> = 0, …, </a:t>
            </a:r>
            <a:r>
              <a:rPr lang="en-US" i="1" dirty="0"/>
              <a:t>n</a:t>
            </a:r>
            <a:r>
              <a:rPr lang="en-US" dirty="0"/>
              <a:t> and let 			          For ease of calculation, we shift the graph of </a:t>
            </a:r>
            <a:r>
              <a:rPr lang="en-US" i="1" dirty="0"/>
              <a:t>f</a:t>
            </a:r>
            <a:r>
              <a:rPr lang="en-US" dirty="0"/>
              <a:t> left or right so that the first two subintervals [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] and [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] are located on either side of 0 as shown in Figure 5; doing so doesn’t affect the area between the graph of </a:t>
            </a:r>
            <a:r>
              <a:rPr lang="en-US" i="1" dirty="0"/>
              <a:t>f</a:t>
            </a:r>
            <a:r>
              <a:rPr lang="en-US" dirty="0"/>
              <a:t> and the </a:t>
            </a:r>
            <a:r>
              <a:rPr lang="en-US" i="1" dirty="0"/>
              <a:t>x</a:t>
            </a:r>
            <a:r>
              <a:rPr lang="en-US" dirty="0"/>
              <a:t>-axis over the interval [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41959" y="1295400"/>
            <a:ext cx="3149641" cy="4611707"/>
            <a:chOff x="5841959" y="1295400"/>
            <a:chExt cx="3149641" cy="4611707"/>
          </a:xfrm>
        </p:grpSpPr>
        <p:pic>
          <p:nvPicPr>
            <p:cNvPr id="2949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1959" y="1295400"/>
              <a:ext cx="3149641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172200" y="4953000"/>
              <a:ext cx="279345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5 </a:t>
              </a:r>
            </a:p>
            <a:p>
              <a:r>
                <a:rPr lang="en-US" sz="2800" dirty="0"/>
                <a:t>Fitting a Parabola </a:t>
              </a:r>
            </a:p>
          </p:txBody>
        </p:sp>
      </p:grpSp>
      <p:graphicFrame>
        <p:nvGraphicFramePr>
          <p:cNvPr id="294915" name="Object 3"/>
          <p:cNvGraphicFramePr>
            <a:graphicFrameLocks noChangeAspect="1"/>
          </p:cNvGraphicFramePr>
          <p:nvPr/>
        </p:nvGraphicFramePr>
        <p:xfrm>
          <a:off x="558800" y="2208906"/>
          <a:ext cx="2489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9" name="Equation" r:id="rId4" imgW="2489040" imgH="444240" progId="Equation.DSMT4">
                  <p:embed/>
                </p:oleObj>
              </mc:Choice>
              <mc:Fallback>
                <p:oleObj name="Equation" r:id="rId4" imgW="248904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208906"/>
                        <a:ext cx="2489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shifting, note that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= 0, and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h</a:t>
            </a:r>
            <a:r>
              <a:rPr lang="en-US" dirty="0"/>
              <a:t>. So the parabola we are looking for must pass through the three points (−</a:t>
            </a:r>
            <a:r>
              <a:rPr lang="en-US" i="1" dirty="0"/>
              <a:t>h</a:t>
            </a:r>
            <a:r>
              <a:rPr lang="en-US" dirty="0"/>
              <a:t>,</a:t>
            </a:r>
            <a:r>
              <a:rPr lang="en-US" sz="2500" dirty="0"/>
              <a:t>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), (0,</a:t>
            </a:r>
            <a:r>
              <a:rPr lang="en-US" sz="2500" dirty="0"/>
              <a:t>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 and (</a:t>
            </a:r>
            <a:r>
              <a:rPr lang="en-US" i="1" dirty="0"/>
              <a:t>h</a:t>
            </a:r>
            <a:r>
              <a:rPr lang="en-US" dirty="0"/>
              <a:t>,</a:t>
            </a:r>
            <a:r>
              <a:rPr lang="en-US" sz="2500" dirty="0"/>
              <a:t>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). If we assume the parabola is the graph of the quadratic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Bx</a:t>
            </a:r>
            <a:r>
              <a:rPr lang="en-US" dirty="0"/>
              <a:t> + </a:t>
            </a:r>
            <a:r>
              <a:rPr lang="en-US" i="1" dirty="0"/>
              <a:t>C</a:t>
            </a:r>
            <a:r>
              <a:rPr lang="en-US" dirty="0"/>
              <a:t>, then we know the following:</a:t>
            </a:r>
          </a:p>
          <a:p>
            <a:pPr>
              <a:tabLst>
                <a:tab pos="2290763" algn="l"/>
                <a:tab pos="3087688" algn="l"/>
              </a:tabLst>
            </a:pPr>
            <a:r>
              <a:rPr lang="en-US" i="1" dirty="0"/>
              <a:t>		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Ah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Bh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>
              <a:tabLst>
                <a:tab pos="2290763" algn="l"/>
                <a:tab pos="3087688" algn="l"/>
              </a:tabLst>
            </a:pPr>
            <a:r>
              <a:rPr lang="en-US" i="1" dirty="0"/>
              <a:t>		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>
              <a:tabLst>
                <a:tab pos="2290763" algn="l"/>
                <a:tab pos="3087688" algn="l"/>
              </a:tabLst>
            </a:pPr>
            <a:r>
              <a:rPr lang="en-US" dirty="0"/>
              <a:t>	and  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Ah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Bh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integral of the quadratic over the interval [−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]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can be expressed in terms of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 and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 by noting that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 = 2</a:t>
            </a:r>
            <a:r>
              <a:rPr lang="en-US" i="1" dirty="0"/>
              <a:t>Ah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i="1" dirty="0"/>
              <a:t>C</a:t>
            </a:r>
            <a:r>
              <a:rPr lang="en-US" dirty="0"/>
              <a:t> and 4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 = 4</a:t>
            </a:r>
            <a:r>
              <a:rPr lang="en-US" i="1" dirty="0"/>
              <a:t>C</a:t>
            </a:r>
            <a:r>
              <a:rPr lang="en-US" dirty="0"/>
              <a:t>.  So                </a:t>
            </a:r>
            <a:r>
              <a:rPr lang="en-US" i="1" dirty="0"/>
              <a:t>I</a:t>
            </a:r>
            <a:r>
              <a:rPr lang="en-US" dirty="0"/>
              <a:t> = (</a:t>
            </a:r>
            <a:r>
              <a:rPr lang="en-US" i="1" dirty="0"/>
              <a:t>h</a:t>
            </a:r>
            <a:r>
              <a:rPr lang="en-US" dirty="0"/>
              <a:t>/3)(</a:t>
            </a:r>
            <a:r>
              <a:rPr lang="en-US" i="1" dirty="0"/>
              <a:t>y</a:t>
            </a:r>
            <a:r>
              <a:rPr lang="en-US" baseline="-25000" dirty="0"/>
              <a:t>0 </a:t>
            </a:r>
            <a:r>
              <a:rPr lang="en-US" dirty="0"/>
              <a:t>+ 4</a:t>
            </a:r>
            <a:r>
              <a:rPr lang="en-US" i="1" dirty="0"/>
              <a:t>y</a:t>
            </a:r>
            <a:r>
              <a:rPr lang="en-US" baseline="-25000" dirty="0"/>
              <a:t>1 </a:t>
            </a:r>
            <a:r>
              <a:rPr lang="en-US" dirty="0"/>
              <a:t>+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</p:txBody>
      </p:sp>
      <p:graphicFrame>
        <p:nvGraphicFramePr>
          <p:cNvPr id="295938" name="Object 2"/>
          <p:cNvGraphicFramePr>
            <a:graphicFrameLocks noChangeAspect="1"/>
          </p:cNvGraphicFramePr>
          <p:nvPr/>
        </p:nvGraphicFramePr>
        <p:xfrm>
          <a:off x="1371600" y="1828800"/>
          <a:ext cx="6248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6" name="Equation" r:id="rId3" imgW="6248160" imgH="1104840" progId="Equation.DSMT4">
                  <p:embed/>
                </p:oleObj>
              </mc:Choice>
              <mc:Fallback>
                <p:oleObj name="Equation" r:id="rId3" imgW="6248160" imgH="1104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6248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39" name="Object 3"/>
          <p:cNvGraphicFramePr>
            <a:graphicFrameLocks noChangeAspect="1"/>
          </p:cNvGraphicFramePr>
          <p:nvPr/>
        </p:nvGraphicFramePr>
        <p:xfrm>
          <a:off x="4637442" y="3009900"/>
          <a:ext cx="233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7" name="Equation" r:id="rId5" imgW="2336760" imgH="838080" progId="Equation.DSMT4">
                  <p:embed/>
                </p:oleObj>
              </mc:Choice>
              <mc:Fallback>
                <p:oleObj name="Equation" r:id="rId5" imgW="23367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442" y="3009900"/>
                        <a:ext cx="233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If we can find an antiderivative of a given function </a:t>
            </a:r>
            <a:r>
              <a:rPr lang="en-US" i="1" dirty="0"/>
              <a:t>f</a:t>
            </a:r>
            <a:r>
              <a:rPr lang="en-US" dirty="0"/>
              <a:t> , evaluating		    is straightforward. But there are two fairly common circumstances under which this is difficult or impossible. The first is when the integrand </a:t>
            </a:r>
            <a:r>
              <a:rPr lang="en-US" i="1" dirty="0"/>
              <a:t>f</a:t>
            </a:r>
            <a:r>
              <a:rPr lang="en-US" dirty="0"/>
              <a:t> has no antiderivative expressible in terms of </a:t>
            </a:r>
            <a:r>
              <a:rPr lang="en-US" i="1" dirty="0"/>
              <a:t>elementary functions</a:t>
            </a:r>
            <a:r>
              <a:rPr lang="en-US" dirty="0"/>
              <a:t>, which are those we work with most frequently.</a:t>
            </a:r>
          </a:p>
        </p:txBody>
      </p:sp>
      <p:graphicFrame>
        <p:nvGraphicFramePr>
          <p:cNvPr id="274434" name="Object 2"/>
          <p:cNvGraphicFramePr>
            <a:graphicFrameLocks noChangeAspect="1"/>
          </p:cNvGraphicFramePr>
          <p:nvPr/>
        </p:nvGraphicFramePr>
        <p:xfrm>
          <a:off x="2133600" y="1623350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8" name="Equation" r:id="rId3" imgW="1434960" imgH="698400" progId="Equation.DSMT4">
                  <p:embed/>
                </p:oleObj>
              </mc:Choice>
              <mc:Fallback>
                <p:oleObj name="Equation" r:id="rId3" imgW="14349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23350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shifting the graph of </a:t>
            </a:r>
            <a:r>
              <a:rPr lang="en-US" i="1" dirty="0"/>
              <a:t>f</a:t>
            </a:r>
            <a:r>
              <a:rPr lang="en-US" dirty="0"/>
              <a:t> so that the subintervals [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] and [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4</a:t>
            </a:r>
            <a:r>
              <a:rPr lang="en-US" dirty="0"/>
              <a:t>] are located on either side of 0 (so that 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 = 0), the integral of the parabola fitted through (−</a:t>
            </a:r>
            <a:r>
              <a:rPr lang="en-US" i="1" dirty="0"/>
              <a:t>h, y</a:t>
            </a:r>
            <a:r>
              <a:rPr lang="en-US" baseline="-25000" dirty="0"/>
              <a:t>2</a:t>
            </a:r>
            <a:r>
              <a:rPr lang="en-US" dirty="0"/>
              <a:t>), (0, </a:t>
            </a:r>
            <a:r>
              <a:rPr lang="en-US" i="1" dirty="0"/>
              <a:t>y</a:t>
            </a:r>
            <a:r>
              <a:rPr lang="en-US" baseline="-25000" dirty="0"/>
              <a:t>3</a:t>
            </a:r>
            <a:r>
              <a:rPr lang="en-US" dirty="0"/>
              <a:t>), and (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4</a:t>
            </a:r>
            <a:r>
              <a:rPr lang="en-US" dirty="0"/>
              <a:t>) is equal to (</a:t>
            </a:r>
            <a:r>
              <a:rPr lang="en-US" i="1" dirty="0"/>
              <a:t>h</a:t>
            </a:r>
            <a:r>
              <a:rPr lang="en-US" dirty="0"/>
              <a:t>/3)(</a:t>
            </a:r>
            <a:r>
              <a:rPr lang="en-US" i="1" dirty="0"/>
              <a:t>y</a:t>
            </a:r>
            <a:r>
              <a:rPr lang="en-US" baseline="-25000" dirty="0"/>
              <a:t>2 </a:t>
            </a:r>
            <a:r>
              <a:rPr lang="en-US" dirty="0"/>
              <a:t>+ 4</a:t>
            </a:r>
            <a:r>
              <a:rPr lang="en-US" i="1" dirty="0"/>
              <a:t>y</a:t>
            </a:r>
            <a:r>
              <a:rPr lang="en-US" baseline="-25000" dirty="0"/>
              <a:t>3 </a:t>
            </a:r>
            <a:r>
              <a:rPr lang="en-US" dirty="0"/>
              <a:t>+ </a:t>
            </a:r>
            <a:r>
              <a:rPr lang="en-US" i="1" dirty="0"/>
              <a:t>y</a:t>
            </a:r>
            <a:r>
              <a:rPr lang="en-US" baseline="-25000" dirty="0"/>
              <a:t>4</a:t>
            </a:r>
            <a:r>
              <a:rPr lang="en-US" dirty="0"/>
              <a:t>). </a:t>
            </a:r>
          </a:p>
          <a:p>
            <a:r>
              <a:rPr lang="en-US" dirty="0"/>
              <a:t>Our approximation to 		  is the sum of the </a:t>
            </a:r>
          </a:p>
          <a:p>
            <a:r>
              <a:rPr lang="en-US" dirty="0"/>
              <a:t>integrals of the parabolas.</a:t>
            </a:r>
          </a:p>
        </p:txBody>
      </p:sp>
      <p:graphicFrame>
        <p:nvGraphicFramePr>
          <p:cNvPr id="296963" name="Object 3"/>
          <p:cNvGraphicFramePr>
            <a:graphicFrameLocks noChangeAspect="1"/>
          </p:cNvGraphicFramePr>
          <p:nvPr/>
        </p:nvGraphicFramePr>
        <p:xfrm>
          <a:off x="3733800" y="2970675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7" name="Equation" r:id="rId3" imgW="1434960" imgH="698400" progId="Equation.DSMT4">
                  <p:embed/>
                </p:oleObj>
              </mc:Choice>
              <mc:Fallback>
                <p:oleObj name="Equation" r:id="rId3" imgW="143496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970675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34223"/>
              </p:ext>
            </p:extLst>
          </p:nvPr>
        </p:nvGraphicFramePr>
        <p:xfrm>
          <a:off x="996950" y="1530350"/>
          <a:ext cx="142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0" name="Equation" r:id="rId3" imgW="1422360" imgH="685800" progId="Equation.DSMT4">
                  <p:embed/>
                </p:oleObj>
              </mc:Choice>
              <mc:Fallback>
                <p:oleObj name="Equation" r:id="rId3" imgW="14223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530350"/>
                        <a:ext cx="1422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764538"/>
              </p:ext>
            </p:extLst>
          </p:nvPr>
        </p:nvGraphicFramePr>
        <p:xfrm>
          <a:off x="2455863" y="1457325"/>
          <a:ext cx="5664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1" name="Equation" r:id="rId5" imgW="5663880" imgH="1777680" progId="Equation.DSMT4">
                  <p:embed/>
                </p:oleObj>
              </mc:Choice>
              <mc:Fallback>
                <p:oleObj name="Equation" r:id="rId5" imgW="5663880" imgH="1777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1457325"/>
                        <a:ext cx="5664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029360"/>
              </p:ext>
            </p:extLst>
          </p:nvPr>
        </p:nvGraphicFramePr>
        <p:xfrm>
          <a:off x="2495550" y="3348038"/>
          <a:ext cx="492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2" name="Equation" r:id="rId7" imgW="4927320" imgH="1015920" progId="Equation.DSMT4">
                  <p:embed/>
                </p:oleObj>
              </mc:Choice>
              <mc:Fallback>
                <p:oleObj name="Equation" r:id="rId7" imgW="492732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348038"/>
                        <a:ext cx="4927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01205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Simpson’s Rule</a:t>
            </a:r>
          </a:p>
          <a:p>
            <a:r>
              <a:rPr lang="en-US" dirty="0">
                <a:solidFill>
                  <a:schemeClr val="tx1"/>
                </a:solidFill>
              </a:rPr>
              <a:t>An approximation of		using Simpson’s Rule is the sum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is even,		 	 and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1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 err="1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0, …,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 (Note the pattern of the coefficients: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1, 4, 2, 4, 2, …, 2, 4, 1.)</a:t>
            </a:r>
          </a:p>
        </p:txBody>
      </p:sp>
      <p:graphicFrame>
        <p:nvGraphicFramePr>
          <p:cNvPr id="299010" name="Object 2"/>
          <p:cNvGraphicFramePr>
            <a:graphicFrameLocks noChangeAspect="1"/>
          </p:cNvGraphicFramePr>
          <p:nvPr/>
        </p:nvGraphicFramePr>
        <p:xfrm>
          <a:off x="3581400" y="1706300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2" name="Equation" r:id="rId3" imgW="1434960" imgH="698400" progId="Equation.DSMT4">
                  <p:embed/>
                </p:oleObj>
              </mc:Choice>
              <mc:Fallback>
                <p:oleObj name="Equation" r:id="rId3" imgW="14349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06300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576035"/>
              </p:ext>
            </p:extLst>
          </p:nvPr>
        </p:nvGraphicFramePr>
        <p:xfrm>
          <a:off x="558800" y="2854325"/>
          <a:ext cx="80899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3" name="Equation" r:id="rId5" imgW="8089560" imgH="1155600" progId="Equation.DSMT4">
                  <p:embed/>
                </p:oleObj>
              </mc:Choice>
              <mc:Fallback>
                <p:oleObj name="Equation" r:id="rId5" imgW="8089560" imgH="1155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854325"/>
                        <a:ext cx="80899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12804"/>
              </p:ext>
            </p:extLst>
          </p:nvPr>
        </p:nvGraphicFramePr>
        <p:xfrm>
          <a:off x="2959100" y="4322860"/>
          <a:ext cx="214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4" name="Equation" r:id="rId7" imgW="2145960" imgH="469800" progId="Equation.DSMT4">
                  <p:embed/>
                </p:oleObj>
              </mc:Choice>
              <mc:Fallback>
                <p:oleObj name="Equation" r:id="rId7" imgW="21459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322860"/>
                        <a:ext cx="214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Use Simpson’s Rule to approximate 	          with </a:t>
            </a:r>
            <a:r>
              <a:rPr lang="en-US" i="1" dirty="0"/>
              <a:t>n</a:t>
            </a:r>
            <a:r>
              <a:rPr lang="en-US" dirty="0"/>
              <a:t> = 10.</a:t>
            </a:r>
          </a:p>
          <a:p>
            <a:pPr>
              <a:lnSpc>
                <a:spcPct val="110000"/>
              </a:lnSpc>
            </a:pPr>
            <a:r>
              <a:rPr lang="en-US" b="1" dirty="0"/>
              <a:t>Solution</a:t>
            </a:r>
          </a:p>
          <a:p>
            <a:pPr>
              <a:lnSpc>
                <a:spcPct val="110000"/>
              </a:lnSpc>
            </a:pPr>
            <a:r>
              <a:rPr lang="en-US" dirty="0"/>
              <a:t>As in Example 1,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b</a:t>
            </a:r>
            <a:r>
              <a:rPr lang="en-US" dirty="0"/>
              <a:t> = 2, 	          and </a:t>
            </a:r>
            <a:r>
              <a:rPr lang="en-US" i="1" dirty="0"/>
              <a:t>x</a:t>
            </a:r>
            <a:r>
              <a:rPr lang="en-US" i="1" baseline="-25000" dirty="0"/>
              <a:t>i </a:t>
            </a:r>
            <a:r>
              <a:rPr lang="en-US" dirty="0"/>
              <a:t>= I + </a:t>
            </a:r>
            <a:r>
              <a:rPr lang="en-US" i="1" dirty="0"/>
              <a:t>i</a:t>
            </a:r>
            <a:r>
              <a:rPr lang="en-US" dirty="0"/>
              <a:t>/10 for </a:t>
            </a:r>
            <a:r>
              <a:rPr lang="en-US" i="1" dirty="0"/>
              <a:t>i</a:t>
            </a:r>
            <a:r>
              <a:rPr lang="en-US" dirty="0"/>
              <a:t> from 0 to 10.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This is a considerable improvement over the Trapezoidal Rule approximation, and only differs in the 6</a:t>
            </a:r>
            <a:r>
              <a:rPr lang="en-US" baseline="30000" dirty="0"/>
              <a:t>th</a:t>
            </a:r>
            <a:r>
              <a:rPr lang="en-US" dirty="0"/>
              <a:t> decimal place from the exact answer.</a:t>
            </a:r>
            <a:endParaRPr lang="en-US" b="1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endParaRPr lang="en-US" b="1" dirty="0"/>
          </a:p>
        </p:txBody>
      </p:sp>
      <p:graphicFrame>
        <p:nvGraphicFramePr>
          <p:cNvPr id="300034" name="Object 2"/>
          <p:cNvGraphicFramePr>
            <a:graphicFrameLocks noChangeAspect="1"/>
          </p:cNvGraphicFramePr>
          <p:nvPr/>
        </p:nvGraphicFramePr>
        <p:xfrm>
          <a:off x="5592500" y="119605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32" name="Equation" r:id="rId3" imgW="1206360" imgH="698400" progId="Equation.DSMT4">
                  <p:embed/>
                </p:oleObj>
              </mc:Choice>
              <mc:Fallback>
                <p:oleObj name="Equation" r:id="rId3" imgW="12063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500" y="1196050"/>
                        <a:ext cx="1206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5" name="Object 3"/>
          <p:cNvGraphicFramePr>
            <a:graphicFrameLocks noChangeAspect="1"/>
          </p:cNvGraphicFramePr>
          <p:nvPr/>
        </p:nvGraphicFramePr>
        <p:xfrm>
          <a:off x="4701250" y="2484700"/>
          <a:ext cx="114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33" name="Equation" r:id="rId5" imgW="1143000" imgH="444240" progId="Equation.DSMT4">
                  <p:embed/>
                </p:oleObj>
              </mc:Choice>
              <mc:Fallback>
                <p:oleObj name="Equation" r:id="rId5" imgW="11430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1250" y="2484700"/>
                        <a:ext cx="114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56422"/>
              </p:ext>
            </p:extLst>
          </p:nvPr>
        </p:nvGraphicFramePr>
        <p:xfrm>
          <a:off x="538163" y="3346450"/>
          <a:ext cx="8077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34" name="Equation" r:id="rId7" imgW="8076960" imgH="927000" progId="Equation.DSMT4">
                  <p:embed/>
                </p:oleObj>
              </mc:Choice>
              <mc:Fallback>
                <p:oleObj name="Equation" r:id="rId7" imgW="8076960" imgH="927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346450"/>
                        <a:ext cx="8077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9" name="Object 7"/>
          <p:cNvGraphicFramePr>
            <a:graphicFrameLocks noChangeAspect="1"/>
          </p:cNvGraphicFramePr>
          <p:nvPr/>
        </p:nvGraphicFramePr>
        <p:xfrm>
          <a:off x="1048475" y="4419600"/>
          <a:ext cx="165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35" name="Equation" r:id="rId9" imgW="1650960" imgH="304560" progId="Equation.DSMT4">
                  <p:embed/>
                </p:oleObj>
              </mc:Choice>
              <mc:Fallback>
                <p:oleObj name="Equation" r:id="rId9" imgW="165096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475" y="4419600"/>
                        <a:ext cx="165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the Trapezoidal Rule, a result from advanced calculus says that, under the assumption that </a:t>
            </a:r>
            <a:r>
              <a:rPr lang="en-US" i="1" dirty="0"/>
              <a:t>f</a:t>
            </a:r>
            <a:r>
              <a:rPr lang="en-US" baseline="30000" dirty="0"/>
              <a:t>(4)</a:t>
            </a:r>
            <a:r>
              <a:rPr lang="en-US" dirty="0"/>
              <a:t> is continuous on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], the exact integral and a Simpson’s Rule approximation of it are related by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where </a:t>
            </a:r>
            <a:r>
              <a:rPr lang="en-US" i="1" dirty="0"/>
              <a:t>c</a:t>
            </a:r>
            <a:r>
              <a:rPr lang="en-US" dirty="0"/>
              <a:t> is some point in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  So if we let 		</a:t>
            </a:r>
          </a:p>
          <a:p>
            <a:r>
              <a:rPr lang="en-US" dirty="0"/>
              <a:t>			 we know the following about the </a:t>
            </a:r>
          </a:p>
          <a:p>
            <a:r>
              <a:rPr lang="en-US" dirty="0"/>
              <a:t>accuracy of a Simpson’s Rule approximation.</a:t>
            </a:r>
            <a:endParaRPr lang="en-US" b="1" dirty="0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533400" y="4536150"/>
          <a:ext cx="2781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1" name="Equation" r:id="rId3" imgW="2781000" imgH="698400" progId="Equation.DSMT4">
                  <p:embed/>
                </p:oleObj>
              </mc:Choice>
              <mc:Fallback>
                <p:oleObj name="Equation" r:id="rId3" imgW="278100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36150"/>
                        <a:ext cx="2781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1676400" y="3211975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2" name="Equation" r:id="rId5" imgW="1434960" imgH="698400" progId="Equation.DSMT4">
                  <p:embed/>
                </p:oleObj>
              </mc:Choice>
              <mc:Fallback>
                <p:oleObj name="Equation" r:id="rId5" imgW="143496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11975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83554"/>
              </p:ext>
            </p:extLst>
          </p:nvPr>
        </p:nvGraphicFramePr>
        <p:xfrm>
          <a:off x="3140075" y="3116263"/>
          <a:ext cx="391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3" name="Equation" r:id="rId7" imgW="3911400" imgH="939600" progId="Equation.DSMT4">
                  <p:embed/>
                </p:oleObj>
              </mc:Choice>
              <mc:Fallback>
                <p:oleObj name="Equation" r:id="rId7" imgW="391140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3116263"/>
                        <a:ext cx="3911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Error Estimate for 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Error Estimate for Simpson’s Rule</a:t>
            </a:r>
          </a:p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baseline="30000" dirty="0">
                <a:solidFill>
                  <a:schemeClr val="tx1"/>
                </a:solidFill>
              </a:rPr>
              <a:t>(4)</a:t>
            </a:r>
            <a:r>
              <a:rPr lang="en-US" dirty="0">
                <a:solidFill>
                  <a:schemeClr val="tx1"/>
                </a:solidFill>
              </a:rPr>
              <a:t> is continuous on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 and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is an upper bound for |</a:t>
            </a:r>
            <a:r>
              <a:rPr lang="en-US" i="1" dirty="0">
                <a:solidFill>
                  <a:schemeClr val="tx1"/>
                </a:solidFill>
              </a:rPr>
              <a:t>f </a:t>
            </a:r>
            <a:r>
              <a:rPr lang="en-US" baseline="30000" dirty="0">
                <a:solidFill>
                  <a:schemeClr val="tx1"/>
                </a:solidFill>
              </a:rPr>
              <a:t>(4)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)|, then the error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between the exact value </a:t>
            </a:r>
          </a:p>
          <a:p>
            <a:r>
              <a:rPr lang="en-US" dirty="0">
                <a:solidFill>
                  <a:schemeClr val="tx1"/>
                </a:solidFill>
              </a:rPr>
              <a:t>of 		and the Simpson’s Rule approximation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satisfies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is the number of subintervals in the partition.</a:t>
            </a:r>
          </a:p>
        </p:txBody>
      </p:sp>
      <p:graphicFrame>
        <p:nvGraphicFramePr>
          <p:cNvPr id="302082" name="Object 2"/>
          <p:cNvGraphicFramePr>
            <a:graphicFrameLocks noChangeAspect="1"/>
          </p:cNvGraphicFramePr>
          <p:nvPr/>
        </p:nvGraphicFramePr>
        <p:xfrm>
          <a:off x="891250" y="2631150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30" name="Equation" r:id="rId3" imgW="1434960" imgH="698400" progId="Equation.DSMT4">
                  <p:embed/>
                </p:oleObj>
              </mc:Choice>
              <mc:Fallback>
                <p:oleObj name="Equation" r:id="rId3" imgW="14349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250" y="2631150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3" name="Object 3"/>
          <p:cNvGraphicFramePr>
            <a:graphicFrameLocks noChangeAspect="1"/>
          </p:cNvGraphicFramePr>
          <p:nvPr/>
        </p:nvGraphicFramePr>
        <p:xfrm>
          <a:off x="3200400" y="3657600"/>
          <a:ext cx="2374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31" name="Equation" r:id="rId5" imgW="2374560" imgH="952200" progId="Equation.DSMT4">
                  <p:embed/>
                </p:oleObj>
              </mc:Choice>
              <mc:Fallback>
                <p:oleObj name="Equation" r:id="rId5" imgW="237456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57600"/>
                        <a:ext cx="2374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Simpson’s Rule with </a:t>
            </a:r>
            <a:r>
              <a:rPr lang="en-US" i="1" dirty="0"/>
              <a:t>n</a:t>
            </a:r>
            <a:r>
              <a:rPr lang="en-US" dirty="0"/>
              <a:t> = 4 to approximate the </a:t>
            </a:r>
          </a:p>
          <a:p>
            <a:r>
              <a:rPr lang="en-US" dirty="0"/>
              <a:t>nonelementary integral 		  and estimate the error </a:t>
            </a:r>
          </a:p>
          <a:p>
            <a:r>
              <a:rPr lang="en-US" dirty="0"/>
              <a:t>in the approximation.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With </a:t>
            </a:r>
            <a:r>
              <a:rPr lang="en-US" i="1" dirty="0"/>
              <a:t>a</a:t>
            </a:r>
            <a:r>
              <a:rPr lang="en-US" dirty="0"/>
              <a:t> = 0, </a:t>
            </a:r>
            <a:r>
              <a:rPr lang="en-US" i="1" dirty="0"/>
              <a:t>b</a:t>
            </a:r>
            <a:r>
              <a:rPr lang="en-US" dirty="0"/>
              <a:t> = 1, and </a:t>
            </a:r>
            <a:r>
              <a:rPr lang="en-US" i="1" dirty="0"/>
              <a:t>n</a:t>
            </a:r>
            <a:r>
              <a:rPr lang="en-US" dirty="0"/>
              <a:t> = 4, we have 		and </a:t>
            </a:r>
            <a:r>
              <a:rPr lang="en-US" i="1" dirty="0"/>
              <a:t>x</a:t>
            </a:r>
            <a:r>
              <a:rPr lang="en-US" i="1" baseline="-25000" dirty="0"/>
              <a:t>i  </a:t>
            </a:r>
            <a:r>
              <a:rPr lang="en-US" dirty="0"/>
              <a:t>= </a:t>
            </a:r>
            <a:r>
              <a:rPr lang="en-US" i="1" dirty="0"/>
              <a:t>i</a:t>
            </a:r>
            <a:r>
              <a:rPr lang="en-US" dirty="0"/>
              <a:t>/4 for </a:t>
            </a:r>
            <a:r>
              <a:rPr lang="en-US" i="1" dirty="0"/>
              <a:t>i</a:t>
            </a:r>
            <a:r>
              <a:rPr lang="en-US" dirty="0"/>
              <a:t> = 0, …, 4.</a:t>
            </a:r>
          </a:p>
        </p:txBody>
      </p:sp>
      <p:graphicFrame>
        <p:nvGraphicFramePr>
          <p:cNvPr id="303106" name="Object 2"/>
          <p:cNvGraphicFramePr>
            <a:graphicFrameLocks noChangeAspect="1"/>
          </p:cNvGraphicFramePr>
          <p:nvPr/>
        </p:nvGraphicFramePr>
        <p:xfrm>
          <a:off x="3980725" y="168685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02" name="Equation" r:id="rId3" imgW="1206360" imgH="698400" progId="Equation.DSMT4">
                  <p:embed/>
                </p:oleObj>
              </mc:Choice>
              <mc:Fallback>
                <p:oleObj name="Equation" r:id="rId3" imgW="12063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725" y="1686850"/>
                        <a:ext cx="1206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7" name="Object 3"/>
          <p:cNvGraphicFramePr>
            <a:graphicFrameLocks noChangeAspect="1"/>
          </p:cNvGraphicFramePr>
          <p:nvPr/>
        </p:nvGraphicFramePr>
        <p:xfrm>
          <a:off x="5867400" y="3399100"/>
          <a:ext cx="93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03" name="Equation" r:id="rId5" imgW="939600" imgH="444240" progId="Equation.DSMT4">
                  <p:embed/>
                </p:oleObj>
              </mc:Choice>
              <mc:Fallback>
                <p:oleObj name="Equation" r:id="rId5" imgW="9396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99100"/>
                        <a:ext cx="939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8" name="Object 4"/>
          <p:cNvGraphicFramePr>
            <a:graphicFrameLocks noChangeAspect="1"/>
          </p:cNvGraphicFramePr>
          <p:nvPr/>
        </p:nvGraphicFramePr>
        <p:xfrm>
          <a:off x="1854200" y="4343400"/>
          <a:ext cx="552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04" name="Equation" r:id="rId7" imgW="5524200" imgH="838080" progId="Equation.DSMT4">
                  <p:embed/>
                </p:oleObj>
              </mc:Choice>
              <mc:Fallback>
                <p:oleObj name="Equation" r:id="rId7" imgW="55242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343400"/>
                        <a:ext cx="552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9" name="Object 5"/>
          <p:cNvGraphicFramePr>
            <a:graphicFrameLocks noChangeAspect="1"/>
          </p:cNvGraphicFramePr>
          <p:nvPr/>
        </p:nvGraphicFramePr>
        <p:xfrm>
          <a:off x="2242074" y="5422900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05" name="Equation" r:id="rId9" imgW="1257120" imgH="291960" progId="Equation.DSMT4">
                  <p:embed/>
                </p:oleObj>
              </mc:Choice>
              <mc:Fallback>
                <p:oleObj name="Equation" r:id="rId9" imgW="125712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074" y="5422900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fourth derivative of 		     is 						             and for 	         we know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s-ES" dirty="0"/>
              <a:t>so the error estimate </a:t>
            </a:r>
            <a:r>
              <a:rPr lang="es-ES" i="1" dirty="0"/>
              <a:t>E</a:t>
            </a:r>
            <a:r>
              <a:rPr lang="es-ES" i="1" baseline="-25000" dirty="0"/>
              <a:t>S</a:t>
            </a:r>
            <a:r>
              <a:rPr lang="es-ES" dirty="0"/>
              <a:t> satisfies</a:t>
            </a:r>
            <a:endParaRPr lang="en-US" dirty="0"/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4038600" y="1225950"/>
          <a:ext cx="143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00" name="Equation" r:id="rId3" imgW="1434960" imgH="558720" progId="Equation.DSMT4">
                  <p:embed/>
                </p:oleObj>
              </mc:Choice>
              <mc:Fallback>
                <p:oleObj name="Equation" r:id="rId3" imgW="143496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25950"/>
                        <a:ext cx="1435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533400" y="1676400"/>
          <a:ext cx="369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01" name="Equation" r:id="rId5" imgW="3695400" imgH="495000" progId="Equation.DSMT4">
                  <p:embed/>
                </p:oleObj>
              </mc:Choice>
              <mc:Fallback>
                <p:oleObj name="Equation" r:id="rId5" imgW="369540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3695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5444925" y="1769800"/>
          <a:ext cx="120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02" name="Equation" r:id="rId7" imgW="1206360" imgH="469800" progId="Equation.DSMT4">
                  <p:embed/>
                </p:oleObj>
              </mc:Choice>
              <mc:Fallback>
                <p:oleObj name="Equation" r:id="rId7" imgW="12063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925" y="1769800"/>
                        <a:ext cx="1206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4" name="Object 6"/>
          <p:cNvGraphicFramePr>
            <a:graphicFrameLocks noChangeAspect="1"/>
          </p:cNvGraphicFramePr>
          <p:nvPr/>
        </p:nvGraphicFramePr>
        <p:xfrm>
          <a:off x="5283200" y="4033838"/>
          <a:ext cx="3352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03" name="Equation" r:id="rId9" imgW="3352680" imgH="1104840" progId="Equation.DSMT4">
                  <p:embed/>
                </p:oleObj>
              </mc:Choice>
              <mc:Fallback>
                <p:oleObj name="Equation" r:id="rId9" imgW="3352680" imgH="1104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033838"/>
                        <a:ext cx="33528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5" name="Object 7"/>
          <p:cNvGraphicFramePr>
            <a:graphicFrameLocks noChangeAspect="1"/>
          </p:cNvGraphicFramePr>
          <p:nvPr/>
        </p:nvGraphicFramePr>
        <p:xfrm>
          <a:off x="633413" y="2455863"/>
          <a:ext cx="6858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04" name="Equation" r:id="rId11" imgW="6858000" imgH="698400" progId="Equation.DSMT4">
                  <p:embed/>
                </p:oleObj>
              </mc:Choice>
              <mc:Fallback>
                <p:oleObj name="Equation" r:id="rId11" imgW="6858000" imgH="698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2455863"/>
                        <a:ext cx="6858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7" name="Object 9"/>
          <p:cNvGraphicFramePr>
            <a:graphicFrameLocks noChangeAspect="1"/>
          </p:cNvGraphicFramePr>
          <p:nvPr/>
        </p:nvGraphicFramePr>
        <p:xfrm>
          <a:off x="3833813" y="3276600"/>
          <a:ext cx="3721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05" name="Equation" r:id="rId13" imgW="3720960" imgH="672840" progId="Equation.DSMT4">
                  <p:embed/>
                </p:oleObj>
              </mc:Choice>
              <mc:Fallback>
                <p:oleObj name="Equation" r:id="rId13" imgW="3720960" imgH="6728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3276600"/>
                        <a:ext cx="3721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8" name="Object 10"/>
          <p:cNvGraphicFramePr>
            <a:graphicFrameLocks noChangeAspect="1"/>
          </p:cNvGraphicFramePr>
          <p:nvPr/>
        </p:nvGraphicFramePr>
        <p:xfrm>
          <a:off x="7613650" y="3446463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06" name="Equation" r:id="rId15" imgW="927000" imgH="330120" progId="Equation.DSMT4">
                  <p:embed/>
                </p:oleObj>
              </mc:Choice>
              <mc:Fallback>
                <p:oleObj name="Equation" r:id="rId15" imgW="927000" imgH="3301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3446463"/>
                        <a:ext cx="927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105400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 landscape designer has planned a free-form garden pond with the shape shown in Figure 6 and needs to estimate its volume in cubic feet. The pond will have a uniform depth of 2 feet. At 1-foot intervals, the distances across the pond are to be as indicated in the diagram. Use Simpson’s Rule to estimate the volume of the pond.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14738" y="1524000"/>
            <a:ext cx="3476862" cy="4154507"/>
            <a:chOff x="5514738" y="1524000"/>
            <a:chExt cx="3476862" cy="4154507"/>
          </a:xfrm>
        </p:grpSpPr>
        <p:pic>
          <p:nvPicPr>
            <p:cNvPr id="3051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14738" y="1524000"/>
              <a:ext cx="3476862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477000" y="4724400"/>
              <a:ext cx="225004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6</a:t>
              </a:r>
            </a:p>
            <a:p>
              <a:r>
                <a:rPr lang="en-US" sz="2800" dirty="0"/>
                <a:t>Garden Pond</a:t>
              </a:r>
              <a:r>
                <a:rPr lang="en-US" sz="2800" b="1" dirty="0"/>
                <a:t> 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 </a:t>
            </a:r>
          </a:p>
          <a:p>
            <a:r>
              <a:rPr lang="en-US" dirty="0"/>
              <a:t>To use Simpson’s Rule, we let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i="1" dirty="0"/>
              <a:t>x</a:t>
            </a:r>
            <a:r>
              <a:rPr lang="en-US" dirty="0"/>
              <a:t> = 1 and take the distances as shown to be the values of a function. Note that </a:t>
            </a:r>
            <a:r>
              <a:rPr lang="en-US" i="1" dirty="0"/>
              <a:t>n</a:t>
            </a:r>
            <a:r>
              <a:rPr lang="en-US" dirty="0"/>
              <a:t> = 6.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 estimated volume of the pond is this surface area times the depth, or	</a:t>
            </a:r>
          </a:p>
        </p:txBody>
      </p:sp>
      <p:graphicFrame>
        <p:nvGraphicFramePr>
          <p:cNvPr id="306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41750"/>
              </p:ext>
            </p:extLst>
          </p:nvPr>
        </p:nvGraphicFramePr>
        <p:xfrm>
          <a:off x="762000" y="3276600"/>
          <a:ext cx="744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32" name="Equation" r:id="rId3" imgW="7441920" imgH="838080" progId="Equation.DSMT4">
                  <p:embed/>
                </p:oleObj>
              </mc:Choice>
              <mc:Fallback>
                <p:oleObj name="Equation" r:id="rId3" imgW="74419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744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79" name="Object 3"/>
          <p:cNvGraphicFramePr>
            <a:graphicFrameLocks noChangeAspect="1"/>
          </p:cNvGraphicFramePr>
          <p:nvPr/>
        </p:nvGraphicFramePr>
        <p:xfrm>
          <a:off x="4114800" y="4671350"/>
          <a:ext cx="114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33" name="Equation" r:id="rId5" imgW="1143000" imgH="469800" progId="Equation.DSMT4">
                  <p:embed/>
                </p:oleObj>
              </mc:Choice>
              <mc:Fallback>
                <p:oleObj name="Equation" r:id="rId5" imgW="11430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71350"/>
                        <a:ext cx="114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Such integrals are termed </a:t>
            </a:r>
            <a:r>
              <a:rPr lang="en-US" b="1" dirty="0"/>
              <a:t>nonelementary</a:t>
            </a:r>
            <a:r>
              <a:rPr lang="en-US" dirty="0"/>
              <a:t>, and include the following:</a:t>
            </a:r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1130300" y="2514600"/>
          <a:ext cx="6883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82" name="Equation" r:id="rId3" imgW="6883200" imgH="1828800" progId="Equation.DSMT4">
                  <p:embed/>
                </p:oleObj>
              </mc:Choice>
              <mc:Fallback>
                <p:oleObj name="Equation" r:id="rId3" imgW="6883200" imgH="1828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514600"/>
                        <a:ext cx="6883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other circumstance is when the integral in question is defined by a function for which we know only a few values, such as a collection of data points from an experiment or a set of measurements of some physical object. </a:t>
            </a:r>
            <a:r>
              <a:rPr lang="en-US" i="1" dirty="0"/>
              <a:t>Numerical integration </a:t>
            </a:r>
            <a:r>
              <a:rPr lang="en-US" dirty="0"/>
              <a:t>is the name given to a set of techniques that can be used to provide approximations in these cases, along with estimates of the errors in the approximations. We study two such techniques in this section.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compute a Riemann sum with either left endpoints or right endpoints of subintervals as the sample points, the result is, of course, an approximation to the integral. The Trapezoidal Rule is a slight modification of such an approach that, in general, improves on the accuracy of the approximation.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Recall that a Riemann sum approximation of the integral 		assuming equal-width subintervals, </a:t>
            </a:r>
          </a:p>
          <a:p>
            <a:pPr>
              <a:lnSpc>
                <a:spcPct val="110000"/>
              </a:lnSpc>
            </a:pPr>
            <a:r>
              <a:rPr lang="en-US" dirty="0"/>
              <a:t>has the form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Where 		      and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is partitioned into </a:t>
            </a:r>
            <a:r>
              <a:rPr lang="en-US" i="1" dirty="0"/>
              <a:t>n</a:t>
            </a:r>
            <a:r>
              <a:rPr lang="en-US" dirty="0"/>
              <a:t> subintervals by the points 				  The </a:t>
            </a:r>
            <a:r>
              <a:rPr lang="en-US" i="1" dirty="0"/>
              <a:t>i</a:t>
            </a:r>
            <a:r>
              <a:rPr lang="en-US" baseline="30000" dirty="0"/>
              <a:t>th</a:t>
            </a:r>
            <a:r>
              <a:rPr lang="en-US" dirty="0"/>
              <a:t> sample point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baseline="30000" dirty="0"/>
              <a:t>*</a:t>
            </a:r>
            <a:r>
              <a:rPr lang="en-US" dirty="0"/>
              <a:t> is equal to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baseline="-25000" dirty="0"/>
              <a:t>−1</a:t>
            </a:r>
            <a:r>
              <a:rPr lang="en-US" dirty="0"/>
              <a:t> if we choose to let each one be the left subinterval endpoint and is equal to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if we choose to use right endpoints. </a:t>
            </a:r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1676400" y="1669650"/>
          <a:ext cx="1511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8" name="Equation" r:id="rId3" imgW="1511280" imgH="698400" progId="Equation.DSMT4">
                  <p:embed/>
                </p:oleObj>
              </mc:Choice>
              <mc:Fallback>
                <p:oleObj name="Equation" r:id="rId3" imgW="151128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69650"/>
                        <a:ext cx="1511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2667000" y="2514600"/>
          <a:ext cx="3479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9" name="Equation" r:id="rId5" imgW="3479760" imgH="927000" progId="Equation.DSMT4">
                  <p:embed/>
                </p:oleObj>
              </mc:Choice>
              <mc:Fallback>
                <p:oleObj name="Equation" r:id="rId5" imgW="347976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3479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299524"/>
              </p:ext>
            </p:extLst>
          </p:nvPr>
        </p:nvGraphicFramePr>
        <p:xfrm>
          <a:off x="1625600" y="3475695"/>
          <a:ext cx="203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0" name="Equation" r:id="rId7" imgW="2031840" imgH="469800" progId="Equation.DSMT4">
                  <p:embed/>
                </p:oleObj>
              </mc:Choice>
              <mc:Fallback>
                <p:oleObj name="Equation" r:id="rId7" imgW="20318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475695"/>
                        <a:ext cx="2032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382082"/>
              </p:ext>
            </p:extLst>
          </p:nvPr>
        </p:nvGraphicFramePr>
        <p:xfrm>
          <a:off x="4343400" y="3978183"/>
          <a:ext cx="3441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1" name="Equation" r:id="rId9" imgW="3441600" imgH="431640" progId="Equation.DSMT4">
                  <p:embed/>
                </p:oleObj>
              </mc:Choice>
              <mc:Fallback>
                <p:oleObj name="Equation" r:id="rId9" imgW="34416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78183"/>
                        <a:ext cx="3441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each Riemann sum is an approximation of the integral, we might hope that the average of the two approximations would be a better approximation.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77511" name="Object 7"/>
          <p:cNvGraphicFramePr>
            <a:graphicFrameLocks noChangeAspect="1"/>
          </p:cNvGraphicFramePr>
          <p:nvPr/>
        </p:nvGraphicFramePr>
        <p:xfrm>
          <a:off x="697375" y="1360025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1" name="Equation" r:id="rId3" imgW="1434960" imgH="698400" progId="Equation.DSMT4">
                  <p:embed/>
                </p:oleObj>
              </mc:Choice>
              <mc:Fallback>
                <p:oleObj name="Equation" r:id="rId3" imgW="1434960" imgH="698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75" y="1360025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2" name="Object 8"/>
          <p:cNvGraphicFramePr>
            <a:graphicFrameLocks noChangeAspect="1"/>
          </p:cNvGraphicFramePr>
          <p:nvPr/>
        </p:nvGraphicFramePr>
        <p:xfrm>
          <a:off x="2163500" y="1224025"/>
          <a:ext cx="4584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2" name="Equation" r:id="rId5" imgW="4584600" imgH="1002960" progId="Equation.DSMT4">
                  <p:embed/>
                </p:oleObj>
              </mc:Choice>
              <mc:Fallback>
                <p:oleObj name="Equation" r:id="rId5" imgW="4584600" imgH="1002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500" y="1224025"/>
                        <a:ext cx="45847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3" name="Object 9"/>
          <p:cNvGraphicFramePr>
            <a:graphicFrameLocks noChangeAspect="1"/>
          </p:cNvGraphicFramePr>
          <p:nvPr/>
        </p:nvGraphicFramePr>
        <p:xfrm>
          <a:off x="2156750" y="2332300"/>
          <a:ext cx="3543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3" name="Equation" r:id="rId7" imgW="3543120" imgH="927000" progId="Equation.DSMT4">
                  <p:embed/>
                </p:oleObj>
              </mc:Choice>
              <mc:Fallback>
                <p:oleObj name="Equation" r:id="rId7" imgW="3543120" imgH="927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750" y="2332300"/>
                        <a:ext cx="3543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41844"/>
              </p:ext>
            </p:extLst>
          </p:nvPr>
        </p:nvGraphicFramePr>
        <p:xfrm>
          <a:off x="2187575" y="3397250"/>
          <a:ext cx="6248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4" name="Equation" r:id="rId9" imgW="6248160" imgH="1282680" progId="Equation.DSMT4">
                  <p:embed/>
                </p:oleObj>
              </mc:Choice>
              <mc:Fallback>
                <p:oleObj name="Equation" r:id="rId9" imgW="6248160" imgH="1282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3397250"/>
                        <a:ext cx="62484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37752"/>
              </p:ext>
            </p:extLst>
          </p:nvPr>
        </p:nvGraphicFramePr>
        <p:xfrm>
          <a:off x="2170113" y="4835525"/>
          <a:ext cx="51054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5" name="Equation" r:id="rId11" imgW="5105160" imgH="1155600" progId="Equation.DSMT4">
                  <p:embed/>
                </p:oleObj>
              </mc:Choice>
              <mc:Fallback>
                <p:oleObj name="Equation" r:id="rId11" imgW="5105160" imgH="1155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4835525"/>
                        <a:ext cx="51054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1337</Words>
  <Application>Microsoft Office PowerPoint</Application>
  <PresentationFormat>On-screen Show (4:3)</PresentationFormat>
  <Paragraphs>218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Cambria Math</vt:lpstr>
      <vt:lpstr>Calibri</vt:lpstr>
      <vt:lpstr>Symbol</vt:lpstr>
      <vt:lpstr>Office Theme</vt:lpstr>
      <vt:lpstr>Equation</vt:lpstr>
      <vt:lpstr>MathType 6.0 Equation</vt:lpstr>
      <vt:lpstr>Section 7.6</vt:lpstr>
      <vt:lpstr>TOPICS</vt:lpstr>
      <vt:lpstr>Numerical Integration</vt:lpstr>
      <vt:lpstr>Numerical Integration</vt:lpstr>
      <vt:lpstr>Numerical Integration</vt:lpstr>
      <vt:lpstr>The Trapezoidal Rule</vt:lpstr>
      <vt:lpstr>The Trapezoidal Rule</vt:lpstr>
      <vt:lpstr>The Trapezoidal Rule</vt:lpstr>
      <vt:lpstr>The Trapezoidal Rule</vt:lpstr>
      <vt:lpstr>The Trapezoidal Rule</vt:lpstr>
      <vt:lpstr>The Trapezoidal Rule</vt:lpstr>
      <vt:lpstr>Definition: Trapezoidal Rule</vt:lpstr>
      <vt:lpstr>Example 1</vt:lpstr>
      <vt:lpstr>Example 1 (cont.)</vt:lpstr>
      <vt:lpstr>Example 2</vt:lpstr>
      <vt:lpstr>Example 2 (cont.)</vt:lpstr>
      <vt:lpstr>Example 2 (cont.)</vt:lpstr>
      <vt:lpstr>Example 2 (cont.)</vt:lpstr>
      <vt:lpstr>Example 2 (cont.)</vt:lpstr>
      <vt:lpstr>Theorem: Error Estimate for the Trapezoidal Rule</vt:lpstr>
      <vt:lpstr>Example 3</vt:lpstr>
      <vt:lpstr>Example 3 (cont.)</vt:lpstr>
      <vt:lpstr>Example 3 (cont.)</vt:lpstr>
      <vt:lpstr>Example 3 (cont.)</vt:lpstr>
      <vt:lpstr>Technology Note</vt:lpstr>
      <vt:lpstr>Simpson’s Rule</vt:lpstr>
      <vt:lpstr>Simpson’s Rule</vt:lpstr>
      <vt:lpstr>Simpson’s Rule</vt:lpstr>
      <vt:lpstr>Simpson’s Rule</vt:lpstr>
      <vt:lpstr>Simpson’s Rule</vt:lpstr>
      <vt:lpstr>Simpson’s Rule</vt:lpstr>
      <vt:lpstr>Theorem: Simpson’s Rule</vt:lpstr>
      <vt:lpstr>Example 4</vt:lpstr>
      <vt:lpstr>Simpson’s Rule</vt:lpstr>
      <vt:lpstr>Theorem: Error Estimate for Simpson’s Rule</vt:lpstr>
      <vt:lpstr>Example 5</vt:lpstr>
      <vt:lpstr>Example 5 (cont.)</vt:lpstr>
      <vt:lpstr>Example 6</vt:lpstr>
      <vt:lpstr>Example 6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Learning;Kim Cumbie</dc:creator>
  <cp:lastModifiedBy>Daniel Breuer</cp:lastModifiedBy>
  <cp:revision>692</cp:revision>
  <dcterms:created xsi:type="dcterms:W3CDTF">2013-04-26T14:43:13Z</dcterms:created>
  <dcterms:modified xsi:type="dcterms:W3CDTF">2018-09-25T20:36:09Z</dcterms:modified>
</cp:coreProperties>
</file>