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300" r:id="rId21"/>
    <p:sldId id="277" r:id="rId22"/>
    <p:sldId id="278" r:id="rId23"/>
    <p:sldId id="279" r:id="rId24"/>
    <p:sldId id="280" r:id="rId25"/>
    <p:sldId id="281" r:id="rId26"/>
    <p:sldId id="282" r:id="rId27"/>
    <p:sldId id="283" r:id="rId28"/>
    <p:sldId id="301"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02" r:id="rId42"/>
    <p:sldId id="296" r:id="rId43"/>
    <p:sldId id="298" r:id="rId44"/>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
      <p:font typeface="Euclid Symbol" panose="05050102010706020507" pitchFamily="18" charset="2"/>
      <p:regular r:id="rId50"/>
      <p:bold r:id="rId51"/>
      <p:italic r:id="rId52"/>
      <p:boldItalic r:id="rId53"/>
    </p:embeddedFont>
    <p:embeddedFont>
      <p:font typeface="Ti86pc" panose="020B0609020003040203" pitchFamily="49"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000000"/>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7" autoAdjust="0"/>
    <p:restoredTop sz="94660"/>
  </p:normalViewPr>
  <p:slideViewPr>
    <p:cSldViewPr>
      <p:cViewPr varScale="1">
        <p:scale>
          <a:sx n="69" d="100"/>
          <a:sy n="69" d="100"/>
        </p:scale>
        <p:origin x="1458"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5" Type="http://schemas.openxmlformats.org/officeDocument/2006/relationships/image" Target="../media/image68.wmf"/><Relationship Id="rId4"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5" Type="http://schemas.openxmlformats.org/officeDocument/2006/relationships/image" Target="../media/image77.wmf"/><Relationship Id="rId4" Type="http://schemas.openxmlformats.org/officeDocument/2006/relationships/image" Target="../media/image7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image" Target="../media/image6.wmf"/><Relationship Id="rId16" Type="http://schemas.openxmlformats.org/officeDocument/2006/relationships/image" Target="../media/image20.wmf"/><Relationship Id="rId1" Type="http://schemas.openxmlformats.org/officeDocument/2006/relationships/image" Target="../media/image5.wmf"/><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5" Type="http://schemas.openxmlformats.org/officeDocument/2006/relationships/image" Target="../media/image1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image" Target="../media/image27.wmf"/><Relationship Id="rId1" Type="http://schemas.openxmlformats.org/officeDocument/2006/relationships/vmlDrawing" Target="../drawings/vmlDrawing3.vml"/><Relationship Id="rId6" Type="http://schemas.openxmlformats.org/officeDocument/2006/relationships/image" Target="../media/image22.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2.bin"/><Relationship Id="rId14" Type="http://schemas.openxmlformats.org/officeDocument/2006/relationships/image" Target="../media/image2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wmf"/></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28.bin"/><Relationship Id="rId4" Type="http://schemas.openxmlformats.org/officeDocument/2006/relationships/image" Target="../media/image30.wmf"/></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31.bin"/><Relationship Id="rId4" Type="http://schemas.openxmlformats.org/officeDocument/2006/relationships/image" Target="../media/image33.wmf"/></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8.wmf"/></Relationships>
</file>

<file path=ppt/slides/_rels/slide18.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9.bin"/><Relationship Id="rId18" Type="http://schemas.openxmlformats.org/officeDocument/2006/relationships/image" Target="../media/image46.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3.wmf"/><Relationship Id="rId17"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45.wmf"/><Relationship Id="rId1" Type="http://schemas.openxmlformats.org/officeDocument/2006/relationships/vmlDrawing" Target="../drawings/vmlDrawing8.vml"/><Relationship Id="rId6" Type="http://schemas.openxmlformats.org/officeDocument/2006/relationships/image" Target="../media/image40.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7.bin"/><Relationship Id="rId14" Type="http://schemas.openxmlformats.org/officeDocument/2006/relationships/image" Target="../media/image44.wmf"/></Relationships>
</file>

<file path=ppt/slides/_rels/slide19.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8.wmf"/><Relationship Id="rId5" Type="http://schemas.openxmlformats.org/officeDocument/2006/relationships/oleObject" Target="../embeddings/oleObject43.bin"/><Relationship Id="rId4" Type="http://schemas.openxmlformats.org/officeDocument/2006/relationships/image" Target="../media/image4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2.wmf"/></Relationships>
</file>

<file path=ppt/slides/_rels/slide26.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4.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49.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1.png"/><Relationship Id="rId4" Type="http://schemas.openxmlformats.org/officeDocument/2006/relationships/image" Target="../media/image59.wmf"/></Relationships>
</file>

<file path=ppt/slides/_rels/slide29.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1.wmf"/><Relationship Id="rId5" Type="http://schemas.openxmlformats.org/officeDocument/2006/relationships/oleObject" Target="../embeddings/oleObject54.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5.wmf"/><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60.bin"/></Relationships>
</file>

<file path=ppt/slides/_rels/slide31.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0.wmf"/><Relationship Id="rId5" Type="http://schemas.openxmlformats.org/officeDocument/2006/relationships/oleObject" Target="../embeddings/oleObject63.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65.bin"/></Relationships>
</file>

<file path=ppt/slides/_rels/slide32.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4.w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69.bin"/></Relationships>
</file>

<file path=ppt/slides/_rels/slide33.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76.bin"/><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9.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74.bin"/><Relationship Id="rId14" Type="http://schemas.openxmlformats.org/officeDocument/2006/relationships/image" Target="../media/image8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5.wmf"/><Relationship Id="rId11" Type="http://schemas.openxmlformats.org/officeDocument/2006/relationships/image" Target="../media/image87.wmf"/><Relationship Id="rId5" Type="http://schemas.openxmlformats.org/officeDocument/2006/relationships/oleObject" Target="../embeddings/oleObject78.bin"/><Relationship Id="rId10" Type="http://schemas.openxmlformats.org/officeDocument/2006/relationships/oleObject" Target="../embeddings/oleObject80.bin"/><Relationship Id="rId4" Type="http://schemas.openxmlformats.org/officeDocument/2006/relationships/image" Target="../media/image84.wmf"/><Relationship Id="rId9" Type="http://schemas.openxmlformats.org/officeDocument/2006/relationships/image" Target="../media/image88.png"/></Relationships>
</file>

<file path=ppt/slides/_rels/slide3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90.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7.bin"/><Relationship Id="rId18" Type="http://schemas.openxmlformats.org/officeDocument/2006/relationships/image" Target="../media/image12.wmf"/><Relationship Id="rId26" Type="http://schemas.openxmlformats.org/officeDocument/2006/relationships/image" Target="../media/image16.wmf"/><Relationship Id="rId3" Type="http://schemas.openxmlformats.org/officeDocument/2006/relationships/oleObject" Target="../embeddings/oleObject2.bin"/><Relationship Id="rId21" Type="http://schemas.openxmlformats.org/officeDocument/2006/relationships/oleObject" Target="../embeddings/oleObject11.bin"/><Relationship Id="rId34" Type="http://schemas.openxmlformats.org/officeDocument/2006/relationships/image" Target="../media/image20.wmf"/><Relationship Id="rId7" Type="http://schemas.openxmlformats.org/officeDocument/2006/relationships/oleObject" Target="../embeddings/oleObject4.bin"/><Relationship Id="rId12" Type="http://schemas.openxmlformats.org/officeDocument/2006/relationships/image" Target="../media/image9.wmf"/><Relationship Id="rId17" Type="http://schemas.openxmlformats.org/officeDocument/2006/relationships/oleObject" Target="../embeddings/oleObject9.bin"/><Relationship Id="rId25" Type="http://schemas.openxmlformats.org/officeDocument/2006/relationships/oleObject" Target="../embeddings/oleObject13.bin"/><Relationship Id="rId33"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11.wmf"/><Relationship Id="rId20" Type="http://schemas.openxmlformats.org/officeDocument/2006/relationships/image" Target="../media/image13.wmf"/><Relationship Id="rId29"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6.bin"/><Relationship Id="rId24" Type="http://schemas.openxmlformats.org/officeDocument/2006/relationships/image" Target="../media/image15.wmf"/><Relationship Id="rId32" Type="http://schemas.openxmlformats.org/officeDocument/2006/relationships/image" Target="../media/image19.wmf"/><Relationship Id="rId5" Type="http://schemas.openxmlformats.org/officeDocument/2006/relationships/oleObject" Target="../embeddings/oleObject3.bin"/><Relationship Id="rId15" Type="http://schemas.openxmlformats.org/officeDocument/2006/relationships/oleObject" Target="../embeddings/oleObject8.bin"/><Relationship Id="rId23" Type="http://schemas.openxmlformats.org/officeDocument/2006/relationships/oleObject" Target="../embeddings/oleObject12.bin"/><Relationship Id="rId28" Type="http://schemas.openxmlformats.org/officeDocument/2006/relationships/image" Target="../media/image17.wmf"/><Relationship Id="rId10" Type="http://schemas.openxmlformats.org/officeDocument/2006/relationships/image" Target="../media/image8.wmf"/><Relationship Id="rId19" Type="http://schemas.openxmlformats.org/officeDocument/2006/relationships/oleObject" Target="../embeddings/oleObject10.bin"/><Relationship Id="rId31" Type="http://schemas.openxmlformats.org/officeDocument/2006/relationships/oleObject" Target="../embeddings/oleObject16.bin"/><Relationship Id="rId4" Type="http://schemas.openxmlformats.org/officeDocument/2006/relationships/image" Target="../media/image5.wmf"/><Relationship Id="rId9" Type="http://schemas.openxmlformats.org/officeDocument/2006/relationships/oleObject" Target="../embeddings/oleObject5.bin"/><Relationship Id="rId14" Type="http://schemas.openxmlformats.org/officeDocument/2006/relationships/image" Target="../media/image10.wmf"/><Relationship Id="rId22" Type="http://schemas.openxmlformats.org/officeDocument/2006/relationships/image" Target="../media/image14.wmf"/><Relationship Id="rId27" Type="http://schemas.openxmlformats.org/officeDocument/2006/relationships/oleObject" Target="../embeddings/oleObject14.bin"/><Relationship Id="rId30" Type="http://schemas.openxmlformats.org/officeDocument/2006/relationships/image" Target="../media/image18.wmf"/><Relationship Id="rId35" Type="http://schemas.openxmlformats.org/officeDocument/2006/relationships/oleObject" Target="../embeddings/oleObject18.bin"/><Relationship Id="rId8"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9.1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Parametric Equations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If we complete the square of the right-hand side of the last equation, we obtain</a:t>
            </a:r>
          </a:p>
          <a:p>
            <a:endParaRPr lang="en-US" dirty="0"/>
          </a:p>
          <a:p>
            <a:endParaRPr lang="en-US" dirty="0"/>
          </a:p>
          <a:p>
            <a:r>
              <a:rPr lang="en-US" dirty="0"/>
              <a:t>telling us that the vertex of the parabola is at	 Note that 	        when 	          as indicated in Figure 2. </a:t>
            </a:r>
          </a:p>
        </p:txBody>
      </p:sp>
      <p:graphicFrame>
        <p:nvGraphicFramePr>
          <p:cNvPr id="316419" name="Object 3"/>
          <p:cNvGraphicFramePr>
            <a:graphicFrameLocks noChangeAspect="1"/>
          </p:cNvGraphicFramePr>
          <p:nvPr>
            <p:extLst>
              <p:ext uri="{D42A27DB-BD31-4B8C-83A1-F6EECF244321}">
                <p14:modId xmlns:p14="http://schemas.microsoft.com/office/powerpoint/2010/main" val="3196976270"/>
              </p:ext>
            </p:extLst>
          </p:nvPr>
        </p:nvGraphicFramePr>
        <p:xfrm>
          <a:off x="3371850" y="3727450"/>
          <a:ext cx="2387600" cy="1003300"/>
        </p:xfrm>
        <a:graphic>
          <a:graphicData uri="http://schemas.openxmlformats.org/presentationml/2006/ole">
            <mc:AlternateContent xmlns:mc="http://schemas.openxmlformats.org/markup-compatibility/2006">
              <mc:Choice xmlns:v="urn:schemas-microsoft-com:vml" Requires="v">
                <p:oleObj spid="_x0000_s316510" name="Equation" r:id="rId3" imgW="2387520" imgH="1002960" progId="Equation.DSMT4">
                  <p:embed/>
                </p:oleObj>
              </mc:Choice>
              <mc:Fallback>
                <p:oleObj name="Equation" r:id="rId3" imgW="2387520" imgH="1002960" progId="Equation.DSMT4">
                  <p:embed/>
                  <p:pic>
                    <p:nvPicPr>
                      <p:cNvPr id="0" name="Picture 3"/>
                      <p:cNvPicPr>
                        <a:picLocks noChangeAspect="1" noChangeArrowheads="1"/>
                      </p:cNvPicPr>
                      <p:nvPr/>
                    </p:nvPicPr>
                    <p:blipFill>
                      <a:blip r:embed="rId4"/>
                      <a:srcRect/>
                      <a:stretch>
                        <a:fillRect/>
                      </a:stretch>
                    </p:blipFill>
                    <p:spPr bwMode="auto">
                      <a:xfrm>
                        <a:off x="3371850" y="3727450"/>
                        <a:ext cx="2387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0" name="Object 4"/>
          <p:cNvGraphicFramePr>
            <a:graphicFrameLocks noChangeAspect="1"/>
          </p:cNvGraphicFramePr>
          <p:nvPr/>
        </p:nvGraphicFramePr>
        <p:xfrm>
          <a:off x="7086600" y="4811751"/>
          <a:ext cx="1333500" cy="508000"/>
        </p:xfrm>
        <a:graphic>
          <a:graphicData uri="http://schemas.openxmlformats.org/presentationml/2006/ole">
            <mc:AlternateContent xmlns:mc="http://schemas.openxmlformats.org/markup-compatibility/2006">
              <mc:Choice xmlns:v="urn:schemas-microsoft-com:vml" Requires="v">
                <p:oleObj spid="_x0000_s316511" name="Equation" r:id="rId5" imgW="1333440" imgH="507960" progId="Equation.DSMT4">
                  <p:embed/>
                </p:oleObj>
              </mc:Choice>
              <mc:Fallback>
                <p:oleObj name="Equation" r:id="rId5" imgW="1333440" imgH="507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811751"/>
                        <a:ext cx="13335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1" name="Object 5"/>
          <p:cNvGraphicFramePr>
            <a:graphicFrameLocks noChangeAspect="1"/>
          </p:cNvGraphicFramePr>
          <p:nvPr/>
        </p:nvGraphicFramePr>
        <p:xfrm>
          <a:off x="1981200" y="5268951"/>
          <a:ext cx="901700" cy="444500"/>
        </p:xfrm>
        <a:graphic>
          <a:graphicData uri="http://schemas.openxmlformats.org/presentationml/2006/ole">
            <mc:AlternateContent xmlns:mc="http://schemas.openxmlformats.org/markup-compatibility/2006">
              <mc:Choice xmlns:v="urn:schemas-microsoft-com:vml" Requires="v">
                <p:oleObj spid="_x0000_s316512" name="Equation" r:id="rId7" imgW="901440" imgH="444240" progId="Equation.DSMT4">
                  <p:embed/>
                </p:oleObj>
              </mc:Choice>
              <mc:Fallback>
                <p:oleObj name="Equation" r:id="rId7" imgW="90144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5268951"/>
                        <a:ext cx="901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2" name="Object 6"/>
          <p:cNvGraphicFramePr>
            <a:graphicFrameLocks noChangeAspect="1"/>
          </p:cNvGraphicFramePr>
          <p:nvPr/>
        </p:nvGraphicFramePr>
        <p:xfrm>
          <a:off x="3895494" y="5246649"/>
          <a:ext cx="1066800" cy="444500"/>
        </p:xfrm>
        <a:graphic>
          <a:graphicData uri="http://schemas.openxmlformats.org/presentationml/2006/ole">
            <mc:AlternateContent xmlns:mc="http://schemas.openxmlformats.org/markup-compatibility/2006">
              <mc:Choice xmlns:v="urn:schemas-microsoft-com:vml" Requires="v">
                <p:oleObj spid="_x0000_s316513" name="Equation" r:id="rId9" imgW="1066680" imgH="444240" progId="Equation.DSMT4">
                  <p:embed/>
                </p:oleObj>
              </mc:Choice>
              <mc:Fallback>
                <p:oleObj name="Equation" r:id="rId9" imgW="1066680" imgH="444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5494" y="5246649"/>
                        <a:ext cx="1066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3" name="Object 7"/>
          <p:cNvGraphicFramePr>
            <a:graphicFrameLocks noChangeAspect="1"/>
          </p:cNvGraphicFramePr>
          <p:nvPr/>
        </p:nvGraphicFramePr>
        <p:xfrm>
          <a:off x="2010696" y="1295400"/>
          <a:ext cx="3441700" cy="355600"/>
        </p:xfrm>
        <a:graphic>
          <a:graphicData uri="http://schemas.openxmlformats.org/presentationml/2006/ole">
            <mc:AlternateContent xmlns:mc="http://schemas.openxmlformats.org/markup-compatibility/2006">
              <mc:Choice xmlns:v="urn:schemas-microsoft-com:vml" Requires="v">
                <p:oleObj spid="_x0000_s316514" name="Equation" r:id="rId11" imgW="3441600" imgH="355320" progId="Equation.DSMT4">
                  <p:embed/>
                </p:oleObj>
              </mc:Choice>
              <mc:Fallback>
                <p:oleObj name="Equation" r:id="rId11" imgW="3441600" imgH="3553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0696" y="1295400"/>
                        <a:ext cx="3441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4" name="Object 8"/>
          <p:cNvGraphicFramePr>
            <a:graphicFrameLocks noChangeAspect="1"/>
          </p:cNvGraphicFramePr>
          <p:nvPr/>
        </p:nvGraphicFramePr>
        <p:xfrm>
          <a:off x="2032000" y="1676400"/>
          <a:ext cx="5080000" cy="533400"/>
        </p:xfrm>
        <a:graphic>
          <a:graphicData uri="http://schemas.openxmlformats.org/presentationml/2006/ole">
            <mc:AlternateContent xmlns:mc="http://schemas.openxmlformats.org/markup-compatibility/2006">
              <mc:Choice xmlns:v="urn:schemas-microsoft-com:vml" Requires="v">
                <p:oleObj spid="_x0000_s316515" name="Equation" r:id="rId13" imgW="5079960" imgH="533160" progId="Equation.DSMT4">
                  <p:embed/>
                </p:oleObj>
              </mc:Choice>
              <mc:Fallback>
                <p:oleObj name="Equation" r:id="rId13" imgW="5079960" imgH="5331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00" y="1676400"/>
                        <a:ext cx="508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5" name="Object 9"/>
          <p:cNvGraphicFramePr>
            <a:graphicFrameLocks noChangeAspect="1"/>
          </p:cNvGraphicFramePr>
          <p:nvPr/>
        </p:nvGraphicFramePr>
        <p:xfrm>
          <a:off x="4337256" y="2332704"/>
          <a:ext cx="2019300" cy="444500"/>
        </p:xfrm>
        <a:graphic>
          <a:graphicData uri="http://schemas.openxmlformats.org/presentationml/2006/ole">
            <mc:AlternateContent xmlns:mc="http://schemas.openxmlformats.org/markup-compatibility/2006">
              <mc:Choice xmlns:v="urn:schemas-microsoft-com:vml" Requires="v">
                <p:oleObj spid="_x0000_s316516" name="Equation" r:id="rId15" imgW="2019240" imgH="444240" progId="Equation.DSMT4">
                  <p:embed/>
                </p:oleObj>
              </mc:Choice>
              <mc:Fallback>
                <p:oleObj name="Equation" r:id="rId15" imgW="2019240" imgH="4442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7256" y="2332704"/>
                        <a:ext cx="2019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4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4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64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64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64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6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Sketch the curve defined parametrically by </a:t>
            </a:r>
            <a:r>
              <a:rPr lang="en-US" i="1" dirty="0">
                <a:solidFill>
                  <a:srgbClr val="0000FF"/>
                </a:solidFill>
              </a:rPr>
              <a:t>x</a:t>
            </a:r>
            <a:r>
              <a:rPr lang="en-US" dirty="0">
                <a:solidFill>
                  <a:srgbClr val="0000FF"/>
                </a:solidFill>
              </a:rPr>
              <a:t> = 3 cos</a:t>
            </a:r>
            <a:r>
              <a:rPr lang="en-US" i="1" dirty="0">
                <a:solidFill>
                  <a:srgbClr val="0000FF"/>
                </a:solidFill>
              </a:rPr>
              <a:t>t</a:t>
            </a:r>
            <a:r>
              <a:rPr lang="en-US" dirty="0"/>
              <a:t> and </a:t>
            </a:r>
            <a:r>
              <a:rPr lang="en-US" i="1" dirty="0">
                <a:solidFill>
                  <a:srgbClr val="0000FF"/>
                </a:solidFill>
              </a:rPr>
              <a:t>y</a:t>
            </a:r>
            <a:r>
              <a:rPr lang="en-US" dirty="0">
                <a:solidFill>
                  <a:srgbClr val="0000FF"/>
                </a:solidFill>
              </a:rPr>
              <a:t> = 3 sin</a:t>
            </a:r>
            <a:r>
              <a:rPr lang="en-US" i="1" dirty="0">
                <a:solidFill>
                  <a:srgbClr val="0000FF"/>
                </a:solidFill>
              </a:rPr>
              <a:t>t</a:t>
            </a:r>
            <a:r>
              <a:rPr lang="en-US" dirty="0"/>
              <a:t>, </a:t>
            </a:r>
            <a:r>
              <a:rPr lang="en-US" dirty="0">
                <a:solidFill>
                  <a:srgbClr val="0000FF"/>
                </a:solidFill>
              </a:rPr>
              <a:t>0 ≤ </a:t>
            </a:r>
            <a:r>
              <a:rPr lang="en-US" i="1" dirty="0">
                <a:solidFill>
                  <a:srgbClr val="0000FF"/>
                </a:solidFill>
              </a:rPr>
              <a:t>t</a:t>
            </a:r>
            <a:r>
              <a:rPr lang="en-US" dirty="0">
                <a:solidFill>
                  <a:srgbClr val="0000FF"/>
                </a:solidFill>
              </a:rPr>
              <a:t> ≤ 2</a:t>
            </a:r>
            <a:r>
              <a:rPr lang="el-GR" i="1" dirty="0">
                <a:solidFill>
                  <a:srgbClr val="0000FF"/>
                </a:solidFill>
                <a:latin typeface="Cambria Math" panose="02040503050406030204" pitchFamily="18" charset="0"/>
                <a:ea typeface="Cambria Math" panose="02040503050406030204" pitchFamily="18" charset="0"/>
              </a:rPr>
              <a:t>π</a:t>
            </a:r>
            <a:r>
              <a:rPr lang="en-US" dirty="0"/>
              <a:t>.</a:t>
            </a:r>
          </a:p>
          <a:p>
            <a:r>
              <a:rPr lang="en-US" b="1" dirty="0"/>
              <a:t>Solution</a:t>
            </a:r>
          </a:p>
          <a:p>
            <a:r>
              <a:rPr lang="en-US" dirty="0"/>
              <a:t>We could eliminate the parameter in this pair of equations by solving one of them for </a:t>
            </a:r>
            <a:r>
              <a:rPr lang="en-US" i="1" dirty="0"/>
              <a:t>t</a:t>
            </a:r>
            <a:r>
              <a:rPr lang="en-US" dirty="0"/>
              <a:t> and substituting the result into the other, but we can shorten the process by making use of a trigonometric identity. Since cos</a:t>
            </a:r>
            <a:r>
              <a:rPr lang="en-US" baseline="30000" dirty="0"/>
              <a:t>2</a:t>
            </a:r>
            <a:r>
              <a:rPr lang="en-US" i="1" dirty="0"/>
              <a:t>t</a:t>
            </a:r>
            <a:r>
              <a:rPr lang="en-US" dirty="0"/>
              <a:t> + sin</a:t>
            </a:r>
            <a:r>
              <a:rPr lang="en-US" baseline="30000" dirty="0"/>
              <a:t>2</a:t>
            </a:r>
            <a:r>
              <a:rPr lang="en-US" i="1" dirty="0"/>
              <a:t>t</a:t>
            </a:r>
            <a:r>
              <a:rPr lang="en-US" dirty="0"/>
              <a:t> = 1 for every </a:t>
            </a:r>
            <a:r>
              <a:rPr lang="en-US" i="1" dirty="0"/>
              <a:t>t</a:t>
            </a:r>
            <a:r>
              <a:rPr lang="en-US" dirty="0"/>
              <a:t>, we have the following:</a:t>
            </a:r>
          </a:p>
        </p:txBody>
      </p:sp>
      <p:graphicFrame>
        <p:nvGraphicFramePr>
          <p:cNvPr id="327682" name="Object 2"/>
          <p:cNvGraphicFramePr>
            <a:graphicFrameLocks noChangeAspect="1"/>
          </p:cNvGraphicFramePr>
          <p:nvPr/>
        </p:nvGraphicFramePr>
        <p:xfrm>
          <a:off x="990600" y="5105400"/>
          <a:ext cx="6959600" cy="584200"/>
        </p:xfrm>
        <a:graphic>
          <a:graphicData uri="http://schemas.openxmlformats.org/presentationml/2006/ole">
            <mc:AlternateContent xmlns:mc="http://schemas.openxmlformats.org/markup-compatibility/2006">
              <mc:Choice xmlns:v="urn:schemas-microsoft-com:vml" Requires="v">
                <p:oleObj spid="_x0000_s327695" name="Equation" r:id="rId3" imgW="6959520" imgH="583920" progId="Equation.DSMT4">
                  <p:embed/>
                </p:oleObj>
              </mc:Choice>
              <mc:Fallback>
                <p:oleObj name="Equation" r:id="rId3" imgW="6959520" imgH="583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105400"/>
                        <a:ext cx="695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7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5029200" cy="3139440"/>
          </a:xfrm>
        </p:spPr>
        <p:txBody>
          <a:bodyPr>
            <a:noAutofit/>
          </a:bodyPr>
          <a:lstStyle/>
          <a:p>
            <a:r>
              <a:rPr lang="en-US" dirty="0"/>
              <a:t>Hence, the parametrically defined curve is a circle of radius 3 centered at the origin, with the parameter</a:t>
            </a:r>
            <a:r>
              <a:rPr lang="en-US" i="1" dirty="0"/>
              <a:t> t</a:t>
            </a:r>
            <a:r>
              <a:rPr lang="en-US" dirty="0"/>
              <a:t> corresponding to the radian measure of the central angle as shown in Figure 3. </a:t>
            </a:r>
          </a:p>
        </p:txBody>
      </p:sp>
      <p:grpSp>
        <p:nvGrpSpPr>
          <p:cNvPr id="7" name="Group 6"/>
          <p:cNvGrpSpPr/>
          <p:nvPr/>
        </p:nvGrpSpPr>
        <p:grpSpPr>
          <a:xfrm>
            <a:off x="5548563" y="1143000"/>
            <a:ext cx="3214437" cy="3723620"/>
            <a:chOff x="5548563" y="1143000"/>
            <a:chExt cx="3214437" cy="3723620"/>
          </a:xfrm>
        </p:grpSpPr>
        <p:pic>
          <p:nvPicPr>
            <p:cNvPr id="32870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548563" y="1143000"/>
              <a:ext cx="3214437" cy="3200400"/>
            </a:xfrm>
            <a:prstGeom prst="rect">
              <a:avLst/>
            </a:prstGeom>
            <a:noFill/>
            <a:ln w="9525">
              <a:noFill/>
              <a:miter lim="800000"/>
              <a:headEnd/>
              <a:tailEnd/>
            </a:ln>
          </p:spPr>
        </p:pic>
        <p:sp>
          <p:nvSpPr>
            <p:cNvPr id="6" name="Rectangle 5"/>
            <p:cNvSpPr/>
            <p:nvPr/>
          </p:nvSpPr>
          <p:spPr>
            <a:xfrm>
              <a:off x="6400800" y="4343400"/>
              <a:ext cx="1370055" cy="523220"/>
            </a:xfrm>
            <a:prstGeom prst="rect">
              <a:avLst/>
            </a:prstGeom>
          </p:spPr>
          <p:txBody>
            <a:bodyPr wrap="none">
              <a:spAutoFit/>
            </a:bodyPr>
            <a:lstStyle/>
            <a:p>
              <a:r>
                <a:rPr lang="en-US" sz="2800" b="1" dirty="0"/>
                <a:t>Figure 3</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Describe the curve defined parametrically by </a:t>
            </a:r>
            <a:r>
              <a:rPr lang="en-US" i="1" dirty="0">
                <a:solidFill>
                  <a:srgbClr val="0000FF"/>
                </a:solidFill>
              </a:rPr>
              <a:t>x</a:t>
            </a:r>
            <a:r>
              <a:rPr lang="en-US" dirty="0">
                <a:solidFill>
                  <a:srgbClr val="0000FF"/>
                </a:solidFill>
              </a:rPr>
              <a:t> = cos2</a:t>
            </a:r>
            <a:r>
              <a:rPr lang="en-US" i="1" dirty="0">
                <a:solidFill>
                  <a:srgbClr val="0000FF"/>
                </a:solidFill>
              </a:rPr>
              <a:t>t</a:t>
            </a:r>
            <a:r>
              <a:rPr lang="en-US" dirty="0">
                <a:solidFill>
                  <a:srgbClr val="0000FF"/>
                </a:solidFill>
              </a:rPr>
              <a:t> </a:t>
            </a:r>
            <a:r>
              <a:rPr lang="en-US" dirty="0"/>
              <a:t>and </a:t>
            </a:r>
            <a:r>
              <a:rPr lang="en-US" i="1" dirty="0">
                <a:solidFill>
                  <a:srgbClr val="0000FF"/>
                </a:solidFill>
              </a:rPr>
              <a:t>y</a:t>
            </a:r>
            <a:r>
              <a:rPr lang="en-US" dirty="0">
                <a:solidFill>
                  <a:srgbClr val="0000FF"/>
                </a:solidFill>
              </a:rPr>
              <a:t> = sin2</a:t>
            </a:r>
            <a:r>
              <a:rPr lang="en-US" i="1" dirty="0">
                <a:solidFill>
                  <a:srgbClr val="0000FF"/>
                </a:solidFill>
              </a:rPr>
              <a:t>t</a:t>
            </a:r>
            <a:r>
              <a:rPr lang="en-US" dirty="0"/>
              <a:t>, </a:t>
            </a:r>
          </a:p>
          <a:p>
            <a:r>
              <a:rPr lang="en-US" b="1" dirty="0"/>
              <a:t>Solution</a:t>
            </a:r>
          </a:p>
          <a:p>
            <a:r>
              <a:rPr lang="en-US" dirty="0"/>
              <a:t>This curve is also a circle, as you can verify by repeating the procedure of Example 2. However, this example illustrates the important fact that parametrically defined curves can be traced out at different rates. The curve traced out by (cos2</a:t>
            </a:r>
            <a:r>
              <a:rPr lang="en-US" i="1" dirty="0"/>
              <a:t>t</a:t>
            </a:r>
            <a:r>
              <a:rPr lang="en-US" dirty="0"/>
              <a:t>, sin2</a:t>
            </a:r>
            <a:r>
              <a:rPr lang="en-US" i="1" dirty="0"/>
              <a:t>t</a:t>
            </a:r>
            <a:r>
              <a:rPr lang="en-US" dirty="0"/>
              <a:t>) as </a:t>
            </a:r>
            <a:r>
              <a:rPr lang="en-US" i="1" dirty="0"/>
              <a:t>t</a:t>
            </a:r>
            <a:r>
              <a:rPr lang="en-US" dirty="0"/>
              <a:t> ranges over the interval 	  is a circle of radius 1 centered at the origin, as is the curve (cos</a:t>
            </a:r>
            <a:r>
              <a:rPr lang="en-US" i="1" dirty="0"/>
              <a:t>t</a:t>
            </a:r>
            <a:r>
              <a:rPr lang="en-US" dirty="0"/>
              <a:t>, sin</a:t>
            </a:r>
            <a:r>
              <a:rPr lang="en-US" i="1" dirty="0"/>
              <a:t>t</a:t>
            </a:r>
            <a:r>
              <a:rPr lang="en-US" dirty="0"/>
              <a:t>) over the interval </a:t>
            </a:r>
          </a:p>
        </p:txBody>
      </p:sp>
      <p:graphicFrame>
        <p:nvGraphicFramePr>
          <p:cNvPr id="329730" name="Object 2"/>
          <p:cNvGraphicFramePr>
            <a:graphicFrameLocks noChangeAspect="1"/>
          </p:cNvGraphicFramePr>
          <p:nvPr>
            <p:extLst>
              <p:ext uri="{D42A27DB-BD31-4B8C-83A1-F6EECF244321}">
                <p14:modId xmlns:p14="http://schemas.microsoft.com/office/powerpoint/2010/main" val="2337252392"/>
              </p:ext>
            </p:extLst>
          </p:nvPr>
        </p:nvGraphicFramePr>
        <p:xfrm>
          <a:off x="2540000" y="1746250"/>
          <a:ext cx="1333500" cy="482600"/>
        </p:xfrm>
        <a:graphic>
          <a:graphicData uri="http://schemas.openxmlformats.org/presentationml/2006/ole">
            <mc:AlternateContent xmlns:mc="http://schemas.openxmlformats.org/markup-compatibility/2006">
              <mc:Choice xmlns:v="urn:schemas-microsoft-com:vml" Requires="v">
                <p:oleObj spid="_x0000_s329769" name="Equation" r:id="rId3" imgW="1333440" imgH="482400" progId="Equation.DSMT4">
                  <p:embed/>
                </p:oleObj>
              </mc:Choice>
              <mc:Fallback>
                <p:oleObj name="Equation" r:id="rId3" imgW="1333440" imgH="482400" progId="Equation.DSMT4">
                  <p:embed/>
                  <p:pic>
                    <p:nvPicPr>
                      <p:cNvPr id="0" name="Picture 2"/>
                      <p:cNvPicPr>
                        <a:picLocks noChangeAspect="1" noChangeArrowheads="1"/>
                      </p:cNvPicPr>
                      <p:nvPr/>
                    </p:nvPicPr>
                    <p:blipFill>
                      <a:blip r:embed="rId4"/>
                      <a:srcRect/>
                      <a:stretch>
                        <a:fillRect/>
                      </a:stretch>
                    </p:blipFill>
                    <p:spPr bwMode="auto">
                      <a:xfrm>
                        <a:off x="2540000" y="1746250"/>
                        <a:ext cx="133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1" name="Object 3"/>
          <p:cNvGraphicFramePr>
            <a:graphicFrameLocks noChangeAspect="1"/>
          </p:cNvGraphicFramePr>
          <p:nvPr>
            <p:extLst>
              <p:ext uri="{D42A27DB-BD31-4B8C-83A1-F6EECF244321}">
                <p14:modId xmlns:p14="http://schemas.microsoft.com/office/powerpoint/2010/main" val="1807691979"/>
              </p:ext>
            </p:extLst>
          </p:nvPr>
        </p:nvGraphicFramePr>
        <p:xfrm>
          <a:off x="1700645" y="4915623"/>
          <a:ext cx="800100" cy="482600"/>
        </p:xfrm>
        <a:graphic>
          <a:graphicData uri="http://schemas.openxmlformats.org/presentationml/2006/ole">
            <mc:AlternateContent xmlns:mc="http://schemas.openxmlformats.org/markup-compatibility/2006">
              <mc:Choice xmlns:v="urn:schemas-microsoft-com:vml" Requires="v">
                <p:oleObj spid="_x0000_s329770" name="Equation" r:id="rId5" imgW="799920" imgH="482400" progId="Equation.DSMT4">
                  <p:embed/>
                </p:oleObj>
              </mc:Choice>
              <mc:Fallback>
                <p:oleObj name="Equation" r:id="rId5" imgW="799920" imgH="482400" progId="Equation.DSMT4">
                  <p:embed/>
                  <p:pic>
                    <p:nvPicPr>
                      <p:cNvPr id="0" name="Picture 3"/>
                      <p:cNvPicPr>
                        <a:picLocks noChangeAspect="1" noChangeArrowheads="1"/>
                      </p:cNvPicPr>
                      <p:nvPr/>
                    </p:nvPicPr>
                    <p:blipFill>
                      <a:blip r:embed="rId6"/>
                      <a:srcRect/>
                      <a:stretch>
                        <a:fillRect/>
                      </a:stretch>
                    </p:blipFill>
                    <p:spPr bwMode="auto">
                      <a:xfrm>
                        <a:off x="1700645" y="4915623"/>
                        <a:ext cx="80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2" name="Object 4"/>
          <p:cNvGraphicFramePr>
            <a:graphicFrameLocks noChangeAspect="1"/>
          </p:cNvGraphicFramePr>
          <p:nvPr>
            <p:extLst>
              <p:ext uri="{D42A27DB-BD31-4B8C-83A1-F6EECF244321}">
                <p14:modId xmlns:p14="http://schemas.microsoft.com/office/powerpoint/2010/main" val="2659419551"/>
              </p:ext>
            </p:extLst>
          </p:nvPr>
        </p:nvGraphicFramePr>
        <p:xfrm>
          <a:off x="7716980" y="5356083"/>
          <a:ext cx="1066800" cy="482600"/>
        </p:xfrm>
        <a:graphic>
          <a:graphicData uri="http://schemas.openxmlformats.org/presentationml/2006/ole">
            <mc:AlternateContent xmlns:mc="http://schemas.openxmlformats.org/markup-compatibility/2006">
              <mc:Choice xmlns:v="urn:schemas-microsoft-com:vml" Requires="v">
                <p:oleObj spid="_x0000_s329771" name="Equation" r:id="rId7" imgW="1066680" imgH="482400" progId="Equation.DSMT4">
                  <p:embed/>
                </p:oleObj>
              </mc:Choice>
              <mc:Fallback>
                <p:oleObj name="Equation" r:id="rId7" imgW="1066680" imgH="482400" progId="Equation.DSMT4">
                  <p:embed/>
                  <p:pic>
                    <p:nvPicPr>
                      <p:cNvPr id="0" name="Picture 4"/>
                      <p:cNvPicPr>
                        <a:picLocks noChangeAspect="1" noChangeArrowheads="1"/>
                      </p:cNvPicPr>
                      <p:nvPr/>
                    </p:nvPicPr>
                    <p:blipFill>
                      <a:blip r:embed="rId8"/>
                      <a:srcRect/>
                      <a:stretch>
                        <a:fillRect/>
                      </a:stretch>
                    </p:blipFill>
                    <p:spPr bwMode="auto">
                      <a:xfrm>
                        <a:off x="7716980" y="5356083"/>
                        <a:ext cx="106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97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9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But any given arc of (cos2</a:t>
            </a:r>
            <a:r>
              <a:rPr lang="en-US" i="1" dirty="0"/>
              <a:t>t</a:t>
            </a:r>
            <a:r>
              <a:rPr lang="en-US" dirty="0"/>
              <a:t>, sin2</a:t>
            </a:r>
            <a:r>
              <a:rPr lang="en-US" i="1" dirty="0"/>
              <a:t>t</a:t>
            </a:r>
            <a:r>
              <a:rPr lang="en-US" dirty="0"/>
              <a:t>) is traced out twice as quickly as the corresponding arc of (cos</a:t>
            </a:r>
            <a:r>
              <a:rPr lang="en-US" i="1" dirty="0"/>
              <a:t>t</a:t>
            </a:r>
            <a:r>
              <a:rPr lang="en-US" dirty="0"/>
              <a:t>, sin</a:t>
            </a:r>
            <a:r>
              <a:rPr lang="en-US" i="1" dirty="0"/>
              <a:t>t</a:t>
            </a:r>
            <a:r>
              <a:rPr lang="en-US" dirty="0"/>
              <a:t>).</a:t>
            </a:r>
          </a:p>
          <a:p>
            <a:r>
              <a:rPr lang="en-US" dirty="0"/>
              <a:t>Another important characteristic of some parametric curves is illustrated by the fact that the curve </a:t>
            </a:r>
            <a:br>
              <a:rPr lang="en-US" dirty="0"/>
            </a:br>
            <a:r>
              <a:rPr lang="en-US" dirty="0"/>
              <a:t>(cos</a:t>
            </a:r>
            <a:r>
              <a:rPr lang="en-US" i="1" dirty="0"/>
              <a:t>t</a:t>
            </a:r>
            <a:r>
              <a:rPr lang="en-US" dirty="0"/>
              <a:t>, sin</a:t>
            </a:r>
            <a:r>
              <a:rPr lang="en-US" i="1" dirty="0"/>
              <a:t>t</a:t>
            </a:r>
            <a:r>
              <a:rPr lang="en-US" dirty="0"/>
              <a:t>) over the interval 	       doesn’t appear any different than the curve (cos</a:t>
            </a:r>
            <a:r>
              <a:rPr lang="en-US" i="1" dirty="0"/>
              <a:t>t</a:t>
            </a:r>
            <a:r>
              <a:rPr lang="en-US" dirty="0"/>
              <a:t>, sin</a:t>
            </a:r>
            <a:r>
              <a:rPr lang="en-US" i="1" dirty="0"/>
              <a:t>t</a:t>
            </a:r>
            <a:r>
              <a:rPr lang="en-US" dirty="0"/>
              <a:t>) over the interval 	   when the parametric interval is 	      the circle is simply traced twice.</a:t>
            </a:r>
          </a:p>
        </p:txBody>
      </p:sp>
      <p:graphicFrame>
        <p:nvGraphicFramePr>
          <p:cNvPr id="330754" name="Object 2"/>
          <p:cNvGraphicFramePr>
            <a:graphicFrameLocks noChangeAspect="1"/>
          </p:cNvGraphicFramePr>
          <p:nvPr>
            <p:extLst>
              <p:ext uri="{D42A27DB-BD31-4B8C-83A1-F6EECF244321}">
                <p14:modId xmlns:p14="http://schemas.microsoft.com/office/powerpoint/2010/main" val="733442954"/>
              </p:ext>
            </p:extLst>
          </p:nvPr>
        </p:nvGraphicFramePr>
        <p:xfrm>
          <a:off x="4620490" y="3117850"/>
          <a:ext cx="990600" cy="482600"/>
        </p:xfrm>
        <a:graphic>
          <a:graphicData uri="http://schemas.openxmlformats.org/presentationml/2006/ole">
            <mc:AlternateContent xmlns:mc="http://schemas.openxmlformats.org/markup-compatibility/2006">
              <mc:Choice xmlns:v="urn:schemas-microsoft-com:vml" Requires="v">
                <p:oleObj spid="_x0000_s330793" name="Equation" r:id="rId3" imgW="990360" imgH="482400" progId="Equation.DSMT4">
                  <p:embed/>
                </p:oleObj>
              </mc:Choice>
              <mc:Fallback>
                <p:oleObj name="Equation" r:id="rId3" imgW="990360" imgH="482400" progId="Equation.DSMT4">
                  <p:embed/>
                  <p:pic>
                    <p:nvPicPr>
                      <p:cNvPr id="0" name="Picture 2"/>
                      <p:cNvPicPr>
                        <a:picLocks noChangeAspect="1" noChangeArrowheads="1"/>
                      </p:cNvPicPr>
                      <p:nvPr/>
                    </p:nvPicPr>
                    <p:blipFill>
                      <a:blip r:embed="rId4"/>
                      <a:srcRect/>
                      <a:stretch>
                        <a:fillRect/>
                      </a:stretch>
                    </p:blipFill>
                    <p:spPr bwMode="auto">
                      <a:xfrm>
                        <a:off x="4620490" y="3117850"/>
                        <a:ext cx="990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5" name="Object 3"/>
          <p:cNvGraphicFramePr>
            <a:graphicFrameLocks noChangeAspect="1"/>
          </p:cNvGraphicFramePr>
          <p:nvPr>
            <p:extLst>
              <p:ext uri="{D42A27DB-BD31-4B8C-83A1-F6EECF244321}">
                <p14:modId xmlns:p14="http://schemas.microsoft.com/office/powerpoint/2010/main" val="578824922"/>
              </p:ext>
            </p:extLst>
          </p:nvPr>
        </p:nvGraphicFramePr>
        <p:xfrm>
          <a:off x="547255" y="3990110"/>
          <a:ext cx="1079500" cy="482600"/>
        </p:xfrm>
        <a:graphic>
          <a:graphicData uri="http://schemas.openxmlformats.org/presentationml/2006/ole">
            <mc:AlternateContent xmlns:mc="http://schemas.openxmlformats.org/markup-compatibility/2006">
              <mc:Choice xmlns:v="urn:schemas-microsoft-com:vml" Requires="v">
                <p:oleObj spid="_x0000_s330794" name="Equation" r:id="rId5" imgW="1079280" imgH="482400" progId="Equation.DSMT4">
                  <p:embed/>
                </p:oleObj>
              </mc:Choice>
              <mc:Fallback>
                <p:oleObj name="Equation" r:id="rId5" imgW="1079280" imgH="482400" progId="Equation.DSMT4">
                  <p:embed/>
                  <p:pic>
                    <p:nvPicPr>
                      <p:cNvPr id="0" name="Picture 3"/>
                      <p:cNvPicPr>
                        <a:picLocks noChangeAspect="1" noChangeArrowheads="1"/>
                      </p:cNvPicPr>
                      <p:nvPr/>
                    </p:nvPicPr>
                    <p:blipFill>
                      <a:blip r:embed="rId6"/>
                      <a:srcRect/>
                      <a:stretch>
                        <a:fillRect/>
                      </a:stretch>
                    </p:blipFill>
                    <p:spPr bwMode="auto">
                      <a:xfrm>
                        <a:off x="547255" y="3990110"/>
                        <a:ext cx="1079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6" name="Object 4"/>
          <p:cNvGraphicFramePr>
            <a:graphicFrameLocks noChangeAspect="1"/>
          </p:cNvGraphicFramePr>
          <p:nvPr>
            <p:extLst>
              <p:ext uri="{D42A27DB-BD31-4B8C-83A1-F6EECF244321}">
                <p14:modId xmlns:p14="http://schemas.microsoft.com/office/powerpoint/2010/main" val="4229668234"/>
              </p:ext>
            </p:extLst>
          </p:nvPr>
        </p:nvGraphicFramePr>
        <p:xfrm>
          <a:off x="6272645" y="3982605"/>
          <a:ext cx="1104900" cy="482600"/>
        </p:xfrm>
        <a:graphic>
          <a:graphicData uri="http://schemas.openxmlformats.org/presentationml/2006/ole">
            <mc:AlternateContent xmlns:mc="http://schemas.openxmlformats.org/markup-compatibility/2006">
              <mc:Choice xmlns:v="urn:schemas-microsoft-com:vml" Requires="v">
                <p:oleObj spid="_x0000_s330795" name="Equation" r:id="rId7" imgW="1104840" imgH="482400" progId="Equation.DSMT4">
                  <p:embed/>
                </p:oleObj>
              </mc:Choice>
              <mc:Fallback>
                <p:oleObj name="Equation" r:id="rId7" imgW="1104840" imgH="482400" progId="Equation.DSMT4">
                  <p:embed/>
                  <p:pic>
                    <p:nvPicPr>
                      <p:cNvPr id="0" name="Picture 4"/>
                      <p:cNvPicPr>
                        <a:picLocks noChangeAspect="1" noChangeArrowheads="1"/>
                      </p:cNvPicPr>
                      <p:nvPr/>
                    </p:nvPicPr>
                    <p:blipFill>
                      <a:blip r:embed="rId8"/>
                      <a:srcRect/>
                      <a:stretch>
                        <a:fillRect/>
                      </a:stretch>
                    </p:blipFill>
                    <p:spPr bwMode="auto">
                      <a:xfrm>
                        <a:off x="6272645" y="3982605"/>
                        <a:ext cx="110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07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07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0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A </a:t>
            </a:r>
            <a:r>
              <a:rPr lang="en-US" b="1" dirty="0"/>
              <a:t>cycloid</a:t>
            </a:r>
            <a:r>
              <a:rPr lang="en-US" dirty="0"/>
              <a:t> is the curve, shown in blue in Figure 4, traced out by a point </a:t>
            </a:r>
            <a:r>
              <a:rPr lang="en-US" i="1" dirty="0"/>
              <a:t>P</a:t>
            </a:r>
            <a:r>
              <a:rPr lang="en-US" dirty="0"/>
              <a:t> on a circle of radius </a:t>
            </a:r>
            <a:r>
              <a:rPr lang="en-US" i="1" dirty="0"/>
              <a:t>a</a:t>
            </a:r>
            <a:r>
              <a:rPr lang="en-US" dirty="0"/>
              <a:t> as it rolls (without slipping) along the </a:t>
            </a:r>
            <a:r>
              <a:rPr lang="en-US" i="1" dirty="0"/>
              <a:t>x</a:t>
            </a:r>
            <a:r>
              <a:rPr lang="en-US" dirty="0"/>
              <a:t>-axis. Find parametric equations defining such a curve.</a:t>
            </a:r>
          </a:p>
        </p:txBody>
      </p:sp>
      <p:grpSp>
        <p:nvGrpSpPr>
          <p:cNvPr id="7" name="Group 6"/>
          <p:cNvGrpSpPr/>
          <p:nvPr/>
        </p:nvGrpSpPr>
        <p:grpSpPr>
          <a:xfrm>
            <a:off x="2194560" y="2971800"/>
            <a:ext cx="4927444" cy="2932124"/>
            <a:chOff x="2194560" y="3048000"/>
            <a:chExt cx="4927444" cy="2932124"/>
          </a:xfrm>
        </p:grpSpPr>
        <p:pic>
          <p:nvPicPr>
            <p:cNvPr id="33177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194560" y="3048000"/>
              <a:ext cx="4754880" cy="2361242"/>
            </a:xfrm>
            <a:prstGeom prst="rect">
              <a:avLst/>
            </a:prstGeom>
            <a:noFill/>
            <a:ln w="9525">
              <a:noFill/>
              <a:miter lim="800000"/>
              <a:headEnd/>
              <a:tailEnd/>
            </a:ln>
          </p:spPr>
        </p:pic>
        <p:sp>
          <p:nvSpPr>
            <p:cNvPr id="5" name="Rectangle 4"/>
            <p:cNvSpPr/>
            <p:nvPr/>
          </p:nvSpPr>
          <p:spPr>
            <a:xfrm>
              <a:off x="2286000" y="5456904"/>
              <a:ext cx="4836004" cy="523220"/>
            </a:xfrm>
            <a:prstGeom prst="rect">
              <a:avLst/>
            </a:prstGeom>
          </p:spPr>
          <p:txBody>
            <a:bodyPr wrap="none">
              <a:spAutoFit/>
            </a:bodyPr>
            <a:lstStyle/>
            <a:p>
              <a:r>
                <a:rPr lang="en-US" sz="2800" b="1" dirty="0"/>
                <a:t>Figure 4 </a:t>
              </a:r>
              <a:r>
                <a:rPr lang="en-US" sz="2800" dirty="0"/>
                <a:t>Generating the Cycloid</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4724400" cy="4572000"/>
          </a:xfrm>
        </p:spPr>
        <p:txBody>
          <a:bodyPr/>
          <a:lstStyle/>
          <a:p>
            <a:r>
              <a:rPr lang="en-US" b="1" dirty="0"/>
              <a:t>Solution</a:t>
            </a:r>
          </a:p>
          <a:p>
            <a:r>
              <a:rPr lang="en-US" dirty="0"/>
              <a:t>The first step is to make a wise choice of parameter. To this end, let </a:t>
            </a:r>
            <a:r>
              <a:rPr lang="el-GR" i="1" dirty="0">
                <a:latin typeface="Cambria Math" panose="02040503050406030204" pitchFamily="18" charset="0"/>
                <a:ea typeface="Cambria Math" panose="02040503050406030204" pitchFamily="18" charset="0"/>
                <a:sym typeface="Symbol"/>
              </a:rPr>
              <a:t>θ</a:t>
            </a:r>
            <a:r>
              <a:rPr lang="en-US" dirty="0"/>
              <a:t> measure the angle between the ray extending straight down from the circle’s center and the ray extending from the circle’s center through the point </a:t>
            </a:r>
            <a:r>
              <a:rPr lang="en-US" i="1" dirty="0"/>
              <a:t>P</a:t>
            </a:r>
            <a:r>
              <a:rPr lang="en-US" dirty="0"/>
              <a:t>, as shown in Figure 5. </a:t>
            </a:r>
          </a:p>
        </p:txBody>
      </p:sp>
      <p:grpSp>
        <p:nvGrpSpPr>
          <p:cNvPr id="8" name="Group 7"/>
          <p:cNvGrpSpPr/>
          <p:nvPr/>
        </p:nvGrpSpPr>
        <p:grpSpPr>
          <a:xfrm>
            <a:off x="5151120" y="1981200"/>
            <a:ext cx="3840480" cy="3876020"/>
            <a:chOff x="5151120" y="1981200"/>
            <a:chExt cx="3840480" cy="3876020"/>
          </a:xfrm>
        </p:grpSpPr>
        <p:pic>
          <p:nvPicPr>
            <p:cNvPr id="33280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151120" y="1981200"/>
              <a:ext cx="3840480" cy="3270960"/>
            </a:xfrm>
            <a:prstGeom prst="rect">
              <a:avLst/>
            </a:prstGeom>
            <a:noFill/>
            <a:ln w="9525">
              <a:noFill/>
              <a:miter lim="800000"/>
              <a:headEnd/>
              <a:tailEnd/>
            </a:ln>
          </p:spPr>
        </p:pic>
        <p:sp>
          <p:nvSpPr>
            <p:cNvPr id="5" name="Rectangle 4"/>
            <p:cNvSpPr/>
            <p:nvPr/>
          </p:nvSpPr>
          <p:spPr>
            <a:xfrm>
              <a:off x="6386333" y="5334000"/>
              <a:ext cx="1370055" cy="523220"/>
            </a:xfrm>
            <a:prstGeom prst="rect">
              <a:avLst/>
            </a:prstGeom>
          </p:spPr>
          <p:txBody>
            <a:bodyPr wrap="none">
              <a:spAutoFit/>
            </a:bodyPr>
            <a:lstStyle/>
            <a:p>
              <a:r>
                <a:rPr lang="en-US" sz="2800" b="1" dirty="0"/>
                <a:t>Figure 5</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Then when the circle is in the initial position, the two rays coincide and </a:t>
            </a:r>
            <a:r>
              <a:rPr lang="el-GR" i="1" dirty="0">
                <a:latin typeface="Cambria Math" panose="02040503050406030204" pitchFamily="18" charset="0"/>
                <a:ea typeface="Cambria Math" panose="02040503050406030204" pitchFamily="18" charset="0"/>
                <a:sym typeface="Symbol"/>
              </a:rPr>
              <a:t>θ</a:t>
            </a:r>
            <a:r>
              <a:rPr lang="en-US" dirty="0">
                <a:sym typeface="Symbol"/>
              </a:rPr>
              <a:t> </a:t>
            </a:r>
            <a:r>
              <a:rPr lang="en-US" dirty="0">
                <a:latin typeface="Symbol" pitchFamily="18" charset="2"/>
                <a:sym typeface="Symbol"/>
              </a:rPr>
              <a:t>=</a:t>
            </a:r>
            <a:r>
              <a:rPr lang="en-US" dirty="0">
                <a:sym typeface="Symbol"/>
              </a:rPr>
              <a:t> 0. </a:t>
            </a:r>
            <a:r>
              <a:rPr lang="en-US" dirty="0"/>
              <a:t>As the circle rolls to the right, </a:t>
            </a:r>
            <a:r>
              <a:rPr lang="el-GR" i="1" dirty="0">
                <a:latin typeface="Cambria Math" panose="02040503050406030204" pitchFamily="18" charset="0"/>
                <a:ea typeface="Cambria Math" panose="02040503050406030204" pitchFamily="18" charset="0"/>
                <a:sym typeface="Symbol"/>
              </a:rPr>
              <a:t>θ</a:t>
            </a:r>
            <a:r>
              <a:rPr lang="en-US" dirty="0"/>
              <a:t> increases; when the circle is in the position of the second circle shown in Figure 4, 	      and when the circle is in the position of the rightmost circle the point </a:t>
            </a:r>
            <a:r>
              <a:rPr lang="en-US" i="1" dirty="0"/>
              <a:t>P</a:t>
            </a:r>
            <a:r>
              <a:rPr lang="en-US" dirty="0"/>
              <a:t> reaches its maximum height and </a:t>
            </a:r>
            <a:r>
              <a:rPr lang="el-GR" i="1" dirty="0">
                <a:latin typeface="Cambria Math" panose="02040503050406030204" pitchFamily="18" charset="0"/>
                <a:ea typeface="Cambria Math" panose="02040503050406030204" pitchFamily="18" charset="0"/>
                <a:sym typeface="Symbol"/>
              </a:rPr>
              <a:t>θ</a:t>
            </a:r>
            <a:r>
              <a:rPr lang="en-US" i="1" dirty="0">
                <a:latin typeface="Euclid Symbol" pitchFamily="18" charset="2"/>
                <a:sym typeface="Symbol"/>
              </a:rPr>
              <a:t> </a:t>
            </a:r>
            <a:r>
              <a:rPr lang="en-US" dirty="0">
                <a:latin typeface="Symbol" pitchFamily="18" charset="2"/>
                <a:sym typeface="Symbol"/>
              </a:rPr>
              <a:t>=</a:t>
            </a:r>
            <a:r>
              <a:rPr lang="en-US" i="1" dirty="0">
                <a:latin typeface="Euclid Symbol" pitchFamily="18" charset="2"/>
                <a:sym typeface="Symbol"/>
              </a:rPr>
              <a:t> </a:t>
            </a:r>
            <a:r>
              <a:rPr lang="el-GR" i="1" dirty="0">
                <a:latin typeface="Cambria Math" panose="02040503050406030204" pitchFamily="18" charset="0"/>
                <a:ea typeface="Cambria Math" panose="02040503050406030204" pitchFamily="18" charset="0"/>
                <a:sym typeface="Symbol"/>
              </a:rPr>
              <a:t>π</a:t>
            </a:r>
            <a:r>
              <a:rPr lang="en-US" dirty="0">
                <a:sym typeface="Symbol"/>
              </a:rPr>
              <a:t>.</a:t>
            </a:r>
            <a:endParaRPr lang="en-US" dirty="0"/>
          </a:p>
          <a:p>
            <a:r>
              <a:rPr lang="en-US" dirty="0"/>
              <a:t>Consider the enlarged diagram in Figure 5. If we let        (</a:t>
            </a:r>
            <a:r>
              <a:rPr lang="en-US" i="1" dirty="0"/>
              <a:t>x</a:t>
            </a:r>
            <a:r>
              <a:rPr lang="en-US" dirty="0"/>
              <a:t>, </a:t>
            </a:r>
            <a:r>
              <a:rPr lang="en-US" i="1" dirty="0"/>
              <a:t>y</a:t>
            </a:r>
            <a:r>
              <a:rPr lang="en-US" dirty="0"/>
              <a:t>) denote the coordinates of the point </a:t>
            </a:r>
            <a:r>
              <a:rPr lang="en-US" i="1" dirty="0"/>
              <a:t>P</a:t>
            </a:r>
            <a:r>
              <a:rPr lang="en-US" dirty="0"/>
              <a:t>, our goal is to write </a:t>
            </a:r>
            <a:r>
              <a:rPr lang="en-US" i="1" dirty="0"/>
              <a:t>x</a:t>
            </a:r>
            <a:r>
              <a:rPr lang="en-US" dirty="0"/>
              <a:t> and </a:t>
            </a:r>
            <a:r>
              <a:rPr lang="en-US" i="1" dirty="0"/>
              <a:t>y</a:t>
            </a:r>
            <a:r>
              <a:rPr lang="en-US" dirty="0"/>
              <a:t> as functions of the parameter </a:t>
            </a:r>
            <a:r>
              <a:rPr lang="el-GR" i="1" dirty="0">
                <a:latin typeface="Cambria Math" panose="02040503050406030204" pitchFamily="18" charset="0"/>
                <a:ea typeface="Cambria Math" panose="02040503050406030204" pitchFamily="18" charset="0"/>
                <a:sym typeface="Symbol"/>
              </a:rPr>
              <a:t>θ</a:t>
            </a:r>
            <a:r>
              <a:rPr lang="en-US" dirty="0">
                <a:sym typeface="Symbol"/>
              </a:rPr>
              <a:t>.</a:t>
            </a:r>
            <a:endParaRPr lang="en-US" dirty="0"/>
          </a:p>
        </p:txBody>
      </p:sp>
      <p:graphicFrame>
        <p:nvGraphicFramePr>
          <p:cNvPr id="333832" name="Object 8"/>
          <p:cNvGraphicFramePr>
            <a:graphicFrameLocks noChangeAspect="1"/>
          </p:cNvGraphicFramePr>
          <p:nvPr>
            <p:extLst>
              <p:ext uri="{D42A27DB-BD31-4B8C-83A1-F6EECF244321}">
                <p14:modId xmlns:p14="http://schemas.microsoft.com/office/powerpoint/2010/main" val="1063578260"/>
              </p:ext>
            </p:extLst>
          </p:nvPr>
        </p:nvGraphicFramePr>
        <p:xfrm>
          <a:off x="5202238" y="2628900"/>
          <a:ext cx="1231900" cy="431800"/>
        </p:xfrm>
        <a:graphic>
          <a:graphicData uri="http://schemas.openxmlformats.org/presentationml/2006/ole">
            <mc:AlternateContent xmlns:mc="http://schemas.openxmlformats.org/markup-compatibility/2006">
              <mc:Choice xmlns:v="urn:schemas-microsoft-com:vml" Requires="v">
                <p:oleObj spid="_x0000_s333845" name="Equation" r:id="rId3" imgW="1231560" imgH="431640" progId="Equation.DSMT4">
                  <p:embed/>
                </p:oleObj>
              </mc:Choice>
              <mc:Fallback>
                <p:oleObj name="Equation" r:id="rId3" imgW="1231560" imgH="431640" progId="Equation.DSMT4">
                  <p:embed/>
                  <p:pic>
                    <p:nvPicPr>
                      <p:cNvPr id="0" name="Picture 8"/>
                      <p:cNvPicPr>
                        <a:picLocks noChangeAspect="1" noChangeArrowheads="1"/>
                      </p:cNvPicPr>
                      <p:nvPr/>
                    </p:nvPicPr>
                    <p:blipFill>
                      <a:blip r:embed="rId4"/>
                      <a:srcRect/>
                      <a:stretch>
                        <a:fillRect/>
                      </a:stretch>
                    </p:blipFill>
                    <p:spPr bwMode="auto">
                      <a:xfrm>
                        <a:off x="5202238" y="2628900"/>
                        <a:ext cx="1231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Our first observation is that the line segment        must have the same length as the arc        since the circle rolls without slipping. The length of the arc        is </a:t>
            </a:r>
            <a:r>
              <a:rPr lang="en-US" i="1" dirty="0"/>
              <a:t>a</a:t>
            </a:r>
            <a:r>
              <a:rPr lang="el-GR" i="1" dirty="0">
                <a:latin typeface="Cambria Math" panose="02040503050406030204" pitchFamily="18" charset="0"/>
                <a:ea typeface="Cambria Math" panose="02040503050406030204" pitchFamily="18" charset="0"/>
                <a:sym typeface="Symbol"/>
              </a:rPr>
              <a:t>θ</a:t>
            </a:r>
            <a:r>
              <a:rPr lang="en-US" dirty="0">
                <a:sym typeface="Symbol"/>
              </a:rPr>
              <a:t>, </a:t>
            </a:r>
            <a:r>
              <a:rPr lang="en-US" dirty="0"/>
              <a:t>so that is the length of 	as well. This means the coordinates of the point </a:t>
            </a:r>
            <a:r>
              <a:rPr lang="en-US" i="1" dirty="0"/>
              <a:t>C</a:t>
            </a:r>
            <a:r>
              <a:rPr lang="en-US" dirty="0"/>
              <a:t> are 		 The dashed line in Figure 5 has length 	          and the other leg of the right triangle has length 		Putting this all together, we have</a:t>
            </a:r>
          </a:p>
          <a:p>
            <a:endParaRPr lang="en-US" dirty="0"/>
          </a:p>
        </p:txBody>
      </p:sp>
      <p:graphicFrame>
        <p:nvGraphicFramePr>
          <p:cNvPr id="334850" name="Object 2"/>
          <p:cNvGraphicFramePr>
            <a:graphicFrameLocks noChangeAspect="1"/>
          </p:cNvGraphicFramePr>
          <p:nvPr/>
        </p:nvGraphicFramePr>
        <p:xfrm>
          <a:off x="7120053" y="1315845"/>
          <a:ext cx="457200" cy="406400"/>
        </p:xfrm>
        <a:graphic>
          <a:graphicData uri="http://schemas.openxmlformats.org/presentationml/2006/ole">
            <mc:AlternateContent xmlns:mc="http://schemas.openxmlformats.org/markup-compatibility/2006">
              <mc:Choice xmlns:v="urn:schemas-microsoft-com:vml" Requires="v">
                <p:oleObj spid="_x0000_s334955" name="Equation" r:id="rId3" imgW="457200" imgH="406080" progId="Equation.DSMT4">
                  <p:embed/>
                </p:oleObj>
              </mc:Choice>
              <mc:Fallback>
                <p:oleObj name="Equation" r:id="rId3" imgW="457200" imgH="406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053" y="1315845"/>
                        <a:ext cx="457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1" name="Object 3"/>
          <p:cNvGraphicFramePr>
            <a:graphicFrameLocks noChangeAspect="1"/>
          </p:cNvGraphicFramePr>
          <p:nvPr/>
        </p:nvGraphicFramePr>
        <p:xfrm>
          <a:off x="5181600" y="1730298"/>
          <a:ext cx="495300" cy="457200"/>
        </p:xfrm>
        <a:graphic>
          <a:graphicData uri="http://schemas.openxmlformats.org/presentationml/2006/ole">
            <mc:AlternateContent xmlns:mc="http://schemas.openxmlformats.org/markup-compatibility/2006">
              <mc:Choice xmlns:v="urn:schemas-microsoft-com:vml" Requires="v">
                <p:oleObj spid="_x0000_s334956" name="Equation" r:id="rId5" imgW="495000" imgH="457200" progId="Equation.DSMT4">
                  <p:embed/>
                </p:oleObj>
              </mc:Choice>
              <mc:Fallback>
                <p:oleObj name="Equation" r:id="rId5" imgW="495000" imgH="457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730298"/>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2" name="Object 4"/>
          <p:cNvGraphicFramePr>
            <a:graphicFrameLocks noChangeAspect="1"/>
          </p:cNvGraphicFramePr>
          <p:nvPr/>
        </p:nvGraphicFramePr>
        <p:xfrm>
          <a:off x="6138747" y="2144751"/>
          <a:ext cx="406400" cy="406400"/>
        </p:xfrm>
        <a:graphic>
          <a:graphicData uri="http://schemas.openxmlformats.org/presentationml/2006/ole">
            <mc:AlternateContent xmlns:mc="http://schemas.openxmlformats.org/markup-compatibility/2006">
              <mc:Choice xmlns:v="urn:schemas-microsoft-com:vml" Requires="v">
                <p:oleObj spid="_x0000_s334957" name="Equation" r:id="rId7" imgW="406080" imgH="406080" progId="Equation.DSMT4">
                  <p:embed/>
                </p:oleObj>
              </mc:Choice>
              <mc:Fallback>
                <p:oleObj name="Equation" r:id="rId7" imgW="406080" imgH="406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8747" y="2144751"/>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4" name="Object 6"/>
          <p:cNvGraphicFramePr>
            <a:graphicFrameLocks noChangeAspect="1"/>
          </p:cNvGraphicFramePr>
          <p:nvPr/>
        </p:nvGraphicFramePr>
        <p:xfrm>
          <a:off x="2754351" y="2579649"/>
          <a:ext cx="457200" cy="406400"/>
        </p:xfrm>
        <a:graphic>
          <a:graphicData uri="http://schemas.openxmlformats.org/presentationml/2006/ole">
            <mc:AlternateContent xmlns:mc="http://schemas.openxmlformats.org/markup-compatibility/2006">
              <mc:Choice xmlns:v="urn:schemas-microsoft-com:vml" Requires="v">
                <p:oleObj spid="_x0000_s334958" name="Equation" r:id="rId9" imgW="457200" imgH="406080" progId="Equation.DSMT4">
                  <p:embed/>
                </p:oleObj>
              </mc:Choice>
              <mc:Fallback>
                <p:oleObj name="Equation" r:id="rId9" imgW="457200" imgH="406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4351" y="2579649"/>
                        <a:ext cx="457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5" name="Object 7"/>
          <p:cNvGraphicFramePr>
            <a:graphicFrameLocks noChangeAspect="1"/>
          </p:cNvGraphicFramePr>
          <p:nvPr>
            <p:extLst>
              <p:ext uri="{D42A27DB-BD31-4B8C-83A1-F6EECF244321}">
                <p14:modId xmlns:p14="http://schemas.microsoft.com/office/powerpoint/2010/main" val="3599002119"/>
              </p:ext>
            </p:extLst>
          </p:nvPr>
        </p:nvGraphicFramePr>
        <p:xfrm>
          <a:off x="3092450" y="3030538"/>
          <a:ext cx="1079500" cy="482600"/>
        </p:xfrm>
        <a:graphic>
          <a:graphicData uri="http://schemas.openxmlformats.org/presentationml/2006/ole">
            <mc:AlternateContent xmlns:mc="http://schemas.openxmlformats.org/markup-compatibility/2006">
              <mc:Choice xmlns:v="urn:schemas-microsoft-com:vml" Requires="v">
                <p:oleObj spid="_x0000_s334959" name="Equation" r:id="rId11" imgW="1079280" imgH="482400" progId="Equation.DSMT4">
                  <p:embed/>
                </p:oleObj>
              </mc:Choice>
              <mc:Fallback>
                <p:oleObj name="Equation" r:id="rId11" imgW="1079280" imgH="482400" progId="Equation.DSMT4">
                  <p:embed/>
                  <p:pic>
                    <p:nvPicPr>
                      <p:cNvPr id="0" name="Picture 7"/>
                      <p:cNvPicPr>
                        <a:picLocks noChangeAspect="1" noChangeArrowheads="1"/>
                      </p:cNvPicPr>
                      <p:nvPr/>
                    </p:nvPicPr>
                    <p:blipFill>
                      <a:blip r:embed="rId12"/>
                      <a:srcRect/>
                      <a:stretch>
                        <a:fillRect/>
                      </a:stretch>
                    </p:blipFill>
                    <p:spPr bwMode="auto">
                      <a:xfrm>
                        <a:off x="3092450" y="3030538"/>
                        <a:ext cx="1079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6" name="Object 8"/>
          <p:cNvGraphicFramePr>
            <a:graphicFrameLocks noChangeAspect="1"/>
          </p:cNvGraphicFramePr>
          <p:nvPr>
            <p:extLst>
              <p:ext uri="{D42A27DB-BD31-4B8C-83A1-F6EECF244321}">
                <p14:modId xmlns:p14="http://schemas.microsoft.com/office/powerpoint/2010/main" val="268723205"/>
              </p:ext>
            </p:extLst>
          </p:nvPr>
        </p:nvGraphicFramePr>
        <p:xfrm>
          <a:off x="2108200" y="3516313"/>
          <a:ext cx="965200" cy="355600"/>
        </p:xfrm>
        <a:graphic>
          <a:graphicData uri="http://schemas.openxmlformats.org/presentationml/2006/ole">
            <mc:AlternateContent xmlns:mc="http://schemas.openxmlformats.org/markup-compatibility/2006">
              <mc:Choice xmlns:v="urn:schemas-microsoft-com:vml" Requires="v">
                <p:oleObj spid="_x0000_s334960" name="Equation" r:id="rId13" imgW="965160" imgH="355320" progId="Equation.DSMT4">
                  <p:embed/>
                </p:oleObj>
              </mc:Choice>
              <mc:Fallback>
                <p:oleObj name="Equation" r:id="rId13" imgW="965160" imgH="355320" progId="Equation.DSMT4">
                  <p:embed/>
                  <p:pic>
                    <p:nvPicPr>
                      <p:cNvPr id="0" name="Picture 8"/>
                      <p:cNvPicPr>
                        <a:picLocks noChangeAspect="1" noChangeArrowheads="1"/>
                      </p:cNvPicPr>
                      <p:nvPr/>
                    </p:nvPicPr>
                    <p:blipFill>
                      <a:blip r:embed="rId14"/>
                      <a:srcRect/>
                      <a:stretch>
                        <a:fillRect/>
                      </a:stretch>
                    </p:blipFill>
                    <p:spPr bwMode="auto">
                      <a:xfrm>
                        <a:off x="2108200" y="3516313"/>
                        <a:ext cx="965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7" name="Object 9"/>
          <p:cNvGraphicFramePr>
            <a:graphicFrameLocks noChangeAspect="1"/>
          </p:cNvGraphicFramePr>
          <p:nvPr>
            <p:extLst>
              <p:ext uri="{D42A27DB-BD31-4B8C-83A1-F6EECF244321}">
                <p14:modId xmlns:p14="http://schemas.microsoft.com/office/powerpoint/2010/main" val="2143088471"/>
              </p:ext>
            </p:extLst>
          </p:nvPr>
        </p:nvGraphicFramePr>
        <p:xfrm>
          <a:off x="2097088" y="3940175"/>
          <a:ext cx="1028700" cy="317500"/>
        </p:xfrm>
        <a:graphic>
          <a:graphicData uri="http://schemas.openxmlformats.org/presentationml/2006/ole">
            <mc:AlternateContent xmlns:mc="http://schemas.openxmlformats.org/markup-compatibility/2006">
              <mc:Choice xmlns:v="urn:schemas-microsoft-com:vml" Requires="v">
                <p:oleObj spid="_x0000_s334961" name="Equation" r:id="rId15" imgW="1028520" imgH="317160" progId="Equation.DSMT4">
                  <p:embed/>
                </p:oleObj>
              </mc:Choice>
              <mc:Fallback>
                <p:oleObj name="Equation" r:id="rId15" imgW="1028520" imgH="317160" progId="Equation.DSMT4">
                  <p:embed/>
                  <p:pic>
                    <p:nvPicPr>
                      <p:cNvPr id="0" name="Picture 9"/>
                      <p:cNvPicPr>
                        <a:picLocks noChangeAspect="1" noChangeArrowheads="1"/>
                      </p:cNvPicPr>
                      <p:nvPr/>
                    </p:nvPicPr>
                    <p:blipFill>
                      <a:blip r:embed="rId16"/>
                      <a:srcRect/>
                      <a:stretch>
                        <a:fillRect/>
                      </a:stretch>
                    </p:blipFill>
                    <p:spPr bwMode="auto">
                      <a:xfrm>
                        <a:off x="2097088" y="3940175"/>
                        <a:ext cx="1028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8" name="Object 10"/>
          <p:cNvGraphicFramePr>
            <a:graphicFrameLocks noChangeAspect="1"/>
          </p:cNvGraphicFramePr>
          <p:nvPr>
            <p:extLst>
              <p:ext uri="{D42A27DB-BD31-4B8C-83A1-F6EECF244321}">
                <p14:modId xmlns:p14="http://schemas.microsoft.com/office/powerpoint/2010/main" val="3220706891"/>
              </p:ext>
            </p:extLst>
          </p:nvPr>
        </p:nvGraphicFramePr>
        <p:xfrm>
          <a:off x="2184400" y="4648200"/>
          <a:ext cx="5257800" cy="381000"/>
        </p:xfrm>
        <a:graphic>
          <a:graphicData uri="http://schemas.openxmlformats.org/presentationml/2006/ole">
            <mc:AlternateContent xmlns:mc="http://schemas.openxmlformats.org/markup-compatibility/2006">
              <mc:Choice xmlns:v="urn:schemas-microsoft-com:vml" Requires="v">
                <p:oleObj spid="_x0000_s334962" name="Equation" r:id="rId17" imgW="5257800" imgH="380880" progId="Equation.DSMT4">
                  <p:embed/>
                </p:oleObj>
              </mc:Choice>
              <mc:Fallback>
                <p:oleObj name="Equation" r:id="rId17" imgW="5257800" imgH="380880" progId="Equation.DSMT4">
                  <p:embed/>
                  <p:pic>
                    <p:nvPicPr>
                      <p:cNvPr id="0" name="Picture 10"/>
                      <p:cNvPicPr>
                        <a:picLocks noChangeAspect="1" noChangeArrowheads="1"/>
                      </p:cNvPicPr>
                      <p:nvPr/>
                    </p:nvPicPr>
                    <p:blipFill>
                      <a:blip r:embed="rId18"/>
                      <a:srcRect/>
                      <a:stretch>
                        <a:fillRect/>
                      </a:stretch>
                    </p:blipFill>
                    <p:spPr bwMode="auto">
                      <a:xfrm>
                        <a:off x="2184400" y="4648200"/>
                        <a:ext cx="525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Solving for </a:t>
            </a:r>
            <a:r>
              <a:rPr lang="en-US" i="1" dirty="0"/>
              <a:t>x</a:t>
            </a:r>
            <a:r>
              <a:rPr lang="en-US" dirty="0"/>
              <a:t> and </a:t>
            </a:r>
            <a:r>
              <a:rPr lang="en-US" i="1" dirty="0"/>
              <a:t>y</a:t>
            </a:r>
            <a:r>
              <a:rPr lang="en-US" dirty="0"/>
              <a:t> gives us the parametrization 			    and 		       Note that the parametric interval 	  produces one full arch of the cycloid.</a:t>
            </a:r>
          </a:p>
        </p:txBody>
      </p:sp>
      <p:graphicFrame>
        <p:nvGraphicFramePr>
          <p:cNvPr id="335874" name="Object 2"/>
          <p:cNvGraphicFramePr>
            <a:graphicFrameLocks noChangeAspect="1"/>
          </p:cNvGraphicFramePr>
          <p:nvPr>
            <p:extLst>
              <p:ext uri="{D42A27DB-BD31-4B8C-83A1-F6EECF244321}">
                <p14:modId xmlns:p14="http://schemas.microsoft.com/office/powerpoint/2010/main" val="417687191"/>
              </p:ext>
            </p:extLst>
          </p:nvPr>
        </p:nvGraphicFramePr>
        <p:xfrm>
          <a:off x="488950" y="1744663"/>
          <a:ext cx="2171700" cy="482600"/>
        </p:xfrm>
        <a:graphic>
          <a:graphicData uri="http://schemas.openxmlformats.org/presentationml/2006/ole">
            <mc:AlternateContent xmlns:mc="http://schemas.openxmlformats.org/markup-compatibility/2006">
              <mc:Choice xmlns:v="urn:schemas-microsoft-com:vml" Requires="v">
                <p:oleObj spid="_x0000_s335913" name="Equation" r:id="rId3" imgW="2171520" imgH="482400" progId="Equation.DSMT4">
                  <p:embed/>
                </p:oleObj>
              </mc:Choice>
              <mc:Fallback>
                <p:oleObj name="Equation" r:id="rId3" imgW="2171520" imgH="482400" progId="Equation.DSMT4">
                  <p:embed/>
                  <p:pic>
                    <p:nvPicPr>
                      <p:cNvPr id="0" name="Picture 2"/>
                      <p:cNvPicPr>
                        <a:picLocks noChangeAspect="1" noChangeArrowheads="1"/>
                      </p:cNvPicPr>
                      <p:nvPr/>
                    </p:nvPicPr>
                    <p:blipFill>
                      <a:blip r:embed="rId4"/>
                      <a:srcRect/>
                      <a:stretch>
                        <a:fillRect/>
                      </a:stretch>
                    </p:blipFill>
                    <p:spPr bwMode="auto">
                      <a:xfrm>
                        <a:off x="488950" y="1744663"/>
                        <a:ext cx="217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5875" name="Object 3"/>
          <p:cNvGraphicFramePr>
            <a:graphicFrameLocks noChangeAspect="1"/>
          </p:cNvGraphicFramePr>
          <p:nvPr>
            <p:extLst>
              <p:ext uri="{D42A27DB-BD31-4B8C-83A1-F6EECF244321}">
                <p14:modId xmlns:p14="http://schemas.microsoft.com/office/powerpoint/2010/main" val="510990481"/>
              </p:ext>
            </p:extLst>
          </p:nvPr>
        </p:nvGraphicFramePr>
        <p:xfrm>
          <a:off x="3295650" y="1735138"/>
          <a:ext cx="2286000" cy="482600"/>
        </p:xfrm>
        <a:graphic>
          <a:graphicData uri="http://schemas.openxmlformats.org/presentationml/2006/ole">
            <mc:AlternateContent xmlns:mc="http://schemas.openxmlformats.org/markup-compatibility/2006">
              <mc:Choice xmlns:v="urn:schemas-microsoft-com:vml" Requires="v">
                <p:oleObj spid="_x0000_s335914" name="Equation" r:id="rId5" imgW="2286000" imgH="482400" progId="Equation.DSMT4">
                  <p:embed/>
                </p:oleObj>
              </mc:Choice>
              <mc:Fallback>
                <p:oleObj name="Equation" r:id="rId5" imgW="2286000" imgH="482400" progId="Equation.DSMT4">
                  <p:embed/>
                  <p:pic>
                    <p:nvPicPr>
                      <p:cNvPr id="0" name="Picture 3"/>
                      <p:cNvPicPr>
                        <a:picLocks noChangeAspect="1" noChangeArrowheads="1"/>
                      </p:cNvPicPr>
                      <p:nvPr/>
                    </p:nvPicPr>
                    <p:blipFill>
                      <a:blip r:embed="rId6"/>
                      <a:srcRect/>
                      <a:stretch>
                        <a:fillRect/>
                      </a:stretch>
                    </p:blipFill>
                    <p:spPr bwMode="auto">
                      <a:xfrm>
                        <a:off x="3295650" y="1735138"/>
                        <a:ext cx="2286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5876" name="Object 4"/>
          <p:cNvGraphicFramePr>
            <a:graphicFrameLocks noChangeAspect="1"/>
          </p:cNvGraphicFramePr>
          <p:nvPr>
            <p:extLst>
              <p:ext uri="{D42A27DB-BD31-4B8C-83A1-F6EECF244321}">
                <p14:modId xmlns:p14="http://schemas.microsoft.com/office/powerpoint/2010/main" val="4250294315"/>
              </p:ext>
            </p:extLst>
          </p:nvPr>
        </p:nvGraphicFramePr>
        <p:xfrm>
          <a:off x="3357420" y="2196668"/>
          <a:ext cx="965200" cy="482600"/>
        </p:xfrm>
        <a:graphic>
          <a:graphicData uri="http://schemas.openxmlformats.org/presentationml/2006/ole">
            <mc:AlternateContent xmlns:mc="http://schemas.openxmlformats.org/markup-compatibility/2006">
              <mc:Choice xmlns:v="urn:schemas-microsoft-com:vml" Requires="v">
                <p:oleObj spid="_x0000_s335915" name="Equation" r:id="rId7" imgW="965160" imgH="482400" progId="Equation.DSMT4">
                  <p:embed/>
                </p:oleObj>
              </mc:Choice>
              <mc:Fallback>
                <p:oleObj name="Equation" r:id="rId7" imgW="965160" imgH="482400" progId="Equation.DSMT4">
                  <p:embed/>
                  <p:pic>
                    <p:nvPicPr>
                      <p:cNvPr id="0" name="Picture 4"/>
                      <p:cNvPicPr>
                        <a:picLocks noChangeAspect="1" noChangeArrowheads="1"/>
                      </p:cNvPicPr>
                      <p:nvPr/>
                    </p:nvPicPr>
                    <p:blipFill>
                      <a:blip r:embed="rId8"/>
                      <a:srcRect/>
                      <a:stretch>
                        <a:fillRect/>
                      </a:stretch>
                    </p:blipFill>
                    <p:spPr bwMode="auto">
                      <a:xfrm>
                        <a:off x="3357420" y="2196668"/>
                        <a:ext cx="96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6" name="Rectangle 3"/>
          <p:cNvSpPr>
            <a:spLocks noGrp="1"/>
          </p:cNvSpPr>
          <p:nvPr>
            <p:ph idx="1"/>
          </p:nvPr>
        </p:nvSpPr>
        <p:spPr>
          <a:xfrm>
            <a:off x="457200" y="1280160"/>
            <a:ext cx="8229600" cy="1040285"/>
          </a:xfrm>
          <a:prstGeom prst="rect">
            <a:avLst/>
          </a:prstGeom>
          <a:noFill/>
        </p:spPr>
        <p:txBody>
          <a:bodyPr>
            <a:spAutoFit/>
          </a:bodyPr>
          <a:lstStyle/>
          <a:p>
            <a:pPr marL="457200" indent="-457200">
              <a:buFont typeface="+mj-lt"/>
              <a:buAutoNum type="arabicPeriod"/>
            </a:pPr>
            <a:r>
              <a:rPr lang="en-US" dirty="0"/>
              <a:t> Terminology of parametric equations    </a:t>
            </a:r>
          </a:p>
          <a:p>
            <a:pPr marL="457200" indent="-457200">
              <a:buFont typeface="+mj-lt"/>
              <a:buAutoNum type="arabicPeriod"/>
            </a:pPr>
            <a:r>
              <a:rPr lang="en-US" dirty="0"/>
              <a:t> Applications of parametric equations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lstStyle/>
          <a:p>
            <a:r>
              <a:rPr lang="en-US" dirty="0"/>
              <a:t>The cycloid, because of its physical properties, turns out to be the solution to two famous problems. One is known as the </a:t>
            </a:r>
            <a:r>
              <a:rPr lang="en-US" b="1" dirty="0"/>
              <a:t>brachistochrone problem</a:t>
            </a:r>
            <a:r>
              <a:rPr lang="en-US" dirty="0"/>
              <a:t>, or shortest-</a:t>
            </a:r>
          </a:p>
        </p:txBody>
      </p:sp>
      <p:grpSp>
        <p:nvGrpSpPr>
          <p:cNvPr id="4" name="Group 12"/>
          <p:cNvGrpSpPr/>
          <p:nvPr/>
        </p:nvGrpSpPr>
        <p:grpSpPr>
          <a:xfrm>
            <a:off x="5257800" y="2730259"/>
            <a:ext cx="3696101" cy="3365741"/>
            <a:chOff x="4838299" y="1927302"/>
            <a:chExt cx="3696101" cy="3365741"/>
          </a:xfrm>
        </p:grpSpPr>
        <p:pic>
          <p:nvPicPr>
            <p:cNvPr id="5"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838299" y="1927302"/>
              <a:ext cx="3696101" cy="3200400"/>
            </a:xfrm>
            <a:prstGeom prst="rect">
              <a:avLst/>
            </a:prstGeom>
            <a:noFill/>
            <a:ln w="9525">
              <a:noFill/>
              <a:miter lim="800000"/>
              <a:headEnd/>
              <a:tailEnd/>
            </a:ln>
          </p:spPr>
        </p:pic>
        <p:sp>
          <p:nvSpPr>
            <p:cNvPr id="6" name="Rectangle 5"/>
            <p:cNvSpPr/>
            <p:nvPr/>
          </p:nvSpPr>
          <p:spPr>
            <a:xfrm>
              <a:off x="6019800" y="4800600"/>
              <a:ext cx="1359155" cy="492443"/>
            </a:xfrm>
            <a:prstGeom prst="rect">
              <a:avLst/>
            </a:prstGeom>
          </p:spPr>
          <p:txBody>
            <a:bodyPr wrap="none">
              <a:spAutoFit/>
            </a:bodyPr>
            <a:lstStyle/>
            <a:p>
              <a:r>
                <a:rPr lang="en-US" sz="2600" b="1" dirty="0"/>
                <a:t>Figure 6 </a:t>
              </a:r>
            </a:p>
          </p:txBody>
        </p:sp>
      </p:grpSp>
      <p:sp>
        <p:nvSpPr>
          <p:cNvPr id="7" name="Content Placeholder 2"/>
          <p:cNvSpPr txBox="1">
            <a:spLocks/>
          </p:cNvSpPr>
          <p:nvPr/>
        </p:nvSpPr>
        <p:spPr>
          <a:xfrm>
            <a:off x="457200" y="2561304"/>
            <a:ext cx="5212080" cy="4572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time problem. It asks for the curve connecting a point </a:t>
            </a:r>
            <a:r>
              <a:rPr kumimoji="0" lang="en-US" sz="2800" b="0" i="1" u="none" strike="noStrike" kern="1200" cap="none" spc="0" normalizeH="0" baseline="0" noProof="0" dirty="0">
                <a:ln>
                  <a:noFill/>
                </a:ln>
                <a:solidFill>
                  <a:srgbClr val="366092"/>
                </a:solidFill>
                <a:effectLst/>
                <a:uLnTx/>
                <a:uFillTx/>
                <a:latin typeface="+mn-lt"/>
                <a:ea typeface="+mn-ea"/>
                <a:cs typeface="+mn-cs"/>
              </a:rPr>
              <a:t>A</a:t>
            </a:r>
            <a:r>
              <a:rPr kumimoji="0" lang="en-US" sz="2800" b="0" i="0" u="none" strike="noStrike" kern="1200" cap="none" spc="0" normalizeH="0" baseline="0" noProof="0" dirty="0">
                <a:ln>
                  <a:noFill/>
                </a:ln>
                <a:solidFill>
                  <a:srgbClr val="366092"/>
                </a:solidFill>
                <a:effectLst/>
                <a:uLnTx/>
                <a:uFillTx/>
                <a:latin typeface="+mn-lt"/>
                <a:ea typeface="+mn-ea"/>
                <a:cs typeface="+mn-cs"/>
              </a:rPr>
              <a:t> to a lower point </a:t>
            </a:r>
            <a:r>
              <a:rPr kumimoji="0" lang="en-US" sz="2800" b="0" i="1" u="none" strike="noStrike" kern="1200" cap="none" spc="0" normalizeH="0" baseline="0" noProof="0" dirty="0">
                <a:ln>
                  <a:noFill/>
                </a:ln>
                <a:solidFill>
                  <a:srgbClr val="366092"/>
                </a:solidFill>
                <a:effectLst/>
                <a:uLnTx/>
                <a:uFillTx/>
                <a:latin typeface="+mn-lt"/>
                <a:ea typeface="+mn-ea"/>
                <a:cs typeface="+mn-cs"/>
              </a:rPr>
              <a:t>B</a:t>
            </a:r>
            <a:r>
              <a:rPr kumimoji="0" lang="en-US" sz="2800" b="0" i="0" u="none" strike="noStrike" kern="1200" cap="none" spc="0" normalizeH="0" baseline="0" noProof="0" dirty="0">
                <a:ln>
                  <a:noFill/>
                </a:ln>
                <a:solidFill>
                  <a:srgbClr val="366092"/>
                </a:solidFill>
                <a:effectLst/>
                <a:uLnTx/>
                <a:uFillTx/>
                <a:latin typeface="+mn-lt"/>
                <a:ea typeface="+mn-ea"/>
                <a:cs typeface="+mn-cs"/>
              </a:rPr>
              <a:t> along which a particle, subject only to the force of gravity, will travel in the shortest time—imagine a frictionless bead sliding along a curved wire connecting </a:t>
            </a:r>
            <a:r>
              <a:rPr kumimoji="0" lang="en-US" sz="2800" b="0" i="1" u="none" strike="noStrike" kern="1200" cap="none" spc="0" normalizeH="0" baseline="0" noProof="0" dirty="0">
                <a:ln>
                  <a:noFill/>
                </a:ln>
                <a:solidFill>
                  <a:srgbClr val="366092"/>
                </a:solidFill>
                <a:effectLst/>
                <a:uLnTx/>
                <a:uFillTx/>
                <a:latin typeface="+mn-lt"/>
                <a:ea typeface="+mn-ea"/>
                <a:cs typeface="+mn-cs"/>
              </a:rPr>
              <a:t>A</a:t>
            </a:r>
            <a:r>
              <a:rPr kumimoji="0" lang="en-US" sz="2800" b="0" i="0" u="none" strike="noStrike" kern="1200" cap="none" spc="0" normalizeH="0" baseline="0" noProof="0" dirty="0">
                <a:ln>
                  <a:noFill/>
                </a:ln>
                <a:solidFill>
                  <a:srgbClr val="366092"/>
                </a:solidFill>
                <a:effectLst/>
                <a:uLnTx/>
                <a:uFillTx/>
                <a:latin typeface="+mn-lt"/>
                <a:ea typeface="+mn-ea"/>
                <a:cs typeface="+mn-cs"/>
              </a:rPr>
              <a:t> and </a:t>
            </a:r>
            <a:r>
              <a:rPr kumimoji="0" lang="en-US" sz="2800" b="0" i="1" u="none" strike="noStrike" kern="1200" cap="none" spc="0" normalizeH="0" baseline="0" noProof="0" dirty="0">
                <a:ln>
                  <a:noFill/>
                </a:ln>
                <a:solidFill>
                  <a:srgbClr val="366092"/>
                </a:solidFill>
                <a:effectLst/>
                <a:uLnTx/>
                <a:uFillTx/>
                <a:latin typeface="+mn-lt"/>
                <a:ea typeface="+mn-ea"/>
                <a:cs typeface="+mn-cs"/>
              </a:rPr>
              <a:t>B</a:t>
            </a:r>
            <a:r>
              <a:rPr kumimoji="0" lang="en-US" sz="2800" b="0" i="0" u="none" strike="noStrike" kern="1200" cap="none" spc="0" normalizeH="0" baseline="0" noProof="0" dirty="0">
                <a:ln>
                  <a:noFill/>
                </a:ln>
                <a:solidFill>
                  <a:srgbClr val="366092"/>
                </a:solidFill>
                <a:effectLst/>
                <a:uLnTx/>
                <a:uFillTx/>
                <a:latin typeface="+mn-lt"/>
                <a:ea typeface="+mn-ea"/>
                <a:cs typeface="+mn-cs"/>
              </a:rPr>
              <a:t>, as illustrated in Figure 6.</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a:xfrm>
            <a:off x="457200" y="1280160"/>
            <a:ext cx="8229600" cy="4832092"/>
          </a:xfrm>
        </p:spPr>
        <p:txBody>
          <a:bodyPr>
            <a:spAutoFit/>
          </a:bodyPr>
          <a:lstStyle/>
          <a:p>
            <a:r>
              <a:rPr lang="en-US" dirty="0"/>
              <a:t>The answer is trivial if </a:t>
            </a:r>
            <a:r>
              <a:rPr lang="en-US" i="1" dirty="0"/>
              <a:t>B</a:t>
            </a:r>
            <a:r>
              <a:rPr lang="en-US" dirty="0"/>
              <a:t> is directly below </a:t>
            </a:r>
            <a:r>
              <a:rPr lang="en-US" i="1" dirty="0"/>
              <a:t>A</a:t>
            </a:r>
            <a:r>
              <a:rPr lang="en-US" dirty="0"/>
              <a:t>, so we seek the curve when this is not the case. The </a:t>
            </a:r>
            <a:r>
              <a:rPr lang="en-US" b="1" dirty="0"/>
              <a:t>tautochrone problem</a:t>
            </a:r>
            <a:r>
              <a:rPr lang="en-US" dirty="0"/>
              <a:t>, or same-time problem, asks for the curve connecting </a:t>
            </a:r>
            <a:r>
              <a:rPr lang="en-US" i="1" dirty="0"/>
              <a:t>A</a:t>
            </a:r>
            <a:r>
              <a:rPr lang="en-US" dirty="0"/>
              <a:t> and </a:t>
            </a:r>
            <a:r>
              <a:rPr lang="en-US" i="1" dirty="0"/>
              <a:t>B</a:t>
            </a:r>
            <a:r>
              <a:rPr lang="en-US" dirty="0"/>
              <a:t> with the property that a frictionless bead, when released anywhere along the curve, takes the same time to slide to the point </a:t>
            </a:r>
            <a:r>
              <a:rPr lang="en-US" i="1" dirty="0"/>
              <a:t>B</a:t>
            </a:r>
            <a:r>
              <a:rPr lang="en-US" dirty="0"/>
              <a:t>. Another way of asking the tautochrone question is this: along what path should a pendulum be constrained to swing so that its period (time of one full oscillation) is the same no matter where along the path the pendulum is released?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a:xfrm>
            <a:off x="457200" y="1280160"/>
            <a:ext cx="8229600" cy="1815882"/>
          </a:xfrm>
        </p:spPr>
        <p:txBody>
          <a:bodyPr>
            <a:spAutoFit/>
          </a:bodyPr>
          <a:lstStyle/>
          <a:p>
            <a:r>
              <a:rPr lang="en-US" dirty="0"/>
              <a:t>The Dutch scientist Christiaan Huygens (1629–1695) showed that a cycloid (inverted so that the positive </a:t>
            </a:r>
            <a:r>
              <a:rPr lang="en-US" i="1" dirty="0"/>
              <a:t>y­</a:t>
            </a:r>
            <a:r>
              <a:rPr lang="en-US" dirty="0"/>
              <a:t>axis points down, as in Figure 7) is a solution of the tautochrone problem in 1673; his motivation was to</a:t>
            </a:r>
          </a:p>
        </p:txBody>
      </p:sp>
      <p:grpSp>
        <p:nvGrpSpPr>
          <p:cNvPr id="8" name="Group 7"/>
          <p:cNvGrpSpPr/>
          <p:nvPr/>
        </p:nvGrpSpPr>
        <p:grpSpPr>
          <a:xfrm>
            <a:off x="4495800" y="3191905"/>
            <a:ext cx="4336888" cy="2859851"/>
            <a:chOff x="4495800" y="1473369"/>
            <a:chExt cx="4336888" cy="2859851"/>
          </a:xfrm>
        </p:grpSpPr>
        <p:pic>
          <p:nvPicPr>
            <p:cNvPr id="33792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495800" y="1473369"/>
              <a:ext cx="4336888" cy="2103120"/>
            </a:xfrm>
            <a:prstGeom prst="rect">
              <a:avLst/>
            </a:prstGeom>
            <a:noFill/>
            <a:ln w="9525">
              <a:noFill/>
              <a:miter lim="800000"/>
              <a:headEnd/>
              <a:tailEnd/>
            </a:ln>
          </p:spPr>
        </p:pic>
        <p:sp>
          <p:nvSpPr>
            <p:cNvPr id="5" name="Rectangle 4"/>
            <p:cNvSpPr/>
            <p:nvPr/>
          </p:nvSpPr>
          <p:spPr>
            <a:xfrm>
              <a:off x="4876800" y="3810000"/>
              <a:ext cx="3793539" cy="523220"/>
            </a:xfrm>
            <a:prstGeom prst="rect">
              <a:avLst/>
            </a:prstGeom>
          </p:spPr>
          <p:txBody>
            <a:bodyPr wrap="none">
              <a:spAutoFit/>
            </a:bodyPr>
            <a:lstStyle/>
            <a:p>
              <a:r>
                <a:rPr lang="en-US" sz="2800" b="1" dirty="0"/>
                <a:t>Figure 7 </a:t>
              </a:r>
              <a:r>
                <a:rPr lang="en-US" sz="2800" dirty="0"/>
                <a:t>Inverted Cycloid</a:t>
              </a:r>
            </a:p>
          </p:txBody>
        </p:sp>
      </p:grpSp>
      <p:sp>
        <p:nvSpPr>
          <p:cNvPr id="7" name="Rectangle 6"/>
          <p:cNvSpPr/>
          <p:nvPr/>
        </p:nvSpPr>
        <p:spPr>
          <a:xfrm>
            <a:off x="457200" y="2976720"/>
            <a:ext cx="4114800" cy="2246769"/>
          </a:xfrm>
          <a:prstGeom prst="rect">
            <a:avLst/>
          </a:prstGeom>
        </p:spPr>
        <p:txBody>
          <a:bodyPr>
            <a:spAutoFit/>
          </a:bodyPr>
          <a:lstStyle/>
          <a:p>
            <a:r>
              <a:rPr lang="en-US" sz="2800" dirty="0">
                <a:solidFill>
                  <a:srgbClr val="366092"/>
                </a:solidFill>
              </a:rPr>
              <a:t>improve the accuracy of pendulum clocks, which he had previously invented. </a:t>
            </a:r>
          </a:p>
          <a:p>
            <a:endParaRPr lang="en-US" sz="2800" dirty="0">
              <a:solidFill>
                <a:srgbClr val="366092"/>
              </a:solidFill>
            </a:endParaRPr>
          </a:p>
          <a:p>
            <a:endParaRPr lang="en-US" sz="2800" dirty="0">
              <a:solidFill>
                <a:srgbClr val="36609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lstStyle/>
          <a:p>
            <a:r>
              <a:rPr lang="en-US" dirty="0"/>
              <a:t>And the Swiss mathematician Johann Bernoulli (1667–1748) showed in 1697 that such a cycloid is also the solution of the brachistochrone problem, after posing the question himself in 1696. Other mathematicians, including his brother Jakob and Isaac Newton, also provided solutions, and the ideas and techniques they used in doing so developed into the area of mathematics now called the </a:t>
            </a:r>
            <a:r>
              <a:rPr lang="en-US" i="1" dirty="0"/>
              <a:t>calculus of variations</a:t>
            </a:r>
            <a:r>
              <a:rPr 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noAutofit/>
          </a:bodyPr>
          <a:lstStyle/>
          <a:p>
            <a:r>
              <a:rPr lang="en-US" dirty="0"/>
              <a:t>We can set up both problems by starting with a principle of physics. Suppose a curve </a:t>
            </a:r>
            <a:r>
              <a:rPr lang="en-US" i="1" dirty="0"/>
              <a:t>C</a:t>
            </a:r>
            <a:r>
              <a:rPr lang="en-US" dirty="0"/>
              <a:t> connects points </a:t>
            </a:r>
            <a:r>
              <a:rPr lang="en-US" i="1" dirty="0"/>
              <a:t>A</a:t>
            </a:r>
            <a:r>
              <a:rPr lang="en-US" dirty="0"/>
              <a:t> and </a:t>
            </a:r>
            <a:r>
              <a:rPr lang="en-US" i="1" dirty="0"/>
              <a:t>B</a:t>
            </a:r>
            <a:r>
              <a:rPr lang="en-US" dirty="0"/>
              <a:t> as in Figure 6, but let </a:t>
            </a:r>
            <a:r>
              <a:rPr lang="en-US" i="1" dirty="0"/>
              <a:t>A</a:t>
            </a:r>
            <a:r>
              <a:rPr lang="en-US" dirty="0"/>
              <a:t> be the origin (assume also that the positive </a:t>
            </a:r>
            <a:r>
              <a:rPr lang="en-US" i="1" dirty="0"/>
              <a:t>y</a:t>
            </a:r>
            <a:r>
              <a:rPr lang="en-US" dirty="0"/>
              <a:t>-axis points downward). </a:t>
            </a:r>
            <a:r>
              <a:rPr lang="en-US" i="1" dirty="0"/>
              <a:t>A</a:t>
            </a:r>
            <a:r>
              <a:rPr lang="en-US" dirty="0"/>
              <a:t> frictionless bead released with velocity </a:t>
            </a:r>
            <a:r>
              <a:rPr lang="en-US" i="1" dirty="0"/>
              <a:t>v</a:t>
            </a:r>
            <a:r>
              <a:rPr lang="en-US" dirty="0"/>
              <a:t> = 0 at </a:t>
            </a:r>
            <a:r>
              <a:rPr lang="en-US" i="1" dirty="0"/>
              <a:t>A</a:t>
            </a:r>
            <a:r>
              <a:rPr lang="en-US" dirty="0"/>
              <a:t> has kinetic energy 0, and the work done by gravity moving the bead from </a:t>
            </a:r>
            <a:r>
              <a:rPr lang="en-US" i="1" dirty="0"/>
              <a:t>A</a:t>
            </a:r>
            <a:r>
              <a:rPr lang="en-US" dirty="0"/>
              <a:t> to another point (</a:t>
            </a:r>
            <a:r>
              <a:rPr lang="en-US" i="1" dirty="0"/>
              <a:t>x</a:t>
            </a:r>
            <a:r>
              <a:rPr lang="en-US" dirty="0"/>
              <a:t>, </a:t>
            </a:r>
            <a:r>
              <a:rPr lang="en-US" i="1" dirty="0"/>
              <a:t>y</a:t>
            </a:r>
            <a:r>
              <a:rPr lang="en-US" dirty="0"/>
              <a:t>) in the plane is</a:t>
            </a:r>
            <a:r>
              <a:rPr lang="en-US" i="1" dirty="0"/>
              <a:t> mgy</a:t>
            </a:r>
            <a:r>
              <a:rPr lang="en-US" dirty="0"/>
              <a:t>, where </a:t>
            </a:r>
            <a:r>
              <a:rPr lang="en-US" i="1" dirty="0"/>
              <a:t>m</a:t>
            </a:r>
            <a:r>
              <a:rPr lang="en-US" dirty="0"/>
              <a:t> is the mass of the bead and </a:t>
            </a:r>
            <a:r>
              <a:rPr lang="en-US" i="1" dirty="0"/>
              <a:t>g</a:t>
            </a:r>
            <a:r>
              <a:rPr lang="en-US" dirty="0"/>
              <a:t> is the acceleration due to gravity.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lstStyle/>
          <a:p>
            <a:r>
              <a:rPr lang="en-US" dirty="0"/>
              <a:t>The kinetic energy </a:t>
            </a:r>
            <a:r>
              <a:rPr lang="en-US" i="1" dirty="0"/>
              <a:t>mv</a:t>
            </a:r>
            <a:r>
              <a:rPr lang="en-US" baseline="30000" dirty="0"/>
              <a:t>2</a:t>
            </a:r>
            <a:r>
              <a:rPr lang="en-US" dirty="0"/>
              <a:t>/2 of the bead at the point (</a:t>
            </a:r>
            <a:r>
              <a:rPr lang="en-US" i="1" dirty="0"/>
              <a:t>x</a:t>
            </a:r>
            <a:r>
              <a:rPr lang="en-US" dirty="0"/>
              <a:t>, </a:t>
            </a:r>
            <a:r>
              <a:rPr lang="en-US" i="1" dirty="0"/>
              <a:t>y</a:t>
            </a:r>
            <a:r>
              <a:rPr lang="en-US" dirty="0"/>
              <a:t>) must equal the work done by gravity in moving it there, so</a:t>
            </a:r>
          </a:p>
        </p:txBody>
      </p:sp>
      <p:graphicFrame>
        <p:nvGraphicFramePr>
          <p:cNvPr id="338946" name="Object 2"/>
          <p:cNvGraphicFramePr>
            <a:graphicFrameLocks noChangeAspect="1"/>
          </p:cNvGraphicFramePr>
          <p:nvPr/>
        </p:nvGraphicFramePr>
        <p:xfrm>
          <a:off x="2362200" y="2743200"/>
          <a:ext cx="4216400" cy="838200"/>
        </p:xfrm>
        <a:graphic>
          <a:graphicData uri="http://schemas.openxmlformats.org/presentationml/2006/ole">
            <mc:AlternateContent xmlns:mc="http://schemas.openxmlformats.org/markup-compatibility/2006">
              <mc:Choice xmlns:v="urn:schemas-microsoft-com:vml" Requires="v">
                <p:oleObj spid="_x0000_s338959" name="Equation" r:id="rId3" imgW="4216320" imgH="838080" progId="Equation.DSMT4">
                  <p:embed/>
                </p:oleObj>
              </mc:Choice>
              <mc:Fallback>
                <p:oleObj name="Equation" r:id="rId3" imgW="421632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743200"/>
                        <a:ext cx="421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lstStyle/>
          <a:p>
            <a:r>
              <a:rPr lang="en-US" dirty="0"/>
              <a:t>Note that this expresses the velocity </a:t>
            </a:r>
            <a:r>
              <a:rPr lang="en-US" i="1" dirty="0"/>
              <a:t>v</a:t>
            </a:r>
            <a:r>
              <a:rPr lang="en-US" dirty="0"/>
              <a:t> of the bead as it passes through (</a:t>
            </a:r>
            <a:r>
              <a:rPr lang="en-US" i="1" dirty="0"/>
              <a:t>x</a:t>
            </a:r>
            <a:r>
              <a:rPr lang="en-US" dirty="0"/>
              <a:t>, </a:t>
            </a:r>
            <a:r>
              <a:rPr lang="en-US" i="1" dirty="0"/>
              <a:t>y</a:t>
            </a:r>
            <a:r>
              <a:rPr lang="en-US" dirty="0"/>
              <a:t>) as a function of </a:t>
            </a:r>
            <a:r>
              <a:rPr lang="en-US" i="1" dirty="0"/>
              <a:t>y</a:t>
            </a:r>
            <a:r>
              <a:rPr lang="en-US" dirty="0"/>
              <a:t> alone. If we let </a:t>
            </a:r>
            <a:r>
              <a:rPr lang="en-US" i="1" dirty="0"/>
              <a:t>s</a:t>
            </a:r>
            <a:r>
              <a:rPr lang="en-US" dirty="0"/>
              <a:t> denote the arc length of </a:t>
            </a:r>
            <a:r>
              <a:rPr lang="en-US" i="1" dirty="0"/>
              <a:t>C</a:t>
            </a:r>
            <a:r>
              <a:rPr lang="en-US" dirty="0"/>
              <a:t> from </a:t>
            </a:r>
            <a:r>
              <a:rPr lang="en-US" i="1" dirty="0"/>
              <a:t>A</a:t>
            </a:r>
            <a:r>
              <a:rPr lang="en-US" dirty="0"/>
              <a:t> to the point (</a:t>
            </a:r>
            <a:r>
              <a:rPr lang="en-US" i="1" dirty="0"/>
              <a:t>x</a:t>
            </a:r>
            <a:r>
              <a:rPr lang="en-US" dirty="0"/>
              <a:t>, </a:t>
            </a:r>
            <a:r>
              <a:rPr lang="en-US" i="1" dirty="0"/>
              <a:t>y</a:t>
            </a:r>
            <a:r>
              <a:rPr lang="en-US" dirty="0"/>
              <a:t>), then </a:t>
            </a:r>
            <a:r>
              <a:rPr lang="en-US" i="1" dirty="0"/>
              <a:t>ds</a:t>
            </a:r>
            <a:r>
              <a:rPr lang="en-US" dirty="0"/>
              <a:t>/</a:t>
            </a:r>
            <a:r>
              <a:rPr lang="en-US" i="1" dirty="0"/>
              <a:t>dt</a:t>
            </a:r>
            <a:r>
              <a:rPr lang="en-US" dirty="0"/>
              <a:t> = </a:t>
            </a:r>
            <a:r>
              <a:rPr lang="en-US" i="1" dirty="0"/>
              <a:t>v</a:t>
            </a:r>
            <a:r>
              <a:rPr lang="en-US" dirty="0"/>
              <a:t>, so we have the following: </a:t>
            </a:r>
          </a:p>
        </p:txBody>
      </p:sp>
      <p:graphicFrame>
        <p:nvGraphicFramePr>
          <p:cNvPr id="339971" name="Object 3"/>
          <p:cNvGraphicFramePr>
            <a:graphicFrameLocks noChangeAspect="1"/>
          </p:cNvGraphicFramePr>
          <p:nvPr/>
        </p:nvGraphicFramePr>
        <p:xfrm>
          <a:off x="615950" y="3473450"/>
          <a:ext cx="1054100" cy="825500"/>
        </p:xfrm>
        <a:graphic>
          <a:graphicData uri="http://schemas.openxmlformats.org/presentationml/2006/ole">
            <mc:AlternateContent xmlns:mc="http://schemas.openxmlformats.org/markup-compatibility/2006">
              <mc:Choice xmlns:v="urn:schemas-microsoft-com:vml" Requires="v">
                <p:oleObj spid="_x0000_s340036" name="Equation" r:id="rId3" imgW="1054080" imgH="825480" progId="Equation.DSMT4">
                  <p:embed/>
                </p:oleObj>
              </mc:Choice>
              <mc:Fallback>
                <p:oleObj name="Equation" r:id="rId3" imgW="1054080" imgH="8254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3473450"/>
                        <a:ext cx="1054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2" name="Object 4"/>
          <p:cNvGraphicFramePr>
            <a:graphicFrameLocks noChangeAspect="1"/>
          </p:cNvGraphicFramePr>
          <p:nvPr/>
        </p:nvGraphicFramePr>
        <p:xfrm>
          <a:off x="1758950" y="3462338"/>
          <a:ext cx="1143000" cy="952500"/>
        </p:xfrm>
        <a:graphic>
          <a:graphicData uri="http://schemas.openxmlformats.org/presentationml/2006/ole">
            <mc:AlternateContent xmlns:mc="http://schemas.openxmlformats.org/markup-compatibility/2006">
              <mc:Choice xmlns:v="urn:schemas-microsoft-com:vml" Requires="v">
                <p:oleObj spid="_x0000_s340037" name="Equation" r:id="rId5" imgW="1143000" imgH="952200" progId="Equation.DSMT4">
                  <p:embed/>
                </p:oleObj>
              </mc:Choice>
              <mc:Fallback>
                <p:oleObj name="Equation" r:id="rId5" imgW="1143000" imgH="952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950" y="3462338"/>
                        <a:ext cx="1143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3" name="Object 5"/>
          <p:cNvGraphicFramePr>
            <a:graphicFrameLocks noChangeAspect="1"/>
          </p:cNvGraphicFramePr>
          <p:nvPr/>
        </p:nvGraphicFramePr>
        <p:xfrm>
          <a:off x="2981325" y="3275013"/>
          <a:ext cx="2451100" cy="1143000"/>
        </p:xfrm>
        <a:graphic>
          <a:graphicData uri="http://schemas.openxmlformats.org/presentationml/2006/ole">
            <mc:AlternateContent xmlns:mc="http://schemas.openxmlformats.org/markup-compatibility/2006">
              <mc:Choice xmlns:v="urn:schemas-microsoft-com:vml" Requires="v">
                <p:oleObj spid="_x0000_s340038" name="Equation" r:id="rId7" imgW="2450880" imgH="1143000" progId="Equation.DSMT4">
                  <p:embed/>
                </p:oleObj>
              </mc:Choice>
              <mc:Fallback>
                <p:oleObj name="Equation" r:id="rId7" imgW="2450880" imgH="1143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1325" y="3275013"/>
                        <a:ext cx="2451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4" name="Object 6"/>
          <p:cNvGraphicFramePr>
            <a:graphicFrameLocks noChangeAspect="1"/>
          </p:cNvGraphicFramePr>
          <p:nvPr/>
        </p:nvGraphicFramePr>
        <p:xfrm>
          <a:off x="5507038" y="3276600"/>
          <a:ext cx="2717800" cy="1143000"/>
        </p:xfrm>
        <a:graphic>
          <a:graphicData uri="http://schemas.openxmlformats.org/presentationml/2006/ole">
            <mc:AlternateContent xmlns:mc="http://schemas.openxmlformats.org/markup-compatibility/2006">
              <mc:Choice xmlns:v="urn:schemas-microsoft-com:vml" Requires="v">
                <p:oleObj spid="_x0000_s340039" name="Equation" r:id="rId9" imgW="2717640" imgH="1143000" progId="Equation.DSMT4">
                  <p:embed/>
                </p:oleObj>
              </mc:Choice>
              <mc:Fallback>
                <p:oleObj name="Equation" r:id="rId9" imgW="2717640" imgH="1143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7038" y="3276600"/>
                        <a:ext cx="271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5" name="Object 7"/>
          <p:cNvGraphicFramePr>
            <a:graphicFrameLocks noChangeAspect="1"/>
          </p:cNvGraphicFramePr>
          <p:nvPr>
            <p:extLst>
              <p:ext uri="{D42A27DB-BD31-4B8C-83A1-F6EECF244321}">
                <p14:modId xmlns:p14="http://schemas.microsoft.com/office/powerpoint/2010/main" val="1221787214"/>
              </p:ext>
            </p:extLst>
          </p:nvPr>
        </p:nvGraphicFramePr>
        <p:xfrm>
          <a:off x="5397500" y="4826000"/>
          <a:ext cx="3416300" cy="444500"/>
        </p:xfrm>
        <a:graphic>
          <a:graphicData uri="http://schemas.openxmlformats.org/presentationml/2006/ole">
            <mc:AlternateContent xmlns:mc="http://schemas.openxmlformats.org/markup-compatibility/2006">
              <mc:Choice xmlns:v="urn:schemas-microsoft-com:vml" Requires="v">
                <p:oleObj spid="_x0000_s340040" name="Equation" r:id="rId11" imgW="3416040" imgH="444240" progId="Equation.DSMT4">
                  <p:embed/>
                </p:oleObj>
              </mc:Choice>
              <mc:Fallback>
                <p:oleObj name="Equation" r:id="rId11" imgW="3416040" imgH="444240" progId="Equation.DSMT4">
                  <p:embed/>
                  <p:pic>
                    <p:nvPicPr>
                      <p:cNvPr id="0" name="Picture 7"/>
                      <p:cNvPicPr>
                        <a:picLocks noChangeAspect="1" noChangeArrowheads="1"/>
                      </p:cNvPicPr>
                      <p:nvPr/>
                    </p:nvPicPr>
                    <p:blipFill>
                      <a:blip r:embed="rId12"/>
                      <a:srcRect/>
                      <a:stretch>
                        <a:fillRect/>
                      </a:stretch>
                    </p:blipFill>
                    <p:spPr bwMode="auto">
                      <a:xfrm>
                        <a:off x="5397500" y="4826000"/>
                        <a:ext cx="3416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9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9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9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9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9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lstStyle/>
          <a:p>
            <a:r>
              <a:rPr lang="en-US" dirty="0"/>
              <a:t>The solution of the brachistochrone problem then amounts to finding a curve </a:t>
            </a:r>
            <a:r>
              <a:rPr lang="en-US" i="1" dirty="0"/>
              <a:t>y</a:t>
            </a:r>
            <a:r>
              <a:rPr lang="en-US" dirty="0"/>
              <a:t> = </a:t>
            </a:r>
            <a:r>
              <a:rPr lang="en-US" i="1" dirty="0"/>
              <a:t>f</a:t>
            </a:r>
            <a:r>
              <a:rPr lang="en-US" dirty="0"/>
              <a:t>(</a:t>
            </a:r>
            <a:r>
              <a:rPr lang="en-US" i="1" dirty="0"/>
              <a:t>x</a:t>
            </a:r>
            <a:r>
              <a:rPr lang="en-US" dirty="0"/>
              <a:t>) so that the total time </a:t>
            </a:r>
            <a:r>
              <a:rPr lang="en-US" i="1" dirty="0"/>
              <a:t>T</a:t>
            </a:r>
            <a:r>
              <a:rPr lang="en-US" dirty="0"/>
              <a:t> taken for the bead to slide from (0, 0) to              </a:t>
            </a:r>
            <a:r>
              <a:rPr lang="en-US" i="1" dirty="0"/>
              <a:t>B</a:t>
            </a:r>
            <a:r>
              <a:rPr lang="en-US" dirty="0"/>
              <a:t> = (</a:t>
            </a:r>
            <a:r>
              <a:rPr lang="en-US" i="1" dirty="0"/>
              <a:t>B</a:t>
            </a:r>
            <a:r>
              <a:rPr lang="en-US" baseline="-25000" dirty="0"/>
              <a:t>x</a:t>
            </a:r>
            <a:r>
              <a:rPr lang="en-US" dirty="0"/>
              <a:t> , </a:t>
            </a:r>
            <a:r>
              <a:rPr lang="en-US" i="1" dirty="0"/>
              <a:t>B</a:t>
            </a:r>
            <a:r>
              <a:rPr lang="en-US" i="1" baseline="-25000" dirty="0"/>
              <a:t>y</a:t>
            </a:r>
            <a:r>
              <a:rPr lang="en-US" dirty="0"/>
              <a:t>) is minimized, where</a:t>
            </a:r>
          </a:p>
          <a:p>
            <a:endParaRPr lang="en-US" dirty="0"/>
          </a:p>
          <a:p>
            <a:pPr>
              <a:spcBef>
                <a:spcPts val="3000"/>
              </a:spcBef>
            </a:pPr>
            <a:endParaRPr lang="en-US" dirty="0"/>
          </a:p>
        </p:txBody>
      </p:sp>
      <p:graphicFrame>
        <p:nvGraphicFramePr>
          <p:cNvPr id="340994" name="Object 2"/>
          <p:cNvGraphicFramePr>
            <a:graphicFrameLocks noChangeAspect="1"/>
          </p:cNvGraphicFramePr>
          <p:nvPr/>
        </p:nvGraphicFramePr>
        <p:xfrm>
          <a:off x="2209800" y="3200400"/>
          <a:ext cx="4356100" cy="1155700"/>
        </p:xfrm>
        <a:graphic>
          <a:graphicData uri="http://schemas.openxmlformats.org/presentationml/2006/ole">
            <mc:AlternateContent xmlns:mc="http://schemas.openxmlformats.org/markup-compatibility/2006">
              <mc:Choice xmlns:v="urn:schemas-microsoft-com:vml" Requires="v">
                <p:oleObj spid="_x0000_s341007" name="Equation" r:id="rId3" imgW="4356000" imgH="1155600" progId="Equation.DSMT4">
                  <p:embed/>
                </p:oleObj>
              </mc:Choice>
              <mc:Fallback>
                <p:oleObj name="Equation" r:id="rId3" imgW="4356000" imgH="1155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200400"/>
                        <a:ext cx="43561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lstStyle/>
          <a:p>
            <a:r>
              <a:rPr lang="en-US" dirty="0"/>
              <a:t>We can, at this point, verify that the cycloid solves the tautochrone problem between the points </a:t>
            </a:r>
            <a:r>
              <a:rPr lang="en-US" i="1" dirty="0"/>
              <a:t>A</a:t>
            </a:r>
            <a:r>
              <a:rPr lang="en-US" dirty="0"/>
              <a:t>(0, 0) and 	        as depicted in Figure 7. </a:t>
            </a:r>
          </a:p>
        </p:txBody>
      </p:sp>
      <p:graphicFrame>
        <p:nvGraphicFramePr>
          <p:cNvPr id="340996" name="Object 4"/>
          <p:cNvGraphicFramePr>
            <a:graphicFrameLocks noChangeAspect="1"/>
          </p:cNvGraphicFramePr>
          <p:nvPr>
            <p:extLst>
              <p:ext uri="{D42A27DB-BD31-4B8C-83A1-F6EECF244321}">
                <p14:modId xmlns:p14="http://schemas.microsoft.com/office/powerpoint/2010/main" val="2187217797"/>
              </p:ext>
            </p:extLst>
          </p:nvPr>
        </p:nvGraphicFramePr>
        <p:xfrm>
          <a:off x="508000" y="2141538"/>
          <a:ext cx="1524000" cy="482600"/>
        </p:xfrm>
        <a:graphic>
          <a:graphicData uri="http://schemas.openxmlformats.org/presentationml/2006/ole">
            <mc:AlternateContent xmlns:mc="http://schemas.openxmlformats.org/markup-compatibility/2006">
              <mc:Choice xmlns:v="urn:schemas-microsoft-com:vml" Requires="v">
                <p:oleObj spid="_x0000_s362512" name="Equation" r:id="rId3" imgW="1523880" imgH="482400" progId="Equation.DSMT4">
                  <p:embed/>
                </p:oleObj>
              </mc:Choice>
              <mc:Fallback>
                <p:oleObj name="Equation" r:id="rId3" imgW="1523880" imgH="482400" progId="Equation.DSMT4">
                  <p:embed/>
                  <p:pic>
                    <p:nvPicPr>
                      <p:cNvPr id="0" name="Object 4"/>
                      <p:cNvPicPr>
                        <a:picLocks noChangeAspect="1" noChangeArrowheads="1"/>
                      </p:cNvPicPr>
                      <p:nvPr/>
                    </p:nvPicPr>
                    <p:blipFill>
                      <a:blip r:embed="rId4"/>
                      <a:srcRect/>
                      <a:stretch>
                        <a:fillRect/>
                      </a:stretch>
                    </p:blipFill>
                    <p:spPr bwMode="auto">
                      <a:xfrm>
                        <a:off x="508000" y="2141538"/>
                        <a:ext cx="152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5"/>
          <p:cNvGrpSpPr/>
          <p:nvPr/>
        </p:nvGrpSpPr>
        <p:grpSpPr>
          <a:xfrm>
            <a:off x="2403556" y="2931349"/>
            <a:ext cx="4336888" cy="2859851"/>
            <a:chOff x="4495800" y="1473369"/>
            <a:chExt cx="4336888" cy="2859851"/>
          </a:xfrm>
        </p:grpSpPr>
        <p:pic>
          <p:nvPicPr>
            <p:cNvPr id="7" name="Picture 2"/>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4495800" y="1473369"/>
              <a:ext cx="4336888" cy="2103120"/>
            </a:xfrm>
            <a:prstGeom prst="rect">
              <a:avLst/>
            </a:prstGeom>
            <a:noFill/>
            <a:ln w="9525">
              <a:noFill/>
              <a:miter lim="800000"/>
              <a:headEnd/>
              <a:tailEnd/>
            </a:ln>
          </p:spPr>
        </p:pic>
        <p:sp>
          <p:nvSpPr>
            <p:cNvPr id="8" name="Rectangle 7"/>
            <p:cNvSpPr/>
            <p:nvPr/>
          </p:nvSpPr>
          <p:spPr>
            <a:xfrm>
              <a:off x="4876800" y="3810000"/>
              <a:ext cx="3793539" cy="523220"/>
            </a:xfrm>
            <a:prstGeom prst="rect">
              <a:avLst/>
            </a:prstGeom>
          </p:spPr>
          <p:txBody>
            <a:bodyPr wrap="none">
              <a:spAutoFit/>
            </a:bodyPr>
            <a:lstStyle/>
            <a:p>
              <a:r>
                <a:rPr lang="en-US" sz="2800" b="1" dirty="0"/>
                <a:t>Figure 7 </a:t>
              </a:r>
              <a:r>
                <a:rPr lang="en-US" sz="2800" dirty="0"/>
                <a:t>Inverted Cycloid</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lstStyle/>
          <a:p>
            <a:r>
              <a:rPr lang="en-US" dirty="0"/>
              <a:t>First, note that for a cycloid parametrized by 			    and 		      			      and 			    So the time it takes for a bead to slide from </a:t>
            </a:r>
            <a:r>
              <a:rPr lang="en-US" i="1" dirty="0"/>
              <a:t>A</a:t>
            </a:r>
            <a:r>
              <a:rPr lang="en-US" dirty="0"/>
              <a:t> to </a:t>
            </a:r>
            <a:r>
              <a:rPr lang="en-US" i="1" dirty="0"/>
              <a:t>B</a:t>
            </a:r>
            <a:r>
              <a:rPr lang="en-US" dirty="0"/>
              <a:t> is calculated as follows:</a:t>
            </a:r>
          </a:p>
        </p:txBody>
      </p:sp>
      <p:graphicFrame>
        <p:nvGraphicFramePr>
          <p:cNvPr id="342018" name="Object 2"/>
          <p:cNvGraphicFramePr>
            <a:graphicFrameLocks noChangeAspect="1"/>
          </p:cNvGraphicFramePr>
          <p:nvPr>
            <p:extLst>
              <p:ext uri="{D42A27DB-BD31-4B8C-83A1-F6EECF244321}">
                <p14:modId xmlns:p14="http://schemas.microsoft.com/office/powerpoint/2010/main" val="3724761116"/>
              </p:ext>
            </p:extLst>
          </p:nvPr>
        </p:nvGraphicFramePr>
        <p:xfrm>
          <a:off x="488950" y="1735138"/>
          <a:ext cx="2171700" cy="482600"/>
        </p:xfrm>
        <a:graphic>
          <a:graphicData uri="http://schemas.openxmlformats.org/presentationml/2006/ole">
            <mc:AlternateContent xmlns:mc="http://schemas.openxmlformats.org/markup-compatibility/2006">
              <mc:Choice xmlns:v="urn:schemas-microsoft-com:vml" Requires="v">
                <p:oleObj spid="_x0000_s342070" name="Equation" r:id="rId3" imgW="2171520" imgH="482400" progId="Equation.DSMT4">
                  <p:embed/>
                </p:oleObj>
              </mc:Choice>
              <mc:Fallback>
                <p:oleObj name="Equation" r:id="rId3" imgW="2171520" imgH="482400" progId="Equation.DSMT4">
                  <p:embed/>
                  <p:pic>
                    <p:nvPicPr>
                      <p:cNvPr id="0" name="Picture 2"/>
                      <p:cNvPicPr>
                        <a:picLocks noChangeAspect="1" noChangeArrowheads="1"/>
                      </p:cNvPicPr>
                      <p:nvPr/>
                    </p:nvPicPr>
                    <p:blipFill>
                      <a:blip r:embed="rId4"/>
                      <a:srcRect/>
                      <a:stretch>
                        <a:fillRect/>
                      </a:stretch>
                    </p:blipFill>
                    <p:spPr bwMode="auto">
                      <a:xfrm>
                        <a:off x="488950" y="1735138"/>
                        <a:ext cx="217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19" name="Object 3"/>
          <p:cNvGraphicFramePr>
            <a:graphicFrameLocks noChangeAspect="1"/>
          </p:cNvGraphicFramePr>
          <p:nvPr>
            <p:extLst>
              <p:ext uri="{D42A27DB-BD31-4B8C-83A1-F6EECF244321}">
                <p14:modId xmlns:p14="http://schemas.microsoft.com/office/powerpoint/2010/main" val="262686401"/>
              </p:ext>
            </p:extLst>
          </p:nvPr>
        </p:nvGraphicFramePr>
        <p:xfrm>
          <a:off x="3255963" y="1735138"/>
          <a:ext cx="2311400" cy="482600"/>
        </p:xfrm>
        <a:graphic>
          <a:graphicData uri="http://schemas.openxmlformats.org/presentationml/2006/ole">
            <mc:AlternateContent xmlns:mc="http://schemas.openxmlformats.org/markup-compatibility/2006">
              <mc:Choice xmlns:v="urn:schemas-microsoft-com:vml" Requires="v">
                <p:oleObj spid="_x0000_s342071" name="Equation" r:id="rId5" imgW="2311200" imgH="482400" progId="Equation.DSMT4">
                  <p:embed/>
                </p:oleObj>
              </mc:Choice>
              <mc:Fallback>
                <p:oleObj name="Equation" r:id="rId5" imgW="2311200" imgH="482400" progId="Equation.DSMT4">
                  <p:embed/>
                  <p:pic>
                    <p:nvPicPr>
                      <p:cNvPr id="0" name="Picture 3"/>
                      <p:cNvPicPr>
                        <a:picLocks noChangeAspect="1" noChangeArrowheads="1"/>
                      </p:cNvPicPr>
                      <p:nvPr/>
                    </p:nvPicPr>
                    <p:blipFill>
                      <a:blip r:embed="rId6"/>
                      <a:srcRect/>
                      <a:stretch>
                        <a:fillRect/>
                      </a:stretch>
                    </p:blipFill>
                    <p:spPr bwMode="auto">
                      <a:xfrm>
                        <a:off x="3255963" y="1735138"/>
                        <a:ext cx="2311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20" name="Object 4"/>
          <p:cNvGraphicFramePr>
            <a:graphicFrameLocks noChangeAspect="1"/>
          </p:cNvGraphicFramePr>
          <p:nvPr>
            <p:extLst>
              <p:ext uri="{D42A27DB-BD31-4B8C-83A1-F6EECF244321}">
                <p14:modId xmlns:p14="http://schemas.microsoft.com/office/powerpoint/2010/main" val="1259184214"/>
              </p:ext>
            </p:extLst>
          </p:nvPr>
        </p:nvGraphicFramePr>
        <p:xfrm>
          <a:off x="5591175" y="1746250"/>
          <a:ext cx="2781300" cy="482600"/>
        </p:xfrm>
        <a:graphic>
          <a:graphicData uri="http://schemas.openxmlformats.org/presentationml/2006/ole">
            <mc:AlternateContent xmlns:mc="http://schemas.openxmlformats.org/markup-compatibility/2006">
              <mc:Choice xmlns:v="urn:schemas-microsoft-com:vml" Requires="v">
                <p:oleObj spid="_x0000_s342072" name="Equation" r:id="rId7" imgW="2781000" imgH="482400" progId="Equation.DSMT4">
                  <p:embed/>
                </p:oleObj>
              </mc:Choice>
              <mc:Fallback>
                <p:oleObj name="Equation" r:id="rId7" imgW="2781000" imgH="482400" progId="Equation.DSMT4">
                  <p:embed/>
                  <p:pic>
                    <p:nvPicPr>
                      <p:cNvPr id="0" name="Picture 4"/>
                      <p:cNvPicPr>
                        <a:picLocks noChangeAspect="1" noChangeArrowheads="1"/>
                      </p:cNvPicPr>
                      <p:nvPr/>
                    </p:nvPicPr>
                    <p:blipFill>
                      <a:blip r:embed="rId8"/>
                      <a:srcRect/>
                      <a:stretch>
                        <a:fillRect/>
                      </a:stretch>
                    </p:blipFill>
                    <p:spPr bwMode="auto">
                      <a:xfrm>
                        <a:off x="5591175" y="1746250"/>
                        <a:ext cx="2781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21" name="Object 5"/>
          <p:cNvGraphicFramePr>
            <a:graphicFrameLocks noChangeAspect="1"/>
          </p:cNvGraphicFramePr>
          <p:nvPr>
            <p:extLst>
              <p:ext uri="{D42A27DB-BD31-4B8C-83A1-F6EECF244321}">
                <p14:modId xmlns:p14="http://schemas.microsoft.com/office/powerpoint/2010/main" val="4042169136"/>
              </p:ext>
            </p:extLst>
          </p:nvPr>
        </p:nvGraphicFramePr>
        <p:xfrm>
          <a:off x="1147763" y="2170113"/>
          <a:ext cx="2324100" cy="482600"/>
        </p:xfrm>
        <a:graphic>
          <a:graphicData uri="http://schemas.openxmlformats.org/presentationml/2006/ole">
            <mc:AlternateContent xmlns:mc="http://schemas.openxmlformats.org/markup-compatibility/2006">
              <mc:Choice xmlns:v="urn:schemas-microsoft-com:vml" Requires="v">
                <p:oleObj spid="_x0000_s342073" name="Equation" r:id="rId9" imgW="2323800" imgH="482400" progId="Equation.DSMT4">
                  <p:embed/>
                </p:oleObj>
              </mc:Choice>
              <mc:Fallback>
                <p:oleObj name="Equation" r:id="rId9" imgW="2323800" imgH="482400" progId="Equation.DSMT4">
                  <p:embed/>
                  <p:pic>
                    <p:nvPicPr>
                      <p:cNvPr id="0" name="Picture 5"/>
                      <p:cNvPicPr>
                        <a:picLocks noChangeAspect="1" noChangeArrowheads="1"/>
                      </p:cNvPicPr>
                      <p:nvPr/>
                    </p:nvPicPr>
                    <p:blipFill>
                      <a:blip r:embed="rId10"/>
                      <a:srcRect/>
                      <a:stretch>
                        <a:fillRect/>
                      </a:stretch>
                    </p:blipFill>
                    <p:spPr bwMode="auto">
                      <a:xfrm>
                        <a:off x="1147763" y="2170113"/>
                        <a:ext cx="232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Terminology of Parametric Equations</a:t>
            </a:r>
          </a:p>
        </p:txBody>
      </p:sp>
      <p:sp>
        <p:nvSpPr>
          <p:cNvPr id="3" name="Content Placeholder 2"/>
          <p:cNvSpPr>
            <a:spLocks noGrp="1"/>
          </p:cNvSpPr>
          <p:nvPr>
            <p:ph idx="1"/>
          </p:nvPr>
        </p:nvSpPr>
        <p:spPr/>
        <p:txBody>
          <a:bodyPr/>
          <a:lstStyle/>
          <a:p>
            <a:r>
              <a:rPr lang="en-US" dirty="0"/>
              <a:t>One of the best reasons for describing curves parametrically is simply that there are many examples of curves in the plane that are not the graph of any equation of the form </a:t>
            </a:r>
            <a:r>
              <a:rPr lang="en-US" i="1" dirty="0"/>
              <a:t>y</a:t>
            </a:r>
            <a:r>
              <a:rPr lang="en-US" dirty="0"/>
              <a:t> = </a:t>
            </a:r>
            <a:r>
              <a:rPr lang="en-US" i="1" dirty="0"/>
              <a:t>f</a:t>
            </a:r>
            <a:r>
              <a:rPr lang="en-US" dirty="0"/>
              <a:t>(</a:t>
            </a:r>
            <a:r>
              <a:rPr lang="en-US" i="1" dirty="0"/>
              <a:t>x</a:t>
            </a:r>
            <a:r>
              <a:rPr lang="en-US" dirty="0"/>
              <a:t>) or </a:t>
            </a:r>
            <a:r>
              <a:rPr lang="en-US" i="1" dirty="0"/>
              <a:t>x</a:t>
            </a:r>
            <a:r>
              <a:rPr lang="en-US" dirty="0"/>
              <a:t> = </a:t>
            </a:r>
            <a:r>
              <a:rPr lang="en-US" i="1" dirty="0"/>
              <a:t>f</a:t>
            </a:r>
            <a:r>
              <a:rPr lang="en-US" dirty="0"/>
              <a:t>(</a:t>
            </a:r>
            <a:r>
              <a:rPr lang="en-US" i="1" dirty="0"/>
              <a:t>y</a:t>
            </a:r>
            <a:r>
              <a:rPr lang="en-US" dirty="0"/>
              <a:t>). The parametric skills we gain now can be easily extended to apply to curves (and other objects) in three-dimensional space.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43043" name="Object 3"/>
          <p:cNvGraphicFramePr>
            <a:graphicFrameLocks noChangeAspect="1"/>
          </p:cNvGraphicFramePr>
          <p:nvPr/>
        </p:nvGraphicFramePr>
        <p:xfrm>
          <a:off x="546100" y="1295400"/>
          <a:ext cx="3619500" cy="1066800"/>
        </p:xfrm>
        <a:graphic>
          <a:graphicData uri="http://schemas.openxmlformats.org/presentationml/2006/ole">
            <mc:AlternateContent xmlns:mc="http://schemas.openxmlformats.org/markup-compatibility/2006">
              <mc:Choice xmlns:v="urn:schemas-microsoft-com:vml" Requires="v">
                <p:oleObj spid="_x0000_s343111" name="Equation" r:id="rId3" imgW="3619440" imgH="1066680" progId="Equation.DSMT4">
                  <p:embed/>
                </p:oleObj>
              </mc:Choice>
              <mc:Fallback>
                <p:oleObj name="Equation" r:id="rId3" imgW="3619440" imgH="10666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1295400"/>
                        <a:ext cx="3619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46" name="Object 6"/>
          <p:cNvGraphicFramePr>
            <a:graphicFrameLocks noChangeAspect="1"/>
          </p:cNvGraphicFramePr>
          <p:nvPr>
            <p:extLst>
              <p:ext uri="{D42A27DB-BD31-4B8C-83A1-F6EECF244321}">
                <p14:modId xmlns:p14="http://schemas.microsoft.com/office/powerpoint/2010/main" val="2801067665"/>
              </p:ext>
            </p:extLst>
          </p:nvPr>
        </p:nvGraphicFramePr>
        <p:xfrm>
          <a:off x="1498600" y="3708400"/>
          <a:ext cx="3670300" cy="1130300"/>
        </p:xfrm>
        <a:graphic>
          <a:graphicData uri="http://schemas.openxmlformats.org/presentationml/2006/ole">
            <mc:AlternateContent xmlns:mc="http://schemas.openxmlformats.org/markup-compatibility/2006">
              <mc:Choice xmlns:v="urn:schemas-microsoft-com:vml" Requires="v">
                <p:oleObj spid="_x0000_s343112" name="Equation" r:id="rId5" imgW="3670200" imgH="1130040" progId="Equation.DSMT4">
                  <p:embed/>
                </p:oleObj>
              </mc:Choice>
              <mc:Fallback>
                <p:oleObj name="Equation" r:id="rId5" imgW="3670200" imgH="1130040" progId="Equation.DSMT4">
                  <p:embed/>
                  <p:pic>
                    <p:nvPicPr>
                      <p:cNvPr id="0" name="Picture 6"/>
                      <p:cNvPicPr>
                        <a:picLocks noChangeAspect="1" noChangeArrowheads="1"/>
                      </p:cNvPicPr>
                      <p:nvPr/>
                    </p:nvPicPr>
                    <p:blipFill>
                      <a:blip r:embed="rId6"/>
                      <a:srcRect/>
                      <a:stretch>
                        <a:fillRect/>
                      </a:stretch>
                    </p:blipFill>
                    <p:spPr bwMode="auto">
                      <a:xfrm>
                        <a:off x="1498600" y="3708400"/>
                        <a:ext cx="36703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47" name="Object 7"/>
          <p:cNvGraphicFramePr>
            <a:graphicFrameLocks noChangeAspect="1"/>
          </p:cNvGraphicFramePr>
          <p:nvPr>
            <p:extLst>
              <p:ext uri="{D42A27DB-BD31-4B8C-83A1-F6EECF244321}">
                <p14:modId xmlns:p14="http://schemas.microsoft.com/office/powerpoint/2010/main" val="2851017720"/>
              </p:ext>
            </p:extLst>
          </p:nvPr>
        </p:nvGraphicFramePr>
        <p:xfrm>
          <a:off x="1498600" y="4959350"/>
          <a:ext cx="2933700" cy="1016000"/>
        </p:xfrm>
        <a:graphic>
          <a:graphicData uri="http://schemas.openxmlformats.org/presentationml/2006/ole">
            <mc:AlternateContent xmlns:mc="http://schemas.openxmlformats.org/markup-compatibility/2006">
              <mc:Choice xmlns:v="urn:schemas-microsoft-com:vml" Requires="v">
                <p:oleObj spid="_x0000_s343113" name="Equation" r:id="rId7" imgW="2933640" imgH="1015920" progId="Equation.DSMT4">
                  <p:embed/>
                </p:oleObj>
              </mc:Choice>
              <mc:Fallback>
                <p:oleObj name="Equation" r:id="rId7" imgW="2933640" imgH="1015920" progId="Equation.DSMT4">
                  <p:embed/>
                  <p:pic>
                    <p:nvPicPr>
                      <p:cNvPr id="0" name="Picture 7"/>
                      <p:cNvPicPr>
                        <a:picLocks noChangeAspect="1" noChangeArrowheads="1"/>
                      </p:cNvPicPr>
                      <p:nvPr/>
                    </p:nvPicPr>
                    <p:blipFill>
                      <a:blip r:embed="rId8"/>
                      <a:srcRect/>
                      <a:stretch>
                        <a:fillRect/>
                      </a:stretch>
                    </p:blipFill>
                    <p:spPr bwMode="auto">
                      <a:xfrm>
                        <a:off x="1498600" y="4959350"/>
                        <a:ext cx="2933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49" name="Object 9"/>
          <p:cNvGraphicFramePr>
            <a:graphicFrameLocks noChangeAspect="1"/>
          </p:cNvGraphicFramePr>
          <p:nvPr>
            <p:extLst>
              <p:ext uri="{D42A27DB-BD31-4B8C-83A1-F6EECF244321}">
                <p14:modId xmlns:p14="http://schemas.microsoft.com/office/powerpoint/2010/main" val="839577565"/>
              </p:ext>
            </p:extLst>
          </p:nvPr>
        </p:nvGraphicFramePr>
        <p:xfrm>
          <a:off x="6375400" y="2374900"/>
          <a:ext cx="2743200" cy="1371600"/>
        </p:xfrm>
        <a:graphic>
          <a:graphicData uri="http://schemas.openxmlformats.org/presentationml/2006/ole">
            <mc:AlternateContent xmlns:mc="http://schemas.openxmlformats.org/markup-compatibility/2006">
              <mc:Choice xmlns:v="urn:schemas-microsoft-com:vml" Requires="v">
                <p:oleObj spid="_x0000_s343114" name="Equation" r:id="rId9" imgW="2743200" imgH="1371600" progId="Equation.DSMT4">
                  <p:embed/>
                </p:oleObj>
              </mc:Choice>
              <mc:Fallback>
                <p:oleObj name="Equation" r:id="rId9" imgW="2743200" imgH="1371600" progId="Equation.DSMT4">
                  <p:embed/>
                  <p:pic>
                    <p:nvPicPr>
                      <p:cNvPr id="0" name="Picture 9"/>
                      <p:cNvPicPr>
                        <a:picLocks noChangeAspect="1" noChangeArrowheads="1"/>
                      </p:cNvPicPr>
                      <p:nvPr/>
                    </p:nvPicPr>
                    <p:blipFill>
                      <a:blip r:embed="rId10"/>
                      <a:srcRect/>
                      <a:stretch>
                        <a:fillRect/>
                      </a:stretch>
                    </p:blipFill>
                    <p:spPr bwMode="auto">
                      <a:xfrm>
                        <a:off x="6375400" y="2374900"/>
                        <a:ext cx="2743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50" name="Object 10"/>
          <p:cNvGraphicFramePr>
            <a:graphicFrameLocks noChangeAspect="1"/>
          </p:cNvGraphicFramePr>
          <p:nvPr>
            <p:extLst>
              <p:ext uri="{D42A27DB-BD31-4B8C-83A1-F6EECF244321}">
                <p14:modId xmlns:p14="http://schemas.microsoft.com/office/powerpoint/2010/main" val="2104710110"/>
              </p:ext>
            </p:extLst>
          </p:nvPr>
        </p:nvGraphicFramePr>
        <p:xfrm>
          <a:off x="1498600" y="2438400"/>
          <a:ext cx="4749800" cy="1143000"/>
        </p:xfrm>
        <a:graphic>
          <a:graphicData uri="http://schemas.openxmlformats.org/presentationml/2006/ole">
            <mc:AlternateContent xmlns:mc="http://schemas.openxmlformats.org/markup-compatibility/2006">
              <mc:Choice xmlns:v="urn:schemas-microsoft-com:vml" Requires="v">
                <p:oleObj spid="_x0000_s343115" name="Equation" r:id="rId11" imgW="4749480" imgH="1143000" progId="Equation.DSMT4">
                  <p:embed/>
                </p:oleObj>
              </mc:Choice>
              <mc:Fallback>
                <p:oleObj name="Equation" r:id="rId11" imgW="4749480" imgH="1143000" progId="Equation.DSMT4">
                  <p:embed/>
                  <p:pic>
                    <p:nvPicPr>
                      <p:cNvPr id="0" name="Picture 10"/>
                      <p:cNvPicPr>
                        <a:picLocks noChangeAspect="1" noChangeArrowheads="1"/>
                      </p:cNvPicPr>
                      <p:nvPr/>
                    </p:nvPicPr>
                    <p:blipFill>
                      <a:blip r:embed="rId12"/>
                      <a:srcRect/>
                      <a:stretch>
                        <a:fillRect/>
                      </a:stretch>
                    </p:blipFill>
                    <p:spPr bwMode="auto">
                      <a:xfrm>
                        <a:off x="1498600" y="2438400"/>
                        <a:ext cx="474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30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30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3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lstStyle/>
          <a:p>
            <a:r>
              <a:rPr lang="en-US" dirty="0"/>
              <a:t>Now, for a bead that is instead released at the point  (</a:t>
            </a:r>
            <a:r>
              <a:rPr lang="en-US" i="1" dirty="0"/>
              <a:t>x</a:t>
            </a:r>
            <a:r>
              <a:rPr lang="en-US" baseline="-25000" dirty="0"/>
              <a:t>0</a:t>
            </a:r>
            <a:r>
              <a:rPr lang="en-US" dirty="0"/>
              <a:t>, </a:t>
            </a:r>
            <a:r>
              <a:rPr lang="en-US" i="1" dirty="0"/>
              <a:t>y</a:t>
            </a:r>
            <a:r>
              <a:rPr lang="en-US" baseline="-25000" dirty="0"/>
              <a:t>0</a:t>
            </a:r>
            <a:r>
              <a:rPr lang="en-US" dirty="0"/>
              <a:t>) corresponding to the point 			</a:t>
            </a:r>
          </a:p>
          <a:p>
            <a:r>
              <a:rPr lang="en-US" dirty="0"/>
              <a:t>				     on the cycloid, its velocity as it passes through a later point (</a:t>
            </a:r>
            <a:r>
              <a:rPr lang="en-US" i="1" dirty="0"/>
              <a:t>x</a:t>
            </a:r>
            <a:r>
              <a:rPr lang="en-US" dirty="0"/>
              <a:t>, </a:t>
            </a:r>
            <a:r>
              <a:rPr lang="en-US" i="1" dirty="0"/>
              <a:t>y</a:t>
            </a:r>
            <a:r>
              <a:rPr lang="en-US" dirty="0"/>
              <a:t>) on the cycloid is </a:t>
            </a:r>
          </a:p>
        </p:txBody>
      </p:sp>
      <p:graphicFrame>
        <p:nvGraphicFramePr>
          <p:cNvPr id="344066" name="Object 2"/>
          <p:cNvGraphicFramePr>
            <a:graphicFrameLocks noChangeAspect="1"/>
          </p:cNvGraphicFramePr>
          <p:nvPr>
            <p:extLst>
              <p:ext uri="{D42A27DB-BD31-4B8C-83A1-F6EECF244321}">
                <p14:modId xmlns:p14="http://schemas.microsoft.com/office/powerpoint/2010/main" val="2693332345"/>
              </p:ext>
            </p:extLst>
          </p:nvPr>
        </p:nvGraphicFramePr>
        <p:xfrm>
          <a:off x="508000" y="2244725"/>
          <a:ext cx="4064000" cy="558800"/>
        </p:xfrm>
        <a:graphic>
          <a:graphicData uri="http://schemas.openxmlformats.org/presentationml/2006/ole">
            <mc:AlternateContent xmlns:mc="http://schemas.openxmlformats.org/markup-compatibility/2006">
              <mc:Choice xmlns:v="urn:schemas-microsoft-com:vml" Requires="v">
                <p:oleObj spid="_x0000_s344120" name="Equation" r:id="rId3" imgW="4063680" imgH="558720" progId="Equation.DSMT4">
                  <p:embed/>
                </p:oleObj>
              </mc:Choice>
              <mc:Fallback>
                <p:oleObj name="Equation" r:id="rId3" imgW="4063680" imgH="558720" progId="Equation.DSMT4">
                  <p:embed/>
                  <p:pic>
                    <p:nvPicPr>
                      <p:cNvPr id="0" name="Picture 2"/>
                      <p:cNvPicPr>
                        <a:picLocks noChangeAspect="1" noChangeArrowheads="1"/>
                      </p:cNvPicPr>
                      <p:nvPr/>
                    </p:nvPicPr>
                    <p:blipFill>
                      <a:blip r:embed="rId4"/>
                      <a:srcRect/>
                      <a:stretch>
                        <a:fillRect/>
                      </a:stretch>
                    </p:blipFill>
                    <p:spPr bwMode="auto">
                      <a:xfrm>
                        <a:off x="508000" y="2244725"/>
                        <a:ext cx="4064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69" name="Object 5"/>
          <p:cNvGraphicFramePr>
            <a:graphicFrameLocks noChangeAspect="1"/>
          </p:cNvGraphicFramePr>
          <p:nvPr/>
        </p:nvGraphicFramePr>
        <p:xfrm>
          <a:off x="1064846" y="3546231"/>
          <a:ext cx="2235200" cy="596900"/>
        </p:xfrm>
        <a:graphic>
          <a:graphicData uri="http://schemas.openxmlformats.org/presentationml/2006/ole">
            <mc:AlternateContent xmlns:mc="http://schemas.openxmlformats.org/markup-compatibility/2006">
              <mc:Choice xmlns:v="urn:schemas-microsoft-com:vml" Requires="v">
                <p:oleObj spid="_x0000_s344121" name="Equation" r:id="rId5" imgW="2234880" imgH="596880" progId="Equation.DSMT4">
                  <p:embed/>
                </p:oleObj>
              </mc:Choice>
              <mc:Fallback>
                <p:oleObj name="Equation" r:id="rId5" imgW="2234880" imgH="5968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846" y="3546231"/>
                        <a:ext cx="2235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70" name="Object 6"/>
          <p:cNvGraphicFramePr>
            <a:graphicFrameLocks noChangeAspect="1"/>
          </p:cNvGraphicFramePr>
          <p:nvPr>
            <p:extLst>
              <p:ext uri="{D42A27DB-BD31-4B8C-83A1-F6EECF244321}">
                <p14:modId xmlns:p14="http://schemas.microsoft.com/office/powerpoint/2010/main" val="2901473101"/>
              </p:ext>
            </p:extLst>
          </p:nvPr>
        </p:nvGraphicFramePr>
        <p:xfrm>
          <a:off x="3290888" y="3505200"/>
          <a:ext cx="4749800" cy="660400"/>
        </p:xfrm>
        <a:graphic>
          <a:graphicData uri="http://schemas.openxmlformats.org/presentationml/2006/ole">
            <mc:AlternateContent xmlns:mc="http://schemas.openxmlformats.org/markup-compatibility/2006">
              <mc:Choice xmlns:v="urn:schemas-microsoft-com:vml" Requires="v">
                <p:oleObj spid="_x0000_s344122" name="Equation" r:id="rId7" imgW="4749480" imgH="660240" progId="Equation.DSMT4">
                  <p:embed/>
                </p:oleObj>
              </mc:Choice>
              <mc:Fallback>
                <p:oleObj name="Equation" r:id="rId7" imgW="4749480" imgH="660240" progId="Equation.DSMT4">
                  <p:embed/>
                  <p:pic>
                    <p:nvPicPr>
                      <p:cNvPr id="0" name="Picture 6"/>
                      <p:cNvPicPr>
                        <a:picLocks noChangeAspect="1" noChangeArrowheads="1"/>
                      </p:cNvPicPr>
                      <p:nvPr/>
                    </p:nvPicPr>
                    <p:blipFill>
                      <a:blip r:embed="rId8"/>
                      <a:srcRect/>
                      <a:stretch>
                        <a:fillRect/>
                      </a:stretch>
                    </p:blipFill>
                    <p:spPr bwMode="auto">
                      <a:xfrm>
                        <a:off x="3290888" y="3505200"/>
                        <a:ext cx="47498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71" name="Object 7"/>
          <p:cNvGraphicFramePr>
            <a:graphicFrameLocks noChangeAspect="1"/>
          </p:cNvGraphicFramePr>
          <p:nvPr>
            <p:extLst>
              <p:ext uri="{D42A27DB-BD31-4B8C-83A1-F6EECF244321}">
                <p14:modId xmlns:p14="http://schemas.microsoft.com/office/powerpoint/2010/main" val="428874571"/>
              </p:ext>
            </p:extLst>
          </p:nvPr>
        </p:nvGraphicFramePr>
        <p:xfrm>
          <a:off x="3314700" y="4273550"/>
          <a:ext cx="3314700" cy="596900"/>
        </p:xfrm>
        <a:graphic>
          <a:graphicData uri="http://schemas.openxmlformats.org/presentationml/2006/ole">
            <mc:AlternateContent xmlns:mc="http://schemas.openxmlformats.org/markup-compatibility/2006">
              <mc:Choice xmlns:v="urn:schemas-microsoft-com:vml" Requires="v">
                <p:oleObj spid="_x0000_s344123" name="Equation" r:id="rId9" imgW="3314520" imgH="596880" progId="Equation.DSMT4">
                  <p:embed/>
                </p:oleObj>
              </mc:Choice>
              <mc:Fallback>
                <p:oleObj name="Equation" r:id="rId9" imgW="3314520" imgH="596880" progId="Equation.DSMT4">
                  <p:embed/>
                  <p:pic>
                    <p:nvPicPr>
                      <p:cNvPr id="0" name="Picture 7"/>
                      <p:cNvPicPr>
                        <a:picLocks noChangeAspect="1" noChangeArrowheads="1"/>
                      </p:cNvPicPr>
                      <p:nvPr/>
                    </p:nvPicPr>
                    <p:blipFill>
                      <a:blip r:embed="rId10"/>
                      <a:srcRect/>
                      <a:stretch>
                        <a:fillRect/>
                      </a:stretch>
                    </p:blipFill>
                    <p:spPr bwMode="auto">
                      <a:xfrm>
                        <a:off x="3314700" y="4273550"/>
                        <a:ext cx="3314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0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40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4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lstStyle/>
          <a:p>
            <a:r>
              <a:rPr lang="en-US" dirty="0"/>
              <a:t>So the time it requires to slide from the point (</a:t>
            </a:r>
            <a:r>
              <a:rPr lang="en-US" i="1" dirty="0"/>
              <a:t>x</a:t>
            </a:r>
            <a:r>
              <a:rPr lang="en-US" baseline="-25000" dirty="0"/>
              <a:t>0</a:t>
            </a:r>
            <a:r>
              <a:rPr lang="en-US" dirty="0"/>
              <a:t>, </a:t>
            </a:r>
            <a:r>
              <a:rPr lang="en-US" i="1" dirty="0"/>
              <a:t>y</a:t>
            </a:r>
            <a:r>
              <a:rPr lang="en-US" baseline="-25000" dirty="0"/>
              <a:t>0</a:t>
            </a:r>
            <a:r>
              <a:rPr lang="en-US" dirty="0"/>
              <a:t>) to </a:t>
            </a:r>
            <a:r>
              <a:rPr lang="en-US" i="1" dirty="0"/>
              <a:t>B</a:t>
            </a:r>
            <a:r>
              <a:rPr lang="en-US" dirty="0"/>
              <a:t> is calculated as follows:</a:t>
            </a:r>
          </a:p>
        </p:txBody>
      </p:sp>
      <p:graphicFrame>
        <p:nvGraphicFramePr>
          <p:cNvPr id="345094" name="Object 6"/>
          <p:cNvGraphicFramePr>
            <a:graphicFrameLocks noChangeAspect="1"/>
          </p:cNvGraphicFramePr>
          <p:nvPr>
            <p:extLst>
              <p:ext uri="{D42A27DB-BD31-4B8C-83A1-F6EECF244321}">
                <p14:modId xmlns:p14="http://schemas.microsoft.com/office/powerpoint/2010/main" val="998301673"/>
              </p:ext>
            </p:extLst>
          </p:nvPr>
        </p:nvGraphicFramePr>
        <p:xfrm>
          <a:off x="360363" y="2355850"/>
          <a:ext cx="3873500" cy="1028700"/>
        </p:xfrm>
        <a:graphic>
          <a:graphicData uri="http://schemas.openxmlformats.org/presentationml/2006/ole">
            <mc:AlternateContent xmlns:mc="http://schemas.openxmlformats.org/markup-compatibility/2006">
              <mc:Choice xmlns:v="urn:schemas-microsoft-com:vml" Requires="v">
                <p:oleObj spid="_x0000_s345159" name="Equation" r:id="rId3" imgW="3873240" imgH="1028520" progId="Equation.DSMT4">
                  <p:embed/>
                </p:oleObj>
              </mc:Choice>
              <mc:Fallback>
                <p:oleObj name="Equation" r:id="rId3" imgW="3873240" imgH="1028520" progId="Equation.DSMT4">
                  <p:embed/>
                  <p:pic>
                    <p:nvPicPr>
                      <p:cNvPr id="0" name="Picture 6"/>
                      <p:cNvPicPr>
                        <a:picLocks noChangeAspect="1" noChangeArrowheads="1"/>
                      </p:cNvPicPr>
                      <p:nvPr/>
                    </p:nvPicPr>
                    <p:blipFill>
                      <a:blip r:embed="rId4"/>
                      <a:srcRect/>
                      <a:stretch>
                        <a:fillRect/>
                      </a:stretch>
                    </p:blipFill>
                    <p:spPr bwMode="auto">
                      <a:xfrm>
                        <a:off x="360363" y="2355850"/>
                        <a:ext cx="38735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5095" name="Object 7"/>
          <p:cNvGraphicFramePr>
            <a:graphicFrameLocks noChangeAspect="1"/>
          </p:cNvGraphicFramePr>
          <p:nvPr>
            <p:extLst>
              <p:ext uri="{D42A27DB-BD31-4B8C-83A1-F6EECF244321}">
                <p14:modId xmlns:p14="http://schemas.microsoft.com/office/powerpoint/2010/main" val="3403782504"/>
              </p:ext>
            </p:extLst>
          </p:nvPr>
        </p:nvGraphicFramePr>
        <p:xfrm>
          <a:off x="4181475" y="2425700"/>
          <a:ext cx="3365500" cy="939800"/>
        </p:xfrm>
        <a:graphic>
          <a:graphicData uri="http://schemas.openxmlformats.org/presentationml/2006/ole">
            <mc:AlternateContent xmlns:mc="http://schemas.openxmlformats.org/markup-compatibility/2006">
              <mc:Choice xmlns:v="urn:schemas-microsoft-com:vml" Requires="v">
                <p:oleObj spid="_x0000_s345160" name="Equation" r:id="rId5" imgW="3365280" imgH="939600" progId="Equation.DSMT4">
                  <p:embed/>
                </p:oleObj>
              </mc:Choice>
              <mc:Fallback>
                <p:oleObj name="Equation" r:id="rId5" imgW="3365280" imgH="939600" progId="Equation.DSMT4">
                  <p:embed/>
                  <p:pic>
                    <p:nvPicPr>
                      <p:cNvPr id="0" name="Picture 7"/>
                      <p:cNvPicPr>
                        <a:picLocks noChangeAspect="1" noChangeArrowheads="1"/>
                      </p:cNvPicPr>
                      <p:nvPr/>
                    </p:nvPicPr>
                    <p:blipFill>
                      <a:blip r:embed="rId6"/>
                      <a:srcRect/>
                      <a:stretch>
                        <a:fillRect/>
                      </a:stretch>
                    </p:blipFill>
                    <p:spPr bwMode="auto">
                      <a:xfrm>
                        <a:off x="4181475" y="2425700"/>
                        <a:ext cx="3365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5096" name="Object 8"/>
          <p:cNvGraphicFramePr>
            <a:graphicFrameLocks noChangeAspect="1"/>
          </p:cNvGraphicFramePr>
          <p:nvPr>
            <p:extLst>
              <p:ext uri="{D42A27DB-BD31-4B8C-83A1-F6EECF244321}">
                <p14:modId xmlns:p14="http://schemas.microsoft.com/office/powerpoint/2010/main" val="1804113788"/>
              </p:ext>
            </p:extLst>
          </p:nvPr>
        </p:nvGraphicFramePr>
        <p:xfrm>
          <a:off x="606425" y="3551238"/>
          <a:ext cx="6299200" cy="1092200"/>
        </p:xfrm>
        <a:graphic>
          <a:graphicData uri="http://schemas.openxmlformats.org/presentationml/2006/ole">
            <mc:AlternateContent xmlns:mc="http://schemas.openxmlformats.org/markup-compatibility/2006">
              <mc:Choice xmlns:v="urn:schemas-microsoft-com:vml" Requires="v">
                <p:oleObj spid="_x0000_s345161" name="Equation" r:id="rId7" imgW="6298920" imgH="1091880" progId="Equation.DSMT4">
                  <p:embed/>
                </p:oleObj>
              </mc:Choice>
              <mc:Fallback>
                <p:oleObj name="Equation" r:id="rId7" imgW="6298920" imgH="1091880" progId="Equation.DSMT4">
                  <p:embed/>
                  <p:pic>
                    <p:nvPicPr>
                      <p:cNvPr id="0" name="Picture 8"/>
                      <p:cNvPicPr>
                        <a:picLocks noChangeAspect="1" noChangeArrowheads="1"/>
                      </p:cNvPicPr>
                      <p:nvPr/>
                    </p:nvPicPr>
                    <p:blipFill>
                      <a:blip r:embed="rId8"/>
                      <a:srcRect/>
                      <a:stretch>
                        <a:fillRect/>
                      </a:stretch>
                    </p:blipFill>
                    <p:spPr bwMode="auto">
                      <a:xfrm>
                        <a:off x="606425" y="3551238"/>
                        <a:ext cx="62992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5097" name="Object 9"/>
          <p:cNvGraphicFramePr>
            <a:graphicFrameLocks noChangeAspect="1"/>
          </p:cNvGraphicFramePr>
          <p:nvPr>
            <p:extLst>
              <p:ext uri="{D42A27DB-BD31-4B8C-83A1-F6EECF244321}">
                <p14:modId xmlns:p14="http://schemas.microsoft.com/office/powerpoint/2010/main" val="895879800"/>
              </p:ext>
            </p:extLst>
          </p:nvPr>
        </p:nvGraphicFramePr>
        <p:xfrm>
          <a:off x="635000" y="4794250"/>
          <a:ext cx="4660900" cy="1028700"/>
        </p:xfrm>
        <a:graphic>
          <a:graphicData uri="http://schemas.openxmlformats.org/presentationml/2006/ole">
            <mc:AlternateContent xmlns:mc="http://schemas.openxmlformats.org/markup-compatibility/2006">
              <mc:Choice xmlns:v="urn:schemas-microsoft-com:vml" Requires="v">
                <p:oleObj spid="_x0000_s345162" name="Equation" r:id="rId9" imgW="4660560" imgH="1028520" progId="Equation.DSMT4">
                  <p:embed/>
                </p:oleObj>
              </mc:Choice>
              <mc:Fallback>
                <p:oleObj name="Equation" r:id="rId9" imgW="4660560" imgH="1028520" progId="Equation.DSMT4">
                  <p:embed/>
                  <p:pic>
                    <p:nvPicPr>
                      <p:cNvPr id="0" name="Picture 9"/>
                      <p:cNvPicPr>
                        <a:picLocks noChangeAspect="1" noChangeArrowheads="1"/>
                      </p:cNvPicPr>
                      <p:nvPr/>
                    </p:nvPicPr>
                    <p:blipFill>
                      <a:blip r:embed="rId10"/>
                      <a:srcRect/>
                      <a:stretch>
                        <a:fillRect/>
                      </a:stretch>
                    </p:blipFill>
                    <p:spPr bwMode="auto">
                      <a:xfrm>
                        <a:off x="635000" y="4794250"/>
                        <a:ext cx="46609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5098" name="Object 10"/>
          <p:cNvGraphicFramePr>
            <a:graphicFrameLocks noChangeAspect="1"/>
          </p:cNvGraphicFramePr>
          <p:nvPr>
            <p:extLst>
              <p:ext uri="{D42A27DB-BD31-4B8C-83A1-F6EECF244321}">
                <p14:modId xmlns:p14="http://schemas.microsoft.com/office/powerpoint/2010/main" val="2250802826"/>
              </p:ext>
            </p:extLst>
          </p:nvPr>
        </p:nvGraphicFramePr>
        <p:xfrm>
          <a:off x="6934200" y="3543300"/>
          <a:ext cx="2184400" cy="1143000"/>
        </p:xfrm>
        <a:graphic>
          <a:graphicData uri="http://schemas.openxmlformats.org/presentationml/2006/ole">
            <mc:AlternateContent xmlns:mc="http://schemas.openxmlformats.org/markup-compatibility/2006">
              <mc:Choice xmlns:v="urn:schemas-microsoft-com:vml" Requires="v">
                <p:oleObj spid="_x0000_s345163" name="Equation" r:id="rId11" imgW="2184120" imgH="1143000" progId="Equation.DSMT4">
                  <p:embed/>
                </p:oleObj>
              </mc:Choice>
              <mc:Fallback>
                <p:oleObj name="Equation" r:id="rId11" imgW="2184120" imgH="1143000" progId="Equation.DSMT4">
                  <p:embed/>
                  <p:pic>
                    <p:nvPicPr>
                      <p:cNvPr id="0" name="Picture 10"/>
                      <p:cNvPicPr>
                        <a:picLocks noChangeAspect="1" noChangeArrowheads="1"/>
                      </p:cNvPicPr>
                      <p:nvPr/>
                    </p:nvPicPr>
                    <p:blipFill>
                      <a:blip r:embed="rId12"/>
                      <a:srcRect/>
                      <a:stretch>
                        <a:fillRect/>
                      </a:stretch>
                    </p:blipFill>
                    <p:spPr bwMode="auto">
                      <a:xfrm>
                        <a:off x="6934200" y="3543300"/>
                        <a:ext cx="218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0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0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5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5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46116" name="Object 4"/>
          <p:cNvGraphicFramePr>
            <a:graphicFrameLocks noChangeAspect="1"/>
          </p:cNvGraphicFramePr>
          <p:nvPr>
            <p:extLst>
              <p:ext uri="{D42A27DB-BD31-4B8C-83A1-F6EECF244321}">
                <p14:modId xmlns:p14="http://schemas.microsoft.com/office/powerpoint/2010/main" val="1446676036"/>
              </p:ext>
            </p:extLst>
          </p:nvPr>
        </p:nvGraphicFramePr>
        <p:xfrm>
          <a:off x="617538" y="2540000"/>
          <a:ext cx="7188200" cy="1117600"/>
        </p:xfrm>
        <a:graphic>
          <a:graphicData uri="http://schemas.openxmlformats.org/presentationml/2006/ole">
            <mc:AlternateContent xmlns:mc="http://schemas.openxmlformats.org/markup-compatibility/2006">
              <mc:Choice xmlns:v="urn:schemas-microsoft-com:vml" Requires="v">
                <p:oleObj spid="_x0000_s346194" name="Equation" r:id="rId3" imgW="7188120" imgH="1117440" progId="Equation.DSMT4">
                  <p:embed/>
                </p:oleObj>
              </mc:Choice>
              <mc:Fallback>
                <p:oleObj name="Equation" r:id="rId3" imgW="7188120" imgH="1117440" progId="Equation.DSMT4">
                  <p:embed/>
                  <p:pic>
                    <p:nvPicPr>
                      <p:cNvPr id="0" name="Picture 4"/>
                      <p:cNvPicPr>
                        <a:picLocks noChangeAspect="1" noChangeArrowheads="1"/>
                      </p:cNvPicPr>
                      <p:nvPr/>
                    </p:nvPicPr>
                    <p:blipFill>
                      <a:blip r:embed="rId4"/>
                      <a:srcRect/>
                      <a:stretch>
                        <a:fillRect/>
                      </a:stretch>
                    </p:blipFill>
                    <p:spPr bwMode="auto">
                      <a:xfrm>
                        <a:off x="617538" y="2540000"/>
                        <a:ext cx="71882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7" name="Object 5"/>
          <p:cNvGraphicFramePr>
            <a:graphicFrameLocks noChangeAspect="1"/>
          </p:cNvGraphicFramePr>
          <p:nvPr>
            <p:extLst>
              <p:ext uri="{D42A27DB-BD31-4B8C-83A1-F6EECF244321}">
                <p14:modId xmlns:p14="http://schemas.microsoft.com/office/powerpoint/2010/main" val="2188910153"/>
              </p:ext>
            </p:extLst>
          </p:nvPr>
        </p:nvGraphicFramePr>
        <p:xfrm>
          <a:off x="573088" y="3805238"/>
          <a:ext cx="4521200" cy="1295400"/>
        </p:xfrm>
        <a:graphic>
          <a:graphicData uri="http://schemas.openxmlformats.org/presentationml/2006/ole">
            <mc:AlternateContent xmlns:mc="http://schemas.openxmlformats.org/markup-compatibility/2006">
              <mc:Choice xmlns:v="urn:schemas-microsoft-com:vml" Requires="v">
                <p:oleObj spid="_x0000_s346195" name="Equation" r:id="rId5" imgW="4520880" imgH="1295280" progId="Equation.DSMT4">
                  <p:embed/>
                </p:oleObj>
              </mc:Choice>
              <mc:Fallback>
                <p:oleObj name="Equation" r:id="rId5" imgW="4520880" imgH="1295280" progId="Equation.DSMT4">
                  <p:embed/>
                  <p:pic>
                    <p:nvPicPr>
                      <p:cNvPr id="0" name="Picture 5"/>
                      <p:cNvPicPr>
                        <a:picLocks noChangeAspect="1" noChangeArrowheads="1"/>
                      </p:cNvPicPr>
                      <p:nvPr/>
                    </p:nvPicPr>
                    <p:blipFill>
                      <a:blip r:embed="rId6"/>
                      <a:srcRect/>
                      <a:stretch>
                        <a:fillRect/>
                      </a:stretch>
                    </p:blipFill>
                    <p:spPr bwMode="auto">
                      <a:xfrm>
                        <a:off x="573088" y="3805238"/>
                        <a:ext cx="4521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8" name="Object 6"/>
          <p:cNvGraphicFramePr>
            <a:graphicFrameLocks noChangeAspect="1"/>
          </p:cNvGraphicFramePr>
          <p:nvPr>
            <p:extLst>
              <p:ext uri="{D42A27DB-BD31-4B8C-83A1-F6EECF244321}">
                <p14:modId xmlns:p14="http://schemas.microsoft.com/office/powerpoint/2010/main" val="4247388003"/>
              </p:ext>
            </p:extLst>
          </p:nvPr>
        </p:nvGraphicFramePr>
        <p:xfrm>
          <a:off x="5152292" y="3916955"/>
          <a:ext cx="3517900" cy="1016000"/>
        </p:xfrm>
        <a:graphic>
          <a:graphicData uri="http://schemas.openxmlformats.org/presentationml/2006/ole">
            <mc:AlternateContent xmlns:mc="http://schemas.openxmlformats.org/markup-compatibility/2006">
              <mc:Choice xmlns:v="urn:schemas-microsoft-com:vml" Requires="v">
                <p:oleObj spid="_x0000_s346196" name="Equation" r:id="rId7" imgW="3517560" imgH="1015920" progId="Equation.DSMT4">
                  <p:embed/>
                </p:oleObj>
              </mc:Choice>
              <mc:Fallback>
                <p:oleObj name="Equation" r:id="rId7" imgW="3517560" imgH="1015920" progId="Equation.DSMT4">
                  <p:embed/>
                  <p:pic>
                    <p:nvPicPr>
                      <p:cNvPr id="0" name="Picture 6"/>
                      <p:cNvPicPr>
                        <a:picLocks noChangeAspect="1" noChangeArrowheads="1"/>
                      </p:cNvPicPr>
                      <p:nvPr/>
                    </p:nvPicPr>
                    <p:blipFill>
                      <a:blip r:embed="rId8"/>
                      <a:srcRect/>
                      <a:stretch>
                        <a:fillRect/>
                      </a:stretch>
                    </p:blipFill>
                    <p:spPr bwMode="auto">
                      <a:xfrm>
                        <a:off x="5152292" y="3916955"/>
                        <a:ext cx="3517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9" name="Object 7"/>
          <p:cNvGraphicFramePr>
            <a:graphicFrameLocks noChangeAspect="1"/>
          </p:cNvGraphicFramePr>
          <p:nvPr>
            <p:extLst>
              <p:ext uri="{D42A27DB-BD31-4B8C-83A1-F6EECF244321}">
                <p14:modId xmlns:p14="http://schemas.microsoft.com/office/powerpoint/2010/main" val="3348855336"/>
              </p:ext>
            </p:extLst>
          </p:nvPr>
        </p:nvGraphicFramePr>
        <p:xfrm>
          <a:off x="5146675" y="5000625"/>
          <a:ext cx="1054100" cy="1016000"/>
        </p:xfrm>
        <a:graphic>
          <a:graphicData uri="http://schemas.openxmlformats.org/presentationml/2006/ole">
            <mc:AlternateContent xmlns:mc="http://schemas.openxmlformats.org/markup-compatibility/2006">
              <mc:Choice xmlns:v="urn:schemas-microsoft-com:vml" Requires="v">
                <p:oleObj spid="_x0000_s346197" name="Equation" r:id="rId9" imgW="1054080" imgH="1015920" progId="Equation.DSMT4">
                  <p:embed/>
                </p:oleObj>
              </mc:Choice>
              <mc:Fallback>
                <p:oleObj name="Equation" r:id="rId9" imgW="1054080" imgH="1015920" progId="Equation.DSMT4">
                  <p:embed/>
                  <p:pic>
                    <p:nvPicPr>
                      <p:cNvPr id="0" name="Picture 7"/>
                      <p:cNvPicPr>
                        <a:picLocks noChangeAspect="1" noChangeArrowheads="1"/>
                      </p:cNvPicPr>
                      <p:nvPr/>
                    </p:nvPicPr>
                    <p:blipFill>
                      <a:blip r:embed="rId10"/>
                      <a:srcRect/>
                      <a:stretch>
                        <a:fillRect/>
                      </a:stretch>
                    </p:blipFill>
                    <p:spPr bwMode="auto">
                      <a:xfrm>
                        <a:off x="5146675" y="5000625"/>
                        <a:ext cx="1054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20" name="Object 8"/>
          <p:cNvGraphicFramePr>
            <a:graphicFrameLocks noChangeAspect="1"/>
          </p:cNvGraphicFramePr>
          <p:nvPr>
            <p:extLst>
              <p:ext uri="{D42A27DB-BD31-4B8C-83A1-F6EECF244321}">
                <p14:modId xmlns:p14="http://schemas.microsoft.com/office/powerpoint/2010/main" val="2173808073"/>
              </p:ext>
            </p:extLst>
          </p:nvPr>
        </p:nvGraphicFramePr>
        <p:xfrm>
          <a:off x="579438" y="1284288"/>
          <a:ext cx="3086100" cy="1016000"/>
        </p:xfrm>
        <a:graphic>
          <a:graphicData uri="http://schemas.openxmlformats.org/presentationml/2006/ole">
            <mc:AlternateContent xmlns:mc="http://schemas.openxmlformats.org/markup-compatibility/2006">
              <mc:Choice xmlns:v="urn:schemas-microsoft-com:vml" Requires="v">
                <p:oleObj spid="_x0000_s346198" name="Equation" r:id="rId11" imgW="3085920" imgH="1015920" progId="Equation.DSMT4">
                  <p:embed/>
                </p:oleObj>
              </mc:Choice>
              <mc:Fallback>
                <p:oleObj name="Equation" r:id="rId11" imgW="3085920" imgH="1015920" progId="Equation.DSMT4">
                  <p:embed/>
                  <p:pic>
                    <p:nvPicPr>
                      <p:cNvPr id="0" name="Picture 8"/>
                      <p:cNvPicPr>
                        <a:picLocks noChangeAspect="1" noChangeArrowheads="1"/>
                      </p:cNvPicPr>
                      <p:nvPr/>
                    </p:nvPicPr>
                    <p:blipFill>
                      <a:blip r:embed="rId12"/>
                      <a:srcRect/>
                      <a:stretch>
                        <a:fillRect/>
                      </a:stretch>
                    </p:blipFill>
                    <p:spPr bwMode="auto">
                      <a:xfrm>
                        <a:off x="579438" y="1284288"/>
                        <a:ext cx="3086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21" name="Object 9"/>
          <p:cNvGraphicFramePr>
            <a:graphicFrameLocks noChangeAspect="1"/>
          </p:cNvGraphicFramePr>
          <p:nvPr>
            <p:extLst>
              <p:ext uri="{D42A27DB-BD31-4B8C-83A1-F6EECF244321}">
                <p14:modId xmlns:p14="http://schemas.microsoft.com/office/powerpoint/2010/main" val="1766524444"/>
              </p:ext>
            </p:extLst>
          </p:nvPr>
        </p:nvGraphicFramePr>
        <p:xfrm>
          <a:off x="5141913" y="1258888"/>
          <a:ext cx="1968500" cy="1066800"/>
        </p:xfrm>
        <a:graphic>
          <a:graphicData uri="http://schemas.openxmlformats.org/presentationml/2006/ole">
            <mc:AlternateContent xmlns:mc="http://schemas.openxmlformats.org/markup-compatibility/2006">
              <mc:Choice xmlns:v="urn:schemas-microsoft-com:vml" Requires="v">
                <p:oleObj spid="_x0000_s346199" name="Equation" r:id="rId13" imgW="1968480" imgH="1066680" progId="Equation.DSMT4">
                  <p:embed/>
                </p:oleObj>
              </mc:Choice>
              <mc:Fallback>
                <p:oleObj name="Equation" r:id="rId13" imgW="1968480" imgH="1066680" progId="Equation.DSMT4">
                  <p:embed/>
                  <p:pic>
                    <p:nvPicPr>
                      <p:cNvPr id="0" name="Picture 9"/>
                      <p:cNvPicPr>
                        <a:picLocks noChangeAspect="1" noChangeArrowheads="1"/>
                      </p:cNvPicPr>
                      <p:nvPr/>
                    </p:nvPicPr>
                    <p:blipFill>
                      <a:blip r:embed="rId14"/>
                      <a:srcRect/>
                      <a:stretch>
                        <a:fillRect/>
                      </a:stretch>
                    </p:blipFill>
                    <p:spPr bwMode="auto">
                      <a:xfrm>
                        <a:off x="5141913" y="1258888"/>
                        <a:ext cx="1968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6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6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lstStyle/>
          <a:p>
            <a:r>
              <a:rPr lang="en-US" dirty="0"/>
              <a:t>Since this is the same amount of time required for the bead to slide from the origin to </a:t>
            </a:r>
            <a:r>
              <a:rPr lang="en-US" i="1" dirty="0"/>
              <a:t>B</a:t>
            </a:r>
            <a:r>
              <a:rPr lang="en-US" dirty="0"/>
              <a:t>, the cycloid is indeed a solution of the tautochrone problem.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663440"/>
          </a:xfrm>
          <a:ln w="28575">
            <a:solidFill>
              <a:srgbClr val="FF0000"/>
            </a:solidFill>
          </a:ln>
        </p:spPr>
        <p:txBody>
          <a:bodyPr>
            <a:noAutofit/>
          </a:bodyPr>
          <a:lstStyle/>
          <a:p>
            <a:pPr algn="ctr"/>
            <a:r>
              <a:rPr lang="en-US" b="1" dirty="0">
                <a:solidFill>
                  <a:schemeClr val="tx1"/>
                </a:solidFill>
              </a:rPr>
              <a:t>Technology Note</a:t>
            </a:r>
          </a:p>
          <a:p>
            <a:r>
              <a:rPr lang="en-US" dirty="0">
                <a:solidFill>
                  <a:schemeClr val="tx1"/>
                </a:solidFill>
              </a:rPr>
              <a:t>Use technology to graph the following parametrically defined curves. </a:t>
            </a:r>
          </a:p>
          <a:p>
            <a:pPr marL="457200" indent="-457200"/>
            <a:r>
              <a:rPr lang="fr-FR" b="1" dirty="0">
                <a:solidFill>
                  <a:schemeClr val="tx1"/>
                </a:solidFill>
              </a:rPr>
              <a:t>a.</a:t>
            </a:r>
            <a:r>
              <a:rPr lang="fr-FR" dirty="0">
                <a:solidFill>
                  <a:schemeClr val="tx1"/>
                </a:solidFill>
              </a:rPr>
              <a:t>	</a:t>
            </a:r>
            <a:r>
              <a:rPr lang="fr-FR" i="1" dirty="0">
                <a:solidFill>
                  <a:schemeClr val="tx1"/>
                </a:solidFill>
              </a:rPr>
              <a:t>x</a:t>
            </a:r>
            <a:r>
              <a:rPr lang="fr-FR" dirty="0">
                <a:solidFill>
                  <a:schemeClr val="tx1"/>
                </a:solidFill>
              </a:rPr>
              <a:t> = 3 sin 5</a:t>
            </a:r>
            <a:r>
              <a:rPr lang="fr-FR" i="1" dirty="0">
                <a:solidFill>
                  <a:schemeClr val="tx1"/>
                </a:solidFill>
              </a:rPr>
              <a:t>t</a:t>
            </a:r>
            <a:r>
              <a:rPr lang="fr-FR" dirty="0">
                <a:solidFill>
                  <a:schemeClr val="tx1"/>
                </a:solidFill>
              </a:rPr>
              <a:t>, </a:t>
            </a:r>
            <a:r>
              <a:rPr lang="fr-FR" i="1" dirty="0">
                <a:solidFill>
                  <a:schemeClr val="tx1"/>
                </a:solidFill>
              </a:rPr>
              <a:t>y</a:t>
            </a:r>
            <a:r>
              <a:rPr lang="fr-FR" dirty="0">
                <a:solidFill>
                  <a:schemeClr val="tx1"/>
                </a:solidFill>
              </a:rPr>
              <a:t> = 2 cos 3</a:t>
            </a:r>
            <a:r>
              <a:rPr lang="fr-FR" i="1" dirty="0">
                <a:solidFill>
                  <a:schemeClr val="tx1"/>
                </a:solidFill>
              </a:rPr>
              <a:t>t</a:t>
            </a:r>
            <a:r>
              <a:rPr lang="fr-FR" dirty="0">
                <a:solidFill>
                  <a:schemeClr val="tx1"/>
                </a:solidFill>
              </a:rPr>
              <a:t>, 0 ≤ </a:t>
            </a:r>
            <a:r>
              <a:rPr lang="fr-FR" i="1" dirty="0">
                <a:solidFill>
                  <a:schemeClr val="tx1"/>
                </a:solidFill>
              </a:rPr>
              <a:t>t</a:t>
            </a:r>
            <a:r>
              <a:rPr lang="fr-FR" dirty="0">
                <a:solidFill>
                  <a:schemeClr val="tx1"/>
                </a:solidFill>
              </a:rPr>
              <a:t> ≤ 2</a:t>
            </a:r>
            <a:r>
              <a:rPr lang="el-GR" i="1" dirty="0">
                <a:solidFill>
                  <a:schemeClr val="tx1"/>
                </a:solidFill>
                <a:latin typeface="Cambria Math" panose="02040503050406030204" pitchFamily="18" charset="0"/>
                <a:ea typeface="Cambria Math" panose="02040503050406030204" pitchFamily="18" charset="0"/>
              </a:rPr>
              <a:t>π</a:t>
            </a:r>
            <a:endParaRPr lang="fr-FR" b="1" i="1" dirty="0">
              <a:solidFill>
                <a:schemeClr val="tx1"/>
              </a:solidFill>
              <a:latin typeface="Euclid Symbol" pitchFamily="18" charset="2"/>
            </a:endParaRPr>
          </a:p>
          <a:p>
            <a:pPr marL="457200" indent="-457200"/>
            <a:r>
              <a:rPr lang="fr-FR" b="1" dirty="0">
                <a:solidFill>
                  <a:schemeClr val="tx1"/>
                </a:solidFill>
              </a:rPr>
              <a:t>b.</a:t>
            </a:r>
            <a:r>
              <a:rPr lang="fr-FR" dirty="0">
                <a:solidFill>
                  <a:schemeClr val="tx1"/>
                </a:solidFill>
              </a:rPr>
              <a:t>	</a:t>
            </a:r>
            <a:r>
              <a:rPr lang="fr-FR" i="1" dirty="0">
                <a:solidFill>
                  <a:schemeClr val="tx1"/>
                </a:solidFill>
              </a:rPr>
              <a:t>x</a:t>
            </a:r>
            <a:r>
              <a:rPr lang="fr-FR" dirty="0">
                <a:solidFill>
                  <a:schemeClr val="tx1"/>
                </a:solidFill>
              </a:rPr>
              <a:t> = 8 cos</a:t>
            </a:r>
            <a:r>
              <a:rPr lang="fr-FR" i="1" dirty="0">
                <a:solidFill>
                  <a:schemeClr val="tx1"/>
                </a:solidFill>
              </a:rPr>
              <a:t>t</a:t>
            </a:r>
            <a:r>
              <a:rPr lang="fr-FR" dirty="0">
                <a:solidFill>
                  <a:schemeClr val="tx1"/>
                </a:solidFill>
              </a:rPr>
              <a:t> + 2 cos 4</a:t>
            </a:r>
            <a:r>
              <a:rPr lang="fr-FR" i="1" dirty="0">
                <a:solidFill>
                  <a:schemeClr val="tx1"/>
                </a:solidFill>
              </a:rPr>
              <a:t>t</a:t>
            </a:r>
            <a:r>
              <a:rPr lang="fr-FR" dirty="0">
                <a:solidFill>
                  <a:schemeClr val="tx1"/>
                </a:solidFill>
              </a:rPr>
              <a:t>, </a:t>
            </a:r>
            <a:r>
              <a:rPr lang="fr-FR" i="1" dirty="0">
                <a:solidFill>
                  <a:schemeClr val="tx1"/>
                </a:solidFill>
              </a:rPr>
              <a:t>y</a:t>
            </a:r>
            <a:r>
              <a:rPr lang="fr-FR" dirty="0">
                <a:solidFill>
                  <a:schemeClr val="tx1"/>
                </a:solidFill>
              </a:rPr>
              <a:t> = 8 sin</a:t>
            </a:r>
            <a:r>
              <a:rPr lang="fr-FR" i="1" dirty="0">
                <a:solidFill>
                  <a:schemeClr val="tx1"/>
                </a:solidFill>
              </a:rPr>
              <a:t>t</a:t>
            </a:r>
            <a:r>
              <a:rPr lang="fr-FR" dirty="0">
                <a:solidFill>
                  <a:schemeClr val="tx1"/>
                </a:solidFill>
              </a:rPr>
              <a:t> </a:t>
            </a:r>
            <a:r>
              <a:rPr lang="fr-FR" dirty="0">
                <a:solidFill>
                  <a:schemeClr val="tx1"/>
                </a:solidFill>
                <a:latin typeface="Symbol" pitchFamily="18" charset="2"/>
              </a:rPr>
              <a:t>-</a:t>
            </a:r>
            <a:r>
              <a:rPr lang="fr-FR" dirty="0">
                <a:solidFill>
                  <a:schemeClr val="tx1"/>
                </a:solidFill>
              </a:rPr>
              <a:t> 2 sin 4</a:t>
            </a:r>
            <a:r>
              <a:rPr lang="fr-FR" i="1" dirty="0">
                <a:solidFill>
                  <a:schemeClr val="tx1"/>
                </a:solidFill>
              </a:rPr>
              <a:t>t</a:t>
            </a:r>
            <a:r>
              <a:rPr lang="fr-FR" dirty="0">
                <a:solidFill>
                  <a:schemeClr val="tx1"/>
                </a:solidFill>
              </a:rPr>
              <a:t>, 0 ≤ </a:t>
            </a:r>
            <a:r>
              <a:rPr lang="fr-FR" i="1" dirty="0">
                <a:solidFill>
                  <a:schemeClr val="tx1"/>
                </a:solidFill>
              </a:rPr>
              <a:t>t</a:t>
            </a:r>
            <a:r>
              <a:rPr lang="fr-FR" dirty="0">
                <a:solidFill>
                  <a:schemeClr val="tx1"/>
                </a:solidFill>
              </a:rPr>
              <a:t> ≤ 2</a:t>
            </a:r>
            <a:r>
              <a:rPr lang="el-GR" i="1" dirty="0">
                <a:solidFill>
                  <a:schemeClr val="tx1"/>
                </a:solidFill>
                <a:latin typeface="Cambria Math" panose="02040503050406030204" pitchFamily="18" charset="0"/>
                <a:ea typeface="Cambria Math" panose="02040503050406030204" pitchFamily="18" charset="0"/>
              </a:rPr>
              <a:t>π</a:t>
            </a:r>
            <a:endParaRPr lang="fr-FR" i="1" dirty="0">
              <a:solidFill>
                <a:schemeClr val="tx1"/>
              </a:solidFill>
              <a:latin typeface="Symbol" pitchFamily="18" charset="2"/>
            </a:endParaRPr>
          </a:p>
          <a:p>
            <a:r>
              <a:rPr lang="en-US" dirty="0">
                <a:solidFill>
                  <a:schemeClr val="tx1"/>
                </a:solidFill>
              </a:rPr>
              <a:t>Graphing calculators and computer algebra systems can generate parametrically defined curves. On a graphing calculator the mode needs to change from the function graphing mode to the parametric mode. This can be done by selecting </a:t>
            </a:r>
            <a:r>
              <a:rPr lang="en-US" dirty="0">
                <a:solidFill>
                  <a:schemeClr val="tx1"/>
                </a:solidFill>
                <a:latin typeface="Ti86pc" pitchFamily="49" charset="0"/>
              </a:rPr>
              <a:t>PAR</a:t>
            </a:r>
            <a:r>
              <a:rPr lang="en-US" b="1" dirty="0">
                <a:solidFill>
                  <a:schemeClr val="tx1"/>
                </a:solidFill>
              </a:rPr>
              <a:t> </a:t>
            </a:r>
            <a:r>
              <a:rPr lang="en-US" dirty="0">
                <a:solidFill>
                  <a:schemeClr val="tx1"/>
                </a:solidFill>
              </a:rPr>
              <a:t>from the</a:t>
            </a:r>
            <a:r>
              <a:rPr lang="en-US" b="1" dirty="0">
                <a:solidFill>
                  <a:schemeClr val="tx1"/>
                </a:solidFill>
              </a:rPr>
              <a:t> </a:t>
            </a:r>
            <a:r>
              <a:rPr lang="en-US" dirty="0">
                <a:solidFill>
                  <a:schemeClr val="tx1"/>
                </a:solidFill>
                <a:latin typeface="Ti86pc" pitchFamily="49" charset="0"/>
              </a:rPr>
              <a:t>MODE</a:t>
            </a:r>
            <a:r>
              <a:rPr lang="en-US" b="1" dirty="0">
                <a:solidFill>
                  <a:schemeClr val="tx1"/>
                </a:solidFill>
              </a:rPr>
              <a:t> </a:t>
            </a:r>
            <a:r>
              <a:rPr lang="en-US" dirty="0">
                <a:solidFill>
                  <a:schemeClr val="tx1"/>
                </a:solidFill>
              </a:rPr>
              <a:t>menu.</a:t>
            </a:r>
            <a:r>
              <a:rPr lang="en-US" b="1" dirty="0">
                <a:solidFill>
                  <a:schemeClr val="tx1"/>
                </a:solidFill>
              </a:rPr>
              <a:t> </a:t>
            </a:r>
            <a:endParaRPr lang="en-US" dirty="0">
              <a:solidFill>
                <a:schemeClr val="tx1"/>
              </a:solidFill>
              <a:latin typeface="Symbol" pitchFamily="18" charset="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ln w="28575">
            <a:solidFill>
              <a:srgbClr val="FF0000"/>
            </a:solidFill>
          </a:ln>
        </p:spPr>
        <p:txBody>
          <a:bodyPr>
            <a:spAutoFit/>
          </a:bodyPr>
          <a:lstStyle/>
          <a:p>
            <a:pPr algn="ctr"/>
            <a:r>
              <a:rPr lang="en-US" b="1" dirty="0">
                <a:solidFill>
                  <a:schemeClr val="tx1"/>
                </a:solidFill>
              </a:rPr>
              <a:t>Technology Note (cont.)</a:t>
            </a:r>
          </a:p>
          <a:p>
            <a:r>
              <a:rPr lang="en-US" dirty="0">
                <a:solidFill>
                  <a:schemeClr val="tx1"/>
                </a:solidFill>
              </a:rPr>
              <a:t>Then the parametric equations are entered in the </a:t>
            </a:r>
            <a:r>
              <a:rPr lang="en-US" dirty="0">
                <a:solidFill>
                  <a:schemeClr val="tx1"/>
                </a:solidFill>
                <a:latin typeface="Ti86pc" pitchFamily="49" charset="0"/>
              </a:rPr>
              <a:t>Y=</a:t>
            </a:r>
            <a:r>
              <a:rPr lang="en-US" dirty="0">
                <a:solidFill>
                  <a:schemeClr val="tx1"/>
                </a:solidFill>
              </a:rPr>
              <a:t> editor. Since the equations are depending on </a:t>
            </a:r>
            <a:r>
              <a:rPr lang="en-US" i="1" dirty="0">
                <a:solidFill>
                  <a:schemeClr val="tx1"/>
                </a:solidFill>
              </a:rPr>
              <a:t>t</a:t>
            </a:r>
            <a:r>
              <a:rPr lang="en-US" dirty="0">
                <a:solidFill>
                  <a:schemeClr val="tx1"/>
                </a:solidFill>
              </a:rPr>
              <a:t>, when selecting the viewing window, the </a:t>
            </a:r>
            <a:r>
              <a:rPr lang="en-US" i="1" dirty="0">
                <a:solidFill>
                  <a:schemeClr val="tx1"/>
                </a:solidFill>
              </a:rPr>
              <a:t>t</a:t>
            </a:r>
            <a:r>
              <a:rPr lang="en-US" dirty="0">
                <a:solidFill>
                  <a:schemeClr val="tx1"/>
                </a:solidFill>
              </a:rPr>
              <a:t>‑interval will be indicated in there. In </a:t>
            </a:r>
            <a:r>
              <a:rPr lang="en-US" i="1" dirty="0">
                <a:solidFill>
                  <a:schemeClr val="tx1"/>
                </a:solidFill>
              </a:rPr>
              <a:t>Mathematica</a:t>
            </a:r>
            <a:r>
              <a:rPr lang="en-US" dirty="0">
                <a:solidFill>
                  <a:schemeClr val="tx1"/>
                </a:solidFill>
              </a:rPr>
              <a:t> the built-in command is </a:t>
            </a:r>
            <a:r>
              <a:rPr lang="en-US" dirty="0">
                <a:solidFill>
                  <a:schemeClr val="tx1"/>
                </a:solidFill>
                <a:latin typeface="Ti86pc" pitchFamily="49" charset="0"/>
              </a:rPr>
              <a:t>ParametricPlot</a:t>
            </a:r>
            <a:r>
              <a:rPr lang="en-US" dirty="0">
                <a:solidFill>
                  <a:schemeClr val="tx1"/>
                </a:solidFill>
              </a:rPr>
              <a:t>. The command takes two arguments—the first is an ordered pair (enclosed in braces) consisting of the parametrized formulas for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The second argument is a list indicating the parametric interval to use.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663440"/>
          </a:xfrm>
          <a:ln w="28575">
            <a:solidFill>
              <a:srgbClr val="FF0000"/>
            </a:solidFill>
          </a:ln>
        </p:spPr>
        <p:txBody>
          <a:bodyPr>
            <a:normAutofit/>
          </a:bodyPr>
          <a:lstStyle/>
          <a:p>
            <a:pPr algn="ctr"/>
            <a:r>
              <a:rPr lang="en-US" b="1" dirty="0">
                <a:solidFill>
                  <a:schemeClr val="tx1"/>
                </a:solidFill>
              </a:rPr>
              <a:t>Technology Note (cont.)</a:t>
            </a:r>
          </a:p>
          <a:p>
            <a:pPr marL="457200" indent="-457200"/>
            <a:r>
              <a:rPr lang="en-US" b="1" dirty="0">
                <a:solidFill>
                  <a:schemeClr val="tx1"/>
                </a:solidFill>
              </a:rPr>
              <a:t>a.</a:t>
            </a:r>
            <a:r>
              <a:rPr lang="en-US" dirty="0">
                <a:solidFill>
                  <a:schemeClr val="tx1"/>
                </a:solidFill>
              </a:rPr>
              <a:t>	Parametric equations of the form 		          and 		        generate curves known as </a:t>
            </a:r>
            <a:r>
              <a:rPr lang="en-US" b="1" dirty="0">
                <a:solidFill>
                  <a:schemeClr val="tx1"/>
                </a:solidFill>
              </a:rPr>
              <a:t>Lissajous figures</a:t>
            </a:r>
            <a:r>
              <a:rPr lang="en-US" dirty="0">
                <a:solidFill>
                  <a:schemeClr val="tx1"/>
                </a:solidFill>
              </a:rPr>
              <a:t>. A Lissajous figure with </a:t>
            </a:r>
            <a:r>
              <a:rPr lang="en-US" i="1" dirty="0">
                <a:solidFill>
                  <a:schemeClr val="tx1"/>
                </a:solidFill>
              </a:rPr>
              <a:t>A</a:t>
            </a:r>
            <a:r>
              <a:rPr lang="en-US" dirty="0">
                <a:solidFill>
                  <a:schemeClr val="tx1"/>
                </a:solidFill>
              </a:rPr>
              <a:t> = 3, </a:t>
            </a:r>
            <a:r>
              <a:rPr lang="en-US" i="1" dirty="0">
                <a:solidFill>
                  <a:schemeClr val="tx1"/>
                </a:solidFill>
              </a:rPr>
              <a:t>B</a:t>
            </a:r>
            <a:r>
              <a:rPr lang="en-US" dirty="0">
                <a:solidFill>
                  <a:schemeClr val="tx1"/>
                </a:solidFill>
              </a:rPr>
              <a:t> = 2, 			    	    is illustrated in Figure 8.</a:t>
            </a:r>
          </a:p>
          <a:p>
            <a:pPr marL="457200" indent="-457200">
              <a:spcBef>
                <a:spcPts val="0"/>
              </a:spcBef>
            </a:pPr>
            <a:endParaRPr lang="en-US" dirty="0">
              <a:solidFill>
                <a:schemeClr val="tx1"/>
              </a:solidFill>
            </a:endParaRPr>
          </a:p>
          <a:p>
            <a:pPr marL="457200" indent="-457200"/>
            <a:endParaRPr lang="en-US" dirty="0">
              <a:solidFill>
                <a:schemeClr val="tx1"/>
              </a:solidFill>
            </a:endParaRPr>
          </a:p>
          <a:p>
            <a:pPr marL="457200" indent="-457200"/>
            <a:endParaRPr lang="en-US" dirty="0">
              <a:solidFill>
                <a:schemeClr val="tx1"/>
              </a:solidFill>
            </a:endParaRPr>
          </a:p>
          <a:p>
            <a:pPr marL="457200" indent="-457200"/>
            <a:endParaRPr lang="en-US" dirty="0">
              <a:solidFill>
                <a:schemeClr val="tx1"/>
              </a:solidFill>
            </a:endParaRPr>
          </a:p>
        </p:txBody>
      </p:sp>
      <p:graphicFrame>
        <p:nvGraphicFramePr>
          <p:cNvPr id="347138" name="Object 2"/>
          <p:cNvGraphicFramePr>
            <a:graphicFrameLocks noChangeAspect="1"/>
          </p:cNvGraphicFramePr>
          <p:nvPr>
            <p:extLst>
              <p:ext uri="{D42A27DB-BD31-4B8C-83A1-F6EECF244321}">
                <p14:modId xmlns:p14="http://schemas.microsoft.com/office/powerpoint/2010/main" val="544400348"/>
              </p:ext>
            </p:extLst>
          </p:nvPr>
        </p:nvGraphicFramePr>
        <p:xfrm>
          <a:off x="5761038" y="1824038"/>
          <a:ext cx="1955800" cy="482600"/>
        </p:xfrm>
        <a:graphic>
          <a:graphicData uri="http://schemas.openxmlformats.org/presentationml/2006/ole">
            <mc:AlternateContent xmlns:mc="http://schemas.openxmlformats.org/markup-compatibility/2006">
              <mc:Choice xmlns:v="urn:schemas-microsoft-com:vml" Requires="v">
                <p:oleObj spid="_x0000_s347192" name="Equation" r:id="rId3" imgW="1955520" imgH="482400" progId="Equation.DSMT4">
                  <p:embed/>
                </p:oleObj>
              </mc:Choice>
              <mc:Fallback>
                <p:oleObj name="Equation" r:id="rId3" imgW="1955520" imgH="482400" progId="Equation.DSMT4">
                  <p:embed/>
                  <p:pic>
                    <p:nvPicPr>
                      <p:cNvPr id="0" name="Picture 2"/>
                      <p:cNvPicPr>
                        <a:picLocks noChangeAspect="1" noChangeArrowheads="1"/>
                      </p:cNvPicPr>
                      <p:nvPr/>
                    </p:nvPicPr>
                    <p:blipFill>
                      <a:blip r:embed="rId4"/>
                      <a:srcRect/>
                      <a:stretch>
                        <a:fillRect/>
                      </a:stretch>
                    </p:blipFill>
                    <p:spPr bwMode="auto">
                      <a:xfrm>
                        <a:off x="5761038" y="1824038"/>
                        <a:ext cx="1955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7139" name="Object 3"/>
          <p:cNvGraphicFramePr>
            <a:graphicFrameLocks noChangeAspect="1"/>
          </p:cNvGraphicFramePr>
          <p:nvPr>
            <p:extLst>
              <p:ext uri="{D42A27DB-BD31-4B8C-83A1-F6EECF244321}">
                <p14:modId xmlns:p14="http://schemas.microsoft.com/office/powerpoint/2010/main" val="2546195085"/>
              </p:ext>
            </p:extLst>
          </p:nvPr>
        </p:nvGraphicFramePr>
        <p:xfrm>
          <a:off x="977900" y="2271713"/>
          <a:ext cx="2006600" cy="482600"/>
        </p:xfrm>
        <a:graphic>
          <a:graphicData uri="http://schemas.openxmlformats.org/presentationml/2006/ole">
            <mc:AlternateContent xmlns:mc="http://schemas.openxmlformats.org/markup-compatibility/2006">
              <mc:Choice xmlns:v="urn:schemas-microsoft-com:vml" Requires="v">
                <p:oleObj spid="_x0000_s347193" name="Equation" r:id="rId5" imgW="2006280" imgH="482400" progId="Equation.DSMT4">
                  <p:embed/>
                </p:oleObj>
              </mc:Choice>
              <mc:Fallback>
                <p:oleObj name="Equation" r:id="rId5" imgW="2006280" imgH="482400" progId="Equation.DSMT4">
                  <p:embed/>
                  <p:pic>
                    <p:nvPicPr>
                      <p:cNvPr id="0" name="Picture 3"/>
                      <p:cNvPicPr>
                        <a:picLocks noChangeAspect="1" noChangeArrowheads="1"/>
                      </p:cNvPicPr>
                      <p:nvPr/>
                    </p:nvPicPr>
                    <p:blipFill>
                      <a:blip r:embed="rId6"/>
                      <a:srcRect/>
                      <a:stretch>
                        <a:fillRect/>
                      </a:stretch>
                    </p:blipFill>
                    <p:spPr bwMode="auto">
                      <a:xfrm>
                        <a:off x="977900" y="2271713"/>
                        <a:ext cx="2006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7141" name="Object 5"/>
          <p:cNvGraphicFramePr>
            <a:graphicFrameLocks noChangeAspect="1"/>
          </p:cNvGraphicFramePr>
          <p:nvPr>
            <p:extLst>
              <p:ext uri="{D42A27DB-BD31-4B8C-83A1-F6EECF244321}">
                <p14:modId xmlns:p14="http://schemas.microsoft.com/office/powerpoint/2010/main" val="3507294639"/>
              </p:ext>
            </p:extLst>
          </p:nvPr>
        </p:nvGraphicFramePr>
        <p:xfrm>
          <a:off x="1004888" y="3149600"/>
          <a:ext cx="2527300" cy="431800"/>
        </p:xfrm>
        <a:graphic>
          <a:graphicData uri="http://schemas.openxmlformats.org/presentationml/2006/ole">
            <mc:AlternateContent xmlns:mc="http://schemas.openxmlformats.org/markup-compatibility/2006">
              <mc:Choice xmlns:v="urn:schemas-microsoft-com:vml" Requires="v">
                <p:oleObj spid="_x0000_s347194" name="Equation" r:id="rId7" imgW="2527200" imgH="431640" progId="Equation.DSMT4">
                  <p:embed/>
                </p:oleObj>
              </mc:Choice>
              <mc:Fallback>
                <p:oleObj name="Equation" r:id="rId7" imgW="2527200" imgH="431640" progId="Equation.DSMT4">
                  <p:embed/>
                  <p:pic>
                    <p:nvPicPr>
                      <p:cNvPr id="0" name="Picture 5"/>
                      <p:cNvPicPr>
                        <a:picLocks noChangeAspect="1" noChangeArrowheads="1"/>
                      </p:cNvPicPr>
                      <p:nvPr/>
                    </p:nvPicPr>
                    <p:blipFill>
                      <a:blip r:embed="rId8"/>
                      <a:srcRect/>
                      <a:stretch>
                        <a:fillRect/>
                      </a:stretch>
                    </p:blipFill>
                    <p:spPr bwMode="auto">
                      <a:xfrm>
                        <a:off x="1004888" y="3149600"/>
                        <a:ext cx="2527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47142" name="Picture 6"/>
          <p:cNvPicPr>
            <a:picLocks noChangeAspect="1" noChangeArrowheads="1"/>
          </p:cNvPicPr>
          <p:nvPr/>
        </p:nvPicPr>
        <p:blipFill>
          <a:blip r:embed="rId9" cstate="print"/>
          <a:srcRect/>
          <a:stretch>
            <a:fillRect/>
          </a:stretch>
        </p:blipFill>
        <p:spPr bwMode="auto">
          <a:xfrm>
            <a:off x="1066800" y="3581400"/>
            <a:ext cx="3315035" cy="2286000"/>
          </a:xfrm>
          <a:prstGeom prst="rect">
            <a:avLst/>
          </a:prstGeom>
          <a:noFill/>
          <a:ln w="9525">
            <a:noFill/>
            <a:miter lim="800000"/>
            <a:headEnd/>
            <a:tailEnd/>
          </a:ln>
        </p:spPr>
      </p:pic>
      <p:grpSp>
        <p:nvGrpSpPr>
          <p:cNvPr id="11" name="Group 10"/>
          <p:cNvGrpSpPr/>
          <p:nvPr/>
        </p:nvGrpSpPr>
        <p:grpSpPr>
          <a:xfrm>
            <a:off x="4525530" y="5334000"/>
            <a:ext cx="3930804" cy="525655"/>
            <a:chOff x="5257800" y="5334000"/>
            <a:chExt cx="3930804" cy="525655"/>
          </a:xfrm>
        </p:grpSpPr>
        <p:sp>
          <p:nvSpPr>
            <p:cNvPr id="9" name="Rectangle 8"/>
            <p:cNvSpPr/>
            <p:nvPr/>
          </p:nvSpPr>
          <p:spPr>
            <a:xfrm>
              <a:off x="5257800" y="5334000"/>
              <a:ext cx="3276600" cy="523220"/>
            </a:xfrm>
            <a:prstGeom prst="rect">
              <a:avLst/>
            </a:prstGeom>
          </p:spPr>
          <p:txBody>
            <a:bodyPr wrap="square">
              <a:spAutoFit/>
            </a:bodyPr>
            <a:lstStyle/>
            <a:p>
              <a:r>
                <a:rPr lang="en-US" sz="2800" b="1" dirty="0"/>
                <a:t>Figure 8a </a:t>
              </a:r>
            </a:p>
          </p:txBody>
        </p:sp>
        <p:graphicFrame>
          <p:nvGraphicFramePr>
            <p:cNvPr id="347143" name="Object 7"/>
            <p:cNvGraphicFramePr>
              <a:graphicFrameLocks noChangeAspect="1"/>
            </p:cNvGraphicFramePr>
            <p:nvPr/>
          </p:nvGraphicFramePr>
          <p:xfrm>
            <a:off x="6762904" y="5389755"/>
            <a:ext cx="2425700" cy="469900"/>
          </p:xfrm>
          <a:graphic>
            <a:graphicData uri="http://schemas.openxmlformats.org/presentationml/2006/ole">
              <mc:AlternateContent xmlns:mc="http://schemas.openxmlformats.org/markup-compatibility/2006">
                <mc:Choice xmlns:v="urn:schemas-microsoft-com:vml" Requires="v">
                  <p:oleObj spid="_x0000_s347195" name="Equation" r:id="rId10" imgW="2425680" imgH="469800" progId="Equation.DSMT4">
                    <p:embed/>
                  </p:oleObj>
                </mc:Choice>
                <mc:Fallback>
                  <p:oleObj name="Equation" r:id="rId10" imgW="242568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2904" y="5389755"/>
                          <a:ext cx="242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358640"/>
          </a:xfrm>
          <a:ln w="28575">
            <a:solidFill>
              <a:srgbClr val="FF0000"/>
            </a:solidFill>
          </a:ln>
        </p:spPr>
        <p:txBody>
          <a:bodyPr/>
          <a:lstStyle/>
          <a:p>
            <a:pPr algn="ctr"/>
            <a:r>
              <a:rPr lang="en-US" b="1" dirty="0">
                <a:solidFill>
                  <a:schemeClr val="tx1"/>
                </a:solidFill>
              </a:rPr>
              <a:t>Technology Note (cont.)</a:t>
            </a:r>
          </a:p>
        </p:txBody>
      </p:sp>
      <p:grpSp>
        <p:nvGrpSpPr>
          <p:cNvPr id="7" name="Group 6"/>
          <p:cNvGrpSpPr/>
          <p:nvPr/>
        </p:nvGrpSpPr>
        <p:grpSpPr>
          <a:xfrm>
            <a:off x="594360" y="1890252"/>
            <a:ext cx="7955280" cy="3551544"/>
            <a:chOff x="594360" y="1890252"/>
            <a:chExt cx="7955280" cy="3551544"/>
          </a:xfrm>
        </p:grpSpPr>
        <p:pic>
          <p:nvPicPr>
            <p:cNvPr id="34816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94360" y="1890252"/>
              <a:ext cx="7955280" cy="3043607"/>
            </a:xfrm>
            <a:prstGeom prst="rect">
              <a:avLst/>
            </a:prstGeom>
            <a:noFill/>
            <a:ln w="9525">
              <a:noFill/>
              <a:miter lim="800000"/>
              <a:headEnd/>
              <a:tailEnd/>
            </a:ln>
          </p:spPr>
        </p:pic>
        <p:sp>
          <p:nvSpPr>
            <p:cNvPr id="5" name="Rectangle 4"/>
            <p:cNvSpPr/>
            <p:nvPr/>
          </p:nvSpPr>
          <p:spPr>
            <a:xfrm>
              <a:off x="3790793" y="4918576"/>
              <a:ext cx="1562415" cy="523220"/>
            </a:xfrm>
            <a:prstGeom prst="rect">
              <a:avLst/>
            </a:prstGeom>
          </p:spPr>
          <p:txBody>
            <a:bodyPr wrap="none">
              <a:spAutoFit/>
            </a:bodyPr>
            <a:lstStyle/>
            <a:p>
              <a:r>
                <a:rPr lang="en-US" sz="2800" b="1" dirty="0"/>
                <a:t>Figure 8b</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3977640"/>
          </a:xfrm>
          <a:ln w="28575">
            <a:solidFill>
              <a:srgbClr val="FF0000"/>
            </a:solidFill>
          </a:ln>
        </p:spPr>
        <p:txBody>
          <a:bodyPr/>
          <a:lstStyle/>
          <a:p>
            <a:pPr marL="457200" indent="-457200" algn="ctr"/>
            <a:r>
              <a:rPr lang="en-US" b="1" dirty="0">
                <a:solidFill>
                  <a:schemeClr val="tx1"/>
                </a:solidFill>
              </a:rPr>
              <a:t>Technology Note (cont.)</a:t>
            </a:r>
          </a:p>
          <a:p>
            <a:pPr marL="457200" indent="-457200"/>
            <a:r>
              <a:rPr lang="en-US" b="1" dirty="0">
                <a:solidFill>
                  <a:schemeClr val="tx1"/>
                </a:solidFill>
              </a:rPr>
              <a:t>b.</a:t>
            </a:r>
            <a:r>
              <a:rPr lang="en-US" dirty="0">
                <a:solidFill>
                  <a:schemeClr val="tx1"/>
                </a:solidFill>
              </a:rPr>
              <a:t>	A </a:t>
            </a:r>
            <a:r>
              <a:rPr lang="en-US" b="1" dirty="0">
                <a:solidFill>
                  <a:schemeClr val="tx1"/>
                </a:solidFill>
              </a:rPr>
              <a:t>hypocycloid</a:t>
            </a:r>
            <a:r>
              <a:rPr lang="en-US" dirty="0">
                <a:solidFill>
                  <a:schemeClr val="tx1"/>
                </a:solidFill>
              </a:rPr>
              <a:t> is formed by tracing a fixed point on a circle of radius </a:t>
            </a:r>
            <a:r>
              <a:rPr lang="en-US" i="1" dirty="0">
                <a:solidFill>
                  <a:schemeClr val="tx1"/>
                </a:solidFill>
              </a:rPr>
              <a:t>r</a:t>
            </a:r>
            <a:r>
              <a:rPr lang="en-US" dirty="0">
                <a:solidFill>
                  <a:schemeClr val="tx1"/>
                </a:solidFill>
              </a:rPr>
              <a:t> as it rolls on the inside of a larger circle with radius </a:t>
            </a:r>
            <a:r>
              <a:rPr lang="en-US" i="1" dirty="0">
                <a:solidFill>
                  <a:schemeClr val="tx1"/>
                </a:solidFill>
              </a:rPr>
              <a:t>R</a:t>
            </a:r>
            <a:r>
              <a:rPr lang="en-US" dirty="0">
                <a:solidFill>
                  <a:schemeClr val="tx1"/>
                </a:solidFill>
              </a:rPr>
              <a:t>. If </a:t>
            </a:r>
            <a:r>
              <a:rPr lang="en-US" i="1" dirty="0">
                <a:solidFill>
                  <a:schemeClr val="tx1"/>
                </a:solidFill>
              </a:rPr>
              <a:t>R</a:t>
            </a:r>
            <a:r>
              <a:rPr lang="en-US" dirty="0">
                <a:solidFill>
                  <a:schemeClr val="tx1"/>
                </a:solidFill>
              </a:rPr>
              <a:t> = </a:t>
            </a:r>
            <a:r>
              <a:rPr lang="en-US" i="1" dirty="0">
                <a:solidFill>
                  <a:schemeClr val="tx1"/>
                </a:solidFill>
              </a:rPr>
              <a:t>kr</a:t>
            </a:r>
            <a:r>
              <a:rPr lang="en-US" dirty="0">
                <a:solidFill>
                  <a:schemeClr val="tx1"/>
                </a:solidFill>
              </a:rPr>
              <a:t>, then the parametrization of the curve is</a:t>
            </a:r>
          </a:p>
        </p:txBody>
      </p:sp>
      <p:graphicFrame>
        <p:nvGraphicFramePr>
          <p:cNvPr id="349187" name="Object 3"/>
          <p:cNvGraphicFramePr>
            <a:graphicFrameLocks noChangeAspect="1"/>
          </p:cNvGraphicFramePr>
          <p:nvPr/>
        </p:nvGraphicFramePr>
        <p:xfrm>
          <a:off x="2209800" y="3733800"/>
          <a:ext cx="4978400" cy="1181100"/>
        </p:xfrm>
        <a:graphic>
          <a:graphicData uri="http://schemas.openxmlformats.org/presentationml/2006/ole">
            <mc:AlternateContent xmlns:mc="http://schemas.openxmlformats.org/markup-compatibility/2006">
              <mc:Choice xmlns:v="urn:schemas-microsoft-com:vml" Requires="v">
                <p:oleObj spid="_x0000_s349200" name="Equation" r:id="rId3" imgW="4978080" imgH="1180800" progId="Equation.DSMT4">
                  <p:embed/>
                </p:oleObj>
              </mc:Choice>
              <mc:Fallback>
                <p:oleObj name="Equation" r:id="rId3" imgW="4978080" imgH="1180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733800"/>
                        <a:ext cx="49784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Terminology of Parametric Equations</a:t>
            </a:r>
          </a:p>
        </p:txBody>
      </p:sp>
      <p:sp>
        <p:nvSpPr>
          <p:cNvPr id="3" name="Content Placeholder 2"/>
          <p:cNvSpPr>
            <a:spLocks noGrp="1"/>
          </p:cNvSpPr>
          <p:nvPr>
            <p:ph idx="1"/>
          </p:nvPr>
        </p:nvSpPr>
        <p:spPr>
          <a:xfrm>
            <a:off x="457200" y="1219200"/>
            <a:ext cx="4937760" cy="3596640"/>
          </a:xfrm>
        </p:spPr>
        <p:txBody>
          <a:bodyPr>
            <a:noAutofit/>
          </a:bodyPr>
          <a:lstStyle/>
          <a:p>
            <a:r>
              <a:rPr lang="en-US" dirty="0"/>
              <a:t>Figure 1 illustrates a curve </a:t>
            </a:r>
            <a:r>
              <a:rPr lang="en-US" i="1" dirty="0"/>
              <a:t>C</a:t>
            </a:r>
            <a:r>
              <a:rPr lang="en-US" dirty="0"/>
              <a:t> defined by two </a:t>
            </a:r>
            <a:r>
              <a:rPr lang="en-US" b="1" dirty="0"/>
              <a:t>parametric equations</a:t>
            </a:r>
            <a:r>
              <a:rPr lang="en-US" dirty="0"/>
              <a:t> </a:t>
            </a:r>
            <a:r>
              <a:rPr lang="en-US" i="1" dirty="0"/>
              <a:t>x</a:t>
            </a:r>
            <a:r>
              <a:rPr lang="en-US" dirty="0"/>
              <a:t> = </a:t>
            </a:r>
            <a:r>
              <a:rPr lang="en-US" i="1" dirty="0"/>
              <a:t>f</a:t>
            </a:r>
            <a:r>
              <a:rPr lang="en-US" dirty="0"/>
              <a:t>(</a:t>
            </a:r>
            <a:r>
              <a:rPr lang="en-US" i="1" dirty="0"/>
              <a:t>t</a:t>
            </a:r>
            <a:r>
              <a:rPr lang="en-US" dirty="0"/>
              <a:t>) and </a:t>
            </a:r>
            <a:r>
              <a:rPr lang="en-US" i="1" dirty="0"/>
              <a:t>y</a:t>
            </a:r>
            <a:r>
              <a:rPr lang="en-US" dirty="0"/>
              <a:t> = </a:t>
            </a:r>
            <a:r>
              <a:rPr lang="en-US" i="1" dirty="0"/>
              <a:t>g</a:t>
            </a:r>
            <a:r>
              <a:rPr lang="en-US" dirty="0"/>
              <a:t>(</a:t>
            </a:r>
            <a:r>
              <a:rPr lang="en-US" i="1" dirty="0"/>
              <a:t>t</a:t>
            </a:r>
            <a:r>
              <a:rPr lang="en-US" dirty="0"/>
              <a:t>). </a:t>
            </a:r>
          </a:p>
          <a:p>
            <a:pPr>
              <a:spcBef>
                <a:spcPts val="0"/>
              </a:spcBef>
            </a:pPr>
            <a:r>
              <a:rPr lang="en-US" dirty="0"/>
              <a:t>Each point on the </a:t>
            </a:r>
            <a:r>
              <a:rPr lang="en-US" b="1" dirty="0"/>
              <a:t>parametric curve</a:t>
            </a:r>
            <a:r>
              <a:rPr lang="en-US" dirty="0"/>
              <a:t> corresponds to an ordered pair (</a:t>
            </a:r>
            <a:r>
              <a:rPr lang="en-US" i="1" dirty="0"/>
              <a:t>f</a:t>
            </a:r>
            <a:r>
              <a:rPr lang="en-US" dirty="0"/>
              <a:t>(</a:t>
            </a:r>
            <a:r>
              <a:rPr lang="en-US" i="1" dirty="0"/>
              <a:t>t</a:t>
            </a:r>
            <a:r>
              <a:rPr lang="en-US" dirty="0"/>
              <a:t>), </a:t>
            </a:r>
            <a:r>
              <a:rPr lang="en-US" i="1" dirty="0"/>
              <a:t>g</a:t>
            </a:r>
            <a:r>
              <a:rPr lang="en-US" dirty="0"/>
              <a:t>(</a:t>
            </a:r>
            <a:r>
              <a:rPr lang="en-US" i="1" dirty="0"/>
              <a:t>t</a:t>
            </a:r>
            <a:r>
              <a:rPr lang="en-US" dirty="0"/>
              <a:t>)) where the </a:t>
            </a:r>
            <a:r>
              <a:rPr lang="en-US" b="1" dirty="0"/>
              <a:t>parameter</a:t>
            </a:r>
            <a:r>
              <a:rPr lang="en-US" dirty="0"/>
              <a:t> </a:t>
            </a:r>
            <a:r>
              <a:rPr lang="en-US" i="1" dirty="0"/>
              <a:t>t</a:t>
            </a:r>
            <a:r>
              <a:rPr lang="en-US" dirty="0"/>
              <a:t> is allowed to take on values over a </a:t>
            </a:r>
            <a:r>
              <a:rPr lang="en-US" b="1" dirty="0"/>
              <a:t>parametric</a:t>
            </a:r>
            <a:endParaRPr lang="en-US" dirty="0"/>
          </a:p>
        </p:txBody>
      </p:sp>
      <p:sp>
        <p:nvSpPr>
          <p:cNvPr id="6" name="Content Placeholder 2"/>
          <p:cNvSpPr txBox="1">
            <a:spLocks/>
          </p:cNvSpPr>
          <p:nvPr/>
        </p:nvSpPr>
        <p:spPr>
          <a:xfrm>
            <a:off x="457200" y="4785360"/>
            <a:ext cx="8229600" cy="1246495"/>
          </a:xfrm>
          <a:prstGeom prst="rect">
            <a:avLst/>
          </a:prstGeom>
        </p:spPr>
        <p:txBody>
          <a:bodyPr>
            <a:spAutoFit/>
          </a:bodyPr>
          <a:lstStyle/>
          <a:p>
            <a:pPr>
              <a:lnSpc>
                <a:spcPts val="3000"/>
              </a:lnSpc>
            </a:pPr>
            <a:r>
              <a:rPr lang="en-US" sz="2800" b="1" dirty="0">
                <a:solidFill>
                  <a:srgbClr val="366092"/>
                </a:solidFill>
              </a:rPr>
              <a:t>interval </a:t>
            </a:r>
            <a:r>
              <a:rPr lang="en-US" sz="2800" i="1" dirty="0">
                <a:solidFill>
                  <a:srgbClr val="366092"/>
                </a:solidFill>
              </a:rPr>
              <a:t>I</a:t>
            </a:r>
            <a:r>
              <a:rPr lang="en-US" sz="2800" dirty="0">
                <a:solidFill>
                  <a:srgbClr val="366092"/>
                </a:solidFill>
              </a:rPr>
              <a:t>. If the domain </a:t>
            </a:r>
            <a:r>
              <a:rPr lang="en-US" sz="2800" i="1" dirty="0">
                <a:solidFill>
                  <a:srgbClr val="366092"/>
                </a:solidFill>
              </a:rPr>
              <a:t>I</a:t>
            </a:r>
            <a:r>
              <a:rPr lang="en-US" sz="2800" dirty="0">
                <a:solidFill>
                  <a:srgbClr val="366092"/>
                </a:solidFill>
              </a:rPr>
              <a:t> of the parameter is a closed interval [</a:t>
            </a:r>
            <a:r>
              <a:rPr lang="en-US" sz="2800" i="1" dirty="0">
                <a:solidFill>
                  <a:srgbClr val="366092"/>
                </a:solidFill>
              </a:rPr>
              <a:t>a</a:t>
            </a:r>
            <a:r>
              <a:rPr lang="en-US" sz="2800" dirty="0">
                <a:solidFill>
                  <a:srgbClr val="366092"/>
                </a:solidFill>
              </a:rPr>
              <a:t>, </a:t>
            </a:r>
            <a:r>
              <a:rPr lang="en-US" sz="2800" i="1" dirty="0">
                <a:solidFill>
                  <a:srgbClr val="366092"/>
                </a:solidFill>
              </a:rPr>
              <a:t>b</a:t>
            </a:r>
            <a:r>
              <a:rPr lang="en-US" sz="2800" dirty="0">
                <a:solidFill>
                  <a:srgbClr val="366092"/>
                </a:solidFill>
              </a:rPr>
              <a:t>] then we call (</a:t>
            </a:r>
            <a:r>
              <a:rPr lang="en-US" sz="2800" i="1" dirty="0">
                <a:solidFill>
                  <a:srgbClr val="366092"/>
                </a:solidFill>
              </a:rPr>
              <a:t>f</a:t>
            </a:r>
            <a:r>
              <a:rPr lang="en-US" sz="2800" dirty="0">
                <a:solidFill>
                  <a:srgbClr val="366092"/>
                </a:solidFill>
              </a:rPr>
              <a:t>(</a:t>
            </a:r>
            <a:r>
              <a:rPr lang="en-US" sz="2800" i="1" dirty="0">
                <a:solidFill>
                  <a:srgbClr val="366092"/>
                </a:solidFill>
              </a:rPr>
              <a:t>a</a:t>
            </a:r>
            <a:r>
              <a:rPr lang="en-US" sz="2800" dirty="0">
                <a:solidFill>
                  <a:srgbClr val="366092"/>
                </a:solidFill>
              </a:rPr>
              <a:t>), </a:t>
            </a:r>
            <a:r>
              <a:rPr lang="en-US" sz="2800" i="1" dirty="0">
                <a:solidFill>
                  <a:srgbClr val="366092"/>
                </a:solidFill>
              </a:rPr>
              <a:t>g</a:t>
            </a:r>
            <a:r>
              <a:rPr lang="en-US" sz="2800" dirty="0">
                <a:solidFill>
                  <a:srgbClr val="366092"/>
                </a:solidFill>
              </a:rPr>
              <a:t>(</a:t>
            </a:r>
            <a:r>
              <a:rPr lang="en-US" sz="2800" i="1" dirty="0">
                <a:solidFill>
                  <a:srgbClr val="366092"/>
                </a:solidFill>
              </a:rPr>
              <a:t>a</a:t>
            </a:r>
            <a:r>
              <a:rPr lang="en-US" sz="2800" dirty="0">
                <a:solidFill>
                  <a:srgbClr val="366092"/>
                </a:solidFill>
              </a:rPr>
              <a:t>)), the </a:t>
            </a:r>
            <a:r>
              <a:rPr lang="en-US" sz="2800" b="1" dirty="0">
                <a:solidFill>
                  <a:srgbClr val="366092"/>
                </a:solidFill>
              </a:rPr>
              <a:t>initial point</a:t>
            </a:r>
            <a:r>
              <a:rPr lang="en-US" sz="2800" dirty="0">
                <a:solidFill>
                  <a:srgbClr val="366092"/>
                </a:solidFill>
              </a:rPr>
              <a:t> and  (</a:t>
            </a:r>
            <a:r>
              <a:rPr lang="en-US" sz="2800" i="1" dirty="0">
                <a:solidFill>
                  <a:srgbClr val="366092"/>
                </a:solidFill>
              </a:rPr>
              <a:t>f</a:t>
            </a:r>
            <a:r>
              <a:rPr lang="en-US" sz="2800" dirty="0">
                <a:solidFill>
                  <a:srgbClr val="366092"/>
                </a:solidFill>
              </a:rPr>
              <a:t>(</a:t>
            </a:r>
            <a:r>
              <a:rPr lang="en-US" sz="2800" i="1" dirty="0">
                <a:solidFill>
                  <a:srgbClr val="366092"/>
                </a:solidFill>
              </a:rPr>
              <a:t>b</a:t>
            </a:r>
            <a:r>
              <a:rPr lang="en-US" sz="2800" dirty="0">
                <a:solidFill>
                  <a:srgbClr val="366092"/>
                </a:solidFill>
              </a:rPr>
              <a:t>), </a:t>
            </a:r>
            <a:r>
              <a:rPr lang="en-US" sz="2800" i="1" dirty="0">
                <a:solidFill>
                  <a:srgbClr val="366092"/>
                </a:solidFill>
              </a:rPr>
              <a:t>g</a:t>
            </a:r>
            <a:r>
              <a:rPr lang="en-US" sz="2800" dirty="0">
                <a:solidFill>
                  <a:srgbClr val="366092"/>
                </a:solidFill>
              </a:rPr>
              <a:t>(</a:t>
            </a:r>
            <a:r>
              <a:rPr lang="en-US" sz="2800" i="1" dirty="0">
                <a:solidFill>
                  <a:srgbClr val="366092"/>
                </a:solidFill>
              </a:rPr>
              <a:t>b</a:t>
            </a:r>
            <a:r>
              <a:rPr lang="en-US" sz="2800" dirty="0">
                <a:solidFill>
                  <a:srgbClr val="366092"/>
                </a:solidFill>
              </a:rPr>
              <a:t>)) the </a:t>
            </a:r>
            <a:r>
              <a:rPr lang="en-US" sz="2800" b="1" dirty="0">
                <a:solidFill>
                  <a:srgbClr val="366092"/>
                </a:solidFill>
              </a:rPr>
              <a:t>terminal point</a:t>
            </a:r>
            <a:r>
              <a:rPr lang="en-US" sz="2800" dirty="0">
                <a:solidFill>
                  <a:srgbClr val="366092"/>
                </a:solidFill>
              </a:rPr>
              <a:t> of the curve. </a:t>
            </a:r>
            <a:endParaRPr kumimoji="0" lang="en-US" sz="2800" u="none" strike="noStrike" kern="1200" cap="none" spc="0" normalizeH="0" baseline="0" noProof="0" dirty="0">
              <a:ln>
                <a:noFill/>
              </a:ln>
              <a:solidFill>
                <a:srgbClr val="366092"/>
              </a:solidFill>
              <a:effectLst/>
              <a:uLnTx/>
              <a:uFillTx/>
              <a:latin typeface="+mn-lt"/>
              <a:ea typeface="+mn-ea"/>
              <a:cs typeface="+mn-cs"/>
            </a:endParaRPr>
          </a:p>
        </p:txBody>
      </p:sp>
      <p:pic>
        <p:nvPicPr>
          <p:cNvPr id="31334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517616" y="1219200"/>
            <a:ext cx="3016048" cy="2926080"/>
          </a:xfrm>
          <a:prstGeom prst="rect">
            <a:avLst/>
          </a:prstGeom>
          <a:noFill/>
          <a:ln w="9525">
            <a:noFill/>
            <a:miter lim="800000"/>
            <a:headEnd/>
            <a:tailEnd/>
          </a:ln>
        </p:spPr>
      </p:pic>
      <p:sp>
        <p:nvSpPr>
          <p:cNvPr id="7" name="Rectangle 6"/>
          <p:cNvSpPr/>
          <p:nvPr/>
        </p:nvSpPr>
        <p:spPr>
          <a:xfrm>
            <a:off x="5105400" y="4114800"/>
            <a:ext cx="3840480" cy="759182"/>
          </a:xfrm>
          <a:prstGeom prst="rect">
            <a:avLst/>
          </a:prstGeom>
        </p:spPr>
        <p:txBody>
          <a:bodyPr wrap="square">
            <a:spAutoFit/>
          </a:bodyPr>
          <a:lstStyle/>
          <a:p>
            <a:pPr algn="ctr">
              <a:lnSpc>
                <a:spcPts val="2600"/>
              </a:lnSpc>
            </a:pPr>
            <a:r>
              <a:rPr lang="en-US" sz="2400" b="1" dirty="0"/>
              <a:t> Figure 1  </a:t>
            </a:r>
          </a:p>
          <a:p>
            <a:pPr algn="ctr">
              <a:lnSpc>
                <a:spcPts val="2600"/>
              </a:lnSpc>
            </a:pPr>
            <a:r>
              <a:rPr lang="en-US" sz="2400" dirty="0"/>
              <a:t>Parametrically Defined Curve</a:t>
            </a:r>
            <a:endParaRPr lang="en-US" sz="24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130040"/>
          </a:xfrm>
          <a:ln w="28575">
            <a:solidFill>
              <a:srgbClr val="FF0000"/>
            </a:solidFill>
          </a:ln>
        </p:spPr>
        <p:txBody>
          <a:bodyPr>
            <a:noAutofit/>
          </a:bodyPr>
          <a:lstStyle/>
          <a:p>
            <a:pPr algn="ctr"/>
            <a:r>
              <a:rPr lang="en-US" b="1" dirty="0">
                <a:solidFill>
                  <a:schemeClr val="tx1"/>
                </a:solidFill>
              </a:rPr>
              <a:t>Technology Note (cont.)</a:t>
            </a:r>
          </a:p>
          <a:p>
            <a:r>
              <a:rPr lang="en-US" dirty="0">
                <a:solidFill>
                  <a:schemeClr val="tx1"/>
                </a:solidFill>
              </a:rPr>
              <a:t>Figure 9 illustrates the given hypocycloid (</a:t>
            </a:r>
            <a:r>
              <a:rPr lang="en-US" i="1" dirty="0">
                <a:solidFill>
                  <a:schemeClr val="tx1"/>
                </a:solidFill>
              </a:rPr>
              <a:t>r</a:t>
            </a:r>
            <a:r>
              <a:rPr lang="en-US" dirty="0">
                <a:solidFill>
                  <a:schemeClr val="tx1"/>
                </a:solidFill>
              </a:rPr>
              <a:t> = 2, </a:t>
            </a:r>
            <a:r>
              <a:rPr lang="en-US" i="1" dirty="0">
                <a:solidFill>
                  <a:schemeClr val="tx1"/>
                </a:solidFill>
              </a:rPr>
              <a:t>k</a:t>
            </a:r>
            <a:r>
              <a:rPr lang="en-US" dirty="0">
                <a:solidFill>
                  <a:schemeClr val="tx1"/>
                </a:solidFill>
              </a:rPr>
              <a:t> = 5) for 0 ≤ </a:t>
            </a:r>
            <a:r>
              <a:rPr lang="en-US" i="1" dirty="0">
                <a:solidFill>
                  <a:schemeClr val="tx1"/>
                </a:solidFill>
              </a:rPr>
              <a:t>t</a:t>
            </a:r>
            <a:r>
              <a:rPr lang="en-US" dirty="0">
                <a:solidFill>
                  <a:schemeClr val="tx1"/>
                </a:solidFill>
              </a:rPr>
              <a:t> ≤ 2</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rPr>
              <a:t>.</a:t>
            </a:r>
          </a:p>
        </p:txBody>
      </p:sp>
      <p:pic>
        <p:nvPicPr>
          <p:cNvPr id="350211" name="Picture 3"/>
          <p:cNvPicPr>
            <a:picLocks noChangeAspect="1" noChangeArrowheads="1"/>
          </p:cNvPicPr>
          <p:nvPr/>
        </p:nvPicPr>
        <p:blipFill>
          <a:blip r:embed="rId2" cstate="print"/>
          <a:srcRect/>
          <a:stretch>
            <a:fillRect/>
          </a:stretch>
        </p:blipFill>
        <p:spPr bwMode="auto">
          <a:xfrm>
            <a:off x="3065162" y="2743200"/>
            <a:ext cx="2649838" cy="1828800"/>
          </a:xfrm>
          <a:prstGeom prst="rect">
            <a:avLst/>
          </a:prstGeom>
          <a:noFill/>
          <a:ln w="9525">
            <a:noFill/>
            <a:miter lim="800000"/>
            <a:headEnd/>
            <a:tailEnd/>
          </a:ln>
        </p:spPr>
      </p:pic>
      <p:sp>
        <p:nvSpPr>
          <p:cNvPr id="8" name="Rectangle 7"/>
          <p:cNvSpPr/>
          <p:nvPr/>
        </p:nvSpPr>
        <p:spPr>
          <a:xfrm>
            <a:off x="2068124" y="4800600"/>
            <a:ext cx="4866076" cy="523220"/>
          </a:xfrm>
          <a:prstGeom prst="rect">
            <a:avLst/>
          </a:prstGeom>
        </p:spPr>
        <p:txBody>
          <a:bodyPr wrap="none">
            <a:spAutoFit/>
          </a:bodyPr>
          <a:lstStyle/>
          <a:p>
            <a:r>
              <a:rPr lang="en-US" sz="2800" b="1" dirty="0"/>
              <a:t>Figure 9a </a:t>
            </a:r>
            <a:r>
              <a:rPr lang="en-US" sz="2800" dirty="0"/>
              <a:t>[</a:t>
            </a:r>
            <a:r>
              <a:rPr lang="en-US" sz="2800" dirty="0">
                <a:latin typeface="Symbol" pitchFamily="18" charset="2"/>
              </a:rPr>
              <a:t>-</a:t>
            </a:r>
            <a:r>
              <a:rPr lang="en-US" sz="2800" dirty="0"/>
              <a:t>12, 12] by [</a:t>
            </a:r>
            <a:r>
              <a:rPr lang="en-US" sz="2800" dirty="0">
                <a:latin typeface="Symbol" pitchFamily="18" charset="2"/>
              </a:rPr>
              <a:t>-</a:t>
            </a:r>
            <a:r>
              <a:rPr lang="en-US" sz="2800" dirty="0"/>
              <a:t>10, 10]</a:t>
            </a:r>
            <a:r>
              <a:rPr lang="en-US" sz="2800" b="1"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ln w="28575">
            <a:solidFill>
              <a:srgbClr val="FF0000"/>
            </a:solidFill>
          </a:ln>
        </p:spPr>
        <p:txBody>
          <a:bodyPr/>
          <a:lstStyle/>
          <a:p>
            <a:pPr algn="ctr"/>
            <a:r>
              <a:rPr lang="en-US" b="1" dirty="0">
                <a:solidFill>
                  <a:schemeClr val="tx1"/>
                </a:solidFill>
              </a:rPr>
              <a:t>Technology Note (cont.)</a:t>
            </a:r>
          </a:p>
        </p:txBody>
      </p:sp>
      <p:pic>
        <p:nvPicPr>
          <p:cNvPr id="35021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1196340" y="1784556"/>
            <a:ext cx="7132320" cy="3598623"/>
          </a:xfrm>
          <a:prstGeom prst="rect">
            <a:avLst/>
          </a:prstGeom>
          <a:noFill/>
          <a:ln w="9525">
            <a:noFill/>
            <a:miter lim="800000"/>
            <a:headEnd/>
            <a:tailEnd/>
          </a:ln>
        </p:spPr>
      </p:pic>
      <p:sp>
        <p:nvSpPr>
          <p:cNvPr id="5" name="Rectangle 4"/>
          <p:cNvSpPr/>
          <p:nvPr/>
        </p:nvSpPr>
        <p:spPr>
          <a:xfrm>
            <a:off x="3940416" y="5290282"/>
            <a:ext cx="1644168" cy="523220"/>
          </a:xfrm>
          <a:prstGeom prst="rect">
            <a:avLst/>
          </a:prstGeom>
        </p:spPr>
        <p:txBody>
          <a:bodyPr wrap="none">
            <a:spAutoFit/>
          </a:bodyPr>
          <a:lstStyle/>
          <a:p>
            <a:r>
              <a:rPr lang="en-US" sz="2800" b="1" dirty="0"/>
              <a:t>Figure 9b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587240"/>
          </a:xfrm>
          <a:ln w="28575">
            <a:solidFill>
              <a:srgbClr val="FF0000"/>
            </a:solidFill>
          </a:ln>
        </p:spPr>
        <p:txBody>
          <a:bodyPr wrap="square">
            <a:normAutofit/>
          </a:bodyPr>
          <a:lstStyle/>
          <a:p>
            <a:pPr algn="ctr"/>
            <a:r>
              <a:rPr lang="en-US" b="1" dirty="0">
                <a:solidFill>
                  <a:schemeClr val="tx1"/>
                </a:solidFill>
              </a:rPr>
              <a:t>Technology Note (cont.)</a:t>
            </a:r>
          </a:p>
          <a:p>
            <a:r>
              <a:rPr lang="en-US" dirty="0">
                <a:solidFill>
                  <a:schemeClr val="tx1"/>
                </a:solidFill>
              </a:rPr>
              <a:t>The number of cusps (which, as we will see in the next section, qualify as points where the curve is not </a:t>
            </a:r>
            <a:r>
              <a:rPr lang="en-US" i="1" dirty="0">
                <a:solidFill>
                  <a:schemeClr val="tx1"/>
                </a:solidFill>
              </a:rPr>
              <a:t>smooth</a:t>
            </a:r>
            <a:r>
              <a:rPr lang="en-US" dirty="0">
                <a:solidFill>
                  <a:schemeClr val="tx1"/>
                </a:solidFill>
              </a:rPr>
              <a:t>) can be determined from </a:t>
            </a:r>
            <a:r>
              <a:rPr lang="en-US" i="1" dirty="0">
                <a:solidFill>
                  <a:schemeClr val="tx1"/>
                </a:solidFill>
              </a:rPr>
              <a:t>k</a:t>
            </a:r>
            <a:r>
              <a:rPr lang="en-US" dirty="0">
                <a:solidFill>
                  <a:schemeClr val="tx1"/>
                </a:solidFill>
              </a:rPr>
              <a:t> if </a:t>
            </a:r>
            <a:r>
              <a:rPr lang="en-US" i="1" dirty="0">
                <a:solidFill>
                  <a:schemeClr val="tx1"/>
                </a:solidFill>
              </a:rPr>
              <a:t>k</a:t>
            </a:r>
            <a:r>
              <a:rPr lang="en-US" dirty="0">
                <a:solidFill>
                  <a:schemeClr val="tx1"/>
                </a:solidFill>
              </a:rPr>
              <a:t> is either an integer or a rational number.			                  If </a:t>
            </a:r>
            <a:r>
              <a:rPr lang="en-US" i="1" dirty="0">
                <a:solidFill>
                  <a:schemeClr val="tx1"/>
                </a:solidFill>
              </a:rPr>
              <a:t>k</a:t>
            </a:r>
            <a:r>
              <a:rPr lang="en-US" dirty="0">
                <a:solidFill>
                  <a:schemeClr val="tx1"/>
                </a:solidFill>
              </a:rPr>
              <a:t> is irrational, the 			              hypocycloid never retraces 				 itself no matter how long 				     the parametric interval. </a:t>
            </a:r>
          </a:p>
        </p:txBody>
      </p:sp>
      <p:pic>
        <p:nvPicPr>
          <p:cNvPr id="351235" name="Picture 3"/>
          <p:cNvPicPr>
            <a:picLocks noChangeAspect="1" noChangeArrowheads="1"/>
          </p:cNvPicPr>
          <p:nvPr/>
        </p:nvPicPr>
        <p:blipFill>
          <a:blip r:embed="rId2" cstate="print"/>
          <a:srcRect/>
          <a:stretch>
            <a:fillRect/>
          </a:stretch>
        </p:blipFill>
        <p:spPr bwMode="auto">
          <a:xfrm>
            <a:off x="4800600" y="3113049"/>
            <a:ext cx="3338946" cy="2286000"/>
          </a:xfrm>
          <a:prstGeom prst="rect">
            <a:avLst/>
          </a:prstGeom>
          <a:noFill/>
          <a:ln w="9525">
            <a:noFill/>
            <a:miter lim="800000"/>
            <a:headEnd/>
            <a:tailEnd/>
          </a:ln>
        </p:spPr>
      </p:pic>
      <p:sp>
        <p:nvSpPr>
          <p:cNvPr id="6" name="Rectangle 5"/>
          <p:cNvSpPr/>
          <p:nvPr/>
        </p:nvSpPr>
        <p:spPr>
          <a:xfrm>
            <a:off x="4267200" y="5367453"/>
            <a:ext cx="4191000" cy="523220"/>
          </a:xfrm>
          <a:prstGeom prst="rect">
            <a:avLst/>
          </a:prstGeom>
        </p:spPr>
        <p:txBody>
          <a:bodyPr wrap="square">
            <a:spAutoFit/>
          </a:bodyPr>
          <a:lstStyle/>
          <a:p>
            <a:r>
              <a:rPr lang="en-US" sz="2800" b="1" dirty="0"/>
              <a:t>Figure 10a </a:t>
            </a:r>
            <a:r>
              <a:rPr lang="en-US" sz="2800" dirty="0"/>
              <a:t>[</a:t>
            </a:r>
            <a:r>
              <a:rPr lang="en-US" sz="2800" dirty="0">
                <a:latin typeface="Symbol" pitchFamily="18" charset="2"/>
              </a:rPr>
              <a:t>-</a:t>
            </a:r>
            <a:r>
              <a:rPr lang="en-US" sz="2800" dirty="0"/>
              <a:t>7,7] by [</a:t>
            </a:r>
            <a:r>
              <a:rPr lang="en-US" sz="2800" dirty="0">
                <a:latin typeface="Symbol" pitchFamily="18" charset="2"/>
              </a:rPr>
              <a:t>-</a:t>
            </a:r>
            <a:r>
              <a:rPr lang="en-US" sz="2800" dirty="0"/>
              <a:t>7,7]</a:t>
            </a:r>
            <a:r>
              <a:rPr lang="en-US" sz="2800" b="1"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663440"/>
          </a:xfrm>
          <a:ln w="28575">
            <a:solidFill>
              <a:srgbClr val="FF0000"/>
            </a:solidFill>
          </a:ln>
        </p:spPr>
        <p:txBody>
          <a:bodyPr>
            <a:noAutofit/>
          </a:bodyPr>
          <a:lstStyle/>
          <a:p>
            <a:pPr algn="ctr"/>
            <a:r>
              <a:rPr lang="en-US" b="1" dirty="0">
                <a:solidFill>
                  <a:schemeClr val="tx1"/>
                </a:solidFill>
              </a:rPr>
              <a:t>Technology Note (cont.)</a:t>
            </a:r>
          </a:p>
          <a:p>
            <a:pPr>
              <a:spcBef>
                <a:spcPts val="0"/>
              </a:spcBef>
            </a:pPr>
            <a:r>
              <a:rPr lang="en-US" dirty="0">
                <a:solidFill>
                  <a:schemeClr val="tx1"/>
                </a:solidFill>
              </a:rPr>
              <a:t>Figure 10 shows a hypocycloid with </a:t>
            </a:r>
            <a:r>
              <a:rPr lang="en-US" i="1" dirty="0">
                <a:solidFill>
                  <a:schemeClr val="tx1"/>
                </a:solidFill>
              </a:rPr>
              <a:t>r</a:t>
            </a:r>
            <a:r>
              <a:rPr lang="en-US" dirty="0">
                <a:solidFill>
                  <a:schemeClr val="tx1"/>
                </a:solidFill>
              </a:rPr>
              <a:t> = 2, </a:t>
            </a:r>
            <a:r>
              <a:rPr lang="en-US" i="1" dirty="0">
                <a:solidFill>
                  <a:schemeClr val="tx1"/>
                </a:solidFill>
              </a:rPr>
              <a:t>k</a:t>
            </a:r>
            <a:r>
              <a:rPr lang="en-US" dirty="0">
                <a:solidFill>
                  <a:schemeClr val="tx1"/>
                </a:solidFill>
              </a:rPr>
              <a:t> = </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rPr>
              <a:t>, and a parametric interval of [0, 100</a:t>
            </a:r>
            <a:r>
              <a:rPr lang="el-GR" i="1" dirty="0">
                <a:solidFill>
                  <a:schemeClr val="tx1"/>
                </a:solidFill>
                <a:latin typeface="Cambria Math" panose="02040503050406030204" pitchFamily="18" charset="0"/>
                <a:ea typeface="Cambria Math" panose="02040503050406030204" pitchFamily="18" charset="0"/>
                <a:sym typeface="Symbol"/>
              </a:rPr>
              <a:t>π</a:t>
            </a:r>
            <a:r>
              <a:rPr lang="en-US" i="1" dirty="0">
                <a:solidFill>
                  <a:schemeClr val="tx1"/>
                </a:solidFill>
                <a:latin typeface="Cambria Math" panose="02040503050406030204" pitchFamily="18" charset="0"/>
                <a:ea typeface="Cambria Math" panose="02040503050406030204" pitchFamily="18" charset="0"/>
                <a:sym typeface="Symbol"/>
              </a:rPr>
              <a:t> </a:t>
            </a:r>
            <a:r>
              <a:rPr lang="en-US" dirty="0">
                <a:solidFill>
                  <a:schemeClr val="tx1"/>
                </a:solidFill>
              </a:rPr>
              <a:t>]</a:t>
            </a:r>
            <a:endParaRPr lang="en-US" b="1" dirty="0">
              <a:solidFill>
                <a:schemeClr val="tx1"/>
              </a:solidFill>
            </a:endParaRPr>
          </a:p>
        </p:txBody>
      </p:sp>
      <p:pic>
        <p:nvPicPr>
          <p:cNvPr id="353283" name="Picture 3"/>
          <p:cNvPicPr>
            <a:picLocks noChangeAspect="1" noChangeArrowheads="1"/>
          </p:cNvPicPr>
          <p:nvPr/>
        </p:nvPicPr>
        <p:blipFill>
          <a:blip r:embed="rId2" cstate="print"/>
          <a:srcRect/>
          <a:stretch>
            <a:fillRect/>
          </a:stretch>
        </p:blipFill>
        <p:spPr bwMode="auto">
          <a:xfrm>
            <a:off x="1295400" y="2590800"/>
            <a:ext cx="5486400" cy="3277868"/>
          </a:xfrm>
          <a:prstGeom prst="rect">
            <a:avLst/>
          </a:prstGeom>
          <a:noFill/>
          <a:ln w="9525">
            <a:noFill/>
            <a:miter lim="800000"/>
            <a:headEnd/>
            <a:tailEnd/>
          </a:ln>
        </p:spPr>
      </p:pic>
      <p:sp>
        <p:nvSpPr>
          <p:cNvPr id="6" name="Rectangle 5"/>
          <p:cNvSpPr/>
          <p:nvPr/>
        </p:nvSpPr>
        <p:spPr>
          <a:xfrm>
            <a:off x="6781800" y="5334000"/>
            <a:ext cx="1745158" cy="523220"/>
          </a:xfrm>
          <a:prstGeom prst="rect">
            <a:avLst/>
          </a:prstGeom>
        </p:spPr>
        <p:txBody>
          <a:bodyPr wrap="none">
            <a:spAutoFit/>
          </a:bodyPr>
          <a:lstStyle/>
          <a:p>
            <a:r>
              <a:rPr lang="en-US" sz="2800" b="1" dirty="0"/>
              <a:t>Figure 10b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Terminology of Parametric Equations</a:t>
            </a:r>
          </a:p>
        </p:txBody>
      </p:sp>
      <p:sp>
        <p:nvSpPr>
          <p:cNvPr id="3" name="Content Placeholder 2"/>
          <p:cNvSpPr>
            <a:spLocks noGrp="1"/>
          </p:cNvSpPr>
          <p:nvPr>
            <p:ph idx="1"/>
          </p:nvPr>
        </p:nvSpPr>
        <p:spPr/>
        <p:txBody>
          <a:bodyPr>
            <a:normAutofit/>
          </a:bodyPr>
          <a:lstStyle/>
          <a:p>
            <a:r>
              <a:rPr lang="en-US" dirty="0"/>
              <a:t>We say </a:t>
            </a:r>
            <a:r>
              <a:rPr lang="en-US" i="1" dirty="0"/>
              <a:t>C</a:t>
            </a:r>
            <a:r>
              <a:rPr lang="en-US" dirty="0"/>
              <a:t> is defined </a:t>
            </a:r>
            <a:r>
              <a:rPr lang="en-US" i="1" dirty="0"/>
              <a:t>parametrically </a:t>
            </a:r>
            <a:r>
              <a:rPr lang="en-US" dirty="0"/>
              <a:t>by </a:t>
            </a:r>
            <a:r>
              <a:rPr lang="en-US" i="1" dirty="0"/>
              <a:t>f</a:t>
            </a:r>
            <a:r>
              <a:rPr lang="en-US" dirty="0"/>
              <a:t> and </a:t>
            </a:r>
            <a:r>
              <a:rPr lang="en-US" i="1" dirty="0"/>
              <a:t>g</a:t>
            </a:r>
            <a:r>
              <a:rPr lang="en-US" dirty="0"/>
              <a:t> over the interval </a:t>
            </a:r>
            <a:r>
              <a:rPr lang="en-US" i="1" dirty="0"/>
              <a:t>I</a:t>
            </a:r>
            <a:r>
              <a:rPr lang="en-US" dirty="0"/>
              <a:t>. It is often helpful to think of the parameter </a:t>
            </a:r>
            <a:r>
              <a:rPr lang="en-US" i="1" dirty="0"/>
              <a:t>t</a:t>
            </a:r>
            <a:r>
              <a:rPr lang="en-US" dirty="0"/>
              <a:t> as time, and of </a:t>
            </a:r>
            <a:r>
              <a:rPr lang="en-US" i="1" dirty="0"/>
              <a:t>C</a:t>
            </a:r>
            <a:r>
              <a:rPr lang="en-US" dirty="0"/>
              <a:t> as the path “traced out” by the point (</a:t>
            </a:r>
            <a:r>
              <a:rPr lang="en-US" i="1" dirty="0"/>
              <a:t>f</a:t>
            </a:r>
            <a:r>
              <a:rPr lang="en-US" dirty="0"/>
              <a:t>(</a:t>
            </a:r>
            <a:r>
              <a:rPr lang="en-US" i="1" dirty="0"/>
              <a:t>t</a:t>
            </a:r>
            <a:r>
              <a:rPr lang="en-US" dirty="0"/>
              <a:t>), </a:t>
            </a:r>
            <a:r>
              <a:rPr lang="en-US" i="1" dirty="0"/>
              <a:t>g</a:t>
            </a:r>
            <a:r>
              <a:rPr lang="en-US" dirty="0"/>
              <a:t>(</a:t>
            </a:r>
            <a:r>
              <a:rPr lang="en-US" i="1" dirty="0"/>
              <a:t>t</a:t>
            </a:r>
            <a:r>
              <a:rPr lang="en-US" dirty="0"/>
              <a:t>)) as </a:t>
            </a:r>
            <a:r>
              <a:rPr lang="en-US" i="1" dirty="0"/>
              <a:t>t</a:t>
            </a:r>
            <a:r>
              <a:rPr lang="en-US" dirty="0"/>
              <a:t> moves from </a:t>
            </a:r>
            <a:r>
              <a:rPr lang="en-US" i="1" dirty="0"/>
              <a:t>a</a:t>
            </a:r>
            <a:r>
              <a:rPr lang="en-US" dirty="0"/>
              <a:t> toward </a:t>
            </a:r>
            <a:r>
              <a:rPr lang="en-US" i="1" dirty="0"/>
              <a:t>b</a:t>
            </a:r>
            <a:r>
              <a:rPr lang="en-US" dirty="0"/>
              <a:t>. In some applications it is helpful to indicate the direction of travel along the curve that corresponds to the increasing parameter, which we do with arrows as shown in Figure 1. The direction traveled along the curve as the parameter increases is called the curve’s </a:t>
            </a:r>
            <a:r>
              <a:rPr lang="en-US" b="1" dirty="0"/>
              <a:t>orientation.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Terminology of Parametric Equations</a:t>
            </a:r>
          </a:p>
        </p:txBody>
      </p:sp>
      <p:sp>
        <p:nvSpPr>
          <p:cNvPr id="3" name="Content Placeholder 2"/>
          <p:cNvSpPr>
            <a:spLocks noGrp="1"/>
          </p:cNvSpPr>
          <p:nvPr>
            <p:ph idx="1"/>
          </p:nvPr>
        </p:nvSpPr>
        <p:spPr/>
        <p:txBody>
          <a:bodyPr/>
          <a:lstStyle/>
          <a:p>
            <a:r>
              <a:rPr lang="en-US" dirty="0"/>
              <a:t>One way to sketch a parametrically defined curve is to simply calculate a sequence of representative points (</a:t>
            </a:r>
            <a:r>
              <a:rPr lang="en-US" i="1" dirty="0"/>
              <a:t>f</a:t>
            </a:r>
            <a:r>
              <a:rPr lang="en-US" dirty="0"/>
              <a:t>(</a:t>
            </a:r>
            <a:r>
              <a:rPr lang="en-US" i="1" dirty="0"/>
              <a:t>t</a:t>
            </a:r>
            <a:r>
              <a:rPr lang="en-US" dirty="0"/>
              <a:t>), </a:t>
            </a:r>
            <a:r>
              <a:rPr lang="en-US" i="1" dirty="0"/>
              <a:t>g</a:t>
            </a:r>
            <a:r>
              <a:rPr lang="en-US" dirty="0"/>
              <a:t>(</a:t>
            </a:r>
            <a:r>
              <a:rPr lang="en-US" i="1" dirty="0"/>
              <a:t>t</a:t>
            </a:r>
            <a:r>
              <a:rPr lang="en-US" dirty="0"/>
              <a:t>)) and connect them with our best guess at the points in between. But it may also be possible to </a:t>
            </a:r>
            <a:r>
              <a:rPr lang="en-US" i="1" dirty="0"/>
              <a:t>eliminate the parameter</a:t>
            </a:r>
            <a:r>
              <a:rPr lang="en-US" dirty="0"/>
              <a:t> in the parametric equations and arrive at a meaningful equation in </a:t>
            </a:r>
            <a:r>
              <a:rPr lang="en-US" i="1" dirty="0"/>
              <a:t>x</a:t>
            </a:r>
            <a:r>
              <a:rPr lang="en-US" dirty="0"/>
              <a:t> and </a:t>
            </a:r>
            <a:r>
              <a:rPr lang="en-US" i="1" dirty="0"/>
              <a:t>y</a:t>
            </a:r>
            <a:r>
              <a:rPr 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457200" y="1280160"/>
            <a:ext cx="8229600" cy="4572000"/>
          </a:xfrm>
        </p:spPr>
        <p:txBody>
          <a:bodyPr/>
          <a:lstStyle/>
          <a:p>
            <a:r>
              <a:rPr lang="en-US" dirty="0"/>
              <a:t>Sketch the curve defined parametrically by </a:t>
            </a:r>
            <a:r>
              <a:rPr lang="en-US" i="1" dirty="0">
                <a:solidFill>
                  <a:srgbClr val="0000FF"/>
                </a:solidFill>
              </a:rPr>
              <a:t>x</a:t>
            </a:r>
            <a:r>
              <a:rPr lang="en-US" dirty="0">
                <a:solidFill>
                  <a:srgbClr val="0000FF"/>
                </a:solidFill>
              </a:rPr>
              <a:t> = </a:t>
            </a:r>
            <a:r>
              <a:rPr lang="en-US" i="1" dirty="0">
                <a:solidFill>
                  <a:srgbClr val="0000FF"/>
                </a:solidFill>
              </a:rPr>
              <a:t>t</a:t>
            </a:r>
            <a:r>
              <a:rPr lang="en-US" baseline="30000" dirty="0">
                <a:solidFill>
                  <a:srgbClr val="0000FF"/>
                </a:solidFill>
              </a:rPr>
              <a:t>2</a:t>
            </a:r>
            <a:r>
              <a:rPr lang="en-US" dirty="0">
                <a:solidFill>
                  <a:srgbClr val="0000FF"/>
                </a:solidFill>
              </a:rPr>
              <a:t> + </a:t>
            </a:r>
            <a:r>
              <a:rPr lang="en-US" i="1" dirty="0">
                <a:solidFill>
                  <a:srgbClr val="0000FF"/>
                </a:solidFill>
              </a:rPr>
              <a:t>t</a:t>
            </a:r>
            <a:r>
              <a:rPr lang="en-US" dirty="0">
                <a:solidFill>
                  <a:srgbClr val="0000FF"/>
                </a:solidFill>
              </a:rPr>
              <a:t> </a:t>
            </a:r>
            <a:r>
              <a:rPr lang="en-US" dirty="0"/>
              <a:t>and </a:t>
            </a:r>
            <a:r>
              <a:rPr lang="en-US" i="1" dirty="0">
                <a:solidFill>
                  <a:srgbClr val="0000FF"/>
                </a:solidFill>
              </a:rPr>
              <a:t>y</a:t>
            </a:r>
            <a:r>
              <a:rPr lang="en-US" dirty="0">
                <a:solidFill>
                  <a:srgbClr val="0000FF"/>
                </a:solidFill>
              </a:rPr>
              <a:t> = </a:t>
            </a:r>
            <a:r>
              <a:rPr lang="en-US" i="1" dirty="0">
                <a:solidFill>
                  <a:srgbClr val="0000FF"/>
                </a:solidFill>
              </a:rPr>
              <a:t>t</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 </a:t>
            </a:r>
          </a:p>
          <a:p>
            <a:r>
              <a:rPr lang="en-US" b="1" dirty="0"/>
              <a:t>Solution</a:t>
            </a:r>
          </a:p>
        </p:txBody>
      </p:sp>
      <p:graphicFrame>
        <p:nvGraphicFramePr>
          <p:cNvPr id="314370" name="Object 2"/>
          <p:cNvGraphicFramePr>
            <a:graphicFrameLocks noChangeAspect="1"/>
          </p:cNvGraphicFramePr>
          <p:nvPr/>
        </p:nvGraphicFramePr>
        <p:xfrm>
          <a:off x="1890252" y="1769808"/>
          <a:ext cx="1460500" cy="482600"/>
        </p:xfrm>
        <a:graphic>
          <a:graphicData uri="http://schemas.openxmlformats.org/presentationml/2006/ole">
            <mc:AlternateContent xmlns:mc="http://schemas.openxmlformats.org/markup-compatibility/2006">
              <mc:Choice xmlns:v="urn:schemas-microsoft-com:vml" Requires="v">
                <p:oleObj spid="_x0000_s314383" name="Equation" r:id="rId3" imgW="1460160" imgH="482400" progId="Equation.DSMT4">
                  <p:embed/>
                </p:oleObj>
              </mc:Choice>
              <mc:Fallback>
                <p:oleObj name="Equation" r:id="rId3" imgW="14601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252" y="1769808"/>
                        <a:ext cx="1460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4371" name="Picture 3"/>
          <p:cNvPicPr>
            <a:picLocks noChangeAspect="1" noChangeArrowheads="1"/>
          </p:cNvPicPr>
          <p:nvPr/>
        </p:nvPicPr>
        <p:blipFill>
          <a:blip r:embed="rId5" cstate="print"/>
          <a:stretch>
            <a:fillRect/>
          </a:stretch>
        </p:blipFill>
        <p:spPr bwMode="auto">
          <a:xfrm>
            <a:off x="4960330" y="2079236"/>
            <a:ext cx="3291840" cy="3389238"/>
          </a:xfrm>
          <a:prstGeom prst="rect">
            <a:avLst/>
          </a:prstGeom>
          <a:noFill/>
          <a:ln>
            <a:noFill/>
          </a:ln>
        </p:spPr>
      </p:pic>
      <p:sp>
        <p:nvSpPr>
          <p:cNvPr id="6" name="Rectangle 5"/>
          <p:cNvSpPr/>
          <p:nvPr/>
        </p:nvSpPr>
        <p:spPr>
          <a:xfrm>
            <a:off x="4320250" y="5496580"/>
            <a:ext cx="4572000" cy="523220"/>
          </a:xfrm>
          <a:prstGeom prst="rect">
            <a:avLst/>
          </a:prstGeom>
        </p:spPr>
        <p:txBody>
          <a:bodyPr>
            <a:spAutoFit/>
          </a:bodyPr>
          <a:lstStyle/>
          <a:p>
            <a:r>
              <a:rPr lang="en-US" sz="2800" b="1" dirty="0"/>
              <a:t> Figure 2 </a:t>
            </a:r>
            <a:r>
              <a:rPr lang="en-US" sz="2800" dirty="0"/>
              <a:t>Parametric Parabola </a:t>
            </a:r>
          </a:p>
        </p:txBody>
      </p:sp>
      <p:sp>
        <p:nvSpPr>
          <p:cNvPr id="8" name="Rectangle 7"/>
          <p:cNvSpPr/>
          <p:nvPr/>
        </p:nvSpPr>
        <p:spPr>
          <a:xfrm>
            <a:off x="457200" y="2743200"/>
            <a:ext cx="4572000" cy="1815882"/>
          </a:xfrm>
          <a:prstGeom prst="rect">
            <a:avLst/>
          </a:prstGeom>
        </p:spPr>
        <p:txBody>
          <a:bodyPr>
            <a:spAutoFit/>
          </a:bodyPr>
          <a:lstStyle/>
          <a:p>
            <a:r>
              <a:rPr lang="en-US" sz="2800" dirty="0">
                <a:solidFill>
                  <a:srgbClr val="366092"/>
                </a:solidFill>
              </a:rPr>
              <a:t>If we </a:t>
            </a:r>
            <a:r>
              <a:rPr lang="en-US" sz="2800" i="1" dirty="0">
                <a:solidFill>
                  <a:srgbClr val="366092"/>
                </a:solidFill>
              </a:rPr>
              <a:t>were</a:t>
            </a:r>
            <a:r>
              <a:rPr lang="en-US" sz="2800" dirty="0">
                <a:solidFill>
                  <a:srgbClr val="366092"/>
                </a:solidFill>
              </a:rPr>
              <a:t> to plot points, we would obtain a collection of points and a sketch such as that shown in Figure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43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graphicFrame>
        <p:nvGraphicFramePr>
          <p:cNvPr id="5" name="Content Placeholder 4"/>
          <p:cNvGraphicFramePr>
            <a:graphicFrameLocks noGrp="1"/>
          </p:cNvGraphicFramePr>
          <p:nvPr>
            <p:ph idx="1"/>
          </p:nvPr>
        </p:nvGraphicFramePr>
        <p:xfrm>
          <a:off x="457200" y="1279525"/>
          <a:ext cx="8229600" cy="374967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49275">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640080">
                <a:tc>
                  <a:txBody>
                    <a:bodyPr/>
                    <a:lstStyle/>
                    <a:p>
                      <a:pPr algn="ctr"/>
                      <a:r>
                        <a:rPr lang="en-US" sz="2400" kern="1200" baseline="0" dirty="0">
                          <a:solidFill>
                            <a:schemeClr val="dk1"/>
                          </a:solidFill>
                          <a:latin typeface="+mn-lt"/>
                          <a:ea typeface="+mn-ea"/>
                          <a:cs typeface="+mn-cs"/>
                        </a:rPr>
                        <a:t>−4	  (12, −5)</a:t>
                      </a:r>
                    </a:p>
                  </a:txBody>
                  <a:tcPr anchor="ctr"/>
                </a:tc>
                <a:tc>
                  <a:txBody>
                    <a:bodyPr/>
                    <a:lstStyle/>
                    <a:p>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        </a:t>
                      </a:r>
                      <a:r>
                        <a:rPr lang="en-US" sz="2400" kern="1200" baseline="0" dirty="0">
                          <a:solidFill>
                            <a:schemeClr val="dk1"/>
                          </a:solidFill>
                          <a:latin typeface="+mn-lt"/>
                          <a:ea typeface="+mn-ea"/>
                          <a:cs typeface="+mn-cs"/>
                        </a:rPr>
                        <a:t> 1	       (2, 0)</a:t>
                      </a:r>
                    </a:p>
                  </a:txBody>
                  <a:tcPr anchor="ctr"/>
                </a:tc>
                <a:extLst>
                  <a:ext uri="{0D108BD9-81ED-4DB2-BD59-A6C34878D82A}">
                    <a16:rowId xmlns:a16="http://schemas.microsoft.com/office/drawing/2014/main" val="10001"/>
                  </a:ext>
                </a:extLst>
              </a:tr>
              <a:tr h="640080">
                <a:tc>
                  <a:txBody>
                    <a:bodyPr/>
                    <a:lstStyle/>
                    <a:p>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     −1	      (0, −2)</a:t>
                      </a:r>
                    </a:p>
                  </a:txBody>
                  <a:tcPr anchor="ctr"/>
                </a:tc>
                <a:tc>
                  <a:txBody>
                    <a:bodyPr/>
                    <a:lstStyle/>
                    <a:p>
                      <a:endParaRPr lang="en-US" dirty="0"/>
                    </a:p>
                  </a:txBody>
                  <a:tcPr anchor="ctr"/>
                </a:tc>
                <a:extLst>
                  <a:ext uri="{0D108BD9-81ED-4DB2-BD59-A6C34878D82A}">
                    <a16:rowId xmlns:a16="http://schemas.microsoft.com/office/drawing/2014/main" val="10002"/>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     −3	       (6, −4)</a:t>
                      </a:r>
                    </a:p>
                  </a:txBody>
                  <a:tcPr anchor="ctr"/>
                </a:tc>
                <a:tc>
                  <a:txBody>
                    <a:bodyPr/>
                    <a:lstStyle/>
                    <a:p>
                      <a:endParaRPr lang="en-US" dirty="0"/>
                    </a:p>
                  </a:txBody>
                  <a:tcPr anchor="ctr"/>
                </a:tc>
                <a:tc>
                  <a:txBody>
                    <a:bodyPr/>
                    <a:lstStyle/>
                    <a:p>
                      <a:r>
                        <a:rPr lang="en-US" sz="2400" kern="1200" baseline="0" dirty="0">
                          <a:solidFill>
                            <a:schemeClr val="dk1"/>
                          </a:solidFill>
                          <a:latin typeface="+mn-lt"/>
                          <a:ea typeface="+mn-ea"/>
                          <a:cs typeface="+mn-cs"/>
                        </a:rPr>
                        <a:t>       2	       (6, 1)</a:t>
                      </a:r>
                      <a:endParaRPr lang="en-US" sz="2400" dirty="0"/>
                    </a:p>
                  </a:txBody>
                  <a:tcPr anchor="ctr"/>
                </a:tc>
                <a:extLst>
                  <a:ext uri="{0D108BD9-81ED-4DB2-BD59-A6C34878D82A}">
                    <a16:rowId xmlns:a16="http://schemas.microsoft.com/office/drawing/2014/main" val="10003"/>
                  </a:ext>
                </a:extLst>
              </a:tr>
              <a:tr h="640080">
                <a:tc>
                  <a:txBody>
                    <a:bodyPr/>
                    <a:lstStyle/>
                    <a:p>
                      <a:endParaRPr lang="en-US" dirty="0"/>
                    </a:p>
                  </a:txBody>
                  <a:tcPr anchor="ctr"/>
                </a:tc>
                <a:tc>
                  <a:txBody>
                    <a:bodyPr/>
                    <a:lstStyle/>
                    <a:p>
                      <a:r>
                        <a:rPr lang="en-US" sz="1800" kern="1200" baseline="0" dirty="0">
                          <a:solidFill>
                            <a:schemeClr val="dk1"/>
                          </a:solidFill>
                          <a:latin typeface="+mn-lt"/>
                          <a:ea typeface="+mn-ea"/>
                          <a:cs typeface="+mn-cs"/>
                        </a:rPr>
                        <a:t>         </a:t>
                      </a:r>
                      <a:r>
                        <a:rPr lang="en-US" sz="2400" kern="1200" baseline="0" dirty="0">
                          <a:solidFill>
                            <a:schemeClr val="dk1"/>
                          </a:solidFill>
                          <a:latin typeface="+mn-lt"/>
                          <a:ea typeface="+mn-ea"/>
                          <a:cs typeface="+mn-cs"/>
                        </a:rPr>
                        <a:t>0	      (0, −1)</a:t>
                      </a:r>
                      <a:endParaRPr lang="en-US" sz="2400" dirty="0"/>
                    </a:p>
                  </a:txBody>
                  <a:tcPr anchor="ctr"/>
                </a:tc>
                <a:tc>
                  <a:txBody>
                    <a:bodyPr/>
                    <a:lstStyle/>
                    <a:p>
                      <a:endParaRPr lang="en-US" dirty="0"/>
                    </a:p>
                  </a:txBody>
                  <a:tcPr anchor="ctr"/>
                </a:tc>
                <a:extLst>
                  <a:ext uri="{0D108BD9-81ED-4DB2-BD59-A6C34878D82A}">
                    <a16:rowId xmlns:a16="http://schemas.microsoft.com/office/drawing/2014/main" val="10004"/>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     −2	       (2, −3)</a:t>
                      </a:r>
                    </a:p>
                  </a:txBody>
                  <a:tcPr anchor="ctr"/>
                </a:tc>
                <a:tc>
                  <a:txBody>
                    <a:bodyPr/>
                    <a:lstStyle/>
                    <a:p>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       3	      (12, 2)</a:t>
                      </a:r>
                      <a:endParaRPr lang="en-US" sz="2400" dirty="0"/>
                    </a:p>
                  </a:txBody>
                  <a:tcPr anchor="ctr"/>
                </a:tc>
                <a:extLst>
                  <a:ext uri="{0D108BD9-81ED-4DB2-BD59-A6C34878D82A}">
                    <a16:rowId xmlns:a16="http://schemas.microsoft.com/office/drawing/2014/main" val="10005"/>
                  </a:ext>
                </a:extLst>
              </a:tr>
            </a:tbl>
          </a:graphicData>
        </a:graphic>
      </p:graphicFrame>
      <p:graphicFrame>
        <p:nvGraphicFramePr>
          <p:cNvPr id="315394" name="Object 2"/>
          <p:cNvGraphicFramePr>
            <a:graphicFrameLocks noChangeAspect="1"/>
          </p:cNvGraphicFramePr>
          <p:nvPr/>
        </p:nvGraphicFramePr>
        <p:xfrm>
          <a:off x="1047750" y="1350963"/>
          <a:ext cx="1638300" cy="431800"/>
        </p:xfrm>
        <a:graphic>
          <a:graphicData uri="http://schemas.openxmlformats.org/presentationml/2006/ole">
            <mc:AlternateContent xmlns:mc="http://schemas.openxmlformats.org/markup-compatibility/2006">
              <mc:Choice xmlns:v="urn:schemas-microsoft-com:vml" Requires="v">
                <p:oleObj spid="_x0000_s315617" name="Equation" r:id="rId3" imgW="1638000" imgH="431640" progId="Equation.DSMT4">
                  <p:embed/>
                </p:oleObj>
              </mc:Choice>
              <mc:Fallback>
                <p:oleObj name="Equation" r:id="rId3" imgW="163800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1350963"/>
                        <a:ext cx="1638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7" name="Object 5"/>
          <p:cNvGraphicFramePr>
            <a:graphicFrameLocks noChangeAspect="1"/>
          </p:cNvGraphicFramePr>
          <p:nvPr/>
        </p:nvGraphicFramePr>
        <p:xfrm>
          <a:off x="3518700" y="1951704"/>
          <a:ext cx="431800" cy="444500"/>
        </p:xfrm>
        <a:graphic>
          <a:graphicData uri="http://schemas.openxmlformats.org/presentationml/2006/ole">
            <mc:AlternateContent xmlns:mc="http://schemas.openxmlformats.org/markup-compatibility/2006">
              <mc:Choice xmlns:v="urn:schemas-microsoft-com:vml" Requires="v">
                <p:oleObj spid="_x0000_s315618" name="Equation" r:id="rId5" imgW="431640" imgH="444240" progId="Equation.DSMT4">
                  <p:embed/>
                </p:oleObj>
              </mc:Choice>
              <mc:Fallback>
                <p:oleObj name="Equation" r:id="rId5" imgW="431640" imgH="4442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8700" y="1951704"/>
                        <a:ext cx="431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8" name="Object 6"/>
          <p:cNvGraphicFramePr>
            <a:graphicFrameLocks noChangeAspect="1"/>
          </p:cNvGraphicFramePr>
          <p:nvPr/>
        </p:nvGraphicFramePr>
        <p:xfrm>
          <a:off x="4578750" y="1951704"/>
          <a:ext cx="1003300" cy="508000"/>
        </p:xfrm>
        <a:graphic>
          <a:graphicData uri="http://schemas.openxmlformats.org/presentationml/2006/ole">
            <mc:AlternateContent xmlns:mc="http://schemas.openxmlformats.org/markup-compatibility/2006">
              <mc:Choice xmlns:v="urn:schemas-microsoft-com:vml" Requires="v">
                <p:oleObj spid="_x0000_s315619" name="Equation" r:id="rId7" imgW="1002960" imgH="507960" progId="Equation.DSMT4">
                  <p:embed/>
                </p:oleObj>
              </mc:Choice>
              <mc:Fallback>
                <p:oleObj name="Equation" r:id="rId7" imgW="1002960" imgH="5079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8750" y="1951704"/>
                        <a:ext cx="1003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9" name="Object 7"/>
          <p:cNvGraphicFramePr>
            <a:graphicFrameLocks noChangeAspect="1"/>
          </p:cNvGraphicFramePr>
          <p:nvPr/>
        </p:nvGraphicFramePr>
        <p:xfrm>
          <a:off x="803475" y="2562368"/>
          <a:ext cx="444500" cy="444500"/>
        </p:xfrm>
        <a:graphic>
          <a:graphicData uri="http://schemas.openxmlformats.org/presentationml/2006/ole">
            <mc:AlternateContent xmlns:mc="http://schemas.openxmlformats.org/markup-compatibility/2006">
              <mc:Choice xmlns:v="urn:schemas-microsoft-com:vml" Requires="v">
                <p:oleObj spid="_x0000_s315620" name="Equation" r:id="rId9" imgW="444240" imgH="444240" progId="Equation.DSMT4">
                  <p:embed/>
                </p:oleObj>
              </mc:Choice>
              <mc:Fallback>
                <p:oleObj name="Equation" r:id="rId9" imgW="444240" imgH="4442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3475" y="2562368"/>
                        <a:ext cx="444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0" name="Object 8"/>
          <p:cNvGraphicFramePr>
            <a:graphicFrameLocks noChangeAspect="1"/>
          </p:cNvGraphicFramePr>
          <p:nvPr/>
        </p:nvGraphicFramePr>
        <p:xfrm>
          <a:off x="1810036" y="2554748"/>
          <a:ext cx="1092200" cy="508000"/>
        </p:xfrm>
        <a:graphic>
          <a:graphicData uri="http://schemas.openxmlformats.org/presentationml/2006/ole">
            <mc:AlternateContent xmlns:mc="http://schemas.openxmlformats.org/markup-compatibility/2006">
              <mc:Choice xmlns:v="urn:schemas-microsoft-com:vml" Requires="v">
                <p:oleObj spid="_x0000_s315621" name="Equation" r:id="rId11" imgW="1091880" imgH="507960" progId="Equation.DSMT4">
                  <p:embed/>
                </p:oleObj>
              </mc:Choice>
              <mc:Fallback>
                <p:oleObj name="Equation" r:id="rId11" imgW="1091880" imgH="5079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0036" y="2554748"/>
                        <a:ext cx="1092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1" name="Object 9"/>
          <p:cNvGraphicFramePr>
            <a:graphicFrameLocks noChangeAspect="1"/>
          </p:cNvGraphicFramePr>
          <p:nvPr/>
        </p:nvGraphicFramePr>
        <p:xfrm>
          <a:off x="6492240" y="2554176"/>
          <a:ext cx="190500" cy="444500"/>
        </p:xfrm>
        <a:graphic>
          <a:graphicData uri="http://schemas.openxmlformats.org/presentationml/2006/ole">
            <mc:AlternateContent xmlns:mc="http://schemas.openxmlformats.org/markup-compatibility/2006">
              <mc:Choice xmlns:v="urn:schemas-microsoft-com:vml" Requires="v">
                <p:oleObj spid="_x0000_s315622" name="Equation" r:id="rId13" imgW="190440" imgH="444240" progId="Equation.DSMT4">
                  <p:embed/>
                </p:oleObj>
              </mc:Choice>
              <mc:Fallback>
                <p:oleObj name="Equation" r:id="rId13" imgW="190440" imgH="44424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92240" y="2554176"/>
                        <a:ext cx="190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2" name="Object 10"/>
          <p:cNvGraphicFramePr>
            <a:graphicFrameLocks noChangeAspect="1"/>
          </p:cNvGraphicFramePr>
          <p:nvPr/>
        </p:nvGraphicFramePr>
        <p:xfrm>
          <a:off x="7338060" y="2546556"/>
          <a:ext cx="850900" cy="508000"/>
        </p:xfrm>
        <a:graphic>
          <a:graphicData uri="http://schemas.openxmlformats.org/presentationml/2006/ole">
            <mc:AlternateContent xmlns:mc="http://schemas.openxmlformats.org/markup-compatibility/2006">
              <mc:Choice xmlns:v="urn:schemas-microsoft-com:vml" Requires="v">
                <p:oleObj spid="_x0000_s315623" name="Equation" r:id="rId15" imgW="850680" imgH="507960" progId="Equation.DSMT4">
                  <p:embed/>
                </p:oleObj>
              </mc:Choice>
              <mc:Fallback>
                <p:oleObj name="Equation" r:id="rId15" imgW="850680" imgH="50796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38060" y="2546556"/>
                        <a:ext cx="850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3" name="Object 11"/>
          <p:cNvGraphicFramePr>
            <a:graphicFrameLocks noChangeAspect="1"/>
          </p:cNvGraphicFramePr>
          <p:nvPr/>
        </p:nvGraphicFramePr>
        <p:xfrm>
          <a:off x="3500120" y="3186716"/>
          <a:ext cx="431800" cy="444500"/>
        </p:xfrm>
        <a:graphic>
          <a:graphicData uri="http://schemas.openxmlformats.org/presentationml/2006/ole">
            <mc:AlternateContent xmlns:mc="http://schemas.openxmlformats.org/markup-compatibility/2006">
              <mc:Choice xmlns:v="urn:schemas-microsoft-com:vml" Requires="v">
                <p:oleObj spid="_x0000_s315624" name="Equation" r:id="rId17" imgW="431640" imgH="444240" progId="Equation.DSMT4">
                  <p:embed/>
                </p:oleObj>
              </mc:Choice>
              <mc:Fallback>
                <p:oleObj name="Equation" r:id="rId17" imgW="431640" imgH="44424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00120" y="3186716"/>
                        <a:ext cx="431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4" name="Object 12"/>
          <p:cNvGraphicFramePr>
            <a:graphicFrameLocks noChangeAspect="1"/>
          </p:cNvGraphicFramePr>
          <p:nvPr/>
        </p:nvGraphicFramePr>
        <p:xfrm>
          <a:off x="4470400" y="3179096"/>
          <a:ext cx="1244600" cy="508000"/>
        </p:xfrm>
        <a:graphic>
          <a:graphicData uri="http://schemas.openxmlformats.org/presentationml/2006/ole">
            <mc:AlternateContent xmlns:mc="http://schemas.openxmlformats.org/markup-compatibility/2006">
              <mc:Choice xmlns:v="urn:schemas-microsoft-com:vml" Requires="v">
                <p:oleObj spid="_x0000_s315625" name="Equation" r:id="rId19" imgW="1244520" imgH="507960" progId="Equation.DSMT4">
                  <p:embed/>
                </p:oleObj>
              </mc:Choice>
              <mc:Fallback>
                <p:oleObj name="Equation" r:id="rId19" imgW="1244520" imgH="50796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70400" y="3179096"/>
                        <a:ext cx="1244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5" name="Object 13"/>
          <p:cNvGraphicFramePr>
            <a:graphicFrameLocks noChangeAspect="1"/>
          </p:cNvGraphicFramePr>
          <p:nvPr/>
        </p:nvGraphicFramePr>
        <p:xfrm>
          <a:off x="762000" y="3872516"/>
          <a:ext cx="431800" cy="444500"/>
        </p:xfrm>
        <a:graphic>
          <a:graphicData uri="http://schemas.openxmlformats.org/presentationml/2006/ole">
            <mc:AlternateContent xmlns:mc="http://schemas.openxmlformats.org/markup-compatibility/2006">
              <mc:Choice xmlns:v="urn:schemas-microsoft-com:vml" Requires="v">
                <p:oleObj spid="_x0000_s315626" name="Equation" r:id="rId21" imgW="431640" imgH="444240" progId="Equation.DSMT4">
                  <p:embed/>
                </p:oleObj>
              </mc:Choice>
              <mc:Fallback>
                <p:oleObj name="Equation" r:id="rId21" imgW="431640" imgH="44424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2000" y="3872516"/>
                        <a:ext cx="431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6" name="Object 14"/>
          <p:cNvGraphicFramePr>
            <a:graphicFrameLocks noChangeAspect="1"/>
          </p:cNvGraphicFramePr>
          <p:nvPr/>
        </p:nvGraphicFramePr>
        <p:xfrm>
          <a:off x="1797336" y="3864896"/>
          <a:ext cx="1092200" cy="508000"/>
        </p:xfrm>
        <a:graphic>
          <a:graphicData uri="http://schemas.openxmlformats.org/presentationml/2006/ole">
            <mc:AlternateContent xmlns:mc="http://schemas.openxmlformats.org/markup-compatibility/2006">
              <mc:Choice xmlns:v="urn:schemas-microsoft-com:vml" Requires="v">
                <p:oleObj spid="_x0000_s315627" name="Equation" r:id="rId23" imgW="1091880" imgH="507960" progId="Equation.DSMT4">
                  <p:embed/>
                </p:oleObj>
              </mc:Choice>
              <mc:Fallback>
                <p:oleObj name="Equation" r:id="rId23" imgW="1091880" imgH="507960" progId="Equation.DSMT4">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97336" y="3864896"/>
                        <a:ext cx="1092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7" name="Object 15"/>
          <p:cNvGraphicFramePr>
            <a:graphicFrameLocks noChangeAspect="1"/>
          </p:cNvGraphicFramePr>
          <p:nvPr/>
        </p:nvGraphicFramePr>
        <p:xfrm>
          <a:off x="6484620" y="3850640"/>
          <a:ext cx="190500" cy="444500"/>
        </p:xfrm>
        <a:graphic>
          <a:graphicData uri="http://schemas.openxmlformats.org/presentationml/2006/ole">
            <mc:AlternateContent xmlns:mc="http://schemas.openxmlformats.org/markup-compatibility/2006">
              <mc:Choice xmlns:v="urn:schemas-microsoft-com:vml" Requires="v">
                <p:oleObj spid="_x0000_s315628" name="Equation" r:id="rId25" imgW="190440" imgH="444240" progId="Equation.DSMT4">
                  <p:embed/>
                </p:oleObj>
              </mc:Choice>
              <mc:Fallback>
                <p:oleObj name="Equation" r:id="rId25" imgW="190440" imgH="444240" progId="Equation.DSMT4">
                  <p:embed/>
                  <p:pic>
                    <p:nvPicPr>
                      <p:cNvPr id="0"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84620" y="3850640"/>
                        <a:ext cx="190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8" name="Object 16"/>
          <p:cNvGraphicFramePr>
            <a:graphicFrameLocks noChangeAspect="1"/>
          </p:cNvGraphicFramePr>
          <p:nvPr/>
        </p:nvGraphicFramePr>
        <p:xfrm>
          <a:off x="7330440" y="3835400"/>
          <a:ext cx="850900" cy="508000"/>
        </p:xfrm>
        <a:graphic>
          <a:graphicData uri="http://schemas.openxmlformats.org/presentationml/2006/ole">
            <mc:AlternateContent xmlns:mc="http://schemas.openxmlformats.org/markup-compatibility/2006">
              <mc:Choice xmlns:v="urn:schemas-microsoft-com:vml" Requires="v">
                <p:oleObj spid="_x0000_s315629" name="Equation" r:id="rId27" imgW="850680" imgH="507960" progId="Equation.DSMT4">
                  <p:embed/>
                </p:oleObj>
              </mc:Choice>
              <mc:Fallback>
                <p:oleObj name="Equation" r:id="rId27" imgW="850680" imgH="507960" progId="Equation.DSMT4">
                  <p:embed/>
                  <p:pic>
                    <p:nvPicPr>
                      <p:cNvPr id="0" name="Picture 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30440" y="3835400"/>
                        <a:ext cx="850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9" name="Object 17"/>
          <p:cNvGraphicFramePr>
            <a:graphicFrameLocks noChangeAspect="1"/>
          </p:cNvGraphicFramePr>
          <p:nvPr/>
        </p:nvGraphicFramePr>
        <p:xfrm>
          <a:off x="3749040" y="4455240"/>
          <a:ext cx="190500" cy="444500"/>
        </p:xfrm>
        <a:graphic>
          <a:graphicData uri="http://schemas.openxmlformats.org/presentationml/2006/ole">
            <mc:AlternateContent xmlns:mc="http://schemas.openxmlformats.org/markup-compatibility/2006">
              <mc:Choice xmlns:v="urn:schemas-microsoft-com:vml" Requires="v">
                <p:oleObj spid="_x0000_s315630" name="Equation" r:id="rId29" imgW="190440" imgH="444240" progId="Equation.DSMT4">
                  <p:embed/>
                </p:oleObj>
              </mc:Choice>
              <mc:Fallback>
                <p:oleObj name="Equation" r:id="rId29" imgW="190440" imgH="444240" progId="Equation.DSMT4">
                  <p:embed/>
                  <p:pic>
                    <p:nvPicPr>
                      <p:cNvPr id="0" name="Picture 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49040" y="4455240"/>
                        <a:ext cx="190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10" name="Object 18"/>
          <p:cNvGraphicFramePr>
            <a:graphicFrameLocks noChangeAspect="1"/>
          </p:cNvGraphicFramePr>
          <p:nvPr/>
        </p:nvGraphicFramePr>
        <p:xfrm>
          <a:off x="4511040" y="4442540"/>
          <a:ext cx="1003300" cy="508000"/>
        </p:xfrm>
        <a:graphic>
          <a:graphicData uri="http://schemas.openxmlformats.org/presentationml/2006/ole">
            <mc:AlternateContent xmlns:mc="http://schemas.openxmlformats.org/markup-compatibility/2006">
              <mc:Choice xmlns:v="urn:schemas-microsoft-com:vml" Requires="v">
                <p:oleObj spid="_x0000_s315631" name="Equation" r:id="rId31" imgW="1002960" imgH="507960" progId="Equation.DSMT4">
                  <p:embed/>
                </p:oleObj>
              </mc:Choice>
              <mc:Fallback>
                <p:oleObj name="Equation" r:id="rId31" imgW="1002960" imgH="507960" progId="Equation.DSMT4">
                  <p:embed/>
                  <p:pic>
                    <p:nvPicPr>
                      <p:cNvPr id="0" name="Picture 1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511040" y="4442540"/>
                        <a:ext cx="1003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11" name="Object 19"/>
          <p:cNvGraphicFramePr>
            <a:graphicFrameLocks noChangeAspect="1"/>
          </p:cNvGraphicFramePr>
          <p:nvPr/>
        </p:nvGraphicFramePr>
        <p:xfrm>
          <a:off x="3754692" y="1371600"/>
          <a:ext cx="1638300" cy="431800"/>
        </p:xfrm>
        <a:graphic>
          <a:graphicData uri="http://schemas.openxmlformats.org/presentationml/2006/ole">
            <mc:AlternateContent xmlns:mc="http://schemas.openxmlformats.org/markup-compatibility/2006">
              <mc:Choice xmlns:v="urn:schemas-microsoft-com:vml" Requires="v">
                <p:oleObj spid="_x0000_s315632" name="Equation" r:id="rId33" imgW="1638000" imgH="431640" progId="Equation.DSMT4">
                  <p:embed/>
                </p:oleObj>
              </mc:Choice>
              <mc:Fallback>
                <p:oleObj name="Equation" r:id="rId33" imgW="1638000" imgH="431640" progId="Equation.DSMT4">
                  <p:embed/>
                  <p:pic>
                    <p:nvPicPr>
                      <p:cNvPr id="0" name="Picture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754692" y="1371600"/>
                        <a:ext cx="1638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12" name="Object 20"/>
          <p:cNvGraphicFramePr>
            <a:graphicFrameLocks noChangeAspect="1"/>
          </p:cNvGraphicFramePr>
          <p:nvPr/>
        </p:nvGraphicFramePr>
        <p:xfrm>
          <a:off x="6477000" y="1371600"/>
          <a:ext cx="1638300" cy="431800"/>
        </p:xfrm>
        <a:graphic>
          <a:graphicData uri="http://schemas.openxmlformats.org/presentationml/2006/ole">
            <mc:AlternateContent xmlns:mc="http://schemas.openxmlformats.org/markup-compatibility/2006">
              <mc:Choice xmlns:v="urn:schemas-microsoft-com:vml" Requires="v">
                <p:oleObj spid="_x0000_s315633" name="Equation" r:id="rId35" imgW="1638000" imgH="431640" progId="Equation.DSMT4">
                  <p:embed/>
                </p:oleObj>
              </mc:Choice>
              <mc:Fallback>
                <p:oleObj name="Equation" r:id="rId35" imgW="1638000" imgH="431640" progId="Equation.DSMT4">
                  <p:embed/>
                  <p:pic>
                    <p:nvPicPr>
                      <p:cNvPr id="0" name="Picture 2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477000" y="1371600"/>
                        <a:ext cx="1638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It certainly appears that the curve is parabolic in nature, and a moment’s thought about the parametric equations justifies that impression. The equation in </a:t>
            </a:r>
            <a:r>
              <a:rPr lang="en-US" i="1" dirty="0"/>
              <a:t>y</a:t>
            </a:r>
            <a:r>
              <a:rPr lang="en-US" dirty="0"/>
              <a:t> is linear, meaning </a:t>
            </a:r>
            <a:r>
              <a:rPr lang="en-US" i="1" dirty="0"/>
              <a:t>y</a:t>
            </a:r>
            <a:r>
              <a:rPr lang="en-US" dirty="0"/>
              <a:t> changes linearly with respect to </a:t>
            </a:r>
            <a:r>
              <a:rPr lang="en-US" i="1" dirty="0"/>
              <a:t>t</a:t>
            </a:r>
            <a:r>
              <a:rPr lang="en-US" dirty="0"/>
              <a:t>. So the fact that </a:t>
            </a:r>
            <a:r>
              <a:rPr lang="en-US" i="1" dirty="0"/>
              <a:t>x</a:t>
            </a:r>
            <a:r>
              <a:rPr lang="en-US" dirty="0"/>
              <a:t> is a quadratic function of </a:t>
            </a:r>
            <a:r>
              <a:rPr lang="en-US" i="1" dirty="0"/>
              <a:t>t</a:t>
            </a:r>
            <a:r>
              <a:rPr lang="en-US" dirty="0"/>
              <a:t> means that </a:t>
            </a:r>
            <a:r>
              <a:rPr lang="en-US" i="1" dirty="0"/>
              <a:t>x</a:t>
            </a:r>
            <a:r>
              <a:rPr lang="en-US" dirty="0"/>
              <a:t> is also a quadratic function of </a:t>
            </a:r>
            <a:r>
              <a:rPr lang="en-US" i="1" dirty="0"/>
              <a:t>y</a:t>
            </a:r>
            <a:r>
              <a:rPr lang="en-US" dirty="0"/>
              <a:t>. We can make this explicit by solving the second equation for </a:t>
            </a:r>
            <a:r>
              <a:rPr lang="en-US" i="1" dirty="0"/>
              <a:t>t</a:t>
            </a:r>
            <a:r>
              <a:rPr lang="en-US" dirty="0"/>
              <a:t>, substituting the result into the first equation, and simplifying the result.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6726</TotalTime>
  <Words>2063</Words>
  <Application>Microsoft Office PowerPoint</Application>
  <PresentationFormat>On-screen Show (4:3)</PresentationFormat>
  <Paragraphs>139</Paragraphs>
  <Slides>43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2" baseType="lpstr">
      <vt:lpstr>Euclid Symbol</vt:lpstr>
      <vt:lpstr>Cambria Math</vt:lpstr>
      <vt:lpstr>Symbol</vt:lpstr>
      <vt:lpstr>Ti86pc</vt:lpstr>
      <vt:lpstr>Arial</vt:lpstr>
      <vt:lpstr>Calibri</vt:lpstr>
      <vt:lpstr>Office Theme</vt:lpstr>
      <vt:lpstr>Equation</vt:lpstr>
      <vt:lpstr>MathType 6.0 Equation</vt:lpstr>
      <vt:lpstr>Section 9.1</vt:lpstr>
      <vt:lpstr>TOPICS</vt:lpstr>
      <vt:lpstr> Terminology of Parametric Equations</vt:lpstr>
      <vt:lpstr> Terminology of Parametric Equations</vt:lpstr>
      <vt:lpstr> Terminology of Parametric Equations</vt:lpstr>
      <vt:lpstr> Terminology of Parametric Equations</vt:lpstr>
      <vt:lpstr>Example 1</vt:lpstr>
      <vt:lpstr>Example 1 (cont.)</vt:lpstr>
      <vt:lpstr>Example 1 (cont.)</vt:lpstr>
      <vt:lpstr>Example 1 (cont.)</vt:lpstr>
      <vt:lpstr>Example 2</vt:lpstr>
      <vt:lpstr>Example 2 (cont.)</vt:lpstr>
      <vt:lpstr>Example 3</vt:lpstr>
      <vt:lpstr>Example 3 (cont.)</vt:lpstr>
      <vt:lpstr>Example 4</vt:lpstr>
      <vt:lpstr>Example 4 (cont.)</vt:lpstr>
      <vt:lpstr>Example 4 (cont.)</vt:lpstr>
      <vt:lpstr>Example 4 (cont.)</vt:lpstr>
      <vt:lpstr>Example 4 (cont.)</vt:lpstr>
      <vt:lpstr>Applications of Parametric Equations</vt:lpstr>
      <vt:lpstr>Applications of Parametric Equations</vt:lpstr>
      <vt:lpstr>Applications of Parametric Equations</vt:lpstr>
      <vt:lpstr>Applications of Parametric Equations</vt:lpstr>
      <vt:lpstr>Applications of Parametric Equations</vt:lpstr>
      <vt:lpstr>Applications of Parametric Equations</vt:lpstr>
      <vt:lpstr>Applications of Parametric Equations</vt:lpstr>
      <vt:lpstr>Applications of Parametric Equations</vt:lpstr>
      <vt:lpstr>Applications of Parametric Equations</vt:lpstr>
      <vt:lpstr>Applications of Parametric Equations</vt:lpstr>
      <vt:lpstr>Applications of Parametric Equations</vt:lpstr>
      <vt:lpstr>Applications of Parametric Equations</vt:lpstr>
      <vt:lpstr>Applications of Parametric Equations</vt:lpstr>
      <vt:lpstr>Applications of Parametric Equations</vt:lpstr>
      <vt:lpstr>Applications of Parametric Equations</vt:lpstr>
      <vt:lpstr>Technology Note</vt:lpstr>
      <vt:lpstr>Technology Note</vt:lpstr>
      <vt:lpstr>Technology Note</vt:lpstr>
      <vt:lpstr>Technology Note</vt:lpstr>
      <vt:lpstr>Technology Note</vt:lpstr>
      <vt:lpstr>Technology Note</vt:lpstr>
      <vt:lpstr>Technology Note</vt:lpstr>
      <vt:lpstr>Technology Note</vt:lpstr>
      <vt:lpstr>Technology Note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730</cp:revision>
  <dcterms:created xsi:type="dcterms:W3CDTF">2013-04-26T14:43:13Z</dcterms:created>
  <dcterms:modified xsi:type="dcterms:W3CDTF">2018-09-14T16:04:57Z</dcterms:modified>
</cp:coreProperties>
</file>