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  <p:embeddedFont>
      <p:font typeface="Euclid Symbol" panose="05050102010706020507" pitchFamily="18" charset="2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66092"/>
    <a:srgbClr val="000000"/>
    <a:srgbClr val="FFFFCC"/>
    <a:srgbClr val="004786"/>
    <a:srgbClr val="FFFF99"/>
    <a:srgbClr val="000099"/>
    <a:srgbClr val="008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7" autoAdjust="0"/>
    <p:restoredTop sz="94660"/>
  </p:normalViewPr>
  <p:slideViewPr>
    <p:cSldViewPr>
      <p:cViewPr varScale="1">
        <p:scale>
          <a:sx n="69" d="100"/>
          <a:sy n="69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14D66-ABF5-4913-87E1-51DE239BD2C6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F456A-2978-4074-8D97-A2A7F45215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4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47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7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3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7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9.2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en-US" b="1" i="1" dirty="0">
                <a:solidFill>
                  <a:schemeClr val="tx2"/>
                </a:solidFill>
              </a:rPr>
              <a:t>Calculus and Parametric Equations</a:t>
            </a:r>
            <a:endParaRPr lang="en-US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297680" cy="4572000"/>
          </a:xfrm>
        </p:spPr>
        <p:txBody>
          <a:bodyPr/>
          <a:lstStyle/>
          <a:p>
            <a:r>
              <a:rPr lang="en-US" dirty="0"/>
              <a:t>The portion of the curve parametrized by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 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3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for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2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</a:t>
            </a:r>
            <a:r>
              <a:rPr lang="en-US" dirty="0">
                <a:solidFill>
                  <a:srgbClr val="0000FF"/>
                </a:solidFill>
              </a:rPr>
              <a:t> 2</a:t>
            </a:r>
            <a:r>
              <a:rPr lang="en-US" dirty="0"/>
              <a:t> is shown in Figure 2. Find the equations for the tangent lines that </a:t>
            </a:r>
            <a:r>
              <a:rPr lang="en-US" b="1" dirty="0"/>
              <a:t>a.</a:t>
            </a:r>
            <a:r>
              <a:rPr lang="en-US" dirty="0"/>
              <a:t> are horizontal, </a:t>
            </a:r>
            <a:r>
              <a:rPr lang="en-US" b="1" dirty="0"/>
              <a:t>b.</a:t>
            </a:r>
            <a:r>
              <a:rPr lang="en-US" dirty="0"/>
              <a:t> are vertical, and </a:t>
            </a:r>
            <a:r>
              <a:rPr lang="en-US" b="1" dirty="0"/>
              <a:t>c.</a:t>
            </a:r>
            <a:r>
              <a:rPr lang="en-US" dirty="0"/>
              <a:t> pass through the point </a:t>
            </a:r>
            <a:r>
              <a:rPr lang="en-US" dirty="0">
                <a:solidFill>
                  <a:srgbClr val="0000FF"/>
                </a:solidFill>
              </a:rPr>
              <a:t>(3, 0)</a:t>
            </a:r>
            <a:r>
              <a:rPr lang="en-US" dirty="0"/>
              <a:t>.</a:t>
            </a:r>
          </a:p>
        </p:txBody>
      </p:sp>
      <p:pic>
        <p:nvPicPr>
          <p:cNvPr id="435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932" y="1463040"/>
            <a:ext cx="3884068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35939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First, note that </a:t>
            </a:r>
            <a:r>
              <a:rPr lang="en-US" i="1" dirty="0"/>
              <a:t>dx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2</a:t>
            </a:r>
            <a:r>
              <a:rPr lang="en-US" i="1" dirty="0"/>
              <a:t>t</a:t>
            </a:r>
            <a:r>
              <a:rPr lang="en-US" dirty="0"/>
              <a:t> and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3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3. Since these two derivatives are never both equal to 0 for the same </a:t>
            </a:r>
            <a:r>
              <a:rPr lang="en-US" i="1" dirty="0"/>
              <a:t>t</a:t>
            </a:r>
            <a:r>
              <a:rPr lang="en-US" dirty="0"/>
              <a:t>, the curve is smooth everywhere.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572000" cy="4832092"/>
          </a:xfrm>
        </p:spPr>
        <p:txBody>
          <a:bodyPr>
            <a:spAutoFit/>
          </a:bodyPr>
          <a:lstStyle/>
          <a:p>
            <a:pPr marL="465138" indent="-465138"/>
            <a:r>
              <a:rPr lang="en-US" b="1" dirty="0"/>
              <a:t>a.	</a:t>
            </a:r>
            <a:r>
              <a:rPr lang="en-US" dirty="0"/>
              <a:t>The curve has horizontal tangent lines at those values of </a:t>
            </a:r>
            <a:r>
              <a:rPr lang="en-US" i="1" dirty="0"/>
              <a:t>t</a:t>
            </a:r>
            <a:r>
              <a:rPr lang="en-US" dirty="0"/>
              <a:t> for which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dt 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 or 3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3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0. This gives us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±</a:t>
            </a:r>
            <a:r>
              <a:rPr lang="en-US" dirty="0"/>
              <a:t>1, corresponding to the two points (1, 2) and (1,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2) as shown in Figure 3. The equations for the tangent lines at these points are </a:t>
            </a:r>
            <a:r>
              <a:rPr lang="en-US" i="1" dirty="0"/>
              <a:t>y 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2 and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2.</a:t>
            </a:r>
          </a:p>
        </p:txBody>
      </p:sp>
      <p:pic>
        <p:nvPicPr>
          <p:cNvPr id="436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7992" y="1428750"/>
            <a:ext cx="3572608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39269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/>
            <a:r>
              <a:rPr lang="en-US" b="1" dirty="0"/>
              <a:t>b.	</a:t>
            </a:r>
            <a:r>
              <a:rPr lang="en-US" dirty="0"/>
              <a:t>The single vertical tangent line occurs at the point where </a:t>
            </a:r>
            <a:r>
              <a:rPr lang="en-US" i="1" dirty="0"/>
              <a:t>dx</a:t>
            </a:r>
            <a:r>
              <a:rPr lang="en-US" dirty="0"/>
              <a:t>/</a:t>
            </a:r>
            <a:r>
              <a:rPr lang="en-US" i="1" dirty="0"/>
              <a:t>dt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0, giving us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 and the point (0, 0) on the curve. The equation for this tangent line is </a:t>
            </a:r>
            <a:r>
              <a:rPr lang="en-US" i="1" dirty="0"/>
              <a:t>x</a:t>
            </a:r>
            <a:r>
              <a:rPr lang="en-US" dirty="0"/>
              <a:t> 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/>
            <a:r>
              <a:rPr lang="en-US" b="1" dirty="0"/>
              <a:t>c.	</a:t>
            </a:r>
            <a:r>
              <a:rPr lang="en-US" dirty="0"/>
              <a:t>Visually, it appears there should be two lines tangent to the curve through the point (3, 0). The first step in finding them is to determine the two values of </a:t>
            </a:r>
            <a:r>
              <a:rPr lang="en-US" i="1" dirty="0"/>
              <a:t>t</a:t>
            </a:r>
            <a:r>
              <a:rPr lang="en-US" dirty="0"/>
              <a:t> for which the curve passes through (3, 0)—since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, this happens when 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3 or  </a:t>
            </a:r>
          </a:p>
        </p:txBody>
      </p:sp>
      <p:graphicFrame>
        <p:nvGraphicFramePr>
          <p:cNvPr id="437250" name="Object 2"/>
          <p:cNvGraphicFramePr>
            <a:graphicFrameLocks noChangeAspect="1"/>
          </p:cNvGraphicFramePr>
          <p:nvPr/>
        </p:nvGraphicFramePr>
        <p:xfrm>
          <a:off x="1036820" y="3441700"/>
          <a:ext cx="1219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8" name="Equation" r:id="rId3" imgW="1218960" imgH="444240" progId="Equation.DSMT4">
                  <p:embed/>
                </p:oleObj>
              </mc:Choice>
              <mc:Fallback>
                <p:oleObj name="Equation" r:id="rId3" imgW="121896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820" y="3441700"/>
                        <a:ext cx="1219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these values,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leading to the respective tangent line equations</a:t>
            </a:r>
          </a:p>
        </p:txBody>
      </p:sp>
      <p:graphicFrame>
        <p:nvGraphicFramePr>
          <p:cNvPr id="438274" name="Object 2"/>
          <p:cNvGraphicFramePr>
            <a:graphicFrameLocks noChangeAspect="1"/>
          </p:cNvGraphicFramePr>
          <p:nvPr/>
        </p:nvGraphicFramePr>
        <p:xfrm>
          <a:off x="1041400" y="1905000"/>
          <a:ext cx="7061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58" name="Equation" r:id="rId3" imgW="7061040" imgH="1066680" progId="Equation.DSMT4">
                  <p:embed/>
                </p:oleObj>
              </mc:Choice>
              <mc:Fallback>
                <p:oleObj name="Equation" r:id="rId3" imgW="7061040" imgH="1066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905000"/>
                        <a:ext cx="70612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1416050" y="3733800"/>
          <a:ext cx="6311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59" name="Equation" r:id="rId5" imgW="6311880" imgH="1066680" progId="Equation.DSMT4">
                  <p:embed/>
                </p:oleObj>
              </mc:Choice>
              <mc:Fallback>
                <p:oleObj name="Equation" r:id="rId5" imgW="6311880" imgH="10666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3733800"/>
                        <a:ext cx="63119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548640" y="5334000"/>
          <a:ext cx="4864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60" name="Equation" r:id="rId7" imgW="4863960" imgH="520560" progId="Equation.DSMT4">
                  <p:embed/>
                </p:oleObj>
              </mc:Choice>
              <mc:Fallback>
                <p:oleObj name="Equation" r:id="rId7" imgW="4863960" imgH="520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5334000"/>
                        <a:ext cx="4864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Formula: Parametric Formula for </a:t>
            </a:r>
            <a:r>
              <a:rPr lang="en-US" i="1" dirty="0"/>
              <a:t>d</a:t>
            </a:r>
            <a:r>
              <a:rPr lang="en-US" baseline="30000" dirty="0"/>
              <a:t>2</a:t>
            </a:r>
            <a:r>
              <a:rPr lang="en-US" i="1" dirty="0"/>
              <a:t>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baseline="30000" dirty="0"/>
              <a:t>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6707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Parametric Formula for </a:t>
            </a:r>
            <a:r>
              <a:rPr lang="en-US" b="1" i="1" dirty="0">
                <a:solidFill>
                  <a:srgbClr val="000000"/>
                </a:solidFill>
              </a:rPr>
              <a:t>d</a:t>
            </a:r>
            <a:r>
              <a:rPr lang="en-US" b="1" baseline="30000" dirty="0">
                <a:solidFill>
                  <a:srgbClr val="000000"/>
                </a:solidFill>
              </a:rPr>
              <a:t>2</a:t>
            </a:r>
            <a:r>
              <a:rPr lang="en-US" b="1" i="1" dirty="0">
                <a:solidFill>
                  <a:srgbClr val="000000"/>
                </a:solidFill>
              </a:rPr>
              <a:t>y</a:t>
            </a:r>
            <a:r>
              <a:rPr lang="en-US" b="1" dirty="0">
                <a:solidFill>
                  <a:srgbClr val="000000"/>
                </a:solidFill>
              </a:rPr>
              <a:t>/</a:t>
            </a:r>
            <a:r>
              <a:rPr lang="en-US" b="1" i="1" dirty="0">
                <a:solidFill>
                  <a:srgbClr val="000000"/>
                </a:solidFill>
              </a:rPr>
              <a:t>dx</a:t>
            </a:r>
            <a:r>
              <a:rPr lang="en-US" b="1" baseline="30000" dirty="0">
                <a:solidFill>
                  <a:srgbClr val="000000"/>
                </a:solidFill>
              </a:rPr>
              <a:t>2</a:t>
            </a:r>
          </a:p>
          <a:p>
            <a:r>
              <a:rPr lang="en-US" dirty="0">
                <a:solidFill>
                  <a:srgbClr val="000000"/>
                </a:solidFill>
              </a:rPr>
              <a:t>If the parametric equations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and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define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as a twice‑differentiable function of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we can substitute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1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Euclid Symbol"/>
              </a:rPr>
              <a:t></a:t>
            </a:r>
            <a:r>
              <a:rPr lang="en-US" dirty="0">
                <a:solidFill>
                  <a:srgbClr val="000000"/>
                </a:solidFill>
              </a:rPr>
              <a:t> for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in the parametric formula for </a:t>
            </a:r>
            <a:r>
              <a:rPr lang="en-US" i="1" dirty="0">
                <a:solidFill>
                  <a:srgbClr val="000000"/>
                </a:solidFill>
              </a:rPr>
              <a:t>dy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 to obtain a parametric formula for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1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Euclid Symbol"/>
              </a:rPr>
              <a:t>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39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869830"/>
              </p:ext>
            </p:extLst>
          </p:nvPr>
        </p:nvGraphicFramePr>
        <p:xfrm>
          <a:off x="1276350" y="3575050"/>
          <a:ext cx="65913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26" name="Equation" r:id="rId3" imgW="6591240" imgH="977760" progId="Equation.DSMT4">
                  <p:embed/>
                </p:oleObj>
              </mc:Choice>
              <mc:Fallback>
                <p:oleObj name="Equation" r:id="rId3" imgW="6591240" imgH="977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3575050"/>
                        <a:ext cx="65913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C</a:t>
            </a:r>
            <a:r>
              <a:rPr lang="en-US" dirty="0"/>
              <a:t> be the curve defined by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+ 1</a:t>
            </a:r>
            <a:r>
              <a:rPr lang="en-US" dirty="0"/>
              <a:t>, </a:t>
            </a:r>
            <a:br>
              <a:rPr lang="en-US" dirty="0"/>
            </a:b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 </a:t>
            </a:r>
            <a:r>
              <a:rPr lang="en-US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 ℝ</a:t>
            </a:r>
            <a:r>
              <a:rPr lang="en-US" dirty="0"/>
              <a:t>. Find the inflection points of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We first note that </a:t>
            </a:r>
            <a:r>
              <a:rPr lang="en-US" i="1" dirty="0"/>
              <a:t>dx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3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1 and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1, telling us that </a:t>
            </a:r>
            <a:r>
              <a:rPr lang="en-US" i="1" dirty="0"/>
              <a:t>C</a:t>
            </a:r>
            <a:r>
              <a:rPr lang="en-US" dirty="0"/>
              <a:t> is differentiable everywhere and, further, that it is smooth everywhere. </a:t>
            </a:r>
          </a:p>
        </p:txBody>
      </p:sp>
      <p:graphicFrame>
        <p:nvGraphicFramePr>
          <p:cNvPr id="440322" name="Object 2"/>
          <p:cNvGraphicFramePr>
            <a:graphicFrameLocks noChangeAspect="1"/>
          </p:cNvGraphicFramePr>
          <p:nvPr/>
        </p:nvGraphicFramePr>
        <p:xfrm>
          <a:off x="2368550" y="4267200"/>
          <a:ext cx="440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7" name="Equation" r:id="rId3" imgW="4406760" imgH="838080" progId="Equation.DSMT4">
                  <p:embed/>
                </p:oleObj>
              </mc:Choice>
              <mc:Fallback>
                <p:oleObj name="Equation" r:id="rId3" imgW="440676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267200"/>
                        <a:ext cx="4406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				   and the parametric formula for the second derivative tells us</a:t>
            </a:r>
          </a:p>
        </p:txBody>
      </p:sp>
      <p:graphicFrame>
        <p:nvGraphicFramePr>
          <p:cNvPr id="441346" name="Object 2"/>
          <p:cNvGraphicFramePr>
            <a:graphicFrameLocks noChangeAspect="1"/>
          </p:cNvGraphicFramePr>
          <p:nvPr/>
        </p:nvGraphicFramePr>
        <p:xfrm>
          <a:off x="990600" y="1208790"/>
          <a:ext cx="3340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02" name="Equation" r:id="rId3" imgW="3340080" imgH="634680" progId="Equation.DSMT4">
                  <p:embed/>
                </p:oleObj>
              </mc:Choice>
              <mc:Fallback>
                <p:oleObj name="Equation" r:id="rId3" imgW="3340080" imgH="634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08790"/>
                        <a:ext cx="33401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47" name="Object 3"/>
          <p:cNvGraphicFramePr>
            <a:graphicFrameLocks noChangeAspect="1"/>
          </p:cNvGraphicFramePr>
          <p:nvPr/>
        </p:nvGraphicFramePr>
        <p:xfrm>
          <a:off x="863600" y="2362200"/>
          <a:ext cx="74168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03" name="Equation" r:id="rId5" imgW="7416720" imgH="1714320" progId="Equation.DSMT4">
                  <p:embed/>
                </p:oleObj>
              </mc:Choice>
              <mc:Fallback>
                <p:oleObj name="Equation" r:id="rId5" imgW="7416720" imgH="1714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362200"/>
                        <a:ext cx="741680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the possible inflection points are the points where </a:t>
            </a:r>
            <a:r>
              <a:rPr lang="en-US" i="1" dirty="0"/>
              <a:t>d</a:t>
            </a:r>
            <a:r>
              <a:rPr lang="en-US" baseline="30000" dirty="0"/>
              <a:t>2</a:t>
            </a:r>
            <a:r>
              <a:rPr lang="en-US" i="1" dirty="0"/>
              <a:t>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baseline="30000" dirty="0"/>
              <a:t>2</a:t>
            </a:r>
            <a:r>
              <a:rPr lang="en-US" dirty="0"/>
              <a:t> is either equal to 0 or undefined, corresponding to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 and		in this example. Testing the concavity of </a:t>
            </a:r>
            <a:r>
              <a:rPr lang="en-US" i="1" dirty="0"/>
              <a:t>C</a:t>
            </a:r>
            <a:r>
              <a:rPr lang="en-US" dirty="0"/>
              <a:t> on the four </a:t>
            </a:r>
            <a:r>
              <a:rPr lang="en-US" i="1" dirty="0"/>
              <a:t>t</a:t>
            </a:r>
            <a:r>
              <a:rPr lang="en-US" dirty="0"/>
              <a:t>-intervals defined by these points, we find the following.</a:t>
            </a:r>
          </a:p>
        </p:txBody>
      </p:sp>
      <p:graphicFrame>
        <p:nvGraphicFramePr>
          <p:cNvPr id="442370" name="Object 2"/>
          <p:cNvGraphicFramePr>
            <a:graphicFrameLocks noChangeAspect="1"/>
          </p:cNvGraphicFramePr>
          <p:nvPr/>
        </p:nvGraphicFramePr>
        <p:xfrm>
          <a:off x="4457700" y="2129020"/>
          <a:ext cx="1485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8" name="Equation" r:id="rId3" imgW="1485720" imgH="507960" progId="Equation.DSMT4">
                  <p:embed/>
                </p:oleObj>
              </mc:Choice>
              <mc:Fallback>
                <p:oleObj name="Equation" r:id="rId3" imgW="148572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2129020"/>
                        <a:ext cx="14859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23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440" y="3459480"/>
            <a:ext cx="803712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Tangent lines and planar areas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Arc length and surface area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</a:t>
            </a:r>
            <a:r>
              <a:rPr lang="en-US" i="1" dirty="0"/>
              <a:t>C</a:t>
            </a:r>
            <a:r>
              <a:rPr lang="en-US" dirty="0"/>
              <a:t> changes concavity at each point, these </a:t>
            </a:r>
            <a:r>
              <a:rPr lang="en-US" i="1" dirty="0"/>
              <a:t>possible</a:t>
            </a:r>
            <a:r>
              <a:rPr lang="en-US" dirty="0"/>
              <a:t> inflection points are </a:t>
            </a:r>
            <a:r>
              <a:rPr lang="en-US" i="1" dirty="0"/>
              <a:t>actual</a:t>
            </a:r>
            <a:r>
              <a:rPr lang="en-US" dirty="0"/>
              <a:t> inflection points. Remember, though, that these are values of the parameter—the corresponding ordered pairs are as follows:</a:t>
            </a:r>
          </a:p>
        </p:txBody>
      </p:sp>
      <p:graphicFrame>
        <p:nvGraphicFramePr>
          <p:cNvPr id="443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091899"/>
              </p:ext>
            </p:extLst>
          </p:nvPr>
        </p:nvGraphicFramePr>
        <p:xfrm>
          <a:off x="1924050" y="3422650"/>
          <a:ext cx="505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79" name="Equation" r:id="rId3" imgW="5054400" imgH="965160" progId="Equation.DSMT4">
                  <p:embed/>
                </p:oleObj>
              </mc:Choice>
              <mc:Fallback>
                <p:oleObj name="Equation" r:id="rId3" imgW="5054400" imgH="965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3422650"/>
                        <a:ext cx="50546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966389"/>
              </p:ext>
            </p:extLst>
          </p:nvPr>
        </p:nvGraphicFramePr>
        <p:xfrm>
          <a:off x="2120900" y="4464050"/>
          <a:ext cx="3225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80" name="Equation" r:id="rId5" imgW="3225600" imgH="482400" progId="Equation.DSMT4">
                  <p:embed/>
                </p:oleObj>
              </mc:Choice>
              <mc:Fallback>
                <p:oleObj name="Equation" r:id="rId5" imgW="322560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4464050"/>
                        <a:ext cx="3225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03591"/>
              </p:ext>
            </p:extLst>
          </p:nvPr>
        </p:nvGraphicFramePr>
        <p:xfrm>
          <a:off x="1930400" y="5022850"/>
          <a:ext cx="5283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81" name="Equation" r:id="rId7" imgW="5283000" imgH="965160" progId="Equation.DSMT4">
                  <p:embed/>
                </p:oleObj>
              </mc:Choice>
              <mc:Fallback>
                <p:oleObj name="Equation" r:id="rId7" imgW="5283000" imgH="965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5022850"/>
                        <a:ext cx="52832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sketch of </a:t>
            </a:r>
            <a:r>
              <a:rPr lang="en-US" i="1" dirty="0"/>
              <a:t>C</a:t>
            </a:r>
            <a:r>
              <a:rPr lang="en-US" dirty="0"/>
              <a:t> is shown in Figure 4, with the three inflection points noted.</a:t>
            </a:r>
          </a:p>
        </p:txBody>
      </p:sp>
      <p:pic>
        <p:nvPicPr>
          <p:cNvPr id="444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762" y="2194560"/>
            <a:ext cx="4602477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86200" y="5486400"/>
            <a:ext cx="1371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Figure 4</a:t>
            </a:r>
            <a:endParaRPr lang="en-US" sz="2800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Lines and Planar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663440" cy="4832092"/>
          </a:xfrm>
        </p:spPr>
        <p:txBody>
          <a:bodyPr>
            <a:spAutoFit/>
          </a:bodyPr>
          <a:lstStyle/>
          <a:p>
            <a:r>
              <a:rPr lang="en-US" dirty="0"/>
              <a:t>Let us turn now to the matter of finding the area of a plane region bounded (at least in part) by a parametrized curve. First, as depicted in Figure 5, suppose we want to find the area </a:t>
            </a:r>
            <a:r>
              <a:rPr lang="en-US" i="1" dirty="0"/>
              <a:t>A</a:t>
            </a:r>
            <a:r>
              <a:rPr lang="en-US" dirty="0"/>
              <a:t> of a region bounded below by the </a:t>
            </a:r>
            <a:r>
              <a:rPr lang="en-US" i="1" dirty="0"/>
              <a:t>x</a:t>
            </a:r>
            <a:r>
              <a:rPr lang="en-US" dirty="0"/>
              <a:t>-axis and above by a curve </a:t>
            </a:r>
            <a:r>
              <a:rPr lang="en-US" i="1" dirty="0"/>
              <a:t>C</a:t>
            </a:r>
            <a:r>
              <a:rPr lang="en-US" dirty="0"/>
              <a:t> parametrized as (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),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)), over the </a:t>
            </a:r>
            <a:r>
              <a:rPr lang="en-US" i="1" dirty="0"/>
              <a:t>t</a:t>
            </a:r>
            <a:r>
              <a:rPr lang="en-US" dirty="0"/>
              <a:t>‑interval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]. </a:t>
            </a:r>
          </a:p>
        </p:txBody>
      </p:sp>
      <p:pic>
        <p:nvPicPr>
          <p:cNvPr id="445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5770" y="1371600"/>
            <a:ext cx="359343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357458" y="50292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Lines and Planar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50011"/>
          </a:xfrm>
        </p:spPr>
        <p:txBody>
          <a:bodyPr>
            <a:spAutoFit/>
          </a:bodyPr>
          <a:lstStyle/>
          <a:p>
            <a:r>
              <a:rPr lang="en-US" dirty="0"/>
              <a:t>In Figure 5, the shaded rectangle is an approximation of the differential element of area </a:t>
            </a:r>
            <a:r>
              <a:rPr lang="en-US" i="1" dirty="0"/>
              <a:t>dA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i="1" baseline="-25000" dirty="0"/>
              <a:t> </a:t>
            </a:r>
            <a:r>
              <a:rPr lang="en-US" i="1" dirty="0"/>
              <a:t>dx</a:t>
            </a:r>
            <a:r>
              <a:rPr lang="en-US" dirty="0"/>
              <a:t>, where the height of the rectangle is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and the width is approximately </a:t>
            </a:r>
            <a:r>
              <a:rPr lang="en-US" i="1" dirty="0"/>
              <a:t>dx</a:t>
            </a:r>
            <a:r>
              <a:rPr lang="en-US" dirty="0"/>
              <a:t>.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&lt;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), as shown, then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46466" name="Object 2"/>
          <p:cNvGraphicFramePr>
            <a:graphicFrameLocks noChangeAspect="1"/>
          </p:cNvGraphicFramePr>
          <p:nvPr/>
        </p:nvGraphicFramePr>
        <p:xfrm>
          <a:off x="2476500" y="3340100"/>
          <a:ext cx="4191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94" name="Equation" r:id="rId3" imgW="4190760" imgH="774360" progId="Equation.DSMT4">
                  <p:embed/>
                </p:oleObj>
              </mc:Choice>
              <mc:Fallback>
                <p:oleObj name="Equation" r:id="rId3" imgW="4190760" imgH="774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340100"/>
                        <a:ext cx="41910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Lines and Planar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</p:spPr>
        <p:txBody>
          <a:bodyPr>
            <a:spAutoFit/>
          </a:bodyPr>
          <a:lstStyle/>
          <a:p>
            <a:r>
              <a:rPr lang="en-US" dirty="0"/>
              <a:t>Since </a:t>
            </a:r>
            <a:r>
              <a:rPr lang="en-US" i="1" dirty="0"/>
              <a:t>dx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>
                <a:sym typeface="Euclid Symbol"/>
              </a:rPr>
              <a:t>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), we can write </a:t>
            </a:r>
            <a:r>
              <a:rPr lang="en-US" i="1" dirty="0"/>
              <a:t>dx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 </a:t>
            </a:r>
            <a:r>
              <a:rPr lang="en-US" dirty="0">
                <a:sym typeface="Euclid Symbol"/>
              </a:rPr>
              <a:t>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i="1" dirty="0"/>
              <a:t>dt</a:t>
            </a:r>
            <a:r>
              <a:rPr lang="en-US" dirty="0"/>
              <a:t> and use the Substitution Rule to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thereby expressing the area in terms of the functions </a:t>
            </a:r>
            <a:r>
              <a:rPr lang="en-US" i="1" dirty="0"/>
              <a:t>f</a:t>
            </a:r>
            <a:r>
              <a:rPr lang="en-US" dirty="0"/>
              <a:t> and </a:t>
            </a:r>
            <a:r>
              <a:rPr lang="en-US" i="1" dirty="0"/>
              <a:t>g</a:t>
            </a:r>
            <a:r>
              <a:rPr lang="en-US" dirty="0"/>
              <a:t> and the parameter </a:t>
            </a:r>
            <a:r>
              <a:rPr lang="en-US" i="1" dirty="0"/>
              <a:t>t</a:t>
            </a:r>
            <a:r>
              <a:rPr lang="en-US" dirty="0"/>
              <a:t>.</a:t>
            </a:r>
          </a:p>
        </p:txBody>
      </p:sp>
      <p:graphicFrame>
        <p:nvGraphicFramePr>
          <p:cNvPr id="446467" name="Object 3"/>
          <p:cNvGraphicFramePr>
            <a:graphicFrameLocks noChangeAspect="1"/>
          </p:cNvGraphicFramePr>
          <p:nvPr/>
        </p:nvGraphicFramePr>
        <p:xfrm>
          <a:off x="2057400" y="2362200"/>
          <a:ext cx="5029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9" name="Equation" r:id="rId3" imgW="5029200" imgH="774360" progId="Equation.DSMT4">
                  <p:embed/>
                </p:oleObj>
              </mc:Choice>
              <mc:Fallback>
                <p:oleObj name="Equation" r:id="rId3" imgW="502920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362200"/>
                        <a:ext cx="5029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r>
              <a:rPr lang="en-US" dirty="0"/>
              <a:t>Find the area of the region bounded entirely by the curve parametrized by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3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/>
              <a:t>. </a:t>
            </a:r>
          </a:p>
          <a:p>
            <a:r>
              <a:rPr lang="en-US" b="1" dirty="0"/>
              <a:t>Solution </a:t>
            </a:r>
          </a:p>
        </p:txBody>
      </p:sp>
      <p:pic>
        <p:nvPicPr>
          <p:cNvPr id="448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09800"/>
            <a:ext cx="372304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477000" y="54864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6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27432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Figure 6 depicts the described region in blue. We can find its area by first finding the area of the portion above the </a:t>
            </a:r>
            <a:r>
              <a:rPr lang="en-US" sz="2800" i="1" dirty="0">
                <a:solidFill>
                  <a:srgbClr val="366092"/>
                </a:solidFill>
              </a:rPr>
              <a:t>x</a:t>
            </a:r>
            <a:r>
              <a:rPr lang="en-US" sz="2800" dirty="0">
                <a:solidFill>
                  <a:srgbClr val="366092"/>
                </a:solidFill>
              </a:rPr>
              <a:t>­axis, shown in Figure 7, and then the portion below the </a:t>
            </a:r>
            <a:r>
              <a:rPr lang="en-US" sz="2800" i="1" dirty="0">
                <a:solidFill>
                  <a:srgbClr val="366092"/>
                </a:solidFill>
              </a:rPr>
              <a:t>x</a:t>
            </a:r>
            <a:r>
              <a:rPr lang="en-US" sz="2800" dirty="0">
                <a:solidFill>
                  <a:srgbClr val="366092"/>
                </a:solidFill>
              </a:rPr>
              <a:t>­axis, shown in Figure 8.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2845" y="50292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7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0091" y="50292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8 </a:t>
            </a:r>
          </a:p>
        </p:txBody>
      </p:sp>
      <p:pic>
        <p:nvPicPr>
          <p:cNvPr id="449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68589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9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73839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portions are defined over the </a:t>
            </a:r>
            <a:r>
              <a:rPr lang="en-US" i="1" dirty="0"/>
              <a:t>x</a:t>
            </a:r>
            <a:r>
              <a:rPr lang="en-US" dirty="0"/>
              <a:t>-axis interval [0, 3], but it is more important to note that the upper portion is defined parametrically over the </a:t>
            </a:r>
            <a:r>
              <a:rPr lang="en-US" i="1" dirty="0"/>
              <a:t>t</a:t>
            </a:r>
            <a:r>
              <a:rPr lang="en-US" dirty="0"/>
              <a:t>‑interval	           while the lower portion is defined over the </a:t>
            </a:r>
            <a:r>
              <a:rPr lang="en-US" i="1" dirty="0"/>
              <a:t>t</a:t>
            </a:r>
            <a:r>
              <a:rPr lang="en-US" dirty="0"/>
              <a:t>‑interval </a:t>
            </a:r>
          </a:p>
          <a:p>
            <a:r>
              <a:rPr lang="en-US" dirty="0"/>
              <a:t>	   The integral	          is an integral that goes </a:t>
            </a:r>
          </a:p>
          <a:p>
            <a:pPr>
              <a:spcBef>
                <a:spcPts val="1800"/>
              </a:spcBef>
            </a:pPr>
            <a:r>
              <a:rPr lang="en-US" dirty="0"/>
              <a:t>from “right to left” in the </a:t>
            </a:r>
            <a:r>
              <a:rPr lang="en-US" i="1" dirty="0"/>
              <a:t>xy</a:t>
            </a:r>
            <a:r>
              <a:rPr lang="en-US" dirty="0"/>
              <a:t>-plane, since the initial point of the parametrized curve, (3, 0), lies to the right of the terminal point (0, 0). </a:t>
            </a:r>
          </a:p>
        </p:txBody>
      </p:sp>
      <p:graphicFrame>
        <p:nvGraphicFramePr>
          <p:cNvPr id="450562" name="Object 2"/>
          <p:cNvGraphicFramePr>
            <a:graphicFrameLocks noChangeAspect="1"/>
          </p:cNvGraphicFramePr>
          <p:nvPr/>
        </p:nvGraphicFramePr>
        <p:xfrm>
          <a:off x="6927850" y="2165870"/>
          <a:ext cx="1155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6" name="Equation" r:id="rId3" imgW="1155600" imgH="495000" progId="Equation.DSMT4">
                  <p:embed/>
                </p:oleObj>
              </mc:Choice>
              <mc:Fallback>
                <p:oleObj name="Equation" r:id="rId3" imgW="115560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850" y="2165870"/>
                        <a:ext cx="1155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3" name="Object 3"/>
          <p:cNvGraphicFramePr>
            <a:graphicFrameLocks noChangeAspect="1"/>
          </p:cNvGraphicFramePr>
          <p:nvPr/>
        </p:nvGraphicFramePr>
        <p:xfrm>
          <a:off x="548640" y="3097550"/>
          <a:ext cx="1016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7" name="Equation" r:id="rId5" imgW="1015920" imgH="482400" progId="Equation.DSMT4">
                  <p:embed/>
                </p:oleObj>
              </mc:Choice>
              <mc:Fallback>
                <p:oleObj name="Equation" r:id="rId5" imgW="101592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3097550"/>
                        <a:ext cx="1016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4" name="Object 4"/>
          <p:cNvGraphicFramePr>
            <a:graphicFrameLocks noChangeAspect="1"/>
          </p:cNvGraphicFramePr>
          <p:nvPr/>
        </p:nvGraphicFramePr>
        <p:xfrm>
          <a:off x="3550170" y="2988040"/>
          <a:ext cx="1371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8" name="Equation" r:id="rId7" imgW="1371600" imgH="711000" progId="Equation.DSMT4">
                  <p:embed/>
                </p:oleObj>
              </mc:Choice>
              <mc:Fallback>
                <p:oleObj name="Equation" r:id="rId7" imgW="1371600" imgH="711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0170" y="2988040"/>
                        <a:ext cx="13716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unless a change of sign is made, the resulting integral will be negative.</a:t>
            </a:r>
          </a:p>
        </p:txBody>
      </p:sp>
      <p:graphicFrame>
        <p:nvGraphicFramePr>
          <p:cNvPr id="451587" name="Object 3"/>
          <p:cNvGraphicFramePr>
            <a:graphicFrameLocks noChangeAspect="1"/>
          </p:cNvGraphicFramePr>
          <p:nvPr/>
        </p:nvGraphicFramePr>
        <p:xfrm>
          <a:off x="548640" y="2438400"/>
          <a:ext cx="2247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27" name="Equation" r:id="rId3" imgW="2247840" imgH="711000" progId="Equation.DSMT4">
                  <p:embed/>
                </p:oleObj>
              </mc:Choice>
              <mc:Fallback>
                <p:oleObj name="Equation" r:id="rId3" imgW="2247840" imgH="711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438400"/>
                        <a:ext cx="22479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88" name="Object 4"/>
          <p:cNvGraphicFramePr>
            <a:graphicFrameLocks noChangeAspect="1"/>
          </p:cNvGraphicFramePr>
          <p:nvPr/>
        </p:nvGraphicFramePr>
        <p:xfrm>
          <a:off x="2911840" y="2437150"/>
          <a:ext cx="2768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28" name="Equation" r:id="rId5" imgW="2768400" imgH="711000" progId="Equation.DSMT4">
                  <p:embed/>
                </p:oleObj>
              </mc:Choice>
              <mc:Fallback>
                <p:oleObj name="Equation" r:id="rId5" imgW="2768400" imgH="711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840" y="2437150"/>
                        <a:ext cx="27686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89" name="Object 5"/>
          <p:cNvGraphicFramePr>
            <a:graphicFrameLocks noChangeAspect="1"/>
          </p:cNvGraphicFramePr>
          <p:nvPr/>
        </p:nvGraphicFramePr>
        <p:xfrm>
          <a:off x="5789950" y="2438400"/>
          <a:ext cx="3124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29" name="Equation" r:id="rId7" imgW="3124080" imgH="711000" progId="Equation.DSMT4">
                  <p:embed/>
                </p:oleObj>
              </mc:Choice>
              <mc:Fallback>
                <p:oleObj name="Equation" r:id="rId7" imgW="3124080" imgH="711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950" y="2438400"/>
                        <a:ext cx="31242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90" name="Object 6"/>
          <p:cNvGraphicFramePr>
            <a:graphicFrameLocks noChangeAspect="1"/>
          </p:cNvGraphicFramePr>
          <p:nvPr/>
        </p:nvGraphicFramePr>
        <p:xfrm>
          <a:off x="974360" y="3429000"/>
          <a:ext cx="2895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30" name="Equation" r:id="rId9" imgW="2895480" imgH="711000" progId="Equation.DSMT4">
                  <p:embed/>
                </p:oleObj>
              </mc:Choice>
              <mc:Fallback>
                <p:oleObj name="Equation" r:id="rId9" imgW="2895480" imgH="711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360" y="3429000"/>
                        <a:ext cx="28956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91" name="Object 7"/>
          <p:cNvGraphicFramePr>
            <a:graphicFrameLocks noChangeAspect="1"/>
          </p:cNvGraphicFramePr>
          <p:nvPr/>
        </p:nvGraphicFramePr>
        <p:xfrm>
          <a:off x="3978640" y="3276600"/>
          <a:ext cx="1130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31" name="Equation" r:id="rId11" imgW="1130040" imgH="914400" progId="Equation.DSMT4">
                  <p:embed/>
                </p:oleObj>
              </mc:Choice>
              <mc:Fallback>
                <p:oleObj name="Equation" r:id="rId11" imgW="1130040" imgH="914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640" y="3276600"/>
                        <a:ext cx="1130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symmetry, we expect the area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of the lower portion to be identical, but we’ll set up and evaluate the integral to demonstrate the accommodation for a function below the axis. For this portion, </a:t>
            </a:r>
            <a:r>
              <a:rPr lang="en-US" i="1" dirty="0"/>
              <a:t>dx</a:t>
            </a:r>
            <a:r>
              <a:rPr lang="en-US" dirty="0"/>
              <a:t> has the right sign (the integral goes from left to right in the plane), but </a:t>
            </a:r>
            <a:r>
              <a:rPr lang="en-US" i="1" dirty="0"/>
              <a:t>y</a:t>
            </a:r>
            <a:r>
              <a:rPr lang="en-US" dirty="0"/>
              <a:t> is negative for</a:t>
            </a:r>
          </a:p>
        </p:txBody>
      </p:sp>
      <p:graphicFrame>
        <p:nvGraphicFramePr>
          <p:cNvPr id="452610" name="Object 2"/>
          <p:cNvGraphicFramePr>
            <a:graphicFrameLocks noChangeAspect="1"/>
          </p:cNvGraphicFramePr>
          <p:nvPr/>
        </p:nvGraphicFramePr>
        <p:xfrm>
          <a:off x="4546600" y="3450860"/>
          <a:ext cx="1473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38" name="Equation" r:id="rId3" imgW="1473120" imgH="495000" progId="Equation.DSMT4">
                  <p:embed/>
                </p:oleObj>
              </mc:Choice>
              <mc:Fallback>
                <p:oleObj name="Equation" r:id="rId3" imgW="147312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3450860"/>
                        <a:ext cx="1473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Differentiability of Parametrized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9472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Differentiability of Parametrized Curves</a:t>
            </a:r>
          </a:p>
          <a:p>
            <a:r>
              <a:rPr lang="en-US" dirty="0">
                <a:solidFill>
                  <a:srgbClr val="000000"/>
                </a:solidFill>
              </a:rPr>
              <a:t>A curve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defined by the parametric equations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and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is </a:t>
            </a:r>
            <a:r>
              <a:rPr lang="en-US" b="1" dirty="0">
                <a:solidFill>
                  <a:srgbClr val="C00000"/>
                </a:solidFill>
              </a:rPr>
              <a:t>differentiable</a:t>
            </a:r>
            <a:r>
              <a:rPr lang="en-US" dirty="0">
                <a:solidFill>
                  <a:srgbClr val="000000"/>
                </a:solidFill>
              </a:rPr>
              <a:t> at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if both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 are differentiable at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. Further, the parametrization (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), 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)), is </a:t>
            </a:r>
            <a:r>
              <a:rPr lang="en-US" i="1" dirty="0">
                <a:solidFill>
                  <a:srgbClr val="000000"/>
                </a:solidFill>
              </a:rPr>
              <a:t>smooth</a:t>
            </a:r>
            <a:r>
              <a:rPr lang="en-US" dirty="0">
                <a:solidFill>
                  <a:srgbClr val="000000"/>
                </a:solidFill>
              </a:rPr>
              <a:t> at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if both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i="1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Euclid Symbol" pitchFamily="18" charset="2"/>
                <a:sym typeface="Euclid Symbol"/>
              </a:rPr>
              <a:t>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1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Euclid Symbol" pitchFamily="18" charset="2"/>
                <a:sym typeface="Euclid Symbol"/>
              </a:rPr>
              <a:t></a:t>
            </a:r>
            <a:r>
              <a:rPr lang="en-US" dirty="0">
                <a:solidFill>
                  <a:srgbClr val="000000"/>
                </a:solidFill>
              </a:rPr>
              <a:t> are continuous at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and at least one of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i="1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Euclid Symbol" pitchFamily="18" charset="2"/>
                <a:sym typeface="Euclid Symbol"/>
              </a:rPr>
              <a:t>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and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1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Euclid Symbol" pitchFamily="18" charset="2"/>
                <a:sym typeface="Euclid Symbol"/>
              </a:rPr>
              <a:t>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is nonzero.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So we again change the sign.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Hence, the total area bounded by the curve is  </a:t>
            </a:r>
          </a:p>
          <a:p>
            <a:endParaRPr lang="en-US" dirty="0"/>
          </a:p>
        </p:txBody>
      </p:sp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548640" y="1981200"/>
          <a:ext cx="2171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03" name="Equation" r:id="rId3" imgW="2171520" imgH="736560" progId="Equation.DSMT4">
                  <p:embed/>
                </p:oleObj>
              </mc:Choice>
              <mc:Fallback>
                <p:oleObj name="Equation" r:id="rId3" imgW="2171520" imgH="736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981200"/>
                        <a:ext cx="21717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36" name="Object 4"/>
          <p:cNvGraphicFramePr>
            <a:graphicFrameLocks noChangeAspect="1"/>
          </p:cNvGraphicFramePr>
          <p:nvPr/>
        </p:nvGraphicFramePr>
        <p:xfrm>
          <a:off x="2819400" y="1990360"/>
          <a:ext cx="2679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04" name="Equation" r:id="rId5" imgW="2679480" imgH="736560" progId="Equation.DSMT4">
                  <p:embed/>
                </p:oleObj>
              </mc:Choice>
              <mc:Fallback>
                <p:oleObj name="Equation" r:id="rId5" imgW="2679480" imgH="736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90360"/>
                        <a:ext cx="26797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37" name="Object 5"/>
          <p:cNvGraphicFramePr>
            <a:graphicFrameLocks noChangeAspect="1"/>
          </p:cNvGraphicFramePr>
          <p:nvPr/>
        </p:nvGraphicFramePr>
        <p:xfrm>
          <a:off x="5638800" y="1981200"/>
          <a:ext cx="3048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05" name="Equation" r:id="rId7" imgW="3047760" imgH="736560" progId="Equation.DSMT4">
                  <p:embed/>
                </p:oleObj>
              </mc:Choice>
              <mc:Fallback>
                <p:oleObj name="Equation" r:id="rId7" imgW="3047760" imgH="736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981200"/>
                        <a:ext cx="3048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38" name="Object 6"/>
          <p:cNvGraphicFramePr>
            <a:graphicFrameLocks noChangeAspect="1"/>
          </p:cNvGraphicFramePr>
          <p:nvPr/>
        </p:nvGraphicFramePr>
        <p:xfrm>
          <a:off x="990600" y="2971800"/>
          <a:ext cx="2806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06" name="Equation" r:id="rId9" imgW="2806560" imgH="736560" progId="Equation.DSMT4">
                  <p:embed/>
                </p:oleObj>
              </mc:Choice>
              <mc:Fallback>
                <p:oleObj name="Equation" r:id="rId9" imgW="2806560" imgH="736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28067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39" name="Object 7"/>
          <p:cNvGraphicFramePr>
            <a:graphicFrameLocks noChangeAspect="1"/>
          </p:cNvGraphicFramePr>
          <p:nvPr/>
        </p:nvGraphicFramePr>
        <p:xfrm>
          <a:off x="3887450" y="2864370"/>
          <a:ext cx="1130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07" name="Equation" r:id="rId11" imgW="1130040" imgH="914400" progId="Equation.DSMT4">
                  <p:embed/>
                </p:oleObj>
              </mc:Choice>
              <mc:Fallback>
                <p:oleObj name="Equation" r:id="rId11" imgW="1130040" imgH="914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450" y="2864370"/>
                        <a:ext cx="1130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0" name="Object 8"/>
          <p:cNvGraphicFramePr>
            <a:graphicFrameLocks noChangeAspect="1"/>
          </p:cNvGraphicFramePr>
          <p:nvPr/>
        </p:nvGraphicFramePr>
        <p:xfrm>
          <a:off x="7156974" y="3836998"/>
          <a:ext cx="1790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808" name="Equation" r:id="rId13" imgW="1790640" imgH="507960" progId="Equation.DSMT4">
                  <p:embed/>
                </p:oleObj>
              </mc:Choice>
              <mc:Fallback>
                <p:oleObj name="Equation" r:id="rId13" imgW="1790640" imgH="507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6974" y="3836998"/>
                        <a:ext cx="17907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and Surface Area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r>
              <a:rPr lang="en-US" dirty="0"/>
              <a:t>For a smooth curve </a:t>
            </a:r>
            <a:r>
              <a:rPr lang="en-US" i="1" dirty="0"/>
              <a:t>C</a:t>
            </a:r>
            <a:r>
              <a:rPr lang="en-US" dirty="0"/>
              <a:t> defined parametrically by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 and </a:t>
            </a:r>
            <a:r>
              <a:rPr lang="en-US" i="1" dirty="0"/>
              <a:t>y 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over the </a:t>
            </a:r>
            <a:r>
              <a:rPr lang="en-US" i="1" dirty="0"/>
              <a:t>t</a:t>
            </a:r>
            <a:r>
              <a:rPr lang="en-US" dirty="0"/>
              <a:t>-interval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], such as the curve</a:t>
            </a:r>
          </a:p>
        </p:txBody>
      </p:sp>
      <p:pic>
        <p:nvPicPr>
          <p:cNvPr id="454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520" y="2209800"/>
            <a:ext cx="3291067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269632" y="55626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9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209800"/>
            <a:ext cx="621792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shown in Figure 9, the formula for arc length takes the pleasantly symmetric form </a:t>
            </a:r>
          </a:p>
        </p:txBody>
      </p:sp>
      <p:graphicFrame>
        <p:nvGraphicFramePr>
          <p:cNvPr id="454660" name="Object 4"/>
          <p:cNvGraphicFramePr>
            <a:graphicFrameLocks noChangeAspect="1"/>
          </p:cNvGraphicFramePr>
          <p:nvPr/>
        </p:nvGraphicFramePr>
        <p:xfrm>
          <a:off x="1447800" y="3200400"/>
          <a:ext cx="1968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44" name="Equation" r:id="rId4" imgW="1968480" imgH="799920" progId="Equation.DSMT4">
                  <p:embed/>
                </p:oleObj>
              </mc:Choice>
              <mc:Fallback>
                <p:oleObj name="Equation" r:id="rId4" imgW="1968480" imgH="799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19685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1" name="Object 5"/>
          <p:cNvGraphicFramePr>
            <a:graphicFrameLocks noChangeAspect="1"/>
          </p:cNvGraphicFramePr>
          <p:nvPr/>
        </p:nvGraphicFramePr>
        <p:xfrm>
          <a:off x="1679210" y="4038600"/>
          <a:ext cx="3492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45" name="Equation" r:id="rId6" imgW="3492360" imgH="799920" progId="Equation.DSMT4">
                  <p:embed/>
                </p:oleObj>
              </mc:Choice>
              <mc:Fallback>
                <p:oleObj name="Equation" r:id="rId6" imgW="3492360" imgH="799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210" y="4038600"/>
                        <a:ext cx="34925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141889"/>
              </p:ext>
            </p:extLst>
          </p:nvPr>
        </p:nvGraphicFramePr>
        <p:xfrm>
          <a:off x="1685925" y="4838700"/>
          <a:ext cx="33909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46" name="Equation" r:id="rId8" imgW="3390840" imgH="1104840" progId="Equation.DSMT4">
                  <p:embed/>
                </p:oleObj>
              </mc:Choice>
              <mc:Fallback>
                <p:oleObj name="Equation" r:id="rId8" imgW="3390840" imgH="1104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925" y="4838700"/>
                        <a:ext cx="33909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Formula: Parametric Arc Length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2885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Parametric Arc Length Formula</a:t>
            </a:r>
          </a:p>
          <a:p>
            <a:r>
              <a:rPr lang="en-US" dirty="0">
                <a:solidFill>
                  <a:schemeClr val="tx1"/>
                </a:solidFill>
              </a:rPr>
              <a:t>Assume that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is defined by the smooth parametrization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 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 over the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‑interval [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] and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is traced out only once by the parametrization over the interval (except possibly for a finite number of self-intersections). Then the arc length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is given by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556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119315"/>
              </p:ext>
            </p:extLst>
          </p:nvPr>
        </p:nvGraphicFramePr>
        <p:xfrm>
          <a:off x="2774950" y="4343400"/>
          <a:ext cx="3594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10" name="Equation" r:id="rId3" imgW="3593880" imgH="1104840" progId="Equation.DSMT4">
                  <p:embed/>
                </p:oleObj>
              </mc:Choice>
              <mc:Fallback>
                <p:oleObj name="Equation" r:id="rId3" imgW="3593880" imgH="11048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4343400"/>
                        <a:ext cx="35941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parametric arc length formula to verify that the circumference of a circle of radius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l-GR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The simplest parametrization of such a circle is </a:t>
            </a:r>
            <a:r>
              <a:rPr lang="en-US" i="1" dirty="0"/>
              <a:t>x</a:t>
            </a:r>
            <a:r>
              <a:rPr lang="en-US" dirty="0"/>
              <a:t> </a:t>
            </a:r>
            <a:r>
              <a:rPr lang="en-US" dirty="0">
                <a:latin typeface="Symbol" pitchFamily="18" charset="2"/>
              </a:rPr>
              <a:t>= </a:t>
            </a:r>
            <a:r>
              <a:rPr lang="en-US" i="1" dirty="0"/>
              <a:t>r</a:t>
            </a:r>
            <a:r>
              <a:rPr lang="en-US" i="1" baseline="30000" dirty="0"/>
              <a:t> </a:t>
            </a:r>
            <a:r>
              <a:rPr lang="en-US" dirty="0"/>
              <a:t>cos </a:t>
            </a:r>
            <a:r>
              <a:rPr lang="en-US" i="1" dirty="0"/>
              <a:t>t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baseline="30000" dirty="0"/>
              <a:t> </a:t>
            </a:r>
            <a:r>
              <a:rPr lang="en-US" dirty="0"/>
              <a:t>sin </a:t>
            </a:r>
            <a:r>
              <a:rPr lang="en-US" i="1" dirty="0"/>
              <a:t>t</a:t>
            </a:r>
            <a:r>
              <a:rPr lang="en-US" dirty="0"/>
              <a:t>, for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[0, 2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] (note that the initial and terminal point are the same).</a:t>
            </a:r>
          </a:p>
        </p:txBody>
      </p:sp>
      <p:graphicFrame>
        <p:nvGraphicFramePr>
          <p:cNvPr id="456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631707"/>
              </p:ext>
            </p:extLst>
          </p:nvPr>
        </p:nvGraphicFramePr>
        <p:xfrm>
          <a:off x="561975" y="4038600"/>
          <a:ext cx="3695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19" name="Equation" r:id="rId3" imgW="3695400" imgH="1104840" progId="Equation.DSMT4">
                  <p:embed/>
                </p:oleObj>
              </mc:Choice>
              <mc:Fallback>
                <p:oleObj name="Equation" r:id="rId3" imgW="3695400" imgH="1104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038600"/>
                        <a:ext cx="36957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3261"/>
              </p:ext>
            </p:extLst>
          </p:nvPr>
        </p:nvGraphicFramePr>
        <p:xfrm>
          <a:off x="4316413" y="4257675"/>
          <a:ext cx="4279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20" name="Equation" r:id="rId5" imgW="4279680" imgH="711000" progId="Equation.DSMT4">
                  <p:embed/>
                </p:oleObj>
              </mc:Choice>
              <mc:Fallback>
                <p:oleObj name="Equation" r:id="rId5" imgW="4279680" imgH="711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4257675"/>
                        <a:ext cx="42799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620984"/>
              </p:ext>
            </p:extLst>
          </p:nvPr>
        </p:nvGraphicFramePr>
        <p:xfrm>
          <a:off x="823913" y="5187950"/>
          <a:ext cx="1270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21" name="Equation" r:id="rId7" imgW="1269720" imgH="685800" progId="Equation.DSMT4">
                  <p:embed/>
                </p:oleObj>
              </mc:Choice>
              <mc:Fallback>
                <p:oleObj name="Equation" r:id="rId7" imgW="126972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5187950"/>
                        <a:ext cx="1270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728704"/>
              </p:ext>
            </p:extLst>
          </p:nvPr>
        </p:nvGraphicFramePr>
        <p:xfrm>
          <a:off x="2171700" y="5410200"/>
          <a:ext cx="83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22" name="Equation" r:id="rId9" imgW="838080" imgH="291960" progId="Equation.DSMT4">
                  <p:embed/>
                </p:oleObj>
              </mc:Choice>
              <mc:Fallback>
                <p:oleObj name="Equation" r:id="rId9" imgW="8380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5410200"/>
                        <a:ext cx="838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r>
              <a:rPr lang="en-US" dirty="0"/>
              <a:t>Find the arc length of the spiral defined by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cos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/>
              <a:t> and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sin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/>
              <a:t> over the </a:t>
            </a:r>
            <a:r>
              <a:rPr lang="en-US" i="1" dirty="0"/>
              <a:t>t</a:t>
            </a:r>
            <a:r>
              <a:rPr lang="en-US" dirty="0"/>
              <a:t>‑interval </a:t>
            </a:r>
            <a:r>
              <a:rPr lang="en-US" dirty="0">
                <a:solidFill>
                  <a:srgbClr val="0000FF"/>
                </a:solidFill>
              </a:rPr>
              <a:t>[0, 4</a:t>
            </a:r>
            <a:r>
              <a:rPr lang="el-GR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</p:txBody>
      </p:sp>
      <p:pic>
        <p:nvPicPr>
          <p:cNvPr id="457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31720"/>
            <a:ext cx="325085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421028" y="5496580"/>
            <a:ext cx="1552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10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743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The graph of the spiral is illustrated in Figure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formula for its arc length is easy enough to write down:</a:t>
            </a:r>
          </a:p>
        </p:txBody>
      </p:sp>
      <p:graphicFrame>
        <p:nvGraphicFramePr>
          <p:cNvPr id="458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253148"/>
              </p:ext>
            </p:extLst>
          </p:nvPr>
        </p:nvGraphicFramePr>
        <p:xfrm>
          <a:off x="523875" y="2330450"/>
          <a:ext cx="5588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39" name="Equation" r:id="rId3" imgW="5587920" imgH="672840" progId="Equation.DSMT4">
                  <p:embed/>
                </p:oleObj>
              </mc:Choice>
              <mc:Fallback>
                <p:oleObj name="Equation" r:id="rId3" imgW="5587920" imgH="672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330450"/>
                        <a:ext cx="55880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8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170377"/>
              </p:ext>
            </p:extLst>
          </p:nvPr>
        </p:nvGraphicFramePr>
        <p:xfrm>
          <a:off x="228600" y="3105150"/>
          <a:ext cx="881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40" name="Equation" r:id="rId5" imgW="8813520" imgH="647640" progId="Equation.DSMT4">
                  <p:embed/>
                </p:oleObj>
              </mc:Choice>
              <mc:Fallback>
                <p:oleObj name="Equation" r:id="rId5" imgW="8813520" imgH="647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05150"/>
                        <a:ext cx="8813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87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204458"/>
              </p:ext>
            </p:extLst>
          </p:nvPr>
        </p:nvGraphicFramePr>
        <p:xfrm>
          <a:off x="228600" y="3810000"/>
          <a:ext cx="1981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41" name="Equation" r:id="rId7" imgW="1981080" imgH="647640" progId="Equation.DSMT4">
                  <p:embed/>
                </p:oleObj>
              </mc:Choice>
              <mc:Fallback>
                <p:oleObj name="Equation" r:id="rId7" imgW="1981080" imgH="647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0"/>
                        <a:ext cx="1981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evaluation of this integral is a good opportunity to use the integration techniques that we have developed previously. One approach would be to use the trigonometric substitution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tan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θ</a:t>
            </a:r>
            <a:r>
              <a:rPr lang="en-US" dirty="0"/>
              <a:t>, and you will be guided through an alternative sequence of steps in Exercise 60. Once done, you will have found that 	</a:t>
            </a:r>
          </a:p>
          <a:p>
            <a:r>
              <a:rPr lang="en-US" dirty="0"/>
              <a:t>					     or approximately </a:t>
            </a:r>
          </a:p>
          <a:p>
            <a:r>
              <a:rPr lang="en-US" dirty="0">
                <a:solidFill>
                  <a:srgbClr val="FF0000"/>
                </a:solidFill>
              </a:rPr>
              <a:t>80.8 units</a:t>
            </a:r>
            <a:r>
              <a:rPr lang="en-US" dirty="0"/>
              <a:t>.</a:t>
            </a:r>
          </a:p>
        </p:txBody>
      </p:sp>
      <p:graphicFrame>
        <p:nvGraphicFramePr>
          <p:cNvPr id="459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253398"/>
              </p:ext>
            </p:extLst>
          </p:nvPr>
        </p:nvGraphicFramePr>
        <p:xfrm>
          <a:off x="584200" y="3830638"/>
          <a:ext cx="4902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07" name="Equation" r:id="rId3" imgW="4902120" imgH="736560" progId="Equation.DSMT4">
                  <p:embed/>
                </p:oleObj>
              </mc:Choice>
              <mc:Fallback>
                <p:oleObj name="Equation" r:id="rId3" imgW="4902120" imgH="736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830638"/>
                        <a:ext cx="4902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arc length of one arch of the cycloid generated by a circle of radius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Recall that our parametrization of a cycloid is </a:t>
            </a:r>
            <a:br>
              <a:rPr lang="en-US" dirty="0"/>
            </a:b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Euclid Symbol"/>
              </a:rPr>
              <a:t>θ</a:t>
            </a:r>
            <a:r>
              <a:rPr lang="en-US" dirty="0">
                <a:sym typeface="Symbol"/>
              </a:rPr>
              <a:t> – sin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Euclid Symbol"/>
              </a:rPr>
              <a:t>θ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Euclid Symbol"/>
              </a:rPr>
              <a:t> </a:t>
            </a:r>
            <a:r>
              <a:rPr lang="en-US" dirty="0"/>
              <a:t>) and </a:t>
            </a:r>
            <a:r>
              <a:rPr lang="en-US" i="1" dirty="0"/>
              <a:t>y </a:t>
            </a:r>
            <a:r>
              <a:rPr lang="en-US" dirty="0">
                <a:latin typeface="Symbol" pitchFamily="18" charset="2"/>
              </a:rPr>
              <a:t>= 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dirty="0">
                <a:sym typeface="Euclid Symbol"/>
              </a:rPr>
              <a:t>1</a:t>
            </a:r>
            <a:r>
              <a:rPr lang="en-US" dirty="0">
                <a:sym typeface="Symbol"/>
              </a:rPr>
              <a:t> – cos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Euclid Symbol"/>
              </a:rPr>
              <a:t>θ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Euclid Symbol"/>
              </a:rPr>
              <a:t> </a:t>
            </a:r>
            <a:r>
              <a:rPr lang="en-US" dirty="0"/>
              <a:t>), and that one arch is traced out over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Euclid Symbol"/>
              </a:rPr>
              <a:t>θ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Euclid Symbol"/>
              </a:rPr>
              <a:t> </a:t>
            </a:r>
            <a:r>
              <a:rPr lang="en-US" dirty="0"/>
              <a:t>‑interval [0, 2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/>
              <a:t>].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en-US" dirty="0"/>
              <a:t>So one arch of the cycloid has an arc length eight times as long as the radius of the circle that generates it.</a:t>
            </a:r>
          </a:p>
        </p:txBody>
      </p:sp>
      <p:graphicFrame>
        <p:nvGraphicFramePr>
          <p:cNvPr id="460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72319"/>
              </p:ext>
            </p:extLst>
          </p:nvPr>
        </p:nvGraphicFramePr>
        <p:xfrm>
          <a:off x="1676400" y="1463675"/>
          <a:ext cx="5041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1" name="Equation" r:id="rId3" imgW="5041800" imgH="711000" progId="Equation.DSMT4">
                  <p:embed/>
                </p:oleObj>
              </mc:Choice>
              <mc:Fallback>
                <p:oleObj name="Equation" r:id="rId3" imgW="5041800" imgH="711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63675"/>
                        <a:ext cx="50419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808286"/>
              </p:ext>
            </p:extLst>
          </p:nvPr>
        </p:nvGraphicFramePr>
        <p:xfrm>
          <a:off x="1890713" y="2205038"/>
          <a:ext cx="370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2" name="Equation" r:id="rId5" imgW="3708360" imgH="685800" progId="Equation.DSMT4">
                  <p:embed/>
                </p:oleObj>
              </mc:Choice>
              <mc:Fallback>
                <p:oleObj name="Equation" r:id="rId5" imgW="370836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2205038"/>
                        <a:ext cx="3708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423788"/>
              </p:ext>
            </p:extLst>
          </p:nvPr>
        </p:nvGraphicFramePr>
        <p:xfrm>
          <a:off x="1890713" y="2922588"/>
          <a:ext cx="5575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3" name="Equation" r:id="rId7" imgW="5574960" imgH="939600" progId="Equation.DSMT4">
                  <p:embed/>
                </p:oleObj>
              </mc:Choice>
              <mc:Fallback>
                <p:oleObj name="Equation" r:id="rId7" imgW="557496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2922588"/>
                        <a:ext cx="5575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891762"/>
              </p:ext>
            </p:extLst>
          </p:nvPr>
        </p:nvGraphicFramePr>
        <p:xfrm>
          <a:off x="1890713" y="3886200"/>
          <a:ext cx="2438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4" name="Equation" r:id="rId9" imgW="2438280" imgH="1015920" progId="Equation.DSMT4">
                  <p:embed/>
                </p:oleObj>
              </mc:Choice>
              <mc:Fallback>
                <p:oleObj name="Equation" r:id="rId9" imgW="2438280" imgH="1015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3886200"/>
                        <a:ext cx="24384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7" name="Object 7"/>
          <p:cNvGraphicFramePr>
            <a:graphicFrameLocks noChangeAspect="1"/>
          </p:cNvGraphicFramePr>
          <p:nvPr/>
        </p:nvGraphicFramePr>
        <p:xfrm>
          <a:off x="4572000" y="4205990"/>
          <a:ext cx="1562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5" name="Equation" r:id="rId11" imgW="1562040" imgH="469800" progId="Equation.DSMT4">
                  <p:embed/>
                </p:oleObj>
              </mc:Choice>
              <mc:Fallback>
                <p:oleObj name="Equation" r:id="rId11" imgW="156204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05990"/>
                        <a:ext cx="1562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8" name="Object 8"/>
          <p:cNvGraphicFramePr>
            <a:graphicFrameLocks noChangeAspect="1"/>
          </p:cNvGraphicFramePr>
          <p:nvPr/>
        </p:nvGraphicFramePr>
        <p:xfrm>
          <a:off x="6264640" y="42672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76" name="Equation" r:id="rId13" imgW="660240" imgH="291960" progId="Equation.DSMT4">
                  <p:embed/>
                </p:oleObj>
              </mc:Choice>
              <mc:Fallback>
                <p:oleObj name="Equation" r:id="rId13" imgW="6602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640" y="4267200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</p:spPr>
        <p:txBody>
          <a:bodyPr/>
          <a:lstStyle/>
          <a:p>
            <a:r>
              <a:rPr lang="en-US" dirty="0"/>
              <a:t>Find the surface area of a sphere of radius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/>
              <a:t> by revolving an appropriately chosen parametrically defined curve </a:t>
            </a:r>
            <a:r>
              <a:rPr lang="en-US" i="1" dirty="0">
                <a:solidFill>
                  <a:srgbClr val="0000FF"/>
                </a:solidFill>
              </a:rPr>
              <a:t>C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</p:txBody>
      </p:sp>
      <p:pic>
        <p:nvPicPr>
          <p:cNvPr id="461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3046" y="2209800"/>
            <a:ext cx="3113754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353525" y="5562600"/>
            <a:ext cx="1552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11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113544"/>
            <a:ext cx="475488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There are several choices for </a:t>
            </a:r>
            <a:r>
              <a:rPr lang="en-US" sz="2800" i="1" dirty="0">
                <a:solidFill>
                  <a:srgbClr val="366092"/>
                </a:solidFill>
              </a:rPr>
              <a:t>C</a:t>
            </a:r>
            <a:r>
              <a:rPr lang="en-US" sz="2800" dirty="0">
                <a:solidFill>
                  <a:srgbClr val="366092"/>
                </a:solidFill>
              </a:rPr>
              <a:t>; we will define </a:t>
            </a:r>
            <a:r>
              <a:rPr lang="en-US" sz="2800" i="1" dirty="0">
                <a:solidFill>
                  <a:srgbClr val="366092"/>
                </a:solidFill>
              </a:rPr>
              <a:t>C</a:t>
            </a:r>
            <a:r>
              <a:rPr lang="en-US" sz="2800" dirty="0">
                <a:solidFill>
                  <a:srgbClr val="366092"/>
                </a:solidFill>
              </a:rPr>
              <a:t> to be the curve </a:t>
            </a:r>
            <a:r>
              <a:rPr lang="en-US" sz="2800" i="1" dirty="0">
                <a:solidFill>
                  <a:srgbClr val="366092"/>
                </a:solidFill>
              </a:rPr>
              <a:t>x</a:t>
            </a:r>
            <a:r>
              <a:rPr lang="en-US" sz="2800" dirty="0">
                <a:solidFill>
                  <a:srgbClr val="366092"/>
                </a:solidFill>
              </a:rPr>
              <a:t> </a:t>
            </a:r>
            <a:r>
              <a:rPr lang="en-US" sz="2800" dirty="0">
                <a:solidFill>
                  <a:srgbClr val="366092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366092"/>
                </a:solidFill>
              </a:rPr>
              <a:t> </a:t>
            </a:r>
            <a:r>
              <a:rPr lang="en-US" sz="2800" i="1" dirty="0">
                <a:solidFill>
                  <a:srgbClr val="366092"/>
                </a:solidFill>
              </a:rPr>
              <a:t>R</a:t>
            </a:r>
            <a:r>
              <a:rPr lang="en-US" sz="2800" dirty="0">
                <a:solidFill>
                  <a:srgbClr val="366092"/>
                </a:solidFill>
              </a:rPr>
              <a:t> cos </a:t>
            </a:r>
            <a:r>
              <a:rPr lang="en-US" sz="2800" i="1" dirty="0">
                <a:solidFill>
                  <a:srgbClr val="366092"/>
                </a:solidFill>
              </a:rPr>
              <a:t>t</a:t>
            </a:r>
            <a:r>
              <a:rPr lang="en-US" sz="2800" dirty="0">
                <a:solidFill>
                  <a:srgbClr val="366092"/>
                </a:solidFill>
              </a:rPr>
              <a:t>, </a:t>
            </a:r>
            <a:r>
              <a:rPr lang="en-US" sz="2800" i="1" dirty="0">
                <a:solidFill>
                  <a:srgbClr val="366092"/>
                </a:solidFill>
              </a:rPr>
              <a:t>y</a:t>
            </a:r>
            <a:r>
              <a:rPr lang="en-US" sz="2800" dirty="0">
                <a:solidFill>
                  <a:srgbClr val="366092"/>
                </a:solidFill>
              </a:rPr>
              <a:t> </a:t>
            </a:r>
            <a:r>
              <a:rPr lang="en-US" sz="2800" dirty="0">
                <a:solidFill>
                  <a:srgbClr val="366092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366092"/>
                </a:solidFill>
              </a:rPr>
              <a:t> </a:t>
            </a:r>
            <a:r>
              <a:rPr lang="en-US" sz="2800" i="1" dirty="0">
                <a:solidFill>
                  <a:srgbClr val="366092"/>
                </a:solidFill>
              </a:rPr>
              <a:t>R</a:t>
            </a:r>
            <a:r>
              <a:rPr lang="en-US" sz="2800" dirty="0">
                <a:solidFill>
                  <a:srgbClr val="366092"/>
                </a:solidFill>
              </a:rPr>
              <a:t> sin </a:t>
            </a:r>
            <a:r>
              <a:rPr lang="en-US" sz="2800" i="1" dirty="0">
                <a:solidFill>
                  <a:srgbClr val="366092"/>
                </a:solidFill>
              </a:rPr>
              <a:t>t</a:t>
            </a:r>
            <a:r>
              <a:rPr lang="en-US" sz="2800" dirty="0">
                <a:solidFill>
                  <a:srgbClr val="366092"/>
                </a:solidFill>
              </a:rPr>
              <a:t> over the </a:t>
            </a:r>
            <a:r>
              <a:rPr lang="en-US" sz="2800" i="1" dirty="0">
                <a:solidFill>
                  <a:srgbClr val="366092"/>
                </a:solidFill>
              </a:rPr>
              <a:t>t</a:t>
            </a:r>
            <a:r>
              <a:rPr lang="en-US" sz="2800" dirty="0">
                <a:solidFill>
                  <a:srgbClr val="366092"/>
                </a:solidFill>
              </a:rPr>
              <a:t>‑interval  [</a:t>
            </a:r>
            <a:r>
              <a:rPr lang="en-US" sz="2800" dirty="0">
                <a:solidFill>
                  <a:srgbClr val="366092"/>
                </a:solidFill>
                <a:latin typeface="Symbol" pitchFamily="18" charset="2"/>
              </a:rPr>
              <a:t>-</a:t>
            </a:r>
            <a:r>
              <a:rPr lang="el-GR" sz="28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2800" dirty="0">
                <a:solidFill>
                  <a:srgbClr val="366092"/>
                </a:solidFill>
              </a:rPr>
              <a:t>/2, </a:t>
            </a:r>
            <a:r>
              <a:rPr lang="el-GR" sz="2800" i="1" dirty="0">
                <a:solidFill>
                  <a:srgbClr val="36609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sz="2800" dirty="0">
                <a:solidFill>
                  <a:srgbClr val="366092"/>
                </a:solidFill>
              </a:rPr>
              <a:t>/2], and revolve </a:t>
            </a:r>
            <a:r>
              <a:rPr lang="en-US" sz="2800" i="1" dirty="0">
                <a:solidFill>
                  <a:srgbClr val="366092"/>
                </a:solidFill>
              </a:rPr>
              <a:t>C</a:t>
            </a:r>
            <a:r>
              <a:rPr lang="en-US" sz="2800" dirty="0">
                <a:solidFill>
                  <a:srgbClr val="366092"/>
                </a:solidFill>
              </a:rPr>
              <a:t> once about the </a:t>
            </a:r>
            <a:r>
              <a:rPr lang="en-US" sz="2800" i="1" dirty="0">
                <a:solidFill>
                  <a:srgbClr val="366092"/>
                </a:solidFill>
              </a:rPr>
              <a:t>y</a:t>
            </a:r>
            <a:r>
              <a:rPr lang="en-US" sz="2800" dirty="0">
                <a:solidFill>
                  <a:srgbClr val="366092"/>
                </a:solidFill>
              </a:rPr>
              <a:t>-axis as shown in Figure 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Differentiability of Parametrized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6383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Differentiability of Parametrized Curves (cont.)</a:t>
            </a:r>
          </a:p>
          <a:p>
            <a:r>
              <a:rPr lang="en-US" dirty="0">
                <a:solidFill>
                  <a:srgbClr val="000000"/>
                </a:solidFill>
              </a:rPr>
              <a:t>Related to this, a given curve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is </a:t>
            </a:r>
            <a:r>
              <a:rPr lang="en-US" b="1" dirty="0">
                <a:solidFill>
                  <a:srgbClr val="C00000"/>
                </a:solidFill>
              </a:rPr>
              <a:t>smooth</a:t>
            </a:r>
            <a:r>
              <a:rPr lang="en-US" dirty="0">
                <a:solidFill>
                  <a:srgbClr val="000000"/>
                </a:solidFill>
              </a:rPr>
              <a:t> at 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if it has a parametrization (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),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)), that is smooth at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where 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),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)). (As you will see in Exercise 5, however, a smooth curve may also be described by a nonsmooth parametrization.)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this choice, the distance </a:t>
            </a:r>
            <a:r>
              <a:rPr lang="en-US" i="1" dirty="0"/>
              <a:t>r</a:t>
            </a:r>
            <a:r>
              <a:rPr lang="en-US" dirty="0"/>
              <a:t> from the axis of revolution to the surface is </a:t>
            </a:r>
            <a:r>
              <a:rPr lang="en-US" i="1" dirty="0"/>
              <a:t>R</a:t>
            </a:r>
            <a:r>
              <a:rPr lang="en-US" dirty="0"/>
              <a:t> cos </a:t>
            </a:r>
            <a:r>
              <a:rPr lang="en-US" i="1" dirty="0"/>
              <a:t>t</a:t>
            </a:r>
            <a:r>
              <a:rPr lang="en-US" dirty="0"/>
              <a:t>. So the surface area is calculated as follows:</a:t>
            </a:r>
          </a:p>
        </p:txBody>
      </p:sp>
      <p:graphicFrame>
        <p:nvGraphicFramePr>
          <p:cNvPr id="462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014583"/>
              </p:ext>
            </p:extLst>
          </p:nvPr>
        </p:nvGraphicFramePr>
        <p:xfrm>
          <a:off x="749300" y="2901950"/>
          <a:ext cx="2082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19" name="Equation" r:id="rId3" imgW="2082600" imgH="736560" progId="Equation.DSMT4">
                  <p:embed/>
                </p:oleObj>
              </mc:Choice>
              <mc:Fallback>
                <p:oleObj name="Equation" r:id="rId3" imgW="2082600" imgH="736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2901950"/>
                        <a:ext cx="2082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972996"/>
              </p:ext>
            </p:extLst>
          </p:nvPr>
        </p:nvGraphicFramePr>
        <p:xfrm>
          <a:off x="2959100" y="2622550"/>
          <a:ext cx="52070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20" name="Equation" r:id="rId5" imgW="5206680" imgH="1104840" progId="Equation.DSMT4">
                  <p:embed/>
                </p:oleObj>
              </mc:Choice>
              <mc:Fallback>
                <p:oleObj name="Equation" r:id="rId5" imgW="5206680" imgH="11048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622550"/>
                        <a:ext cx="52070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207732"/>
              </p:ext>
            </p:extLst>
          </p:nvPr>
        </p:nvGraphicFramePr>
        <p:xfrm>
          <a:off x="1068388" y="3968750"/>
          <a:ext cx="5283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21" name="Equation" r:id="rId7" imgW="5283000" imgH="736560" progId="Equation.DSMT4">
                  <p:embed/>
                </p:oleObj>
              </mc:Choice>
              <mc:Fallback>
                <p:oleObj name="Equation" r:id="rId7" imgW="5283000" imgH="736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3968750"/>
                        <a:ext cx="5283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859354"/>
              </p:ext>
            </p:extLst>
          </p:nvPr>
        </p:nvGraphicFramePr>
        <p:xfrm>
          <a:off x="1068388" y="4883150"/>
          <a:ext cx="2628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22" name="Equation" r:id="rId9" imgW="2628720" imgH="736560" progId="Equation.DSMT4">
                  <p:embed/>
                </p:oleObj>
              </mc:Choice>
              <mc:Fallback>
                <p:oleObj name="Equation" r:id="rId9" imgW="2628720" imgH="736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4883150"/>
                        <a:ext cx="26289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191363"/>
              </p:ext>
            </p:extLst>
          </p:nvPr>
        </p:nvGraphicFramePr>
        <p:xfrm>
          <a:off x="3797300" y="4919663"/>
          <a:ext cx="2286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23" name="Equation" r:id="rId11" imgW="2286000" imgH="634680" progId="Equation.DSMT4">
                  <p:embed/>
                </p:oleObj>
              </mc:Choice>
              <mc:Fallback>
                <p:oleObj name="Equation" r:id="rId11" imgW="2286000" imgH="6346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4919663"/>
                        <a:ext cx="2286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545216"/>
              </p:ext>
            </p:extLst>
          </p:nvPr>
        </p:nvGraphicFramePr>
        <p:xfrm>
          <a:off x="6169025" y="4968875"/>
          <a:ext cx="1016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24" name="Equation" r:id="rId13" imgW="1015920" imgH="380880" progId="Equation.DSMT4">
                  <p:embed/>
                </p:oleObj>
              </mc:Choice>
              <mc:Fallback>
                <p:oleObj name="Equation" r:id="rId13" imgW="101592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5" y="4968875"/>
                        <a:ext cx="1016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Sketch the graph of the curve </a:t>
            </a:r>
            <a:r>
              <a:rPr lang="en-US" i="1" dirty="0"/>
              <a:t>C</a:t>
            </a:r>
            <a:r>
              <a:rPr lang="en-US" dirty="0"/>
              <a:t> parametrized by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 and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/>
              <a:t> for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2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sym typeface="Symbol"/>
              </a:rPr>
              <a:t>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</a:t>
            </a:r>
            <a:r>
              <a:rPr lang="en-US" dirty="0">
                <a:solidFill>
                  <a:srgbClr val="0000FF"/>
                </a:solidFill>
              </a:rPr>
              <a:t> 2</a:t>
            </a:r>
            <a:r>
              <a:rPr lang="en-US" dirty="0"/>
              <a:t>, and identify points of differentiability and smoothness of the parametrization.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We can eliminate the parameter and express the curve as two functions of </a:t>
            </a:r>
            <a:r>
              <a:rPr lang="en-US" i="1" dirty="0"/>
              <a:t>x</a:t>
            </a:r>
            <a:r>
              <a:rPr lang="en-US" dirty="0"/>
              <a:t> as follows:</a:t>
            </a:r>
          </a:p>
        </p:txBody>
      </p:sp>
      <p:graphicFrame>
        <p:nvGraphicFramePr>
          <p:cNvPr id="431106" name="Object 2"/>
          <p:cNvGraphicFramePr>
            <a:graphicFrameLocks noChangeAspect="1"/>
          </p:cNvGraphicFramePr>
          <p:nvPr/>
        </p:nvGraphicFramePr>
        <p:xfrm>
          <a:off x="2955560" y="4622800"/>
          <a:ext cx="289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62" name="Equation" r:id="rId3" imgW="2895480" imgH="482400" progId="Equation.DSMT4">
                  <p:embed/>
                </p:oleObj>
              </mc:Choice>
              <mc:Fallback>
                <p:oleObj name="Equation" r:id="rId3" imgW="289548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560" y="4622800"/>
                        <a:ext cx="2895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07" name="Object 3"/>
          <p:cNvGraphicFramePr>
            <a:graphicFrameLocks noChangeAspect="1"/>
          </p:cNvGraphicFramePr>
          <p:nvPr/>
        </p:nvGraphicFramePr>
        <p:xfrm>
          <a:off x="2946400" y="5232400"/>
          <a:ext cx="3251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63" name="Equation" r:id="rId5" imgW="3251160" imgH="634680" progId="Equation.DSMT4">
                  <p:embed/>
                </p:oleObj>
              </mc:Choice>
              <mc:Fallback>
                <p:oleObj name="Equation" r:id="rId5" imgW="3251160" imgH="6346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5232400"/>
                        <a:ext cx="32512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114800" cy="4572000"/>
          </a:xfrm>
        </p:spPr>
        <p:txBody>
          <a:bodyPr/>
          <a:lstStyle/>
          <a:p>
            <a:r>
              <a:rPr lang="en-US" dirty="0"/>
              <a:t>Individually, the two functions are easy to sketch and together they constitute </a:t>
            </a:r>
            <a:r>
              <a:rPr lang="en-US" i="1" dirty="0"/>
              <a:t>C</a:t>
            </a:r>
            <a:r>
              <a:rPr lang="en-US" dirty="0"/>
              <a:t>, as shown in Figure 1. </a:t>
            </a:r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3"/>
            <a:ext cx="4023360" cy="393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941578" y="5486400"/>
            <a:ext cx="2979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 </a:t>
            </a:r>
            <a:r>
              <a:rPr lang="en-US" sz="2800" dirty="0"/>
              <a:t>Graph of </a:t>
            </a:r>
            <a:r>
              <a:rPr lang="en-US" sz="2800" i="1" dirty="0"/>
              <a:t>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the point corresponding to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2 is (4,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8), the point corresponding to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2 is (4, 8) and the value </a:t>
            </a:r>
            <a:r>
              <a:rPr lang="en-US" i="1" dirty="0"/>
              <a:t>t</a:t>
            </a:r>
            <a:r>
              <a:rPr lang="en-US" dirty="0"/>
              <a:t> 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 corresponds to the point (0, 0). And since the two derivatives </a:t>
            </a:r>
            <a:r>
              <a:rPr lang="en-US" i="1" dirty="0"/>
              <a:t>dx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2</a:t>
            </a:r>
            <a:r>
              <a:rPr lang="en-US" i="1" dirty="0"/>
              <a:t>t</a:t>
            </a:r>
            <a:r>
              <a:rPr lang="en-US" dirty="0"/>
              <a:t> and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3</a:t>
            </a:r>
            <a:r>
              <a:rPr lang="en-US" i="1" dirty="0"/>
              <a:t>t</a:t>
            </a:r>
            <a:r>
              <a:rPr lang="en-US" baseline="30000" dirty="0"/>
              <a:t>2</a:t>
            </a:r>
            <a:r>
              <a:rPr lang="en-US" dirty="0"/>
              <a:t> exist for all   </a:t>
            </a:r>
            <a:r>
              <a:rPr lang="en-US" i="1" dirty="0"/>
              <a:t>t</a:t>
            </a:r>
            <a:r>
              <a:rPr lang="en-US" dirty="0"/>
              <a:t> </a:t>
            </a:r>
            <a:r>
              <a:rPr lang="en-US" dirty="0">
                <a:sym typeface="Symbol"/>
              </a:rPr>
              <a:t> [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2, 2], </a:t>
            </a:r>
            <a:r>
              <a:rPr lang="en-US" i="1" dirty="0"/>
              <a:t>C</a:t>
            </a:r>
            <a:r>
              <a:rPr lang="en-US" dirty="0"/>
              <a:t> is differentiable over the entire interval. But since </a:t>
            </a:r>
            <a:r>
              <a:rPr lang="en-US" i="1" dirty="0"/>
              <a:t>dx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and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are both equal to 0 at 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=</a:t>
            </a:r>
            <a:r>
              <a:rPr lang="en-US" dirty="0"/>
              <a:t> 0, the parametrization is not smooth at this one point (it is smooth for every other </a:t>
            </a:r>
            <a:r>
              <a:rPr lang="en-US" i="1" dirty="0"/>
              <a:t>t</a:t>
            </a:r>
            <a:r>
              <a:rPr lang="en-US" dirty="0"/>
              <a:t>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Lines and Planar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89003"/>
          </a:xfrm>
        </p:spPr>
        <p:txBody>
          <a:bodyPr>
            <a:spAutoFit/>
          </a:bodyPr>
          <a:lstStyle/>
          <a:p>
            <a:r>
              <a:rPr lang="en-US" dirty="0"/>
              <a:t>Differentiability with respect to the parameter </a:t>
            </a:r>
            <a:r>
              <a:rPr lang="en-US" i="1" dirty="0"/>
              <a:t>t</a:t>
            </a:r>
            <a:r>
              <a:rPr lang="en-US" dirty="0"/>
              <a:t> is not sufficient to guarantee the existence of a tangent line, but smoothness is. Using the Chain Rule, we may in fact be able to write the slope of the tangent line as a derivative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 even if we are not able to express the curve as an equation in </a:t>
            </a:r>
            <a:r>
              <a:rPr lang="en-US" i="1" dirty="0"/>
              <a:t>y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dirty="0"/>
              <a:t>. If the three derivatives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,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, and </a:t>
            </a:r>
            <a:r>
              <a:rPr lang="en-US" i="1" dirty="0"/>
              <a:t>dx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all exist, then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And if </a:t>
            </a:r>
            <a:r>
              <a:rPr lang="en-US" i="1" dirty="0"/>
              <a:t>dx</a:t>
            </a:r>
            <a:r>
              <a:rPr lang="en-US" dirty="0"/>
              <a:t>/</a:t>
            </a:r>
            <a:r>
              <a:rPr lang="en-US" i="1" dirty="0"/>
              <a:t>dt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</a:t>
            </a:r>
            <a:r>
              <a:rPr lang="en-US" dirty="0"/>
              <a:t> 0, we can solve this equation for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 to obtain the following.</a:t>
            </a:r>
          </a:p>
        </p:txBody>
      </p:sp>
      <p:graphicFrame>
        <p:nvGraphicFramePr>
          <p:cNvPr id="433154" name="Object 2"/>
          <p:cNvGraphicFramePr>
            <a:graphicFrameLocks noChangeAspect="1"/>
          </p:cNvGraphicFramePr>
          <p:nvPr/>
        </p:nvGraphicFramePr>
        <p:xfrm>
          <a:off x="3651250" y="4343400"/>
          <a:ext cx="1841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82" name="Equation" r:id="rId3" imgW="1841400" imgH="838080" progId="Equation.DSMT4">
                  <p:embed/>
                </p:oleObj>
              </mc:Choice>
              <mc:Fallback>
                <p:oleObj name="Equation" r:id="rId3" imgW="184140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4343400"/>
                        <a:ext cx="1841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Formula: Parametric Formula for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4429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Parametric Formula for </a:t>
            </a:r>
            <a:r>
              <a:rPr lang="en-US" b="1" i="1" dirty="0">
                <a:solidFill>
                  <a:srgbClr val="000000"/>
                </a:solidFill>
              </a:rPr>
              <a:t>dy</a:t>
            </a:r>
            <a:r>
              <a:rPr lang="en-US" b="1" dirty="0">
                <a:solidFill>
                  <a:srgbClr val="000000"/>
                </a:solidFill>
              </a:rPr>
              <a:t>/</a:t>
            </a:r>
            <a:r>
              <a:rPr lang="en-US" b="1" i="1" dirty="0">
                <a:solidFill>
                  <a:srgbClr val="000000"/>
                </a:solidFill>
              </a:rPr>
              <a:t>dx</a:t>
            </a:r>
          </a:p>
          <a:p>
            <a:r>
              <a:rPr lang="en-US" dirty="0">
                <a:solidFill>
                  <a:srgbClr val="000000"/>
                </a:solidFill>
              </a:rPr>
              <a:t>Assume the curve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is defined parametrically by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 and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). If each of the three derivatives </a:t>
            </a:r>
            <a:r>
              <a:rPr lang="en-US" i="1" dirty="0">
                <a:solidFill>
                  <a:srgbClr val="000000"/>
                </a:solidFill>
              </a:rPr>
              <a:t>dy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dy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dt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dt</a:t>
            </a:r>
            <a:r>
              <a:rPr lang="en-US" dirty="0">
                <a:solidFill>
                  <a:srgbClr val="000000"/>
                </a:solidFill>
              </a:rPr>
              <a:t> exists at a given point, and if 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</a:t>
            </a:r>
            <a:r>
              <a:rPr lang="en-US" dirty="0">
                <a:solidFill>
                  <a:srgbClr val="000000"/>
                </a:solidFill>
              </a:rPr>
              <a:t> 0, then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 curve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has a vertical tangent line (and hence </a:t>
            </a:r>
            <a:r>
              <a:rPr lang="en-US" i="1" dirty="0">
                <a:solidFill>
                  <a:srgbClr val="000000"/>
                </a:solidFill>
              </a:rPr>
              <a:t>dy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 does not exist) at a point of smoothness where 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dt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 0 (that is, </a:t>
            </a:r>
            <a:r>
              <a:rPr lang="en-US" i="1" dirty="0">
                <a:solidFill>
                  <a:srgbClr val="000000"/>
                </a:solidFill>
              </a:rPr>
              <a:t>dy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</a:t>
            </a:r>
            <a:r>
              <a:rPr lang="en-US" dirty="0">
                <a:solidFill>
                  <a:srgbClr val="000000"/>
                </a:solidFill>
              </a:rPr>
              <a:t> 0 and </a:t>
            </a:r>
            <a:r>
              <a:rPr lang="en-US" i="1" dirty="0">
                <a:solidFill>
                  <a:srgbClr val="000000"/>
                </a:solidFill>
              </a:rPr>
              <a:t>dx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i="1" dirty="0">
                <a:solidFill>
                  <a:srgbClr val="000000"/>
                </a:solidFill>
              </a:rPr>
              <a:t>dt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</a:rPr>
              <a:t> 0).</a:t>
            </a:r>
          </a:p>
        </p:txBody>
      </p:sp>
      <p:graphicFrame>
        <p:nvGraphicFramePr>
          <p:cNvPr id="434178" name="Object 2"/>
          <p:cNvGraphicFramePr>
            <a:graphicFrameLocks noChangeAspect="1"/>
          </p:cNvGraphicFramePr>
          <p:nvPr/>
        </p:nvGraphicFramePr>
        <p:xfrm>
          <a:off x="3149600" y="3276600"/>
          <a:ext cx="2844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06" name="Equation" r:id="rId3" imgW="2844720" imgH="990360" progId="Equation.DSMT4">
                  <p:embed/>
                </p:oleObj>
              </mc:Choice>
              <mc:Fallback>
                <p:oleObj name="Equation" r:id="rId3" imgW="2844720" imgH="990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3276600"/>
                        <a:ext cx="2844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4204</TotalTime>
  <Words>1643</Words>
  <Application>Microsoft Office PowerPoint</Application>
  <PresentationFormat>On-screen Show (4:3)</PresentationFormat>
  <Paragraphs>135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Cambria Math</vt:lpstr>
      <vt:lpstr>Symbol</vt:lpstr>
      <vt:lpstr>Euclid Symbol</vt:lpstr>
      <vt:lpstr>Arial</vt:lpstr>
      <vt:lpstr>Calibri</vt:lpstr>
      <vt:lpstr>Office Theme</vt:lpstr>
      <vt:lpstr>Equation</vt:lpstr>
      <vt:lpstr>MathType 6.0 Equation</vt:lpstr>
      <vt:lpstr>Section 9.2</vt:lpstr>
      <vt:lpstr>TOPICS</vt:lpstr>
      <vt:lpstr>Definition: Differentiability of Parametrized Curves</vt:lpstr>
      <vt:lpstr>Definition: Differentiability of Parametrized Curves</vt:lpstr>
      <vt:lpstr>Example 1 </vt:lpstr>
      <vt:lpstr>Example 1 (cont.)</vt:lpstr>
      <vt:lpstr>Example 1 (cont.)</vt:lpstr>
      <vt:lpstr>Tangent Lines and Planar Areas</vt:lpstr>
      <vt:lpstr>Formula: Parametric Formula for dy/dx</vt:lpstr>
      <vt:lpstr>Example 2 </vt:lpstr>
      <vt:lpstr>Example 2 (cont.)</vt:lpstr>
      <vt:lpstr>Example 2 (cont.)</vt:lpstr>
      <vt:lpstr>Example 2 (cont.)</vt:lpstr>
      <vt:lpstr>Example 2 (cont.)</vt:lpstr>
      <vt:lpstr>Example 2 (cont.)</vt:lpstr>
      <vt:lpstr>Formula: Parametric Formula for d2y/dx2</vt:lpstr>
      <vt:lpstr>Example 3 </vt:lpstr>
      <vt:lpstr>Example 3 (cont.)</vt:lpstr>
      <vt:lpstr>Example 3 (cont.)</vt:lpstr>
      <vt:lpstr>Example 3 (cont.)</vt:lpstr>
      <vt:lpstr>Example 3 (cont.)</vt:lpstr>
      <vt:lpstr>Tangent Lines and Planar Areas</vt:lpstr>
      <vt:lpstr>Tangent Lines and Planar Areas</vt:lpstr>
      <vt:lpstr>Tangent Lines and Planar Areas</vt:lpstr>
      <vt:lpstr>Example 4 </vt:lpstr>
      <vt:lpstr>Example 4 (cont.)</vt:lpstr>
      <vt:lpstr>Example 4 (cont.)</vt:lpstr>
      <vt:lpstr>Example 4 (cont.)</vt:lpstr>
      <vt:lpstr>Example 4 (cont.)</vt:lpstr>
      <vt:lpstr>Example 4 (cont.)</vt:lpstr>
      <vt:lpstr>Arc Length and Surface Area </vt:lpstr>
      <vt:lpstr>Formula: Parametric Arc Length Formula</vt:lpstr>
      <vt:lpstr>Example 5</vt:lpstr>
      <vt:lpstr>Example 6</vt:lpstr>
      <vt:lpstr>Example 6 (cont.)</vt:lpstr>
      <vt:lpstr>Example 6 (cont.)</vt:lpstr>
      <vt:lpstr>Example 7</vt:lpstr>
      <vt:lpstr>Example 7 (cont.)</vt:lpstr>
      <vt:lpstr>Example 8 </vt:lpstr>
      <vt:lpstr>Example 8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</dc:title>
  <dc:creator>Hawkes Learning</dc:creator>
  <cp:lastModifiedBy>Daniel Breuer</cp:lastModifiedBy>
  <cp:revision>515</cp:revision>
  <dcterms:created xsi:type="dcterms:W3CDTF">2013-04-26T14:43:13Z</dcterms:created>
  <dcterms:modified xsi:type="dcterms:W3CDTF">2018-09-14T16:11:48Z</dcterms:modified>
</cp:coreProperties>
</file>