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6" r:id="rId20"/>
    <p:sldId id="321"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embeddedFontLst>
    <p:embeddedFont>
      <p:font typeface="Calibri" panose="020F0502020204030204" pitchFamily="34" charset="0"/>
      <p:regular r:id="rId66"/>
      <p:bold r:id="rId67"/>
      <p:italic r:id="rId68"/>
      <p:boldItalic r:id="rId69"/>
    </p:embeddedFont>
    <p:embeddedFont>
      <p:font typeface="Cambria Math" panose="02040503050406030204" pitchFamily="18" charset="0"/>
      <p:regular r:id="rId70"/>
    </p:embeddedFont>
    <p:embeddedFont>
      <p:font typeface="Ti86pc" panose="020B0609020003040203" pitchFamily="49" charset="0"/>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7F"/>
    <a:srgbClr val="355F91"/>
    <a:srgbClr val="0000FF"/>
    <a:srgbClr val="000099"/>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7" autoAdjust="0"/>
    <p:restoredTop sz="94660"/>
  </p:normalViewPr>
  <p:slideViewPr>
    <p:cSldViewPr>
      <p:cViewPr varScale="1">
        <p:scale>
          <a:sx n="69" d="100"/>
          <a:sy n="69" d="100"/>
        </p:scale>
        <p:origin x="708"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80.wmf"/><Relationship Id="rId4" Type="http://schemas.openxmlformats.org/officeDocument/2006/relationships/image" Target="../media/image7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4" Type="http://schemas.openxmlformats.org/officeDocument/2006/relationships/image" Target="../media/image10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6.wmf"/><Relationship Id="rId5" Type="http://schemas.openxmlformats.org/officeDocument/2006/relationships/oleObject" Target="../embeddings/oleObject15.bin"/><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8.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21.bin"/><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3.wmf"/><Relationship Id="rId5" Type="http://schemas.openxmlformats.org/officeDocument/2006/relationships/oleObject" Target="../embeddings/oleObject22.bin"/><Relationship Id="rId4" Type="http://schemas.openxmlformats.org/officeDocument/2006/relationships/image" Target="../media/image32.wmf"/><Relationship Id="rId9" Type="http://schemas.openxmlformats.org/officeDocument/2006/relationships/image" Target="../media/image3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9.wmf"/><Relationship Id="rId5" Type="http://schemas.openxmlformats.org/officeDocument/2006/relationships/oleObject" Target="../embeddings/oleObject26.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4.wmf"/><Relationship Id="rId5" Type="http://schemas.openxmlformats.org/officeDocument/2006/relationships/oleObject" Target="../embeddings/oleObject30.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8.wmf"/><Relationship Id="rId5" Type="http://schemas.openxmlformats.org/officeDocument/2006/relationships/oleObject" Target="../embeddings/oleObject34.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7.bin"/><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8.bin"/><Relationship Id="rId5" Type="http://schemas.openxmlformats.org/officeDocument/2006/relationships/image" Target="../media/image53.png"/><Relationship Id="rId4" Type="http://schemas.openxmlformats.org/officeDocument/2006/relationships/image" Target="../media/image51.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4.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6.png"/><Relationship Id="rId4" Type="http://schemas.openxmlformats.org/officeDocument/2006/relationships/image" Target="../media/image55.wmf"/></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9.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4.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4.wmf"/><Relationship Id="rId5" Type="http://schemas.openxmlformats.org/officeDocument/2006/relationships/oleObject" Target="../embeddings/oleObject47.bin"/><Relationship Id="rId4" Type="http://schemas.openxmlformats.org/officeDocument/2006/relationships/image" Target="../media/image63.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65.wmf"/></Relationships>
</file>

<file path=ppt/slides/_rels/slide51.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7.wmf"/><Relationship Id="rId5" Type="http://schemas.openxmlformats.org/officeDocument/2006/relationships/oleObject" Target="../embeddings/oleObject50.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52.bin"/></Relationships>
</file>

<file path=ppt/slides/_rels/slide52.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1.wmf"/><Relationship Id="rId5" Type="http://schemas.openxmlformats.org/officeDocument/2006/relationships/oleObject" Target="../embeddings/oleObject54.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56.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5.wmf"/><Relationship Id="rId5" Type="http://schemas.openxmlformats.org/officeDocument/2006/relationships/oleObject" Target="../embeddings/oleObject58.bin"/><Relationship Id="rId4" Type="http://schemas.openxmlformats.org/officeDocument/2006/relationships/image" Target="../media/image74.wmf"/></Relationships>
</file>

<file path=ppt/slides/_rels/slide54.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7.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62.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4.bin"/><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2.wmf"/><Relationship Id="rId5" Type="http://schemas.openxmlformats.org/officeDocument/2006/relationships/oleObject" Target="../embeddings/oleObject65.bin"/><Relationship Id="rId4" Type="http://schemas.openxmlformats.org/officeDocument/2006/relationships/image" Target="../media/image81.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85.wmf"/><Relationship Id="rId5" Type="http://schemas.openxmlformats.org/officeDocument/2006/relationships/oleObject" Target="../embeddings/oleObject67.bin"/><Relationship Id="rId4" Type="http://schemas.openxmlformats.org/officeDocument/2006/relationships/image" Target="../media/image84.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86.wmf"/></Relationships>
</file>

<file path=ppt/slides/_rels/slide58.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8.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72.bin"/><Relationship Id="rId14" Type="http://schemas.openxmlformats.org/officeDocument/2006/relationships/image" Target="../media/image92.wmf"/></Relationships>
</file>

<file path=ppt/slides/_rels/slide59.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94.wmf"/><Relationship Id="rId11" Type="http://schemas.openxmlformats.org/officeDocument/2006/relationships/oleObject" Target="../embeddings/oleObject79.bin"/><Relationship Id="rId5" Type="http://schemas.openxmlformats.org/officeDocument/2006/relationships/oleObject" Target="../embeddings/oleObject76.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7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99.wmf"/><Relationship Id="rId5" Type="http://schemas.openxmlformats.org/officeDocument/2006/relationships/oleObject" Target="../embeddings/oleObject81.bin"/><Relationship Id="rId4" Type="http://schemas.openxmlformats.org/officeDocument/2006/relationships/image" Target="../media/image98.wmf"/></Relationships>
</file>

<file path=ppt/slides/_rels/slide61.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01.wmf"/><Relationship Id="rId5" Type="http://schemas.openxmlformats.org/officeDocument/2006/relationships/oleObject" Target="../embeddings/oleObject83.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85.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05.wmf"/><Relationship Id="rId5" Type="http://schemas.openxmlformats.org/officeDocument/2006/relationships/oleObject" Target="../embeddings/oleObject87.bin"/><Relationship Id="rId4" Type="http://schemas.openxmlformats.org/officeDocument/2006/relationships/image" Target="../media/image104.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06.wmf"/></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107.wmf"/><Relationship Id="rId4" Type="http://schemas.openxmlformats.org/officeDocument/2006/relationships/oleObject" Target="../embeddings/oleObject89.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6164283" y="58565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25000" dirty="0"/>
          </a:p>
        </p:txBody>
      </p:sp>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9.5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Conic Sections in Cartesian Coordinates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Ellipses</a:t>
            </a:r>
          </a:p>
        </p:txBody>
      </p:sp>
      <p:sp>
        <p:nvSpPr>
          <p:cNvPr id="3" name="Content Placeholder 2"/>
          <p:cNvSpPr>
            <a:spLocks noGrp="1"/>
          </p:cNvSpPr>
          <p:nvPr>
            <p:ph idx="1"/>
          </p:nvPr>
        </p:nvSpPr>
        <p:spPr>
          <a:xfrm>
            <a:off x="457200" y="1280160"/>
            <a:ext cx="4572000" cy="4572000"/>
          </a:xfrm>
        </p:spPr>
        <p:txBody>
          <a:bodyPr>
            <a:noAutofit/>
          </a:bodyPr>
          <a:lstStyle/>
          <a:p>
            <a:pPr>
              <a:lnSpc>
                <a:spcPct val="110000"/>
              </a:lnSpc>
            </a:pPr>
            <a:r>
              <a:rPr lang="en-US" dirty="0"/>
              <a:t>In this form, (</a:t>
            </a:r>
            <a:r>
              <a:rPr lang="en-US" i="1" dirty="0"/>
              <a:t>h</a:t>
            </a:r>
            <a:r>
              <a:rPr lang="en-US" dirty="0"/>
              <a:t>, </a:t>
            </a:r>
            <a:r>
              <a:rPr lang="en-US" i="1" dirty="0"/>
              <a:t>k</a:t>
            </a:r>
            <a:r>
              <a:rPr lang="en-US" dirty="0"/>
              <a:t>) is the center of the ellipse and 2</a:t>
            </a:r>
            <a:r>
              <a:rPr lang="en-US" i="1" dirty="0"/>
              <a:t>a</a:t>
            </a:r>
            <a:r>
              <a:rPr lang="en-US" dirty="0"/>
              <a:t> and 2</a:t>
            </a:r>
            <a:r>
              <a:rPr lang="en-US" i="1" dirty="0"/>
              <a:t>b</a:t>
            </a:r>
            <a:r>
              <a:rPr lang="en-US" dirty="0"/>
              <a:t> are, respectively, the lengths of the horizontal and vertical axes of the ellipse (see Figure 3). The two foci lie on the major axis (the longer axis) of the ellipse, each a distance </a:t>
            </a:r>
            <a:r>
              <a:rPr lang="en-US" i="1" dirty="0"/>
              <a:t>c</a:t>
            </a:r>
            <a:r>
              <a:rPr lang="en-US" dirty="0"/>
              <a:t> from the center of the ellipse, where </a:t>
            </a:r>
            <a:r>
              <a:rPr lang="en-US" i="1" dirty="0"/>
              <a:t>c</a:t>
            </a:r>
            <a:r>
              <a:rPr lang="en-US" baseline="30000" dirty="0"/>
              <a:t>2</a:t>
            </a:r>
            <a:r>
              <a:rPr lang="en-US" dirty="0"/>
              <a:t> = </a:t>
            </a:r>
            <a:r>
              <a:rPr lang="en-US" i="1" dirty="0"/>
              <a:t>a</a:t>
            </a:r>
            <a:r>
              <a:rPr lang="en-US" baseline="30000" dirty="0"/>
              <a:t>2</a:t>
            </a:r>
            <a:r>
              <a:rPr lang="en-US" dirty="0"/>
              <a:t> </a:t>
            </a:r>
            <a:r>
              <a:rPr lang="en-US" dirty="0">
                <a:latin typeface="Symbol" pitchFamily="18" charset="2"/>
              </a:rPr>
              <a:t>-</a:t>
            </a:r>
            <a:r>
              <a:rPr lang="en-US" dirty="0"/>
              <a:t> </a:t>
            </a:r>
            <a:r>
              <a:rPr lang="en-US" i="1" dirty="0"/>
              <a:t>b</a:t>
            </a:r>
            <a:r>
              <a:rPr lang="en-US" baseline="30000" dirty="0"/>
              <a:t>2</a:t>
            </a:r>
            <a:r>
              <a:rPr lang="en-US" dirty="0"/>
              <a:t>.  </a:t>
            </a:r>
          </a:p>
        </p:txBody>
      </p:sp>
      <p:grpSp>
        <p:nvGrpSpPr>
          <p:cNvPr id="6" name="Group 5"/>
          <p:cNvGrpSpPr/>
          <p:nvPr/>
        </p:nvGrpSpPr>
        <p:grpSpPr>
          <a:xfrm>
            <a:off x="4911969" y="1395046"/>
            <a:ext cx="4035661" cy="4221851"/>
            <a:chOff x="4911969" y="1395046"/>
            <a:chExt cx="4035661" cy="4221851"/>
          </a:xfrm>
        </p:grpSpPr>
        <p:pic>
          <p:nvPicPr>
            <p:cNvPr id="4"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911969" y="1395046"/>
              <a:ext cx="4035661" cy="3383280"/>
            </a:xfrm>
            <a:prstGeom prst="rect">
              <a:avLst/>
            </a:prstGeom>
            <a:noFill/>
            <a:ln w="9525">
              <a:noFill/>
              <a:miter lim="800000"/>
              <a:headEnd/>
              <a:tailEnd/>
            </a:ln>
          </p:spPr>
        </p:pic>
        <p:sp>
          <p:nvSpPr>
            <p:cNvPr id="5" name="Rectangle 4"/>
            <p:cNvSpPr/>
            <p:nvPr/>
          </p:nvSpPr>
          <p:spPr>
            <a:xfrm>
              <a:off x="6185468" y="5093677"/>
              <a:ext cx="1370055" cy="523220"/>
            </a:xfrm>
            <a:prstGeom prst="rect">
              <a:avLst/>
            </a:prstGeom>
          </p:spPr>
          <p:txBody>
            <a:bodyPr wrap="none">
              <a:spAutoFit/>
            </a:bodyPr>
            <a:lstStyle/>
            <a:p>
              <a:r>
                <a:rPr lang="en-US" sz="2800" b="1" dirty="0"/>
                <a:t>Figure 3</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Ellipses</a:t>
            </a:r>
          </a:p>
        </p:txBody>
      </p:sp>
      <p:sp>
        <p:nvSpPr>
          <p:cNvPr id="3" name="Content Placeholder 2"/>
          <p:cNvSpPr>
            <a:spLocks noGrp="1"/>
          </p:cNvSpPr>
          <p:nvPr>
            <p:ph idx="1"/>
          </p:nvPr>
        </p:nvSpPr>
        <p:spPr>
          <a:xfrm>
            <a:off x="457200" y="1280160"/>
            <a:ext cx="8229600" cy="4739640"/>
          </a:xfrm>
        </p:spPr>
        <p:txBody>
          <a:bodyPr>
            <a:noAutofit/>
          </a:bodyPr>
          <a:lstStyle/>
          <a:p>
            <a:r>
              <a:rPr lang="en-US" dirty="0"/>
              <a:t>We assume </a:t>
            </a:r>
            <a:r>
              <a:rPr lang="en-US" i="1" dirty="0"/>
              <a:t>a</a:t>
            </a:r>
            <a:r>
              <a:rPr lang="en-US" dirty="0"/>
              <a:t> ≥ </a:t>
            </a:r>
            <a:r>
              <a:rPr lang="en-US" i="1" dirty="0"/>
              <a:t>b</a:t>
            </a:r>
            <a:r>
              <a:rPr lang="en-US" dirty="0"/>
              <a:t>; note that </a:t>
            </a:r>
            <a:r>
              <a:rPr lang="en-US" i="1" dirty="0"/>
              <a:t>c</a:t>
            </a:r>
            <a:r>
              <a:rPr lang="en-US" dirty="0"/>
              <a:t> = 0 if and only if </a:t>
            </a:r>
            <a:r>
              <a:rPr lang="en-US" i="1" dirty="0"/>
              <a:t>a</a:t>
            </a:r>
            <a:r>
              <a:rPr lang="en-US" dirty="0"/>
              <a:t> = </a:t>
            </a:r>
            <a:r>
              <a:rPr lang="en-US" i="1" dirty="0"/>
              <a:t>b</a:t>
            </a:r>
            <a:r>
              <a:rPr lang="en-US" dirty="0"/>
              <a:t>, in which case the ellipse is a circle and the two foci coincide with the center. The two vertices are located at the ends of the major axis, each a distance </a:t>
            </a:r>
            <a:r>
              <a:rPr lang="en-US" i="1" dirty="0"/>
              <a:t>a</a:t>
            </a:r>
            <a:r>
              <a:rPr lang="en-US" dirty="0"/>
              <a:t> from the center. If the equation above is rewritten in the form</a:t>
            </a:r>
          </a:p>
          <a:p>
            <a:endParaRPr lang="en-US" dirty="0"/>
          </a:p>
          <a:p>
            <a:pPr>
              <a:spcBef>
                <a:spcPts val="3000"/>
              </a:spcBef>
            </a:pPr>
            <a:r>
              <a:rPr lang="en-US" dirty="0"/>
              <a:t>it is clear that it falls under the algebraic classification of an ellipse, as the discriminant is 			</a:t>
            </a:r>
          </a:p>
          <a:p>
            <a:endParaRPr lang="en-US" dirty="0"/>
          </a:p>
        </p:txBody>
      </p:sp>
      <p:graphicFrame>
        <p:nvGraphicFramePr>
          <p:cNvPr id="366597" name="Object 5"/>
          <p:cNvGraphicFramePr>
            <a:graphicFrameLocks noChangeAspect="1"/>
          </p:cNvGraphicFramePr>
          <p:nvPr/>
        </p:nvGraphicFramePr>
        <p:xfrm>
          <a:off x="5562600" y="5210908"/>
          <a:ext cx="3048000" cy="368300"/>
        </p:xfrm>
        <a:graphic>
          <a:graphicData uri="http://schemas.openxmlformats.org/presentationml/2006/ole">
            <mc:AlternateContent xmlns:mc="http://schemas.openxmlformats.org/markup-compatibility/2006">
              <mc:Choice xmlns:v="urn:schemas-microsoft-com:vml" Requires="v">
                <p:oleObj spid="_x0000_s366629" name="Equation" r:id="rId3" imgW="3047760" imgH="368280" progId="Equation.DSMT4">
                  <p:embed/>
                </p:oleObj>
              </mc:Choice>
              <mc:Fallback>
                <p:oleObj name="Equation" r:id="rId3" imgW="3047760" imgH="3682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210908"/>
                        <a:ext cx="3048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91277AA8-D850-4C6A-AA34-62D1470BFF0B}"/>
              </a:ext>
            </a:extLst>
          </p:cNvPr>
          <p:cNvGraphicFramePr>
            <a:graphicFrameLocks noChangeAspect="1"/>
          </p:cNvGraphicFramePr>
          <p:nvPr>
            <p:extLst>
              <p:ext uri="{D42A27DB-BD31-4B8C-83A1-F6EECF244321}">
                <p14:modId xmlns:p14="http://schemas.microsoft.com/office/powerpoint/2010/main" val="1452677103"/>
              </p:ext>
            </p:extLst>
          </p:nvPr>
        </p:nvGraphicFramePr>
        <p:xfrm>
          <a:off x="120650" y="3895237"/>
          <a:ext cx="8902700" cy="876300"/>
        </p:xfrm>
        <a:graphic>
          <a:graphicData uri="http://schemas.openxmlformats.org/presentationml/2006/ole">
            <mc:AlternateContent xmlns:mc="http://schemas.openxmlformats.org/markup-compatibility/2006">
              <mc:Choice xmlns:v="urn:schemas-microsoft-com:vml" Requires="v">
                <p:oleObj spid="_x0000_s366630" name="Equation" r:id="rId5" imgW="8902440" imgH="876240" progId="Equation.DSMT4">
                  <p:embed/>
                </p:oleObj>
              </mc:Choice>
              <mc:Fallback>
                <p:oleObj name="Equation" r:id="rId5" imgW="8902440" imgH="876240" progId="Equation.DSMT4">
                  <p:embed/>
                  <p:pic>
                    <p:nvPicPr>
                      <p:cNvPr id="366596" name="Object 4"/>
                      <p:cNvPicPr>
                        <a:picLocks noChangeAspect="1" noChangeArrowheads="1"/>
                      </p:cNvPicPr>
                      <p:nvPr/>
                    </p:nvPicPr>
                    <p:blipFill>
                      <a:blip r:embed="rId6"/>
                      <a:srcRect/>
                      <a:stretch>
                        <a:fillRect/>
                      </a:stretch>
                    </p:blipFill>
                    <p:spPr bwMode="auto">
                      <a:xfrm>
                        <a:off x="120650" y="3895237"/>
                        <a:ext cx="8902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Left Brace 3">
            <a:extLst>
              <a:ext uri="{FF2B5EF4-FFF2-40B4-BE49-F238E27FC236}">
                <a16:creationId xmlns:a16="http://schemas.microsoft.com/office/drawing/2014/main" id="{A4ED0BBE-E531-4990-A9B1-7B8E25A3989C}"/>
              </a:ext>
            </a:extLst>
          </p:cNvPr>
          <p:cNvSpPr/>
          <p:nvPr/>
        </p:nvSpPr>
        <p:spPr>
          <a:xfrm rot="16200000">
            <a:off x="359070" y="4226578"/>
            <a:ext cx="122950" cy="54437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EF83808E-1784-4AD2-B352-E9B700CA4F66}"/>
              </a:ext>
            </a:extLst>
          </p:cNvPr>
          <p:cNvSpPr/>
          <p:nvPr/>
        </p:nvSpPr>
        <p:spPr>
          <a:xfrm rot="16200000">
            <a:off x="1524976" y="4217734"/>
            <a:ext cx="140638" cy="54437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BA6EDB00-1E32-4147-96D5-EA7D81643445}"/>
              </a:ext>
            </a:extLst>
          </p:cNvPr>
          <p:cNvSpPr/>
          <p:nvPr/>
        </p:nvSpPr>
        <p:spPr>
          <a:xfrm rot="16200000">
            <a:off x="2981249" y="3963921"/>
            <a:ext cx="144471" cy="105583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0492A73D-06D3-47A9-BD09-FE30F2774302}"/>
              </a:ext>
            </a:extLst>
          </p:cNvPr>
          <p:cNvSpPr/>
          <p:nvPr/>
        </p:nvSpPr>
        <p:spPr>
          <a:xfrm rot="16200000">
            <a:off x="4527475" y="3963920"/>
            <a:ext cx="144471" cy="105583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693AC596-A9BC-40C2-9089-A61A0373E175}"/>
              </a:ext>
            </a:extLst>
          </p:cNvPr>
          <p:cNvSpPr/>
          <p:nvPr/>
        </p:nvSpPr>
        <p:spPr>
          <a:xfrm rot="16200000">
            <a:off x="6960865" y="3080589"/>
            <a:ext cx="126781" cy="2840177"/>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65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Ellipses</a:t>
            </a:r>
          </a:p>
        </p:txBody>
      </p:sp>
      <p:sp>
        <p:nvSpPr>
          <p:cNvPr id="3" name="Content Placeholder 2"/>
          <p:cNvSpPr>
            <a:spLocks noGrp="1"/>
          </p:cNvSpPr>
          <p:nvPr>
            <p:ph idx="1"/>
          </p:nvPr>
        </p:nvSpPr>
        <p:spPr/>
        <p:txBody>
          <a:bodyPr/>
          <a:lstStyle/>
          <a:p>
            <a:r>
              <a:rPr lang="en-US" dirty="0"/>
              <a:t>For an ellipse whose major axis is parallel to the </a:t>
            </a:r>
            <a:r>
              <a:rPr lang="en-US" i="1" dirty="0"/>
              <a:t>y</a:t>
            </a:r>
            <a:r>
              <a:rPr lang="en-US" dirty="0"/>
              <a:t>‑axis, the corresponding equation has the form</a:t>
            </a:r>
          </a:p>
          <a:p>
            <a:endParaRPr lang="en-US" dirty="0"/>
          </a:p>
          <a:p>
            <a:endParaRPr lang="en-US" dirty="0"/>
          </a:p>
          <a:p>
            <a:endParaRPr lang="en-US" dirty="0"/>
          </a:p>
          <a:p>
            <a:r>
              <a:rPr lang="en-US" dirty="0"/>
              <a:t>where we again assume </a:t>
            </a:r>
            <a:r>
              <a:rPr lang="en-US" i="1" dirty="0"/>
              <a:t>a ≥ b.</a:t>
            </a:r>
            <a:endParaRPr lang="en-US" dirty="0"/>
          </a:p>
        </p:txBody>
      </p:sp>
      <p:graphicFrame>
        <p:nvGraphicFramePr>
          <p:cNvPr id="367618" name="Object 2"/>
          <p:cNvGraphicFramePr>
            <a:graphicFrameLocks noChangeAspect="1"/>
          </p:cNvGraphicFramePr>
          <p:nvPr/>
        </p:nvGraphicFramePr>
        <p:xfrm>
          <a:off x="2667000" y="2514600"/>
          <a:ext cx="3136900" cy="952500"/>
        </p:xfrm>
        <a:graphic>
          <a:graphicData uri="http://schemas.openxmlformats.org/presentationml/2006/ole">
            <mc:AlternateContent xmlns:mc="http://schemas.openxmlformats.org/markup-compatibility/2006">
              <mc:Choice xmlns:v="urn:schemas-microsoft-com:vml" Requires="v">
                <p:oleObj spid="_x0000_s367631" name="Equation" r:id="rId3" imgW="3136680" imgH="952200" progId="Equation.DSMT4">
                  <p:embed/>
                </p:oleObj>
              </mc:Choice>
              <mc:Fallback>
                <p:oleObj name="Equation" r:id="rId3" imgW="313668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514600"/>
                        <a:ext cx="3136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Graph the equation </a:t>
            </a:r>
            <a:r>
              <a:rPr lang="en-US" dirty="0">
                <a:solidFill>
                  <a:srgbClr val="0000FF"/>
                </a:solidFill>
              </a:rPr>
              <a:t>25</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100</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24</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36 </a:t>
            </a:r>
            <a:r>
              <a:rPr lang="en-US" dirty="0">
                <a:solidFill>
                  <a:srgbClr val="0000FF"/>
                </a:solidFill>
                <a:latin typeface="Symbol" pitchFamily="18" charset="2"/>
              </a:rPr>
              <a:t>=</a:t>
            </a:r>
            <a:r>
              <a:rPr lang="en-US" dirty="0">
                <a:solidFill>
                  <a:srgbClr val="0000FF"/>
                </a:solidFill>
              </a:rPr>
              <a:t> 0</a:t>
            </a:r>
            <a:r>
              <a:rPr lang="en-US" dirty="0"/>
              <a:t>, and determine the foci of the resulting ellipse.</a:t>
            </a:r>
          </a:p>
          <a:p>
            <a:r>
              <a:rPr lang="en-US" b="1" dirty="0"/>
              <a:t>Solution</a:t>
            </a:r>
          </a:p>
          <a:p>
            <a:r>
              <a:rPr lang="en-US" dirty="0"/>
              <a:t>The fact that the coefficients of </a:t>
            </a:r>
            <a:r>
              <a:rPr lang="en-US" i="1" dirty="0"/>
              <a:t>x</a:t>
            </a:r>
            <a:r>
              <a:rPr lang="en-US" baseline="30000" dirty="0"/>
              <a:t>2</a:t>
            </a:r>
            <a:r>
              <a:rPr lang="en-US" dirty="0"/>
              <a:t> and </a:t>
            </a:r>
            <a:r>
              <a:rPr lang="en-US" i="1" dirty="0"/>
              <a:t>y</a:t>
            </a:r>
            <a:r>
              <a:rPr lang="en-US" baseline="30000" dirty="0"/>
              <a:t>2</a:t>
            </a:r>
            <a:r>
              <a:rPr lang="en-US" dirty="0"/>
              <a:t> are both positive tells us that the discriminant is negative and thus falls into the classification of an ellipse, but we know little else from the equation in this form.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By completing the square in both variables and rearranging terms, we can learn more:</a:t>
            </a:r>
          </a:p>
        </p:txBody>
      </p:sp>
      <p:graphicFrame>
        <p:nvGraphicFramePr>
          <p:cNvPr id="368643" name="Object 3"/>
          <p:cNvGraphicFramePr>
            <a:graphicFrameLocks noChangeAspect="1"/>
          </p:cNvGraphicFramePr>
          <p:nvPr/>
        </p:nvGraphicFramePr>
        <p:xfrm>
          <a:off x="1547446" y="2400300"/>
          <a:ext cx="4572000" cy="444500"/>
        </p:xfrm>
        <a:graphic>
          <a:graphicData uri="http://schemas.openxmlformats.org/presentationml/2006/ole">
            <mc:AlternateContent xmlns:mc="http://schemas.openxmlformats.org/markup-compatibility/2006">
              <mc:Choice xmlns:v="urn:schemas-microsoft-com:vml" Requires="v">
                <p:oleObj spid="_x0000_s368695" name="Equation" r:id="rId3" imgW="4572000" imgH="444240" progId="Equation.DSMT4">
                  <p:embed/>
                </p:oleObj>
              </mc:Choice>
              <mc:Fallback>
                <p:oleObj name="Equation" r:id="rId3" imgW="457200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446" y="2400300"/>
                        <a:ext cx="4572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4" name="Object 4"/>
          <p:cNvGraphicFramePr>
            <a:graphicFrameLocks noChangeAspect="1"/>
          </p:cNvGraphicFramePr>
          <p:nvPr/>
        </p:nvGraphicFramePr>
        <p:xfrm>
          <a:off x="1219200" y="2980592"/>
          <a:ext cx="6769100" cy="571500"/>
        </p:xfrm>
        <a:graphic>
          <a:graphicData uri="http://schemas.openxmlformats.org/presentationml/2006/ole">
            <mc:AlternateContent xmlns:mc="http://schemas.openxmlformats.org/markup-compatibility/2006">
              <mc:Choice xmlns:v="urn:schemas-microsoft-com:vml" Requires="v">
                <p:oleObj spid="_x0000_s368696" name="Equation" r:id="rId5" imgW="6769080" imgH="571320" progId="Equation.DSMT4">
                  <p:embed/>
                </p:oleObj>
              </mc:Choice>
              <mc:Fallback>
                <p:oleObj name="Equation" r:id="rId5" imgW="676908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980592"/>
                        <a:ext cx="676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5" name="Object 5"/>
          <p:cNvGraphicFramePr>
            <a:graphicFrameLocks noChangeAspect="1"/>
          </p:cNvGraphicFramePr>
          <p:nvPr/>
        </p:nvGraphicFramePr>
        <p:xfrm>
          <a:off x="2579077" y="3660531"/>
          <a:ext cx="3886200" cy="533400"/>
        </p:xfrm>
        <a:graphic>
          <a:graphicData uri="http://schemas.openxmlformats.org/presentationml/2006/ole">
            <mc:AlternateContent xmlns:mc="http://schemas.openxmlformats.org/markup-compatibility/2006">
              <mc:Choice xmlns:v="urn:schemas-microsoft-com:vml" Requires="v">
                <p:oleObj spid="_x0000_s368697" name="Equation" r:id="rId7" imgW="3886200" imgH="533160" progId="Equation.DSMT4">
                  <p:embed/>
                </p:oleObj>
              </mc:Choice>
              <mc:Fallback>
                <p:oleObj name="Equation" r:id="rId7" imgW="3886200" imgH="533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9077" y="3660531"/>
                        <a:ext cx="3886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6" name="Object 6"/>
          <p:cNvGraphicFramePr>
            <a:graphicFrameLocks noChangeAspect="1"/>
          </p:cNvGraphicFramePr>
          <p:nvPr/>
        </p:nvGraphicFramePr>
        <p:xfrm>
          <a:off x="3048000" y="4305300"/>
          <a:ext cx="3035300" cy="952500"/>
        </p:xfrm>
        <a:graphic>
          <a:graphicData uri="http://schemas.openxmlformats.org/presentationml/2006/ole">
            <mc:AlternateContent xmlns:mc="http://schemas.openxmlformats.org/markup-compatibility/2006">
              <mc:Choice xmlns:v="urn:schemas-microsoft-com:vml" Requires="v">
                <p:oleObj spid="_x0000_s368698" name="Equation" r:id="rId9" imgW="3035160" imgH="952200" progId="Equation.DSMT4">
                  <p:embed/>
                </p:oleObj>
              </mc:Choice>
              <mc:Fallback>
                <p:oleObj name="Equation" r:id="rId9" imgW="3035160" imgH="952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4305300"/>
                        <a:ext cx="3035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In this form, we can infer that the center of the ellipse is the point (</a:t>
            </a:r>
            <a:r>
              <a:rPr lang="en-US" dirty="0">
                <a:latin typeface="Symbol" pitchFamily="18" charset="2"/>
              </a:rPr>
              <a:t>-</a:t>
            </a:r>
            <a:r>
              <a:rPr lang="en-US" dirty="0"/>
              <a:t>2, 3), that </a:t>
            </a:r>
            <a:r>
              <a:rPr lang="en-US" i="1" dirty="0"/>
              <a:t>a</a:t>
            </a:r>
            <a:r>
              <a:rPr lang="en-US" dirty="0"/>
              <a:t> </a:t>
            </a:r>
            <a:r>
              <a:rPr lang="en-US" dirty="0">
                <a:latin typeface="Symbol" pitchFamily="18" charset="2"/>
              </a:rPr>
              <a:t>=</a:t>
            </a:r>
            <a:r>
              <a:rPr lang="en-US" dirty="0"/>
              <a:t> 5 and </a:t>
            </a:r>
            <a:r>
              <a:rPr lang="en-US" i="1" dirty="0"/>
              <a:t>b</a:t>
            </a:r>
            <a:r>
              <a:rPr lang="en-US" dirty="0"/>
              <a:t> </a:t>
            </a:r>
            <a:r>
              <a:rPr lang="en-US" dirty="0">
                <a:latin typeface="Symbol" pitchFamily="18" charset="2"/>
              </a:rPr>
              <a:t>=</a:t>
            </a:r>
            <a:r>
              <a:rPr lang="en-US" dirty="0"/>
              <a:t> 2, and that the major axis is vertical. Further, since </a:t>
            </a:r>
            <a:r>
              <a:rPr lang="en-US" i="1" dirty="0"/>
              <a:t>c</a:t>
            </a:r>
            <a:r>
              <a:rPr lang="en-US" baseline="30000" dirty="0"/>
              <a:t>2</a:t>
            </a:r>
            <a:r>
              <a:rPr lang="en-US" dirty="0"/>
              <a:t> = </a:t>
            </a:r>
            <a:r>
              <a:rPr lang="en-US" i="1" dirty="0"/>
              <a:t>a</a:t>
            </a:r>
            <a:r>
              <a:rPr lang="en-US" baseline="30000" dirty="0"/>
              <a:t>2</a:t>
            </a:r>
            <a:r>
              <a:rPr lang="en-US" dirty="0"/>
              <a:t> </a:t>
            </a:r>
            <a:r>
              <a:rPr lang="en-US" dirty="0">
                <a:latin typeface="Symbol" pitchFamily="18" charset="2"/>
              </a:rPr>
              <a:t>-</a:t>
            </a:r>
            <a:r>
              <a:rPr lang="en-US" dirty="0"/>
              <a:t> </a:t>
            </a:r>
            <a:r>
              <a:rPr lang="en-US" i="1" dirty="0"/>
              <a:t>b</a:t>
            </a:r>
            <a:r>
              <a:rPr lang="en-US" baseline="30000" dirty="0"/>
              <a:t>2</a:t>
            </a:r>
            <a:r>
              <a:rPr lang="en-US" dirty="0"/>
              <a:t> = 21, 		  and so the foci are located </a:t>
            </a:r>
            <a:r>
              <a:rPr lang="en-US" dirty="0">
                <a:sym typeface="Symbol"/>
              </a:rPr>
              <a:t></a:t>
            </a:r>
            <a:r>
              <a:rPr lang="en-US" dirty="0"/>
              <a:t>4.6 units away from the center, or at approximately </a:t>
            </a:r>
            <a:r>
              <a:rPr lang="en-US" dirty="0">
                <a:solidFill>
                  <a:srgbClr val="FF0000"/>
                </a:solidFill>
              </a:rPr>
              <a:t>(</a:t>
            </a:r>
            <a:r>
              <a:rPr lang="en-US" dirty="0">
                <a:solidFill>
                  <a:srgbClr val="FF0000"/>
                </a:solidFill>
                <a:latin typeface="Symbol" pitchFamily="18" charset="2"/>
              </a:rPr>
              <a:t>-</a:t>
            </a:r>
            <a:r>
              <a:rPr lang="en-US" dirty="0">
                <a:solidFill>
                  <a:srgbClr val="FF0000"/>
                </a:solidFill>
              </a:rPr>
              <a:t>2, </a:t>
            </a:r>
            <a:r>
              <a:rPr lang="en-US" dirty="0">
                <a:solidFill>
                  <a:srgbClr val="FF0000"/>
                </a:solidFill>
                <a:latin typeface="Symbol" pitchFamily="18" charset="2"/>
              </a:rPr>
              <a:t>-</a:t>
            </a:r>
            <a:r>
              <a:rPr lang="en-US" dirty="0">
                <a:solidFill>
                  <a:srgbClr val="FF0000"/>
                </a:solidFill>
              </a:rPr>
              <a:t>1.6) </a:t>
            </a:r>
            <a:r>
              <a:rPr lang="en-US" dirty="0"/>
              <a:t>and </a:t>
            </a:r>
            <a:r>
              <a:rPr lang="en-US" dirty="0">
                <a:solidFill>
                  <a:srgbClr val="FF0000"/>
                </a:solidFill>
              </a:rPr>
              <a:t>(</a:t>
            </a:r>
            <a:r>
              <a:rPr lang="en-US" dirty="0">
                <a:solidFill>
                  <a:srgbClr val="FF0000"/>
                </a:solidFill>
                <a:latin typeface="Symbol" pitchFamily="18" charset="2"/>
              </a:rPr>
              <a:t>-</a:t>
            </a:r>
            <a:r>
              <a:rPr lang="en-US" dirty="0">
                <a:solidFill>
                  <a:srgbClr val="FF0000"/>
                </a:solidFill>
              </a:rPr>
              <a:t>2, 7.6).</a:t>
            </a:r>
          </a:p>
        </p:txBody>
      </p:sp>
      <p:graphicFrame>
        <p:nvGraphicFramePr>
          <p:cNvPr id="369666" name="Object 2"/>
          <p:cNvGraphicFramePr>
            <a:graphicFrameLocks noChangeAspect="1"/>
          </p:cNvGraphicFramePr>
          <p:nvPr/>
        </p:nvGraphicFramePr>
        <p:xfrm>
          <a:off x="533400" y="2567354"/>
          <a:ext cx="1930400" cy="444500"/>
        </p:xfrm>
        <a:graphic>
          <a:graphicData uri="http://schemas.openxmlformats.org/presentationml/2006/ole">
            <mc:AlternateContent xmlns:mc="http://schemas.openxmlformats.org/markup-compatibility/2006">
              <mc:Choice xmlns:v="urn:schemas-microsoft-com:vml" Requires="v">
                <p:oleObj spid="_x0000_s369679" name="Equation" r:id="rId3" imgW="1930320" imgH="444240" progId="Equation.DSMT4">
                  <p:embed/>
                </p:oleObj>
              </mc:Choice>
              <mc:Fallback>
                <p:oleObj name="Equation" r:id="rId3" imgW="193032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67354"/>
                        <a:ext cx="1930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A graph of the ellipse is shown in Figure 4.</a:t>
            </a:r>
          </a:p>
          <a:p>
            <a:endParaRPr lang="en-US" dirty="0"/>
          </a:p>
        </p:txBody>
      </p:sp>
      <p:pic>
        <p:nvPicPr>
          <p:cNvPr id="370690"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1676400" y="1905000"/>
            <a:ext cx="2918238" cy="3657600"/>
          </a:xfrm>
          <a:prstGeom prst="rect">
            <a:avLst/>
          </a:prstGeom>
          <a:noFill/>
          <a:ln w="9525">
            <a:noFill/>
            <a:miter lim="800000"/>
            <a:headEnd/>
            <a:tailEnd/>
          </a:ln>
        </p:spPr>
      </p:pic>
      <p:sp>
        <p:nvSpPr>
          <p:cNvPr id="5" name="Rectangle 4"/>
          <p:cNvSpPr/>
          <p:nvPr/>
        </p:nvSpPr>
        <p:spPr>
          <a:xfrm>
            <a:off x="4114800" y="5284177"/>
            <a:ext cx="1451808" cy="523220"/>
          </a:xfrm>
          <a:prstGeom prst="rect">
            <a:avLst/>
          </a:prstGeom>
        </p:spPr>
        <p:txBody>
          <a:bodyPr wrap="none">
            <a:spAutoFit/>
          </a:bodyPr>
          <a:lstStyle/>
          <a:p>
            <a:r>
              <a:rPr lang="en-US" sz="2800" b="1" dirty="0"/>
              <a:t>Figure 4 </a:t>
            </a:r>
          </a:p>
        </p:txBody>
      </p:sp>
      <p:graphicFrame>
        <p:nvGraphicFramePr>
          <p:cNvPr id="370691" name="Object 3"/>
          <p:cNvGraphicFramePr>
            <a:graphicFrameLocks noChangeAspect="1"/>
          </p:cNvGraphicFramePr>
          <p:nvPr/>
        </p:nvGraphicFramePr>
        <p:xfrm>
          <a:off x="5486400" y="5032131"/>
          <a:ext cx="3035300" cy="952500"/>
        </p:xfrm>
        <a:graphic>
          <a:graphicData uri="http://schemas.openxmlformats.org/presentationml/2006/ole">
            <mc:AlternateContent xmlns:mc="http://schemas.openxmlformats.org/markup-compatibility/2006">
              <mc:Choice xmlns:v="urn:schemas-microsoft-com:vml" Requires="v">
                <p:oleObj spid="_x0000_s370704" name="Equation" r:id="rId4" imgW="3035160" imgH="952200" progId="Equation.DSMT4">
                  <p:embed/>
                </p:oleObj>
              </mc:Choice>
              <mc:Fallback>
                <p:oleObj name="Equation" r:id="rId4" imgW="303516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032131"/>
                        <a:ext cx="3035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306685"/>
            <a:ext cx="8229600" cy="4636915"/>
          </a:xfrm>
          <a:noFill/>
          <a:ln w="28575">
            <a:solidFill>
              <a:srgbClr val="FF0000"/>
            </a:solidFill>
          </a:ln>
        </p:spPr>
        <p:txBody>
          <a:bodyPr wrap="square">
            <a:normAutofit/>
          </a:bodyPr>
          <a:lstStyle/>
          <a:p>
            <a:pPr algn="ctr"/>
            <a:r>
              <a:rPr lang="en-US" b="1" dirty="0">
                <a:solidFill>
                  <a:schemeClr val="tx1"/>
                </a:solidFill>
              </a:rPr>
              <a:t>Technology Note</a:t>
            </a:r>
          </a:p>
          <a:p>
            <a:r>
              <a:rPr lang="en-US" dirty="0">
                <a:solidFill>
                  <a:schemeClr val="tx1"/>
                </a:solidFill>
              </a:rPr>
              <a:t>A graphing calculator or CAS can be used to sketch the graph of an ellipse, with the specific commands varying with the technology. Figure 5 shows the graph of the ellipse </a:t>
            </a:r>
            <a:r>
              <a:rPr lang="en-US" i="1" dirty="0">
                <a:solidFill>
                  <a:schemeClr val="tx1"/>
                </a:solidFill>
              </a:rPr>
              <a:t>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6</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2</a:t>
            </a:r>
            <a:r>
              <a:rPr lang="en-US" i="1" dirty="0">
                <a:solidFill>
                  <a:schemeClr val="tx1"/>
                </a:solidFill>
              </a:rPr>
              <a:t>y</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8</a:t>
            </a:r>
            <a:r>
              <a:rPr lang="en-US" i="1" dirty="0">
                <a:solidFill>
                  <a:schemeClr val="tx1"/>
                </a:solidFill>
              </a:rPr>
              <a:t>y</a:t>
            </a:r>
            <a:r>
              <a:rPr lang="en-US" dirty="0">
                <a:solidFill>
                  <a:schemeClr val="tx1"/>
                </a:solidFill>
              </a:rPr>
              <a:t> </a:t>
            </a:r>
            <a:r>
              <a:rPr lang="en-US" dirty="0">
                <a:solidFill>
                  <a:schemeClr val="tx1"/>
                </a:solidFill>
                <a:latin typeface="Symbol" pitchFamily="18" charset="2"/>
              </a:rPr>
              <a:t>=</a:t>
            </a:r>
            <a:r>
              <a:rPr lang="en-US" dirty="0">
                <a:solidFill>
                  <a:schemeClr val="tx1"/>
                </a:solidFill>
              </a:rPr>
              <a:t> 3 on a graphing calculator. </a:t>
            </a:r>
          </a:p>
        </p:txBody>
      </p:sp>
      <p:pic>
        <p:nvPicPr>
          <p:cNvPr id="371714" name="Picture 2"/>
          <p:cNvPicPr>
            <a:picLocks noChangeAspect="1" noChangeArrowheads="1"/>
          </p:cNvPicPr>
          <p:nvPr/>
        </p:nvPicPr>
        <p:blipFill>
          <a:blip r:embed="rId2" cstate="print"/>
          <a:stretch>
            <a:fillRect/>
          </a:stretch>
        </p:blipFill>
        <p:spPr bwMode="auto">
          <a:xfrm>
            <a:off x="1524000" y="3635617"/>
            <a:ext cx="3108960" cy="2155583"/>
          </a:xfrm>
          <a:prstGeom prst="rect">
            <a:avLst/>
          </a:prstGeom>
          <a:noFill/>
          <a:ln>
            <a:noFill/>
          </a:ln>
        </p:spPr>
      </p:pic>
      <p:sp>
        <p:nvSpPr>
          <p:cNvPr id="5" name="Rectangle 4"/>
          <p:cNvSpPr/>
          <p:nvPr/>
        </p:nvSpPr>
        <p:spPr>
          <a:xfrm>
            <a:off x="4876800" y="5334000"/>
            <a:ext cx="3711914" cy="523220"/>
          </a:xfrm>
          <a:prstGeom prst="rect">
            <a:avLst/>
          </a:prstGeom>
        </p:spPr>
        <p:txBody>
          <a:bodyPr wrap="none">
            <a:spAutoFit/>
          </a:bodyPr>
          <a:lstStyle/>
          <a:p>
            <a:r>
              <a:rPr lang="en-US" sz="2800" b="1" dirty="0"/>
              <a:t>Figure 5 </a:t>
            </a:r>
            <a:r>
              <a:rPr lang="en-US" sz="2800" dirty="0"/>
              <a:t>[</a:t>
            </a:r>
            <a:r>
              <a:rPr lang="en-US" sz="2800" dirty="0">
                <a:latin typeface="Symbol" pitchFamily="18" charset="2"/>
              </a:rPr>
              <a:t>-</a:t>
            </a:r>
            <a:r>
              <a:rPr lang="en-US" sz="2800" dirty="0"/>
              <a:t>2,8] by [</a:t>
            </a:r>
            <a:r>
              <a:rPr lang="en-US" sz="2800" dirty="0">
                <a:latin typeface="Symbol" pitchFamily="18" charset="2"/>
              </a:rPr>
              <a:t>-</a:t>
            </a:r>
            <a:r>
              <a:rPr lang="en-US" sz="2800" dirty="0"/>
              <a:t>6,2]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142673"/>
          </a:xfrm>
          <a:ln w="28575">
            <a:solidFill>
              <a:srgbClr val="FF0000"/>
            </a:solidFill>
          </a:ln>
        </p:spPr>
        <p:txBody>
          <a:bodyPr>
            <a:spAutoFit/>
          </a:bodyPr>
          <a:lstStyle/>
          <a:p>
            <a:pPr algn="ctr"/>
            <a:r>
              <a:rPr lang="en-US" b="1" dirty="0">
                <a:solidFill>
                  <a:schemeClr val="tx1"/>
                </a:solidFill>
              </a:rPr>
              <a:t>Technology Note (cont.)</a:t>
            </a:r>
          </a:p>
          <a:p>
            <a:r>
              <a:rPr lang="en-US" dirty="0">
                <a:solidFill>
                  <a:schemeClr val="tx1"/>
                </a:solidFill>
              </a:rPr>
              <a:t>In order to generate this graph, the equation of the ellipse needs to be solved for </a:t>
            </a:r>
            <a:r>
              <a:rPr lang="en-US" i="1" dirty="0">
                <a:solidFill>
                  <a:schemeClr val="tx1"/>
                </a:solidFill>
              </a:rPr>
              <a:t>y</a:t>
            </a:r>
            <a:r>
              <a:rPr lang="en-US" dirty="0">
                <a:solidFill>
                  <a:schemeClr val="tx1"/>
                </a:solidFill>
              </a:rPr>
              <a:t> and then both the positive and negative square roots that result entered into the </a:t>
            </a:r>
            <a:r>
              <a:rPr lang="en-US" dirty="0">
                <a:solidFill>
                  <a:schemeClr val="tx1"/>
                </a:solidFill>
                <a:latin typeface="Ti86pc" pitchFamily="49" charset="0"/>
              </a:rPr>
              <a:t>Y=</a:t>
            </a:r>
            <a:r>
              <a:rPr lang="en-US" b="1" dirty="0">
                <a:solidFill>
                  <a:schemeClr val="tx1"/>
                </a:solidFill>
              </a:rPr>
              <a:t> </a:t>
            </a:r>
            <a:r>
              <a:rPr lang="en-US" dirty="0">
                <a:solidFill>
                  <a:schemeClr val="tx1"/>
                </a:solidFill>
              </a:rPr>
              <a:t>editor.</a:t>
            </a:r>
          </a:p>
          <a:p>
            <a:r>
              <a:rPr lang="en-US" dirty="0">
                <a:solidFill>
                  <a:schemeClr val="tx1"/>
                </a:solidFill>
              </a:rPr>
              <a:t>The </a:t>
            </a:r>
            <a:r>
              <a:rPr lang="en-US" i="1" dirty="0">
                <a:solidFill>
                  <a:schemeClr val="tx1"/>
                </a:solidFill>
              </a:rPr>
              <a:t>Mathematica</a:t>
            </a:r>
            <a:r>
              <a:rPr lang="en-US" dirty="0">
                <a:solidFill>
                  <a:schemeClr val="tx1"/>
                </a:solidFill>
              </a:rPr>
              <a:t> command </a:t>
            </a:r>
            <a:r>
              <a:rPr lang="en-US" dirty="0">
                <a:solidFill>
                  <a:schemeClr val="tx1"/>
                </a:solidFill>
                <a:latin typeface="Ti86pc" pitchFamily="49" charset="0"/>
              </a:rPr>
              <a:t>ContourPlot,</a:t>
            </a:r>
            <a:r>
              <a:rPr lang="en-US" dirty="0">
                <a:solidFill>
                  <a:schemeClr val="tx1"/>
                </a:solidFill>
              </a:rPr>
              <a:t> used for this purpose, requires only three arguments: an equation, an interval for the variable </a:t>
            </a:r>
            <a:r>
              <a:rPr lang="en-US" i="1" dirty="0">
                <a:solidFill>
                  <a:schemeClr val="tx1"/>
                </a:solidFill>
              </a:rPr>
              <a:t>x</a:t>
            </a:r>
            <a:r>
              <a:rPr lang="en-US" dirty="0">
                <a:solidFill>
                  <a:schemeClr val="tx1"/>
                </a:solidFill>
              </a:rPr>
              <a:t>, and an interval for the variable </a:t>
            </a:r>
            <a:r>
              <a:rPr lang="en-US" i="1" dirty="0">
                <a:solidFill>
                  <a:schemeClr val="tx1"/>
                </a:solidFill>
              </a:rPr>
              <a:t>y.</a:t>
            </a:r>
            <a:endParaRPr lang="en-US"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2763834"/>
          </a:xfrm>
          <a:ln w="28575">
            <a:solidFill>
              <a:srgbClr val="FF0000"/>
            </a:solidFill>
          </a:ln>
        </p:spPr>
        <p:txBody>
          <a:bodyPr>
            <a:spAutoFit/>
          </a:bodyPr>
          <a:lstStyle/>
          <a:p>
            <a:pPr algn="ctr"/>
            <a:r>
              <a:rPr lang="en-US" b="1" dirty="0">
                <a:solidFill>
                  <a:schemeClr val="tx1"/>
                </a:solidFill>
              </a:rPr>
              <a:t>Technology Note (cont.)</a:t>
            </a:r>
          </a:p>
          <a:p>
            <a:r>
              <a:rPr lang="en-US" dirty="0">
                <a:solidFill>
                  <a:schemeClr val="tx1"/>
                </a:solidFill>
              </a:rPr>
              <a:t>Figure 6 illustrates the use of </a:t>
            </a:r>
            <a:r>
              <a:rPr lang="en-US" dirty="0">
                <a:solidFill>
                  <a:schemeClr val="tx1"/>
                </a:solidFill>
                <a:latin typeface="Ti86pc" pitchFamily="49" charset="0"/>
              </a:rPr>
              <a:t>ContourPlot</a:t>
            </a:r>
            <a:r>
              <a:rPr lang="en-US" dirty="0">
                <a:solidFill>
                  <a:schemeClr val="tx1"/>
                </a:solidFill>
              </a:rPr>
              <a:t> to graph the same ellipse, </a:t>
            </a:r>
            <a:r>
              <a:rPr lang="en-US" i="1" dirty="0">
                <a:solidFill>
                  <a:schemeClr val="tx1"/>
                </a:solidFill>
              </a:rPr>
              <a:t>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6</a:t>
            </a:r>
            <a:r>
              <a:rPr lang="en-US" i="1" dirty="0">
                <a:solidFill>
                  <a:schemeClr val="tx1"/>
                </a:solidFill>
              </a:rPr>
              <a:t>x</a:t>
            </a:r>
            <a:r>
              <a:rPr lang="en-US" dirty="0">
                <a:solidFill>
                  <a:schemeClr val="tx1"/>
                </a:solidFill>
              </a:rPr>
              <a:t> + 2</a:t>
            </a:r>
            <a:r>
              <a:rPr lang="en-US" i="1" dirty="0">
                <a:solidFill>
                  <a:schemeClr val="tx1"/>
                </a:solidFill>
              </a:rPr>
              <a:t>y</a:t>
            </a:r>
            <a:r>
              <a:rPr lang="en-US" baseline="30000" dirty="0">
                <a:solidFill>
                  <a:schemeClr val="tx1"/>
                </a:solidFill>
              </a:rPr>
              <a:t>2</a:t>
            </a:r>
            <a:r>
              <a:rPr lang="en-US" dirty="0">
                <a:solidFill>
                  <a:schemeClr val="tx1"/>
                </a:solidFill>
              </a:rPr>
              <a:t> + 8</a:t>
            </a:r>
            <a:r>
              <a:rPr lang="en-US" i="1" dirty="0">
                <a:solidFill>
                  <a:schemeClr val="tx1"/>
                </a:solidFill>
              </a:rPr>
              <a:t>y</a:t>
            </a:r>
            <a:r>
              <a:rPr lang="en-US" dirty="0">
                <a:solidFill>
                  <a:schemeClr val="tx1"/>
                </a:solidFill>
              </a:rPr>
              <a:t> = 3, with two additional arguments included that tell </a:t>
            </a:r>
            <a:r>
              <a:rPr lang="en-US" i="1" dirty="0">
                <a:solidFill>
                  <a:schemeClr val="tx1"/>
                </a:solidFill>
              </a:rPr>
              <a:t>Mathematica</a:t>
            </a:r>
            <a:r>
              <a:rPr lang="en-US" dirty="0">
                <a:solidFill>
                  <a:schemeClr val="tx1"/>
                </a:solidFill>
              </a:rPr>
              <a:t> to display the coordinate axes but not to display a frame around the graph.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2074414"/>
          </a:xfrm>
          <a:prstGeom prst="rect">
            <a:avLst/>
          </a:prstGeom>
          <a:noFill/>
        </p:spPr>
        <p:txBody>
          <a:bodyPr>
            <a:spAutoFit/>
          </a:bodyPr>
          <a:lstStyle/>
          <a:p>
            <a:pPr marL="514350" indent="-514350">
              <a:buFont typeface="+mj-lt"/>
              <a:buAutoNum type="arabicPeriod"/>
            </a:pPr>
            <a:r>
              <a:rPr lang="en-US" dirty="0"/>
              <a:t>Ellipses     </a:t>
            </a:r>
          </a:p>
          <a:p>
            <a:pPr marL="514350" indent="-514350">
              <a:buFont typeface="+mj-lt"/>
              <a:buAutoNum type="arabicPeriod"/>
            </a:pPr>
            <a:r>
              <a:rPr lang="en-US" dirty="0"/>
              <a:t>Parabolas </a:t>
            </a:r>
          </a:p>
          <a:p>
            <a:pPr marL="514350" indent="-514350">
              <a:buFont typeface="+mj-lt"/>
              <a:buAutoNum type="arabicPeriod"/>
            </a:pPr>
            <a:r>
              <a:rPr lang="en-US" dirty="0"/>
              <a:t>Hyperbolas </a:t>
            </a:r>
          </a:p>
          <a:p>
            <a:pPr marL="514350" indent="-514350">
              <a:buFont typeface="+mj-lt"/>
              <a:buAutoNum type="arabicPeriod"/>
            </a:pPr>
            <a:r>
              <a:rPr lang="en-US" dirty="0"/>
              <a:t>Rotating conic sections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ln w="28575">
            <a:solidFill>
              <a:srgbClr val="FF0000"/>
            </a:solidFill>
          </a:ln>
        </p:spPr>
        <p:txBody>
          <a:bodyPr/>
          <a:lstStyle/>
          <a:p>
            <a:pPr algn="ctr"/>
            <a:r>
              <a:rPr lang="en-US" b="1" dirty="0">
                <a:solidFill>
                  <a:schemeClr val="tx1"/>
                </a:solidFill>
              </a:rPr>
              <a:t>Technology Note (cont.)</a:t>
            </a:r>
          </a:p>
          <a:p>
            <a:endParaRPr lang="en-US" dirty="0"/>
          </a:p>
        </p:txBody>
      </p:sp>
      <p:grpSp>
        <p:nvGrpSpPr>
          <p:cNvPr id="7" name="Group 6"/>
          <p:cNvGrpSpPr/>
          <p:nvPr/>
        </p:nvGrpSpPr>
        <p:grpSpPr>
          <a:xfrm>
            <a:off x="640080" y="1828798"/>
            <a:ext cx="7863840" cy="4069453"/>
            <a:chOff x="640080" y="1828798"/>
            <a:chExt cx="7863840" cy="4069453"/>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40080" y="1828798"/>
              <a:ext cx="7863840" cy="3652508"/>
            </a:xfrm>
            <a:prstGeom prst="rect">
              <a:avLst/>
            </a:prstGeom>
            <a:noFill/>
            <a:ln w="9525">
              <a:noFill/>
              <a:miter lim="800000"/>
              <a:headEnd/>
              <a:tailEnd/>
            </a:ln>
          </p:spPr>
        </p:pic>
        <p:sp>
          <p:nvSpPr>
            <p:cNvPr id="5" name="Rectangle 4"/>
            <p:cNvSpPr/>
            <p:nvPr/>
          </p:nvSpPr>
          <p:spPr>
            <a:xfrm>
              <a:off x="3915508" y="5375031"/>
              <a:ext cx="1370055" cy="523220"/>
            </a:xfrm>
            <a:prstGeom prst="rect">
              <a:avLst/>
            </a:prstGeom>
          </p:spPr>
          <p:txBody>
            <a:bodyPr wrap="none">
              <a:spAutoFit/>
            </a:bodyPr>
            <a:lstStyle/>
            <a:p>
              <a:r>
                <a:rPr lang="en-US" sz="2800" b="1" dirty="0"/>
                <a:t>Figure 6</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Eccentricity of an Ellipse</a:t>
            </a:r>
          </a:p>
        </p:txBody>
      </p:sp>
      <p:sp>
        <p:nvSpPr>
          <p:cNvPr id="3" name="Content Placeholder 2"/>
          <p:cNvSpPr>
            <a:spLocks noGrp="1"/>
          </p:cNvSpPr>
          <p:nvPr>
            <p:ph idx="1"/>
          </p:nvPr>
        </p:nvSpPr>
        <p:spPr>
          <a:xfrm>
            <a:off x="457200" y="1213338"/>
            <a:ext cx="8229600" cy="4745915"/>
          </a:xfrm>
          <a:solidFill>
            <a:srgbClr val="FFFFCC"/>
          </a:solidFill>
          <a:ln w="28575">
            <a:solidFill>
              <a:schemeClr val="tx1"/>
            </a:solidFill>
          </a:ln>
        </p:spPr>
        <p:txBody>
          <a:bodyPr>
            <a:spAutoFit/>
          </a:bodyPr>
          <a:lstStyle/>
          <a:p>
            <a:pPr algn="ctr"/>
            <a:r>
              <a:rPr lang="en-US" b="1" dirty="0">
                <a:solidFill>
                  <a:schemeClr val="tx1"/>
                </a:solidFill>
              </a:rPr>
              <a:t>Eccentricity of an Ellipse</a:t>
            </a:r>
          </a:p>
          <a:p>
            <a:r>
              <a:rPr lang="en-US" dirty="0">
                <a:solidFill>
                  <a:schemeClr val="tx1"/>
                </a:solidFill>
              </a:rPr>
              <a:t>Given an ellipse with major and minor axes of lengths 2</a:t>
            </a:r>
            <a:r>
              <a:rPr lang="en-US" i="1" dirty="0">
                <a:solidFill>
                  <a:schemeClr val="tx1"/>
                </a:solidFill>
              </a:rPr>
              <a:t>a</a:t>
            </a:r>
            <a:r>
              <a:rPr lang="en-US" dirty="0">
                <a:solidFill>
                  <a:schemeClr val="tx1"/>
                </a:solidFill>
              </a:rPr>
              <a:t> and 2</a:t>
            </a:r>
            <a:r>
              <a:rPr lang="en-US" i="1" dirty="0">
                <a:solidFill>
                  <a:schemeClr val="tx1"/>
                </a:solidFill>
              </a:rPr>
              <a:t>b</a:t>
            </a:r>
            <a:r>
              <a:rPr lang="en-US" dirty="0">
                <a:solidFill>
                  <a:schemeClr val="tx1"/>
                </a:solidFill>
              </a:rPr>
              <a:t>, respectively, the </a:t>
            </a:r>
            <a:r>
              <a:rPr lang="en-US" b="1" dirty="0">
                <a:solidFill>
                  <a:srgbClr val="C00000"/>
                </a:solidFill>
              </a:rPr>
              <a:t>eccentricity</a:t>
            </a:r>
            <a:r>
              <a:rPr lang="en-US" b="1" dirty="0">
                <a:solidFill>
                  <a:schemeClr val="tx1"/>
                </a:solidFill>
              </a:rPr>
              <a:t> </a:t>
            </a:r>
            <a:r>
              <a:rPr lang="en-US" dirty="0">
                <a:solidFill>
                  <a:schemeClr val="tx1"/>
                </a:solidFill>
              </a:rPr>
              <a:t>of the ellipse, often denoted by the symbol </a:t>
            </a:r>
            <a:r>
              <a:rPr lang="en-US" i="1" dirty="0">
                <a:solidFill>
                  <a:schemeClr val="tx1"/>
                </a:solidFill>
              </a:rPr>
              <a:t>e</a:t>
            </a:r>
            <a:r>
              <a:rPr lang="en-US" dirty="0">
                <a:solidFill>
                  <a:schemeClr val="tx1"/>
                </a:solidFill>
              </a:rPr>
              <a:t>, is defined by</a:t>
            </a:r>
          </a:p>
          <a:p>
            <a:endParaRPr lang="en-US" dirty="0">
              <a:solidFill>
                <a:schemeClr val="tx1"/>
              </a:solidFill>
            </a:endParaRPr>
          </a:p>
          <a:p>
            <a:endParaRPr lang="en-US" dirty="0">
              <a:solidFill>
                <a:schemeClr val="tx1"/>
              </a:solidFill>
            </a:endParaRPr>
          </a:p>
          <a:p>
            <a:r>
              <a:rPr lang="en-US" dirty="0">
                <a:solidFill>
                  <a:schemeClr val="tx1"/>
                </a:solidFill>
              </a:rPr>
              <a:t>If </a:t>
            </a:r>
            <a:r>
              <a:rPr lang="en-US" i="1" dirty="0">
                <a:solidFill>
                  <a:schemeClr val="tx1"/>
                </a:solidFill>
              </a:rPr>
              <a:t>e</a:t>
            </a:r>
            <a:r>
              <a:rPr lang="en-US" dirty="0">
                <a:solidFill>
                  <a:schemeClr val="tx1"/>
                </a:solidFill>
              </a:rPr>
              <a:t> = 0, then </a:t>
            </a:r>
            <a:r>
              <a:rPr lang="en-US" i="1" dirty="0">
                <a:solidFill>
                  <a:schemeClr val="tx1"/>
                </a:solidFill>
              </a:rPr>
              <a:t>c</a:t>
            </a:r>
            <a:r>
              <a:rPr lang="en-US" dirty="0">
                <a:solidFill>
                  <a:schemeClr val="tx1"/>
                </a:solidFill>
              </a:rPr>
              <a:t> = 0 and the ellipse is actually a circle. At the other extreme, </a:t>
            </a:r>
            <a:r>
              <a:rPr lang="en-US" i="1" dirty="0">
                <a:solidFill>
                  <a:schemeClr val="tx1"/>
                </a:solidFill>
              </a:rPr>
              <a:t>c</a:t>
            </a:r>
            <a:r>
              <a:rPr lang="en-US" dirty="0">
                <a:solidFill>
                  <a:schemeClr val="tx1"/>
                </a:solidFill>
              </a:rPr>
              <a:t> may be close to (but cannot equal) </a:t>
            </a:r>
            <a:r>
              <a:rPr lang="en-US" i="1" dirty="0">
                <a:solidFill>
                  <a:schemeClr val="tx1"/>
                </a:solidFill>
              </a:rPr>
              <a:t>a</a:t>
            </a:r>
            <a:r>
              <a:rPr lang="en-US" dirty="0">
                <a:solidFill>
                  <a:schemeClr val="tx1"/>
                </a:solidFill>
              </a:rPr>
              <a:t>, in which case </a:t>
            </a:r>
            <a:r>
              <a:rPr lang="en-US" i="1" dirty="0">
                <a:solidFill>
                  <a:schemeClr val="tx1"/>
                </a:solidFill>
              </a:rPr>
              <a:t>e</a:t>
            </a:r>
            <a:r>
              <a:rPr lang="en-US" dirty="0">
                <a:solidFill>
                  <a:schemeClr val="tx1"/>
                </a:solidFill>
              </a:rPr>
              <a:t> is close to 1. An eccentricity close to 1 indicates a relatively narrow ellipse.</a:t>
            </a:r>
          </a:p>
        </p:txBody>
      </p:sp>
      <p:graphicFrame>
        <p:nvGraphicFramePr>
          <p:cNvPr id="373762" name="Object 2"/>
          <p:cNvGraphicFramePr>
            <a:graphicFrameLocks noChangeAspect="1"/>
          </p:cNvGraphicFramePr>
          <p:nvPr/>
        </p:nvGraphicFramePr>
        <p:xfrm>
          <a:off x="3276600" y="3133578"/>
          <a:ext cx="2590800" cy="965200"/>
        </p:xfrm>
        <a:graphic>
          <a:graphicData uri="http://schemas.openxmlformats.org/presentationml/2006/ole">
            <mc:AlternateContent xmlns:mc="http://schemas.openxmlformats.org/markup-compatibility/2006">
              <mc:Choice xmlns:v="urn:schemas-microsoft-com:vml" Requires="v">
                <p:oleObj spid="_x0000_s373775" name="Equation" r:id="rId3" imgW="2590560" imgH="965160" progId="Equation.DSMT4">
                  <p:embed/>
                </p:oleObj>
              </mc:Choice>
              <mc:Fallback>
                <p:oleObj name="Equation" r:id="rId3" imgW="2590560" imgH="965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133578"/>
                        <a:ext cx="25908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t>
            </a:r>
            <a:r>
              <a:rPr lang="en-US" dirty="0">
                <a:solidFill>
                  <a:schemeClr val="tx2"/>
                </a:solidFill>
              </a:rPr>
              <a:t>Kepler’s Laws of Planetary Motion</a:t>
            </a:r>
          </a:p>
        </p:txBody>
      </p:sp>
      <p:sp>
        <p:nvSpPr>
          <p:cNvPr id="3" name="Content Placeholder 2"/>
          <p:cNvSpPr>
            <a:spLocks noGrp="1"/>
          </p:cNvSpPr>
          <p:nvPr>
            <p:ph idx="1"/>
          </p:nvPr>
        </p:nvSpPr>
        <p:spPr>
          <a:xfrm>
            <a:off x="457200" y="1280160"/>
            <a:ext cx="8229600" cy="4659737"/>
          </a:xfrm>
          <a:solidFill>
            <a:srgbClr val="FFFFCC"/>
          </a:solidFill>
          <a:ln w="28575">
            <a:solidFill>
              <a:schemeClr val="tx1"/>
            </a:solidFill>
          </a:ln>
        </p:spPr>
        <p:txBody>
          <a:bodyPr>
            <a:spAutoFit/>
          </a:bodyPr>
          <a:lstStyle/>
          <a:p>
            <a:pPr algn="ctr"/>
            <a:r>
              <a:rPr lang="en-US" b="1" dirty="0">
                <a:solidFill>
                  <a:schemeClr val="tx1"/>
                </a:solidFill>
              </a:rPr>
              <a:t>Kepler’s Laws of Planetary Motion</a:t>
            </a:r>
          </a:p>
          <a:p>
            <a:pPr marL="457200" indent="-457200"/>
            <a:r>
              <a:rPr lang="en-US" b="1" dirty="0">
                <a:solidFill>
                  <a:schemeClr val="tx1"/>
                </a:solidFill>
              </a:rPr>
              <a:t>1.</a:t>
            </a:r>
            <a:r>
              <a:rPr lang="en-US" dirty="0">
                <a:solidFill>
                  <a:schemeClr val="tx1"/>
                </a:solidFill>
              </a:rPr>
              <a:t>	Each planet revolves around the sun in an elliptical orbit, with the sun at one focus of the ellipse.</a:t>
            </a:r>
          </a:p>
          <a:p>
            <a:pPr marL="457200" indent="-457200"/>
            <a:r>
              <a:rPr lang="en-US" b="1" dirty="0">
                <a:solidFill>
                  <a:schemeClr val="tx1"/>
                </a:solidFill>
              </a:rPr>
              <a:t>2.</a:t>
            </a:r>
            <a:r>
              <a:rPr lang="en-US" dirty="0">
                <a:solidFill>
                  <a:schemeClr val="tx1"/>
                </a:solidFill>
              </a:rPr>
              <a:t>	A line segment between the sun and a given planet sweeps out equal areas of the ellipse over equal periods of time.</a:t>
            </a:r>
          </a:p>
          <a:p>
            <a:pPr marL="457200" indent="-457200"/>
            <a:r>
              <a:rPr lang="en-US" b="1" dirty="0">
                <a:solidFill>
                  <a:schemeClr val="tx1"/>
                </a:solidFill>
              </a:rPr>
              <a:t>3.</a:t>
            </a:r>
            <a:r>
              <a:rPr lang="en-US" dirty="0">
                <a:solidFill>
                  <a:schemeClr val="tx1"/>
                </a:solidFill>
              </a:rPr>
              <a:t>	The ratio of the square of the period of one revolution of a planet and the cube of the length of the semimajor axis of its orbit is a constant independent of the planet.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Given that the furthest Earth gets from the sun is approximately </a:t>
            </a:r>
            <a:r>
              <a:rPr lang="en-US" dirty="0">
                <a:solidFill>
                  <a:srgbClr val="0000FF"/>
                </a:solidFill>
              </a:rPr>
              <a:t>94.56</a:t>
            </a:r>
            <a:r>
              <a:rPr lang="en-US" dirty="0"/>
              <a:t> million miles and that the eccentricity of Earth’s orbit is approximately </a:t>
            </a:r>
            <a:r>
              <a:rPr lang="en-US" dirty="0">
                <a:solidFill>
                  <a:srgbClr val="0000FF"/>
                </a:solidFill>
              </a:rPr>
              <a:t>0.017</a:t>
            </a:r>
            <a:r>
              <a:rPr lang="en-US" dirty="0"/>
              <a:t>, estimate the closest approach of the Earth to the sun.</a:t>
            </a:r>
          </a:p>
          <a:p>
            <a:r>
              <a:rPr lang="en-US" b="1" dirty="0"/>
              <a:t>Solution</a:t>
            </a:r>
          </a:p>
          <a:p>
            <a:r>
              <a:rPr lang="en-US" dirty="0"/>
              <a:t>Kepler’s First Law states that each planet follows an elliptical orbit and that the sun is positioned at one focus of the ellipse. Thus the Earth is furthest from the sun when Earth is at the end of the ellipse’s major axis on the other side of the center from the sun.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noAutofit/>
          </a:bodyPr>
          <a:lstStyle/>
          <a:p>
            <a:r>
              <a:rPr lang="en-US" dirty="0"/>
              <a:t>Using our standard terminology, and units of millions of miles, this means that</a:t>
            </a:r>
          </a:p>
          <a:p>
            <a:pPr algn="ctr"/>
            <a:r>
              <a:rPr lang="en-US" i="1" dirty="0">
                <a:solidFill>
                  <a:srgbClr val="000099"/>
                </a:solidFill>
              </a:rPr>
              <a:t>a</a:t>
            </a:r>
            <a:r>
              <a:rPr lang="en-US" dirty="0">
                <a:solidFill>
                  <a:srgbClr val="000099"/>
                </a:solidFill>
              </a:rPr>
              <a:t> </a:t>
            </a:r>
            <a:r>
              <a:rPr lang="en-US" dirty="0">
                <a:solidFill>
                  <a:srgbClr val="000099"/>
                </a:solidFill>
                <a:latin typeface="Symbol" pitchFamily="18" charset="2"/>
              </a:rPr>
              <a:t>+</a:t>
            </a:r>
            <a:r>
              <a:rPr lang="en-US" dirty="0">
                <a:solidFill>
                  <a:srgbClr val="000099"/>
                </a:solidFill>
              </a:rPr>
              <a:t> </a:t>
            </a:r>
            <a:r>
              <a:rPr lang="en-US" i="1" dirty="0">
                <a:solidFill>
                  <a:srgbClr val="000099"/>
                </a:solidFill>
              </a:rPr>
              <a:t>c</a:t>
            </a:r>
            <a:r>
              <a:rPr lang="en-US" dirty="0">
                <a:solidFill>
                  <a:srgbClr val="000099"/>
                </a:solidFill>
              </a:rPr>
              <a:t> = 94.56.</a:t>
            </a:r>
          </a:p>
          <a:p>
            <a:r>
              <a:rPr lang="en-US" dirty="0"/>
              <a:t>By the definition of eccentricity, we also know that</a:t>
            </a:r>
          </a:p>
          <a:p>
            <a:endParaRPr lang="en-US" dirty="0"/>
          </a:p>
          <a:p>
            <a:pPr>
              <a:spcBef>
                <a:spcPts val="1200"/>
              </a:spcBef>
            </a:pPr>
            <a:r>
              <a:rPr lang="en-US" dirty="0"/>
              <a:t>or </a:t>
            </a:r>
            <a:r>
              <a:rPr lang="en-US" i="1" dirty="0"/>
              <a:t>c</a:t>
            </a:r>
            <a:r>
              <a:rPr lang="en-US" dirty="0"/>
              <a:t> = 0.017</a:t>
            </a:r>
            <a:r>
              <a:rPr lang="en-US" i="1" dirty="0"/>
              <a:t>a</a:t>
            </a:r>
            <a:r>
              <a:rPr lang="en-US" dirty="0"/>
              <a:t>. Combining these pieces of information, we get 1.017</a:t>
            </a:r>
            <a:r>
              <a:rPr lang="en-US" i="1" dirty="0"/>
              <a:t>a</a:t>
            </a:r>
            <a:r>
              <a:rPr lang="en-US" dirty="0"/>
              <a:t> = 94.56, leading to </a:t>
            </a:r>
            <a:r>
              <a:rPr lang="en-US" i="1" dirty="0"/>
              <a:t>a</a:t>
            </a:r>
            <a:r>
              <a:rPr lang="en-US" dirty="0"/>
              <a:t> = 92.98 million miles. From this, we know </a:t>
            </a:r>
            <a:r>
              <a:rPr lang="en-US" i="1" dirty="0"/>
              <a:t>c </a:t>
            </a:r>
            <a:r>
              <a:rPr lang="en-US" dirty="0"/>
              <a:t>= (0.017)(92.98) = 1.58 million miles. The closest approach to the sun must be </a:t>
            </a:r>
            <a:r>
              <a:rPr lang="en-US" i="1" dirty="0"/>
              <a:t>a</a:t>
            </a:r>
            <a:r>
              <a:rPr lang="en-US" dirty="0"/>
              <a:t> </a:t>
            </a:r>
            <a:r>
              <a:rPr lang="en-US" dirty="0">
                <a:latin typeface="Symbol" pitchFamily="18" charset="2"/>
              </a:rPr>
              <a:t>-</a:t>
            </a:r>
            <a:r>
              <a:rPr lang="en-US" dirty="0"/>
              <a:t> </a:t>
            </a:r>
            <a:r>
              <a:rPr lang="en-US" i="1" dirty="0"/>
              <a:t>c</a:t>
            </a:r>
            <a:r>
              <a:rPr lang="en-US" dirty="0"/>
              <a:t>, which is approximately </a:t>
            </a:r>
            <a:r>
              <a:rPr lang="en-US" dirty="0">
                <a:solidFill>
                  <a:srgbClr val="FF0000"/>
                </a:solidFill>
              </a:rPr>
              <a:t>91.4 million miles</a:t>
            </a:r>
            <a:r>
              <a:rPr lang="en-US" dirty="0"/>
              <a:t>. </a:t>
            </a:r>
          </a:p>
        </p:txBody>
      </p:sp>
      <p:graphicFrame>
        <p:nvGraphicFramePr>
          <p:cNvPr id="374786" name="Object 2"/>
          <p:cNvGraphicFramePr>
            <a:graphicFrameLocks noChangeAspect="1"/>
          </p:cNvGraphicFramePr>
          <p:nvPr/>
        </p:nvGraphicFramePr>
        <p:xfrm>
          <a:off x="3816350" y="3100388"/>
          <a:ext cx="1562100" cy="838200"/>
        </p:xfrm>
        <a:graphic>
          <a:graphicData uri="http://schemas.openxmlformats.org/presentationml/2006/ole">
            <mc:AlternateContent xmlns:mc="http://schemas.openxmlformats.org/markup-compatibility/2006">
              <mc:Choice xmlns:v="urn:schemas-microsoft-com:vml" Requires="v">
                <p:oleObj spid="_x0000_s374799" name="Equation" r:id="rId3" imgW="1562040" imgH="838080" progId="Equation.DSMT4">
                  <p:embed/>
                </p:oleObj>
              </mc:Choice>
              <mc:Fallback>
                <p:oleObj name="Equation" r:id="rId3" imgW="15620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350" y="3100388"/>
                        <a:ext cx="1562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47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Geometric Characteristic of Parabolas</a:t>
            </a:r>
          </a:p>
        </p:txBody>
      </p:sp>
      <p:sp>
        <p:nvSpPr>
          <p:cNvPr id="3" name="Content Placeholder 2"/>
          <p:cNvSpPr>
            <a:spLocks noGrp="1"/>
          </p:cNvSpPr>
          <p:nvPr>
            <p:ph idx="1"/>
          </p:nvPr>
        </p:nvSpPr>
        <p:spPr>
          <a:xfrm>
            <a:off x="457200" y="1125415"/>
            <a:ext cx="8229600" cy="4818185"/>
          </a:xfrm>
          <a:solidFill>
            <a:srgbClr val="FFFFCC"/>
          </a:solidFill>
          <a:ln w="28575">
            <a:solidFill>
              <a:schemeClr val="tx1"/>
            </a:solidFill>
          </a:ln>
        </p:spPr>
        <p:txBody>
          <a:bodyPr wrap="square">
            <a:normAutofit/>
          </a:bodyPr>
          <a:lstStyle/>
          <a:p>
            <a:pPr algn="ctr"/>
            <a:r>
              <a:rPr lang="en-US" b="1" dirty="0">
                <a:solidFill>
                  <a:schemeClr val="tx1"/>
                </a:solidFill>
              </a:rPr>
              <a:t>Geometric Characteristic of Parabolas</a:t>
            </a:r>
          </a:p>
          <a:p>
            <a:r>
              <a:rPr lang="en-US" dirty="0">
                <a:solidFill>
                  <a:schemeClr val="tx1"/>
                </a:solidFill>
              </a:rPr>
              <a:t>A parabola consists of the set of points in the plane that are the same distance </a:t>
            </a:r>
            <a:r>
              <a:rPr lang="en-US" i="1" dirty="0">
                <a:solidFill>
                  <a:schemeClr val="tx1"/>
                </a:solidFill>
              </a:rPr>
              <a:t>d</a:t>
            </a:r>
            <a:r>
              <a:rPr lang="en-US" dirty="0">
                <a:solidFill>
                  <a:schemeClr val="tx1"/>
                </a:solidFill>
              </a:rPr>
              <a:t> from a line (called the </a:t>
            </a:r>
            <a:r>
              <a:rPr lang="en-US" i="1" dirty="0">
                <a:solidFill>
                  <a:schemeClr val="tx1"/>
                </a:solidFill>
              </a:rPr>
              <a:t>directrix</a:t>
            </a:r>
            <a:r>
              <a:rPr lang="en-US" dirty="0">
                <a:solidFill>
                  <a:schemeClr val="tx1"/>
                </a:solidFill>
              </a:rPr>
              <a:t>) and a point not on the line (called the focus). See Figure 7 for an illustration of this property.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375811"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239108" y="3358662"/>
            <a:ext cx="4009292" cy="2103120"/>
          </a:xfrm>
          <a:prstGeom prst="rect">
            <a:avLst/>
          </a:prstGeom>
          <a:noFill/>
          <a:ln w="9525">
            <a:noFill/>
            <a:miter lim="800000"/>
            <a:headEnd/>
            <a:tailEnd/>
          </a:ln>
        </p:spPr>
      </p:pic>
      <p:sp>
        <p:nvSpPr>
          <p:cNvPr id="6" name="Rectangle 5"/>
          <p:cNvSpPr/>
          <p:nvPr/>
        </p:nvSpPr>
        <p:spPr>
          <a:xfrm>
            <a:off x="2971800" y="5462954"/>
            <a:ext cx="2762616" cy="523220"/>
          </a:xfrm>
          <a:prstGeom prst="rect">
            <a:avLst/>
          </a:prstGeom>
        </p:spPr>
        <p:txBody>
          <a:bodyPr wrap="none">
            <a:spAutoFit/>
          </a:bodyPr>
          <a:lstStyle/>
          <a:p>
            <a:r>
              <a:rPr lang="en-US" sz="2800" b="1" dirty="0"/>
              <a:t>Figure 7 </a:t>
            </a:r>
            <a:r>
              <a:rPr lang="en-US" sz="2800" dirty="0"/>
              <a:t>Parabola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a:t>
            </a:r>
          </a:p>
        </p:txBody>
      </p:sp>
      <p:sp>
        <p:nvSpPr>
          <p:cNvPr id="3" name="Content Placeholder 2"/>
          <p:cNvSpPr>
            <a:spLocks noGrp="1"/>
          </p:cNvSpPr>
          <p:nvPr>
            <p:ph idx="1"/>
          </p:nvPr>
        </p:nvSpPr>
        <p:spPr/>
        <p:txBody>
          <a:bodyPr/>
          <a:lstStyle/>
          <a:p>
            <a:r>
              <a:rPr lang="en-US" dirty="0"/>
              <a:t>The general form for the equation of a parabola can be constructed by beginning with a parabola oriented as in Figure 8, where the vertex of the parabola has been</a:t>
            </a:r>
          </a:p>
        </p:txBody>
      </p:sp>
      <p:pic>
        <p:nvPicPr>
          <p:cNvPr id="376835"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572000" y="2655277"/>
            <a:ext cx="4213358" cy="2743200"/>
          </a:xfrm>
          <a:prstGeom prst="rect">
            <a:avLst/>
          </a:prstGeom>
          <a:noFill/>
          <a:ln w="9525">
            <a:noFill/>
            <a:miter lim="800000"/>
            <a:headEnd/>
            <a:tailEnd/>
          </a:ln>
        </p:spPr>
      </p:pic>
      <p:sp>
        <p:nvSpPr>
          <p:cNvPr id="7" name="Rectangle 6"/>
          <p:cNvSpPr/>
          <p:nvPr/>
        </p:nvSpPr>
        <p:spPr>
          <a:xfrm>
            <a:off x="5884985" y="5539154"/>
            <a:ext cx="1370055" cy="523220"/>
          </a:xfrm>
          <a:prstGeom prst="rect">
            <a:avLst/>
          </a:prstGeom>
        </p:spPr>
        <p:txBody>
          <a:bodyPr wrap="none">
            <a:spAutoFit/>
          </a:bodyPr>
          <a:lstStyle/>
          <a:p>
            <a:r>
              <a:rPr lang="en-US" sz="2800" b="1" dirty="0"/>
              <a:t>Figure 8</a:t>
            </a:r>
          </a:p>
        </p:txBody>
      </p:sp>
      <p:sp>
        <p:nvSpPr>
          <p:cNvPr id="9" name="Content Placeholder 2"/>
          <p:cNvSpPr txBox="1">
            <a:spLocks/>
          </p:cNvSpPr>
          <p:nvPr/>
        </p:nvSpPr>
        <p:spPr>
          <a:xfrm>
            <a:off x="457200" y="2578512"/>
            <a:ext cx="4023360" cy="265176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placed at the origin, the focus is the point (0, </a:t>
            </a:r>
            <a:r>
              <a:rPr kumimoji="0" lang="en-US" sz="2800" b="0" i="1" u="none" strike="noStrike" kern="1200" cap="none" spc="0" normalizeH="0" baseline="0" noProof="0" dirty="0">
                <a:ln>
                  <a:noFill/>
                </a:ln>
                <a:solidFill>
                  <a:srgbClr val="366092"/>
                </a:solidFill>
                <a:effectLst/>
                <a:uLnTx/>
                <a:uFillTx/>
                <a:latin typeface="+mn-lt"/>
                <a:ea typeface="+mn-ea"/>
                <a:cs typeface="+mn-cs"/>
              </a:rPr>
              <a:t>p</a:t>
            </a:r>
            <a:r>
              <a:rPr kumimoji="0" lang="en-US" sz="2800" b="0" i="0" u="none" strike="noStrike" kern="1200" cap="none" spc="0" normalizeH="0" baseline="0" noProof="0" dirty="0">
                <a:ln>
                  <a:noFill/>
                </a:ln>
                <a:solidFill>
                  <a:srgbClr val="366092"/>
                </a:solidFill>
                <a:effectLst/>
                <a:uLnTx/>
                <a:uFillTx/>
                <a:latin typeface="+mn-lt"/>
                <a:ea typeface="+mn-ea"/>
                <a:cs typeface="+mn-cs"/>
              </a:rPr>
              <a:t>) and the directrix is the line </a:t>
            </a:r>
            <a:r>
              <a:rPr kumimoji="0" lang="en-US" sz="2800" b="0" i="1" u="none" strike="noStrike" kern="1200" cap="none" spc="0" normalizeH="0" baseline="0" noProof="0" dirty="0">
                <a:ln>
                  <a:noFill/>
                </a:ln>
                <a:solidFill>
                  <a:srgbClr val="366092"/>
                </a:solidFill>
                <a:effectLst/>
                <a:uLnTx/>
                <a:uFillTx/>
                <a:latin typeface="+mn-lt"/>
                <a:ea typeface="+mn-ea"/>
                <a:cs typeface="+mn-cs"/>
              </a:rPr>
              <a:t>y</a:t>
            </a: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366092"/>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366092"/>
                </a:solidFill>
                <a:effectLst/>
                <a:uLnTx/>
                <a:uFillTx/>
                <a:latin typeface="Symbol" pitchFamily="18" charset="2"/>
                <a:ea typeface="+mn-ea"/>
                <a:cs typeface="+mn-cs"/>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p</a:t>
            </a:r>
            <a:r>
              <a:rPr kumimoji="0" lang="en-US" sz="2800" b="0" i="0" u="none" strike="noStrike" kern="1200" cap="none" spc="0" normalizeH="0" baseline="0" noProof="0" dirty="0">
                <a:ln>
                  <a:noFill/>
                </a:ln>
                <a:solidFill>
                  <a:srgbClr val="366092"/>
                </a:solidFill>
                <a:effectLst/>
                <a:uLnTx/>
                <a:uFillTx/>
                <a:latin typeface="+mn-lt"/>
                <a:ea typeface="+mn-ea"/>
                <a:cs typeface="+mn-cs"/>
              </a:rPr>
              <a:t> (the distance |</a:t>
            </a:r>
            <a:r>
              <a:rPr kumimoji="0" lang="en-US" sz="2800" b="0" i="1" u="none" strike="noStrike" kern="1200" cap="none" spc="0" normalizeH="0" baseline="0" noProof="0" dirty="0">
                <a:ln>
                  <a:noFill/>
                </a:ln>
                <a:solidFill>
                  <a:srgbClr val="366092"/>
                </a:solidFill>
                <a:effectLst/>
                <a:uLnTx/>
                <a:uFillTx/>
                <a:latin typeface="+mn-lt"/>
                <a:ea typeface="+mn-ea"/>
                <a:cs typeface="+mn-cs"/>
              </a:rPr>
              <a:t>p</a:t>
            </a:r>
            <a:r>
              <a:rPr kumimoji="0" lang="en-US" sz="2800" b="0" i="0" u="none" strike="noStrike" kern="1200" cap="none" spc="0" normalizeH="0" baseline="0" noProof="0" dirty="0">
                <a:ln>
                  <a:noFill/>
                </a:ln>
                <a:solidFill>
                  <a:srgbClr val="366092"/>
                </a:solidFill>
                <a:effectLst/>
                <a:uLnTx/>
                <a:uFillTx/>
                <a:latin typeface="+mn-lt"/>
                <a:ea typeface="+mn-ea"/>
                <a:cs typeface="+mn-cs"/>
              </a:rPr>
              <a:t>| is called the </a:t>
            </a:r>
            <a:r>
              <a:rPr kumimoji="0" lang="en-US" sz="2800" b="0" i="1" u="none" strike="noStrike" kern="1200" cap="none" spc="0" normalizeH="0" baseline="0" noProof="0" dirty="0">
                <a:ln>
                  <a:noFill/>
                </a:ln>
                <a:solidFill>
                  <a:srgbClr val="366092"/>
                </a:solidFill>
                <a:effectLst/>
                <a:uLnTx/>
                <a:uFillTx/>
                <a:latin typeface="+mn-lt"/>
                <a:ea typeface="+mn-ea"/>
                <a:cs typeface="+mn-cs"/>
              </a:rPr>
              <a:t>focal length</a:t>
            </a:r>
            <a:r>
              <a:rPr kumimoji="0" lang="en-US" sz="2800" b="0" i="0" u="none" strike="noStrike" kern="1200" cap="none" spc="0" normalizeH="0" baseline="0" noProof="0" dirty="0">
                <a:ln>
                  <a:noFill/>
                </a:ln>
                <a:solidFill>
                  <a:srgbClr val="366092"/>
                </a:solidFill>
                <a:effectLst/>
                <a:uLnTx/>
                <a:uFillTx/>
                <a:latin typeface="+mn-lt"/>
                <a:ea typeface="+mn-ea"/>
                <a:cs typeface="+mn-cs"/>
              </a:rPr>
              <a:t> of the parabola).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a:t>
            </a:r>
          </a:p>
        </p:txBody>
      </p:sp>
      <p:sp>
        <p:nvSpPr>
          <p:cNvPr id="3" name="Content Placeholder 2"/>
          <p:cNvSpPr>
            <a:spLocks noGrp="1"/>
          </p:cNvSpPr>
          <p:nvPr>
            <p:ph idx="1"/>
          </p:nvPr>
        </p:nvSpPr>
        <p:spPr/>
        <p:txBody>
          <a:bodyPr>
            <a:noAutofit/>
          </a:bodyPr>
          <a:lstStyle/>
          <a:p>
            <a:r>
              <a:rPr lang="en-US" dirty="0"/>
              <a:t>The geometric property above leads immediately to the algebraic relationship 					</a:t>
            </a:r>
          </a:p>
          <a:p>
            <a:r>
              <a:rPr lang="en-US" dirty="0"/>
              <a:t>						      which, after </a:t>
            </a:r>
          </a:p>
          <a:p>
            <a:r>
              <a:rPr lang="en-US" dirty="0"/>
              <a:t>squaring both sides and simplifying, becomes </a:t>
            </a:r>
            <a:r>
              <a:rPr lang="en-US" i="1" dirty="0"/>
              <a:t>x</a:t>
            </a:r>
            <a:r>
              <a:rPr lang="en-US" baseline="30000" dirty="0"/>
              <a:t>2</a:t>
            </a:r>
            <a:r>
              <a:rPr lang="en-US" dirty="0"/>
              <a:t> </a:t>
            </a:r>
            <a:r>
              <a:rPr lang="en-US" dirty="0">
                <a:latin typeface="Symbol" pitchFamily="18" charset="2"/>
              </a:rPr>
              <a:t>=</a:t>
            </a:r>
            <a:r>
              <a:rPr lang="en-US" dirty="0"/>
              <a:t> 4</a:t>
            </a:r>
            <a:r>
              <a:rPr lang="en-US" i="1" dirty="0"/>
              <a:t>py</a:t>
            </a:r>
            <a:r>
              <a:rPr lang="en-US" dirty="0"/>
              <a:t>. This can be generalized to describe a parabola with vertex at (</a:t>
            </a:r>
            <a:r>
              <a:rPr lang="en-US" i="1" dirty="0"/>
              <a:t>h</a:t>
            </a:r>
            <a:r>
              <a:rPr lang="en-US" dirty="0"/>
              <a:t>, </a:t>
            </a:r>
            <a:r>
              <a:rPr lang="en-US" i="1" dirty="0"/>
              <a:t>k</a:t>
            </a:r>
            <a:r>
              <a:rPr lang="en-US" dirty="0"/>
              <a:t>) by replacing </a:t>
            </a:r>
            <a:r>
              <a:rPr lang="en-US" i="1" dirty="0"/>
              <a:t>x</a:t>
            </a:r>
            <a:r>
              <a:rPr lang="en-US" dirty="0"/>
              <a:t> with </a:t>
            </a:r>
            <a:r>
              <a:rPr lang="en-US" i="1" dirty="0"/>
              <a:t>x</a:t>
            </a:r>
            <a:r>
              <a:rPr lang="en-US" dirty="0"/>
              <a:t> </a:t>
            </a:r>
            <a:r>
              <a:rPr lang="en-US" dirty="0">
                <a:latin typeface="Symbol" pitchFamily="18" charset="2"/>
              </a:rPr>
              <a:t>-</a:t>
            </a:r>
            <a:r>
              <a:rPr lang="en-US" dirty="0"/>
              <a:t> </a:t>
            </a:r>
            <a:r>
              <a:rPr lang="en-US" i="1" dirty="0"/>
              <a:t>h</a:t>
            </a:r>
            <a:r>
              <a:rPr lang="en-US" dirty="0"/>
              <a:t> and </a:t>
            </a:r>
            <a:r>
              <a:rPr lang="en-US" i="1" dirty="0"/>
              <a:t>y</a:t>
            </a:r>
            <a:r>
              <a:rPr lang="en-US" dirty="0"/>
              <a:t> with         </a:t>
            </a:r>
            <a:r>
              <a:rPr lang="en-US" i="1" dirty="0"/>
              <a:t>y</a:t>
            </a:r>
            <a:r>
              <a:rPr lang="en-US" dirty="0"/>
              <a:t> </a:t>
            </a:r>
            <a:r>
              <a:rPr lang="en-US" dirty="0">
                <a:latin typeface="Symbol" pitchFamily="18" charset="2"/>
              </a:rPr>
              <a:t>-</a:t>
            </a:r>
            <a:r>
              <a:rPr lang="en-US" dirty="0"/>
              <a:t> </a:t>
            </a:r>
            <a:r>
              <a:rPr lang="en-US" i="1" dirty="0"/>
              <a:t>k</a:t>
            </a:r>
            <a:r>
              <a:rPr lang="en-US" dirty="0"/>
              <a:t>, giving us the equation (</a:t>
            </a:r>
            <a:r>
              <a:rPr lang="en-US" i="1" dirty="0"/>
              <a:t>x</a:t>
            </a:r>
            <a:r>
              <a:rPr lang="en-US" dirty="0"/>
              <a:t> </a:t>
            </a:r>
            <a:r>
              <a:rPr lang="en-US" dirty="0">
                <a:latin typeface="Symbol" pitchFamily="18" charset="2"/>
              </a:rPr>
              <a:t>-</a:t>
            </a:r>
            <a:r>
              <a:rPr lang="en-US" dirty="0"/>
              <a:t> </a:t>
            </a:r>
            <a:r>
              <a:rPr lang="en-US" i="1" dirty="0"/>
              <a:t>h</a:t>
            </a:r>
            <a:r>
              <a:rPr lang="en-US" dirty="0"/>
              <a:t>)</a:t>
            </a:r>
            <a:r>
              <a:rPr lang="en-US" baseline="30000" dirty="0"/>
              <a:t>2</a:t>
            </a:r>
            <a:r>
              <a:rPr lang="en-US" dirty="0"/>
              <a:t> = 4</a:t>
            </a:r>
            <a:r>
              <a:rPr lang="en-US" i="1" dirty="0"/>
              <a:t>p</a:t>
            </a:r>
            <a:r>
              <a:rPr lang="en-US" dirty="0"/>
              <a:t>(</a:t>
            </a:r>
            <a:r>
              <a:rPr lang="en-US" i="1" dirty="0"/>
              <a:t>y</a:t>
            </a:r>
            <a:r>
              <a:rPr lang="en-US" dirty="0"/>
              <a:t> </a:t>
            </a:r>
            <a:r>
              <a:rPr lang="en-US" dirty="0">
                <a:latin typeface="Symbol" pitchFamily="18" charset="2"/>
              </a:rPr>
              <a:t>-</a:t>
            </a:r>
            <a:r>
              <a:rPr lang="en-US" dirty="0"/>
              <a:t> </a:t>
            </a:r>
            <a:r>
              <a:rPr lang="en-US" i="1" dirty="0"/>
              <a:t>k</a:t>
            </a:r>
            <a:r>
              <a:rPr lang="en-US" dirty="0"/>
              <a:t>).  And to describe parabolas opening horizontally, the roles of </a:t>
            </a:r>
            <a:r>
              <a:rPr lang="en-US" i="1" dirty="0"/>
              <a:t>x</a:t>
            </a:r>
            <a:r>
              <a:rPr lang="en-US" dirty="0"/>
              <a:t> and </a:t>
            </a:r>
            <a:r>
              <a:rPr lang="en-US" i="1" dirty="0"/>
              <a:t>y</a:t>
            </a:r>
            <a:r>
              <a:rPr lang="en-US" dirty="0"/>
              <a:t> are simply reversed. </a:t>
            </a:r>
          </a:p>
        </p:txBody>
      </p:sp>
      <p:graphicFrame>
        <p:nvGraphicFramePr>
          <p:cNvPr id="377858" name="Object 2"/>
          <p:cNvGraphicFramePr>
            <a:graphicFrameLocks noChangeAspect="1"/>
          </p:cNvGraphicFramePr>
          <p:nvPr/>
        </p:nvGraphicFramePr>
        <p:xfrm>
          <a:off x="488950" y="2146761"/>
          <a:ext cx="5880100" cy="584200"/>
        </p:xfrm>
        <a:graphic>
          <a:graphicData uri="http://schemas.openxmlformats.org/presentationml/2006/ole">
            <mc:AlternateContent xmlns:mc="http://schemas.openxmlformats.org/markup-compatibility/2006">
              <mc:Choice xmlns:v="urn:schemas-microsoft-com:vml" Requires="v">
                <p:oleObj spid="_x0000_s377871" name="Equation" r:id="rId3" imgW="5879880" imgH="583920" progId="Equation.DSMT4">
                  <p:embed/>
                </p:oleObj>
              </mc:Choice>
              <mc:Fallback>
                <p:oleObj name="Equation" r:id="rId3" imgW="587988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2146761"/>
                        <a:ext cx="5880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a:t>
            </a:r>
          </a:p>
        </p:txBody>
      </p:sp>
      <p:sp>
        <p:nvSpPr>
          <p:cNvPr id="3" name="Content Placeholder 2"/>
          <p:cNvSpPr>
            <a:spLocks noGrp="1"/>
          </p:cNvSpPr>
          <p:nvPr>
            <p:ph idx="1"/>
          </p:nvPr>
        </p:nvSpPr>
        <p:spPr/>
        <p:txBody>
          <a:bodyPr/>
          <a:lstStyle/>
          <a:p>
            <a:r>
              <a:rPr lang="en-US" dirty="0"/>
              <a:t>In sum, a parabola oriented vertically or horizontally with vertex at (</a:t>
            </a:r>
            <a:r>
              <a:rPr lang="en-US" i="1" dirty="0"/>
              <a:t>h</a:t>
            </a:r>
            <a:r>
              <a:rPr lang="en-US" dirty="0"/>
              <a:t>, </a:t>
            </a:r>
            <a:r>
              <a:rPr lang="en-US" i="1" dirty="0"/>
              <a:t>k</a:t>
            </a:r>
            <a:r>
              <a:rPr lang="en-US" dirty="0"/>
              <a:t>) and focus </a:t>
            </a:r>
            <a:r>
              <a:rPr lang="en-US" i="1" dirty="0"/>
              <a:t>p</a:t>
            </a:r>
            <a:r>
              <a:rPr lang="en-US" dirty="0"/>
              <a:t> units from the vertex can be written in one of the two standard forms below.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a:t>
            </a:r>
          </a:p>
        </p:txBody>
      </p:sp>
      <p:sp>
        <p:nvSpPr>
          <p:cNvPr id="3" name="Content Placeholder 2"/>
          <p:cNvSpPr>
            <a:spLocks noGrp="1"/>
          </p:cNvSpPr>
          <p:nvPr>
            <p:ph idx="1"/>
          </p:nvPr>
        </p:nvSpPr>
        <p:spPr>
          <a:xfrm>
            <a:off x="457200" y="1280160"/>
            <a:ext cx="8229600" cy="4739640"/>
          </a:xfrm>
        </p:spPr>
        <p:txBody>
          <a:bodyPr>
            <a:noAutofit/>
          </a:bodyPr>
          <a:lstStyle/>
          <a:p>
            <a:pPr>
              <a:lnSpc>
                <a:spcPct val="110000"/>
              </a:lnSpc>
            </a:pPr>
            <a:r>
              <a:rPr lang="en-US" dirty="0"/>
              <a:t>Vertically oriented parabola: </a:t>
            </a:r>
          </a:p>
          <a:p>
            <a:pPr>
              <a:lnSpc>
                <a:spcPct val="110000"/>
              </a:lnSpc>
            </a:pPr>
            <a:endParaRPr lang="en-US" dirty="0"/>
          </a:p>
          <a:p>
            <a:pPr>
              <a:spcBef>
                <a:spcPts val="0"/>
              </a:spcBef>
            </a:pPr>
            <a:endParaRPr lang="en-US" dirty="0"/>
          </a:p>
          <a:p>
            <a:pPr>
              <a:lnSpc>
                <a:spcPct val="110000"/>
              </a:lnSpc>
            </a:pPr>
            <a:r>
              <a:rPr lang="en-US" dirty="0"/>
              <a:t>Horizontally oriented parabola:</a:t>
            </a:r>
          </a:p>
          <a:p>
            <a:pPr>
              <a:lnSpc>
                <a:spcPct val="110000"/>
              </a:lnSpc>
            </a:pPr>
            <a:endParaRPr lang="en-US" dirty="0"/>
          </a:p>
          <a:p>
            <a:pPr>
              <a:spcBef>
                <a:spcPts val="3000"/>
              </a:spcBef>
            </a:pPr>
            <a:r>
              <a:rPr lang="en-US" dirty="0"/>
              <a:t>Note that if either equation is written in the form </a:t>
            </a:r>
          </a:p>
          <a:p>
            <a:pPr>
              <a:spcBef>
                <a:spcPts val="0"/>
              </a:spcBef>
            </a:pPr>
            <a:r>
              <a:rPr lang="en-US" i="1" dirty="0"/>
              <a:t>Ax</a:t>
            </a:r>
            <a:r>
              <a:rPr lang="en-US" baseline="30000" dirty="0"/>
              <a:t>2</a:t>
            </a:r>
            <a:r>
              <a:rPr lang="en-US" dirty="0"/>
              <a:t> </a:t>
            </a:r>
            <a:r>
              <a:rPr lang="en-US" dirty="0">
                <a:latin typeface="Symbol" pitchFamily="18" charset="2"/>
              </a:rPr>
              <a:t>+</a:t>
            </a:r>
            <a:r>
              <a:rPr lang="en-US" dirty="0"/>
              <a:t> </a:t>
            </a:r>
            <a:r>
              <a:rPr lang="en-US" i="1" dirty="0"/>
              <a:t>Bxy</a:t>
            </a:r>
            <a:r>
              <a:rPr lang="en-US" dirty="0"/>
              <a:t> </a:t>
            </a:r>
            <a:r>
              <a:rPr lang="en-US" dirty="0">
                <a:latin typeface="Symbol" pitchFamily="18" charset="2"/>
              </a:rPr>
              <a:t>+</a:t>
            </a:r>
            <a:r>
              <a:rPr lang="en-US" dirty="0"/>
              <a:t> </a:t>
            </a:r>
            <a:r>
              <a:rPr lang="en-US" i="1" dirty="0"/>
              <a:t>Cy</a:t>
            </a:r>
            <a:r>
              <a:rPr lang="en-US" baseline="30000" dirty="0"/>
              <a:t>2</a:t>
            </a:r>
            <a:r>
              <a:rPr lang="en-US" dirty="0"/>
              <a:t> </a:t>
            </a:r>
            <a:r>
              <a:rPr lang="en-US" dirty="0">
                <a:latin typeface="Symbol" pitchFamily="18" charset="2"/>
              </a:rPr>
              <a:t>+</a:t>
            </a:r>
            <a:r>
              <a:rPr lang="en-US" dirty="0"/>
              <a:t> </a:t>
            </a:r>
            <a:r>
              <a:rPr lang="en-US" i="1" dirty="0"/>
              <a:t>Dx</a:t>
            </a:r>
            <a:r>
              <a:rPr lang="en-US" dirty="0"/>
              <a:t> </a:t>
            </a:r>
            <a:r>
              <a:rPr lang="en-US" dirty="0">
                <a:latin typeface="Symbol" pitchFamily="18" charset="2"/>
              </a:rPr>
              <a:t>+</a:t>
            </a:r>
            <a:r>
              <a:rPr lang="en-US" dirty="0"/>
              <a:t> </a:t>
            </a:r>
            <a:r>
              <a:rPr lang="en-US" i="1" dirty="0"/>
              <a:t>Ey</a:t>
            </a:r>
            <a:r>
              <a:rPr lang="en-US" dirty="0"/>
              <a:t> </a:t>
            </a:r>
            <a:r>
              <a:rPr lang="en-US" dirty="0">
                <a:latin typeface="Symbol" pitchFamily="18" charset="2"/>
              </a:rPr>
              <a:t>+</a:t>
            </a:r>
            <a:r>
              <a:rPr lang="en-US" dirty="0"/>
              <a:t> </a:t>
            </a:r>
            <a:r>
              <a:rPr lang="en-US" i="1" dirty="0"/>
              <a:t>F</a:t>
            </a:r>
            <a:r>
              <a:rPr lang="en-US" dirty="0"/>
              <a:t> </a:t>
            </a:r>
            <a:r>
              <a:rPr lang="en-US" dirty="0">
                <a:latin typeface="Symbol" pitchFamily="18" charset="2"/>
              </a:rPr>
              <a:t>=</a:t>
            </a:r>
            <a:r>
              <a:rPr lang="en-US" dirty="0"/>
              <a:t> 0, </a:t>
            </a:r>
            <a:r>
              <a:rPr lang="en-US" i="1" dirty="0"/>
              <a:t>B</a:t>
            </a:r>
            <a:r>
              <a:rPr lang="en-US" dirty="0"/>
              <a:t> </a:t>
            </a:r>
            <a:r>
              <a:rPr lang="en-US" dirty="0">
                <a:latin typeface="Symbol" pitchFamily="18" charset="2"/>
              </a:rPr>
              <a:t>=</a:t>
            </a:r>
            <a:r>
              <a:rPr lang="en-US" dirty="0"/>
              <a:t> 0 and either </a:t>
            </a:r>
            <a:r>
              <a:rPr lang="en-US" i="1" dirty="0"/>
              <a:t>A</a:t>
            </a:r>
            <a:r>
              <a:rPr lang="en-US" dirty="0"/>
              <a:t> </a:t>
            </a:r>
            <a:r>
              <a:rPr lang="en-US" dirty="0">
                <a:latin typeface="Symbol" pitchFamily="18" charset="2"/>
              </a:rPr>
              <a:t>=</a:t>
            </a:r>
            <a:r>
              <a:rPr lang="en-US" dirty="0"/>
              <a:t> 0 or </a:t>
            </a:r>
            <a:r>
              <a:rPr lang="en-US" i="1" dirty="0"/>
              <a:t>C</a:t>
            </a:r>
            <a:r>
              <a:rPr lang="en-US" dirty="0"/>
              <a:t> </a:t>
            </a:r>
            <a:r>
              <a:rPr lang="en-US" dirty="0">
                <a:latin typeface="Symbol" pitchFamily="18" charset="2"/>
              </a:rPr>
              <a:t>=</a:t>
            </a:r>
            <a:r>
              <a:rPr lang="en-US" dirty="0"/>
              <a:t> 0, so the discriminant </a:t>
            </a:r>
            <a:r>
              <a:rPr lang="en-US" i="1" dirty="0"/>
              <a:t>B</a:t>
            </a:r>
            <a:r>
              <a:rPr lang="en-US" baseline="30000" dirty="0"/>
              <a:t>2</a:t>
            </a:r>
            <a:r>
              <a:rPr lang="en-US" dirty="0"/>
              <a:t> </a:t>
            </a:r>
            <a:r>
              <a:rPr lang="en-US" dirty="0">
                <a:latin typeface="Symbol" pitchFamily="18" charset="2"/>
              </a:rPr>
              <a:t>-</a:t>
            </a:r>
            <a:r>
              <a:rPr lang="en-US" dirty="0"/>
              <a:t> 4</a:t>
            </a:r>
            <a:r>
              <a:rPr lang="en-US" i="1" dirty="0"/>
              <a:t>AC</a:t>
            </a:r>
            <a:r>
              <a:rPr lang="en-US" dirty="0"/>
              <a:t> </a:t>
            </a:r>
            <a:r>
              <a:rPr lang="en-US" dirty="0">
                <a:latin typeface="Symbol" pitchFamily="18" charset="2"/>
              </a:rPr>
              <a:t>=</a:t>
            </a:r>
            <a:r>
              <a:rPr lang="en-US" dirty="0"/>
              <a:t> 0 and indicates that the equation corresponds to a parabola.</a:t>
            </a:r>
          </a:p>
        </p:txBody>
      </p:sp>
      <p:graphicFrame>
        <p:nvGraphicFramePr>
          <p:cNvPr id="378882" name="Object 2"/>
          <p:cNvGraphicFramePr>
            <a:graphicFrameLocks noChangeAspect="1"/>
          </p:cNvGraphicFramePr>
          <p:nvPr/>
        </p:nvGraphicFramePr>
        <p:xfrm>
          <a:off x="1212850" y="1803400"/>
          <a:ext cx="6642100" cy="850900"/>
        </p:xfrm>
        <a:graphic>
          <a:graphicData uri="http://schemas.openxmlformats.org/presentationml/2006/ole">
            <mc:AlternateContent xmlns:mc="http://schemas.openxmlformats.org/markup-compatibility/2006">
              <mc:Choice xmlns:v="urn:schemas-microsoft-com:vml" Requires="v">
                <p:oleObj spid="_x0000_s378908" name="Equation" r:id="rId3" imgW="6642000" imgH="850680" progId="Equation.DSMT4">
                  <p:embed/>
                </p:oleObj>
              </mc:Choice>
              <mc:Fallback>
                <p:oleObj name="Equation" r:id="rId3" imgW="6642000" imgH="850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850" y="1803400"/>
                        <a:ext cx="66421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883" name="Object 3"/>
          <p:cNvGraphicFramePr>
            <a:graphicFrameLocks noChangeAspect="1"/>
          </p:cNvGraphicFramePr>
          <p:nvPr/>
        </p:nvGraphicFramePr>
        <p:xfrm>
          <a:off x="1223963" y="3354388"/>
          <a:ext cx="6553200" cy="850900"/>
        </p:xfrm>
        <a:graphic>
          <a:graphicData uri="http://schemas.openxmlformats.org/presentationml/2006/ole">
            <mc:AlternateContent xmlns:mc="http://schemas.openxmlformats.org/markup-compatibility/2006">
              <mc:Choice xmlns:v="urn:schemas-microsoft-com:vml" Requires="v">
                <p:oleObj spid="_x0000_s378909" name="Equation" r:id="rId5" imgW="6553080" imgH="850680" progId="Equation.DSMT4">
                  <p:embed/>
                </p:oleObj>
              </mc:Choice>
              <mc:Fallback>
                <p:oleObj name="Equation" r:id="rId5" imgW="6553080" imgH="850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3354388"/>
                        <a:ext cx="65532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8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Conic Sections in Cartesian Coordinates </a:t>
            </a:r>
          </a:p>
        </p:txBody>
      </p:sp>
      <p:sp>
        <p:nvSpPr>
          <p:cNvPr id="3" name="Content Placeholder 2"/>
          <p:cNvSpPr>
            <a:spLocks noGrp="1"/>
          </p:cNvSpPr>
          <p:nvPr>
            <p:ph idx="1"/>
          </p:nvPr>
        </p:nvSpPr>
        <p:spPr>
          <a:xfrm>
            <a:off x="457200" y="1280160"/>
            <a:ext cx="5715000" cy="4572000"/>
          </a:xfrm>
        </p:spPr>
        <p:txBody>
          <a:bodyPr>
            <a:normAutofit fontScale="92500" lnSpcReduction="10000"/>
          </a:bodyPr>
          <a:lstStyle/>
          <a:p>
            <a:r>
              <a:rPr lang="en-US" dirty="0"/>
              <a:t>The three families of curves, </a:t>
            </a:r>
            <a:r>
              <a:rPr lang="en-US" i="1" dirty="0"/>
              <a:t>ellipses</a:t>
            </a:r>
            <a:r>
              <a:rPr lang="en-US" dirty="0"/>
              <a:t>, </a:t>
            </a:r>
            <a:r>
              <a:rPr lang="en-US" i="1" dirty="0"/>
              <a:t>parabolas</a:t>
            </a:r>
            <a:r>
              <a:rPr lang="en-US" dirty="0"/>
              <a:t>, and </a:t>
            </a:r>
            <a:r>
              <a:rPr lang="en-US" i="1" dirty="0"/>
              <a:t>hyperbolas</a:t>
            </a:r>
            <a:r>
              <a:rPr lang="en-US" dirty="0"/>
              <a:t>, are collectively known as </a:t>
            </a:r>
            <a:r>
              <a:rPr lang="en-US" b="1" dirty="0"/>
              <a:t>conic sections </a:t>
            </a:r>
            <a:r>
              <a:rPr lang="en-US" dirty="0"/>
              <a:t>because each type of curve arises from the intersection of a plane with a (double) circular cone.  </a:t>
            </a:r>
          </a:p>
          <a:p>
            <a:endParaRPr lang="en-US" dirty="0"/>
          </a:p>
          <a:p>
            <a:r>
              <a:rPr lang="en-US" dirty="0"/>
              <a:t>An </a:t>
            </a:r>
            <a:r>
              <a:rPr lang="en-US" b="1" dirty="0">
                <a:solidFill>
                  <a:schemeClr val="tx2"/>
                </a:solidFill>
              </a:rPr>
              <a:t>ellipse</a:t>
            </a:r>
            <a:r>
              <a:rPr lang="en-US" dirty="0"/>
              <a:t> is a closed curve resulting from the intersection of a plane with only one </a:t>
            </a:r>
            <a:r>
              <a:rPr lang="en-US" i="1" dirty="0"/>
              <a:t>nappe, </a:t>
            </a:r>
            <a:r>
              <a:rPr lang="en-US" dirty="0"/>
              <a:t>half of a double cone (the two nappes of a cone each extend outward from the common vertex). </a:t>
            </a:r>
          </a:p>
        </p:txBody>
      </p:sp>
      <p:grpSp>
        <p:nvGrpSpPr>
          <p:cNvPr id="6" name="Group 5"/>
          <p:cNvGrpSpPr/>
          <p:nvPr/>
        </p:nvGrpSpPr>
        <p:grpSpPr>
          <a:xfrm>
            <a:off x="6400800" y="1371600"/>
            <a:ext cx="2347892" cy="4708358"/>
            <a:chOff x="6400800" y="1371600"/>
            <a:chExt cx="2347892" cy="4708358"/>
          </a:xfrm>
        </p:grpSpPr>
        <p:pic>
          <p:nvPicPr>
            <p:cNvPr id="36147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400800" y="1371600"/>
              <a:ext cx="2347892" cy="4114800"/>
            </a:xfrm>
            <a:prstGeom prst="rect">
              <a:avLst/>
            </a:prstGeom>
            <a:noFill/>
            <a:ln w="9525">
              <a:noFill/>
              <a:miter lim="800000"/>
              <a:headEnd/>
              <a:tailEnd/>
            </a:ln>
          </p:spPr>
        </p:pic>
        <p:sp>
          <p:nvSpPr>
            <p:cNvPr id="5" name="Rectangle 4"/>
            <p:cNvSpPr/>
            <p:nvPr/>
          </p:nvSpPr>
          <p:spPr>
            <a:xfrm>
              <a:off x="6887307" y="5556738"/>
              <a:ext cx="1220078" cy="523220"/>
            </a:xfrm>
            <a:prstGeom prst="rect">
              <a:avLst/>
            </a:prstGeom>
          </p:spPr>
          <p:txBody>
            <a:bodyPr wrap="none">
              <a:spAutoFit/>
            </a:bodyPr>
            <a:lstStyle/>
            <a:p>
              <a:r>
                <a:rPr lang="en-US" sz="2800" b="1" dirty="0"/>
                <a:t>Ellipse </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Find the focus and directrix of the parabola </a:t>
            </a:r>
          </a:p>
          <a:p>
            <a:pPr>
              <a:spcBef>
                <a:spcPts val="0"/>
              </a:spcBef>
            </a:pPr>
            <a:r>
              <a:rPr lang="en-US" dirty="0">
                <a:solidFill>
                  <a:srgbClr val="0000FF"/>
                </a:solidFill>
                <a:latin typeface="Symbol" pitchFamily="18" charset="2"/>
              </a:rPr>
              <a:t>-</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5 = 0.</a:t>
            </a:r>
          </a:p>
          <a:p>
            <a:r>
              <a:rPr lang="en-US" b="1" dirty="0"/>
              <a:t>Solution</a:t>
            </a:r>
          </a:p>
          <a:p>
            <a:r>
              <a:rPr lang="en-US" dirty="0"/>
              <a:t>Since </a:t>
            </a:r>
            <a:r>
              <a:rPr lang="en-US" i="1" dirty="0"/>
              <a:t>y</a:t>
            </a:r>
            <a:r>
              <a:rPr lang="en-US" dirty="0"/>
              <a:t> is the squared variable, we know from the outset that the parabola is oriented horizontally. To identify the focus and directrix, we rewrite the equation by completing the square and factoring out a 4 in the final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In this form, we can see that the vertex of the parabola is at (−3, 1) and that	</a:t>
            </a:r>
          </a:p>
        </p:txBody>
      </p:sp>
      <p:graphicFrame>
        <p:nvGraphicFramePr>
          <p:cNvPr id="379907" name="Object 3"/>
          <p:cNvGraphicFramePr>
            <a:graphicFrameLocks noChangeAspect="1"/>
          </p:cNvGraphicFramePr>
          <p:nvPr/>
        </p:nvGraphicFramePr>
        <p:xfrm>
          <a:off x="3511061" y="4824046"/>
          <a:ext cx="825500" cy="444500"/>
        </p:xfrm>
        <a:graphic>
          <a:graphicData uri="http://schemas.openxmlformats.org/presentationml/2006/ole">
            <mc:AlternateContent xmlns:mc="http://schemas.openxmlformats.org/markup-compatibility/2006">
              <mc:Choice xmlns:v="urn:schemas-microsoft-com:vml" Requires="v">
                <p:oleObj spid="_x0000_s379977" name="Equation" r:id="rId3" imgW="825480" imgH="444240" progId="Equation.DSMT4">
                  <p:embed/>
                </p:oleObj>
              </mc:Choice>
              <mc:Fallback>
                <p:oleObj name="Equation" r:id="rId3" imgW="82548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061" y="4824046"/>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908" name="Object 4"/>
          <p:cNvGraphicFramePr>
            <a:graphicFrameLocks noChangeAspect="1"/>
          </p:cNvGraphicFramePr>
          <p:nvPr/>
        </p:nvGraphicFramePr>
        <p:xfrm>
          <a:off x="2286000" y="1479156"/>
          <a:ext cx="2870200" cy="444500"/>
        </p:xfrm>
        <a:graphic>
          <a:graphicData uri="http://schemas.openxmlformats.org/presentationml/2006/ole">
            <mc:AlternateContent xmlns:mc="http://schemas.openxmlformats.org/markup-compatibility/2006">
              <mc:Choice xmlns:v="urn:schemas-microsoft-com:vml" Requires="v">
                <p:oleObj spid="_x0000_s379978" name="Equation" r:id="rId5" imgW="2869920" imgH="444240" progId="Equation.DSMT4">
                  <p:embed/>
                </p:oleObj>
              </mc:Choice>
              <mc:Fallback>
                <p:oleObj name="Equation" r:id="rId5" imgW="2869920" imgH="444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479156"/>
                        <a:ext cx="2870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909" name="Object 5"/>
          <p:cNvGraphicFramePr>
            <a:graphicFrameLocks noChangeAspect="1"/>
          </p:cNvGraphicFramePr>
          <p:nvPr/>
        </p:nvGraphicFramePr>
        <p:xfrm>
          <a:off x="3171092" y="2065310"/>
          <a:ext cx="3098800" cy="444500"/>
        </p:xfrm>
        <a:graphic>
          <a:graphicData uri="http://schemas.openxmlformats.org/presentationml/2006/ole">
            <mc:AlternateContent xmlns:mc="http://schemas.openxmlformats.org/markup-compatibility/2006">
              <mc:Choice xmlns:v="urn:schemas-microsoft-com:vml" Requires="v">
                <p:oleObj spid="_x0000_s379979" name="Equation" r:id="rId7" imgW="3098520" imgH="444240" progId="Equation.DSMT4">
                  <p:embed/>
                </p:oleObj>
              </mc:Choice>
              <mc:Fallback>
                <p:oleObj name="Equation" r:id="rId7" imgW="309852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1092" y="2065310"/>
                        <a:ext cx="3098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910" name="Object 6"/>
          <p:cNvGraphicFramePr>
            <a:graphicFrameLocks noChangeAspect="1"/>
          </p:cNvGraphicFramePr>
          <p:nvPr/>
        </p:nvGraphicFramePr>
        <p:xfrm>
          <a:off x="3581400" y="2645602"/>
          <a:ext cx="2501900" cy="533400"/>
        </p:xfrm>
        <a:graphic>
          <a:graphicData uri="http://schemas.openxmlformats.org/presentationml/2006/ole">
            <mc:AlternateContent xmlns:mc="http://schemas.openxmlformats.org/markup-compatibility/2006">
              <mc:Choice xmlns:v="urn:schemas-microsoft-com:vml" Requires="v">
                <p:oleObj spid="_x0000_s379980" name="Equation" r:id="rId9" imgW="2501640" imgH="533160" progId="Equation.DSMT4">
                  <p:embed/>
                </p:oleObj>
              </mc:Choice>
              <mc:Fallback>
                <p:oleObj name="Equation" r:id="rId9" imgW="2501640" imgH="5331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2645602"/>
                        <a:ext cx="2501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911" name="Object 7"/>
          <p:cNvGraphicFramePr>
            <a:graphicFrameLocks noChangeAspect="1"/>
          </p:cNvGraphicFramePr>
          <p:nvPr>
            <p:extLst>
              <p:ext uri="{D42A27DB-BD31-4B8C-83A1-F6EECF244321}">
                <p14:modId xmlns:p14="http://schemas.microsoft.com/office/powerpoint/2010/main" val="864522521"/>
              </p:ext>
            </p:extLst>
          </p:nvPr>
        </p:nvGraphicFramePr>
        <p:xfrm>
          <a:off x="3581400" y="3271838"/>
          <a:ext cx="3149600" cy="939800"/>
        </p:xfrm>
        <a:graphic>
          <a:graphicData uri="http://schemas.openxmlformats.org/presentationml/2006/ole">
            <mc:AlternateContent xmlns:mc="http://schemas.openxmlformats.org/markup-compatibility/2006">
              <mc:Choice xmlns:v="urn:schemas-microsoft-com:vml" Requires="v">
                <p:oleObj spid="_x0000_s379981" name="Equation" r:id="rId11" imgW="3149280" imgH="939600" progId="Equation.DSMT4">
                  <p:embed/>
                </p:oleObj>
              </mc:Choice>
              <mc:Fallback>
                <p:oleObj name="Equation" r:id="rId11" imgW="3149280" imgH="939600" progId="Equation.DSMT4">
                  <p:embed/>
                  <p:pic>
                    <p:nvPicPr>
                      <p:cNvPr id="0" name="Picture 7"/>
                      <p:cNvPicPr>
                        <a:picLocks noChangeAspect="1" noChangeArrowheads="1"/>
                      </p:cNvPicPr>
                      <p:nvPr/>
                    </p:nvPicPr>
                    <p:blipFill>
                      <a:blip r:embed="rId12"/>
                      <a:srcRect/>
                      <a:stretch>
                        <a:fillRect/>
                      </a:stretch>
                    </p:blipFill>
                    <p:spPr bwMode="auto">
                      <a:xfrm>
                        <a:off x="3581400" y="3271838"/>
                        <a:ext cx="3149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9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9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4495800" cy="4572000"/>
          </a:xfrm>
        </p:spPr>
        <p:txBody>
          <a:bodyPr/>
          <a:lstStyle/>
          <a:p>
            <a:r>
              <a:rPr lang="en-US" dirty="0"/>
              <a:t>Since </a:t>
            </a:r>
            <a:r>
              <a:rPr lang="en-US" i="1" dirty="0"/>
              <a:t>p</a:t>
            </a:r>
            <a:r>
              <a:rPr lang="en-US" dirty="0"/>
              <a:t> is positive the parabola opens to the right, the focus is at 	       and the directrix is the line			    as illustrated in Figure 9.</a:t>
            </a:r>
          </a:p>
        </p:txBody>
      </p:sp>
      <p:graphicFrame>
        <p:nvGraphicFramePr>
          <p:cNvPr id="380930" name="Object 2"/>
          <p:cNvGraphicFramePr>
            <a:graphicFrameLocks noChangeAspect="1"/>
          </p:cNvGraphicFramePr>
          <p:nvPr>
            <p:extLst>
              <p:ext uri="{D42A27DB-BD31-4B8C-83A1-F6EECF244321}">
                <p14:modId xmlns:p14="http://schemas.microsoft.com/office/powerpoint/2010/main" val="1587116999"/>
              </p:ext>
            </p:extLst>
          </p:nvPr>
        </p:nvGraphicFramePr>
        <p:xfrm>
          <a:off x="2624138" y="2174875"/>
          <a:ext cx="1104900" cy="508000"/>
        </p:xfrm>
        <a:graphic>
          <a:graphicData uri="http://schemas.openxmlformats.org/presentationml/2006/ole">
            <mc:AlternateContent xmlns:mc="http://schemas.openxmlformats.org/markup-compatibility/2006">
              <mc:Choice xmlns:v="urn:schemas-microsoft-com:vml" Requires="v">
                <p:oleObj spid="_x0000_s380970" name="Equation" r:id="rId3" imgW="1104840" imgH="507960" progId="Equation.DSMT4">
                  <p:embed/>
                </p:oleObj>
              </mc:Choice>
              <mc:Fallback>
                <p:oleObj name="Equation" r:id="rId3" imgW="1104840" imgH="507960" progId="Equation.DSMT4">
                  <p:embed/>
                  <p:pic>
                    <p:nvPicPr>
                      <p:cNvPr id="0" name="Picture 2"/>
                      <p:cNvPicPr>
                        <a:picLocks noChangeAspect="1" noChangeArrowheads="1"/>
                      </p:cNvPicPr>
                      <p:nvPr/>
                    </p:nvPicPr>
                    <p:blipFill>
                      <a:blip r:embed="rId4"/>
                      <a:srcRect/>
                      <a:stretch>
                        <a:fillRect/>
                      </a:stretch>
                    </p:blipFill>
                    <p:spPr bwMode="auto">
                      <a:xfrm>
                        <a:off x="2624138" y="2174875"/>
                        <a:ext cx="1104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0931" name="Object 3"/>
          <p:cNvGraphicFramePr>
            <a:graphicFrameLocks noChangeAspect="1"/>
          </p:cNvGraphicFramePr>
          <p:nvPr>
            <p:extLst>
              <p:ext uri="{D42A27DB-BD31-4B8C-83A1-F6EECF244321}">
                <p14:modId xmlns:p14="http://schemas.microsoft.com/office/powerpoint/2010/main" val="2220948291"/>
              </p:ext>
            </p:extLst>
          </p:nvPr>
        </p:nvGraphicFramePr>
        <p:xfrm>
          <a:off x="552450" y="3067050"/>
          <a:ext cx="2044700" cy="431800"/>
        </p:xfrm>
        <a:graphic>
          <a:graphicData uri="http://schemas.openxmlformats.org/presentationml/2006/ole">
            <mc:AlternateContent xmlns:mc="http://schemas.openxmlformats.org/markup-compatibility/2006">
              <mc:Choice xmlns:v="urn:schemas-microsoft-com:vml" Requires="v">
                <p:oleObj spid="_x0000_s380971" name="Equation" r:id="rId5" imgW="2044440" imgH="431640" progId="Equation.DSMT4">
                  <p:embed/>
                </p:oleObj>
              </mc:Choice>
              <mc:Fallback>
                <p:oleObj name="Equation" r:id="rId5" imgW="2044440" imgH="431640" progId="Equation.DSMT4">
                  <p:embed/>
                  <p:pic>
                    <p:nvPicPr>
                      <p:cNvPr id="0" name="Picture 3"/>
                      <p:cNvPicPr>
                        <a:picLocks noChangeAspect="1" noChangeArrowheads="1"/>
                      </p:cNvPicPr>
                      <p:nvPr/>
                    </p:nvPicPr>
                    <p:blipFill>
                      <a:blip r:embed="rId6"/>
                      <a:srcRect/>
                      <a:stretch>
                        <a:fillRect/>
                      </a:stretch>
                    </p:blipFill>
                    <p:spPr bwMode="auto">
                      <a:xfrm>
                        <a:off x="552450" y="3067050"/>
                        <a:ext cx="204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0932" name="Picture 4"/>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4686905" y="1107831"/>
            <a:ext cx="4134711" cy="4114800"/>
          </a:xfrm>
          <a:prstGeom prst="rect">
            <a:avLst/>
          </a:prstGeom>
          <a:noFill/>
          <a:ln w="9525">
            <a:noFill/>
            <a:miter lim="800000"/>
            <a:headEnd/>
            <a:tailEnd/>
          </a:ln>
        </p:spPr>
      </p:pic>
      <p:sp>
        <p:nvSpPr>
          <p:cNvPr id="7" name="Rectangle 6"/>
          <p:cNvSpPr/>
          <p:nvPr/>
        </p:nvSpPr>
        <p:spPr>
          <a:xfrm>
            <a:off x="4347308" y="5210908"/>
            <a:ext cx="1367692" cy="523220"/>
          </a:xfrm>
          <a:prstGeom prst="rect">
            <a:avLst/>
          </a:prstGeom>
        </p:spPr>
        <p:txBody>
          <a:bodyPr wrap="square">
            <a:spAutoFit/>
          </a:bodyPr>
          <a:lstStyle/>
          <a:p>
            <a:r>
              <a:rPr lang="en-US" sz="2800" b="1" dirty="0"/>
              <a:t>Figure 9 </a:t>
            </a:r>
          </a:p>
        </p:txBody>
      </p:sp>
      <p:graphicFrame>
        <p:nvGraphicFramePr>
          <p:cNvPr id="380933" name="Object 5"/>
          <p:cNvGraphicFramePr>
            <a:graphicFrameLocks noChangeAspect="1"/>
          </p:cNvGraphicFramePr>
          <p:nvPr>
            <p:extLst>
              <p:ext uri="{D42A27DB-BD31-4B8C-83A1-F6EECF244321}">
                <p14:modId xmlns:p14="http://schemas.microsoft.com/office/powerpoint/2010/main" val="3383552110"/>
              </p:ext>
            </p:extLst>
          </p:nvPr>
        </p:nvGraphicFramePr>
        <p:xfrm>
          <a:off x="5689600" y="5022850"/>
          <a:ext cx="3149600" cy="939800"/>
        </p:xfrm>
        <a:graphic>
          <a:graphicData uri="http://schemas.openxmlformats.org/presentationml/2006/ole">
            <mc:AlternateContent xmlns:mc="http://schemas.openxmlformats.org/markup-compatibility/2006">
              <mc:Choice xmlns:v="urn:schemas-microsoft-com:vml" Requires="v">
                <p:oleObj spid="_x0000_s380972" name="Equation" r:id="rId8" imgW="3149280" imgH="939600" progId="Equation.DSMT4">
                  <p:embed/>
                </p:oleObj>
              </mc:Choice>
              <mc:Fallback>
                <p:oleObj name="Equation" r:id="rId8" imgW="3149280" imgH="939600" progId="Equation.DSMT4">
                  <p:embed/>
                  <p:pic>
                    <p:nvPicPr>
                      <p:cNvPr id="0" name="Picture 5"/>
                      <p:cNvPicPr>
                        <a:picLocks noChangeAspect="1" noChangeArrowheads="1"/>
                      </p:cNvPicPr>
                      <p:nvPr/>
                    </p:nvPicPr>
                    <p:blipFill>
                      <a:blip r:embed="rId9"/>
                      <a:srcRect/>
                      <a:stretch>
                        <a:fillRect/>
                      </a:stretch>
                    </p:blipFill>
                    <p:spPr bwMode="auto">
                      <a:xfrm>
                        <a:off x="5689600" y="5022850"/>
                        <a:ext cx="3149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a:t>
            </a:r>
          </a:p>
        </p:txBody>
      </p:sp>
      <p:sp>
        <p:nvSpPr>
          <p:cNvPr id="3" name="Content Placeholder 2"/>
          <p:cNvSpPr>
            <a:spLocks noGrp="1"/>
          </p:cNvSpPr>
          <p:nvPr>
            <p:ph idx="1"/>
          </p:nvPr>
        </p:nvSpPr>
        <p:spPr/>
        <p:txBody>
          <a:bodyPr/>
          <a:lstStyle/>
          <a:p>
            <a:r>
              <a:rPr lang="en-US" dirty="0"/>
              <a:t>An important example of a parabola is the path of a thrown object under the influence of gravity (ignoring friction and other forces). Algebraically, we know that the height </a:t>
            </a:r>
            <a:r>
              <a:rPr lang="en-US" i="1" dirty="0"/>
              <a:t>h</a:t>
            </a:r>
            <a:r>
              <a:rPr lang="en-US" dirty="0"/>
              <a:t>(</a:t>
            </a:r>
            <a:r>
              <a:rPr lang="en-US" i="1" dirty="0"/>
              <a:t>t</a:t>
            </a:r>
            <a:r>
              <a:rPr lang="en-US" dirty="0"/>
              <a:t>) of an object with initial velocity </a:t>
            </a:r>
            <a:r>
              <a:rPr lang="en-US" i="1" dirty="0"/>
              <a:t>v</a:t>
            </a:r>
            <a:r>
              <a:rPr lang="en-US" baseline="-25000" dirty="0"/>
              <a:t>0</a:t>
            </a:r>
            <a:r>
              <a:rPr lang="en-US" dirty="0"/>
              <a:t> and initial height </a:t>
            </a:r>
            <a:r>
              <a:rPr lang="en-US" i="1" dirty="0"/>
              <a:t>h</a:t>
            </a:r>
            <a:r>
              <a:rPr lang="en-US" baseline="-25000" dirty="0"/>
              <a:t>0</a:t>
            </a:r>
            <a:r>
              <a:rPr lang="en-US" dirty="0"/>
              <a:t> is</a:t>
            </a:r>
          </a:p>
          <a:p>
            <a:endParaRPr lang="en-US" dirty="0"/>
          </a:p>
          <a:p>
            <a:endParaRPr lang="en-US" dirty="0"/>
          </a:p>
          <a:p>
            <a:r>
              <a:rPr lang="en-US" dirty="0"/>
              <a:t>where </a:t>
            </a:r>
            <a:r>
              <a:rPr lang="en-US" i="1" dirty="0"/>
              <a:t>g</a:t>
            </a:r>
            <a:r>
              <a:rPr lang="en-US" dirty="0"/>
              <a:t>, </a:t>
            </a:r>
            <a:r>
              <a:rPr lang="en-US" i="1" dirty="0"/>
              <a:t>a</a:t>
            </a:r>
            <a:r>
              <a:rPr lang="en-US" dirty="0"/>
              <a:t> constant, is the acceleration due to gravity. </a:t>
            </a:r>
          </a:p>
        </p:txBody>
      </p:sp>
      <p:graphicFrame>
        <p:nvGraphicFramePr>
          <p:cNvPr id="381954" name="Object 2"/>
          <p:cNvGraphicFramePr>
            <a:graphicFrameLocks noChangeAspect="1"/>
          </p:cNvGraphicFramePr>
          <p:nvPr/>
        </p:nvGraphicFramePr>
        <p:xfrm>
          <a:off x="2819400" y="3581400"/>
          <a:ext cx="3352800" cy="838200"/>
        </p:xfrm>
        <a:graphic>
          <a:graphicData uri="http://schemas.openxmlformats.org/presentationml/2006/ole">
            <mc:AlternateContent xmlns:mc="http://schemas.openxmlformats.org/markup-compatibility/2006">
              <mc:Choice xmlns:v="urn:schemas-microsoft-com:vml" Requires="v">
                <p:oleObj spid="_x0000_s381967" name="Equation" r:id="rId3" imgW="3352680" imgH="838080" progId="Equation.DSMT4">
                  <p:embed/>
                </p:oleObj>
              </mc:Choice>
              <mc:Fallback>
                <p:oleObj name="Equation" r:id="rId3" imgW="335268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581400"/>
                        <a:ext cx="335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normAutofit/>
          </a:bodyPr>
          <a:lstStyle/>
          <a:p>
            <a:r>
              <a:rPr lang="en-US" dirty="0"/>
              <a:t>The Hale Telescope at Palomar Observatory in California is a very large reflecting telescope. The paraboloid is the top surface of a large cylinder of Pyrex glass </a:t>
            </a:r>
            <a:r>
              <a:rPr lang="en-US" dirty="0">
                <a:solidFill>
                  <a:srgbClr val="0000FF"/>
                </a:solidFill>
              </a:rPr>
              <a:t>200</a:t>
            </a:r>
            <a:r>
              <a:rPr lang="en-US" dirty="0"/>
              <a:t> inches in diameter. Along the outer rim, the cylinder is </a:t>
            </a:r>
            <a:r>
              <a:rPr lang="en-US" dirty="0">
                <a:solidFill>
                  <a:srgbClr val="0000FF"/>
                </a:solidFill>
              </a:rPr>
              <a:t>26.8</a:t>
            </a:r>
            <a:r>
              <a:rPr lang="en-US" dirty="0"/>
              <a:t> inches thick, while at the center, it is </a:t>
            </a:r>
            <a:r>
              <a:rPr lang="en-US" dirty="0">
                <a:solidFill>
                  <a:srgbClr val="0000FF"/>
                </a:solidFill>
              </a:rPr>
              <a:t>23</a:t>
            </a:r>
            <a:r>
              <a:rPr lang="en-US" dirty="0"/>
              <a:t> inches thick. Where is the focus of the parabolic mirror located?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4572000"/>
          </a:xfrm>
        </p:spPr>
        <p:txBody>
          <a:bodyPr/>
          <a:lstStyle/>
          <a:p>
            <a:r>
              <a:rPr lang="en-US" b="1" dirty="0"/>
              <a:t>Solution </a:t>
            </a:r>
          </a:p>
          <a:p>
            <a:r>
              <a:rPr lang="en-US" dirty="0"/>
              <a:t>First, we need to draw a picture of the situation. In order to make the math as easy as possible, we can locate the origin of our coordinate system </a:t>
            </a:r>
            <a:r>
              <a:rPr lang="en-US" dirty="0">
                <a:solidFill>
                  <a:srgbClr val="355F91"/>
                </a:solidFill>
              </a:rPr>
              <a:t>at the vertex</a:t>
            </a:r>
            <a:endParaRPr lang="en-US" dirty="0"/>
          </a:p>
        </p:txBody>
      </p:sp>
      <p:sp>
        <p:nvSpPr>
          <p:cNvPr id="5" name="Rectangle 4"/>
          <p:cNvSpPr/>
          <p:nvPr/>
        </p:nvSpPr>
        <p:spPr>
          <a:xfrm>
            <a:off x="457200" y="3079956"/>
            <a:ext cx="3840480" cy="954107"/>
          </a:xfrm>
          <a:prstGeom prst="rect">
            <a:avLst/>
          </a:prstGeom>
        </p:spPr>
        <p:txBody>
          <a:bodyPr wrap="square">
            <a:spAutoFit/>
          </a:bodyPr>
          <a:lstStyle/>
          <a:p>
            <a:r>
              <a:rPr lang="en-US" sz="2800" dirty="0">
                <a:solidFill>
                  <a:srgbClr val="355F91"/>
                </a:solidFill>
              </a:rPr>
              <a:t>of a parabolic cross-section of the mirror, and we can assume the parabola opens upward (see Figure 11). </a:t>
            </a:r>
          </a:p>
        </p:txBody>
      </p:sp>
      <p:grpSp>
        <p:nvGrpSpPr>
          <p:cNvPr id="8" name="Group 7"/>
          <p:cNvGrpSpPr/>
          <p:nvPr/>
        </p:nvGrpSpPr>
        <p:grpSpPr>
          <a:xfrm>
            <a:off x="4343400" y="3212240"/>
            <a:ext cx="4206240" cy="2655160"/>
            <a:chOff x="4343400" y="3212240"/>
            <a:chExt cx="4206240" cy="2655160"/>
          </a:xfrm>
        </p:grpSpPr>
        <p:pic>
          <p:nvPicPr>
            <p:cNvPr id="38297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343400" y="3212240"/>
              <a:ext cx="4206240" cy="2121760"/>
            </a:xfrm>
            <a:prstGeom prst="rect">
              <a:avLst/>
            </a:prstGeom>
            <a:noFill/>
            <a:ln w="9525">
              <a:noFill/>
              <a:miter lim="800000"/>
              <a:headEnd/>
              <a:tailEnd/>
            </a:ln>
          </p:spPr>
        </p:pic>
        <p:sp>
          <p:nvSpPr>
            <p:cNvPr id="6" name="Rectangle 5"/>
            <p:cNvSpPr/>
            <p:nvPr/>
          </p:nvSpPr>
          <p:spPr>
            <a:xfrm>
              <a:off x="5629245" y="5344180"/>
              <a:ext cx="1634550" cy="523220"/>
            </a:xfrm>
            <a:prstGeom prst="rect">
              <a:avLst/>
            </a:prstGeom>
          </p:spPr>
          <p:txBody>
            <a:bodyPr wrap="none">
              <a:spAutoFit/>
            </a:bodyPr>
            <a:lstStyle/>
            <a:p>
              <a:r>
                <a:rPr lang="en-US" sz="2800" b="1" dirty="0"/>
                <a:t>Figure 11 </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4056495"/>
          </a:xfrm>
        </p:spPr>
        <p:txBody>
          <a:bodyPr>
            <a:spAutoFit/>
          </a:bodyPr>
          <a:lstStyle/>
          <a:p>
            <a:r>
              <a:rPr lang="en-US" dirty="0"/>
              <a:t>Since we placed the vertex at (0, 0) we know the equation </a:t>
            </a:r>
            <a:r>
              <a:rPr lang="en-US" i="1" dirty="0"/>
              <a:t>x</a:t>
            </a:r>
            <a:r>
              <a:rPr lang="en-US" baseline="30000" dirty="0"/>
              <a:t>2</a:t>
            </a:r>
            <a:r>
              <a:rPr lang="en-US" dirty="0"/>
              <a:t> = 4</a:t>
            </a:r>
            <a:r>
              <a:rPr lang="en-US" i="1" dirty="0"/>
              <a:t>py</a:t>
            </a:r>
            <a:r>
              <a:rPr lang="en-US" dirty="0"/>
              <a:t> describes the shape of the cross-section for some value </a:t>
            </a:r>
            <a:r>
              <a:rPr lang="en-US" i="1" dirty="0"/>
              <a:t>p</a:t>
            </a:r>
            <a:r>
              <a:rPr lang="en-US" dirty="0"/>
              <a:t>. If we can determine </a:t>
            </a:r>
            <a:r>
              <a:rPr lang="en-US" i="1" dirty="0"/>
              <a:t>p</a:t>
            </a:r>
            <a:r>
              <a:rPr lang="en-US" dirty="0"/>
              <a:t>, we can find the focus of the parabola. </a:t>
            </a:r>
          </a:p>
          <a:p>
            <a:r>
              <a:rPr lang="en-US" dirty="0"/>
              <a:t>To find </a:t>
            </a:r>
            <a:r>
              <a:rPr lang="en-US" i="1" dirty="0"/>
              <a:t>p</a:t>
            </a:r>
            <a:r>
              <a:rPr lang="en-US" dirty="0"/>
              <a:t>, we need the coordinates of another point on the parabola. The difference in thickness of the mirror between the center and the outer rim is 3.8 inches, and the mirror has a diameter of 200 inches, so the two points (−100, 3.8) and (100, 3.8) must lie on the graph.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4918269"/>
          </a:xfrm>
        </p:spPr>
        <p:txBody>
          <a:bodyPr>
            <a:spAutoFit/>
          </a:bodyPr>
          <a:lstStyle/>
          <a:p>
            <a:r>
              <a:rPr lang="en-US" dirty="0"/>
              <a:t>Substituting the coordinates of one of these points into the equation </a:t>
            </a:r>
            <a:r>
              <a:rPr lang="en-US" i="1" dirty="0"/>
              <a:t>x</a:t>
            </a:r>
            <a:r>
              <a:rPr lang="en-US" baseline="30000" dirty="0"/>
              <a:t>2</a:t>
            </a:r>
            <a:r>
              <a:rPr lang="en-US" dirty="0"/>
              <a:t> = 4</a:t>
            </a:r>
            <a:r>
              <a:rPr lang="en-US" i="1" dirty="0"/>
              <a:t>py</a:t>
            </a:r>
            <a:r>
              <a:rPr lang="en-US" dirty="0"/>
              <a:t>, we can solve for </a:t>
            </a:r>
            <a:r>
              <a:rPr lang="en-US" i="1" dirty="0"/>
              <a:t>p</a:t>
            </a:r>
            <a:r>
              <a:rPr lang="en-US" dirty="0"/>
              <a:t>.</a:t>
            </a:r>
          </a:p>
          <a:p>
            <a:endParaRPr lang="en-US" dirty="0"/>
          </a:p>
          <a:p>
            <a:endParaRPr lang="en-US" dirty="0"/>
          </a:p>
          <a:p>
            <a:endParaRPr lang="en-US" dirty="0"/>
          </a:p>
          <a:p>
            <a:pPr>
              <a:spcBef>
                <a:spcPts val="0"/>
              </a:spcBef>
            </a:pPr>
            <a:endParaRPr lang="en-US" dirty="0"/>
          </a:p>
          <a:p>
            <a:endParaRPr lang="en-US" dirty="0"/>
          </a:p>
          <a:p>
            <a:pPr>
              <a:spcBef>
                <a:spcPts val="0"/>
              </a:spcBef>
            </a:pPr>
            <a:r>
              <a:rPr lang="en-US" dirty="0"/>
              <a:t>We know that the focus of a parabola is </a:t>
            </a:r>
            <a:r>
              <a:rPr lang="en-US" i="1" dirty="0"/>
              <a:t>p</a:t>
            </a:r>
            <a:r>
              <a:rPr lang="en-US" dirty="0"/>
              <a:t> units from the vertex, so the focus of the Hale Telescope is nearly </a:t>
            </a:r>
            <a:r>
              <a:rPr lang="en-US" dirty="0">
                <a:solidFill>
                  <a:srgbClr val="FF0000"/>
                </a:solidFill>
              </a:rPr>
              <a:t>55 feet</a:t>
            </a:r>
            <a:r>
              <a:rPr lang="en-US" dirty="0"/>
              <a:t> from the mirror. </a:t>
            </a:r>
          </a:p>
        </p:txBody>
      </p:sp>
      <p:graphicFrame>
        <p:nvGraphicFramePr>
          <p:cNvPr id="384003" name="Object 3"/>
          <p:cNvGraphicFramePr>
            <a:graphicFrameLocks noChangeAspect="1"/>
          </p:cNvGraphicFramePr>
          <p:nvPr/>
        </p:nvGraphicFramePr>
        <p:xfrm>
          <a:off x="2971800" y="2358292"/>
          <a:ext cx="2400300" cy="533400"/>
        </p:xfrm>
        <a:graphic>
          <a:graphicData uri="http://schemas.openxmlformats.org/presentationml/2006/ole">
            <mc:AlternateContent xmlns:mc="http://schemas.openxmlformats.org/markup-compatibility/2006">
              <mc:Choice xmlns:v="urn:schemas-microsoft-com:vml" Requires="v">
                <p:oleObj spid="_x0000_s384055" name="Equation" r:id="rId3" imgW="2400120" imgH="533160" progId="Equation.DSMT4">
                  <p:embed/>
                </p:oleObj>
              </mc:Choice>
              <mc:Fallback>
                <p:oleObj name="Equation" r:id="rId3" imgW="2400120" imgH="5331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358292"/>
                        <a:ext cx="2400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4004" name="Object 4"/>
          <p:cNvGraphicFramePr>
            <a:graphicFrameLocks noChangeAspect="1"/>
          </p:cNvGraphicFramePr>
          <p:nvPr/>
        </p:nvGraphicFramePr>
        <p:xfrm>
          <a:off x="2895600" y="3032369"/>
          <a:ext cx="2184400" cy="368300"/>
        </p:xfrm>
        <a:graphic>
          <a:graphicData uri="http://schemas.openxmlformats.org/presentationml/2006/ole">
            <mc:AlternateContent xmlns:mc="http://schemas.openxmlformats.org/markup-compatibility/2006">
              <mc:Choice xmlns:v="urn:schemas-microsoft-com:vml" Requires="v">
                <p:oleObj spid="_x0000_s384056" name="Equation" r:id="rId5" imgW="2184120" imgH="368280" progId="Equation.DSMT4">
                  <p:embed/>
                </p:oleObj>
              </mc:Choice>
              <mc:Fallback>
                <p:oleObj name="Equation" r:id="rId5" imgW="2184120" imgH="3682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032369"/>
                        <a:ext cx="2184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4005" name="Object 5"/>
          <p:cNvGraphicFramePr>
            <a:graphicFrameLocks noChangeAspect="1"/>
          </p:cNvGraphicFramePr>
          <p:nvPr/>
        </p:nvGraphicFramePr>
        <p:xfrm>
          <a:off x="3698631" y="3571631"/>
          <a:ext cx="2336800" cy="393700"/>
        </p:xfrm>
        <a:graphic>
          <a:graphicData uri="http://schemas.openxmlformats.org/presentationml/2006/ole">
            <mc:AlternateContent xmlns:mc="http://schemas.openxmlformats.org/markup-compatibility/2006">
              <mc:Choice xmlns:v="urn:schemas-microsoft-com:vml" Requires="v">
                <p:oleObj spid="_x0000_s384057" name="Equation" r:id="rId7" imgW="2336760" imgH="393480" progId="Equation.DSMT4">
                  <p:embed/>
                </p:oleObj>
              </mc:Choice>
              <mc:Fallback>
                <p:oleObj name="Equation" r:id="rId7" imgW="2336760" imgH="393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8631" y="3571631"/>
                        <a:ext cx="2336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4006" name="Object 6"/>
          <p:cNvGraphicFramePr>
            <a:graphicFrameLocks noChangeAspect="1"/>
          </p:cNvGraphicFramePr>
          <p:nvPr/>
        </p:nvGraphicFramePr>
        <p:xfrm>
          <a:off x="3698142" y="4089400"/>
          <a:ext cx="1841500" cy="406400"/>
        </p:xfrm>
        <a:graphic>
          <a:graphicData uri="http://schemas.openxmlformats.org/presentationml/2006/ole">
            <mc:AlternateContent xmlns:mc="http://schemas.openxmlformats.org/markup-compatibility/2006">
              <mc:Choice xmlns:v="urn:schemas-microsoft-com:vml" Requires="v">
                <p:oleObj spid="_x0000_s384058" name="Equation" r:id="rId9" imgW="1841400" imgH="406080" progId="Equation.DSMT4">
                  <p:embed/>
                </p:oleObj>
              </mc:Choice>
              <mc:Fallback>
                <p:oleObj name="Equation" r:id="rId9" imgW="1841400" imgH="406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8142" y="4089400"/>
                        <a:ext cx="1841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0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40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0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40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Geometric Characteristic of Hyperbolas </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rmAutofit/>
          </a:bodyPr>
          <a:lstStyle/>
          <a:p>
            <a:pPr algn="ctr"/>
            <a:r>
              <a:rPr lang="en-US" b="1" dirty="0">
                <a:solidFill>
                  <a:schemeClr val="tx1"/>
                </a:solidFill>
              </a:rPr>
              <a:t>Geometric Characteristic of Hyperbolas </a:t>
            </a:r>
            <a:endParaRPr lang="en-US" dirty="0">
              <a:solidFill>
                <a:schemeClr val="tx1"/>
              </a:solidFill>
            </a:endParaRPr>
          </a:p>
          <a:p>
            <a:r>
              <a:rPr lang="en-US" dirty="0">
                <a:solidFill>
                  <a:schemeClr val="tx1"/>
                </a:solidFill>
              </a:rPr>
              <a:t>A hyperbola consists of the set of points in the plane for which the absolute value of the difference between the distances </a:t>
            </a:r>
            <a:r>
              <a:rPr lang="en-US" i="1" dirty="0">
                <a:solidFill>
                  <a:schemeClr val="tx1"/>
                </a:solidFill>
              </a:rPr>
              <a:t>d</a:t>
            </a:r>
            <a:r>
              <a:rPr lang="en-US" baseline="-25000" dirty="0">
                <a:solidFill>
                  <a:schemeClr val="tx1"/>
                </a:solidFill>
              </a:rPr>
              <a:t>1</a:t>
            </a:r>
            <a:r>
              <a:rPr lang="en-US" dirty="0">
                <a:solidFill>
                  <a:schemeClr val="tx1"/>
                </a:solidFill>
              </a:rPr>
              <a:t> and </a:t>
            </a:r>
            <a:r>
              <a:rPr lang="en-US" i="1" dirty="0">
                <a:solidFill>
                  <a:schemeClr val="tx1"/>
                </a:solidFill>
              </a:rPr>
              <a:t>d</a:t>
            </a:r>
            <a:r>
              <a:rPr lang="en-US" baseline="-25000" dirty="0">
                <a:solidFill>
                  <a:schemeClr val="tx1"/>
                </a:solidFill>
              </a:rPr>
              <a:t>2</a:t>
            </a:r>
            <a:r>
              <a:rPr lang="en-US" dirty="0">
                <a:solidFill>
                  <a:schemeClr val="tx1"/>
                </a:solidFill>
              </a:rPr>
              <a:t> to two foci is fixed (see Figure 12). </a:t>
            </a:r>
          </a:p>
        </p:txBody>
      </p:sp>
      <p:pic>
        <p:nvPicPr>
          <p:cNvPr id="385026"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2286000" y="3124200"/>
            <a:ext cx="4194922" cy="2560320"/>
          </a:xfrm>
          <a:prstGeom prst="rect">
            <a:avLst/>
          </a:prstGeom>
          <a:noFill/>
          <a:ln w="9525">
            <a:noFill/>
            <a:miter lim="800000"/>
            <a:headEnd/>
            <a:tailEnd/>
          </a:ln>
        </p:spPr>
      </p:pic>
      <p:sp>
        <p:nvSpPr>
          <p:cNvPr id="5" name="Rectangle 4"/>
          <p:cNvSpPr/>
          <p:nvPr/>
        </p:nvSpPr>
        <p:spPr>
          <a:xfrm>
            <a:off x="2917861" y="5410200"/>
            <a:ext cx="3183051" cy="523220"/>
          </a:xfrm>
          <a:prstGeom prst="rect">
            <a:avLst/>
          </a:prstGeom>
        </p:spPr>
        <p:txBody>
          <a:bodyPr wrap="none">
            <a:spAutoFit/>
          </a:bodyPr>
          <a:lstStyle/>
          <a:p>
            <a:r>
              <a:rPr lang="en-US" sz="2800" b="1" dirty="0"/>
              <a:t>Figure 12 </a:t>
            </a:r>
            <a:r>
              <a:rPr lang="en-US" sz="2800" dirty="0"/>
              <a:t>Hyperbola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a:t>
            </a:r>
          </a:p>
        </p:txBody>
      </p:sp>
      <p:sp>
        <p:nvSpPr>
          <p:cNvPr id="3" name="Content Placeholder 2"/>
          <p:cNvSpPr>
            <a:spLocks noGrp="1"/>
          </p:cNvSpPr>
          <p:nvPr>
            <p:ph idx="1"/>
          </p:nvPr>
        </p:nvSpPr>
        <p:spPr/>
        <p:txBody>
          <a:bodyPr/>
          <a:lstStyle/>
          <a:p>
            <a:r>
              <a:rPr lang="en-US" dirty="0"/>
              <a:t>The standard form of the equation for a hyperbola whose foci are aligned horizontally or vertically is shown below.</a:t>
            </a:r>
          </a:p>
          <a:p>
            <a:r>
              <a:rPr lang="en-US" dirty="0"/>
              <a:t>Foci aligned horizontally: </a:t>
            </a:r>
          </a:p>
          <a:p>
            <a:pPr>
              <a:lnSpc>
                <a:spcPct val="200000"/>
              </a:lnSpc>
            </a:pPr>
            <a:r>
              <a:rPr lang="en-US" dirty="0"/>
              <a:t>			      with asymptotes </a:t>
            </a:r>
          </a:p>
          <a:p>
            <a:pPr>
              <a:lnSpc>
                <a:spcPct val="150000"/>
              </a:lnSpc>
            </a:pPr>
            <a:r>
              <a:rPr lang="en-US" dirty="0"/>
              <a:t>Foci aligned vertically: </a:t>
            </a:r>
          </a:p>
          <a:p>
            <a:pPr>
              <a:lnSpc>
                <a:spcPct val="200000"/>
              </a:lnSpc>
            </a:pPr>
            <a:r>
              <a:rPr lang="en-US" dirty="0"/>
              <a:t>			      with asymptotes</a:t>
            </a:r>
          </a:p>
        </p:txBody>
      </p:sp>
      <p:graphicFrame>
        <p:nvGraphicFramePr>
          <p:cNvPr id="386050" name="Object 2"/>
          <p:cNvGraphicFramePr>
            <a:graphicFrameLocks noChangeAspect="1"/>
          </p:cNvGraphicFramePr>
          <p:nvPr/>
        </p:nvGraphicFramePr>
        <p:xfrm>
          <a:off x="533400" y="3238500"/>
          <a:ext cx="3060700" cy="952500"/>
        </p:xfrm>
        <a:graphic>
          <a:graphicData uri="http://schemas.openxmlformats.org/presentationml/2006/ole">
            <mc:AlternateContent xmlns:mc="http://schemas.openxmlformats.org/markup-compatibility/2006">
              <mc:Choice xmlns:v="urn:schemas-microsoft-com:vml" Requires="v">
                <p:oleObj spid="_x0000_s386102" name="Equation" r:id="rId3" imgW="3060360" imgH="952200" progId="Equation.DSMT4">
                  <p:embed/>
                </p:oleObj>
              </mc:Choice>
              <mc:Fallback>
                <p:oleObj name="Equation" r:id="rId3" imgW="306036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38500"/>
                        <a:ext cx="3060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1" name="Object 3"/>
          <p:cNvGraphicFramePr>
            <a:graphicFrameLocks noChangeAspect="1"/>
          </p:cNvGraphicFramePr>
          <p:nvPr/>
        </p:nvGraphicFramePr>
        <p:xfrm>
          <a:off x="6400800" y="3291254"/>
          <a:ext cx="2463800" cy="838200"/>
        </p:xfrm>
        <a:graphic>
          <a:graphicData uri="http://schemas.openxmlformats.org/presentationml/2006/ole">
            <mc:AlternateContent xmlns:mc="http://schemas.openxmlformats.org/markup-compatibility/2006">
              <mc:Choice xmlns:v="urn:schemas-microsoft-com:vml" Requires="v">
                <p:oleObj spid="_x0000_s386103" name="Equation" r:id="rId5" imgW="2463480" imgH="838080" progId="Equation.DSMT4">
                  <p:embed/>
                </p:oleObj>
              </mc:Choice>
              <mc:Fallback>
                <p:oleObj name="Equation" r:id="rId5" imgW="246348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291254"/>
                        <a:ext cx="246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2" name="Object 4"/>
          <p:cNvGraphicFramePr>
            <a:graphicFrameLocks noChangeAspect="1"/>
          </p:cNvGraphicFramePr>
          <p:nvPr/>
        </p:nvGraphicFramePr>
        <p:xfrm>
          <a:off x="533400" y="4876800"/>
          <a:ext cx="3060700" cy="952500"/>
        </p:xfrm>
        <a:graphic>
          <a:graphicData uri="http://schemas.openxmlformats.org/presentationml/2006/ole">
            <mc:AlternateContent xmlns:mc="http://schemas.openxmlformats.org/markup-compatibility/2006">
              <mc:Choice xmlns:v="urn:schemas-microsoft-com:vml" Requires="v">
                <p:oleObj spid="_x0000_s386104" name="Equation" r:id="rId7" imgW="3060360" imgH="952200" progId="Equation.DSMT4">
                  <p:embed/>
                </p:oleObj>
              </mc:Choice>
              <mc:Fallback>
                <p:oleObj name="Equation" r:id="rId7" imgW="3060360" imgH="952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876800"/>
                        <a:ext cx="3060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3" name="Object 5"/>
          <p:cNvGraphicFramePr>
            <a:graphicFrameLocks noChangeAspect="1"/>
          </p:cNvGraphicFramePr>
          <p:nvPr/>
        </p:nvGraphicFramePr>
        <p:xfrm>
          <a:off x="6324600" y="4982308"/>
          <a:ext cx="2463800" cy="838200"/>
        </p:xfrm>
        <a:graphic>
          <a:graphicData uri="http://schemas.openxmlformats.org/presentationml/2006/ole">
            <mc:AlternateContent xmlns:mc="http://schemas.openxmlformats.org/markup-compatibility/2006">
              <mc:Choice xmlns:v="urn:schemas-microsoft-com:vml" Requires="v">
                <p:oleObj spid="_x0000_s386105" name="Equation" r:id="rId9" imgW="2463480" imgH="838080" progId="Equation.DSMT4">
                  <p:embed/>
                </p:oleObj>
              </mc:Choice>
              <mc:Fallback>
                <p:oleObj name="Equation" r:id="rId9" imgW="246348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4982308"/>
                        <a:ext cx="246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6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6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60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6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Conic Sections in Cartesian Coordinates </a:t>
            </a:r>
          </a:p>
        </p:txBody>
      </p:sp>
      <p:sp>
        <p:nvSpPr>
          <p:cNvPr id="3" name="Content Placeholder 2"/>
          <p:cNvSpPr>
            <a:spLocks noGrp="1"/>
          </p:cNvSpPr>
          <p:nvPr>
            <p:ph idx="1"/>
          </p:nvPr>
        </p:nvSpPr>
        <p:spPr>
          <a:xfrm>
            <a:off x="457200" y="1280160"/>
            <a:ext cx="5791200" cy="4572000"/>
          </a:xfrm>
        </p:spPr>
        <p:txBody>
          <a:bodyPr/>
          <a:lstStyle/>
          <a:p>
            <a:r>
              <a:rPr lang="en-US" dirty="0"/>
              <a:t>A </a:t>
            </a:r>
            <a:r>
              <a:rPr lang="en-US" b="1" dirty="0">
                <a:solidFill>
                  <a:schemeClr val="tx2"/>
                </a:solidFill>
              </a:rPr>
              <a:t>parabola</a:t>
            </a:r>
            <a:r>
              <a:rPr lang="en-US" dirty="0"/>
              <a:t> results from intersecting a cone with a plane that is parallel to a line on the surface of the cone passing through the vertex; note that a parabola also intersects only one nappe of the cone. </a:t>
            </a:r>
          </a:p>
        </p:txBody>
      </p:sp>
      <p:grpSp>
        <p:nvGrpSpPr>
          <p:cNvPr id="6" name="Group 5"/>
          <p:cNvGrpSpPr/>
          <p:nvPr/>
        </p:nvGrpSpPr>
        <p:grpSpPr>
          <a:xfrm>
            <a:off x="6539753" y="1219200"/>
            <a:ext cx="1702043" cy="4866620"/>
            <a:chOff x="6539753" y="1219200"/>
            <a:chExt cx="1702043" cy="4866620"/>
          </a:xfrm>
        </p:grpSpPr>
        <p:pic>
          <p:nvPicPr>
            <p:cNvPr id="36249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539753" y="1219200"/>
              <a:ext cx="1613647" cy="4389120"/>
            </a:xfrm>
            <a:prstGeom prst="rect">
              <a:avLst/>
            </a:prstGeom>
            <a:noFill/>
            <a:ln w="9525">
              <a:noFill/>
              <a:miter lim="800000"/>
              <a:headEnd/>
              <a:tailEnd/>
            </a:ln>
          </p:spPr>
        </p:pic>
        <p:sp>
          <p:nvSpPr>
            <p:cNvPr id="5" name="Rectangle 4"/>
            <p:cNvSpPr/>
            <p:nvPr/>
          </p:nvSpPr>
          <p:spPr>
            <a:xfrm>
              <a:off x="6664569" y="5562600"/>
              <a:ext cx="1577227" cy="523220"/>
            </a:xfrm>
            <a:prstGeom prst="rect">
              <a:avLst/>
            </a:prstGeom>
          </p:spPr>
          <p:txBody>
            <a:bodyPr wrap="none">
              <a:spAutoFit/>
            </a:bodyPr>
            <a:lstStyle/>
            <a:p>
              <a:r>
                <a:rPr lang="en-US" sz="2800" b="1" dirty="0"/>
                <a:t>Parabola </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a:t>
            </a:r>
          </a:p>
        </p:txBody>
      </p:sp>
      <p:sp>
        <p:nvSpPr>
          <p:cNvPr id="3" name="Content Placeholder 2"/>
          <p:cNvSpPr>
            <a:spLocks noGrp="1"/>
          </p:cNvSpPr>
          <p:nvPr>
            <p:ph idx="1"/>
          </p:nvPr>
        </p:nvSpPr>
        <p:spPr/>
        <p:txBody>
          <a:bodyPr/>
          <a:lstStyle/>
          <a:p>
            <a:r>
              <a:rPr lang="en-US" dirty="0"/>
              <a:t>In both cases, the center of the hyperbola is (</a:t>
            </a:r>
            <a:r>
              <a:rPr lang="en-US" i="1" dirty="0"/>
              <a:t>h</a:t>
            </a:r>
            <a:r>
              <a:rPr lang="en-US" dirty="0"/>
              <a:t>, </a:t>
            </a:r>
            <a:r>
              <a:rPr lang="en-US" i="1" dirty="0"/>
              <a:t>k</a:t>
            </a:r>
            <a:r>
              <a:rPr lang="en-US" dirty="0"/>
              <a:t>) the vertices are located a units on either side of the center, and the foci are </a:t>
            </a:r>
            <a:r>
              <a:rPr lang="en-US" i="1" dirty="0"/>
              <a:t>c</a:t>
            </a:r>
            <a:r>
              <a:rPr lang="en-US" dirty="0"/>
              <a:t> units away from the center, where </a:t>
            </a:r>
          </a:p>
          <a:p>
            <a:pPr>
              <a:spcBef>
                <a:spcPts val="0"/>
              </a:spcBef>
            </a:pPr>
            <a:r>
              <a:rPr lang="en-US" i="1" dirty="0"/>
              <a:t>c</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a:t>
            </a:r>
            <a:r>
              <a:rPr lang="en-US" dirty="0">
                <a:latin typeface="Symbol" pitchFamily="18" charset="2"/>
              </a:rPr>
              <a:t>+</a:t>
            </a:r>
            <a:r>
              <a:rPr lang="en-US" dirty="0"/>
              <a:t> </a:t>
            </a:r>
            <a:r>
              <a:rPr lang="en-US" i="1" dirty="0"/>
              <a:t>b</a:t>
            </a:r>
            <a:r>
              <a:rPr lang="en-US" baseline="30000" dirty="0"/>
              <a:t>2</a:t>
            </a:r>
            <a:r>
              <a:rPr lang="en-US" dirty="0"/>
              <a:t>.  Note that if either equation is rewritten in the form </a:t>
            </a:r>
            <a:r>
              <a:rPr lang="en-US" i="1" dirty="0"/>
              <a:t>Ax</a:t>
            </a:r>
            <a:r>
              <a:rPr lang="en-US" baseline="30000" dirty="0"/>
              <a:t>2</a:t>
            </a:r>
            <a:r>
              <a:rPr lang="en-US" dirty="0"/>
              <a:t> </a:t>
            </a:r>
            <a:r>
              <a:rPr lang="en-US" dirty="0">
                <a:latin typeface="Symbol" pitchFamily="18" charset="2"/>
              </a:rPr>
              <a:t>+</a:t>
            </a:r>
            <a:r>
              <a:rPr lang="en-US" dirty="0"/>
              <a:t> </a:t>
            </a:r>
            <a:r>
              <a:rPr lang="en-US" i="1" dirty="0"/>
              <a:t>Bxy</a:t>
            </a:r>
            <a:r>
              <a:rPr lang="en-US" dirty="0"/>
              <a:t> </a:t>
            </a:r>
            <a:r>
              <a:rPr lang="en-US" dirty="0">
                <a:latin typeface="Symbol" pitchFamily="18" charset="2"/>
              </a:rPr>
              <a:t>+</a:t>
            </a:r>
            <a:r>
              <a:rPr lang="en-US" dirty="0"/>
              <a:t> </a:t>
            </a:r>
            <a:r>
              <a:rPr lang="en-US" i="1" dirty="0"/>
              <a:t>Cy</a:t>
            </a:r>
            <a:r>
              <a:rPr lang="en-US" baseline="30000" dirty="0"/>
              <a:t>2</a:t>
            </a:r>
            <a:r>
              <a:rPr lang="en-US" dirty="0"/>
              <a:t> </a:t>
            </a:r>
            <a:r>
              <a:rPr lang="en-US" dirty="0">
                <a:latin typeface="Symbol" pitchFamily="18" charset="2"/>
              </a:rPr>
              <a:t>+</a:t>
            </a:r>
            <a:r>
              <a:rPr lang="en-US" dirty="0"/>
              <a:t> </a:t>
            </a:r>
            <a:r>
              <a:rPr lang="en-US" i="1" dirty="0"/>
              <a:t>Dx</a:t>
            </a:r>
            <a:r>
              <a:rPr lang="en-US" dirty="0"/>
              <a:t> </a:t>
            </a:r>
            <a:r>
              <a:rPr lang="en-US" dirty="0">
                <a:latin typeface="Symbol" pitchFamily="18" charset="2"/>
              </a:rPr>
              <a:t>+</a:t>
            </a:r>
            <a:r>
              <a:rPr lang="en-US" dirty="0"/>
              <a:t> </a:t>
            </a:r>
            <a:r>
              <a:rPr lang="en-US" i="1" dirty="0"/>
              <a:t>Ey</a:t>
            </a:r>
            <a:r>
              <a:rPr lang="en-US" dirty="0"/>
              <a:t> </a:t>
            </a:r>
            <a:r>
              <a:rPr lang="en-US" dirty="0">
                <a:latin typeface="Symbol" pitchFamily="18" charset="2"/>
              </a:rPr>
              <a:t>+</a:t>
            </a:r>
            <a:r>
              <a:rPr lang="en-US" dirty="0"/>
              <a:t> </a:t>
            </a:r>
            <a:r>
              <a:rPr lang="en-US" i="1" dirty="0"/>
              <a:t>F</a:t>
            </a:r>
            <a:r>
              <a:rPr lang="en-US" dirty="0"/>
              <a:t> </a:t>
            </a:r>
            <a:r>
              <a:rPr lang="en-US" dirty="0">
                <a:latin typeface="Symbol" pitchFamily="18" charset="2"/>
              </a:rPr>
              <a:t>=</a:t>
            </a:r>
            <a:r>
              <a:rPr lang="en-US" dirty="0"/>
              <a:t> 0, the discriminant is equal to </a:t>
            </a:r>
            <a:r>
              <a:rPr lang="en-US" i="1" dirty="0"/>
              <a:t>B</a:t>
            </a:r>
            <a:r>
              <a:rPr lang="en-US" baseline="30000" dirty="0"/>
              <a:t>2</a:t>
            </a:r>
            <a:r>
              <a:rPr lang="en-US" dirty="0"/>
              <a:t> </a:t>
            </a:r>
            <a:r>
              <a:rPr lang="en-US" dirty="0">
                <a:latin typeface="Symbol" pitchFamily="18" charset="2"/>
              </a:rPr>
              <a:t>-</a:t>
            </a:r>
            <a:r>
              <a:rPr lang="en-US" dirty="0"/>
              <a:t> 4</a:t>
            </a:r>
            <a:r>
              <a:rPr lang="en-US" i="1" dirty="0"/>
              <a:t>AC </a:t>
            </a:r>
            <a:r>
              <a:rPr lang="en-US" dirty="0">
                <a:latin typeface="Symbol" pitchFamily="18" charset="2"/>
              </a:rPr>
              <a:t>=</a:t>
            </a:r>
            <a:r>
              <a:rPr lang="en-US" dirty="0"/>
              <a:t> 4</a:t>
            </a:r>
            <a:r>
              <a:rPr lang="en-US" i="1" dirty="0"/>
              <a:t>a</a:t>
            </a:r>
            <a:r>
              <a:rPr lang="en-US" baseline="30000" dirty="0"/>
              <a:t>2</a:t>
            </a:r>
            <a:r>
              <a:rPr lang="en-US" i="1" dirty="0"/>
              <a:t>b</a:t>
            </a:r>
            <a:r>
              <a:rPr lang="en-US" baseline="30000" dirty="0"/>
              <a:t>2</a:t>
            </a:r>
            <a:r>
              <a:rPr lang="en-US" dirty="0"/>
              <a:t> </a:t>
            </a:r>
            <a:r>
              <a:rPr lang="en-US" dirty="0">
                <a:latin typeface="Symbol" pitchFamily="18" charset="2"/>
              </a:rPr>
              <a:t>&gt;</a:t>
            </a:r>
            <a:r>
              <a:rPr lang="en-US" dirty="0"/>
              <a:t> 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Find the foci, vertices, and asymptotes of the hyperbola.</a:t>
            </a:r>
          </a:p>
          <a:p>
            <a:pPr algn="ctr"/>
            <a:r>
              <a:rPr lang="es-ES" dirty="0">
                <a:solidFill>
                  <a:srgbClr val="0000FF"/>
                </a:solidFill>
                <a:latin typeface="Symbol" pitchFamily="18" charset="2"/>
              </a:rPr>
              <a:t>-</a:t>
            </a:r>
            <a:r>
              <a:rPr lang="es-ES" dirty="0">
                <a:solidFill>
                  <a:srgbClr val="0000FF"/>
                </a:solidFill>
              </a:rPr>
              <a:t>16</a:t>
            </a:r>
            <a:r>
              <a:rPr lang="es-ES" i="1" dirty="0">
                <a:solidFill>
                  <a:srgbClr val="0000FF"/>
                </a:solidFill>
              </a:rPr>
              <a:t>x</a:t>
            </a:r>
            <a:r>
              <a:rPr lang="es-ES" baseline="30000" dirty="0">
                <a:solidFill>
                  <a:srgbClr val="0000FF"/>
                </a:solidFill>
              </a:rPr>
              <a:t>2</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9</a:t>
            </a:r>
            <a:r>
              <a:rPr lang="es-ES" i="1" dirty="0">
                <a:solidFill>
                  <a:srgbClr val="0000FF"/>
                </a:solidFill>
              </a:rPr>
              <a:t>y</a:t>
            </a:r>
            <a:r>
              <a:rPr lang="es-ES" baseline="30000" dirty="0">
                <a:solidFill>
                  <a:srgbClr val="0000FF"/>
                </a:solidFill>
              </a:rPr>
              <a:t>2</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96</a:t>
            </a:r>
            <a:r>
              <a:rPr lang="es-ES" i="1" dirty="0">
                <a:solidFill>
                  <a:srgbClr val="0000FF"/>
                </a:solidFill>
              </a:rPr>
              <a:t>x</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18</a:t>
            </a:r>
            <a:r>
              <a:rPr lang="es-ES" i="1" dirty="0">
                <a:solidFill>
                  <a:srgbClr val="0000FF"/>
                </a:solidFill>
              </a:rPr>
              <a:t>y</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279</a:t>
            </a:r>
          </a:p>
          <a:p>
            <a:r>
              <a:rPr lang="en-US" b="1" dirty="0"/>
              <a:t>Solution</a:t>
            </a:r>
          </a:p>
          <a:p>
            <a:r>
              <a:rPr lang="en-US" dirty="0"/>
              <a:t>As in Examples 1 and 3, we complete the square and rewrite the equation to put it in a more meaningful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739640"/>
          </a:xfrm>
        </p:spPr>
        <p:txBody>
          <a:bodyPr>
            <a:normAutofit/>
          </a:bodyPr>
          <a:lstStyle/>
          <a:p>
            <a:endParaRPr lang="en-US" dirty="0"/>
          </a:p>
          <a:p>
            <a:endParaRPr lang="en-US" dirty="0"/>
          </a:p>
          <a:p>
            <a:endParaRPr lang="en-US" dirty="0"/>
          </a:p>
          <a:p>
            <a:endParaRPr lang="en-US" dirty="0"/>
          </a:p>
          <a:p>
            <a:pPr>
              <a:lnSpc>
                <a:spcPct val="150000"/>
              </a:lnSpc>
            </a:pPr>
            <a:endParaRPr lang="en-US" dirty="0"/>
          </a:p>
          <a:p>
            <a:r>
              <a:rPr lang="en-US" dirty="0"/>
              <a:t>This tells us that the foci are aligned vertically (since the positive fraction is in terms of </a:t>
            </a:r>
            <a:r>
              <a:rPr lang="en-US" i="1" dirty="0"/>
              <a:t>y</a:t>
            </a:r>
            <a:r>
              <a:rPr lang="en-US" dirty="0"/>
              <a:t>), that </a:t>
            </a:r>
            <a:r>
              <a:rPr lang="en-US" i="1" dirty="0"/>
              <a:t>a</a:t>
            </a:r>
            <a:r>
              <a:rPr lang="en-US" dirty="0"/>
              <a:t> </a:t>
            </a:r>
            <a:r>
              <a:rPr lang="en-US" dirty="0">
                <a:latin typeface="Symbol" pitchFamily="18" charset="2"/>
              </a:rPr>
              <a:t>=</a:t>
            </a:r>
            <a:r>
              <a:rPr lang="en-US" dirty="0"/>
              <a:t> 4, </a:t>
            </a:r>
            <a:r>
              <a:rPr lang="en-US" i="1" dirty="0"/>
              <a:t>b</a:t>
            </a:r>
            <a:r>
              <a:rPr lang="en-US" dirty="0"/>
              <a:t> </a:t>
            </a:r>
            <a:r>
              <a:rPr lang="en-US" dirty="0">
                <a:latin typeface="Symbol" pitchFamily="18" charset="2"/>
              </a:rPr>
              <a:t>=</a:t>
            </a:r>
            <a:r>
              <a:rPr lang="en-US" dirty="0"/>
              <a:t> 3, and the center is (3, </a:t>
            </a:r>
            <a:r>
              <a:rPr lang="en-US" dirty="0">
                <a:latin typeface="Symbol" pitchFamily="18" charset="2"/>
              </a:rPr>
              <a:t>-</a:t>
            </a:r>
            <a:r>
              <a:rPr lang="en-US" dirty="0"/>
              <a:t>1) So the vertices are the two points (3, </a:t>
            </a:r>
            <a:r>
              <a:rPr lang="en-US" dirty="0">
                <a:latin typeface="Symbol" pitchFamily="18" charset="2"/>
              </a:rPr>
              <a:t>-</a:t>
            </a:r>
            <a:r>
              <a:rPr lang="en-US" dirty="0"/>
              <a:t>1 </a:t>
            </a:r>
            <a:r>
              <a:rPr lang="en-US" dirty="0">
                <a:latin typeface="Symbol" pitchFamily="18" charset="2"/>
              </a:rPr>
              <a:t>-</a:t>
            </a:r>
            <a:r>
              <a:rPr lang="en-US" dirty="0"/>
              <a:t>4) </a:t>
            </a:r>
            <a:r>
              <a:rPr lang="en-US" dirty="0">
                <a:latin typeface="Symbol" pitchFamily="18" charset="2"/>
              </a:rPr>
              <a:t>=</a:t>
            </a:r>
            <a:r>
              <a:rPr lang="en-US" dirty="0"/>
              <a:t> </a:t>
            </a:r>
            <a:r>
              <a:rPr lang="en-US" dirty="0">
                <a:solidFill>
                  <a:srgbClr val="FF0000"/>
                </a:solidFill>
              </a:rPr>
              <a:t>(3, </a:t>
            </a:r>
            <a:r>
              <a:rPr lang="en-US" dirty="0">
                <a:solidFill>
                  <a:srgbClr val="FF0000"/>
                </a:solidFill>
                <a:latin typeface="Symbol" pitchFamily="18" charset="2"/>
              </a:rPr>
              <a:t>-</a:t>
            </a:r>
            <a:r>
              <a:rPr lang="en-US" dirty="0">
                <a:solidFill>
                  <a:srgbClr val="FF0000"/>
                </a:solidFill>
              </a:rPr>
              <a:t>5)</a:t>
            </a:r>
            <a:r>
              <a:rPr lang="en-US" dirty="0"/>
              <a:t> and (3, </a:t>
            </a:r>
            <a:r>
              <a:rPr lang="en-US" dirty="0">
                <a:latin typeface="Symbol" pitchFamily="18" charset="2"/>
              </a:rPr>
              <a:t>-</a:t>
            </a:r>
            <a:r>
              <a:rPr lang="en-US" dirty="0"/>
              <a:t>1 </a:t>
            </a:r>
            <a:r>
              <a:rPr lang="en-US" dirty="0">
                <a:latin typeface="Symbol" pitchFamily="18" charset="2"/>
              </a:rPr>
              <a:t>+</a:t>
            </a:r>
            <a:r>
              <a:rPr lang="en-US" dirty="0"/>
              <a:t>4) </a:t>
            </a:r>
            <a:r>
              <a:rPr lang="en-US" dirty="0">
                <a:latin typeface="Symbol" pitchFamily="18" charset="2"/>
              </a:rPr>
              <a:t>=</a:t>
            </a:r>
            <a:r>
              <a:rPr lang="en-US" dirty="0"/>
              <a:t> </a:t>
            </a:r>
            <a:r>
              <a:rPr lang="en-US" dirty="0">
                <a:solidFill>
                  <a:srgbClr val="FF0000"/>
                </a:solidFill>
              </a:rPr>
              <a:t>(3, 3)</a:t>
            </a:r>
            <a:r>
              <a:rPr lang="en-US" dirty="0"/>
              <a:t>. </a:t>
            </a:r>
          </a:p>
        </p:txBody>
      </p:sp>
      <p:graphicFrame>
        <p:nvGraphicFramePr>
          <p:cNvPr id="387075" name="Object 3"/>
          <p:cNvGraphicFramePr>
            <a:graphicFrameLocks noChangeAspect="1"/>
          </p:cNvGraphicFramePr>
          <p:nvPr/>
        </p:nvGraphicFramePr>
        <p:xfrm>
          <a:off x="2350477" y="1201615"/>
          <a:ext cx="4279900" cy="444500"/>
        </p:xfrm>
        <a:graphic>
          <a:graphicData uri="http://schemas.openxmlformats.org/presentationml/2006/ole">
            <mc:AlternateContent xmlns:mc="http://schemas.openxmlformats.org/markup-compatibility/2006">
              <mc:Choice xmlns:v="urn:schemas-microsoft-com:vml" Requires="v">
                <p:oleObj spid="_x0000_s387127" name="Equation" r:id="rId3" imgW="4279680" imgH="444240" progId="Equation.DSMT4">
                  <p:embed/>
                </p:oleObj>
              </mc:Choice>
              <mc:Fallback>
                <p:oleObj name="Equation" r:id="rId3" imgW="427968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477" y="1201615"/>
                        <a:ext cx="427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6" name="Object 4"/>
          <p:cNvGraphicFramePr>
            <a:graphicFrameLocks noChangeAspect="1"/>
          </p:cNvGraphicFramePr>
          <p:nvPr/>
        </p:nvGraphicFramePr>
        <p:xfrm>
          <a:off x="1219200" y="1758461"/>
          <a:ext cx="6718300" cy="571500"/>
        </p:xfrm>
        <a:graphic>
          <a:graphicData uri="http://schemas.openxmlformats.org/presentationml/2006/ole">
            <mc:AlternateContent xmlns:mc="http://schemas.openxmlformats.org/markup-compatibility/2006">
              <mc:Choice xmlns:v="urn:schemas-microsoft-com:vml" Requires="v">
                <p:oleObj spid="_x0000_s387128" name="Equation" r:id="rId5" imgW="6717960" imgH="571320" progId="Equation.DSMT4">
                  <p:embed/>
                </p:oleObj>
              </mc:Choice>
              <mc:Fallback>
                <p:oleObj name="Equation" r:id="rId5" imgW="671796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758461"/>
                        <a:ext cx="6718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7" name="Object 5"/>
          <p:cNvGraphicFramePr>
            <a:graphicFrameLocks noChangeAspect="1"/>
          </p:cNvGraphicFramePr>
          <p:nvPr/>
        </p:nvGraphicFramePr>
        <p:xfrm>
          <a:off x="2543908" y="2450123"/>
          <a:ext cx="4076700" cy="533400"/>
        </p:xfrm>
        <a:graphic>
          <a:graphicData uri="http://schemas.openxmlformats.org/presentationml/2006/ole">
            <mc:AlternateContent xmlns:mc="http://schemas.openxmlformats.org/markup-compatibility/2006">
              <mc:Choice xmlns:v="urn:schemas-microsoft-com:vml" Requires="v">
                <p:oleObj spid="_x0000_s387129" name="Equation" r:id="rId7" imgW="4076640" imgH="533160" progId="Equation.DSMT4">
                  <p:embed/>
                </p:oleObj>
              </mc:Choice>
              <mc:Fallback>
                <p:oleObj name="Equation" r:id="rId7" imgW="4076640" imgH="533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3908" y="2450123"/>
                        <a:ext cx="4076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8" name="Object 6"/>
          <p:cNvGraphicFramePr>
            <a:graphicFrameLocks noChangeAspect="1"/>
          </p:cNvGraphicFramePr>
          <p:nvPr/>
        </p:nvGraphicFramePr>
        <p:xfrm>
          <a:off x="3213100" y="3082925"/>
          <a:ext cx="3048000" cy="977900"/>
        </p:xfrm>
        <a:graphic>
          <a:graphicData uri="http://schemas.openxmlformats.org/presentationml/2006/ole">
            <mc:AlternateContent xmlns:mc="http://schemas.openxmlformats.org/markup-compatibility/2006">
              <mc:Choice xmlns:v="urn:schemas-microsoft-com:vml" Requires="v">
                <p:oleObj spid="_x0000_s387130" name="Equation" r:id="rId9" imgW="3047760" imgH="977760" progId="Equation.DSMT4">
                  <p:embed/>
                </p:oleObj>
              </mc:Choice>
              <mc:Fallback>
                <p:oleObj name="Equation" r:id="rId9" imgW="3047760" imgH="9777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3100" y="3082925"/>
                        <a:ext cx="30480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5029200" cy="4572000"/>
          </a:xfrm>
        </p:spPr>
        <p:txBody>
          <a:bodyPr/>
          <a:lstStyle/>
          <a:p>
            <a:r>
              <a:rPr lang="en-US" dirty="0"/>
              <a:t>To locate the foci, we first calculate </a:t>
            </a:r>
            <a:r>
              <a:rPr lang="en-US" i="1" dirty="0"/>
              <a:t>c</a:t>
            </a:r>
            <a:r>
              <a:rPr lang="en-US" dirty="0"/>
              <a:t> from the fact that      </a:t>
            </a:r>
            <a:r>
              <a:rPr lang="en-US" i="1" dirty="0"/>
              <a:t>c</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 </a:t>
            </a:r>
            <a:r>
              <a:rPr lang="en-US" i="1" dirty="0"/>
              <a:t>b</a:t>
            </a:r>
            <a:r>
              <a:rPr lang="en-US" baseline="30000" dirty="0"/>
              <a:t>2</a:t>
            </a:r>
            <a:r>
              <a:rPr lang="en-US" dirty="0"/>
              <a:t>; this gives us </a:t>
            </a:r>
            <a:r>
              <a:rPr lang="en-US" i="1" dirty="0"/>
              <a:t>c</a:t>
            </a:r>
            <a:r>
              <a:rPr lang="en-US" dirty="0"/>
              <a:t> </a:t>
            </a:r>
            <a:r>
              <a:rPr lang="en-US" dirty="0">
                <a:latin typeface="Symbol" pitchFamily="18" charset="2"/>
              </a:rPr>
              <a:t>=</a:t>
            </a:r>
            <a:r>
              <a:rPr lang="en-US" dirty="0"/>
              <a:t> 5 in this case, so the two foci are the points (3, </a:t>
            </a:r>
            <a:r>
              <a:rPr lang="en-US" dirty="0">
                <a:latin typeface="Symbol" pitchFamily="18" charset="2"/>
              </a:rPr>
              <a:t>-</a:t>
            </a:r>
            <a:r>
              <a:rPr lang="en-US" dirty="0"/>
              <a:t>1 </a:t>
            </a:r>
            <a:r>
              <a:rPr lang="en-US" dirty="0">
                <a:latin typeface="Symbol" pitchFamily="18" charset="2"/>
              </a:rPr>
              <a:t>- </a:t>
            </a:r>
            <a:r>
              <a:rPr lang="en-US" dirty="0"/>
              <a:t>5) </a:t>
            </a:r>
            <a:r>
              <a:rPr lang="en-US" dirty="0">
                <a:latin typeface="Symbol" pitchFamily="18" charset="2"/>
              </a:rPr>
              <a:t>=</a:t>
            </a:r>
            <a:r>
              <a:rPr lang="en-US" dirty="0"/>
              <a:t> </a:t>
            </a:r>
            <a:r>
              <a:rPr lang="en-US" dirty="0">
                <a:solidFill>
                  <a:srgbClr val="FF0000"/>
                </a:solidFill>
              </a:rPr>
              <a:t>(3, </a:t>
            </a:r>
            <a:r>
              <a:rPr lang="en-US" dirty="0">
                <a:solidFill>
                  <a:srgbClr val="FF0000"/>
                </a:solidFill>
                <a:latin typeface="Symbol" pitchFamily="18" charset="2"/>
              </a:rPr>
              <a:t>-</a:t>
            </a:r>
            <a:r>
              <a:rPr lang="en-US" dirty="0">
                <a:solidFill>
                  <a:srgbClr val="FF0000"/>
                </a:solidFill>
              </a:rPr>
              <a:t>6)</a:t>
            </a:r>
            <a:r>
              <a:rPr lang="en-US" dirty="0"/>
              <a:t> and    (3, </a:t>
            </a:r>
            <a:r>
              <a:rPr lang="en-US" dirty="0">
                <a:latin typeface="Symbol" pitchFamily="18" charset="2"/>
              </a:rPr>
              <a:t>-</a:t>
            </a:r>
            <a:r>
              <a:rPr lang="en-US" dirty="0"/>
              <a:t>1 </a:t>
            </a:r>
            <a:r>
              <a:rPr lang="en-US" dirty="0">
                <a:latin typeface="Symbol" pitchFamily="18" charset="2"/>
              </a:rPr>
              <a:t>+</a:t>
            </a:r>
            <a:r>
              <a:rPr lang="en-US" dirty="0"/>
              <a:t>5) </a:t>
            </a:r>
            <a:r>
              <a:rPr lang="en-US" dirty="0">
                <a:latin typeface="Symbol" pitchFamily="18" charset="2"/>
              </a:rPr>
              <a:t>=</a:t>
            </a:r>
            <a:r>
              <a:rPr lang="en-US" dirty="0"/>
              <a:t> </a:t>
            </a:r>
            <a:r>
              <a:rPr lang="en-US" dirty="0">
                <a:solidFill>
                  <a:srgbClr val="FF0000"/>
                </a:solidFill>
              </a:rPr>
              <a:t>(3, 4)</a:t>
            </a:r>
            <a:r>
              <a:rPr lang="en-US" dirty="0"/>
              <a:t>.  Finally, the two asymptotes are the lines 			         shown as dashed lines in Figure 13.</a:t>
            </a:r>
          </a:p>
        </p:txBody>
      </p:sp>
      <p:graphicFrame>
        <p:nvGraphicFramePr>
          <p:cNvPr id="388098" name="Object 2"/>
          <p:cNvGraphicFramePr>
            <a:graphicFrameLocks noChangeAspect="1"/>
          </p:cNvGraphicFramePr>
          <p:nvPr/>
        </p:nvGraphicFramePr>
        <p:xfrm>
          <a:off x="527050" y="4319588"/>
          <a:ext cx="2489200" cy="482600"/>
        </p:xfrm>
        <a:graphic>
          <a:graphicData uri="http://schemas.openxmlformats.org/presentationml/2006/ole">
            <mc:AlternateContent xmlns:mc="http://schemas.openxmlformats.org/markup-compatibility/2006">
              <mc:Choice xmlns:v="urn:schemas-microsoft-com:vml" Requires="v">
                <p:oleObj spid="_x0000_s388125" name="Equation" r:id="rId3" imgW="2489040" imgH="482400" progId="Equation.DSMT4">
                  <p:embed/>
                </p:oleObj>
              </mc:Choice>
              <mc:Fallback>
                <p:oleObj name="Equation" r:id="rId3" imgW="24890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0" y="4319588"/>
                        <a:ext cx="2489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4396154" y="1097280"/>
            <a:ext cx="4546600" cy="4919589"/>
            <a:chOff x="4396154" y="1097280"/>
            <a:chExt cx="4546600" cy="4919589"/>
          </a:xfrm>
        </p:grpSpPr>
        <p:pic>
          <p:nvPicPr>
            <p:cNvPr id="388099"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5257800" y="1097280"/>
              <a:ext cx="3489654" cy="3931920"/>
            </a:xfrm>
            <a:prstGeom prst="rect">
              <a:avLst/>
            </a:prstGeom>
            <a:noFill/>
            <a:ln w="9525">
              <a:noFill/>
              <a:miter lim="800000"/>
              <a:headEnd/>
              <a:tailEnd/>
            </a:ln>
          </p:spPr>
        </p:pic>
        <p:sp>
          <p:nvSpPr>
            <p:cNvPr id="7" name="Rectangle 6"/>
            <p:cNvSpPr/>
            <p:nvPr/>
          </p:nvSpPr>
          <p:spPr>
            <a:xfrm>
              <a:off x="4396154" y="5339861"/>
              <a:ext cx="1634550" cy="523220"/>
            </a:xfrm>
            <a:prstGeom prst="rect">
              <a:avLst/>
            </a:prstGeom>
          </p:spPr>
          <p:txBody>
            <a:bodyPr wrap="none">
              <a:spAutoFit/>
            </a:bodyPr>
            <a:lstStyle/>
            <a:p>
              <a:r>
                <a:rPr lang="en-US" sz="2800" b="1" dirty="0"/>
                <a:t>Figure 13 </a:t>
              </a:r>
            </a:p>
          </p:txBody>
        </p:sp>
        <p:graphicFrame>
          <p:nvGraphicFramePr>
            <p:cNvPr id="388100" name="Object 4"/>
            <p:cNvGraphicFramePr>
              <a:graphicFrameLocks noChangeAspect="1"/>
            </p:cNvGraphicFramePr>
            <p:nvPr/>
          </p:nvGraphicFramePr>
          <p:xfrm>
            <a:off x="5920154" y="5064369"/>
            <a:ext cx="3022600" cy="952500"/>
          </p:xfrm>
          <a:graphic>
            <a:graphicData uri="http://schemas.openxmlformats.org/presentationml/2006/ole">
              <mc:AlternateContent xmlns:mc="http://schemas.openxmlformats.org/markup-compatibility/2006">
                <mc:Choice xmlns:v="urn:schemas-microsoft-com:vml" Requires="v">
                  <p:oleObj spid="_x0000_s388126" name="Equation" r:id="rId6" imgW="3022560" imgH="952200" progId="Equation.DSMT4">
                    <p:embed/>
                  </p:oleObj>
                </mc:Choice>
                <mc:Fallback>
                  <p:oleObj name="Equation" r:id="rId6" imgW="3022560" imgH="952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154" y="5064369"/>
                          <a:ext cx="302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a:t>
            </a:r>
          </a:p>
        </p:txBody>
      </p:sp>
      <p:sp>
        <p:nvSpPr>
          <p:cNvPr id="3" name="Content Placeholder 2"/>
          <p:cNvSpPr>
            <a:spLocks noGrp="1"/>
          </p:cNvSpPr>
          <p:nvPr>
            <p:ph idx="1"/>
          </p:nvPr>
        </p:nvSpPr>
        <p:spPr/>
        <p:txBody>
          <a:bodyPr>
            <a:noAutofit/>
          </a:bodyPr>
          <a:lstStyle/>
          <a:p>
            <a:r>
              <a:rPr lang="en-US" dirty="0"/>
              <a:t>Recall that the general form of the equation for a conic section is </a:t>
            </a:r>
            <a:r>
              <a:rPr lang="en-US" i="1" dirty="0"/>
              <a:t>Ax</a:t>
            </a:r>
            <a:r>
              <a:rPr lang="en-US" baseline="30000" dirty="0"/>
              <a:t>2</a:t>
            </a:r>
            <a:r>
              <a:rPr lang="en-US" dirty="0"/>
              <a:t> </a:t>
            </a:r>
            <a:r>
              <a:rPr lang="en-US" dirty="0">
                <a:latin typeface="Symbol" pitchFamily="18" charset="2"/>
              </a:rPr>
              <a:t>+</a:t>
            </a:r>
            <a:r>
              <a:rPr lang="en-US" dirty="0"/>
              <a:t> </a:t>
            </a:r>
            <a:r>
              <a:rPr lang="en-US" i="1" dirty="0"/>
              <a:t>Bxy</a:t>
            </a:r>
            <a:r>
              <a:rPr lang="en-US" dirty="0"/>
              <a:t> </a:t>
            </a:r>
            <a:r>
              <a:rPr lang="en-US" dirty="0">
                <a:latin typeface="Symbol" pitchFamily="18" charset="2"/>
              </a:rPr>
              <a:t>+</a:t>
            </a:r>
            <a:r>
              <a:rPr lang="en-US" dirty="0"/>
              <a:t> </a:t>
            </a:r>
            <a:r>
              <a:rPr lang="en-US" i="1" dirty="0"/>
              <a:t>Cy</a:t>
            </a:r>
            <a:r>
              <a:rPr lang="en-US" baseline="30000" dirty="0"/>
              <a:t>2</a:t>
            </a:r>
            <a:r>
              <a:rPr lang="en-US" dirty="0"/>
              <a:t> </a:t>
            </a:r>
            <a:r>
              <a:rPr lang="en-US" dirty="0">
                <a:latin typeface="Symbol" pitchFamily="18" charset="2"/>
              </a:rPr>
              <a:t>+</a:t>
            </a:r>
            <a:r>
              <a:rPr lang="en-US" dirty="0"/>
              <a:t> </a:t>
            </a:r>
            <a:r>
              <a:rPr lang="en-US" i="1" dirty="0"/>
              <a:t>Dx</a:t>
            </a:r>
            <a:r>
              <a:rPr lang="en-US" dirty="0"/>
              <a:t> </a:t>
            </a:r>
            <a:r>
              <a:rPr lang="en-US" dirty="0">
                <a:latin typeface="Symbol" pitchFamily="18" charset="2"/>
              </a:rPr>
              <a:t>+</a:t>
            </a:r>
            <a:r>
              <a:rPr lang="en-US" dirty="0"/>
              <a:t> </a:t>
            </a:r>
            <a:r>
              <a:rPr lang="en-US" i="1" dirty="0"/>
              <a:t>Ey</a:t>
            </a:r>
            <a:r>
              <a:rPr lang="en-US" dirty="0"/>
              <a:t> </a:t>
            </a:r>
            <a:r>
              <a:rPr lang="en-US" dirty="0">
                <a:latin typeface="Symbol" pitchFamily="18" charset="2"/>
              </a:rPr>
              <a:t>+</a:t>
            </a:r>
            <a:r>
              <a:rPr lang="en-US" dirty="0"/>
              <a:t> </a:t>
            </a:r>
            <a:r>
              <a:rPr lang="en-US" i="1" dirty="0"/>
              <a:t>F</a:t>
            </a:r>
            <a:r>
              <a:rPr lang="en-US" dirty="0"/>
              <a:t> </a:t>
            </a:r>
            <a:r>
              <a:rPr lang="en-US" dirty="0">
                <a:latin typeface="Symbol" pitchFamily="18" charset="2"/>
              </a:rPr>
              <a:t>=</a:t>
            </a:r>
            <a:r>
              <a:rPr lang="en-US" dirty="0"/>
              <a:t> 0. Geometrically, the condition </a:t>
            </a:r>
            <a:r>
              <a:rPr lang="en-US" i="1" dirty="0"/>
              <a:t>B</a:t>
            </a:r>
            <a:r>
              <a:rPr lang="en-US" dirty="0"/>
              <a:t> ≠ 0 leads to a conic that is not oriented vertically or horizontally. The ellipses, parabolas, and hyperbolas graphed so far have all been aligned so that the axis (or axes in the case of ellipses or hyperbolas) of symmetry is parallel to the </a:t>
            </a:r>
            <a:r>
              <a:rPr lang="en-US" i="1" dirty="0"/>
              <a:t>x</a:t>
            </a:r>
            <a:r>
              <a:rPr lang="en-US" dirty="0"/>
              <a:t>-axis or  </a:t>
            </a:r>
            <a:r>
              <a:rPr lang="en-US" i="1" dirty="0"/>
              <a:t>y</a:t>
            </a:r>
            <a:r>
              <a:rPr lang="en-US" dirty="0"/>
              <a:t>-axis. If </a:t>
            </a:r>
            <a:r>
              <a:rPr lang="en-US" i="1" dirty="0"/>
              <a:t>B</a:t>
            </a:r>
            <a:r>
              <a:rPr lang="en-US" dirty="0"/>
              <a:t> ≠ 0, the graph is a conic section that has been rotated through some angle </a:t>
            </a:r>
            <a:r>
              <a:rPr lang="el-GR" i="1" dirty="0">
                <a:latin typeface="Cambria Math" panose="02040503050406030204" pitchFamily="18" charset="0"/>
                <a:ea typeface="Cambria Math" panose="02040503050406030204" pitchFamily="18" charset="0"/>
              </a:rPr>
              <a:t>θ</a:t>
            </a:r>
            <a:r>
              <a:rPr lang="en-US" dirty="0"/>
              <a:t>. We can exploit this fact to make the graphing of a rotated conic section relatively easy.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a:t>
            </a:r>
          </a:p>
        </p:txBody>
      </p:sp>
      <p:sp>
        <p:nvSpPr>
          <p:cNvPr id="3" name="Content Placeholder 2"/>
          <p:cNvSpPr>
            <a:spLocks noGrp="1"/>
          </p:cNvSpPr>
          <p:nvPr>
            <p:ph idx="1"/>
          </p:nvPr>
        </p:nvSpPr>
        <p:spPr/>
        <p:txBody>
          <a:bodyPr/>
          <a:lstStyle/>
          <a:p>
            <a:r>
              <a:rPr lang="en-US" dirty="0"/>
              <a:t>Our method will be to introduce a new set of coordinate axes (i.e., a second Cartesian plane) rotated by an acute angle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with respect to the original coordinate axes and then to graph the conic in the new coordinate system. Algebraically, the goal is to begin with an equation of the form</a:t>
            </a:r>
          </a:p>
          <a:p>
            <a:pPr algn="ctr"/>
            <a:r>
              <a:rPr lang="en-US" i="1" dirty="0">
                <a:solidFill>
                  <a:srgbClr val="0000FF"/>
                </a:solidFill>
              </a:rPr>
              <a:t>Ax</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Bxy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Cy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Dx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Ey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F</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a:t>
            </a:r>
          </a:p>
          <a:p>
            <a:r>
              <a:rPr lang="en-US" dirty="0"/>
              <a:t>and define a new set of coordinate axes </a:t>
            </a:r>
            <a:r>
              <a:rPr lang="en-US" i="1" dirty="0"/>
              <a:t>x</a:t>
            </a:r>
            <a:r>
              <a:rPr lang="en-US" dirty="0"/>
              <a:t>′ and </a:t>
            </a:r>
            <a:r>
              <a:rPr lang="en-US" i="1" dirty="0"/>
              <a:t>y</a:t>
            </a:r>
            <a:r>
              <a:rPr lang="en-US" dirty="0"/>
              <a:t>′ in which the equation has the form</a:t>
            </a:r>
          </a:p>
        </p:txBody>
      </p:sp>
      <p:graphicFrame>
        <p:nvGraphicFramePr>
          <p:cNvPr id="390147" name="Object 3"/>
          <p:cNvGraphicFramePr>
            <a:graphicFrameLocks noChangeAspect="1"/>
          </p:cNvGraphicFramePr>
          <p:nvPr/>
        </p:nvGraphicFramePr>
        <p:xfrm>
          <a:off x="2362200" y="5486400"/>
          <a:ext cx="4699000" cy="444500"/>
        </p:xfrm>
        <a:graphic>
          <a:graphicData uri="http://schemas.openxmlformats.org/presentationml/2006/ole">
            <mc:AlternateContent xmlns:mc="http://schemas.openxmlformats.org/markup-compatibility/2006">
              <mc:Choice xmlns:v="urn:schemas-microsoft-com:vml" Requires="v">
                <p:oleObj spid="_x0000_s390165" name="Equation" r:id="rId3" imgW="4698720" imgH="444240" progId="Equation.DSMT4">
                  <p:embed/>
                </p:oleObj>
              </mc:Choice>
              <mc:Fallback>
                <p:oleObj name="Equation" r:id="rId3" imgW="469872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486400"/>
                        <a:ext cx="4699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0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a:t>
            </a:r>
          </a:p>
        </p:txBody>
      </p:sp>
      <p:sp>
        <p:nvSpPr>
          <p:cNvPr id="3" name="Content Placeholder 2"/>
          <p:cNvSpPr>
            <a:spLocks noGrp="1"/>
          </p:cNvSpPr>
          <p:nvPr>
            <p:ph idx="1"/>
          </p:nvPr>
        </p:nvSpPr>
        <p:spPr>
          <a:xfrm>
            <a:off x="457200" y="1280160"/>
            <a:ext cx="4495800" cy="4572000"/>
          </a:xfrm>
        </p:spPr>
        <p:txBody>
          <a:bodyPr>
            <a:normAutofit/>
          </a:bodyPr>
          <a:lstStyle/>
          <a:p>
            <a:r>
              <a:rPr lang="en-US" dirty="0"/>
              <a:t>We begin with a picture. Figure 14 is an illustration of two rectangular coordinate systems, with the new system rotated by an acute angle     with respect to the original. The point in Figure 14 has two sets of coordinates corresponding to the two coordinate planes. </a:t>
            </a:r>
          </a:p>
        </p:txBody>
      </p:sp>
      <p:graphicFrame>
        <p:nvGraphicFramePr>
          <p:cNvPr id="391170" name="Object 2"/>
          <p:cNvGraphicFramePr>
            <a:graphicFrameLocks noChangeAspect="1"/>
          </p:cNvGraphicFramePr>
          <p:nvPr>
            <p:extLst>
              <p:ext uri="{D42A27DB-BD31-4B8C-83A1-F6EECF244321}">
                <p14:modId xmlns:p14="http://schemas.microsoft.com/office/powerpoint/2010/main" val="4037807137"/>
              </p:ext>
            </p:extLst>
          </p:nvPr>
        </p:nvGraphicFramePr>
        <p:xfrm>
          <a:off x="4323374" y="3094829"/>
          <a:ext cx="241300" cy="317500"/>
        </p:xfrm>
        <a:graphic>
          <a:graphicData uri="http://schemas.openxmlformats.org/presentationml/2006/ole">
            <mc:AlternateContent xmlns:mc="http://schemas.openxmlformats.org/markup-compatibility/2006">
              <mc:Choice xmlns:v="urn:schemas-microsoft-com:vml" Requires="v">
                <p:oleObj spid="_x0000_s391183" name="Equation" r:id="rId3" imgW="241200" imgH="317160" progId="Equation.DSMT4">
                  <p:embed/>
                </p:oleObj>
              </mc:Choice>
              <mc:Fallback>
                <p:oleObj name="Equation" r:id="rId3" imgW="241200" imgH="317160" progId="Equation.DSMT4">
                  <p:embed/>
                  <p:pic>
                    <p:nvPicPr>
                      <p:cNvPr id="0" name="Picture 2"/>
                      <p:cNvPicPr>
                        <a:picLocks noChangeAspect="1" noChangeArrowheads="1"/>
                      </p:cNvPicPr>
                      <p:nvPr/>
                    </p:nvPicPr>
                    <p:blipFill>
                      <a:blip r:embed="rId4"/>
                      <a:srcRect/>
                      <a:stretch>
                        <a:fillRect/>
                      </a:stretch>
                    </p:blipFill>
                    <p:spPr bwMode="auto">
                      <a:xfrm>
                        <a:off x="4323374" y="3094829"/>
                        <a:ext cx="241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3851584" y="1543929"/>
            <a:ext cx="5278561" cy="4308231"/>
            <a:chOff x="3865439" y="1559169"/>
            <a:chExt cx="5278561" cy="4308231"/>
          </a:xfrm>
        </p:grpSpPr>
        <p:pic>
          <p:nvPicPr>
            <p:cNvPr id="391171"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4924538" y="1559169"/>
              <a:ext cx="4037754" cy="3474720"/>
            </a:xfrm>
            <a:prstGeom prst="rect">
              <a:avLst/>
            </a:prstGeom>
            <a:noFill/>
            <a:ln w="9525">
              <a:noFill/>
              <a:miter lim="800000"/>
              <a:headEnd/>
              <a:tailEnd/>
            </a:ln>
          </p:spPr>
        </p:pic>
        <p:sp>
          <p:nvSpPr>
            <p:cNvPr id="6" name="Rectangle 5"/>
            <p:cNvSpPr/>
            <p:nvPr/>
          </p:nvSpPr>
          <p:spPr>
            <a:xfrm>
              <a:off x="3865439" y="5344180"/>
              <a:ext cx="5278561" cy="523220"/>
            </a:xfrm>
            <a:prstGeom prst="rect">
              <a:avLst/>
            </a:prstGeom>
          </p:spPr>
          <p:txBody>
            <a:bodyPr wrap="none">
              <a:spAutoFit/>
            </a:bodyPr>
            <a:lstStyle/>
            <a:p>
              <a:r>
                <a:rPr lang="en-US" sz="2800" b="1" dirty="0"/>
                <a:t>Figure 14 </a:t>
              </a:r>
              <a:r>
                <a:rPr lang="en-US" sz="2800" dirty="0"/>
                <a:t>Two Coordinate Systems</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a:t>
            </a:r>
          </a:p>
        </p:txBody>
      </p:sp>
      <p:sp>
        <p:nvSpPr>
          <p:cNvPr id="3" name="Content Placeholder 2"/>
          <p:cNvSpPr>
            <a:spLocks noGrp="1"/>
          </p:cNvSpPr>
          <p:nvPr>
            <p:ph idx="1"/>
          </p:nvPr>
        </p:nvSpPr>
        <p:spPr>
          <a:xfrm>
            <a:off x="457200" y="1280160"/>
            <a:ext cx="4648200" cy="4572000"/>
          </a:xfrm>
        </p:spPr>
        <p:txBody>
          <a:bodyPr/>
          <a:lstStyle/>
          <a:p>
            <a:r>
              <a:rPr lang="en-US" dirty="0"/>
              <a:t>However, the distance </a:t>
            </a:r>
            <a:r>
              <a:rPr lang="en-US" i="1" dirty="0"/>
              <a:t>r</a:t>
            </a:r>
            <a:r>
              <a:rPr lang="en-US" dirty="0"/>
              <a:t> between the origin and the point is the same in both, and this fact along with the introduction of the angle </a:t>
            </a:r>
            <a:br>
              <a:rPr lang="en-US" dirty="0"/>
            </a:b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sym typeface="Symbol" panose="05050102010706020507" pitchFamily="18" charset="2"/>
              </a:rPr>
              <a:t> </a:t>
            </a:r>
            <a:r>
              <a:rPr lang="en-US" dirty="0"/>
              <a:t>shown in Figure 15 allow us to relate the two sets of coordinates.</a:t>
            </a:r>
          </a:p>
        </p:txBody>
      </p:sp>
      <p:grpSp>
        <p:nvGrpSpPr>
          <p:cNvPr id="8" name="Group 7"/>
          <p:cNvGrpSpPr/>
          <p:nvPr/>
        </p:nvGrpSpPr>
        <p:grpSpPr>
          <a:xfrm>
            <a:off x="2943610" y="1295400"/>
            <a:ext cx="6276590" cy="4714220"/>
            <a:chOff x="2943610" y="1295400"/>
            <a:chExt cx="6276590" cy="4714220"/>
          </a:xfrm>
        </p:grpSpPr>
        <p:pic>
          <p:nvPicPr>
            <p:cNvPr id="39219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029200" y="1295400"/>
              <a:ext cx="3739551" cy="4114800"/>
            </a:xfrm>
            <a:prstGeom prst="rect">
              <a:avLst/>
            </a:prstGeom>
            <a:noFill/>
            <a:ln w="9525">
              <a:noFill/>
              <a:miter lim="800000"/>
              <a:headEnd/>
              <a:tailEnd/>
            </a:ln>
          </p:spPr>
        </p:pic>
        <p:sp>
          <p:nvSpPr>
            <p:cNvPr id="5" name="Rectangle 4"/>
            <p:cNvSpPr/>
            <p:nvPr/>
          </p:nvSpPr>
          <p:spPr>
            <a:xfrm>
              <a:off x="2943610" y="5486400"/>
              <a:ext cx="6276590" cy="523220"/>
            </a:xfrm>
            <a:prstGeom prst="rect">
              <a:avLst/>
            </a:prstGeom>
          </p:spPr>
          <p:txBody>
            <a:bodyPr wrap="none">
              <a:spAutoFit/>
            </a:bodyPr>
            <a:lstStyle/>
            <a:p>
              <a:r>
                <a:rPr lang="en-US" sz="2800" b="1" dirty="0"/>
                <a:t>Figure 15 </a:t>
              </a:r>
              <a:r>
                <a:rPr lang="en-US" sz="2800" dirty="0"/>
                <a:t>Relation between </a:t>
              </a:r>
              <a:r>
                <a:rPr lang="en-US" sz="2800" i="1" dirty="0"/>
                <a:t>x</a:t>
              </a:r>
              <a:r>
                <a:rPr lang="en-US" sz="2800" dirty="0"/>
                <a:t>′, </a:t>
              </a:r>
              <a:r>
                <a:rPr lang="en-US" sz="2800" i="1" dirty="0"/>
                <a:t>y</a:t>
              </a:r>
              <a:r>
                <a:rPr lang="en-US" sz="2800" dirty="0"/>
                <a:t>′, </a:t>
              </a:r>
              <a:r>
                <a:rPr lang="en-US" sz="2800" i="1" dirty="0"/>
                <a:t>x</a:t>
              </a:r>
              <a:r>
                <a:rPr lang="en-US" sz="2800" dirty="0"/>
                <a:t>, and </a:t>
              </a:r>
              <a:r>
                <a:rPr lang="en-US" sz="2800" i="1" dirty="0"/>
                <a:t>y</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a:t>
            </a:r>
          </a:p>
        </p:txBody>
      </p:sp>
      <p:sp>
        <p:nvSpPr>
          <p:cNvPr id="3" name="Content Placeholder 2"/>
          <p:cNvSpPr>
            <a:spLocks noGrp="1"/>
          </p:cNvSpPr>
          <p:nvPr>
            <p:ph idx="1"/>
          </p:nvPr>
        </p:nvSpPr>
        <p:spPr/>
        <p:txBody>
          <a:bodyPr/>
          <a:lstStyle/>
          <a:p>
            <a:r>
              <a:rPr lang="en-US" dirty="0"/>
              <a:t>We can now apply one of the trigonometric identities.</a:t>
            </a:r>
          </a:p>
          <a:p>
            <a:endParaRPr lang="en-US" dirty="0"/>
          </a:p>
          <a:p>
            <a:endParaRPr lang="en-US" dirty="0"/>
          </a:p>
          <a:p>
            <a:endParaRPr lang="en-US" dirty="0"/>
          </a:p>
          <a:p>
            <a:endParaRPr lang="en-US" dirty="0"/>
          </a:p>
          <a:p>
            <a:endParaRPr lang="en-US" dirty="0"/>
          </a:p>
          <a:p>
            <a:r>
              <a:rPr lang="en-US" dirty="0"/>
              <a:t>Similarly, </a:t>
            </a:r>
          </a:p>
        </p:txBody>
      </p:sp>
      <p:graphicFrame>
        <p:nvGraphicFramePr>
          <p:cNvPr id="393219" name="Object 3"/>
          <p:cNvGraphicFramePr>
            <a:graphicFrameLocks noChangeAspect="1"/>
          </p:cNvGraphicFramePr>
          <p:nvPr>
            <p:extLst>
              <p:ext uri="{D42A27DB-BD31-4B8C-83A1-F6EECF244321}">
                <p14:modId xmlns:p14="http://schemas.microsoft.com/office/powerpoint/2010/main" val="1950995404"/>
              </p:ext>
            </p:extLst>
          </p:nvPr>
        </p:nvGraphicFramePr>
        <p:xfrm>
          <a:off x="1955800" y="4433888"/>
          <a:ext cx="2844800" cy="393700"/>
        </p:xfrm>
        <a:graphic>
          <a:graphicData uri="http://schemas.openxmlformats.org/presentationml/2006/ole">
            <mc:AlternateContent xmlns:mc="http://schemas.openxmlformats.org/markup-compatibility/2006">
              <mc:Choice xmlns:v="urn:schemas-microsoft-com:vml" Requires="v">
                <p:oleObj spid="_x0000_s393284" name="Equation" r:id="rId3" imgW="2844720" imgH="393480" progId="Equation.DSMT4">
                  <p:embed/>
                </p:oleObj>
              </mc:Choice>
              <mc:Fallback>
                <p:oleObj name="Equation" r:id="rId3" imgW="2844720" imgH="393480" progId="Equation.DSMT4">
                  <p:embed/>
                  <p:pic>
                    <p:nvPicPr>
                      <p:cNvPr id="0" name="Picture 3"/>
                      <p:cNvPicPr>
                        <a:picLocks noChangeAspect="1" noChangeArrowheads="1"/>
                      </p:cNvPicPr>
                      <p:nvPr/>
                    </p:nvPicPr>
                    <p:blipFill>
                      <a:blip r:embed="rId4"/>
                      <a:srcRect/>
                      <a:stretch>
                        <a:fillRect/>
                      </a:stretch>
                    </p:blipFill>
                    <p:spPr bwMode="auto">
                      <a:xfrm>
                        <a:off x="1955800" y="4433888"/>
                        <a:ext cx="284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0" name="Object 4"/>
          <p:cNvGraphicFramePr>
            <a:graphicFrameLocks noChangeAspect="1"/>
          </p:cNvGraphicFramePr>
          <p:nvPr>
            <p:extLst>
              <p:ext uri="{D42A27DB-BD31-4B8C-83A1-F6EECF244321}">
                <p14:modId xmlns:p14="http://schemas.microsoft.com/office/powerpoint/2010/main" val="709747886"/>
              </p:ext>
            </p:extLst>
          </p:nvPr>
        </p:nvGraphicFramePr>
        <p:xfrm>
          <a:off x="2470150" y="1974850"/>
          <a:ext cx="2298700" cy="482600"/>
        </p:xfrm>
        <a:graphic>
          <a:graphicData uri="http://schemas.openxmlformats.org/presentationml/2006/ole">
            <mc:AlternateContent xmlns:mc="http://schemas.openxmlformats.org/markup-compatibility/2006">
              <mc:Choice xmlns:v="urn:schemas-microsoft-com:vml" Requires="v">
                <p:oleObj spid="_x0000_s393285" name="Equation" r:id="rId5" imgW="2298600" imgH="482400" progId="Equation.DSMT4">
                  <p:embed/>
                </p:oleObj>
              </mc:Choice>
              <mc:Fallback>
                <p:oleObj name="Equation" r:id="rId5" imgW="2298600" imgH="482400" progId="Equation.DSMT4">
                  <p:embed/>
                  <p:pic>
                    <p:nvPicPr>
                      <p:cNvPr id="0" name="Picture 4"/>
                      <p:cNvPicPr>
                        <a:picLocks noChangeAspect="1" noChangeArrowheads="1"/>
                      </p:cNvPicPr>
                      <p:nvPr/>
                    </p:nvPicPr>
                    <p:blipFill>
                      <a:blip r:embed="rId6"/>
                      <a:srcRect/>
                      <a:stretch>
                        <a:fillRect/>
                      </a:stretch>
                    </p:blipFill>
                    <p:spPr bwMode="auto">
                      <a:xfrm>
                        <a:off x="2470150" y="1974850"/>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1" name="Object 5"/>
          <p:cNvGraphicFramePr>
            <a:graphicFrameLocks noChangeAspect="1"/>
          </p:cNvGraphicFramePr>
          <p:nvPr>
            <p:extLst>
              <p:ext uri="{D42A27DB-BD31-4B8C-83A1-F6EECF244321}">
                <p14:modId xmlns:p14="http://schemas.microsoft.com/office/powerpoint/2010/main" val="1558908092"/>
              </p:ext>
            </p:extLst>
          </p:nvPr>
        </p:nvGraphicFramePr>
        <p:xfrm>
          <a:off x="2690813" y="2555875"/>
          <a:ext cx="3962400" cy="482600"/>
        </p:xfrm>
        <a:graphic>
          <a:graphicData uri="http://schemas.openxmlformats.org/presentationml/2006/ole">
            <mc:AlternateContent xmlns:mc="http://schemas.openxmlformats.org/markup-compatibility/2006">
              <mc:Choice xmlns:v="urn:schemas-microsoft-com:vml" Requires="v">
                <p:oleObj spid="_x0000_s393286" name="Equation" r:id="rId7" imgW="3962160" imgH="482400" progId="Equation.DSMT4">
                  <p:embed/>
                </p:oleObj>
              </mc:Choice>
              <mc:Fallback>
                <p:oleObj name="Equation" r:id="rId7" imgW="3962160" imgH="482400" progId="Equation.DSMT4">
                  <p:embed/>
                  <p:pic>
                    <p:nvPicPr>
                      <p:cNvPr id="0" name="Picture 5"/>
                      <p:cNvPicPr>
                        <a:picLocks noChangeAspect="1" noChangeArrowheads="1"/>
                      </p:cNvPicPr>
                      <p:nvPr/>
                    </p:nvPicPr>
                    <p:blipFill>
                      <a:blip r:embed="rId8"/>
                      <a:srcRect/>
                      <a:stretch>
                        <a:fillRect/>
                      </a:stretch>
                    </p:blipFill>
                    <p:spPr bwMode="auto">
                      <a:xfrm>
                        <a:off x="2690813" y="2555875"/>
                        <a:ext cx="396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2" name="Object 6"/>
          <p:cNvGraphicFramePr>
            <a:graphicFrameLocks noChangeAspect="1"/>
          </p:cNvGraphicFramePr>
          <p:nvPr>
            <p:extLst>
              <p:ext uri="{D42A27DB-BD31-4B8C-83A1-F6EECF244321}">
                <p14:modId xmlns:p14="http://schemas.microsoft.com/office/powerpoint/2010/main" val="2036001208"/>
              </p:ext>
            </p:extLst>
          </p:nvPr>
        </p:nvGraphicFramePr>
        <p:xfrm>
          <a:off x="2703513" y="3175000"/>
          <a:ext cx="3860800" cy="330200"/>
        </p:xfrm>
        <a:graphic>
          <a:graphicData uri="http://schemas.openxmlformats.org/presentationml/2006/ole">
            <mc:AlternateContent xmlns:mc="http://schemas.openxmlformats.org/markup-compatibility/2006">
              <mc:Choice xmlns:v="urn:schemas-microsoft-com:vml" Requires="v">
                <p:oleObj spid="_x0000_s393287" name="Equation" r:id="rId9" imgW="3860640" imgH="330120" progId="Equation.DSMT4">
                  <p:embed/>
                </p:oleObj>
              </mc:Choice>
              <mc:Fallback>
                <p:oleObj name="Equation" r:id="rId9" imgW="3860640" imgH="330120" progId="Equation.DSMT4">
                  <p:embed/>
                  <p:pic>
                    <p:nvPicPr>
                      <p:cNvPr id="0" name="Picture 6"/>
                      <p:cNvPicPr>
                        <a:picLocks noChangeAspect="1" noChangeArrowheads="1"/>
                      </p:cNvPicPr>
                      <p:nvPr/>
                    </p:nvPicPr>
                    <p:blipFill>
                      <a:blip r:embed="rId10"/>
                      <a:srcRect/>
                      <a:stretch>
                        <a:fillRect/>
                      </a:stretch>
                    </p:blipFill>
                    <p:spPr bwMode="auto">
                      <a:xfrm>
                        <a:off x="2703513" y="3175000"/>
                        <a:ext cx="38608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3" name="Object 7"/>
          <p:cNvGraphicFramePr>
            <a:graphicFrameLocks noChangeAspect="1"/>
          </p:cNvGraphicFramePr>
          <p:nvPr>
            <p:extLst>
              <p:ext uri="{D42A27DB-BD31-4B8C-83A1-F6EECF244321}">
                <p14:modId xmlns:p14="http://schemas.microsoft.com/office/powerpoint/2010/main" val="2979864583"/>
              </p:ext>
            </p:extLst>
          </p:nvPr>
        </p:nvGraphicFramePr>
        <p:xfrm>
          <a:off x="2754313" y="3709988"/>
          <a:ext cx="2527300" cy="393700"/>
        </p:xfrm>
        <a:graphic>
          <a:graphicData uri="http://schemas.openxmlformats.org/presentationml/2006/ole">
            <mc:AlternateContent xmlns:mc="http://schemas.openxmlformats.org/markup-compatibility/2006">
              <mc:Choice xmlns:v="urn:schemas-microsoft-com:vml" Requires="v">
                <p:oleObj spid="_x0000_s393288" name="Equation" r:id="rId11" imgW="2527200" imgH="393480" progId="Equation.DSMT4">
                  <p:embed/>
                </p:oleObj>
              </mc:Choice>
              <mc:Fallback>
                <p:oleObj name="Equation" r:id="rId11" imgW="2527200" imgH="393480" progId="Equation.DSMT4">
                  <p:embed/>
                  <p:pic>
                    <p:nvPicPr>
                      <p:cNvPr id="0" name="Picture 7"/>
                      <p:cNvPicPr>
                        <a:picLocks noChangeAspect="1" noChangeArrowheads="1"/>
                      </p:cNvPicPr>
                      <p:nvPr/>
                    </p:nvPicPr>
                    <p:blipFill>
                      <a:blip r:embed="rId12"/>
                      <a:srcRect/>
                      <a:stretch>
                        <a:fillRect/>
                      </a:stretch>
                    </p:blipFill>
                    <p:spPr bwMode="auto">
                      <a:xfrm>
                        <a:off x="2754313" y="3709988"/>
                        <a:ext cx="2527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32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3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a:t>
            </a:r>
          </a:p>
        </p:txBody>
      </p:sp>
      <p:sp>
        <p:nvSpPr>
          <p:cNvPr id="3" name="Content Placeholder 2"/>
          <p:cNvSpPr>
            <a:spLocks noGrp="1"/>
          </p:cNvSpPr>
          <p:nvPr>
            <p:ph idx="1"/>
          </p:nvPr>
        </p:nvSpPr>
        <p:spPr/>
        <p:txBody>
          <a:bodyPr/>
          <a:lstStyle/>
          <a:p>
            <a:r>
              <a:rPr lang="en-US" dirty="0"/>
              <a:t>We will also need to be able to express </a:t>
            </a:r>
            <a:r>
              <a:rPr lang="en-US" i="1" dirty="0"/>
              <a:t>x</a:t>
            </a:r>
            <a:r>
              <a:rPr lang="en-US" dirty="0"/>
              <a:t>′ and </a:t>
            </a:r>
            <a:r>
              <a:rPr lang="en-US" i="1" dirty="0"/>
              <a:t>y</a:t>
            </a:r>
            <a:r>
              <a:rPr lang="en-US" dirty="0"/>
              <a:t>′ in terms of </a:t>
            </a:r>
            <a:r>
              <a:rPr lang="en-US" i="1" dirty="0"/>
              <a:t>x</a:t>
            </a:r>
            <a:r>
              <a:rPr lang="en-US" dirty="0"/>
              <a:t> and </a:t>
            </a:r>
            <a:r>
              <a:rPr lang="en-US" i="1" dirty="0"/>
              <a:t>y</a:t>
            </a:r>
            <a:r>
              <a:rPr lang="en-US" dirty="0"/>
              <a:t>, and we can do so through the clever application of another trigonometric identity. By multiplying the two equations we have just derived by 		     respectively, and then adding the results, we obtain the following:</a:t>
            </a:r>
          </a:p>
        </p:txBody>
      </p:sp>
      <p:graphicFrame>
        <p:nvGraphicFramePr>
          <p:cNvPr id="394242" name="Object 2"/>
          <p:cNvGraphicFramePr>
            <a:graphicFrameLocks noChangeAspect="1"/>
          </p:cNvGraphicFramePr>
          <p:nvPr>
            <p:extLst>
              <p:ext uri="{D42A27DB-BD31-4B8C-83A1-F6EECF244321}">
                <p14:modId xmlns:p14="http://schemas.microsoft.com/office/powerpoint/2010/main" val="3580952538"/>
              </p:ext>
            </p:extLst>
          </p:nvPr>
        </p:nvGraphicFramePr>
        <p:xfrm>
          <a:off x="546100" y="3098800"/>
          <a:ext cx="2197100" cy="406400"/>
        </p:xfrm>
        <a:graphic>
          <a:graphicData uri="http://schemas.openxmlformats.org/presentationml/2006/ole">
            <mc:AlternateContent xmlns:mc="http://schemas.openxmlformats.org/markup-compatibility/2006">
              <mc:Choice xmlns:v="urn:schemas-microsoft-com:vml" Requires="v">
                <p:oleObj spid="_x0000_s394270" name="Equation" r:id="rId3" imgW="2197080" imgH="406080" progId="Equation.DSMT4">
                  <p:embed/>
                </p:oleObj>
              </mc:Choice>
              <mc:Fallback>
                <p:oleObj name="Equation" r:id="rId3" imgW="2197080" imgH="406080" progId="Equation.DSMT4">
                  <p:embed/>
                  <p:pic>
                    <p:nvPicPr>
                      <p:cNvPr id="0" name="Picture 2"/>
                      <p:cNvPicPr>
                        <a:picLocks noChangeAspect="1" noChangeArrowheads="1"/>
                      </p:cNvPicPr>
                      <p:nvPr/>
                    </p:nvPicPr>
                    <p:blipFill>
                      <a:blip r:embed="rId4"/>
                      <a:srcRect/>
                      <a:stretch>
                        <a:fillRect/>
                      </a:stretch>
                    </p:blipFill>
                    <p:spPr bwMode="auto">
                      <a:xfrm>
                        <a:off x="546100" y="3098800"/>
                        <a:ext cx="2197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43" name="Object 3"/>
          <p:cNvGraphicFramePr>
            <a:graphicFrameLocks noChangeAspect="1"/>
          </p:cNvGraphicFramePr>
          <p:nvPr>
            <p:extLst>
              <p:ext uri="{D42A27DB-BD31-4B8C-83A1-F6EECF244321}">
                <p14:modId xmlns:p14="http://schemas.microsoft.com/office/powerpoint/2010/main" val="956136170"/>
              </p:ext>
            </p:extLst>
          </p:nvPr>
        </p:nvGraphicFramePr>
        <p:xfrm>
          <a:off x="1460500" y="3951288"/>
          <a:ext cx="5905500" cy="2057400"/>
        </p:xfrm>
        <a:graphic>
          <a:graphicData uri="http://schemas.openxmlformats.org/presentationml/2006/ole">
            <mc:AlternateContent xmlns:mc="http://schemas.openxmlformats.org/markup-compatibility/2006">
              <mc:Choice xmlns:v="urn:schemas-microsoft-com:vml" Requires="v">
                <p:oleObj spid="_x0000_s394271" name="Equation" r:id="rId5" imgW="5905440" imgH="2057400" progId="Equation.DSMT4">
                  <p:embed/>
                </p:oleObj>
              </mc:Choice>
              <mc:Fallback>
                <p:oleObj name="Equation" r:id="rId5" imgW="5905440" imgH="2057400" progId="Equation.DSMT4">
                  <p:embed/>
                  <p:pic>
                    <p:nvPicPr>
                      <p:cNvPr id="0" name="Picture 3"/>
                      <p:cNvPicPr>
                        <a:picLocks noChangeAspect="1" noChangeArrowheads="1"/>
                      </p:cNvPicPr>
                      <p:nvPr/>
                    </p:nvPicPr>
                    <p:blipFill>
                      <a:blip r:embed="rId6"/>
                      <a:srcRect/>
                      <a:stretch>
                        <a:fillRect/>
                      </a:stretch>
                    </p:blipFill>
                    <p:spPr bwMode="auto">
                      <a:xfrm>
                        <a:off x="1460500" y="3951288"/>
                        <a:ext cx="59055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Conic Sections in Cartesian Coordinates </a:t>
            </a:r>
          </a:p>
        </p:txBody>
      </p:sp>
      <p:sp>
        <p:nvSpPr>
          <p:cNvPr id="3" name="Content Placeholder 2"/>
          <p:cNvSpPr>
            <a:spLocks noGrp="1"/>
          </p:cNvSpPr>
          <p:nvPr>
            <p:ph idx="1"/>
          </p:nvPr>
        </p:nvSpPr>
        <p:spPr>
          <a:xfrm>
            <a:off x="457200" y="1280160"/>
            <a:ext cx="5791200" cy="4572000"/>
          </a:xfrm>
        </p:spPr>
        <p:txBody>
          <a:bodyPr/>
          <a:lstStyle/>
          <a:p>
            <a:r>
              <a:rPr lang="en-US" dirty="0"/>
              <a:t>A </a:t>
            </a:r>
            <a:r>
              <a:rPr lang="en-US" b="1" dirty="0">
                <a:solidFill>
                  <a:schemeClr val="tx2"/>
                </a:solidFill>
              </a:rPr>
              <a:t>hyperbola</a:t>
            </a:r>
            <a:r>
              <a:rPr lang="en-US" dirty="0"/>
              <a:t> is the intersection of a cone with a plane that intersects both nappes. In each case, we specify that the intersecting plane does not contain the vertex—a figure that results when the intersecting plane </a:t>
            </a:r>
            <a:r>
              <a:rPr lang="en-US" i="1" dirty="0"/>
              <a:t>does</a:t>
            </a:r>
            <a:r>
              <a:rPr lang="en-US" dirty="0"/>
              <a:t> contain the vertex is called a </a:t>
            </a:r>
            <a:r>
              <a:rPr lang="en-US" i="1" dirty="0"/>
              <a:t>degenerate </a:t>
            </a:r>
            <a:r>
              <a:rPr lang="en-US" dirty="0"/>
              <a:t>conic section and is a point, a line, or a pair of intersecting lines. </a:t>
            </a:r>
          </a:p>
        </p:txBody>
      </p:sp>
      <p:grpSp>
        <p:nvGrpSpPr>
          <p:cNvPr id="6" name="Group 5"/>
          <p:cNvGrpSpPr/>
          <p:nvPr/>
        </p:nvGrpSpPr>
        <p:grpSpPr>
          <a:xfrm>
            <a:off x="6643280" y="1225062"/>
            <a:ext cx="1814920" cy="4843173"/>
            <a:chOff x="6643280" y="1225062"/>
            <a:chExt cx="1814920" cy="4843173"/>
          </a:xfrm>
        </p:grpSpPr>
        <p:pic>
          <p:nvPicPr>
            <p:cNvPr id="36352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705600" y="1225062"/>
              <a:ext cx="1571735" cy="4389120"/>
            </a:xfrm>
            <a:prstGeom prst="rect">
              <a:avLst/>
            </a:prstGeom>
            <a:noFill/>
            <a:ln w="9525">
              <a:noFill/>
              <a:miter lim="800000"/>
              <a:headEnd/>
              <a:tailEnd/>
            </a:ln>
          </p:spPr>
        </p:pic>
        <p:sp>
          <p:nvSpPr>
            <p:cNvPr id="5" name="Rectangle 4"/>
            <p:cNvSpPr/>
            <p:nvPr/>
          </p:nvSpPr>
          <p:spPr>
            <a:xfrm>
              <a:off x="6643280" y="5545015"/>
              <a:ext cx="1814920" cy="523220"/>
            </a:xfrm>
            <a:prstGeom prst="rect">
              <a:avLst/>
            </a:prstGeom>
          </p:spPr>
          <p:txBody>
            <a:bodyPr wrap="none">
              <a:spAutoFit/>
            </a:bodyPr>
            <a:lstStyle/>
            <a:p>
              <a:r>
                <a:rPr lang="en-US" sz="2800" b="1" dirty="0"/>
                <a:t>Hyperbola </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Rotation Relations</a:t>
            </a:r>
          </a:p>
        </p:txBody>
      </p:sp>
      <p:sp>
        <p:nvSpPr>
          <p:cNvPr id="3" name="Content Placeholder 2"/>
          <p:cNvSpPr>
            <a:spLocks noGrp="1"/>
          </p:cNvSpPr>
          <p:nvPr>
            <p:ph idx="1"/>
          </p:nvPr>
        </p:nvSpPr>
        <p:spPr>
          <a:xfrm>
            <a:off x="457200" y="1280160"/>
            <a:ext cx="8229600" cy="3884140"/>
          </a:xfrm>
          <a:solidFill>
            <a:srgbClr val="FFFFCC"/>
          </a:solidFill>
          <a:ln w="28575">
            <a:solidFill>
              <a:schemeClr val="tx1"/>
            </a:solidFill>
          </a:ln>
        </p:spPr>
        <p:txBody>
          <a:bodyPr>
            <a:spAutoFit/>
          </a:bodyPr>
          <a:lstStyle/>
          <a:p>
            <a:pPr algn="ctr"/>
            <a:r>
              <a:rPr lang="en-US" b="1" dirty="0">
                <a:solidFill>
                  <a:schemeClr val="tx1"/>
                </a:solidFill>
              </a:rPr>
              <a:t>Rotation Relations</a:t>
            </a:r>
          </a:p>
          <a:p>
            <a:r>
              <a:rPr lang="en-US" dirty="0">
                <a:solidFill>
                  <a:schemeClr val="tx1"/>
                </a:solidFill>
              </a:rPr>
              <a:t>Given a rectangular coordinate system with axes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rotated by an acute angle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with respect to axes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as in Figure 14, the two sets of coordinates </a:t>
            </a:r>
          </a:p>
          <a:p>
            <a:pPr>
              <a:spcBef>
                <a:spcPts val="0"/>
              </a:spcBef>
            </a:pP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and (</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for the same point are related by the following equations:</a:t>
            </a:r>
          </a:p>
          <a:p>
            <a:endParaRPr lang="en-US" dirty="0">
              <a:solidFill>
                <a:schemeClr val="tx1"/>
              </a:solidFill>
            </a:endParaRPr>
          </a:p>
          <a:p>
            <a:endParaRPr lang="en-US" dirty="0">
              <a:solidFill>
                <a:schemeClr val="tx1"/>
              </a:solidFill>
            </a:endParaRPr>
          </a:p>
        </p:txBody>
      </p:sp>
      <p:graphicFrame>
        <p:nvGraphicFramePr>
          <p:cNvPr id="395267" name="Object 3"/>
          <p:cNvGraphicFramePr>
            <a:graphicFrameLocks noChangeAspect="1"/>
          </p:cNvGraphicFramePr>
          <p:nvPr>
            <p:extLst>
              <p:ext uri="{D42A27DB-BD31-4B8C-83A1-F6EECF244321}">
                <p14:modId xmlns:p14="http://schemas.microsoft.com/office/powerpoint/2010/main" val="1552359082"/>
              </p:ext>
            </p:extLst>
          </p:nvPr>
        </p:nvGraphicFramePr>
        <p:xfrm>
          <a:off x="1562100" y="4032250"/>
          <a:ext cx="5943600" cy="990600"/>
        </p:xfrm>
        <a:graphic>
          <a:graphicData uri="http://schemas.openxmlformats.org/presentationml/2006/ole">
            <mc:AlternateContent xmlns:mc="http://schemas.openxmlformats.org/markup-compatibility/2006">
              <mc:Choice xmlns:v="urn:schemas-microsoft-com:vml" Requires="v">
                <p:oleObj spid="_x0000_s395286" name="Equation" r:id="rId3" imgW="5943600" imgH="990360" progId="Equation.DSMT4">
                  <p:embed/>
                </p:oleObj>
              </mc:Choice>
              <mc:Fallback>
                <p:oleObj name="Equation" r:id="rId3" imgW="5943600" imgH="990360" progId="Equation.DSMT4">
                  <p:embed/>
                  <p:pic>
                    <p:nvPicPr>
                      <p:cNvPr id="0" name="Picture 3"/>
                      <p:cNvPicPr>
                        <a:picLocks noChangeAspect="1" noChangeArrowheads="1"/>
                      </p:cNvPicPr>
                      <p:nvPr/>
                    </p:nvPicPr>
                    <p:blipFill>
                      <a:blip r:embed="rId4"/>
                      <a:srcRect/>
                      <a:stretch>
                        <a:fillRect/>
                      </a:stretch>
                    </p:blipFill>
                    <p:spPr bwMode="auto">
                      <a:xfrm>
                        <a:off x="1562100" y="4032250"/>
                        <a:ext cx="5943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Given 		     find the </a:t>
            </a:r>
            <a:r>
              <a:rPr lang="en-US" i="1" dirty="0"/>
              <a:t>x</a:t>
            </a:r>
            <a:r>
              <a:rPr lang="en-US" dirty="0"/>
              <a:t>′ </a:t>
            </a:r>
            <a:r>
              <a:rPr lang="en-US" i="1" dirty="0"/>
              <a:t>y</a:t>
            </a:r>
            <a:r>
              <a:rPr lang="en-US" dirty="0"/>
              <a:t>′-coordinates of the point with </a:t>
            </a:r>
            <a:r>
              <a:rPr lang="en-US" i="1" dirty="0"/>
              <a:t>xy</a:t>
            </a:r>
            <a:r>
              <a:rPr lang="en-US" dirty="0"/>
              <a:t>‑coordinates (</a:t>
            </a:r>
            <a:r>
              <a:rPr lang="en-US" dirty="0">
                <a:latin typeface="Symbol" pitchFamily="18" charset="2"/>
              </a:rPr>
              <a:t>-</a:t>
            </a:r>
            <a:r>
              <a:rPr lang="en-US" dirty="0"/>
              <a:t>1, 5).</a:t>
            </a:r>
          </a:p>
          <a:p>
            <a:r>
              <a:rPr lang="en-US" b="1" dirty="0"/>
              <a:t>Solution</a:t>
            </a:r>
          </a:p>
          <a:p>
            <a:r>
              <a:rPr lang="en-US" dirty="0"/>
              <a:t>Using the rotation relations we calculate the </a:t>
            </a:r>
            <a:r>
              <a:rPr lang="en-US" i="1" dirty="0"/>
              <a:t>x</a:t>
            </a:r>
            <a:r>
              <a:rPr lang="en-US" dirty="0"/>
              <a:t>′ </a:t>
            </a:r>
            <a:r>
              <a:rPr lang="en-US" i="1" dirty="0"/>
              <a:t>y</a:t>
            </a:r>
            <a:r>
              <a:rPr lang="en-US" dirty="0"/>
              <a:t>′­coordinates as follows:</a:t>
            </a:r>
          </a:p>
        </p:txBody>
      </p:sp>
      <p:graphicFrame>
        <p:nvGraphicFramePr>
          <p:cNvPr id="396290" name="Object 2"/>
          <p:cNvGraphicFramePr>
            <a:graphicFrameLocks noChangeAspect="1"/>
          </p:cNvGraphicFramePr>
          <p:nvPr>
            <p:extLst>
              <p:ext uri="{D42A27DB-BD31-4B8C-83A1-F6EECF244321}">
                <p14:modId xmlns:p14="http://schemas.microsoft.com/office/powerpoint/2010/main" val="496338084"/>
              </p:ext>
            </p:extLst>
          </p:nvPr>
        </p:nvGraphicFramePr>
        <p:xfrm>
          <a:off x="1460500" y="1382713"/>
          <a:ext cx="1231900" cy="431800"/>
        </p:xfrm>
        <a:graphic>
          <a:graphicData uri="http://schemas.openxmlformats.org/presentationml/2006/ole">
            <mc:AlternateContent xmlns:mc="http://schemas.openxmlformats.org/markup-compatibility/2006">
              <mc:Choice xmlns:v="urn:schemas-microsoft-com:vml" Requires="v">
                <p:oleObj spid="_x0000_s396344" name="Equation" r:id="rId3" imgW="1231560" imgH="431640" progId="Equation.DSMT4">
                  <p:embed/>
                </p:oleObj>
              </mc:Choice>
              <mc:Fallback>
                <p:oleObj name="Equation" r:id="rId3" imgW="1231560" imgH="431640" progId="Equation.DSMT4">
                  <p:embed/>
                  <p:pic>
                    <p:nvPicPr>
                      <p:cNvPr id="0" name="Picture 2"/>
                      <p:cNvPicPr>
                        <a:picLocks noChangeAspect="1" noChangeArrowheads="1"/>
                      </p:cNvPicPr>
                      <p:nvPr/>
                    </p:nvPicPr>
                    <p:blipFill>
                      <a:blip r:embed="rId4"/>
                      <a:srcRect/>
                      <a:stretch>
                        <a:fillRect/>
                      </a:stretch>
                    </p:blipFill>
                    <p:spPr bwMode="auto">
                      <a:xfrm>
                        <a:off x="1460500" y="1382713"/>
                        <a:ext cx="1231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2" name="Object 4"/>
          <p:cNvGraphicFramePr>
            <a:graphicFrameLocks noChangeAspect="1"/>
          </p:cNvGraphicFramePr>
          <p:nvPr>
            <p:extLst>
              <p:ext uri="{D42A27DB-BD31-4B8C-83A1-F6EECF244321}">
                <p14:modId xmlns:p14="http://schemas.microsoft.com/office/powerpoint/2010/main" val="2339813934"/>
              </p:ext>
            </p:extLst>
          </p:nvPr>
        </p:nvGraphicFramePr>
        <p:xfrm>
          <a:off x="1657350" y="3727450"/>
          <a:ext cx="3327400" cy="838200"/>
        </p:xfrm>
        <a:graphic>
          <a:graphicData uri="http://schemas.openxmlformats.org/presentationml/2006/ole">
            <mc:AlternateContent xmlns:mc="http://schemas.openxmlformats.org/markup-compatibility/2006">
              <mc:Choice xmlns:v="urn:schemas-microsoft-com:vml" Requires="v">
                <p:oleObj spid="_x0000_s396345" name="Equation" r:id="rId5" imgW="3327120" imgH="838080" progId="Equation.DSMT4">
                  <p:embed/>
                </p:oleObj>
              </mc:Choice>
              <mc:Fallback>
                <p:oleObj name="Equation" r:id="rId5" imgW="3327120" imgH="838080" progId="Equation.DSMT4">
                  <p:embed/>
                  <p:pic>
                    <p:nvPicPr>
                      <p:cNvPr id="0" name="Picture 4"/>
                      <p:cNvPicPr>
                        <a:picLocks noChangeAspect="1" noChangeArrowheads="1"/>
                      </p:cNvPicPr>
                      <p:nvPr/>
                    </p:nvPicPr>
                    <p:blipFill>
                      <a:blip r:embed="rId6"/>
                      <a:srcRect/>
                      <a:stretch>
                        <a:fillRect/>
                      </a:stretch>
                    </p:blipFill>
                    <p:spPr bwMode="auto">
                      <a:xfrm>
                        <a:off x="1657350" y="3727450"/>
                        <a:ext cx="332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4" name="Object 6"/>
          <p:cNvGraphicFramePr>
            <a:graphicFrameLocks noChangeAspect="1"/>
          </p:cNvGraphicFramePr>
          <p:nvPr/>
        </p:nvGraphicFramePr>
        <p:xfrm>
          <a:off x="2042652" y="4728496"/>
          <a:ext cx="3162300" cy="1092200"/>
        </p:xfrm>
        <a:graphic>
          <a:graphicData uri="http://schemas.openxmlformats.org/presentationml/2006/ole">
            <mc:AlternateContent xmlns:mc="http://schemas.openxmlformats.org/markup-compatibility/2006">
              <mc:Choice xmlns:v="urn:schemas-microsoft-com:vml" Requires="v">
                <p:oleObj spid="_x0000_s396346" name="Equation" r:id="rId7" imgW="3162240" imgH="1091880" progId="Equation.DSMT4">
                  <p:embed/>
                </p:oleObj>
              </mc:Choice>
              <mc:Fallback>
                <p:oleObj name="Equation" r:id="rId7" imgW="3162240" imgH="10918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2652" y="4728496"/>
                        <a:ext cx="3162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5" name="Object 7"/>
          <p:cNvGraphicFramePr>
            <a:graphicFrameLocks noChangeAspect="1"/>
          </p:cNvGraphicFramePr>
          <p:nvPr/>
        </p:nvGraphicFramePr>
        <p:xfrm>
          <a:off x="5289756" y="4771104"/>
          <a:ext cx="1257300" cy="914400"/>
        </p:xfrm>
        <a:graphic>
          <a:graphicData uri="http://schemas.openxmlformats.org/presentationml/2006/ole">
            <mc:AlternateContent xmlns:mc="http://schemas.openxmlformats.org/markup-compatibility/2006">
              <mc:Choice xmlns:v="urn:schemas-microsoft-com:vml" Requires="v">
                <p:oleObj spid="_x0000_s396347" name="Equation" r:id="rId9" imgW="1257120" imgH="914400" progId="Equation.DSMT4">
                  <p:embed/>
                </p:oleObj>
              </mc:Choice>
              <mc:Fallback>
                <p:oleObj name="Equation" r:id="rId9" imgW="1257120" imgH="9144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9756" y="4771104"/>
                        <a:ext cx="125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62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62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6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The </a:t>
            </a:r>
            <a:r>
              <a:rPr lang="en-US" i="1" dirty="0"/>
              <a:t>x</a:t>
            </a:r>
            <a:r>
              <a:rPr lang="en-US" dirty="0"/>
              <a:t>′</a:t>
            </a:r>
            <a:r>
              <a:rPr lang="en-US" i="1" dirty="0"/>
              <a:t>y</a:t>
            </a:r>
            <a:r>
              <a:rPr lang="en-US" dirty="0"/>
              <a:t>′-coordinates are thus </a:t>
            </a:r>
          </a:p>
        </p:txBody>
      </p:sp>
      <p:graphicFrame>
        <p:nvGraphicFramePr>
          <p:cNvPr id="397315" name="Object 3"/>
          <p:cNvGraphicFramePr>
            <a:graphicFrameLocks noChangeAspect="1"/>
          </p:cNvGraphicFramePr>
          <p:nvPr>
            <p:extLst>
              <p:ext uri="{D42A27DB-BD31-4B8C-83A1-F6EECF244321}">
                <p14:modId xmlns:p14="http://schemas.microsoft.com/office/powerpoint/2010/main" val="1480763657"/>
              </p:ext>
            </p:extLst>
          </p:nvPr>
        </p:nvGraphicFramePr>
        <p:xfrm>
          <a:off x="4794738" y="4657969"/>
          <a:ext cx="2717800" cy="1092200"/>
        </p:xfrm>
        <a:graphic>
          <a:graphicData uri="http://schemas.openxmlformats.org/presentationml/2006/ole">
            <mc:AlternateContent xmlns:mc="http://schemas.openxmlformats.org/markup-compatibility/2006">
              <mc:Choice xmlns:v="urn:schemas-microsoft-com:vml" Requires="v">
                <p:oleObj spid="_x0000_s397371" name="Equation" r:id="rId3" imgW="2717640" imgH="1091880" progId="Equation.DSMT4">
                  <p:embed/>
                </p:oleObj>
              </mc:Choice>
              <mc:Fallback>
                <p:oleObj name="Equation" r:id="rId3" imgW="2717640" imgH="1091880" progId="Equation.DSMT4">
                  <p:embed/>
                  <p:pic>
                    <p:nvPicPr>
                      <p:cNvPr id="0" name="Picture 3"/>
                      <p:cNvPicPr>
                        <a:picLocks noChangeAspect="1" noChangeArrowheads="1"/>
                      </p:cNvPicPr>
                      <p:nvPr/>
                    </p:nvPicPr>
                    <p:blipFill>
                      <a:blip r:embed="rId4"/>
                      <a:srcRect/>
                      <a:stretch>
                        <a:fillRect/>
                      </a:stretch>
                    </p:blipFill>
                    <p:spPr bwMode="auto">
                      <a:xfrm>
                        <a:off x="4794738" y="4657969"/>
                        <a:ext cx="2717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7316" name="Object 4"/>
          <p:cNvGraphicFramePr>
            <a:graphicFrameLocks noChangeAspect="1"/>
          </p:cNvGraphicFramePr>
          <p:nvPr>
            <p:extLst>
              <p:ext uri="{D42A27DB-BD31-4B8C-83A1-F6EECF244321}">
                <p14:modId xmlns:p14="http://schemas.microsoft.com/office/powerpoint/2010/main" val="1926447321"/>
              </p:ext>
            </p:extLst>
          </p:nvPr>
        </p:nvGraphicFramePr>
        <p:xfrm>
          <a:off x="2624138" y="1319213"/>
          <a:ext cx="3556000" cy="838200"/>
        </p:xfrm>
        <a:graphic>
          <a:graphicData uri="http://schemas.openxmlformats.org/presentationml/2006/ole">
            <mc:AlternateContent xmlns:mc="http://schemas.openxmlformats.org/markup-compatibility/2006">
              <mc:Choice xmlns:v="urn:schemas-microsoft-com:vml" Requires="v">
                <p:oleObj spid="_x0000_s397372" name="Equation" r:id="rId5" imgW="3555720" imgH="838080" progId="Equation.DSMT4">
                  <p:embed/>
                </p:oleObj>
              </mc:Choice>
              <mc:Fallback>
                <p:oleObj name="Equation" r:id="rId5" imgW="3555720" imgH="838080" progId="Equation.DSMT4">
                  <p:embed/>
                  <p:pic>
                    <p:nvPicPr>
                      <p:cNvPr id="0" name="Picture 4"/>
                      <p:cNvPicPr>
                        <a:picLocks noChangeAspect="1" noChangeArrowheads="1"/>
                      </p:cNvPicPr>
                      <p:nvPr/>
                    </p:nvPicPr>
                    <p:blipFill>
                      <a:blip r:embed="rId6"/>
                      <a:srcRect/>
                      <a:stretch>
                        <a:fillRect/>
                      </a:stretch>
                    </p:blipFill>
                    <p:spPr bwMode="auto">
                      <a:xfrm>
                        <a:off x="2624138" y="1319213"/>
                        <a:ext cx="355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7317" name="Object 5"/>
          <p:cNvGraphicFramePr>
            <a:graphicFrameLocks noChangeAspect="1"/>
          </p:cNvGraphicFramePr>
          <p:nvPr>
            <p:extLst>
              <p:ext uri="{D42A27DB-BD31-4B8C-83A1-F6EECF244321}">
                <p14:modId xmlns:p14="http://schemas.microsoft.com/office/powerpoint/2010/main" val="4078639787"/>
              </p:ext>
            </p:extLst>
          </p:nvPr>
        </p:nvGraphicFramePr>
        <p:xfrm>
          <a:off x="3006969" y="2327031"/>
          <a:ext cx="2133600" cy="1092200"/>
        </p:xfrm>
        <a:graphic>
          <a:graphicData uri="http://schemas.openxmlformats.org/presentationml/2006/ole">
            <mc:AlternateContent xmlns:mc="http://schemas.openxmlformats.org/markup-compatibility/2006">
              <mc:Choice xmlns:v="urn:schemas-microsoft-com:vml" Requires="v">
                <p:oleObj spid="_x0000_s397373" name="Equation" r:id="rId7" imgW="2133360" imgH="1091880" progId="Equation.DSMT4">
                  <p:embed/>
                </p:oleObj>
              </mc:Choice>
              <mc:Fallback>
                <p:oleObj name="Equation" r:id="rId7" imgW="2133360" imgH="1091880" progId="Equation.DSMT4">
                  <p:embed/>
                  <p:pic>
                    <p:nvPicPr>
                      <p:cNvPr id="0" name="Picture 5"/>
                      <p:cNvPicPr>
                        <a:picLocks noChangeAspect="1" noChangeArrowheads="1"/>
                      </p:cNvPicPr>
                      <p:nvPr/>
                    </p:nvPicPr>
                    <p:blipFill>
                      <a:blip r:embed="rId8"/>
                      <a:srcRect/>
                      <a:stretch>
                        <a:fillRect/>
                      </a:stretch>
                    </p:blipFill>
                    <p:spPr bwMode="auto">
                      <a:xfrm>
                        <a:off x="3006969" y="2327031"/>
                        <a:ext cx="2133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7318" name="Object 6"/>
          <p:cNvGraphicFramePr>
            <a:graphicFrameLocks noChangeAspect="1"/>
          </p:cNvGraphicFramePr>
          <p:nvPr/>
        </p:nvGraphicFramePr>
        <p:xfrm>
          <a:off x="2995613" y="3598863"/>
          <a:ext cx="1422400" cy="914400"/>
        </p:xfrm>
        <a:graphic>
          <a:graphicData uri="http://schemas.openxmlformats.org/presentationml/2006/ole">
            <mc:AlternateContent xmlns:mc="http://schemas.openxmlformats.org/markup-compatibility/2006">
              <mc:Choice xmlns:v="urn:schemas-microsoft-com:vml" Requires="v">
                <p:oleObj spid="_x0000_s397374" name="Equation" r:id="rId9" imgW="1422360" imgH="914400" progId="Equation.DSMT4">
                  <p:embed/>
                </p:oleObj>
              </mc:Choice>
              <mc:Fallback>
                <p:oleObj name="Equation" r:id="rId9" imgW="1422360" imgH="914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5613" y="3598863"/>
                        <a:ext cx="142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7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Use the rotation 	          to show that the graph of </a:t>
            </a:r>
          </a:p>
          <a:p>
            <a:r>
              <a:rPr lang="en-US" i="1" dirty="0"/>
              <a:t>xy</a:t>
            </a:r>
            <a:r>
              <a:rPr lang="en-US" dirty="0"/>
              <a:t> = 1 is a hyperbola.</a:t>
            </a:r>
          </a:p>
          <a:p>
            <a:r>
              <a:rPr lang="en-US" b="1" dirty="0"/>
              <a:t>Solution</a:t>
            </a:r>
          </a:p>
          <a:p>
            <a:r>
              <a:rPr lang="en-US" dirty="0"/>
              <a:t>Using the angle 	        in the rotation relations, we convert the equation as follows:</a:t>
            </a:r>
          </a:p>
        </p:txBody>
      </p:sp>
      <p:graphicFrame>
        <p:nvGraphicFramePr>
          <p:cNvPr id="398338" name="Object 2"/>
          <p:cNvGraphicFramePr>
            <a:graphicFrameLocks noChangeAspect="1"/>
          </p:cNvGraphicFramePr>
          <p:nvPr>
            <p:extLst>
              <p:ext uri="{D42A27DB-BD31-4B8C-83A1-F6EECF244321}">
                <p14:modId xmlns:p14="http://schemas.microsoft.com/office/powerpoint/2010/main" val="1346298029"/>
              </p:ext>
            </p:extLst>
          </p:nvPr>
        </p:nvGraphicFramePr>
        <p:xfrm>
          <a:off x="2947988" y="1385888"/>
          <a:ext cx="1054100" cy="317500"/>
        </p:xfrm>
        <a:graphic>
          <a:graphicData uri="http://schemas.openxmlformats.org/presentationml/2006/ole">
            <mc:AlternateContent xmlns:mc="http://schemas.openxmlformats.org/markup-compatibility/2006">
              <mc:Choice xmlns:v="urn:schemas-microsoft-com:vml" Requires="v">
                <p:oleObj spid="_x0000_s398364" name="Equation" r:id="rId3" imgW="1054080" imgH="317160" progId="Equation.DSMT4">
                  <p:embed/>
                </p:oleObj>
              </mc:Choice>
              <mc:Fallback>
                <p:oleObj name="Equation" r:id="rId3" imgW="1054080" imgH="317160" progId="Equation.DSMT4">
                  <p:embed/>
                  <p:pic>
                    <p:nvPicPr>
                      <p:cNvPr id="0" name="Picture 2"/>
                      <p:cNvPicPr>
                        <a:picLocks noChangeAspect="1" noChangeArrowheads="1"/>
                      </p:cNvPicPr>
                      <p:nvPr/>
                    </p:nvPicPr>
                    <p:blipFill>
                      <a:blip r:embed="rId4"/>
                      <a:srcRect/>
                      <a:stretch>
                        <a:fillRect/>
                      </a:stretch>
                    </p:blipFill>
                    <p:spPr bwMode="auto">
                      <a:xfrm>
                        <a:off x="2947988" y="1385888"/>
                        <a:ext cx="1054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8339" name="Object 3"/>
          <p:cNvGraphicFramePr>
            <a:graphicFrameLocks noChangeAspect="1"/>
          </p:cNvGraphicFramePr>
          <p:nvPr>
            <p:extLst>
              <p:ext uri="{D42A27DB-BD31-4B8C-83A1-F6EECF244321}">
                <p14:modId xmlns:p14="http://schemas.microsoft.com/office/powerpoint/2010/main" val="186342604"/>
              </p:ext>
            </p:extLst>
          </p:nvPr>
        </p:nvGraphicFramePr>
        <p:xfrm>
          <a:off x="2851150" y="2957513"/>
          <a:ext cx="1054100" cy="317500"/>
        </p:xfrm>
        <a:graphic>
          <a:graphicData uri="http://schemas.openxmlformats.org/presentationml/2006/ole">
            <mc:AlternateContent xmlns:mc="http://schemas.openxmlformats.org/markup-compatibility/2006">
              <mc:Choice xmlns:v="urn:schemas-microsoft-com:vml" Requires="v">
                <p:oleObj spid="_x0000_s398365" name="Equation" r:id="rId5" imgW="1054080" imgH="317160" progId="Equation.DSMT4">
                  <p:embed/>
                </p:oleObj>
              </mc:Choice>
              <mc:Fallback>
                <p:oleObj name="Equation" r:id="rId5" imgW="1054080" imgH="317160" progId="Equation.DSMT4">
                  <p:embed/>
                  <p:pic>
                    <p:nvPicPr>
                      <p:cNvPr id="0" name="Picture 3"/>
                      <p:cNvPicPr>
                        <a:picLocks noChangeAspect="1" noChangeArrowheads="1"/>
                      </p:cNvPicPr>
                      <p:nvPr/>
                    </p:nvPicPr>
                    <p:blipFill>
                      <a:blip r:embed="rId6"/>
                      <a:srcRect/>
                      <a:stretch>
                        <a:fillRect/>
                      </a:stretch>
                    </p:blipFill>
                    <p:spPr bwMode="auto">
                      <a:xfrm>
                        <a:off x="2851150" y="2957513"/>
                        <a:ext cx="1054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8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 </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99363" name="Object 3"/>
          <p:cNvGraphicFramePr>
            <a:graphicFrameLocks noChangeAspect="1"/>
          </p:cNvGraphicFramePr>
          <p:nvPr/>
        </p:nvGraphicFramePr>
        <p:xfrm>
          <a:off x="6407639" y="1430215"/>
          <a:ext cx="876300" cy="355600"/>
        </p:xfrm>
        <a:graphic>
          <a:graphicData uri="http://schemas.openxmlformats.org/presentationml/2006/ole">
            <mc:AlternateContent xmlns:mc="http://schemas.openxmlformats.org/markup-compatibility/2006">
              <mc:Choice xmlns:v="urn:schemas-microsoft-com:vml" Requires="v">
                <p:oleObj spid="_x0000_s399428" name="Equation" r:id="rId3" imgW="876240" imgH="355320" progId="Equation.DSMT4">
                  <p:embed/>
                </p:oleObj>
              </mc:Choice>
              <mc:Fallback>
                <p:oleObj name="Equation" r:id="rId3" imgW="876240" imgH="355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39" y="1430215"/>
                        <a:ext cx="876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4" name="Object 4"/>
          <p:cNvGraphicFramePr>
            <a:graphicFrameLocks noChangeAspect="1"/>
          </p:cNvGraphicFramePr>
          <p:nvPr/>
        </p:nvGraphicFramePr>
        <p:xfrm>
          <a:off x="499208" y="1916723"/>
          <a:ext cx="6781800" cy="469900"/>
        </p:xfrm>
        <a:graphic>
          <a:graphicData uri="http://schemas.openxmlformats.org/presentationml/2006/ole">
            <mc:AlternateContent xmlns:mc="http://schemas.openxmlformats.org/markup-compatibility/2006">
              <mc:Choice xmlns:v="urn:schemas-microsoft-com:vml" Requires="v">
                <p:oleObj spid="_x0000_s399429" name="Equation" r:id="rId5" imgW="6781680" imgH="469800" progId="Equation.DSMT4">
                  <p:embed/>
                </p:oleObj>
              </mc:Choice>
              <mc:Fallback>
                <p:oleObj name="Equation" r:id="rId5" imgW="67816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208" y="1916723"/>
                        <a:ext cx="678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5" name="Object 5"/>
          <p:cNvGraphicFramePr>
            <a:graphicFrameLocks noChangeAspect="1"/>
          </p:cNvGraphicFramePr>
          <p:nvPr>
            <p:extLst>
              <p:ext uri="{D42A27DB-BD31-4B8C-83A1-F6EECF244321}">
                <p14:modId xmlns:p14="http://schemas.microsoft.com/office/powerpoint/2010/main" val="3728987308"/>
              </p:ext>
            </p:extLst>
          </p:nvPr>
        </p:nvGraphicFramePr>
        <p:xfrm>
          <a:off x="3473450" y="2503488"/>
          <a:ext cx="3810000" cy="939800"/>
        </p:xfrm>
        <a:graphic>
          <a:graphicData uri="http://schemas.openxmlformats.org/presentationml/2006/ole">
            <mc:AlternateContent xmlns:mc="http://schemas.openxmlformats.org/markup-compatibility/2006">
              <mc:Choice xmlns:v="urn:schemas-microsoft-com:vml" Requires="v">
                <p:oleObj spid="_x0000_s399430" name="Equation" r:id="rId7" imgW="3809880" imgH="939600" progId="Equation.DSMT4">
                  <p:embed/>
                </p:oleObj>
              </mc:Choice>
              <mc:Fallback>
                <p:oleObj name="Equation" r:id="rId7" imgW="3809880" imgH="939600" progId="Equation.DSMT4">
                  <p:embed/>
                  <p:pic>
                    <p:nvPicPr>
                      <p:cNvPr id="0" name="Picture 5"/>
                      <p:cNvPicPr>
                        <a:picLocks noChangeAspect="1" noChangeArrowheads="1"/>
                      </p:cNvPicPr>
                      <p:nvPr/>
                    </p:nvPicPr>
                    <p:blipFill>
                      <a:blip r:embed="rId8"/>
                      <a:srcRect/>
                      <a:stretch>
                        <a:fillRect/>
                      </a:stretch>
                    </p:blipFill>
                    <p:spPr bwMode="auto">
                      <a:xfrm>
                        <a:off x="3473450" y="2503488"/>
                        <a:ext cx="381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6" name="Object 6"/>
          <p:cNvGraphicFramePr>
            <a:graphicFrameLocks noChangeAspect="1"/>
          </p:cNvGraphicFramePr>
          <p:nvPr/>
        </p:nvGraphicFramePr>
        <p:xfrm>
          <a:off x="3664439" y="3575539"/>
          <a:ext cx="3619500" cy="876300"/>
        </p:xfrm>
        <a:graphic>
          <a:graphicData uri="http://schemas.openxmlformats.org/presentationml/2006/ole">
            <mc:AlternateContent xmlns:mc="http://schemas.openxmlformats.org/markup-compatibility/2006">
              <mc:Choice xmlns:v="urn:schemas-microsoft-com:vml" Requires="v">
                <p:oleObj spid="_x0000_s399431" name="Equation" r:id="rId9" imgW="3619440" imgH="876240" progId="Equation.DSMT4">
                  <p:embed/>
                </p:oleObj>
              </mc:Choice>
              <mc:Fallback>
                <p:oleObj name="Equation" r:id="rId9" imgW="361944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4439" y="3575539"/>
                        <a:ext cx="3619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7" name="Object 7"/>
          <p:cNvGraphicFramePr>
            <a:graphicFrameLocks noChangeAspect="1"/>
          </p:cNvGraphicFramePr>
          <p:nvPr/>
        </p:nvGraphicFramePr>
        <p:xfrm>
          <a:off x="5487377" y="4572000"/>
          <a:ext cx="1803400" cy="876300"/>
        </p:xfrm>
        <a:graphic>
          <a:graphicData uri="http://schemas.openxmlformats.org/presentationml/2006/ole">
            <mc:AlternateContent xmlns:mc="http://schemas.openxmlformats.org/markup-compatibility/2006">
              <mc:Choice xmlns:v="urn:schemas-microsoft-com:vml" Requires="v">
                <p:oleObj spid="_x0000_s399432" name="Equation" r:id="rId11" imgW="1803240" imgH="876240" progId="Equation.DSMT4">
                  <p:embed/>
                </p:oleObj>
              </mc:Choice>
              <mc:Fallback>
                <p:oleObj name="Equation" r:id="rId11" imgW="1803240" imgH="876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7377" y="4572000"/>
                        <a:ext cx="1803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4191000" cy="4572000"/>
          </a:xfrm>
        </p:spPr>
        <p:txBody>
          <a:bodyPr/>
          <a:lstStyle/>
          <a:p>
            <a:r>
              <a:rPr lang="en-US" dirty="0"/>
              <a:t>We recognize this last equation as a hyperbola in the  </a:t>
            </a:r>
            <a:r>
              <a:rPr lang="en-US" i="1" dirty="0"/>
              <a:t>x</a:t>
            </a:r>
            <a:r>
              <a:rPr lang="en-US" dirty="0"/>
              <a:t>′ </a:t>
            </a:r>
            <a:r>
              <a:rPr lang="en-US" i="1" dirty="0"/>
              <a:t>y</a:t>
            </a:r>
            <a:r>
              <a:rPr lang="en-US" dirty="0"/>
              <a:t>′-plane with its center at the origin and vertices 	away from the center on the </a:t>
            </a:r>
            <a:r>
              <a:rPr lang="en-US" i="1" dirty="0"/>
              <a:t>x</a:t>
            </a:r>
            <a:r>
              <a:rPr lang="en-US" dirty="0"/>
              <a:t>′‑axis. The asymptotes are 		  which correspond to the </a:t>
            </a:r>
            <a:r>
              <a:rPr lang="en-US" i="1" dirty="0"/>
              <a:t>x</a:t>
            </a:r>
            <a:r>
              <a:rPr lang="en-US" dirty="0"/>
              <a:t>- and </a:t>
            </a:r>
            <a:r>
              <a:rPr lang="en-US" i="1" dirty="0"/>
              <a:t>y</a:t>
            </a:r>
            <a:r>
              <a:rPr lang="en-US" dirty="0"/>
              <a:t>-axes (see Figure 16).</a:t>
            </a:r>
          </a:p>
        </p:txBody>
      </p:sp>
      <p:graphicFrame>
        <p:nvGraphicFramePr>
          <p:cNvPr id="400386" name="Object 2"/>
          <p:cNvGraphicFramePr>
            <a:graphicFrameLocks noChangeAspect="1"/>
          </p:cNvGraphicFramePr>
          <p:nvPr/>
        </p:nvGraphicFramePr>
        <p:xfrm>
          <a:off x="1752600" y="2995246"/>
          <a:ext cx="469900" cy="444500"/>
        </p:xfrm>
        <a:graphic>
          <a:graphicData uri="http://schemas.openxmlformats.org/presentationml/2006/ole">
            <mc:AlternateContent xmlns:mc="http://schemas.openxmlformats.org/markup-compatibility/2006">
              <mc:Choice xmlns:v="urn:schemas-microsoft-com:vml" Requires="v">
                <p:oleObj spid="_x0000_s400412" name="Equation" r:id="rId3" imgW="469800" imgH="444240" progId="Equation.DSMT4">
                  <p:embed/>
                </p:oleObj>
              </mc:Choice>
              <mc:Fallback>
                <p:oleObj name="Equation" r:id="rId3" imgW="46980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995246"/>
                        <a:ext cx="46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0387" name="Object 3"/>
          <p:cNvGraphicFramePr>
            <a:graphicFrameLocks noChangeAspect="1"/>
          </p:cNvGraphicFramePr>
          <p:nvPr/>
        </p:nvGraphicFramePr>
        <p:xfrm>
          <a:off x="2819400" y="3927231"/>
          <a:ext cx="1231900" cy="393700"/>
        </p:xfrm>
        <a:graphic>
          <a:graphicData uri="http://schemas.openxmlformats.org/presentationml/2006/ole">
            <mc:AlternateContent xmlns:mc="http://schemas.openxmlformats.org/markup-compatibility/2006">
              <mc:Choice xmlns:v="urn:schemas-microsoft-com:vml" Requires="v">
                <p:oleObj spid="_x0000_s400413" name="Equation" r:id="rId5" imgW="1231560" imgH="393480" progId="Equation.DSMT4">
                  <p:embed/>
                </p:oleObj>
              </mc:Choice>
              <mc:Fallback>
                <p:oleObj name="Equation" r:id="rId5" imgW="123156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927231"/>
                        <a:ext cx="1231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994031" y="1371601"/>
            <a:ext cx="3864864" cy="4561819"/>
            <a:chOff x="4994031" y="1371601"/>
            <a:chExt cx="3864864" cy="4561819"/>
          </a:xfrm>
        </p:grpSpPr>
        <p:pic>
          <p:nvPicPr>
            <p:cNvPr id="400388" name="Picture 4"/>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4994031" y="1371601"/>
              <a:ext cx="3864864" cy="3931920"/>
            </a:xfrm>
            <a:prstGeom prst="rect">
              <a:avLst/>
            </a:prstGeom>
            <a:noFill/>
            <a:ln w="9525">
              <a:noFill/>
              <a:miter lim="800000"/>
              <a:headEnd/>
              <a:tailEnd/>
            </a:ln>
          </p:spPr>
        </p:pic>
        <p:sp>
          <p:nvSpPr>
            <p:cNvPr id="7" name="Rectangle 6"/>
            <p:cNvSpPr/>
            <p:nvPr/>
          </p:nvSpPr>
          <p:spPr>
            <a:xfrm>
              <a:off x="6090139" y="5410200"/>
              <a:ext cx="1552797" cy="523220"/>
            </a:xfrm>
            <a:prstGeom prst="rect">
              <a:avLst/>
            </a:prstGeom>
          </p:spPr>
          <p:txBody>
            <a:bodyPr wrap="none">
              <a:spAutoFit/>
            </a:bodyPr>
            <a:lstStyle/>
            <a:p>
              <a:r>
                <a:rPr lang="en-US" sz="2800" b="1" dirty="0"/>
                <a:t>Figure 16</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a:t>
            </a:r>
          </a:p>
        </p:txBody>
      </p:sp>
      <p:sp>
        <p:nvSpPr>
          <p:cNvPr id="3" name="Content Placeholder 2"/>
          <p:cNvSpPr>
            <a:spLocks noGrp="1"/>
          </p:cNvSpPr>
          <p:nvPr>
            <p:ph idx="1"/>
          </p:nvPr>
        </p:nvSpPr>
        <p:spPr/>
        <p:txBody>
          <a:bodyPr/>
          <a:lstStyle/>
          <a:p>
            <a:r>
              <a:rPr lang="en-US" dirty="0"/>
              <a:t>Remember that the goal in general is to determine </a:t>
            </a:r>
            <a:r>
              <a:rPr lang="el-GR" i="1" dirty="0">
                <a:latin typeface="Cambria Math" panose="02040503050406030204" pitchFamily="18" charset="0"/>
                <a:ea typeface="Cambria Math" panose="02040503050406030204" pitchFamily="18" charset="0"/>
              </a:rPr>
              <a:t>θ</a:t>
            </a:r>
            <a:r>
              <a:rPr lang="en-US" dirty="0"/>
              <a:t> so that the conversion of the equation</a:t>
            </a:r>
          </a:p>
          <a:p>
            <a:endParaRPr lang="en-US" dirty="0"/>
          </a:p>
          <a:p>
            <a:r>
              <a:rPr lang="en-US" dirty="0"/>
              <a:t>has no </a:t>
            </a:r>
            <a:r>
              <a:rPr lang="en-US" i="1" dirty="0"/>
              <a:t>x</a:t>
            </a:r>
            <a:r>
              <a:rPr lang="en-US" dirty="0"/>
              <a:t>′ </a:t>
            </a:r>
            <a:r>
              <a:rPr lang="en-US" i="1" dirty="0"/>
              <a:t>y</a:t>
            </a:r>
            <a:r>
              <a:rPr lang="en-US" dirty="0"/>
              <a:t>′-term.</a:t>
            </a:r>
          </a:p>
          <a:p>
            <a:r>
              <a:rPr lang="en-US" dirty="0"/>
              <a:t>We begin with the replacements:</a:t>
            </a:r>
          </a:p>
        </p:txBody>
      </p:sp>
      <p:graphicFrame>
        <p:nvGraphicFramePr>
          <p:cNvPr id="401410" name="Object 2"/>
          <p:cNvGraphicFramePr>
            <a:graphicFrameLocks noChangeAspect="1"/>
          </p:cNvGraphicFramePr>
          <p:nvPr/>
        </p:nvGraphicFramePr>
        <p:xfrm>
          <a:off x="2286000" y="2280138"/>
          <a:ext cx="4521200" cy="444500"/>
        </p:xfrm>
        <a:graphic>
          <a:graphicData uri="http://schemas.openxmlformats.org/presentationml/2006/ole">
            <mc:AlternateContent xmlns:mc="http://schemas.openxmlformats.org/markup-compatibility/2006">
              <mc:Choice xmlns:v="urn:schemas-microsoft-com:vml" Requires="v">
                <p:oleObj spid="_x0000_s401436" name="Equation" r:id="rId3" imgW="4520880" imgH="444240" progId="Equation.DSMT4">
                  <p:embed/>
                </p:oleObj>
              </mc:Choice>
              <mc:Fallback>
                <p:oleObj name="Equation" r:id="rId3" imgW="452088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280138"/>
                        <a:ext cx="452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411" name="Object 3"/>
          <p:cNvGraphicFramePr>
            <a:graphicFrameLocks noChangeAspect="1"/>
          </p:cNvGraphicFramePr>
          <p:nvPr>
            <p:extLst>
              <p:ext uri="{D42A27DB-BD31-4B8C-83A1-F6EECF244321}">
                <p14:modId xmlns:p14="http://schemas.microsoft.com/office/powerpoint/2010/main" val="188089320"/>
              </p:ext>
            </p:extLst>
          </p:nvPr>
        </p:nvGraphicFramePr>
        <p:xfrm>
          <a:off x="438150" y="3867150"/>
          <a:ext cx="8483600" cy="1816100"/>
        </p:xfrm>
        <a:graphic>
          <a:graphicData uri="http://schemas.openxmlformats.org/presentationml/2006/ole">
            <mc:AlternateContent xmlns:mc="http://schemas.openxmlformats.org/markup-compatibility/2006">
              <mc:Choice xmlns:v="urn:schemas-microsoft-com:vml" Requires="v">
                <p:oleObj spid="_x0000_s401437" name="Equation" r:id="rId5" imgW="8483400" imgH="1815840" progId="Equation.DSMT4">
                  <p:embed/>
                </p:oleObj>
              </mc:Choice>
              <mc:Fallback>
                <p:oleObj name="Equation" r:id="rId5" imgW="8483400" imgH="1815840" progId="Equation.DSMT4">
                  <p:embed/>
                  <p:pic>
                    <p:nvPicPr>
                      <p:cNvPr id="0" name="Picture 3"/>
                      <p:cNvPicPr>
                        <a:picLocks noChangeAspect="1" noChangeArrowheads="1"/>
                      </p:cNvPicPr>
                      <p:nvPr/>
                    </p:nvPicPr>
                    <p:blipFill>
                      <a:blip r:embed="rId6"/>
                      <a:srcRect/>
                      <a:stretch>
                        <a:fillRect/>
                      </a:stretch>
                    </p:blipFill>
                    <p:spPr bwMode="auto">
                      <a:xfrm>
                        <a:off x="438150" y="3867150"/>
                        <a:ext cx="84836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1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a:t>
            </a:r>
          </a:p>
        </p:txBody>
      </p:sp>
      <p:sp>
        <p:nvSpPr>
          <p:cNvPr id="3" name="Content Placeholder 2"/>
          <p:cNvSpPr>
            <a:spLocks noGrp="1"/>
          </p:cNvSpPr>
          <p:nvPr>
            <p:ph idx="1"/>
          </p:nvPr>
        </p:nvSpPr>
        <p:spPr/>
        <p:txBody>
          <a:bodyPr/>
          <a:lstStyle/>
          <a:p>
            <a:r>
              <a:rPr lang="en-US" dirty="0"/>
              <a:t>When the left-hand side of this equation is expanded and like terms collected, the result is an equation of the form</a:t>
            </a:r>
          </a:p>
          <a:p>
            <a:endParaRPr lang="en-US" dirty="0"/>
          </a:p>
        </p:txBody>
      </p:sp>
      <p:graphicFrame>
        <p:nvGraphicFramePr>
          <p:cNvPr id="402434" name="Object 2"/>
          <p:cNvGraphicFramePr>
            <a:graphicFrameLocks noChangeAspect="1"/>
          </p:cNvGraphicFramePr>
          <p:nvPr/>
        </p:nvGraphicFramePr>
        <p:xfrm>
          <a:off x="1676400" y="2819400"/>
          <a:ext cx="5753100" cy="444500"/>
        </p:xfrm>
        <a:graphic>
          <a:graphicData uri="http://schemas.openxmlformats.org/presentationml/2006/ole">
            <mc:AlternateContent xmlns:mc="http://schemas.openxmlformats.org/markup-compatibility/2006">
              <mc:Choice xmlns:v="urn:schemas-microsoft-com:vml" Requires="v">
                <p:oleObj spid="_x0000_s402447" name="Equation" r:id="rId3" imgW="5752800" imgH="444240" progId="Equation.DSMT4">
                  <p:embed/>
                </p:oleObj>
              </mc:Choice>
              <mc:Fallback>
                <p:oleObj name="Equation" r:id="rId3" imgW="575280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819400"/>
                        <a:ext cx="5753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a:t>
            </a:r>
          </a:p>
        </p:txBody>
      </p:sp>
      <p:sp>
        <p:nvSpPr>
          <p:cNvPr id="3" name="Content Placeholder 2"/>
          <p:cNvSpPr>
            <a:spLocks noGrp="1"/>
          </p:cNvSpPr>
          <p:nvPr>
            <p:ph idx="1"/>
          </p:nvPr>
        </p:nvSpPr>
        <p:spPr/>
        <p:txBody>
          <a:bodyPr/>
          <a:lstStyle/>
          <a:p>
            <a:r>
              <a:rPr lang="en-US" dirty="0"/>
              <a:t>where </a:t>
            </a:r>
          </a:p>
        </p:txBody>
      </p:sp>
      <p:graphicFrame>
        <p:nvGraphicFramePr>
          <p:cNvPr id="403459" name="Object 3"/>
          <p:cNvGraphicFramePr>
            <a:graphicFrameLocks noChangeAspect="1"/>
          </p:cNvGraphicFramePr>
          <p:nvPr>
            <p:extLst>
              <p:ext uri="{D42A27DB-BD31-4B8C-83A1-F6EECF244321}">
                <p14:modId xmlns:p14="http://schemas.microsoft.com/office/powerpoint/2010/main" val="672765641"/>
              </p:ext>
            </p:extLst>
          </p:nvPr>
        </p:nvGraphicFramePr>
        <p:xfrm>
          <a:off x="1746250" y="1804988"/>
          <a:ext cx="4978400" cy="381000"/>
        </p:xfrm>
        <a:graphic>
          <a:graphicData uri="http://schemas.openxmlformats.org/presentationml/2006/ole">
            <mc:AlternateContent xmlns:mc="http://schemas.openxmlformats.org/markup-compatibility/2006">
              <mc:Choice xmlns:v="urn:schemas-microsoft-com:vml" Requires="v">
                <p:oleObj spid="_x0000_s403537" name="Equation" r:id="rId3" imgW="4978080" imgH="380880" progId="Equation.DSMT4">
                  <p:embed/>
                </p:oleObj>
              </mc:Choice>
              <mc:Fallback>
                <p:oleObj name="Equation" r:id="rId3" imgW="4978080" imgH="380880" progId="Equation.DSMT4">
                  <p:embed/>
                  <p:pic>
                    <p:nvPicPr>
                      <p:cNvPr id="0" name="Picture 3"/>
                      <p:cNvPicPr>
                        <a:picLocks noChangeAspect="1" noChangeArrowheads="1"/>
                      </p:cNvPicPr>
                      <p:nvPr/>
                    </p:nvPicPr>
                    <p:blipFill>
                      <a:blip r:embed="rId4"/>
                      <a:srcRect/>
                      <a:stretch>
                        <a:fillRect/>
                      </a:stretch>
                    </p:blipFill>
                    <p:spPr bwMode="auto">
                      <a:xfrm>
                        <a:off x="1746250" y="1804988"/>
                        <a:ext cx="497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0" name="Object 4"/>
          <p:cNvGraphicFramePr>
            <a:graphicFrameLocks noChangeAspect="1"/>
          </p:cNvGraphicFramePr>
          <p:nvPr>
            <p:extLst>
              <p:ext uri="{D42A27DB-BD31-4B8C-83A1-F6EECF244321}">
                <p14:modId xmlns:p14="http://schemas.microsoft.com/office/powerpoint/2010/main" val="3690133839"/>
              </p:ext>
            </p:extLst>
          </p:nvPr>
        </p:nvGraphicFramePr>
        <p:xfrm>
          <a:off x="1762125" y="2373313"/>
          <a:ext cx="5956300" cy="584200"/>
        </p:xfrm>
        <a:graphic>
          <a:graphicData uri="http://schemas.openxmlformats.org/presentationml/2006/ole">
            <mc:AlternateContent xmlns:mc="http://schemas.openxmlformats.org/markup-compatibility/2006">
              <mc:Choice xmlns:v="urn:schemas-microsoft-com:vml" Requires="v">
                <p:oleObj spid="_x0000_s403538" name="Equation" r:id="rId5" imgW="5956200" imgH="583920" progId="Equation.DSMT4">
                  <p:embed/>
                </p:oleObj>
              </mc:Choice>
              <mc:Fallback>
                <p:oleObj name="Equation" r:id="rId5" imgW="5956200" imgH="583920" progId="Equation.DSMT4">
                  <p:embed/>
                  <p:pic>
                    <p:nvPicPr>
                      <p:cNvPr id="0" name="Picture 4"/>
                      <p:cNvPicPr>
                        <a:picLocks noChangeAspect="1" noChangeArrowheads="1"/>
                      </p:cNvPicPr>
                      <p:nvPr/>
                    </p:nvPicPr>
                    <p:blipFill>
                      <a:blip r:embed="rId6"/>
                      <a:srcRect/>
                      <a:stretch>
                        <a:fillRect/>
                      </a:stretch>
                    </p:blipFill>
                    <p:spPr bwMode="auto">
                      <a:xfrm>
                        <a:off x="1762125" y="2373313"/>
                        <a:ext cx="5956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1" name="Object 5"/>
          <p:cNvGraphicFramePr>
            <a:graphicFrameLocks noChangeAspect="1"/>
          </p:cNvGraphicFramePr>
          <p:nvPr>
            <p:extLst>
              <p:ext uri="{D42A27DB-BD31-4B8C-83A1-F6EECF244321}">
                <p14:modId xmlns:p14="http://schemas.microsoft.com/office/powerpoint/2010/main" val="4099931685"/>
              </p:ext>
            </p:extLst>
          </p:nvPr>
        </p:nvGraphicFramePr>
        <p:xfrm>
          <a:off x="1776413" y="3059113"/>
          <a:ext cx="4953000" cy="381000"/>
        </p:xfrm>
        <a:graphic>
          <a:graphicData uri="http://schemas.openxmlformats.org/presentationml/2006/ole">
            <mc:AlternateContent xmlns:mc="http://schemas.openxmlformats.org/markup-compatibility/2006">
              <mc:Choice xmlns:v="urn:schemas-microsoft-com:vml" Requires="v">
                <p:oleObj spid="_x0000_s403539" name="Equation" r:id="rId7" imgW="4952880" imgH="380880" progId="Equation.DSMT4">
                  <p:embed/>
                </p:oleObj>
              </mc:Choice>
              <mc:Fallback>
                <p:oleObj name="Equation" r:id="rId7" imgW="4952880" imgH="380880" progId="Equation.DSMT4">
                  <p:embed/>
                  <p:pic>
                    <p:nvPicPr>
                      <p:cNvPr id="0" name="Picture 5"/>
                      <p:cNvPicPr>
                        <a:picLocks noChangeAspect="1" noChangeArrowheads="1"/>
                      </p:cNvPicPr>
                      <p:nvPr/>
                    </p:nvPicPr>
                    <p:blipFill>
                      <a:blip r:embed="rId8"/>
                      <a:srcRect/>
                      <a:stretch>
                        <a:fillRect/>
                      </a:stretch>
                    </p:blipFill>
                    <p:spPr bwMode="auto">
                      <a:xfrm>
                        <a:off x="1776413" y="3059113"/>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2" name="Object 6"/>
          <p:cNvGraphicFramePr>
            <a:graphicFrameLocks noChangeAspect="1"/>
          </p:cNvGraphicFramePr>
          <p:nvPr>
            <p:extLst>
              <p:ext uri="{D42A27DB-BD31-4B8C-83A1-F6EECF244321}">
                <p14:modId xmlns:p14="http://schemas.microsoft.com/office/powerpoint/2010/main" val="440034942"/>
              </p:ext>
            </p:extLst>
          </p:nvPr>
        </p:nvGraphicFramePr>
        <p:xfrm>
          <a:off x="1797050" y="3633788"/>
          <a:ext cx="2781300" cy="330200"/>
        </p:xfrm>
        <a:graphic>
          <a:graphicData uri="http://schemas.openxmlformats.org/presentationml/2006/ole">
            <mc:AlternateContent xmlns:mc="http://schemas.openxmlformats.org/markup-compatibility/2006">
              <mc:Choice xmlns:v="urn:schemas-microsoft-com:vml" Requires="v">
                <p:oleObj spid="_x0000_s403540" name="Equation" r:id="rId9" imgW="2781000" imgH="330120" progId="Equation.DSMT4">
                  <p:embed/>
                </p:oleObj>
              </mc:Choice>
              <mc:Fallback>
                <p:oleObj name="Equation" r:id="rId9" imgW="2781000" imgH="330120" progId="Equation.DSMT4">
                  <p:embed/>
                  <p:pic>
                    <p:nvPicPr>
                      <p:cNvPr id="0" name="Picture 6"/>
                      <p:cNvPicPr>
                        <a:picLocks noChangeAspect="1" noChangeArrowheads="1"/>
                      </p:cNvPicPr>
                      <p:nvPr/>
                    </p:nvPicPr>
                    <p:blipFill>
                      <a:blip r:embed="rId10"/>
                      <a:srcRect/>
                      <a:stretch>
                        <a:fillRect/>
                      </a:stretch>
                    </p:blipFill>
                    <p:spPr bwMode="auto">
                      <a:xfrm>
                        <a:off x="1797050" y="3633788"/>
                        <a:ext cx="27813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3" name="Object 7"/>
          <p:cNvGraphicFramePr>
            <a:graphicFrameLocks noChangeAspect="1"/>
          </p:cNvGraphicFramePr>
          <p:nvPr>
            <p:extLst>
              <p:ext uri="{D42A27DB-BD31-4B8C-83A1-F6EECF244321}">
                <p14:modId xmlns:p14="http://schemas.microsoft.com/office/powerpoint/2010/main" val="1223498074"/>
              </p:ext>
            </p:extLst>
          </p:nvPr>
        </p:nvGraphicFramePr>
        <p:xfrm>
          <a:off x="1827213" y="4167188"/>
          <a:ext cx="2959100" cy="330200"/>
        </p:xfrm>
        <a:graphic>
          <a:graphicData uri="http://schemas.openxmlformats.org/presentationml/2006/ole">
            <mc:AlternateContent xmlns:mc="http://schemas.openxmlformats.org/markup-compatibility/2006">
              <mc:Choice xmlns:v="urn:schemas-microsoft-com:vml" Requires="v">
                <p:oleObj spid="_x0000_s403541" name="Equation" r:id="rId11" imgW="2958840" imgH="330120" progId="Equation.DSMT4">
                  <p:embed/>
                </p:oleObj>
              </mc:Choice>
              <mc:Fallback>
                <p:oleObj name="Equation" r:id="rId11" imgW="2958840" imgH="330120" progId="Equation.DSMT4">
                  <p:embed/>
                  <p:pic>
                    <p:nvPicPr>
                      <p:cNvPr id="0" name="Picture 7"/>
                      <p:cNvPicPr>
                        <a:picLocks noChangeAspect="1" noChangeArrowheads="1"/>
                      </p:cNvPicPr>
                      <p:nvPr/>
                    </p:nvPicPr>
                    <p:blipFill>
                      <a:blip r:embed="rId12"/>
                      <a:srcRect/>
                      <a:stretch>
                        <a:fillRect/>
                      </a:stretch>
                    </p:blipFill>
                    <p:spPr bwMode="auto">
                      <a:xfrm>
                        <a:off x="1827213" y="4167188"/>
                        <a:ext cx="29591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4" name="Object 8"/>
          <p:cNvGraphicFramePr>
            <a:graphicFrameLocks noChangeAspect="1"/>
          </p:cNvGraphicFramePr>
          <p:nvPr/>
        </p:nvGraphicFramePr>
        <p:xfrm>
          <a:off x="1852246" y="4712677"/>
          <a:ext cx="901700" cy="317500"/>
        </p:xfrm>
        <a:graphic>
          <a:graphicData uri="http://schemas.openxmlformats.org/presentationml/2006/ole">
            <mc:AlternateContent xmlns:mc="http://schemas.openxmlformats.org/markup-compatibility/2006">
              <mc:Choice xmlns:v="urn:schemas-microsoft-com:vml" Requires="v">
                <p:oleObj spid="_x0000_s403542" name="Equation" r:id="rId13" imgW="901440" imgH="317160" progId="Equation.DSMT4">
                  <p:embed/>
                </p:oleObj>
              </mc:Choice>
              <mc:Fallback>
                <p:oleObj name="Equation" r:id="rId13" imgW="901440" imgH="3171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2246" y="4712677"/>
                        <a:ext cx="901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4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34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34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3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a:t>
            </a:r>
          </a:p>
        </p:txBody>
      </p:sp>
      <p:sp>
        <p:nvSpPr>
          <p:cNvPr id="3" name="Content Placeholder 2"/>
          <p:cNvSpPr>
            <a:spLocks noGrp="1"/>
          </p:cNvSpPr>
          <p:nvPr>
            <p:ph idx="1"/>
          </p:nvPr>
        </p:nvSpPr>
        <p:spPr/>
        <p:txBody>
          <a:bodyPr/>
          <a:lstStyle/>
          <a:p>
            <a:r>
              <a:rPr lang="en-US" dirty="0"/>
              <a:t>Since we want </a:t>
            </a:r>
            <a:r>
              <a:rPr lang="en-US" i="1" dirty="0"/>
              <a:t>B</a:t>
            </a:r>
            <a:r>
              <a:rPr lang="en-US" dirty="0"/>
              <a:t>′ = 0, this gives us an equation in </a:t>
            </a:r>
            <a:r>
              <a:rPr lang="en-US" dirty="0">
                <a:latin typeface="Cambria Math" panose="02040503050406030204" pitchFamily="18" charset="0"/>
                <a:ea typeface="Cambria Math" panose="02040503050406030204" pitchFamily="18" charset="0"/>
              </a:rPr>
              <a:t>𝜃</a:t>
            </a:r>
            <a:r>
              <a:rPr lang="en-US" dirty="0"/>
              <a:t>	to solve. To do so, we will use the double‑angle identities for both sine and cosine in reverse:</a:t>
            </a:r>
          </a:p>
          <a:p>
            <a:endParaRPr lang="en-US" dirty="0"/>
          </a:p>
          <a:p>
            <a:endParaRPr lang="en-US" dirty="0"/>
          </a:p>
          <a:p>
            <a:endParaRPr lang="en-US" dirty="0"/>
          </a:p>
          <a:p>
            <a:endParaRPr lang="en-US" dirty="0"/>
          </a:p>
        </p:txBody>
      </p:sp>
      <p:graphicFrame>
        <p:nvGraphicFramePr>
          <p:cNvPr id="404485" name="Object 5"/>
          <p:cNvGraphicFramePr>
            <a:graphicFrameLocks noChangeAspect="1"/>
          </p:cNvGraphicFramePr>
          <p:nvPr>
            <p:extLst>
              <p:ext uri="{D42A27DB-BD31-4B8C-83A1-F6EECF244321}">
                <p14:modId xmlns:p14="http://schemas.microsoft.com/office/powerpoint/2010/main" val="4184503043"/>
              </p:ext>
            </p:extLst>
          </p:nvPr>
        </p:nvGraphicFramePr>
        <p:xfrm>
          <a:off x="903288" y="2565400"/>
          <a:ext cx="5867400" cy="584200"/>
        </p:xfrm>
        <a:graphic>
          <a:graphicData uri="http://schemas.openxmlformats.org/presentationml/2006/ole">
            <mc:AlternateContent xmlns:mc="http://schemas.openxmlformats.org/markup-compatibility/2006">
              <mc:Choice xmlns:v="urn:schemas-microsoft-com:vml" Requires="v">
                <p:oleObj spid="_x0000_s404556" name="Equation" r:id="rId3" imgW="5867280" imgH="583920" progId="Equation.DSMT4">
                  <p:embed/>
                </p:oleObj>
              </mc:Choice>
              <mc:Fallback>
                <p:oleObj name="Equation" r:id="rId3" imgW="5867280" imgH="583920" progId="Equation.DSMT4">
                  <p:embed/>
                  <p:pic>
                    <p:nvPicPr>
                      <p:cNvPr id="0" name="Picture 5"/>
                      <p:cNvPicPr>
                        <a:picLocks noChangeAspect="1" noChangeArrowheads="1"/>
                      </p:cNvPicPr>
                      <p:nvPr/>
                    </p:nvPicPr>
                    <p:blipFill>
                      <a:blip r:embed="rId4"/>
                      <a:srcRect/>
                      <a:stretch>
                        <a:fillRect/>
                      </a:stretch>
                    </p:blipFill>
                    <p:spPr bwMode="auto">
                      <a:xfrm>
                        <a:off x="903288" y="2565400"/>
                        <a:ext cx="5867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6" name="Object 6"/>
          <p:cNvGraphicFramePr>
            <a:graphicFrameLocks noChangeAspect="1"/>
          </p:cNvGraphicFramePr>
          <p:nvPr>
            <p:extLst>
              <p:ext uri="{D42A27DB-BD31-4B8C-83A1-F6EECF244321}">
                <p14:modId xmlns:p14="http://schemas.microsoft.com/office/powerpoint/2010/main" val="4266140634"/>
              </p:ext>
            </p:extLst>
          </p:nvPr>
        </p:nvGraphicFramePr>
        <p:xfrm>
          <a:off x="2865438" y="3205163"/>
          <a:ext cx="3771900" cy="482600"/>
        </p:xfrm>
        <a:graphic>
          <a:graphicData uri="http://schemas.openxmlformats.org/presentationml/2006/ole">
            <mc:AlternateContent xmlns:mc="http://schemas.openxmlformats.org/markup-compatibility/2006">
              <mc:Choice xmlns:v="urn:schemas-microsoft-com:vml" Requires="v">
                <p:oleObj spid="_x0000_s404557" name="Equation" r:id="rId5" imgW="3771720" imgH="482400" progId="Equation.DSMT4">
                  <p:embed/>
                </p:oleObj>
              </mc:Choice>
              <mc:Fallback>
                <p:oleObj name="Equation" r:id="rId5" imgW="3771720" imgH="482400" progId="Equation.DSMT4">
                  <p:embed/>
                  <p:pic>
                    <p:nvPicPr>
                      <p:cNvPr id="0" name="Picture 6"/>
                      <p:cNvPicPr>
                        <a:picLocks noChangeAspect="1" noChangeArrowheads="1"/>
                      </p:cNvPicPr>
                      <p:nvPr/>
                    </p:nvPicPr>
                    <p:blipFill>
                      <a:blip r:embed="rId6"/>
                      <a:srcRect/>
                      <a:stretch>
                        <a:fillRect/>
                      </a:stretch>
                    </p:blipFill>
                    <p:spPr bwMode="auto">
                      <a:xfrm>
                        <a:off x="2865438" y="3205163"/>
                        <a:ext cx="3771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7" name="Object 7"/>
          <p:cNvGraphicFramePr>
            <a:graphicFrameLocks noChangeAspect="1"/>
          </p:cNvGraphicFramePr>
          <p:nvPr>
            <p:extLst>
              <p:ext uri="{D42A27DB-BD31-4B8C-83A1-F6EECF244321}">
                <p14:modId xmlns:p14="http://schemas.microsoft.com/office/powerpoint/2010/main" val="2416154420"/>
              </p:ext>
            </p:extLst>
          </p:nvPr>
        </p:nvGraphicFramePr>
        <p:xfrm>
          <a:off x="4811713" y="3756025"/>
          <a:ext cx="3289300" cy="482600"/>
        </p:xfrm>
        <a:graphic>
          <a:graphicData uri="http://schemas.openxmlformats.org/presentationml/2006/ole">
            <mc:AlternateContent xmlns:mc="http://schemas.openxmlformats.org/markup-compatibility/2006">
              <mc:Choice xmlns:v="urn:schemas-microsoft-com:vml" Requires="v">
                <p:oleObj spid="_x0000_s404558" name="Equation" r:id="rId7" imgW="3288960" imgH="482400" progId="Equation.DSMT4">
                  <p:embed/>
                </p:oleObj>
              </mc:Choice>
              <mc:Fallback>
                <p:oleObj name="Equation" r:id="rId7" imgW="3288960" imgH="482400" progId="Equation.DSMT4">
                  <p:embed/>
                  <p:pic>
                    <p:nvPicPr>
                      <p:cNvPr id="0" name="Picture 7"/>
                      <p:cNvPicPr>
                        <a:picLocks noChangeAspect="1" noChangeArrowheads="1"/>
                      </p:cNvPicPr>
                      <p:nvPr/>
                    </p:nvPicPr>
                    <p:blipFill>
                      <a:blip r:embed="rId8"/>
                      <a:srcRect/>
                      <a:stretch>
                        <a:fillRect/>
                      </a:stretch>
                    </p:blipFill>
                    <p:spPr bwMode="auto">
                      <a:xfrm>
                        <a:off x="4811713" y="3756025"/>
                        <a:ext cx="3289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8" name="Object 8"/>
          <p:cNvGraphicFramePr>
            <a:graphicFrameLocks noChangeAspect="1"/>
          </p:cNvGraphicFramePr>
          <p:nvPr>
            <p:extLst>
              <p:ext uri="{D42A27DB-BD31-4B8C-83A1-F6EECF244321}">
                <p14:modId xmlns:p14="http://schemas.microsoft.com/office/powerpoint/2010/main" val="3239175885"/>
              </p:ext>
            </p:extLst>
          </p:nvPr>
        </p:nvGraphicFramePr>
        <p:xfrm>
          <a:off x="5029200" y="4283075"/>
          <a:ext cx="2082800" cy="838200"/>
        </p:xfrm>
        <a:graphic>
          <a:graphicData uri="http://schemas.openxmlformats.org/presentationml/2006/ole">
            <mc:AlternateContent xmlns:mc="http://schemas.openxmlformats.org/markup-compatibility/2006">
              <mc:Choice xmlns:v="urn:schemas-microsoft-com:vml" Requires="v">
                <p:oleObj spid="_x0000_s404559" name="Equation" r:id="rId9" imgW="2082600" imgH="838080" progId="Equation.DSMT4">
                  <p:embed/>
                </p:oleObj>
              </mc:Choice>
              <mc:Fallback>
                <p:oleObj name="Equation" r:id="rId9" imgW="2082600" imgH="838080" progId="Equation.DSMT4">
                  <p:embed/>
                  <p:pic>
                    <p:nvPicPr>
                      <p:cNvPr id="0" name="Picture 8"/>
                      <p:cNvPicPr>
                        <a:picLocks noChangeAspect="1" noChangeArrowheads="1"/>
                      </p:cNvPicPr>
                      <p:nvPr/>
                    </p:nvPicPr>
                    <p:blipFill>
                      <a:blip r:embed="rId10"/>
                      <a:srcRect/>
                      <a:stretch>
                        <a:fillRect/>
                      </a:stretch>
                    </p:blipFill>
                    <p:spPr bwMode="auto">
                      <a:xfrm>
                        <a:off x="5029200" y="4283075"/>
                        <a:ext cx="208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9" name="Object 9"/>
          <p:cNvGraphicFramePr>
            <a:graphicFrameLocks noChangeAspect="1"/>
          </p:cNvGraphicFramePr>
          <p:nvPr>
            <p:extLst>
              <p:ext uri="{D42A27DB-BD31-4B8C-83A1-F6EECF244321}">
                <p14:modId xmlns:p14="http://schemas.microsoft.com/office/powerpoint/2010/main" val="2861043889"/>
              </p:ext>
            </p:extLst>
          </p:nvPr>
        </p:nvGraphicFramePr>
        <p:xfrm>
          <a:off x="5105400" y="5168900"/>
          <a:ext cx="2006600" cy="825500"/>
        </p:xfrm>
        <a:graphic>
          <a:graphicData uri="http://schemas.openxmlformats.org/presentationml/2006/ole">
            <mc:AlternateContent xmlns:mc="http://schemas.openxmlformats.org/markup-compatibility/2006">
              <mc:Choice xmlns:v="urn:schemas-microsoft-com:vml" Requires="v">
                <p:oleObj spid="_x0000_s404560" name="Equation" r:id="rId11" imgW="2006280" imgH="825480" progId="Equation.DSMT4">
                  <p:embed/>
                </p:oleObj>
              </mc:Choice>
              <mc:Fallback>
                <p:oleObj name="Equation" r:id="rId11" imgW="2006280" imgH="825480" progId="Equation.DSMT4">
                  <p:embed/>
                  <p:pic>
                    <p:nvPicPr>
                      <p:cNvPr id="0" name="Picture 9"/>
                      <p:cNvPicPr>
                        <a:picLocks noChangeAspect="1" noChangeArrowheads="1"/>
                      </p:cNvPicPr>
                      <p:nvPr/>
                    </p:nvPicPr>
                    <p:blipFill>
                      <a:blip r:embed="rId12"/>
                      <a:srcRect/>
                      <a:stretch>
                        <a:fillRect/>
                      </a:stretch>
                    </p:blipFill>
                    <p:spPr bwMode="auto">
                      <a:xfrm>
                        <a:off x="5105400" y="5168900"/>
                        <a:ext cx="2006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4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44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44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4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Algebraic Classification of Conic Sections </a:t>
            </a:r>
          </a:p>
        </p:txBody>
      </p:sp>
      <p:sp>
        <p:nvSpPr>
          <p:cNvPr id="3" name="Content Placeholder 2"/>
          <p:cNvSpPr>
            <a:spLocks noGrp="1"/>
          </p:cNvSpPr>
          <p:nvPr>
            <p:ph idx="1"/>
          </p:nvPr>
        </p:nvSpPr>
        <p:spPr>
          <a:xfrm>
            <a:off x="457200" y="1304074"/>
            <a:ext cx="8229600" cy="2332946"/>
          </a:xfrm>
          <a:solidFill>
            <a:srgbClr val="FFFFCC"/>
          </a:solidFill>
          <a:ln w="28575">
            <a:solidFill>
              <a:schemeClr val="tx1"/>
            </a:solidFill>
          </a:ln>
        </p:spPr>
        <p:txBody>
          <a:bodyPr>
            <a:spAutoFit/>
          </a:bodyPr>
          <a:lstStyle/>
          <a:p>
            <a:pPr algn="ctr"/>
            <a:r>
              <a:rPr lang="en-US" b="1" dirty="0">
                <a:solidFill>
                  <a:srgbClr val="000000"/>
                </a:solidFill>
              </a:rPr>
              <a:t>Algebraic Classification of Conic Sections </a:t>
            </a:r>
          </a:p>
          <a:p>
            <a:r>
              <a:rPr lang="en-US" dirty="0">
                <a:solidFill>
                  <a:srgbClr val="000000"/>
                </a:solidFill>
              </a:rPr>
              <a:t>As a curve in the Cartesian plane, every conic section is the graph of an equation of the form </a:t>
            </a:r>
          </a:p>
          <a:p>
            <a:pPr>
              <a:spcBef>
                <a:spcPts val="0"/>
              </a:spcBef>
            </a:pPr>
            <a:r>
              <a:rPr lang="en-US" i="1" dirty="0">
                <a:solidFill>
                  <a:srgbClr val="000000"/>
                </a:solidFill>
              </a:rPr>
              <a:t>Ax</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Bxy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Cy</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Dx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Ey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0, where the coefficients are real constants.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Elimination of the </a:t>
            </a:r>
            <a:r>
              <a:rPr lang="en-US" i="1" dirty="0"/>
              <a:t>xy</a:t>
            </a:r>
            <a:r>
              <a:rPr lang="en-US" dirty="0"/>
              <a:t>‑Term</a:t>
            </a:r>
          </a:p>
        </p:txBody>
      </p:sp>
      <p:sp>
        <p:nvSpPr>
          <p:cNvPr id="3" name="Content Placeholder 2"/>
          <p:cNvSpPr>
            <a:spLocks noGrp="1"/>
          </p:cNvSpPr>
          <p:nvPr>
            <p:ph idx="1"/>
          </p:nvPr>
        </p:nvSpPr>
        <p:spPr>
          <a:xfrm>
            <a:off x="457200" y="1280161"/>
            <a:ext cx="8229600" cy="4228850"/>
          </a:xfrm>
          <a:solidFill>
            <a:srgbClr val="FFFFCC"/>
          </a:solidFill>
          <a:ln w="28575">
            <a:solidFill>
              <a:schemeClr val="tx1"/>
            </a:solidFill>
          </a:ln>
        </p:spPr>
        <p:txBody>
          <a:bodyPr wrap="square">
            <a:spAutoFit/>
          </a:bodyPr>
          <a:lstStyle/>
          <a:p>
            <a:pPr algn="ctr"/>
            <a:r>
              <a:rPr lang="en-US" b="1" dirty="0">
                <a:solidFill>
                  <a:schemeClr val="tx1"/>
                </a:solidFill>
              </a:rPr>
              <a:t>Elimination of the </a:t>
            </a:r>
            <a:r>
              <a:rPr lang="en-US" b="1" i="1" dirty="0">
                <a:solidFill>
                  <a:schemeClr val="tx1"/>
                </a:solidFill>
              </a:rPr>
              <a:t>xy</a:t>
            </a:r>
            <a:r>
              <a:rPr lang="en-US" b="1" dirty="0">
                <a:solidFill>
                  <a:schemeClr val="tx1"/>
                </a:solidFill>
              </a:rPr>
              <a:t>‑Term</a:t>
            </a:r>
          </a:p>
          <a:p>
            <a:r>
              <a:rPr lang="en-US" dirty="0">
                <a:solidFill>
                  <a:schemeClr val="tx1"/>
                </a:solidFill>
              </a:rPr>
              <a:t>The graph of the equation </a:t>
            </a:r>
          </a:p>
          <a:p>
            <a:pPr>
              <a:spcBef>
                <a:spcPts val="0"/>
              </a:spcBef>
            </a:pPr>
            <a:r>
              <a:rPr lang="en-US" i="1" dirty="0">
                <a:solidFill>
                  <a:schemeClr val="tx1"/>
                </a:solidFill>
              </a:rPr>
              <a:t>Ax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Bxy</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Cy</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Dx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Ey</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a:t>
            </a:r>
            <a:r>
              <a:rPr lang="en-US" dirty="0">
                <a:solidFill>
                  <a:schemeClr val="tx1"/>
                </a:solidFill>
              </a:rPr>
              <a:t> = 0 in the </a:t>
            </a:r>
            <a:r>
              <a:rPr lang="en-US" i="1" dirty="0">
                <a:solidFill>
                  <a:schemeClr val="tx1"/>
                </a:solidFill>
              </a:rPr>
              <a:t>xy</a:t>
            </a:r>
            <a:r>
              <a:rPr lang="en-US" dirty="0">
                <a:solidFill>
                  <a:schemeClr val="tx1"/>
                </a:solidFill>
              </a:rPr>
              <a:t>-plane is the same as the graph of the equation 					                                in the </a:t>
            </a:r>
            <a:r>
              <a:rPr lang="en-US" i="1" dirty="0">
                <a:solidFill>
                  <a:schemeClr val="tx1"/>
                </a:solidFill>
              </a:rPr>
              <a:t>x</a:t>
            </a:r>
            <a:r>
              <a:rPr lang="en-US" dirty="0">
                <a:solidFill>
                  <a:schemeClr val="tx1"/>
                </a:solidFill>
              </a:rPr>
              <a:t>′</a:t>
            </a:r>
            <a:r>
              <a:rPr lang="en-US" i="1" dirty="0">
                <a:solidFill>
                  <a:schemeClr val="tx1"/>
                </a:solidFill>
              </a:rPr>
              <a:t>y</a:t>
            </a:r>
            <a:r>
              <a:rPr lang="en-US" dirty="0">
                <a:solidFill>
                  <a:schemeClr val="tx1"/>
                </a:solidFill>
              </a:rPr>
              <a:t>′‑plane, where the acute angle of rotation </a:t>
            </a:r>
            <a:r>
              <a:rPr lang="el-GR" i="1" dirty="0">
                <a:solidFill>
                  <a:schemeClr val="tx1"/>
                </a:solidFill>
                <a:latin typeface="Cambria Math" panose="02040503050406030204" pitchFamily="18" charset="0"/>
                <a:ea typeface="Cambria Math" panose="02040503050406030204" pitchFamily="18" charset="0"/>
                <a:sym typeface="Symbol"/>
              </a:rPr>
              <a:t>θ</a:t>
            </a:r>
            <a:r>
              <a:rPr lang="en-US" dirty="0">
                <a:solidFill>
                  <a:schemeClr val="tx1"/>
                </a:solidFill>
              </a:rPr>
              <a:t> between the two coordinate systems satisfies</a:t>
            </a:r>
          </a:p>
          <a:p>
            <a:endParaRPr lang="en-US" dirty="0">
              <a:solidFill>
                <a:schemeClr val="tx1"/>
              </a:solidFill>
            </a:endParaRPr>
          </a:p>
          <a:p>
            <a:endParaRPr lang="en-US" dirty="0">
              <a:solidFill>
                <a:schemeClr val="tx1"/>
              </a:solidFill>
            </a:endParaRPr>
          </a:p>
        </p:txBody>
      </p:sp>
      <p:graphicFrame>
        <p:nvGraphicFramePr>
          <p:cNvPr id="405506" name="Object 2"/>
          <p:cNvGraphicFramePr>
            <a:graphicFrameLocks noChangeAspect="1"/>
          </p:cNvGraphicFramePr>
          <p:nvPr/>
        </p:nvGraphicFramePr>
        <p:xfrm>
          <a:off x="548640" y="3124200"/>
          <a:ext cx="4356100" cy="444500"/>
        </p:xfrm>
        <a:graphic>
          <a:graphicData uri="http://schemas.openxmlformats.org/presentationml/2006/ole">
            <mc:AlternateContent xmlns:mc="http://schemas.openxmlformats.org/markup-compatibility/2006">
              <mc:Choice xmlns:v="urn:schemas-microsoft-com:vml" Requires="v">
                <p:oleObj spid="_x0000_s405533" name="Equation" r:id="rId3" imgW="4356000" imgH="444240" progId="Equation.DSMT4">
                  <p:embed/>
                </p:oleObj>
              </mc:Choice>
              <mc:Fallback>
                <p:oleObj name="Equation" r:id="rId3" imgW="435600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124200"/>
                        <a:ext cx="4356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08" name="Object 4"/>
          <p:cNvGraphicFramePr>
            <a:graphicFrameLocks noChangeAspect="1"/>
          </p:cNvGraphicFramePr>
          <p:nvPr>
            <p:extLst>
              <p:ext uri="{D42A27DB-BD31-4B8C-83A1-F6EECF244321}">
                <p14:modId xmlns:p14="http://schemas.microsoft.com/office/powerpoint/2010/main" val="2790024556"/>
              </p:ext>
            </p:extLst>
          </p:nvPr>
        </p:nvGraphicFramePr>
        <p:xfrm>
          <a:off x="3486150" y="4502150"/>
          <a:ext cx="2095500" cy="825500"/>
        </p:xfrm>
        <a:graphic>
          <a:graphicData uri="http://schemas.openxmlformats.org/presentationml/2006/ole">
            <mc:AlternateContent xmlns:mc="http://schemas.openxmlformats.org/markup-compatibility/2006">
              <mc:Choice xmlns:v="urn:schemas-microsoft-com:vml" Requires="v">
                <p:oleObj spid="_x0000_s405534" name="Equation" r:id="rId5" imgW="2095200" imgH="825480" progId="Equation.DSMT4">
                  <p:embed/>
                </p:oleObj>
              </mc:Choice>
              <mc:Fallback>
                <p:oleObj name="Equation" r:id="rId5" imgW="2095200" imgH="825480" progId="Equation.DSMT4">
                  <p:embed/>
                  <p:pic>
                    <p:nvPicPr>
                      <p:cNvPr id="0" name="Picture 4"/>
                      <p:cNvPicPr>
                        <a:picLocks noChangeAspect="1" noChangeArrowheads="1"/>
                      </p:cNvPicPr>
                      <p:nvPr/>
                    </p:nvPicPr>
                    <p:blipFill>
                      <a:blip r:embed="rId6"/>
                      <a:srcRect/>
                      <a:stretch>
                        <a:fillRect/>
                      </a:stretch>
                    </p:blipFill>
                    <p:spPr bwMode="auto">
                      <a:xfrm>
                        <a:off x="3486150" y="4502150"/>
                        <a:ext cx="2095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p:txBody>
          <a:bodyPr/>
          <a:lstStyle/>
          <a:p>
            <a:r>
              <a:rPr lang="en-US" dirty="0"/>
              <a:t>Graph the conic section 			 		     by first determining the appropriate angle </a:t>
            </a:r>
            <a:r>
              <a:rPr lang="en-US" dirty="0">
                <a:latin typeface="Cambria Math" panose="02040503050406030204" pitchFamily="18" charset="0"/>
                <a:ea typeface="Cambria Math" panose="02040503050406030204" pitchFamily="18" charset="0"/>
              </a:rPr>
              <a:t>𝜃</a:t>
            </a:r>
            <a:r>
              <a:rPr lang="en-US" dirty="0"/>
              <a:t>	by which to rotate the axes.</a:t>
            </a:r>
          </a:p>
          <a:p>
            <a:r>
              <a:rPr lang="en-US" b="1" dirty="0"/>
              <a:t>Solution</a:t>
            </a:r>
          </a:p>
          <a:p>
            <a:endParaRPr lang="en-US" b="1" dirty="0"/>
          </a:p>
          <a:p>
            <a:endParaRPr lang="en-US" b="1" dirty="0"/>
          </a:p>
          <a:p>
            <a:r>
              <a:rPr lang="en-US" dirty="0"/>
              <a:t>Since the angle </a:t>
            </a:r>
            <a:r>
              <a:rPr lang="el-GR" i="1" dirty="0">
                <a:latin typeface="Cambria Math" panose="02040503050406030204" pitchFamily="18" charset="0"/>
                <a:ea typeface="Cambria Math" panose="02040503050406030204" pitchFamily="18" charset="0"/>
                <a:sym typeface="Symbol"/>
              </a:rPr>
              <a:t>θ</a:t>
            </a:r>
            <a:r>
              <a:rPr lang="en-US" dirty="0"/>
              <a:t> is to be acute, it must be the case that 	       and hence 	</a:t>
            </a:r>
            <a:endParaRPr lang="en-US" b="1" dirty="0"/>
          </a:p>
        </p:txBody>
      </p:sp>
      <p:graphicFrame>
        <p:nvGraphicFramePr>
          <p:cNvPr id="406530" name="Object 2"/>
          <p:cNvGraphicFramePr>
            <a:graphicFrameLocks noChangeAspect="1"/>
          </p:cNvGraphicFramePr>
          <p:nvPr/>
        </p:nvGraphicFramePr>
        <p:xfrm>
          <a:off x="4038600" y="1260231"/>
          <a:ext cx="4292600" cy="482600"/>
        </p:xfrm>
        <a:graphic>
          <a:graphicData uri="http://schemas.openxmlformats.org/presentationml/2006/ole">
            <mc:AlternateContent xmlns:mc="http://schemas.openxmlformats.org/markup-compatibility/2006">
              <mc:Choice xmlns:v="urn:schemas-microsoft-com:vml" Requires="v">
                <p:oleObj spid="_x0000_s406590" name="Equation" r:id="rId3" imgW="4292280" imgH="482400" progId="Equation.DSMT4">
                  <p:embed/>
                </p:oleObj>
              </mc:Choice>
              <mc:Fallback>
                <p:oleObj name="Equation" r:id="rId3" imgW="42922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260231"/>
                        <a:ext cx="429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2" name="Object 4"/>
          <p:cNvGraphicFramePr>
            <a:graphicFrameLocks noChangeAspect="1"/>
          </p:cNvGraphicFramePr>
          <p:nvPr>
            <p:extLst>
              <p:ext uri="{D42A27DB-BD31-4B8C-83A1-F6EECF244321}">
                <p14:modId xmlns:p14="http://schemas.microsoft.com/office/powerpoint/2010/main" val="1339068792"/>
              </p:ext>
            </p:extLst>
          </p:nvPr>
        </p:nvGraphicFramePr>
        <p:xfrm>
          <a:off x="3098800" y="2984500"/>
          <a:ext cx="2946400" cy="889000"/>
        </p:xfrm>
        <a:graphic>
          <a:graphicData uri="http://schemas.openxmlformats.org/presentationml/2006/ole">
            <mc:AlternateContent xmlns:mc="http://schemas.openxmlformats.org/markup-compatibility/2006">
              <mc:Choice xmlns:v="urn:schemas-microsoft-com:vml" Requires="v">
                <p:oleObj spid="_x0000_s406591" name="Equation" r:id="rId5" imgW="2946240" imgH="888840" progId="Equation.DSMT4">
                  <p:embed/>
                </p:oleObj>
              </mc:Choice>
              <mc:Fallback>
                <p:oleObj name="Equation" r:id="rId5" imgW="2946240" imgH="888840" progId="Equation.DSMT4">
                  <p:embed/>
                  <p:pic>
                    <p:nvPicPr>
                      <p:cNvPr id="0" name="Picture 4"/>
                      <p:cNvPicPr>
                        <a:picLocks noChangeAspect="1" noChangeArrowheads="1"/>
                      </p:cNvPicPr>
                      <p:nvPr/>
                    </p:nvPicPr>
                    <p:blipFill>
                      <a:blip r:embed="rId6"/>
                      <a:srcRect/>
                      <a:stretch>
                        <a:fillRect/>
                      </a:stretch>
                    </p:blipFill>
                    <p:spPr bwMode="auto">
                      <a:xfrm>
                        <a:off x="3098800" y="2984500"/>
                        <a:ext cx="2946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4" name="Object 6"/>
          <p:cNvGraphicFramePr>
            <a:graphicFrameLocks noChangeAspect="1"/>
          </p:cNvGraphicFramePr>
          <p:nvPr>
            <p:extLst>
              <p:ext uri="{D42A27DB-BD31-4B8C-83A1-F6EECF244321}">
                <p14:modId xmlns:p14="http://schemas.microsoft.com/office/powerpoint/2010/main" val="3644980927"/>
              </p:ext>
            </p:extLst>
          </p:nvPr>
        </p:nvGraphicFramePr>
        <p:xfrm>
          <a:off x="533400" y="4691063"/>
          <a:ext cx="1447800" cy="431800"/>
        </p:xfrm>
        <a:graphic>
          <a:graphicData uri="http://schemas.openxmlformats.org/presentationml/2006/ole">
            <mc:AlternateContent xmlns:mc="http://schemas.openxmlformats.org/markup-compatibility/2006">
              <mc:Choice xmlns:v="urn:schemas-microsoft-com:vml" Requires="v">
                <p:oleObj spid="_x0000_s406592" name="Equation" r:id="rId7" imgW="1447560" imgH="431640" progId="Equation.DSMT4">
                  <p:embed/>
                </p:oleObj>
              </mc:Choice>
              <mc:Fallback>
                <p:oleObj name="Equation" r:id="rId7" imgW="1447560" imgH="431640" progId="Equation.DSMT4">
                  <p:embed/>
                  <p:pic>
                    <p:nvPicPr>
                      <p:cNvPr id="0" name="Picture 6"/>
                      <p:cNvPicPr>
                        <a:picLocks noChangeAspect="1" noChangeArrowheads="1"/>
                      </p:cNvPicPr>
                      <p:nvPr/>
                    </p:nvPicPr>
                    <p:blipFill>
                      <a:blip r:embed="rId8"/>
                      <a:srcRect/>
                      <a:stretch>
                        <a:fillRect/>
                      </a:stretch>
                    </p:blipFill>
                    <p:spPr bwMode="auto">
                      <a:xfrm>
                        <a:off x="533400" y="4691063"/>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5" name="Object 7"/>
          <p:cNvGraphicFramePr>
            <a:graphicFrameLocks noChangeAspect="1"/>
          </p:cNvGraphicFramePr>
          <p:nvPr>
            <p:extLst>
              <p:ext uri="{D42A27DB-BD31-4B8C-83A1-F6EECF244321}">
                <p14:modId xmlns:p14="http://schemas.microsoft.com/office/powerpoint/2010/main" val="2440618438"/>
              </p:ext>
            </p:extLst>
          </p:nvPr>
        </p:nvGraphicFramePr>
        <p:xfrm>
          <a:off x="3581400" y="4702175"/>
          <a:ext cx="1206500" cy="431800"/>
        </p:xfrm>
        <a:graphic>
          <a:graphicData uri="http://schemas.openxmlformats.org/presentationml/2006/ole">
            <mc:AlternateContent xmlns:mc="http://schemas.openxmlformats.org/markup-compatibility/2006">
              <mc:Choice xmlns:v="urn:schemas-microsoft-com:vml" Requires="v">
                <p:oleObj spid="_x0000_s406593" name="Equation" r:id="rId9" imgW="1206360" imgH="431640" progId="Equation.DSMT4">
                  <p:embed/>
                </p:oleObj>
              </mc:Choice>
              <mc:Fallback>
                <p:oleObj name="Equation" r:id="rId9" imgW="1206360" imgH="431640" progId="Equation.DSMT4">
                  <p:embed/>
                  <p:pic>
                    <p:nvPicPr>
                      <p:cNvPr id="0" name="Picture 7"/>
                      <p:cNvPicPr>
                        <a:picLocks noChangeAspect="1" noChangeArrowheads="1"/>
                      </p:cNvPicPr>
                      <p:nvPr/>
                    </p:nvPicPr>
                    <p:blipFill>
                      <a:blip r:embed="rId10"/>
                      <a:srcRect/>
                      <a:stretch>
                        <a:fillRect/>
                      </a:stretch>
                    </p:blipFill>
                    <p:spPr bwMode="auto">
                      <a:xfrm>
                        <a:off x="3581400" y="4702175"/>
                        <a:ext cx="120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65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65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6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By the rotation relations, then</a:t>
            </a:r>
            <a:endParaRPr lang="en-US" b="1" dirty="0"/>
          </a:p>
          <a:p>
            <a:endParaRPr lang="en-US" dirty="0"/>
          </a:p>
          <a:p>
            <a:endParaRPr lang="en-US" dirty="0"/>
          </a:p>
          <a:p>
            <a:r>
              <a:rPr lang="en-US" dirty="0"/>
              <a:t>and</a:t>
            </a:r>
          </a:p>
          <a:p>
            <a:endParaRPr lang="en-US" dirty="0"/>
          </a:p>
        </p:txBody>
      </p:sp>
      <p:graphicFrame>
        <p:nvGraphicFramePr>
          <p:cNvPr id="407554" name="Object 2"/>
          <p:cNvGraphicFramePr>
            <a:graphicFrameLocks noChangeAspect="1"/>
          </p:cNvGraphicFramePr>
          <p:nvPr>
            <p:extLst>
              <p:ext uri="{D42A27DB-BD31-4B8C-83A1-F6EECF244321}">
                <p14:modId xmlns:p14="http://schemas.microsoft.com/office/powerpoint/2010/main" val="2740766484"/>
              </p:ext>
            </p:extLst>
          </p:nvPr>
        </p:nvGraphicFramePr>
        <p:xfrm>
          <a:off x="1866900" y="1898650"/>
          <a:ext cx="4864100" cy="927100"/>
        </p:xfrm>
        <a:graphic>
          <a:graphicData uri="http://schemas.openxmlformats.org/presentationml/2006/ole">
            <mc:AlternateContent xmlns:mc="http://schemas.openxmlformats.org/markup-compatibility/2006">
              <mc:Choice xmlns:v="urn:schemas-microsoft-com:vml" Requires="v">
                <p:oleObj spid="_x0000_s407580" name="Equation" r:id="rId3" imgW="4863960" imgH="927000" progId="Equation.DSMT4">
                  <p:embed/>
                </p:oleObj>
              </mc:Choice>
              <mc:Fallback>
                <p:oleObj name="Equation" r:id="rId3" imgW="4863960" imgH="927000" progId="Equation.DSMT4">
                  <p:embed/>
                  <p:pic>
                    <p:nvPicPr>
                      <p:cNvPr id="0" name="Picture 2"/>
                      <p:cNvPicPr>
                        <a:picLocks noChangeAspect="1" noChangeArrowheads="1"/>
                      </p:cNvPicPr>
                      <p:nvPr/>
                    </p:nvPicPr>
                    <p:blipFill>
                      <a:blip r:embed="rId4"/>
                      <a:srcRect/>
                      <a:stretch>
                        <a:fillRect/>
                      </a:stretch>
                    </p:blipFill>
                    <p:spPr bwMode="auto">
                      <a:xfrm>
                        <a:off x="1866900" y="1898650"/>
                        <a:ext cx="4864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5" name="Object 3"/>
          <p:cNvGraphicFramePr>
            <a:graphicFrameLocks noChangeAspect="1"/>
          </p:cNvGraphicFramePr>
          <p:nvPr>
            <p:extLst>
              <p:ext uri="{D42A27DB-BD31-4B8C-83A1-F6EECF244321}">
                <p14:modId xmlns:p14="http://schemas.microsoft.com/office/powerpoint/2010/main" val="3996084589"/>
              </p:ext>
            </p:extLst>
          </p:nvPr>
        </p:nvGraphicFramePr>
        <p:xfrm>
          <a:off x="2101850" y="3422650"/>
          <a:ext cx="4940300" cy="927100"/>
        </p:xfrm>
        <a:graphic>
          <a:graphicData uri="http://schemas.openxmlformats.org/presentationml/2006/ole">
            <mc:AlternateContent xmlns:mc="http://schemas.openxmlformats.org/markup-compatibility/2006">
              <mc:Choice xmlns:v="urn:schemas-microsoft-com:vml" Requires="v">
                <p:oleObj spid="_x0000_s407581" name="Equation" r:id="rId5" imgW="4940280" imgH="927000" progId="Equation.DSMT4">
                  <p:embed/>
                </p:oleObj>
              </mc:Choice>
              <mc:Fallback>
                <p:oleObj name="Equation" r:id="rId5" imgW="4940280" imgH="927000" progId="Equation.DSMT4">
                  <p:embed/>
                  <p:pic>
                    <p:nvPicPr>
                      <p:cNvPr id="0" name="Picture 3"/>
                      <p:cNvPicPr>
                        <a:picLocks noChangeAspect="1" noChangeArrowheads="1"/>
                      </p:cNvPicPr>
                      <p:nvPr/>
                    </p:nvPicPr>
                    <p:blipFill>
                      <a:blip r:embed="rId6"/>
                      <a:srcRect/>
                      <a:stretch>
                        <a:fillRect/>
                      </a:stretch>
                    </p:blipFill>
                    <p:spPr bwMode="auto">
                      <a:xfrm>
                        <a:off x="2101850" y="3422650"/>
                        <a:ext cx="4940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7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Making these substitutions into the equation, we obtain the following:</a:t>
            </a:r>
          </a:p>
          <a:p>
            <a:endParaRPr lang="en-US" dirty="0"/>
          </a:p>
          <a:p>
            <a:endParaRPr lang="en-US" dirty="0"/>
          </a:p>
          <a:p>
            <a:endParaRPr lang="en-US" dirty="0"/>
          </a:p>
          <a:p>
            <a:endParaRPr lang="en-US" dirty="0"/>
          </a:p>
          <a:p>
            <a:endParaRPr lang="en-US" dirty="0"/>
          </a:p>
        </p:txBody>
      </p:sp>
      <p:graphicFrame>
        <p:nvGraphicFramePr>
          <p:cNvPr id="408579" name="Object 3"/>
          <p:cNvGraphicFramePr>
            <a:graphicFrameLocks noChangeAspect="1"/>
          </p:cNvGraphicFramePr>
          <p:nvPr>
            <p:extLst>
              <p:ext uri="{D42A27DB-BD31-4B8C-83A1-F6EECF244321}">
                <p14:modId xmlns:p14="http://schemas.microsoft.com/office/powerpoint/2010/main" val="433544308"/>
              </p:ext>
            </p:extLst>
          </p:nvPr>
        </p:nvGraphicFramePr>
        <p:xfrm>
          <a:off x="577850" y="2292350"/>
          <a:ext cx="8001000" cy="2413000"/>
        </p:xfrm>
        <a:graphic>
          <a:graphicData uri="http://schemas.openxmlformats.org/presentationml/2006/ole">
            <mc:AlternateContent xmlns:mc="http://schemas.openxmlformats.org/markup-compatibility/2006">
              <mc:Choice xmlns:v="urn:schemas-microsoft-com:vml" Requires="v">
                <p:oleObj spid="_x0000_s408592" name="Equation" r:id="rId3" imgW="8001000" imgH="2412720" progId="Equation.DSMT4">
                  <p:embed/>
                </p:oleObj>
              </mc:Choice>
              <mc:Fallback>
                <p:oleObj name="Equation" r:id="rId3" imgW="8001000" imgH="2412720" progId="Equation.DSMT4">
                  <p:embed/>
                  <p:pic>
                    <p:nvPicPr>
                      <p:cNvPr id="0" name="Picture 3"/>
                      <p:cNvPicPr>
                        <a:picLocks noChangeAspect="1" noChangeArrowheads="1"/>
                      </p:cNvPicPr>
                      <p:nvPr/>
                    </p:nvPicPr>
                    <p:blipFill>
                      <a:blip r:embed="rId4"/>
                      <a:srcRect/>
                      <a:stretch>
                        <a:fillRect/>
                      </a:stretch>
                    </p:blipFill>
                    <p:spPr bwMode="auto">
                      <a:xfrm>
                        <a:off x="577850" y="2292350"/>
                        <a:ext cx="8001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4419600" cy="4572000"/>
          </a:xfrm>
        </p:spPr>
        <p:txBody>
          <a:bodyPr/>
          <a:lstStyle/>
          <a:p>
            <a:r>
              <a:rPr lang="en-US" dirty="0"/>
              <a:t>Multiplying out and collecting like terms in this equation results in</a:t>
            </a:r>
          </a:p>
          <a:p>
            <a:endParaRPr lang="en-US" dirty="0"/>
          </a:p>
          <a:p>
            <a:r>
              <a:rPr lang="en-US" dirty="0"/>
              <a:t>which we recognize as the equation of a parabola with its vertex at the origin. The graph of this equation in the </a:t>
            </a:r>
            <a:r>
              <a:rPr lang="en-US" i="1" dirty="0"/>
              <a:t>x</a:t>
            </a:r>
            <a:r>
              <a:rPr lang="en-US" dirty="0"/>
              <a:t>′ </a:t>
            </a:r>
            <a:r>
              <a:rPr lang="en-US" i="1" dirty="0"/>
              <a:t>y</a:t>
            </a:r>
            <a:r>
              <a:rPr lang="en-US" dirty="0"/>
              <a:t>′-plane is shown in        Figure 17.</a:t>
            </a:r>
          </a:p>
        </p:txBody>
      </p:sp>
      <p:grpSp>
        <p:nvGrpSpPr>
          <p:cNvPr id="6" name="Group 5"/>
          <p:cNvGrpSpPr/>
          <p:nvPr/>
        </p:nvGrpSpPr>
        <p:grpSpPr>
          <a:xfrm>
            <a:off x="4794738" y="1219200"/>
            <a:ext cx="4139514" cy="4766974"/>
            <a:chOff x="4794738" y="1219200"/>
            <a:chExt cx="4139514" cy="4766974"/>
          </a:xfrm>
        </p:grpSpPr>
        <p:pic>
          <p:nvPicPr>
            <p:cNvPr id="409602"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4794738" y="1219200"/>
              <a:ext cx="4139514" cy="4114800"/>
            </a:xfrm>
            <a:prstGeom prst="rect">
              <a:avLst/>
            </a:prstGeom>
            <a:noFill/>
            <a:ln w="9525">
              <a:noFill/>
              <a:miter lim="800000"/>
              <a:headEnd/>
              <a:tailEnd/>
            </a:ln>
          </p:spPr>
        </p:pic>
        <p:sp>
          <p:nvSpPr>
            <p:cNvPr id="5" name="Rectangle 4"/>
            <p:cNvSpPr/>
            <p:nvPr/>
          </p:nvSpPr>
          <p:spPr>
            <a:xfrm>
              <a:off x="6090139" y="5462954"/>
              <a:ext cx="1552797" cy="523220"/>
            </a:xfrm>
            <a:prstGeom prst="rect">
              <a:avLst/>
            </a:prstGeom>
          </p:spPr>
          <p:txBody>
            <a:bodyPr wrap="none">
              <a:spAutoFit/>
            </a:bodyPr>
            <a:lstStyle/>
            <a:p>
              <a:r>
                <a:rPr lang="en-US" sz="2800" b="1" dirty="0"/>
                <a:t>Figure 17</a:t>
              </a:r>
            </a:p>
          </p:txBody>
        </p:sp>
      </p:grpSp>
      <p:graphicFrame>
        <p:nvGraphicFramePr>
          <p:cNvPr id="433154" name="Object 2"/>
          <p:cNvGraphicFramePr>
            <a:graphicFrameLocks noChangeAspect="1"/>
          </p:cNvGraphicFramePr>
          <p:nvPr/>
        </p:nvGraphicFramePr>
        <p:xfrm>
          <a:off x="1600200" y="2681748"/>
          <a:ext cx="1257300" cy="444500"/>
        </p:xfrm>
        <a:graphic>
          <a:graphicData uri="http://schemas.openxmlformats.org/presentationml/2006/ole">
            <mc:AlternateContent xmlns:mc="http://schemas.openxmlformats.org/markup-compatibility/2006">
              <mc:Choice xmlns:v="urn:schemas-microsoft-com:vml" Requires="v">
                <p:oleObj spid="_x0000_s433167" name="Equation" r:id="rId4" imgW="1257120" imgH="444240" progId="Equation.DSMT4">
                  <p:embed/>
                </p:oleObj>
              </mc:Choice>
              <mc:Fallback>
                <p:oleObj name="Equation" r:id="rId4" imgW="1257120" imgH="4442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681748"/>
                        <a:ext cx="1257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Algebraic Classification of Conic Sections </a:t>
            </a:r>
          </a:p>
        </p:txBody>
      </p:sp>
      <p:sp>
        <p:nvSpPr>
          <p:cNvPr id="3" name="Content Placeholder 2"/>
          <p:cNvSpPr>
            <a:spLocks noGrp="1"/>
          </p:cNvSpPr>
          <p:nvPr>
            <p:ph idx="1"/>
          </p:nvPr>
        </p:nvSpPr>
        <p:spPr>
          <a:xfrm>
            <a:off x="457200" y="1280160"/>
            <a:ext cx="8229600" cy="3970318"/>
          </a:xfrm>
          <a:solidFill>
            <a:srgbClr val="FFFFCC"/>
          </a:solidFill>
          <a:ln w="28575">
            <a:solidFill>
              <a:schemeClr val="tx1"/>
            </a:solidFill>
          </a:ln>
        </p:spPr>
        <p:txBody>
          <a:bodyPr>
            <a:spAutoFit/>
          </a:bodyPr>
          <a:lstStyle/>
          <a:p>
            <a:pPr marL="457200" indent="-457200" algn="ctr"/>
            <a:r>
              <a:rPr lang="en-US" b="1" dirty="0">
                <a:solidFill>
                  <a:srgbClr val="000000"/>
                </a:solidFill>
              </a:rPr>
              <a:t>Algebraic Classification of Conic Sections (cont.)</a:t>
            </a:r>
          </a:p>
          <a:p>
            <a:r>
              <a:rPr lang="en-US" dirty="0">
                <a:solidFill>
                  <a:srgbClr val="000000"/>
                </a:solidFill>
              </a:rPr>
              <a:t>Assuming the conic section described by such an equation is nondegenerate, the curve is </a:t>
            </a:r>
          </a:p>
          <a:p>
            <a:pPr marL="457200" indent="-457200"/>
            <a:r>
              <a:rPr lang="en-US" b="1" dirty="0">
                <a:solidFill>
                  <a:srgbClr val="000000"/>
                </a:solidFill>
              </a:rPr>
              <a:t>1.</a:t>
            </a:r>
            <a:r>
              <a:rPr lang="en-US" dirty="0">
                <a:solidFill>
                  <a:srgbClr val="000000"/>
                </a:solidFill>
              </a:rPr>
              <a:t>	an </a:t>
            </a:r>
            <a:r>
              <a:rPr lang="en-US" b="1" dirty="0">
                <a:solidFill>
                  <a:srgbClr val="C00000"/>
                </a:solidFill>
              </a:rPr>
              <a:t>ellipse</a:t>
            </a:r>
            <a:r>
              <a:rPr lang="en-US" dirty="0">
                <a:solidFill>
                  <a:srgbClr val="000000"/>
                </a:solidFill>
              </a:rPr>
              <a:t> if </a:t>
            </a:r>
            <a:r>
              <a:rPr lang="en-US" i="1" dirty="0">
                <a:solidFill>
                  <a:srgbClr val="000000"/>
                </a:solidFill>
              </a:rPr>
              <a:t>B</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4</a:t>
            </a:r>
            <a:r>
              <a:rPr lang="en-US" i="1" dirty="0">
                <a:solidFill>
                  <a:srgbClr val="000000"/>
                </a:solidFill>
              </a:rPr>
              <a:t>AC</a:t>
            </a:r>
            <a:r>
              <a:rPr lang="en-US" dirty="0">
                <a:solidFill>
                  <a:srgbClr val="000000"/>
                </a:solidFill>
              </a:rPr>
              <a:t> &lt; 0; </a:t>
            </a:r>
          </a:p>
          <a:p>
            <a:pPr marL="457200" indent="-457200"/>
            <a:r>
              <a:rPr lang="en-US" b="1" dirty="0">
                <a:solidFill>
                  <a:srgbClr val="000000"/>
                </a:solidFill>
              </a:rPr>
              <a:t>2.</a:t>
            </a:r>
            <a:r>
              <a:rPr lang="en-US" dirty="0">
                <a:solidFill>
                  <a:srgbClr val="000000"/>
                </a:solidFill>
              </a:rPr>
              <a:t>	a </a:t>
            </a:r>
            <a:r>
              <a:rPr lang="en-US" b="1" dirty="0">
                <a:solidFill>
                  <a:srgbClr val="C00000"/>
                </a:solidFill>
              </a:rPr>
              <a:t>parabola</a:t>
            </a:r>
            <a:r>
              <a:rPr lang="en-US" dirty="0">
                <a:solidFill>
                  <a:srgbClr val="000000"/>
                </a:solidFill>
              </a:rPr>
              <a:t> if </a:t>
            </a:r>
            <a:r>
              <a:rPr lang="en-US" i="1" dirty="0">
                <a:solidFill>
                  <a:srgbClr val="000000"/>
                </a:solidFill>
              </a:rPr>
              <a:t>B</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4</a:t>
            </a:r>
            <a:r>
              <a:rPr lang="en-US" i="1" dirty="0">
                <a:solidFill>
                  <a:srgbClr val="000000"/>
                </a:solidFill>
              </a:rPr>
              <a:t>AC</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0; </a:t>
            </a:r>
          </a:p>
          <a:p>
            <a:pPr marL="457200" indent="-457200"/>
            <a:r>
              <a:rPr lang="en-US" b="1" dirty="0">
                <a:solidFill>
                  <a:srgbClr val="000000"/>
                </a:solidFill>
              </a:rPr>
              <a:t>3.</a:t>
            </a:r>
            <a:r>
              <a:rPr lang="en-US" dirty="0">
                <a:solidFill>
                  <a:srgbClr val="000000"/>
                </a:solidFill>
              </a:rPr>
              <a:t>	a </a:t>
            </a:r>
            <a:r>
              <a:rPr lang="en-US" b="1" dirty="0">
                <a:solidFill>
                  <a:srgbClr val="C00000"/>
                </a:solidFill>
              </a:rPr>
              <a:t>hyperbola</a:t>
            </a:r>
            <a:r>
              <a:rPr lang="en-US" dirty="0">
                <a:solidFill>
                  <a:srgbClr val="000000"/>
                </a:solidFill>
              </a:rPr>
              <a:t> if </a:t>
            </a:r>
            <a:r>
              <a:rPr lang="en-US" i="1" dirty="0">
                <a:solidFill>
                  <a:srgbClr val="000000"/>
                </a:solidFill>
              </a:rPr>
              <a:t>B</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4</a:t>
            </a:r>
            <a:r>
              <a:rPr lang="en-US" i="1" dirty="0">
                <a:solidFill>
                  <a:srgbClr val="000000"/>
                </a:solidFill>
              </a:rPr>
              <a:t>AC</a:t>
            </a:r>
            <a:r>
              <a:rPr lang="en-US" dirty="0">
                <a:solidFill>
                  <a:srgbClr val="000000"/>
                </a:solidFill>
              </a:rPr>
              <a:t> &gt; 0. </a:t>
            </a:r>
          </a:p>
          <a:p>
            <a:r>
              <a:rPr lang="en-US" dirty="0">
                <a:solidFill>
                  <a:srgbClr val="000000"/>
                </a:solidFill>
              </a:rPr>
              <a:t>The quantity </a:t>
            </a:r>
            <a:r>
              <a:rPr lang="en-US" i="1" dirty="0">
                <a:solidFill>
                  <a:srgbClr val="000000"/>
                </a:solidFill>
              </a:rPr>
              <a:t>B</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4</a:t>
            </a:r>
            <a:r>
              <a:rPr lang="en-US" i="1" dirty="0">
                <a:solidFill>
                  <a:srgbClr val="000000"/>
                </a:solidFill>
              </a:rPr>
              <a:t>AC</a:t>
            </a:r>
            <a:r>
              <a:rPr lang="en-US" dirty="0">
                <a:solidFill>
                  <a:srgbClr val="000000"/>
                </a:solidFill>
              </a:rPr>
              <a:t> is called the </a:t>
            </a:r>
            <a:r>
              <a:rPr lang="en-US" b="1" dirty="0">
                <a:solidFill>
                  <a:srgbClr val="C00000"/>
                </a:solidFill>
              </a:rPr>
              <a:t>discriminant</a:t>
            </a:r>
            <a:r>
              <a:rPr lang="en-US" b="1" dirty="0">
                <a:solidFill>
                  <a:srgbClr val="000000"/>
                </a:solidFill>
              </a:rPr>
              <a:t> </a:t>
            </a:r>
            <a:r>
              <a:rPr lang="en-US" dirty="0">
                <a:solidFill>
                  <a:srgbClr val="000000"/>
                </a:solidFill>
              </a:rPr>
              <a:t>of the equation.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Geometric Characteristic of Ellipses</a:t>
            </a:r>
          </a:p>
        </p:txBody>
      </p:sp>
      <p:sp>
        <p:nvSpPr>
          <p:cNvPr id="3" name="Content Placeholder 2"/>
          <p:cNvSpPr>
            <a:spLocks noGrp="1"/>
          </p:cNvSpPr>
          <p:nvPr>
            <p:ph idx="1"/>
          </p:nvPr>
        </p:nvSpPr>
        <p:spPr>
          <a:xfrm>
            <a:off x="457200" y="1280160"/>
            <a:ext cx="8229600" cy="4487382"/>
          </a:xfrm>
          <a:solidFill>
            <a:srgbClr val="FFFFCC"/>
          </a:solidFill>
          <a:ln w="28575">
            <a:solidFill>
              <a:schemeClr val="tx1"/>
            </a:solidFill>
          </a:ln>
        </p:spPr>
        <p:txBody>
          <a:bodyPr>
            <a:spAutoFit/>
          </a:bodyPr>
          <a:lstStyle/>
          <a:p>
            <a:pPr algn="ctr"/>
            <a:r>
              <a:rPr lang="en-US" b="1" dirty="0">
                <a:solidFill>
                  <a:schemeClr val="tx1"/>
                </a:solidFill>
              </a:rPr>
              <a:t>Geometric Characteristic of Ellipses</a:t>
            </a:r>
          </a:p>
          <a:p>
            <a:r>
              <a:rPr lang="en-US" dirty="0">
                <a:solidFill>
                  <a:schemeClr val="tx1"/>
                </a:solidFill>
              </a:rPr>
              <a:t>An ellipse consists of the set of points in the plane for which the sum of the distances </a:t>
            </a:r>
            <a:r>
              <a:rPr lang="en-US" i="1" dirty="0">
                <a:solidFill>
                  <a:schemeClr val="tx1"/>
                </a:solidFill>
              </a:rPr>
              <a:t>d</a:t>
            </a:r>
            <a:r>
              <a:rPr lang="en-US" baseline="-25000" dirty="0">
                <a:solidFill>
                  <a:schemeClr val="tx1"/>
                </a:solidFill>
              </a:rPr>
              <a:t>1</a:t>
            </a:r>
            <a:r>
              <a:rPr lang="en-US" dirty="0">
                <a:solidFill>
                  <a:schemeClr val="tx1"/>
                </a:solidFill>
              </a:rPr>
              <a:t> and </a:t>
            </a:r>
            <a:r>
              <a:rPr lang="en-US" i="1" dirty="0">
                <a:solidFill>
                  <a:schemeClr val="tx1"/>
                </a:solidFill>
              </a:rPr>
              <a:t>d</a:t>
            </a:r>
            <a:r>
              <a:rPr lang="en-US" baseline="-25000" dirty="0">
                <a:solidFill>
                  <a:schemeClr val="tx1"/>
                </a:solidFill>
              </a:rPr>
              <a:t>2</a:t>
            </a:r>
            <a:r>
              <a:rPr lang="en-US" dirty="0">
                <a:solidFill>
                  <a:schemeClr val="tx1"/>
                </a:solidFill>
              </a:rPr>
              <a:t> to two foci is a fixed constant (see Figure 2).</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pSp>
        <p:nvGrpSpPr>
          <p:cNvPr id="6" name="Group 5"/>
          <p:cNvGrpSpPr/>
          <p:nvPr/>
        </p:nvGrpSpPr>
        <p:grpSpPr>
          <a:xfrm>
            <a:off x="2837793" y="3165231"/>
            <a:ext cx="3468414" cy="2615789"/>
            <a:chOff x="2537000" y="3165231"/>
            <a:chExt cx="3468414" cy="2615789"/>
          </a:xfrm>
        </p:grpSpPr>
        <p:pic>
          <p:nvPicPr>
            <p:cNvPr id="36454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537000" y="3165231"/>
              <a:ext cx="3468414" cy="2103120"/>
            </a:xfrm>
            <a:prstGeom prst="rect">
              <a:avLst/>
            </a:prstGeom>
            <a:noFill/>
            <a:ln w="9525">
              <a:noFill/>
              <a:miter lim="800000"/>
              <a:headEnd/>
              <a:tailEnd/>
            </a:ln>
          </p:spPr>
        </p:pic>
        <p:sp>
          <p:nvSpPr>
            <p:cNvPr id="5" name="Rectangle 4"/>
            <p:cNvSpPr/>
            <p:nvPr/>
          </p:nvSpPr>
          <p:spPr>
            <a:xfrm>
              <a:off x="3048000" y="5257800"/>
              <a:ext cx="2378215" cy="523220"/>
            </a:xfrm>
            <a:prstGeom prst="rect">
              <a:avLst/>
            </a:prstGeom>
          </p:spPr>
          <p:txBody>
            <a:bodyPr wrap="none">
              <a:spAutoFit/>
            </a:bodyPr>
            <a:lstStyle/>
            <a:p>
              <a:r>
                <a:rPr lang="en-US" sz="2800" b="1" dirty="0"/>
                <a:t>Figure 2 </a:t>
              </a:r>
              <a:r>
                <a:rPr lang="en-US" sz="2800" dirty="0"/>
                <a:t>Ellipse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Ellipses</a:t>
            </a:r>
          </a:p>
        </p:txBody>
      </p:sp>
      <p:sp>
        <p:nvSpPr>
          <p:cNvPr id="3" name="Content Placeholder 2"/>
          <p:cNvSpPr>
            <a:spLocks noGrp="1"/>
          </p:cNvSpPr>
          <p:nvPr>
            <p:ph idx="1"/>
          </p:nvPr>
        </p:nvSpPr>
        <p:spPr>
          <a:xfrm>
            <a:off x="457200" y="1280160"/>
            <a:ext cx="4648200" cy="4572000"/>
          </a:xfrm>
        </p:spPr>
        <p:txBody>
          <a:bodyPr/>
          <a:lstStyle/>
          <a:p>
            <a:r>
              <a:rPr lang="en-US" dirty="0"/>
              <a:t>An ellipse with major and minor axes parallel to the       </a:t>
            </a:r>
            <a:r>
              <a:rPr lang="en-US" i="1" dirty="0"/>
              <a:t>x</a:t>
            </a:r>
            <a:r>
              <a:rPr lang="en-US" dirty="0"/>
              <a:t>- and </a:t>
            </a:r>
            <a:r>
              <a:rPr lang="en-US" i="1" dirty="0"/>
              <a:t>y</a:t>
            </a:r>
            <a:r>
              <a:rPr lang="en-US" dirty="0"/>
              <a:t>-axes, respectively,  can be written in the   standard form</a:t>
            </a:r>
          </a:p>
        </p:txBody>
      </p:sp>
      <p:graphicFrame>
        <p:nvGraphicFramePr>
          <p:cNvPr id="365570" name="Object 2"/>
          <p:cNvGraphicFramePr>
            <a:graphicFrameLocks noChangeAspect="1"/>
          </p:cNvGraphicFramePr>
          <p:nvPr/>
        </p:nvGraphicFramePr>
        <p:xfrm>
          <a:off x="685800" y="3695700"/>
          <a:ext cx="3136900" cy="952500"/>
        </p:xfrm>
        <a:graphic>
          <a:graphicData uri="http://schemas.openxmlformats.org/presentationml/2006/ole">
            <mc:AlternateContent xmlns:mc="http://schemas.openxmlformats.org/markup-compatibility/2006">
              <mc:Choice xmlns:v="urn:schemas-microsoft-com:vml" Requires="v">
                <p:oleObj spid="_x0000_s365583" name="Equation" r:id="rId3" imgW="3136680" imgH="952200" progId="Equation.DSMT4">
                  <p:embed/>
                </p:oleObj>
              </mc:Choice>
              <mc:Fallback>
                <p:oleObj name="Equation" r:id="rId3" imgW="313668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95700"/>
                        <a:ext cx="3136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5571"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4495800" y="1371600"/>
            <a:ext cx="4362877" cy="3657600"/>
          </a:xfrm>
          <a:prstGeom prst="rect">
            <a:avLst/>
          </a:prstGeom>
          <a:noFill/>
          <a:ln w="9525">
            <a:noFill/>
            <a:miter lim="800000"/>
            <a:headEnd/>
            <a:tailEnd/>
          </a:ln>
        </p:spPr>
      </p:pic>
      <p:sp>
        <p:nvSpPr>
          <p:cNvPr id="6" name="Rectangle 5"/>
          <p:cNvSpPr/>
          <p:nvPr/>
        </p:nvSpPr>
        <p:spPr>
          <a:xfrm>
            <a:off x="5967046" y="5257800"/>
            <a:ext cx="1370055" cy="523220"/>
          </a:xfrm>
          <a:prstGeom prst="rect">
            <a:avLst/>
          </a:prstGeom>
        </p:spPr>
        <p:txBody>
          <a:bodyPr wrap="none">
            <a:spAutoFit/>
          </a:bodyPr>
          <a:lstStyle/>
          <a:p>
            <a:r>
              <a:rPr lang="en-US" sz="2800" b="1" dirty="0"/>
              <a:t>Figure 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6222</TotalTime>
  <Words>3030</Words>
  <Application>Microsoft Office PowerPoint</Application>
  <PresentationFormat>On-screen Show (4:3)</PresentationFormat>
  <Paragraphs>276</Paragraphs>
  <Slides>64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1" baseType="lpstr">
      <vt:lpstr>Cambria Math</vt:lpstr>
      <vt:lpstr>Symbol</vt:lpstr>
      <vt:lpstr>Arial</vt:lpstr>
      <vt:lpstr>Calibri</vt:lpstr>
      <vt:lpstr>Ti86pc</vt:lpstr>
      <vt:lpstr>Office Theme</vt:lpstr>
      <vt:lpstr>Equation</vt:lpstr>
      <vt:lpstr>Section 9.5</vt:lpstr>
      <vt:lpstr>TOPICS</vt:lpstr>
      <vt:lpstr>Conic Sections in Cartesian Coordinates </vt:lpstr>
      <vt:lpstr>Conic Sections in Cartesian Coordinates </vt:lpstr>
      <vt:lpstr>Conic Sections in Cartesian Coordinates </vt:lpstr>
      <vt:lpstr>Definition: Algebraic Classification of Conic Sections </vt:lpstr>
      <vt:lpstr>Definition: Algebraic Classification of Conic Sections </vt:lpstr>
      <vt:lpstr>Definition: Geometric Characteristic of Ellipses</vt:lpstr>
      <vt:lpstr>Ellipses</vt:lpstr>
      <vt:lpstr>Ellipses</vt:lpstr>
      <vt:lpstr>Ellipses</vt:lpstr>
      <vt:lpstr>Ellipses</vt:lpstr>
      <vt:lpstr>Example 1</vt:lpstr>
      <vt:lpstr>Example 1 (cont.)</vt:lpstr>
      <vt:lpstr>Example 1 (cont.)</vt:lpstr>
      <vt:lpstr>Example 1 (cont.)</vt:lpstr>
      <vt:lpstr>Technology Note</vt:lpstr>
      <vt:lpstr>Technology Note</vt:lpstr>
      <vt:lpstr>Technology Note</vt:lpstr>
      <vt:lpstr>Technology Note</vt:lpstr>
      <vt:lpstr>Definition: Eccentricity of an Ellipse</vt:lpstr>
      <vt:lpstr>Theorem: Kepler’s Laws of Planetary Motion</vt:lpstr>
      <vt:lpstr>Example 2</vt:lpstr>
      <vt:lpstr>Example 2 (cont.)</vt:lpstr>
      <vt:lpstr>Definition: Geometric Characteristic of Parabolas</vt:lpstr>
      <vt:lpstr>Parabolas</vt:lpstr>
      <vt:lpstr>Parabolas</vt:lpstr>
      <vt:lpstr>Parabolas</vt:lpstr>
      <vt:lpstr>Parabolas</vt:lpstr>
      <vt:lpstr>Example 3</vt:lpstr>
      <vt:lpstr>Example 3 (cont.)</vt:lpstr>
      <vt:lpstr>Example 3 (cont.)</vt:lpstr>
      <vt:lpstr>Parabolas</vt:lpstr>
      <vt:lpstr>Example 4</vt:lpstr>
      <vt:lpstr>Example 4 (cont.)</vt:lpstr>
      <vt:lpstr>Example 4 (cont.)</vt:lpstr>
      <vt:lpstr>Example 4 (cont.)</vt:lpstr>
      <vt:lpstr>Definition: Geometric Characteristic of Hyperbolas </vt:lpstr>
      <vt:lpstr>Parabolas</vt:lpstr>
      <vt:lpstr>Parabolas</vt:lpstr>
      <vt:lpstr>Example 5</vt:lpstr>
      <vt:lpstr>Example 5 (cont.)</vt:lpstr>
      <vt:lpstr>Example 5 (cont.)</vt:lpstr>
      <vt:lpstr>Rotating Conic Sections</vt:lpstr>
      <vt:lpstr>Rotating Conic Sections</vt:lpstr>
      <vt:lpstr>Rotating Conic Sections</vt:lpstr>
      <vt:lpstr>Rotating Conic Sections</vt:lpstr>
      <vt:lpstr>Rotating Conic Sections</vt:lpstr>
      <vt:lpstr>Rotating Conic Sections</vt:lpstr>
      <vt:lpstr>Formula: Rotation Relations</vt:lpstr>
      <vt:lpstr>Example 6</vt:lpstr>
      <vt:lpstr>Example 6 (cont.)</vt:lpstr>
      <vt:lpstr>Example 7</vt:lpstr>
      <vt:lpstr>Example 7 (cont.) </vt:lpstr>
      <vt:lpstr>Example 7 (cont.)</vt:lpstr>
      <vt:lpstr>Rotating Conic Sections</vt:lpstr>
      <vt:lpstr>Rotating Conic Sections</vt:lpstr>
      <vt:lpstr>Rotating Conic Sections</vt:lpstr>
      <vt:lpstr>Rotating Conic Sections</vt:lpstr>
      <vt:lpstr>Definition: Elimination of the xy‑Term</vt:lpstr>
      <vt:lpstr>Example 8</vt:lpstr>
      <vt:lpstr>Example 8 (cont.)</vt:lpstr>
      <vt:lpstr>Example 8 (cont.)</vt:lpstr>
      <vt:lpstr>Example 8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804</cp:revision>
  <dcterms:created xsi:type="dcterms:W3CDTF">2013-04-26T14:43:13Z</dcterms:created>
  <dcterms:modified xsi:type="dcterms:W3CDTF">2018-09-14T17:44:09Z</dcterms:modified>
</cp:coreProperties>
</file>