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embeddedFontLst>
    <p:embeddedFont>
      <p:font typeface="Calibri" panose="020F0502020204030204" pitchFamily="34" charset="0"/>
      <p:regular r:id="rId15"/>
      <p:bold r:id="rId16"/>
      <p:italic r:id="rId17"/>
      <p:boldItalic r:id="rId18"/>
    </p:embeddedFont>
  </p:embeddedFontLst>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Success in a Math Course</a:t>
            </a:r>
          </a:p>
        </p:txBody>
      </p:sp>
      <p:sp>
        <p:nvSpPr>
          <p:cNvPr id="3" name="Title 2"/>
          <p:cNvSpPr>
            <a:spLocks noGrp="1"/>
          </p:cNvSpPr>
          <p:nvPr>
            <p:ph type="title"/>
          </p:nvPr>
        </p:nvSpPr>
        <p:spPr/>
        <p:txBody>
          <a:bodyPr/>
          <a:lstStyle/>
          <a:p>
            <a:r>
              <a:t>Section 0.2</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Study</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Plan to study two to three hours outside of class for every hour spent in class. </a:t>
            </a:r>
            <a:endParaRPr lang="en-US" sz="2800" dirty="0"/>
          </a:p>
          <a:p>
            <a:pPr marL="457200" indent="-457200">
              <a:buFont typeface="Arial" panose="020B0604020202020204" pitchFamily="34" charset="0"/>
              <a:buChar char="•"/>
            </a:pPr>
            <a:r>
              <a:rPr sz="2800" dirty="0"/>
              <a:t>If math is your most difficult subject, then study while you are alert and fresh. </a:t>
            </a:r>
            <a:endParaRPr lang="en-US" sz="2800" dirty="0"/>
          </a:p>
          <a:p>
            <a:pPr marL="457200" indent="-457200">
              <a:buFont typeface="Arial" panose="020B0604020202020204" pitchFamily="34" charset="0"/>
              <a:buChar char="•"/>
            </a:pPr>
            <a:r>
              <a:rPr sz="2800" dirty="0"/>
              <a:t>Pick a study time when you will have the least interruptions or distraction.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Manage Your Time</a:t>
            </a:r>
          </a:p>
        </p:txBody>
      </p:sp>
      <p:sp>
        <p:nvSpPr>
          <p:cNvPr id="3" name="Text Placeholder 2"/>
          <p:cNvSpPr>
            <a:spLocks noGrp="1"/>
          </p:cNvSpPr>
          <p:nvPr>
            <p:ph type="body" sz="quarter" idx="10"/>
          </p:nvPr>
        </p:nvSpPr>
        <p:spPr/>
        <p:txBody>
          <a:bodyPr>
            <a:normAutofit/>
          </a:bodyPr>
          <a:lstStyle/>
          <a:p>
            <a:r>
              <a:rPr sz="2800" dirty="0"/>
              <a:t>Don’t spend more than 10 to 15 minutes working on a single problem. If you can’t figure out the answer, put it aside and work on another one. </a:t>
            </a:r>
            <a:endParaRPr lang="en-US" sz="2800" dirty="0"/>
          </a:p>
          <a:p>
            <a:endParaRPr lang="en-US" sz="2800" dirty="0"/>
          </a:p>
          <a:p>
            <a:r>
              <a:rPr sz="2800" dirty="0"/>
              <a:t>Mark the problems that you skip so that you can ask your instructor about it during the next class. </a:t>
            </a:r>
            <a:endParaRPr lang="en-US" sz="2800" dirty="0"/>
          </a:p>
          <a:p>
            <a:endParaRPr lang="en-US" dirty="0"/>
          </a:p>
          <a:p>
            <a:r>
              <a:rPr lang="en-US" sz="2800" dirty="0"/>
              <a:t>It may also help to work a similar, but perhaps easier, </a:t>
            </a:r>
            <a:r>
              <a:rPr sz="2800" dirty="0"/>
              <a:t>problem.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Your Textbook/Workbook</a:t>
            </a:r>
          </a:p>
        </p:txBody>
      </p:sp>
      <p:sp>
        <p:nvSpPr>
          <p:cNvPr id="3" name="Text Placeholder 2"/>
          <p:cNvSpPr>
            <a:spLocks noGrp="1"/>
          </p:cNvSpPr>
          <p:nvPr>
            <p:ph type="body" sz="quarter" idx="10"/>
          </p:nvPr>
        </p:nvSpPr>
        <p:spPr/>
        <p:txBody>
          <a:bodyPr>
            <a:normAutofit/>
          </a:bodyPr>
          <a:lstStyle/>
          <a:p>
            <a:r>
              <a:rPr sz="2800" dirty="0"/>
              <a:t>One of the most important skills when taking a math class is knowing how to read a math textbook.</a:t>
            </a:r>
            <a:endParaRPr lang="en-US" sz="2800" dirty="0"/>
          </a:p>
          <a:p>
            <a:pPr marL="457200" indent="-457200">
              <a:buFont typeface="Arial" panose="020B0604020202020204" pitchFamily="34" charset="0"/>
              <a:buChar char="•"/>
            </a:pPr>
            <a:r>
              <a:rPr sz="2800" dirty="0"/>
              <a:t>Read a section before class</a:t>
            </a:r>
            <a:r>
              <a:rPr lang="en-US" sz="2800" dirty="0"/>
              <a:t>.</a:t>
            </a:r>
          </a:p>
          <a:p>
            <a:pPr marL="457200" indent="-457200">
              <a:buFont typeface="Arial" panose="020B0604020202020204" pitchFamily="34" charset="0"/>
              <a:buChar char="•"/>
            </a:pPr>
            <a:r>
              <a:rPr lang="en-US" sz="2800" dirty="0"/>
              <a:t>R</a:t>
            </a:r>
            <a:r>
              <a:rPr sz="2800" dirty="0"/>
              <a:t>ead it again afterwards</a:t>
            </a:r>
            <a:r>
              <a:rPr lang="en-US" sz="2800" dirty="0"/>
              <a:t>.</a:t>
            </a:r>
          </a:p>
          <a:p>
            <a:pPr marL="457200" indent="-457200">
              <a:buFont typeface="Arial" panose="020B0604020202020204" pitchFamily="34" charset="0"/>
              <a:buChar char="•"/>
            </a:pPr>
            <a:r>
              <a:rPr sz="2800" dirty="0"/>
              <a:t>If you don’t have time to read the entire assigned section, get an overview</a:t>
            </a:r>
            <a:r>
              <a:rPr lang="en-US" sz="2800" dirty="0"/>
              <a:t>.</a:t>
            </a: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r>
              <a:rPr sz="2800" dirty="0"/>
              <a:t>Take notes in class using a method that works for you. There are many different note-taking strategies, such as the Cornell Method and Concept Mapping. </a:t>
            </a:r>
            <a:endParaRPr lang="en-US" sz="2800"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Review</a:t>
            </a:r>
          </a:p>
        </p:txBody>
      </p:sp>
      <p:sp>
        <p:nvSpPr>
          <p:cNvPr id="3" name="Text Placeholder 2"/>
          <p:cNvSpPr>
            <a:spLocks noGrp="1"/>
          </p:cNvSpPr>
          <p:nvPr>
            <p:ph type="body" sz="quarter" idx="10"/>
          </p:nvPr>
        </p:nvSpPr>
        <p:spPr/>
        <p:txBody>
          <a:bodyPr>
            <a:normAutofit/>
          </a:bodyPr>
          <a:lstStyle/>
          <a:p>
            <a:r>
              <a:rPr sz="2800" dirty="0"/>
              <a:t>While the information is fresh in your mind,</a:t>
            </a:r>
            <a:r>
              <a:rPr lang="en-US" sz="2800" dirty="0"/>
              <a:t> r</a:t>
            </a:r>
            <a:r>
              <a:rPr sz="2800" dirty="0"/>
              <a:t>ead through your notes as soon as possible after class</a:t>
            </a:r>
            <a:r>
              <a:rPr lang="en-US" dirty="0"/>
              <a:t>.</a:t>
            </a:r>
            <a:endParaRPr lang="en-US" sz="2800" dirty="0"/>
          </a:p>
          <a:p>
            <a:pPr marL="457200" indent="-457200">
              <a:buFont typeface="Arial" panose="020B0604020202020204" pitchFamily="34" charset="0"/>
              <a:buChar char="•"/>
            </a:pPr>
            <a:r>
              <a:rPr lang="en-US" sz="2800" dirty="0"/>
              <a:t>M</a:t>
            </a:r>
            <a:r>
              <a:rPr sz="2800" dirty="0"/>
              <a:t>ake sure they are readable</a:t>
            </a:r>
            <a:r>
              <a:rPr lang="en-US" sz="2800" dirty="0"/>
              <a:t>.</a:t>
            </a:r>
          </a:p>
          <a:p>
            <a:pPr marL="457200" indent="-457200">
              <a:buFont typeface="Arial" panose="020B0604020202020204" pitchFamily="34" charset="0"/>
              <a:buChar char="•"/>
            </a:pPr>
            <a:r>
              <a:rPr lang="en-US" dirty="0"/>
              <a:t>W</a:t>
            </a:r>
            <a:r>
              <a:rPr sz="2800" dirty="0"/>
              <a:t>rite down any questions you </a:t>
            </a:r>
            <a:r>
              <a:rPr lang="en-US" sz="2800" dirty="0"/>
              <a:t>have and</a:t>
            </a:r>
            <a:r>
              <a:rPr sz="2800" dirty="0"/>
              <a:t> fill in any gaps. </a:t>
            </a:r>
            <a:endParaRPr lang="en-US" sz="2800" dirty="0"/>
          </a:p>
          <a:p>
            <a:pPr marL="457200" indent="-457200">
              <a:buFont typeface="Arial" panose="020B0604020202020204" pitchFamily="34" charset="0"/>
              <a:buChar char="•"/>
            </a:pPr>
            <a:r>
              <a:rPr sz="2800" dirty="0"/>
              <a:t>Mark any information that is incomplete so that you can get it</a:t>
            </a:r>
            <a:r>
              <a:rPr lang="en-US" sz="2800" dirty="0"/>
              <a:t> later.</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Stay Organized</a:t>
            </a:r>
          </a:p>
        </p:txBody>
      </p:sp>
      <p:sp>
        <p:nvSpPr>
          <p:cNvPr id="3" name="Text Placeholder 2"/>
          <p:cNvSpPr>
            <a:spLocks noGrp="1"/>
          </p:cNvSpPr>
          <p:nvPr>
            <p:ph type="body" sz="quarter" idx="10"/>
          </p:nvPr>
        </p:nvSpPr>
        <p:spPr/>
        <p:txBody>
          <a:bodyPr>
            <a:normAutofit/>
          </a:bodyPr>
          <a:lstStyle/>
          <a:p>
            <a:r>
              <a:rPr sz="2800"/>
              <a:t>As you review your notes each day, be sure to label them using categories such as definition, theorem, formula, example, and procedure. Try highlighting each category with a different colored highlighter.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Study Aids</a:t>
            </a:r>
          </a:p>
        </p:txBody>
      </p:sp>
      <p:sp>
        <p:nvSpPr>
          <p:cNvPr id="3" name="Text Placeholder 2"/>
          <p:cNvSpPr>
            <a:spLocks noGrp="1"/>
          </p:cNvSpPr>
          <p:nvPr>
            <p:ph type="body" sz="quarter" idx="10"/>
          </p:nvPr>
        </p:nvSpPr>
        <p:spPr/>
        <p:txBody>
          <a:bodyPr>
            <a:normAutofit/>
          </a:bodyPr>
          <a:lstStyle/>
          <a:p>
            <a:r>
              <a:rPr sz="2800" dirty="0"/>
              <a:t>Use note cards to help you remember definitions, theorems, formulas, or procedures.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Practice, Practice, Practice!</a:t>
            </a:r>
          </a:p>
        </p:txBody>
      </p:sp>
      <p:sp>
        <p:nvSpPr>
          <p:cNvPr id="3" name="Text Placeholder 2"/>
          <p:cNvSpPr>
            <a:spLocks noGrp="1"/>
          </p:cNvSpPr>
          <p:nvPr>
            <p:ph type="body" sz="quarter" idx="10"/>
          </p:nvPr>
        </p:nvSpPr>
        <p:spPr/>
        <p:txBody>
          <a:bodyPr>
            <a:normAutofit/>
          </a:bodyPr>
          <a:lstStyle/>
          <a:p>
            <a:r>
              <a:rPr sz="2800" dirty="0"/>
              <a:t>Math can’t be learned by only watching your instructor work through problems; you have to be actively involved in doing the math yourself.</a:t>
            </a:r>
            <a:endParaRPr lang="en-US" sz="2800"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 Your Homework</a:t>
            </a:r>
          </a:p>
        </p:txBody>
      </p:sp>
      <p:sp>
        <p:nvSpPr>
          <p:cNvPr id="3" name="Text Placeholder 2"/>
          <p:cNvSpPr>
            <a:spLocks noGrp="1"/>
          </p:cNvSpPr>
          <p:nvPr>
            <p:ph type="body" sz="quarter" idx="10"/>
          </p:nvPr>
        </p:nvSpPr>
        <p:spPr/>
        <p:txBody>
          <a:bodyPr>
            <a:normAutofit/>
          </a:bodyPr>
          <a:lstStyle/>
          <a:p>
            <a:r>
              <a:rPr sz="2800" dirty="0"/>
              <a:t>When doing homework</a:t>
            </a:r>
            <a:r>
              <a:rPr lang="en-US" sz="2800" dirty="0"/>
              <a:t>:</a:t>
            </a:r>
          </a:p>
          <a:p>
            <a:pPr marL="457200" indent="-457200">
              <a:buFont typeface="Arial" panose="020B0604020202020204" pitchFamily="34" charset="0"/>
              <a:buChar char="•"/>
            </a:pPr>
            <a:r>
              <a:rPr lang="en-US" dirty="0"/>
              <a:t>A</a:t>
            </a:r>
            <a:r>
              <a:rPr sz="2800" dirty="0"/>
              <a:t>lways allow plenty of time to finish it before it is due. </a:t>
            </a:r>
            <a:endParaRPr lang="en-US" sz="2800" dirty="0"/>
          </a:p>
          <a:p>
            <a:pPr marL="457200" indent="-457200">
              <a:buFont typeface="Arial" panose="020B0604020202020204" pitchFamily="34" charset="0"/>
              <a:buChar char="•"/>
            </a:pPr>
            <a:r>
              <a:rPr sz="2800" dirty="0"/>
              <a:t>Check your answers when possible to make sure they are correct.</a:t>
            </a:r>
            <a:endParaRPr lang="en-US" sz="2800" dirty="0"/>
          </a:p>
          <a:p>
            <a:pPr marL="457200" indent="-457200">
              <a:buFont typeface="Arial" panose="020B0604020202020204" pitchFamily="34" charset="0"/>
              <a:buChar char="•"/>
            </a:pPr>
            <a:r>
              <a:rPr sz="2800" dirty="0"/>
              <a:t>With word or application problems, always review your answer to see if it appears reasonable.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Don’t Memorize</a:t>
            </a:r>
          </a:p>
        </p:txBody>
      </p:sp>
      <p:sp>
        <p:nvSpPr>
          <p:cNvPr id="3" name="Text Placeholder 2"/>
          <p:cNvSpPr>
            <a:spLocks noGrp="1"/>
          </p:cNvSpPr>
          <p:nvPr>
            <p:ph type="body" sz="quarter" idx="10"/>
          </p:nvPr>
        </p:nvSpPr>
        <p:spPr/>
        <p:txBody>
          <a:bodyPr>
            <a:normAutofit/>
          </a:bodyPr>
          <a:lstStyle/>
          <a:p>
            <a:r>
              <a:rPr sz="2800" dirty="0"/>
              <a:t>Don’t try to memorize formulas or theorems without understanding them. Try describing or explaining them in your own words or look for patterns in formulas so you don’t have to memorize them. </a:t>
            </a:r>
            <a:endParaRPr lang="en-US" sz="2800" dirty="0"/>
          </a:p>
          <a:p>
            <a:endParaRPr lang="en-US" dirty="0"/>
          </a:p>
          <a:p>
            <a:r>
              <a:rPr sz="2800" dirty="0"/>
              <a:t>For example, you don’t need to memorize every perimeter formula if you understand that perimeter is equal to the sum of the lengths of the sides of the figure.</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475</Words>
  <Application>Microsoft Office PowerPoint</Application>
  <PresentationFormat>On-screen Show (4:3)</PresentationFormat>
  <Paragraphs>39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Arial</vt:lpstr>
      <vt:lpstr>Courier New</vt:lpstr>
      <vt:lpstr>Office Theme</vt:lpstr>
      <vt:lpstr>Section 0.2</vt:lpstr>
      <vt:lpstr>Read Your Textbook/Workbook</vt:lpstr>
      <vt:lpstr>Take Notes</vt:lpstr>
      <vt:lpstr>Review</vt:lpstr>
      <vt:lpstr>Stay Organized</vt:lpstr>
      <vt:lpstr>Use Study Aids</vt:lpstr>
      <vt:lpstr>Practice, Practice, Practice!</vt:lpstr>
      <vt:lpstr>Do Your Homework</vt:lpstr>
      <vt:lpstr>Understand, Don’t Memorize</vt:lpstr>
      <vt:lpstr>Study</vt:lpstr>
      <vt:lpstr>Manage Your Time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118</cp:revision>
  <dcterms:created xsi:type="dcterms:W3CDTF">2013-04-26T14:43:13Z</dcterms:created>
  <dcterms:modified xsi:type="dcterms:W3CDTF">2020-05-12T18:35:15Z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700A8BDF-D904-4C6E-A277-050E52DCF70B</vt:lpwstr>
  </property>
  <property fmtid="{D5CDD505-2E9C-101B-9397-08002B2CF9AE}" pid="3" name="ArticulatePath">
    <vt:lpwstr>COL3R_0_2</vt:lpwstr>
  </property>
</Properties>
</file>