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81" r:id="rId13"/>
    <p:sldId id="282" r:id="rId14"/>
    <p:sldId id="283" r:id="rId15"/>
    <p:sldId id="284" r:id="rId16"/>
    <p:sldId id="279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75" r:id="rId29"/>
    <p:sldId id="276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7D9F"/>
    <a:srgbClr val="007F7C"/>
    <a:srgbClr val="003231"/>
    <a:srgbClr val="006666"/>
    <a:srgbClr val="1F497D"/>
    <a:srgbClr val="000000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68" autoAdjust="0"/>
    <p:restoredTop sz="94679" autoAdjust="0"/>
  </p:normalViewPr>
  <p:slideViewPr>
    <p:cSldViewPr>
      <p:cViewPr varScale="1">
        <p:scale>
          <a:sx n="119" d="100"/>
          <a:sy n="119" d="100"/>
        </p:scale>
        <p:origin x="1782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image" Target="../media/image89.wmf"/><Relationship Id="rId3" Type="http://schemas.openxmlformats.org/officeDocument/2006/relationships/image" Target="../media/image81.wmf"/><Relationship Id="rId7" Type="http://schemas.openxmlformats.org/officeDocument/2006/relationships/image" Target="../media/image52.wmf"/><Relationship Id="rId12" Type="http://schemas.openxmlformats.org/officeDocument/2006/relationships/image" Target="../media/image88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49.wmf"/><Relationship Id="rId11" Type="http://schemas.openxmlformats.org/officeDocument/2006/relationships/image" Target="../media/image87.wmf"/><Relationship Id="rId5" Type="http://schemas.openxmlformats.org/officeDocument/2006/relationships/image" Target="../media/image83.wmf"/><Relationship Id="rId15" Type="http://schemas.openxmlformats.org/officeDocument/2006/relationships/image" Target="../media/image91.wmf"/><Relationship Id="rId10" Type="http://schemas.openxmlformats.org/officeDocument/2006/relationships/image" Target="../media/image86.wmf"/><Relationship Id="rId4" Type="http://schemas.openxmlformats.org/officeDocument/2006/relationships/image" Target="../media/image82.wmf"/><Relationship Id="rId9" Type="http://schemas.openxmlformats.org/officeDocument/2006/relationships/image" Target="../media/image85.wmf"/><Relationship Id="rId14" Type="http://schemas.openxmlformats.org/officeDocument/2006/relationships/image" Target="../media/image9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13" Type="http://schemas.openxmlformats.org/officeDocument/2006/relationships/image" Target="../media/image103.wmf"/><Relationship Id="rId18" Type="http://schemas.openxmlformats.org/officeDocument/2006/relationships/image" Target="../media/image107.wmf"/><Relationship Id="rId3" Type="http://schemas.openxmlformats.org/officeDocument/2006/relationships/image" Target="../media/image95.wmf"/><Relationship Id="rId21" Type="http://schemas.openxmlformats.org/officeDocument/2006/relationships/image" Target="../media/image110.wmf"/><Relationship Id="rId7" Type="http://schemas.openxmlformats.org/officeDocument/2006/relationships/image" Target="../media/image97.wmf"/><Relationship Id="rId12" Type="http://schemas.openxmlformats.org/officeDocument/2006/relationships/image" Target="../media/image102.wmf"/><Relationship Id="rId17" Type="http://schemas.openxmlformats.org/officeDocument/2006/relationships/image" Target="../media/image106.wmf"/><Relationship Id="rId2" Type="http://schemas.openxmlformats.org/officeDocument/2006/relationships/image" Target="../media/image94.wmf"/><Relationship Id="rId16" Type="http://schemas.openxmlformats.org/officeDocument/2006/relationships/image" Target="../media/image105.wmf"/><Relationship Id="rId20" Type="http://schemas.openxmlformats.org/officeDocument/2006/relationships/image" Target="../media/image109.wmf"/><Relationship Id="rId1" Type="http://schemas.openxmlformats.org/officeDocument/2006/relationships/image" Target="../media/image93.wmf"/><Relationship Id="rId6" Type="http://schemas.openxmlformats.org/officeDocument/2006/relationships/image" Target="../media/image52.wmf"/><Relationship Id="rId11" Type="http://schemas.openxmlformats.org/officeDocument/2006/relationships/image" Target="../media/image101.wmf"/><Relationship Id="rId5" Type="http://schemas.openxmlformats.org/officeDocument/2006/relationships/image" Target="../media/image49.wmf"/><Relationship Id="rId15" Type="http://schemas.openxmlformats.org/officeDocument/2006/relationships/image" Target="../media/image104.wmf"/><Relationship Id="rId10" Type="http://schemas.openxmlformats.org/officeDocument/2006/relationships/image" Target="../media/image100.wmf"/><Relationship Id="rId19" Type="http://schemas.openxmlformats.org/officeDocument/2006/relationships/image" Target="../media/image108.wmf"/><Relationship Id="rId4" Type="http://schemas.openxmlformats.org/officeDocument/2006/relationships/image" Target="../media/image96.wmf"/><Relationship Id="rId9" Type="http://schemas.openxmlformats.org/officeDocument/2006/relationships/image" Target="../media/image99.wmf"/><Relationship Id="rId14" Type="http://schemas.openxmlformats.org/officeDocument/2006/relationships/image" Target="../media/image89.wmf"/><Relationship Id="rId22" Type="http://schemas.openxmlformats.org/officeDocument/2006/relationships/image" Target="../media/image11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4" Type="http://schemas.openxmlformats.org/officeDocument/2006/relationships/image" Target="../media/image11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6" Type="http://schemas.openxmlformats.org/officeDocument/2006/relationships/image" Target="../media/image124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4" Type="http://schemas.openxmlformats.org/officeDocument/2006/relationships/image" Target="../media/image12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Relationship Id="rId4" Type="http://schemas.openxmlformats.org/officeDocument/2006/relationships/image" Target="../media/image13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wmf"/><Relationship Id="rId1" Type="http://schemas.openxmlformats.org/officeDocument/2006/relationships/image" Target="../media/image119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wmf"/><Relationship Id="rId3" Type="http://schemas.openxmlformats.org/officeDocument/2006/relationships/image" Target="../media/image136.wmf"/><Relationship Id="rId7" Type="http://schemas.openxmlformats.org/officeDocument/2006/relationships/image" Target="../media/image140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6" Type="http://schemas.openxmlformats.org/officeDocument/2006/relationships/image" Target="../media/image139.wmf"/><Relationship Id="rId5" Type="http://schemas.openxmlformats.org/officeDocument/2006/relationships/image" Target="../media/image138.wmf"/><Relationship Id="rId4" Type="http://schemas.openxmlformats.org/officeDocument/2006/relationships/image" Target="../media/image13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image" Target="../media/image53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12" Type="http://schemas.openxmlformats.org/officeDocument/2006/relationships/image" Target="../media/image52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11" Type="http://schemas.openxmlformats.org/officeDocument/2006/relationships/image" Target="../media/image51.wmf"/><Relationship Id="rId5" Type="http://schemas.openxmlformats.org/officeDocument/2006/relationships/image" Target="../media/image45.wmf"/><Relationship Id="rId15" Type="http://schemas.openxmlformats.org/officeDocument/2006/relationships/image" Target="../media/image55.wmf"/><Relationship Id="rId10" Type="http://schemas.openxmlformats.org/officeDocument/2006/relationships/image" Target="../media/image50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Relationship Id="rId14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65.wmf"/><Relationship Id="rId3" Type="http://schemas.openxmlformats.org/officeDocument/2006/relationships/image" Target="../media/image58.wmf"/><Relationship Id="rId7" Type="http://schemas.openxmlformats.org/officeDocument/2006/relationships/image" Target="../media/image61.wmf"/><Relationship Id="rId12" Type="http://schemas.openxmlformats.org/officeDocument/2006/relationships/image" Target="../media/image64.wmf"/><Relationship Id="rId17" Type="http://schemas.openxmlformats.org/officeDocument/2006/relationships/image" Target="../media/image69.wmf"/><Relationship Id="rId2" Type="http://schemas.openxmlformats.org/officeDocument/2006/relationships/image" Target="../media/image57.wmf"/><Relationship Id="rId16" Type="http://schemas.openxmlformats.org/officeDocument/2006/relationships/image" Target="../media/image68.wmf"/><Relationship Id="rId1" Type="http://schemas.openxmlformats.org/officeDocument/2006/relationships/image" Target="../media/image56.wmf"/><Relationship Id="rId6" Type="http://schemas.openxmlformats.org/officeDocument/2006/relationships/image" Target="../media/image60.wmf"/><Relationship Id="rId11" Type="http://schemas.openxmlformats.org/officeDocument/2006/relationships/image" Target="../media/image63.wmf"/><Relationship Id="rId5" Type="http://schemas.openxmlformats.org/officeDocument/2006/relationships/image" Target="../media/image59.wmf"/><Relationship Id="rId15" Type="http://schemas.openxmlformats.org/officeDocument/2006/relationships/image" Target="../media/image67.wmf"/><Relationship Id="rId10" Type="http://schemas.openxmlformats.org/officeDocument/2006/relationships/image" Target="../media/image62.wmf"/><Relationship Id="rId4" Type="http://schemas.openxmlformats.org/officeDocument/2006/relationships/image" Target="../media/image43.wmf"/><Relationship Id="rId9" Type="http://schemas.openxmlformats.org/officeDocument/2006/relationships/image" Target="../media/image52.wmf"/><Relationship Id="rId14" Type="http://schemas.openxmlformats.org/officeDocument/2006/relationships/image" Target="../media/image6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74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A6457-5E15-4FC0-8775-5568A1E099B0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8ADEB-44F7-4491-AC1C-C8CAAD40EB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5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3884783" y="8685545"/>
            <a:ext cx="2972037" cy="456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FontTx/>
              <a:buNone/>
              <a:defRPr/>
            </a:pPr>
            <a:fld id="{311D13F7-E188-48FE-A803-C1547E79A335}" type="slidenum">
              <a:rPr lang="en-US" sz="1200" b="0">
                <a:latin typeface="+mn-lt"/>
              </a:rPr>
              <a:pPr algn="r">
                <a:spcBef>
                  <a:spcPct val="0"/>
                </a:spcBef>
                <a:buFontTx/>
                <a:buNone/>
                <a:defRPr/>
              </a:pPr>
              <a:t>2</a:t>
            </a:fld>
            <a:endParaRPr lang="en-US" sz="1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2807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338942" y="6005935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wmf"/><Relationship Id="rId2" Type="http://schemas.openxmlformats.org/officeDocument/2006/relationships/tags" Target="../tags/tag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3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0.wmf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39.bin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wmf"/><Relationship Id="rId18" Type="http://schemas.openxmlformats.org/officeDocument/2006/relationships/oleObject" Target="../embeddings/oleObject48.bin"/><Relationship Id="rId26" Type="http://schemas.openxmlformats.org/officeDocument/2006/relationships/oleObject" Target="../embeddings/oleObject52.bin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49.w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47.wmf"/><Relationship Id="rId25" Type="http://schemas.openxmlformats.org/officeDocument/2006/relationships/image" Target="../media/image51.wmf"/><Relationship Id="rId33" Type="http://schemas.openxmlformats.org/officeDocument/2006/relationships/image" Target="../media/image55.wmf"/><Relationship Id="rId2" Type="http://schemas.openxmlformats.org/officeDocument/2006/relationships/tags" Target="../tags/tag8.xml"/><Relationship Id="rId16" Type="http://schemas.openxmlformats.org/officeDocument/2006/relationships/oleObject" Target="../embeddings/oleObject47.bin"/><Relationship Id="rId20" Type="http://schemas.openxmlformats.org/officeDocument/2006/relationships/oleObject" Target="../embeddings/oleObject49.bin"/><Relationship Id="rId29" Type="http://schemas.openxmlformats.org/officeDocument/2006/relationships/image" Target="../media/image53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44.wmf"/><Relationship Id="rId24" Type="http://schemas.openxmlformats.org/officeDocument/2006/relationships/oleObject" Target="../embeddings/oleObject51.bin"/><Relationship Id="rId32" Type="http://schemas.openxmlformats.org/officeDocument/2006/relationships/oleObject" Target="../embeddings/oleObject55.bin"/><Relationship Id="rId5" Type="http://schemas.openxmlformats.org/officeDocument/2006/relationships/image" Target="../media/image41.wmf"/><Relationship Id="rId15" Type="http://schemas.openxmlformats.org/officeDocument/2006/relationships/image" Target="../media/image46.wmf"/><Relationship Id="rId23" Type="http://schemas.openxmlformats.org/officeDocument/2006/relationships/image" Target="../media/image50.wmf"/><Relationship Id="rId28" Type="http://schemas.openxmlformats.org/officeDocument/2006/relationships/oleObject" Target="../embeddings/oleObject53.bin"/><Relationship Id="rId10" Type="http://schemas.openxmlformats.org/officeDocument/2006/relationships/oleObject" Target="../embeddings/oleObject44.bin"/><Relationship Id="rId19" Type="http://schemas.openxmlformats.org/officeDocument/2006/relationships/image" Target="../media/image48.wmf"/><Relationship Id="rId31" Type="http://schemas.openxmlformats.org/officeDocument/2006/relationships/image" Target="../media/image54.w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46.bin"/><Relationship Id="rId22" Type="http://schemas.openxmlformats.org/officeDocument/2006/relationships/oleObject" Target="../embeddings/oleObject50.bin"/><Relationship Id="rId27" Type="http://schemas.openxmlformats.org/officeDocument/2006/relationships/image" Target="../media/image52.wmf"/><Relationship Id="rId30" Type="http://schemas.openxmlformats.org/officeDocument/2006/relationships/oleObject" Target="../embeddings/oleObject54.bin"/><Relationship Id="rId8" Type="http://schemas.openxmlformats.org/officeDocument/2006/relationships/oleObject" Target="../embeddings/oleObject43.bin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wmf"/><Relationship Id="rId18" Type="http://schemas.openxmlformats.org/officeDocument/2006/relationships/oleObject" Target="../embeddings/oleObject63.bin"/><Relationship Id="rId26" Type="http://schemas.openxmlformats.org/officeDocument/2006/relationships/oleObject" Target="../embeddings/oleObject67.bin"/><Relationship Id="rId21" Type="http://schemas.openxmlformats.org/officeDocument/2006/relationships/image" Target="../media/image52.wmf"/><Relationship Id="rId34" Type="http://schemas.openxmlformats.org/officeDocument/2006/relationships/oleObject" Target="../embeddings/oleObject71.bin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60.bin"/><Relationship Id="rId17" Type="http://schemas.openxmlformats.org/officeDocument/2006/relationships/image" Target="../media/image61.wmf"/><Relationship Id="rId25" Type="http://schemas.openxmlformats.org/officeDocument/2006/relationships/image" Target="../media/image63.wmf"/><Relationship Id="rId33" Type="http://schemas.openxmlformats.org/officeDocument/2006/relationships/image" Target="../media/image67.wmf"/><Relationship Id="rId2" Type="http://schemas.openxmlformats.org/officeDocument/2006/relationships/tags" Target="../tags/tag9.xml"/><Relationship Id="rId16" Type="http://schemas.openxmlformats.org/officeDocument/2006/relationships/oleObject" Target="../embeddings/oleObject62.bin"/><Relationship Id="rId20" Type="http://schemas.openxmlformats.org/officeDocument/2006/relationships/oleObject" Target="../embeddings/oleObject64.bin"/><Relationship Id="rId29" Type="http://schemas.openxmlformats.org/officeDocument/2006/relationships/image" Target="../media/image65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43.wmf"/><Relationship Id="rId24" Type="http://schemas.openxmlformats.org/officeDocument/2006/relationships/oleObject" Target="../embeddings/oleObject66.bin"/><Relationship Id="rId32" Type="http://schemas.openxmlformats.org/officeDocument/2006/relationships/oleObject" Target="../embeddings/oleObject70.bin"/><Relationship Id="rId37" Type="http://schemas.openxmlformats.org/officeDocument/2006/relationships/image" Target="../media/image69.wmf"/><Relationship Id="rId5" Type="http://schemas.openxmlformats.org/officeDocument/2006/relationships/image" Target="../media/image56.wmf"/><Relationship Id="rId15" Type="http://schemas.openxmlformats.org/officeDocument/2006/relationships/image" Target="../media/image60.wmf"/><Relationship Id="rId23" Type="http://schemas.openxmlformats.org/officeDocument/2006/relationships/image" Target="../media/image62.wmf"/><Relationship Id="rId28" Type="http://schemas.openxmlformats.org/officeDocument/2006/relationships/oleObject" Target="../embeddings/oleObject68.bin"/><Relationship Id="rId36" Type="http://schemas.openxmlformats.org/officeDocument/2006/relationships/oleObject" Target="../embeddings/oleObject72.bin"/><Relationship Id="rId10" Type="http://schemas.openxmlformats.org/officeDocument/2006/relationships/oleObject" Target="../embeddings/oleObject59.bin"/><Relationship Id="rId19" Type="http://schemas.openxmlformats.org/officeDocument/2006/relationships/image" Target="../media/image49.wmf"/><Relationship Id="rId31" Type="http://schemas.openxmlformats.org/officeDocument/2006/relationships/image" Target="../media/image66.wmf"/><Relationship Id="rId4" Type="http://schemas.openxmlformats.org/officeDocument/2006/relationships/oleObject" Target="../embeddings/oleObject56.bin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61.bin"/><Relationship Id="rId22" Type="http://schemas.openxmlformats.org/officeDocument/2006/relationships/oleObject" Target="../embeddings/oleObject65.bin"/><Relationship Id="rId27" Type="http://schemas.openxmlformats.org/officeDocument/2006/relationships/image" Target="../media/image64.wmf"/><Relationship Id="rId30" Type="http://schemas.openxmlformats.org/officeDocument/2006/relationships/oleObject" Target="../embeddings/oleObject69.bin"/><Relationship Id="rId35" Type="http://schemas.openxmlformats.org/officeDocument/2006/relationships/image" Target="../media/image68.wmf"/><Relationship Id="rId8" Type="http://schemas.openxmlformats.org/officeDocument/2006/relationships/oleObject" Target="../embeddings/oleObject58.bin"/><Relationship Id="rId3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1.wmf"/><Relationship Id="rId12" Type="http://schemas.openxmlformats.org/officeDocument/2006/relationships/oleObject" Target="../embeddings/oleObject77.bin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73.wmf"/><Relationship Id="rId5" Type="http://schemas.openxmlformats.org/officeDocument/2006/relationships/image" Target="../media/image70.wmf"/><Relationship Id="rId10" Type="http://schemas.openxmlformats.org/officeDocument/2006/relationships/oleObject" Target="../embeddings/oleObject76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7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78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5.wmf"/><Relationship Id="rId12" Type="http://schemas.openxmlformats.org/officeDocument/2006/relationships/oleObject" Target="../embeddings/oleObject82.bin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77.wmf"/><Relationship Id="rId5" Type="http://schemas.openxmlformats.org/officeDocument/2006/relationships/image" Target="../media/image74.wmf"/><Relationship Id="rId10" Type="http://schemas.openxmlformats.org/officeDocument/2006/relationships/oleObject" Target="../embeddings/oleObject81.bin"/><Relationship Id="rId4" Type="http://schemas.openxmlformats.org/officeDocument/2006/relationships/oleObject" Target="../embeddings/oleObject78.bin"/><Relationship Id="rId9" Type="http://schemas.openxmlformats.org/officeDocument/2006/relationships/image" Target="../media/image76.wmf"/><Relationship Id="rId14" Type="http://schemas.openxmlformats.org/officeDocument/2006/relationships/oleObject" Target="../embeddings/oleObject83.bin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3.wmf"/><Relationship Id="rId18" Type="http://schemas.openxmlformats.org/officeDocument/2006/relationships/oleObject" Target="../embeddings/oleObject91.bin"/><Relationship Id="rId26" Type="http://schemas.openxmlformats.org/officeDocument/2006/relationships/oleObject" Target="../embeddings/oleObject95.bin"/><Relationship Id="rId39" Type="http://schemas.openxmlformats.org/officeDocument/2006/relationships/image" Target="../media/image91.wmf"/><Relationship Id="rId21" Type="http://schemas.openxmlformats.org/officeDocument/2006/relationships/image" Target="../media/image85.wmf"/><Relationship Id="rId34" Type="http://schemas.openxmlformats.org/officeDocument/2006/relationships/oleObject" Target="../embeddings/oleObject101.bin"/><Relationship Id="rId42" Type="http://schemas.openxmlformats.org/officeDocument/2006/relationships/oleObject" Target="../embeddings/oleObject107.bin"/><Relationship Id="rId7" Type="http://schemas.openxmlformats.org/officeDocument/2006/relationships/image" Target="../media/image80.wmf"/><Relationship Id="rId2" Type="http://schemas.openxmlformats.org/officeDocument/2006/relationships/tags" Target="../tags/tag12.xml"/><Relationship Id="rId16" Type="http://schemas.openxmlformats.org/officeDocument/2006/relationships/oleObject" Target="../embeddings/oleObject90.bin"/><Relationship Id="rId20" Type="http://schemas.openxmlformats.org/officeDocument/2006/relationships/oleObject" Target="../embeddings/oleObject92.bin"/><Relationship Id="rId29" Type="http://schemas.openxmlformats.org/officeDocument/2006/relationships/oleObject" Target="../embeddings/oleObject97.bin"/><Relationship Id="rId41" Type="http://schemas.openxmlformats.org/officeDocument/2006/relationships/oleObject" Target="../embeddings/oleObject106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82.wmf"/><Relationship Id="rId24" Type="http://schemas.openxmlformats.org/officeDocument/2006/relationships/oleObject" Target="../embeddings/oleObject94.bin"/><Relationship Id="rId32" Type="http://schemas.openxmlformats.org/officeDocument/2006/relationships/oleObject" Target="../embeddings/oleObject99.bin"/><Relationship Id="rId37" Type="http://schemas.openxmlformats.org/officeDocument/2006/relationships/image" Target="../media/image90.wmf"/><Relationship Id="rId40" Type="http://schemas.openxmlformats.org/officeDocument/2006/relationships/oleObject" Target="../embeddings/oleObject105.bin"/><Relationship Id="rId5" Type="http://schemas.openxmlformats.org/officeDocument/2006/relationships/image" Target="../media/image79.wmf"/><Relationship Id="rId15" Type="http://schemas.openxmlformats.org/officeDocument/2006/relationships/image" Target="../media/image49.wmf"/><Relationship Id="rId23" Type="http://schemas.openxmlformats.org/officeDocument/2006/relationships/image" Target="../media/image86.wmf"/><Relationship Id="rId28" Type="http://schemas.openxmlformats.org/officeDocument/2006/relationships/oleObject" Target="../embeddings/oleObject96.bin"/><Relationship Id="rId36" Type="http://schemas.openxmlformats.org/officeDocument/2006/relationships/oleObject" Target="../embeddings/oleObject103.bin"/><Relationship Id="rId10" Type="http://schemas.openxmlformats.org/officeDocument/2006/relationships/oleObject" Target="../embeddings/oleObject87.bin"/><Relationship Id="rId19" Type="http://schemas.openxmlformats.org/officeDocument/2006/relationships/image" Target="../media/image84.wmf"/><Relationship Id="rId31" Type="http://schemas.openxmlformats.org/officeDocument/2006/relationships/image" Target="../media/image89.wmf"/><Relationship Id="rId4" Type="http://schemas.openxmlformats.org/officeDocument/2006/relationships/oleObject" Target="../embeddings/oleObject84.bin"/><Relationship Id="rId9" Type="http://schemas.openxmlformats.org/officeDocument/2006/relationships/image" Target="../media/image81.wmf"/><Relationship Id="rId14" Type="http://schemas.openxmlformats.org/officeDocument/2006/relationships/oleObject" Target="../embeddings/oleObject89.bin"/><Relationship Id="rId22" Type="http://schemas.openxmlformats.org/officeDocument/2006/relationships/oleObject" Target="../embeddings/oleObject93.bin"/><Relationship Id="rId27" Type="http://schemas.openxmlformats.org/officeDocument/2006/relationships/image" Target="../media/image88.wmf"/><Relationship Id="rId30" Type="http://schemas.openxmlformats.org/officeDocument/2006/relationships/oleObject" Target="../embeddings/oleObject98.bin"/><Relationship Id="rId35" Type="http://schemas.openxmlformats.org/officeDocument/2006/relationships/oleObject" Target="../embeddings/oleObject102.bin"/><Relationship Id="rId43" Type="http://schemas.openxmlformats.org/officeDocument/2006/relationships/oleObject" Target="../embeddings/oleObject108.bin"/><Relationship Id="rId8" Type="http://schemas.openxmlformats.org/officeDocument/2006/relationships/oleObject" Target="../embeddings/oleObject86.bin"/><Relationship Id="rId3" Type="http://schemas.openxmlformats.org/officeDocument/2006/relationships/slideLayout" Target="../slideLayouts/slideLayout2.xml"/><Relationship Id="rId12" Type="http://schemas.openxmlformats.org/officeDocument/2006/relationships/oleObject" Target="../embeddings/oleObject88.bin"/><Relationship Id="rId17" Type="http://schemas.openxmlformats.org/officeDocument/2006/relationships/image" Target="../media/image52.wmf"/><Relationship Id="rId25" Type="http://schemas.openxmlformats.org/officeDocument/2006/relationships/image" Target="../media/image87.wmf"/><Relationship Id="rId33" Type="http://schemas.openxmlformats.org/officeDocument/2006/relationships/oleObject" Target="../embeddings/oleObject100.bin"/><Relationship Id="rId38" Type="http://schemas.openxmlformats.org/officeDocument/2006/relationships/oleObject" Target="../embeddings/oleObject10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92.wmf"/><Relationship Id="rId4" Type="http://schemas.openxmlformats.org/officeDocument/2006/relationships/oleObject" Target="../embeddings/oleObject10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.wmf"/><Relationship Id="rId18" Type="http://schemas.openxmlformats.org/officeDocument/2006/relationships/oleObject" Target="../embeddings/oleObject117.bin"/><Relationship Id="rId26" Type="http://schemas.openxmlformats.org/officeDocument/2006/relationships/oleObject" Target="../embeddings/oleObject121.bin"/><Relationship Id="rId39" Type="http://schemas.openxmlformats.org/officeDocument/2006/relationships/image" Target="../media/image106.wmf"/><Relationship Id="rId21" Type="http://schemas.openxmlformats.org/officeDocument/2006/relationships/image" Target="../media/image99.wmf"/><Relationship Id="rId34" Type="http://schemas.openxmlformats.org/officeDocument/2006/relationships/oleObject" Target="../embeddings/oleObject125.bin"/><Relationship Id="rId42" Type="http://schemas.openxmlformats.org/officeDocument/2006/relationships/oleObject" Target="../embeddings/oleObject130.bin"/><Relationship Id="rId47" Type="http://schemas.openxmlformats.org/officeDocument/2006/relationships/image" Target="../media/image110.wmf"/><Relationship Id="rId7" Type="http://schemas.openxmlformats.org/officeDocument/2006/relationships/image" Target="../media/image94.wmf"/><Relationship Id="rId2" Type="http://schemas.openxmlformats.org/officeDocument/2006/relationships/tags" Target="../tags/tag14.xml"/><Relationship Id="rId16" Type="http://schemas.openxmlformats.org/officeDocument/2006/relationships/oleObject" Target="../embeddings/oleObject116.bin"/><Relationship Id="rId29" Type="http://schemas.openxmlformats.org/officeDocument/2006/relationships/image" Target="../media/image103.wmf"/><Relationship Id="rId11" Type="http://schemas.openxmlformats.org/officeDocument/2006/relationships/image" Target="../media/image96.wmf"/><Relationship Id="rId24" Type="http://schemas.openxmlformats.org/officeDocument/2006/relationships/oleObject" Target="../embeddings/oleObject120.bin"/><Relationship Id="rId32" Type="http://schemas.openxmlformats.org/officeDocument/2006/relationships/oleObject" Target="../embeddings/oleObject124.bin"/><Relationship Id="rId37" Type="http://schemas.openxmlformats.org/officeDocument/2006/relationships/image" Target="../media/image105.wmf"/><Relationship Id="rId40" Type="http://schemas.openxmlformats.org/officeDocument/2006/relationships/oleObject" Target="../embeddings/oleObject129.bin"/><Relationship Id="rId45" Type="http://schemas.openxmlformats.org/officeDocument/2006/relationships/image" Target="../media/image109.wmf"/><Relationship Id="rId5" Type="http://schemas.openxmlformats.org/officeDocument/2006/relationships/image" Target="../media/image93.wmf"/><Relationship Id="rId15" Type="http://schemas.openxmlformats.org/officeDocument/2006/relationships/image" Target="../media/image52.wmf"/><Relationship Id="rId23" Type="http://schemas.openxmlformats.org/officeDocument/2006/relationships/image" Target="../media/image100.wmf"/><Relationship Id="rId28" Type="http://schemas.openxmlformats.org/officeDocument/2006/relationships/oleObject" Target="../embeddings/oleObject122.bin"/><Relationship Id="rId36" Type="http://schemas.openxmlformats.org/officeDocument/2006/relationships/oleObject" Target="../embeddings/oleObject127.bin"/><Relationship Id="rId49" Type="http://schemas.openxmlformats.org/officeDocument/2006/relationships/image" Target="../media/image111.wmf"/><Relationship Id="rId10" Type="http://schemas.openxmlformats.org/officeDocument/2006/relationships/oleObject" Target="../embeddings/oleObject113.bin"/><Relationship Id="rId19" Type="http://schemas.openxmlformats.org/officeDocument/2006/relationships/image" Target="../media/image98.wmf"/><Relationship Id="rId31" Type="http://schemas.openxmlformats.org/officeDocument/2006/relationships/image" Target="../media/image89.wmf"/><Relationship Id="rId44" Type="http://schemas.openxmlformats.org/officeDocument/2006/relationships/oleObject" Target="../embeddings/oleObject131.bin"/><Relationship Id="rId4" Type="http://schemas.openxmlformats.org/officeDocument/2006/relationships/oleObject" Target="../embeddings/oleObject110.bin"/><Relationship Id="rId9" Type="http://schemas.openxmlformats.org/officeDocument/2006/relationships/image" Target="../media/image95.wmf"/><Relationship Id="rId14" Type="http://schemas.openxmlformats.org/officeDocument/2006/relationships/oleObject" Target="../embeddings/oleObject115.bin"/><Relationship Id="rId22" Type="http://schemas.openxmlformats.org/officeDocument/2006/relationships/oleObject" Target="../embeddings/oleObject119.bin"/><Relationship Id="rId27" Type="http://schemas.openxmlformats.org/officeDocument/2006/relationships/image" Target="../media/image102.wmf"/><Relationship Id="rId30" Type="http://schemas.openxmlformats.org/officeDocument/2006/relationships/oleObject" Target="../embeddings/oleObject123.bin"/><Relationship Id="rId35" Type="http://schemas.openxmlformats.org/officeDocument/2006/relationships/oleObject" Target="../embeddings/oleObject126.bin"/><Relationship Id="rId43" Type="http://schemas.openxmlformats.org/officeDocument/2006/relationships/image" Target="../media/image108.wmf"/><Relationship Id="rId48" Type="http://schemas.openxmlformats.org/officeDocument/2006/relationships/oleObject" Target="../embeddings/oleObject133.bin"/><Relationship Id="rId8" Type="http://schemas.openxmlformats.org/officeDocument/2006/relationships/oleObject" Target="../embeddings/oleObject112.bin"/><Relationship Id="rId3" Type="http://schemas.openxmlformats.org/officeDocument/2006/relationships/slideLayout" Target="../slideLayouts/slideLayout2.xml"/><Relationship Id="rId12" Type="http://schemas.openxmlformats.org/officeDocument/2006/relationships/oleObject" Target="../embeddings/oleObject114.bin"/><Relationship Id="rId17" Type="http://schemas.openxmlformats.org/officeDocument/2006/relationships/image" Target="../media/image97.wmf"/><Relationship Id="rId25" Type="http://schemas.openxmlformats.org/officeDocument/2006/relationships/image" Target="../media/image101.wmf"/><Relationship Id="rId33" Type="http://schemas.openxmlformats.org/officeDocument/2006/relationships/image" Target="../media/image104.wmf"/><Relationship Id="rId38" Type="http://schemas.openxmlformats.org/officeDocument/2006/relationships/oleObject" Target="../embeddings/oleObject128.bin"/><Relationship Id="rId46" Type="http://schemas.openxmlformats.org/officeDocument/2006/relationships/oleObject" Target="../embeddings/oleObject132.bin"/><Relationship Id="rId20" Type="http://schemas.openxmlformats.org/officeDocument/2006/relationships/oleObject" Target="../embeddings/oleObject118.bin"/><Relationship Id="rId41" Type="http://schemas.openxmlformats.org/officeDocument/2006/relationships/image" Target="../media/image107.w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1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6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3.wmf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35.bin"/><Relationship Id="rId5" Type="http://schemas.openxmlformats.org/officeDocument/2006/relationships/image" Target="../media/image112.wmf"/><Relationship Id="rId4" Type="http://schemas.openxmlformats.org/officeDocument/2006/relationships/oleObject" Target="../embeddings/oleObject134.bin"/><Relationship Id="rId9" Type="http://schemas.openxmlformats.org/officeDocument/2006/relationships/image" Target="../media/image11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9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6.wmf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38.bin"/><Relationship Id="rId11" Type="http://schemas.openxmlformats.org/officeDocument/2006/relationships/image" Target="../media/image118.wmf"/><Relationship Id="rId5" Type="http://schemas.openxmlformats.org/officeDocument/2006/relationships/image" Target="../media/image115.wmf"/><Relationship Id="rId10" Type="http://schemas.openxmlformats.org/officeDocument/2006/relationships/oleObject" Target="../embeddings/oleObject140.bin"/><Relationship Id="rId4" Type="http://schemas.openxmlformats.org/officeDocument/2006/relationships/oleObject" Target="../embeddings/oleObject137.bin"/><Relationship Id="rId9" Type="http://schemas.openxmlformats.org/officeDocument/2006/relationships/image" Target="../media/image117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3.bin"/><Relationship Id="rId13" Type="http://schemas.openxmlformats.org/officeDocument/2006/relationships/image" Target="../media/image123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0.wmf"/><Relationship Id="rId12" Type="http://schemas.openxmlformats.org/officeDocument/2006/relationships/oleObject" Target="../embeddings/oleObject145.bin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42.bin"/><Relationship Id="rId11" Type="http://schemas.openxmlformats.org/officeDocument/2006/relationships/image" Target="../media/image122.wmf"/><Relationship Id="rId5" Type="http://schemas.openxmlformats.org/officeDocument/2006/relationships/image" Target="../media/image119.wmf"/><Relationship Id="rId15" Type="http://schemas.openxmlformats.org/officeDocument/2006/relationships/image" Target="../media/image124.wmf"/><Relationship Id="rId10" Type="http://schemas.openxmlformats.org/officeDocument/2006/relationships/oleObject" Target="../embeddings/oleObject144.bin"/><Relationship Id="rId4" Type="http://schemas.openxmlformats.org/officeDocument/2006/relationships/oleObject" Target="../embeddings/oleObject141.bin"/><Relationship Id="rId9" Type="http://schemas.openxmlformats.org/officeDocument/2006/relationships/image" Target="../media/image121.wmf"/><Relationship Id="rId14" Type="http://schemas.openxmlformats.org/officeDocument/2006/relationships/oleObject" Target="../embeddings/oleObject146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9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6.wmf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48.bin"/><Relationship Id="rId11" Type="http://schemas.openxmlformats.org/officeDocument/2006/relationships/image" Target="../media/image128.wmf"/><Relationship Id="rId5" Type="http://schemas.openxmlformats.org/officeDocument/2006/relationships/image" Target="../media/image125.wmf"/><Relationship Id="rId10" Type="http://schemas.openxmlformats.org/officeDocument/2006/relationships/oleObject" Target="../embeddings/oleObject150.bin"/><Relationship Id="rId4" Type="http://schemas.openxmlformats.org/officeDocument/2006/relationships/oleObject" Target="../embeddings/oleObject147.bin"/><Relationship Id="rId9" Type="http://schemas.openxmlformats.org/officeDocument/2006/relationships/image" Target="../media/image127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0.wmf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52.bin"/><Relationship Id="rId11" Type="http://schemas.openxmlformats.org/officeDocument/2006/relationships/image" Target="../media/image132.wmf"/><Relationship Id="rId5" Type="http://schemas.openxmlformats.org/officeDocument/2006/relationships/image" Target="../media/image129.wmf"/><Relationship Id="rId10" Type="http://schemas.openxmlformats.org/officeDocument/2006/relationships/oleObject" Target="../embeddings/oleObject154.bin"/><Relationship Id="rId4" Type="http://schemas.openxmlformats.org/officeDocument/2006/relationships/oleObject" Target="../embeddings/oleObject151.bin"/><Relationship Id="rId9" Type="http://schemas.openxmlformats.org/officeDocument/2006/relationships/image" Target="../media/image13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57.bin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56.bin"/><Relationship Id="rId5" Type="http://schemas.openxmlformats.org/officeDocument/2006/relationships/image" Target="../media/image119.wmf"/><Relationship Id="rId4" Type="http://schemas.openxmlformats.org/officeDocument/2006/relationships/oleObject" Target="../embeddings/oleObject155.bin"/><Relationship Id="rId9" Type="http://schemas.openxmlformats.org/officeDocument/2006/relationships/oleObject" Target="../embeddings/oleObject158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1.bin"/><Relationship Id="rId13" Type="http://schemas.openxmlformats.org/officeDocument/2006/relationships/image" Target="../media/image138.wmf"/><Relationship Id="rId18" Type="http://schemas.openxmlformats.org/officeDocument/2006/relationships/oleObject" Target="../embeddings/oleObject166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5.wmf"/><Relationship Id="rId12" Type="http://schemas.openxmlformats.org/officeDocument/2006/relationships/oleObject" Target="../embeddings/oleObject163.bin"/><Relationship Id="rId17" Type="http://schemas.openxmlformats.org/officeDocument/2006/relationships/image" Target="../media/image140.wmf"/><Relationship Id="rId2" Type="http://schemas.openxmlformats.org/officeDocument/2006/relationships/tags" Target="../tags/tag22.xml"/><Relationship Id="rId16" Type="http://schemas.openxmlformats.org/officeDocument/2006/relationships/oleObject" Target="../embeddings/oleObject165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60.bin"/><Relationship Id="rId11" Type="http://schemas.openxmlformats.org/officeDocument/2006/relationships/image" Target="../media/image137.wmf"/><Relationship Id="rId5" Type="http://schemas.openxmlformats.org/officeDocument/2006/relationships/image" Target="../media/image134.wmf"/><Relationship Id="rId15" Type="http://schemas.openxmlformats.org/officeDocument/2006/relationships/image" Target="../media/image139.wmf"/><Relationship Id="rId10" Type="http://schemas.openxmlformats.org/officeDocument/2006/relationships/oleObject" Target="../embeddings/oleObject162.bin"/><Relationship Id="rId19" Type="http://schemas.openxmlformats.org/officeDocument/2006/relationships/image" Target="../media/image141.wmf"/><Relationship Id="rId4" Type="http://schemas.openxmlformats.org/officeDocument/2006/relationships/oleObject" Target="../embeddings/oleObject159.bin"/><Relationship Id="rId9" Type="http://schemas.openxmlformats.org/officeDocument/2006/relationships/image" Target="../media/image136.wmf"/><Relationship Id="rId14" Type="http://schemas.openxmlformats.org/officeDocument/2006/relationships/oleObject" Target="../embeddings/oleObject164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9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3.wmf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68.bin"/><Relationship Id="rId5" Type="http://schemas.openxmlformats.org/officeDocument/2006/relationships/image" Target="../media/image142.wmf"/><Relationship Id="rId4" Type="http://schemas.openxmlformats.org/officeDocument/2006/relationships/oleObject" Target="../embeddings/oleObject167.bin"/><Relationship Id="rId9" Type="http://schemas.openxmlformats.org/officeDocument/2006/relationships/image" Target="../media/image14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Relationship Id="rId22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25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8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3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1.R.5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Decimals, Fractions, and </a:t>
            </a:r>
            <a:r>
              <a:rPr lang="en-US" b="1" i="1" dirty="0" err="1">
                <a:solidFill>
                  <a:srgbClr val="1F497D"/>
                </a:solidFill>
              </a:rPr>
              <a:t>Percents</a:t>
            </a:r>
            <a:endParaRPr lang="en-US" b="1" i="1" dirty="0">
              <a:solidFill>
                <a:srgbClr val="1F497D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5573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eaLnBrk="1" hangingPunct="1">
              <a:buFont typeface="+mj-lt"/>
              <a:buAutoNum type="alphaLcPeriod" startAt="4"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14350" indent="-514350" eaLnBrk="1" hangingPunct="1">
              <a:buFont typeface="+mj-lt"/>
              <a:buAutoNum type="alphaLcPeriod" startAt="4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 eaLnBrk="1" hangingPunct="1">
              <a:buFont typeface="+mj-lt"/>
              <a:buAutoNum type="alphaLcPeriod" startAt="4"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3: Changing </a:t>
            </a:r>
            <a:r>
              <a:rPr lang="en-US" sz="3200" dirty="0" err="1">
                <a:solidFill>
                  <a:schemeClr val="accent1"/>
                </a:solidFill>
              </a:rPr>
              <a:t>Percents</a:t>
            </a:r>
            <a:r>
              <a:rPr lang="en-US" sz="3200" dirty="0">
                <a:solidFill>
                  <a:schemeClr val="accent1"/>
                </a:solidFill>
              </a:rPr>
              <a:t> to Decimal Numbers (cont.)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1028700" y="1400175"/>
          <a:ext cx="800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7" name="Equation" r:id="rId4" imgW="799920" imgH="304560" progId="Equation.DSMT4">
                  <p:embed/>
                </p:oleObj>
              </mc:Choice>
              <mc:Fallback>
                <p:oleObj name="Equation" r:id="rId4" imgW="799920" imgH="30456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1400175"/>
                        <a:ext cx="800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905000" y="1447800"/>
          <a:ext cx="914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8" name="Equation" r:id="rId6" imgW="914400" imgH="292100" progId="Equation.DSMT4">
                  <p:embed/>
                </p:oleObj>
              </mc:Choice>
              <mc:Fallback>
                <p:oleObj name="Equation" r:id="rId6" imgW="914400" imgH="2921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447800"/>
                        <a:ext cx="914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627964"/>
              </p:ext>
            </p:extLst>
          </p:nvPr>
        </p:nvGraphicFramePr>
        <p:xfrm>
          <a:off x="1041400" y="2409825"/>
          <a:ext cx="901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9" name="Equation" r:id="rId8" imgW="901440" imgH="304560" progId="Equation.DSMT4">
                  <p:embed/>
                </p:oleObj>
              </mc:Choice>
              <mc:Fallback>
                <p:oleObj name="Equation" r:id="rId8" imgW="901440" imgH="30456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2409825"/>
                        <a:ext cx="901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248207"/>
              </p:ext>
            </p:extLst>
          </p:nvPr>
        </p:nvGraphicFramePr>
        <p:xfrm>
          <a:off x="1961791" y="2422525"/>
          <a:ext cx="1270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0" name="Equation" r:id="rId10" imgW="1269449" imgH="291973" progId="Equation.DSMT4">
                  <p:embed/>
                </p:oleObj>
              </mc:Choice>
              <mc:Fallback>
                <p:oleObj name="Equation" r:id="rId10" imgW="1269449" imgH="291973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1791" y="2422525"/>
                        <a:ext cx="1270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718560" y="2333625"/>
            <a:ext cx="4892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F7C"/>
                </a:solidFill>
              </a:rPr>
              <a:t>Note that when moving the decimal point two places to the left, two zeros were added as placeholders.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Relationships Between Decimal Numbers and Percents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80161"/>
            <a:ext cx="8229600" cy="3194721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533400" indent="-533400" algn="ctr"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Definition</a:t>
            </a:r>
          </a:p>
          <a:p>
            <a:pPr marL="533400" indent="-533400" algn="just"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</a:rPr>
              <a:t>A decimal number that is</a:t>
            </a:r>
          </a:p>
          <a:p>
            <a:pPr marL="533400" indent="-533400" algn="just">
              <a:lnSpc>
                <a:spcPct val="20000"/>
              </a:lnSpc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lphaLcPeriod"/>
            </a:pPr>
            <a:r>
              <a:rPr lang="en-US" dirty="0">
                <a:solidFill>
                  <a:srgbClr val="000000"/>
                </a:solidFill>
              </a:rPr>
              <a:t> less than 0.01 is less than 1%.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US" dirty="0">
                <a:solidFill>
                  <a:srgbClr val="000000"/>
                </a:solidFill>
              </a:rPr>
              <a:t> between 0.01 and 0.10 is between 1% and 10%.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US" dirty="0">
                <a:solidFill>
                  <a:srgbClr val="000000"/>
                </a:solidFill>
              </a:rPr>
              <a:t> between 0.10 and 1.00 is between 10% and 100%.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US" dirty="0">
                <a:solidFill>
                  <a:srgbClr val="000000"/>
                </a:solidFill>
              </a:rPr>
              <a:t>more than 1 is more than 100%.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457200" y="1325880"/>
            <a:ext cx="8229600" cy="196977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33400" indent="-533400" algn="ctr">
              <a:spcBef>
                <a:spcPts val="600"/>
              </a:spcBef>
            </a:pPr>
            <a:r>
              <a:rPr lang="en-US" sz="2800" b="1" dirty="0">
                <a:solidFill>
                  <a:srgbClr val="000000"/>
                </a:solidFill>
              </a:rPr>
              <a:t>Procedure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Change the fraction to a decimal number.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(Divide the numerator by the denominator.)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Change the decimal number to a percent. </a:t>
            </a:r>
          </a:p>
        </p:txBody>
      </p:sp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To Change a Fraction to a Percent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4: Changing Fractions to Percents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457200" y="1432560"/>
            <a:ext cx="8229600" cy="70104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Change      to a percent.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3276600" y="17907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Equation" r:id="rId4" imgW="451710" imgH="652471" progId="Equation.DSMT4">
                  <p:embed/>
                </p:oleObj>
              </mc:Choice>
              <mc:Fallback>
                <p:oleObj name="Equation" r:id="rId4" imgW="451710" imgH="652471" progId="Equation.DSMT4">
                  <p:embed/>
                  <p:pic>
                    <p:nvPicPr>
                      <p:cNvPr id="61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1730992" y="1254456"/>
          <a:ext cx="266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Equation" r:id="rId6" imgW="266584" imgH="837836" progId="Equation.DSMT4">
                  <p:embed/>
                </p:oleObj>
              </mc:Choice>
              <mc:Fallback>
                <p:oleObj name="Equation" r:id="rId6" imgW="266584" imgH="837836" progId="Equation.DSMT4">
                  <p:embed/>
                  <p:pic>
                    <p:nvPicPr>
                      <p:cNvPr id="61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992" y="1254456"/>
                        <a:ext cx="2667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243840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57200" y="3048000"/>
            <a:ext cx="7940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Note that </a:t>
            </a:r>
            <a:r>
              <a:rPr lang="en-US" sz="2800" dirty="0">
                <a:solidFill>
                  <a:srgbClr val="000099"/>
                </a:solidFill>
              </a:rPr>
              <a:t>8</a:t>
            </a:r>
            <a:r>
              <a:rPr lang="en-US" sz="2800" dirty="0"/>
              <a:t> is not a factor of </a:t>
            </a:r>
            <a:r>
              <a:rPr lang="en-US" sz="2800" dirty="0">
                <a:solidFill>
                  <a:srgbClr val="1F497D"/>
                </a:solidFill>
              </a:rPr>
              <a:t>100,</a:t>
            </a:r>
            <a:r>
              <a:rPr lang="en-US" sz="2800" dirty="0"/>
              <a:t> so we divide using long division (or using a calculator). 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4: Changing Fractions to Percents (cont.)</a:t>
            </a: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2108200" y="1516743"/>
          <a:ext cx="1181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6" name="Equation" r:id="rId4" imgW="1180588" imgH="571252" progId="Equation.DSMT4">
                  <p:embed/>
                </p:oleObj>
              </mc:Choice>
              <mc:Fallback>
                <p:oleObj name="Equation" r:id="rId4" imgW="1180588" imgH="571252" progId="Equation.DSMT4">
                  <p:embed/>
                  <p:pic>
                    <p:nvPicPr>
                      <p:cNvPr id="71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1516743"/>
                        <a:ext cx="11811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5121564" y="4863882"/>
          <a:ext cx="266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7" name="Equation" r:id="rId6" imgW="266400" imgH="838080" progId="Equation.DSMT4">
                  <p:embed/>
                </p:oleObj>
              </mc:Choice>
              <mc:Fallback>
                <p:oleObj name="Equation" r:id="rId6" imgW="266400" imgH="838080" progId="Equation.DSMT4">
                  <p:embed/>
                  <p:pic>
                    <p:nvPicPr>
                      <p:cNvPr id="71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564" y="4863882"/>
                        <a:ext cx="2667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114800" y="1574800"/>
            <a:ext cx="37581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F7C"/>
                </a:solidFill>
              </a:rPr>
              <a:t>This can be done with a calculator.</a:t>
            </a:r>
          </a:p>
        </p:txBody>
      </p:sp>
      <p:sp>
        <p:nvSpPr>
          <p:cNvPr id="8" name="Rectangle 7"/>
          <p:cNvSpPr/>
          <p:nvPr/>
        </p:nvSpPr>
        <p:spPr>
          <a:xfrm>
            <a:off x="4191000" y="3048000"/>
            <a:ext cx="437110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Now change </a:t>
            </a:r>
            <a:r>
              <a:rPr lang="en-US" sz="2800" dirty="0">
                <a:solidFill>
                  <a:srgbClr val="0000FF"/>
                </a:solidFill>
              </a:rPr>
              <a:t>0.625</a:t>
            </a:r>
            <a:r>
              <a:rPr lang="en-US" sz="2800" dirty="0"/>
              <a:t> to a percent. Move the decimal point two places to the right</a:t>
            </a:r>
          </a:p>
          <a:p>
            <a:r>
              <a:rPr lang="en-US" sz="2800" dirty="0"/>
              <a:t>and write the % sign.</a:t>
            </a:r>
            <a:endParaRPr lang="en-US" sz="2800" dirty="0">
              <a:solidFill>
                <a:srgbClr val="007F7C"/>
              </a:solidFill>
            </a:endParaRP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3035300" y="4419600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name="Equation" r:id="rId8" imgW="215713" imgH="291847" progId="Equation.DSMT4">
                  <p:embed/>
                </p:oleObj>
              </mc:Choice>
              <mc:Fallback>
                <p:oleObj name="Equation" r:id="rId8" imgW="215713" imgH="291847" progId="Equation.DSMT4">
                  <p:embed/>
                  <p:pic>
                    <p:nvPicPr>
                      <p:cNvPr id="2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00" y="4419600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2656609" y="3898900"/>
          <a:ext cx="584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9" name="Equation" r:id="rId10" imgW="583920" imgH="406080" progId="Equation.DSMT4">
                  <p:embed/>
                </p:oleObj>
              </mc:Choice>
              <mc:Fallback>
                <p:oleObj name="Equation" r:id="rId10" imgW="583920" imgH="406080" progId="Equation.DSMT4">
                  <p:embed/>
                  <p:pic>
                    <p:nvPicPr>
                      <p:cNvPr id="2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6609" y="3898900"/>
                        <a:ext cx="584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2857500" y="3497580"/>
          <a:ext cx="393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0" name="Equation" r:id="rId12" imgW="393529" imgH="291973" progId="Equation.DSMT4">
                  <p:embed/>
                </p:oleObj>
              </mc:Choice>
              <mc:Fallback>
                <p:oleObj name="Equation" r:id="rId12" imgW="393529" imgH="291973" progId="Equation.DSMT4">
                  <p:embed/>
                  <p:pic>
                    <p:nvPicPr>
                      <p:cNvPr id="20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3497580"/>
                        <a:ext cx="393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2514600" y="2971800"/>
          <a:ext cx="584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1" name="Equation" r:id="rId14" imgW="583920" imgH="406080" progId="Equation.DSMT4">
                  <p:embed/>
                </p:oleObj>
              </mc:Choice>
              <mc:Fallback>
                <p:oleObj name="Equation" r:id="rId14" imgW="583920" imgH="406080" progId="Equation.DSMT4">
                  <p:embed/>
                  <p:pic>
                    <p:nvPicPr>
                      <p:cNvPr id="20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971800"/>
                        <a:ext cx="584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2705100" y="257556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2" name="Equation" r:id="rId16" imgW="380835" imgH="291973" progId="Equation.DSMT4">
                  <p:embed/>
                </p:oleObj>
              </mc:Choice>
              <mc:Fallback>
                <p:oleObj name="Equation" r:id="rId16" imgW="380835" imgH="291973" progId="Equation.DSMT4">
                  <p:embed/>
                  <p:pic>
                    <p:nvPicPr>
                      <p:cNvPr id="20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2575560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2209800" y="2057400"/>
          <a:ext cx="685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3" name="Equation" r:id="rId18" imgW="685800" imgH="406080" progId="Equation.DSMT4">
                  <p:embed/>
                </p:oleObj>
              </mc:Choice>
              <mc:Fallback>
                <p:oleObj name="Equation" r:id="rId18" imgW="685800" imgH="406080" progId="Equation.DSMT4">
                  <p:embed/>
                  <p:pic>
                    <p:nvPicPr>
                      <p:cNvPr id="20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057400"/>
                        <a:ext cx="685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425700" y="1231900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4" name="Equation" r:id="rId20" imgW="215713" imgH="291847" progId="Equation.DSMT4">
                  <p:embed/>
                </p:oleObj>
              </mc:Choice>
              <mc:Fallback>
                <p:oleObj name="Equation" r:id="rId20" imgW="215713" imgH="291847" progId="Equation.DSMT4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1231900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5429250" y="5143282"/>
          <a:ext cx="1054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5" name="Equation" r:id="rId22" imgW="1054100" imgH="292100" progId="Equation.DSMT4">
                  <p:embed/>
                </p:oleObj>
              </mc:Choice>
              <mc:Fallback>
                <p:oleObj name="Equation" r:id="rId22" imgW="1054100" imgH="292100" progId="Equation.DSMT4">
                  <p:embed/>
                  <p:pic>
                    <p:nvPicPr>
                      <p:cNvPr id="20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5143282"/>
                        <a:ext cx="1054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6565900" y="5136932"/>
          <a:ext cx="1130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6" name="Equation" r:id="rId24" imgW="1129810" imgH="304668" progId="Equation.DSMT4">
                  <p:embed/>
                </p:oleObj>
              </mc:Choice>
              <mc:Fallback>
                <p:oleObj name="Equation" r:id="rId24" imgW="1129810" imgH="304668" progId="Equation.DSMT4">
                  <p:embed/>
                  <p:pic>
                    <p:nvPicPr>
                      <p:cNvPr id="206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5900" y="5136932"/>
                        <a:ext cx="1130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2" name="Object 14"/>
          <p:cNvGraphicFramePr>
            <a:graphicFrameLocks noChangeAspect="1"/>
          </p:cNvGraphicFramePr>
          <p:nvPr/>
        </p:nvGraphicFramePr>
        <p:xfrm>
          <a:off x="2616200" y="1397000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7" name="Equation" r:id="rId26" imgW="101512" imgH="101512" progId="Equation.DSMT4">
                  <p:embed/>
                </p:oleObj>
              </mc:Choice>
              <mc:Fallback>
                <p:oleObj name="Equation" r:id="rId26" imgW="101512" imgH="101512" progId="Equation.DSMT4">
                  <p:embed/>
                  <p:pic>
                    <p:nvPicPr>
                      <p:cNvPr id="206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1397000"/>
                        <a:ext cx="1016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3" name="Object 15"/>
          <p:cNvGraphicFramePr>
            <a:graphicFrameLocks noChangeAspect="1"/>
          </p:cNvGraphicFramePr>
          <p:nvPr/>
        </p:nvGraphicFramePr>
        <p:xfrm>
          <a:off x="2705100" y="123190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8" name="Equation" r:id="rId28" imgW="203112" imgH="291973" progId="Equation.DSMT4">
                  <p:embed/>
                </p:oleObj>
              </mc:Choice>
              <mc:Fallback>
                <p:oleObj name="Equation" r:id="rId28" imgW="203112" imgH="291973" progId="Equation.DSMT4">
                  <p:embed/>
                  <p:pic>
                    <p:nvPicPr>
                      <p:cNvPr id="206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123190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4" name="Object 16"/>
          <p:cNvGraphicFramePr>
            <a:graphicFrameLocks noChangeAspect="1"/>
          </p:cNvGraphicFramePr>
          <p:nvPr/>
        </p:nvGraphicFramePr>
        <p:xfrm>
          <a:off x="2908300" y="1231900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9" name="Equation" r:id="rId30" imgW="190500" imgH="279400" progId="Equation.DSMT4">
                  <p:embed/>
                </p:oleObj>
              </mc:Choice>
              <mc:Fallback>
                <p:oleObj name="Equation" r:id="rId30" imgW="190500" imgH="279400" progId="Equation.DSMT4">
                  <p:embed/>
                  <p:pic>
                    <p:nvPicPr>
                      <p:cNvPr id="206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1231900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5" name="Object 17"/>
          <p:cNvGraphicFramePr>
            <a:graphicFrameLocks noChangeAspect="1"/>
          </p:cNvGraphicFramePr>
          <p:nvPr/>
        </p:nvGraphicFramePr>
        <p:xfrm>
          <a:off x="3060700" y="123190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0" name="Equation" r:id="rId32" imgW="203112" imgH="291973" progId="Equation.DSMT4">
                  <p:embed/>
                </p:oleObj>
              </mc:Choice>
              <mc:Fallback>
                <p:oleObj name="Equation" r:id="rId32" imgW="203112" imgH="291973" progId="Equation.DSMT4">
                  <p:embed/>
                  <p:pic>
                    <p:nvPicPr>
                      <p:cNvPr id="206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123190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5: Changing Fractions to Percents</a:t>
            </a: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Change        to a percent.</a:t>
            </a: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720850" y="1143000"/>
          <a:ext cx="406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4" name="Equation" r:id="rId4" imgW="406080" imgH="825480" progId="Equation.DSMT4">
                  <p:embed/>
                </p:oleObj>
              </mc:Choice>
              <mc:Fallback>
                <p:oleObj name="Equation" r:id="rId4" imgW="406080" imgH="825480" progId="Equation.DSMT4">
                  <p:embed/>
                  <p:pic>
                    <p:nvPicPr>
                      <p:cNvPr id="8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850" y="1143000"/>
                        <a:ext cx="4064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5" name="Object 23"/>
          <p:cNvGraphicFramePr>
            <a:graphicFrameLocks noChangeAspect="1"/>
          </p:cNvGraphicFramePr>
          <p:nvPr/>
        </p:nvGraphicFramePr>
        <p:xfrm>
          <a:off x="2025650" y="2711450"/>
          <a:ext cx="1346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5" name="Equation" r:id="rId6" imgW="1346040" imgH="583920" progId="Equation.DSMT4">
                  <p:embed/>
                </p:oleObj>
              </mc:Choice>
              <mc:Fallback>
                <p:oleObj name="Equation" r:id="rId6" imgW="1346040" imgH="583920" progId="Equation.DSMT4">
                  <p:embed/>
                  <p:pic>
                    <p:nvPicPr>
                      <p:cNvPr id="309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2711450"/>
                        <a:ext cx="13462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6" name="Object 24"/>
          <p:cNvGraphicFramePr>
            <a:graphicFrameLocks noChangeAspect="1"/>
          </p:cNvGraphicFramePr>
          <p:nvPr/>
        </p:nvGraphicFramePr>
        <p:xfrm>
          <a:off x="549275" y="2832100"/>
          <a:ext cx="1003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6" name="Equation" r:id="rId8" imgW="1002960" imgH="304560" progId="Equation.DSMT4">
                  <p:embed/>
                </p:oleObj>
              </mc:Choice>
              <mc:Fallback>
                <p:oleObj name="Equation" r:id="rId8" imgW="1002960" imgH="304560" progId="Equation.DSMT4">
                  <p:embed/>
                  <p:pic>
                    <p:nvPicPr>
                      <p:cNvPr id="309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2832100"/>
                        <a:ext cx="1003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7" name="Object 25"/>
          <p:cNvGraphicFramePr>
            <a:graphicFrameLocks noChangeAspect="1"/>
          </p:cNvGraphicFramePr>
          <p:nvPr/>
        </p:nvGraphicFramePr>
        <p:xfrm>
          <a:off x="3187700" y="4603173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7" name="Equation" r:id="rId10" imgW="215713" imgH="291847" progId="Equation.DSMT4">
                  <p:embed/>
                </p:oleObj>
              </mc:Choice>
              <mc:Fallback>
                <p:oleObj name="Equation" r:id="rId10" imgW="215713" imgH="291847" progId="Equation.DSMT4">
                  <p:embed/>
                  <p:pic>
                    <p:nvPicPr>
                      <p:cNvPr id="309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700" y="4603173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0" name="Object 28"/>
          <p:cNvGraphicFramePr>
            <a:graphicFrameLocks noChangeAspect="1"/>
          </p:cNvGraphicFramePr>
          <p:nvPr/>
        </p:nvGraphicFramePr>
        <p:xfrm>
          <a:off x="2527300" y="4178300"/>
          <a:ext cx="863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8" name="Equation" r:id="rId12" imgW="863280" imgH="406080" progId="Equation.DSMT4">
                  <p:embed/>
                </p:oleObj>
              </mc:Choice>
              <mc:Fallback>
                <p:oleObj name="Equation" r:id="rId12" imgW="863280" imgH="406080" progId="Equation.DSMT4">
                  <p:embed/>
                  <p:pic>
                    <p:nvPicPr>
                      <p:cNvPr id="310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4178300"/>
                        <a:ext cx="863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1" name="Object 29"/>
          <p:cNvGraphicFramePr>
            <a:graphicFrameLocks noChangeAspect="1"/>
          </p:cNvGraphicFramePr>
          <p:nvPr/>
        </p:nvGraphicFramePr>
        <p:xfrm>
          <a:off x="2743200" y="3771900"/>
          <a:ext cx="647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9" name="Equation" r:id="rId14" imgW="647640" imgH="291960" progId="Equation.DSMT4">
                  <p:embed/>
                </p:oleObj>
              </mc:Choice>
              <mc:Fallback>
                <p:oleObj name="Equation" r:id="rId14" imgW="647640" imgH="291960" progId="Equation.DSMT4">
                  <p:embed/>
                  <p:pic>
                    <p:nvPicPr>
                      <p:cNvPr id="3101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771900"/>
                        <a:ext cx="647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" name="Object 30"/>
          <p:cNvGraphicFramePr>
            <a:graphicFrameLocks noChangeAspect="1"/>
          </p:cNvGraphicFramePr>
          <p:nvPr/>
        </p:nvGraphicFramePr>
        <p:xfrm>
          <a:off x="2306782" y="3263900"/>
          <a:ext cx="863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0" name="Equation" r:id="rId16" imgW="863280" imgH="406080" progId="Equation.DSMT4">
                  <p:embed/>
                </p:oleObj>
              </mc:Choice>
              <mc:Fallback>
                <p:oleObj name="Equation" r:id="rId16" imgW="863280" imgH="406080" progId="Equation.DSMT4">
                  <p:embed/>
                  <p:pic>
                    <p:nvPicPr>
                      <p:cNvPr id="3102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782" y="3263900"/>
                        <a:ext cx="863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3" name="Object 31"/>
          <p:cNvGraphicFramePr>
            <a:graphicFrameLocks noChangeAspect="1"/>
          </p:cNvGraphicFramePr>
          <p:nvPr/>
        </p:nvGraphicFramePr>
        <p:xfrm>
          <a:off x="2673350" y="2438400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1" name="Equation" r:id="rId18" imgW="215713" imgH="291847" progId="Equation.DSMT4">
                  <p:embed/>
                </p:oleObj>
              </mc:Choice>
              <mc:Fallback>
                <p:oleObj name="Equation" r:id="rId18" imgW="215713" imgH="291847" progId="Equation.DSMT4">
                  <p:embed/>
                  <p:pic>
                    <p:nvPicPr>
                      <p:cNvPr id="3103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350" y="2438400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4" name="Object 32"/>
          <p:cNvGraphicFramePr>
            <a:graphicFrameLocks noChangeAspect="1"/>
          </p:cNvGraphicFramePr>
          <p:nvPr/>
        </p:nvGraphicFramePr>
        <p:xfrm>
          <a:off x="2863850" y="2603500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2" name="Equation" r:id="rId20" imgW="101512" imgH="101512" progId="Equation.DSMT4">
                  <p:embed/>
                </p:oleObj>
              </mc:Choice>
              <mc:Fallback>
                <p:oleObj name="Equation" r:id="rId20" imgW="101512" imgH="101512" progId="Equation.DSMT4">
                  <p:embed/>
                  <p:pic>
                    <p:nvPicPr>
                      <p:cNvPr id="3104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2603500"/>
                        <a:ext cx="1016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5" name="Object 33"/>
          <p:cNvGraphicFramePr>
            <a:graphicFrameLocks noChangeAspect="1"/>
          </p:cNvGraphicFramePr>
          <p:nvPr/>
        </p:nvGraphicFramePr>
        <p:xfrm>
          <a:off x="2952750" y="243840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3" name="Equation" r:id="rId22" imgW="203040" imgH="291960" progId="Equation.DSMT4">
                  <p:embed/>
                </p:oleObj>
              </mc:Choice>
              <mc:Fallback>
                <p:oleObj name="Equation" r:id="rId22" imgW="203040" imgH="291960" progId="Equation.DSMT4">
                  <p:embed/>
                  <p:pic>
                    <p:nvPicPr>
                      <p:cNvPr id="3105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243840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6" name="Object 34"/>
          <p:cNvGraphicFramePr>
            <a:graphicFrameLocks noChangeAspect="1"/>
          </p:cNvGraphicFramePr>
          <p:nvPr/>
        </p:nvGraphicFramePr>
        <p:xfrm>
          <a:off x="3149600" y="243205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4" name="Equation" r:id="rId24" imgW="203040" imgH="291960" progId="Equation.DSMT4">
                  <p:embed/>
                </p:oleObj>
              </mc:Choice>
              <mc:Fallback>
                <p:oleObj name="Equation" r:id="rId24" imgW="203040" imgH="291960" progId="Equation.DSMT4">
                  <p:embed/>
                  <p:pic>
                    <p:nvPicPr>
                      <p:cNvPr id="3106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243205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8" name="Object 36"/>
          <p:cNvGraphicFramePr>
            <a:graphicFrameLocks noChangeAspect="1"/>
          </p:cNvGraphicFramePr>
          <p:nvPr/>
        </p:nvGraphicFramePr>
        <p:xfrm>
          <a:off x="4572000" y="2362200"/>
          <a:ext cx="1257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5" name="Equation" r:id="rId26" imgW="1257120" imgH="838080" progId="Equation.DSMT4">
                  <p:embed/>
                </p:oleObj>
              </mc:Choice>
              <mc:Fallback>
                <p:oleObj name="Equation" r:id="rId26" imgW="1257120" imgH="838080" progId="Equation.DSMT4">
                  <p:embed/>
                  <p:pic>
                    <p:nvPicPr>
                      <p:cNvPr id="3108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362200"/>
                        <a:ext cx="1257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9" name="Object 37"/>
          <p:cNvGraphicFramePr>
            <a:graphicFrameLocks noChangeAspect="1"/>
          </p:cNvGraphicFramePr>
          <p:nvPr/>
        </p:nvGraphicFramePr>
        <p:xfrm>
          <a:off x="5857009" y="2641600"/>
          <a:ext cx="876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6" name="Equation" r:id="rId28" imgW="876240" imgH="291960" progId="Equation.DSMT4">
                  <p:embed/>
                </p:oleObj>
              </mc:Choice>
              <mc:Fallback>
                <p:oleObj name="Equation" r:id="rId28" imgW="876240" imgH="291960" progId="Equation.DSMT4">
                  <p:embed/>
                  <p:pic>
                    <p:nvPicPr>
                      <p:cNvPr id="310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009" y="2641600"/>
                        <a:ext cx="876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0" name="Object 38"/>
          <p:cNvGraphicFramePr>
            <a:graphicFrameLocks noChangeAspect="1"/>
          </p:cNvGraphicFramePr>
          <p:nvPr/>
        </p:nvGraphicFramePr>
        <p:xfrm>
          <a:off x="6809509" y="2635250"/>
          <a:ext cx="952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7" name="Equation" r:id="rId30" imgW="952200" imgH="304560" progId="Equation.DSMT4">
                  <p:embed/>
                </p:oleObj>
              </mc:Choice>
              <mc:Fallback>
                <p:oleObj name="Equation" r:id="rId30" imgW="952200" imgH="304560" progId="Equation.DSMT4">
                  <p:embed/>
                  <p:pic>
                    <p:nvPicPr>
                      <p:cNvPr id="311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9509" y="2635250"/>
                        <a:ext cx="952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4475018" y="3352800"/>
            <a:ext cx="40593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Or, we can note that </a:t>
            </a:r>
            <a:r>
              <a:rPr lang="en-US" sz="2800" dirty="0">
                <a:solidFill>
                  <a:srgbClr val="0000FF"/>
                </a:solidFill>
              </a:rPr>
              <a:t>20</a:t>
            </a:r>
            <a:r>
              <a:rPr lang="en-US" sz="2800" dirty="0"/>
              <a:t> is a factor of 100 and write</a:t>
            </a:r>
          </a:p>
        </p:txBody>
      </p:sp>
      <p:graphicFrame>
        <p:nvGraphicFramePr>
          <p:cNvPr id="26" name="Object 36"/>
          <p:cNvGraphicFramePr>
            <a:graphicFrameLocks noChangeAspect="1"/>
          </p:cNvGraphicFramePr>
          <p:nvPr/>
        </p:nvGraphicFramePr>
        <p:xfrm>
          <a:off x="4540250" y="4489450"/>
          <a:ext cx="1625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8" name="Equation" r:id="rId32" imgW="1625400" imgH="838080" progId="Equation.DSMT4">
                  <p:embed/>
                </p:oleObj>
              </mc:Choice>
              <mc:Fallback>
                <p:oleObj name="Equation" r:id="rId32" imgW="1625400" imgH="838080" progId="Equation.DSMT4">
                  <p:embed/>
                  <p:pic>
                    <p:nvPicPr>
                      <p:cNvPr id="26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0" y="4489450"/>
                        <a:ext cx="1625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7"/>
          <p:cNvGraphicFramePr>
            <a:graphicFrameLocks noChangeAspect="1"/>
          </p:cNvGraphicFramePr>
          <p:nvPr/>
        </p:nvGraphicFramePr>
        <p:xfrm>
          <a:off x="6210300" y="4495800"/>
          <a:ext cx="876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9" name="Equation" r:id="rId34" imgW="876240" imgH="838080" progId="Equation.DSMT4">
                  <p:embed/>
                </p:oleObj>
              </mc:Choice>
              <mc:Fallback>
                <p:oleObj name="Equation" r:id="rId34" imgW="876240" imgH="838080" progId="Equation.DSMT4">
                  <p:embed/>
                  <p:pic>
                    <p:nvPicPr>
                      <p:cNvPr id="27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300" y="4495800"/>
                        <a:ext cx="876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8"/>
          <p:cNvGraphicFramePr>
            <a:graphicFrameLocks noChangeAspect="1"/>
          </p:cNvGraphicFramePr>
          <p:nvPr/>
        </p:nvGraphicFramePr>
        <p:xfrm>
          <a:off x="7142018" y="4762500"/>
          <a:ext cx="990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0" name="Equation" r:id="rId36" imgW="990360" imgH="304560" progId="Equation.DSMT4">
                  <p:embed/>
                </p:oleObj>
              </mc:Choice>
              <mc:Fallback>
                <p:oleObj name="Equation" r:id="rId36" imgW="990360" imgH="304560" progId="Equation.DSMT4">
                  <p:embed/>
                  <p:pic>
                    <p:nvPicPr>
                      <p:cNvPr id="28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2018" y="4762500"/>
                        <a:ext cx="990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457200" y="193548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6: Changing Mixed Numbers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to Percents</a:t>
            </a: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457200" y="1153160"/>
            <a:ext cx="8229600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"/>
              </a:lnSpc>
              <a:buFont typeface="Courier New" pitchFamily="49" charset="0"/>
              <a:buNone/>
              <a:tabLst>
                <a:tab pos="171450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algn="just" eaLnBrk="1" hangingPunct="1">
              <a:buFont typeface="Courier New" pitchFamily="49" charset="0"/>
              <a:buNone/>
              <a:tabLst>
                <a:tab pos="1714500" algn="l"/>
              </a:tabLst>
            </a:pPr>
            <a:r>
              <a:rPr lang="en-US" i="0" dirty="0">
                <a:solidFill>
                  <a:schemeClr val="tx1"/>
                </a:solidFill>
              </a:rPr>
              <a:t>Change       to a</a:t>
            </a:r>
            <a:r>
              <a:rPr lang="en-US" dirty="0">
                <a:solidFill>
                  <a:schemeClr val="tx1"/>
                </a:solidFill>
              </a:rPr>
              <a:t> percent.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1676400" y="1143000"/>
          <a:ext cx="444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Equation" r:id="rId4" imgW="444307" imgH="825142" progId="Equation.DSMT4">
                  <p:embed/>
                </p:oleObj>
              </mc:Choice>
              <mc:Fallback>
                <p:oleObj name="Equation" r:id="rId4" imgW="444307" imgH="825142" progId="Equation.DSMT4">
                  <p:embed/>
                  <p:pic>
                    <p:nvPicPr>
                      <p:cNvPr id="81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143000"/>
                        <a:ext cx="4445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6"/>
          <p:cNvGraphicFramePr>
            <a:graphicFrameLocks noChangeAspect="1"/>
          </p:cNvGraphicFramePr>
          <p:nvPr/>
        </p:nvGraphicFramePr>
        <p:xfrm>
          <a:off x="3157682" y="4114800"/>
          <a:ext cx="444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Equation" r:id="rId6" imgW="444307" imgH="825142" progId="Equation.DSMT4">
                  <p:embed/>
                </p:oleObj>
              </mc:Choice>
              <mc:Fallback>
                <p:oleObj name="Equation" r:id="rId6" imgW="444307" imgH="825142" progId="Equation.DSMT4">
                  <p:embed/>
                  <p:pic>
                    <p:nvPicPr>
                      <p:cNvPr id="2867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7682" y="4114800"/>
                        <a:ext cx="4445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4" name="Object 12"/>
          <p:cNvGraphicFramePr>
            <a:graphicFrameLocks noChangeAspect="1"/>
          </p:cNvGraphicFramePr>
          <p:nvPr/>
        </p:nvGraphicFramePr>
        <p:xfrm>
          <a:off x="3656013" y="4381500"/>
          <a:ext cx="914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Equation" r:id="rId8" imgW="914400" imgH="291960" progId="Equation.DSMT4">
                  <p:embed/>
                </p:oleObj>
              </mc:Choice>
              <mc:Fallback>
                <p:oleObj name="Equation" r:id="rId8" imgW="914400" imgH="291960" progId="Equation.DSMT4">
                  <p:embed/>
                  <p:pic>
                    <p:nvPicPr>
                      <p:cNvPr id="286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3" y="4381500"/>
                        <a:ext cx="914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5" name="Object 13"/>
          <p:cNvGraphicFramePr>
            <a:graphicFrameLocks noChangeAspect="1"/>
          </p:cNvGraphicFramePr>
          <p:nvPr/>
        </p:nvGraphicFramePr>
        <p:xfrm>
          <a:off x="4635500" y="4375150"/>
          <a:ext cx="1079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Equation" r:id="rId10" imgW="1079280" imgH="304560" progId="Equation.DSMT4">
                  <p:embed/>
                </p:oleObj>
              </mc:Choice>
              <mc:Fallback>
                <p:oleObj name="Equation" r:id="rId10" imgW="1079280" imgH="304560" progId="Equation.DSMT4">
                  <p:embed/>
                  <p:pic>
                    <p:nvPicPr>
                      <p:cNvPr id="2868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4375150"/>
                        <a:ext cx="1079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57200" y="205740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457200" y="2522682"/>
            <a:ext cx="8153400" cy="1309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2800" dirty="0"/>
              <a:t>Change       to decimal form, then change the decimal number to a percent as follows.</a:t>
            </a:r>
          </a:p>
        </p:txBody>
      </p:sp>
      <p:graphicFrame>
        <p:nvGraphicFramePr>
          <p:cNvPr id="15" name="Object 7"/>
          <p:cNvGraphicFramePr>
            <a:graphicFrameLocks noChangeAspect="1"/>
          </p:cNvGraphicFramePr>
          <p:nvPr/>
        </p:nvGraphicFramePr>
        <p:xfrm>
          <a:off x="1676400" y="2514600"/>
          <a:ext cx="444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Equation" r:id="rId12" imgW="444307" imgH="825142" progId="Equation.DSMT4">
                  <p:embed/>
                </p:oleObj>
              </mc:Choice>
              <mc:Fallback>
                <p:oleObj name="Equation" r:id="rId12" imgW="444307" imgH="825142" progId="Equation.DSMT4">
                  <p:embed/>
                  <p:pic>
                    <p:nvPicPr>
                      <p:cNvPr id="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514600"/>
                        <a:ext cx="4445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Completion Example 7: Changing Mixed Numbers to Percents</a:t>
            </a: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457200" y="1153160"/>
            <a:ext cx="8229600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"/>
              </a:lnSpc>
              <a:buFont typeface="Courier New" pitchFamily="49" charset="0"/>
              <a:buNone/>
              <a:tabLst>
                <a:tab pos="171450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algn="just" eaLnBrk="1" hangingPunct="1">
              <a:buFont typeface="Courier New" pitchFamily="49" charset="0"/>
              <a:buNone/>
              <a:tabLst>
                <a:tab pos="1714500" algn="l"/>
              </a:tabLst>
            </a:pPr>
            <a:r>
              <a:rPr lang="en-US" i="0" dirty="0">
                <a:solidFill>
                  <a:schemeClr val="tx1"/>
                </a:solidFill>
              </a:rPr>
              <a:t>Change       to a</a:t>
            </a:r>
            <a:r>
              <a:rPr lang="en-US" dirty="0">
                <a:solidFill>
                  <a:schemeClr val="tx1"/>
                </a:solidFill>
              </a:rPr>
              <a:t> percent.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1689100" y="1143000"/>
          <a:ext cx="419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Equation" r:id="rId4" imgW="419040" imgH="825480" progId="Equation.DSMT4">
                  <p:embed/>
                </p:oleObj>
              </mc:Choice>
              <mc:Fallback>
                <p:oleObj name="Equation" r:id="rId4" imgW="419040" imgH="825480" progId="Equation.DSMT4">
                  <p:embed/>
                  <p:pic>
                    <p:nvPicPr>
                      <p:cNvPr id="81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1143000"/>
                        <a:ext cx="4191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6"/>
          <p:cNvGraphicFramePr>
            <a:graphicFrameLocks noChangeAspect="1"/>
          </p:cNvGraphicFramePr>
          <p:nvPr/>
        </p:nvGraphicFramePr>
        <p:xfrm>
          <a:off x="3170238" y="5118100"/>
          <a:ext cx="419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Equation" r:id="rId6" imgW="419040" imgH="825480" progId="Equation.DSMT4">
                  <p:embed/>
                </p:oleObj>
              </mc:Choice>
              <mc:Fallback>
                <p:oleObj name="Equation" r:id="rId6" imgW="419040" imgH="825480" progId="Equation.DSMT4">
                  <p:embed/>
                  <p:pic>
                    <p:nvPicPr>
                      <p:cNvPr id="2867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238" y="5118100"/>
                        <a:ext cx="4191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4" name="Object 12"/>
          <p:cNvGraphicFramePr>
            <a:graphicFrameLocks noChangeAspect="1"/>
          </p:cNvGraphicFramePr>
          <p:nvPr/>
        </p:nvGraphicFramePr>
        <p:xfrm>
          <a:off x="3626427" y="5382491"/>
          <a:ext cx="774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Equation" r:id="rId8" imgW="774360" imgH="317160" progId="Equation.DSMT4">
                  <p:embed/>
                </p:oleObj>
              </mc:Choice>
              <mc:Fallback>
                <p:oleObj name="Equation" r:id="rId8" imgW="774360" imgH="317160" progId="Equation.DSMT4">
                  <p:embed/>
                  <p:pic>
                    <p:nvPicPr>
                      <p:cNvPr id="286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6427" y="5382491"/>
                        <a:ext cx="774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5" name="Object 13"/>
          <p:cNvGraphicFramePr>
            <a:graphicFrameLocks noChangeAspect="1"/>
          </p:cNvGraphicFramePr>
          <p:nvPr/>
        </p:nvGraphicFramePr>
        <p:xfrm>
          <a:off x="4445722" y="5346700"/>
          <a:ext cx="1092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Equation" r:id="rId10" imgW="1091880" imgH="368280" progId="Equation.DSMT4">
                  <p:embed/>
                </p:oleObj>
              </mc:Choice>
              <mc:Fallback>
                <p:oleObj name="Equation" r:id="rId10" imgW="1091880" imgH="368280" progId="Equation.DSMT4">
                  <p:embed/>
                  <p:pic>
                    <p:nvPicPr>
                      <p:cNvPr id="2868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722" y="5346700"/>
                        <a:ext cx="1092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57200" y="205740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457200" y="2522682"/>
            <a:ext cx="81534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2800" dirty="0"/>
              <a:t>Since       is larger than 1, the percent will be more than 100%.</a:t>
            </a:r>
          </a:p>
        </p:txBody>
      </p:sp>
      <p:graphicFrame>
        <p:nvGraphicFramePr>
          <p:cNvPr id="15" name="Object 7"/>
          <p:cNvGraphicFramePr>
            <a:graphicFrameLocks noChangeAspect="1"/>
          </p:cNvGraphicFramePr>
          <p:nvPr/>
        </p:nvGraphicFramePr>
        <p:xfrm>
          <a:off x="1384300" y="2514600"/>
          <a:ext cx="419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name="Equation" r:id="rId12" imgW="419040" imgH="825480" progId="Equation.DSMT4">
                  <p:embed/>
                </p:oleObj>
              </mc:Choice>
              <mc:Fallback>
                <p:oleObj name="Equation" r:id="rId12" imgW="419040" imgH="825480" progId="Equation.DSMT4">
                  <p:embed/>
                  <p:pic>
                    <p:nvPicPr>
                      <p:cNvPr id="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2514600"/>
                        <a:ext cx="4191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457200" y="3872805"/>
            <a:ext cx="81534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2800" dirty="0"/>
              <a:t>Change       to decimal form, then change the decimal number to a percent.</a:t>
            </a:r>
          </a:p>
        </p:txBody>
      </p:sp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1683327" y="3878118"/>
          <a:ext cx="419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Equation" r:id="rId14" imgW="419040" imgH="825480" progId="Equation.DSMT4">
                  <p:embed/>
                </p:oleObj>
              </mc:Choice>
              <mc:Fallback>
                <p:oleObj name="Equation" r:id="rId14" imgW="419040" imgH="825480" progId="Equation.DSMT4">
                  <p:embed/>
                  <p:pic>
                    <p:nvPicPr>
                      <p:cNvPr id="1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3327" y="3878118"/>
                        <a:ext cx="4191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8: Changing Fractions to Percents</a:t>
            </a: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457200" y="1087582"/>
            <a:ext cx="82296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i="0" dirty="0">
                <a:solidFill>
                  <a:schemeClr val="tx1"/>
                </a:solidFill>
              </a:rPr>
              <a:t>Change    to a percent </a:t>
            </a:r>
            <a:r>
              <a:rPr lang="en-US" dirty="0"/>
              <a:t>(rounded to the nearest tenth of a percent)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676400" y="1094740"/>
          <a:ext cx="215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2" name="Equation" r:id="rId4" imgW="215640" imgH="825480" progId="Equation.DSMT4">
                  <p:embed/>
                </p:oleObj>
              </mc:Choice>
              <mc:Fallback>
                <p:oleObj name="Equation" r:id="rId4" imgW="215640" imgH="825480" progId="Equation.DSMT4">
                  <p:embed/>
                  <p:pic>
                    <p:nvPicPr>
                      <p:cNvPr id="8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094740"/>
                        <a:ext cx="2159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5" name="Object 23"/>
          <p:cNvGraphicFramePr>
            <a:graphicFrameLocks noChangeAspect="1"/>
          </p:cNvGraphicFramePr>
          <p:nvPr/>
        </p:nvGraphicFramePr>
        <p:xfrm>
          <a:off x="4800600" y="2417618"/>
          <a:ext cx="15113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3" name="Equation" r:id="rId6" imgW="1511280" imgH="583920" progId="Equation.DSMT4">
                  <p:embed/>
                </p:oleObj>
              </mc:Choice>
              <mc:Fallback>
                <p:oleObj name="Equation" r:id="rId6" imgW="1511280" imgH="583920" progId="Equation.DSMT4">
                  <p:embed/>
                  <p:pic>
                    <p:nvPicPr>
                      <p:cNvPr id="309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417618"/>
                        <a:ext cx="15113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7" name="Object 25"/>
          <p:cNvGraphicFramePr>
            <a:graphicFrameLocks noChangeAspect="1"/>
          </p:cNvGraphicFramePr>
          <p:nvPr/>
        </p:nvGraphicFramePr>
        <p:xfrm>
          <a:off x="6134100" y="5694680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4" name="Equation" r:id="rId8" imgW="190440" imgH="279360" progId="Equation.DSMT4">
                  <p:embed/>
                </p:oleObj>
              </mc:Choice>
              <mc:Fallback>
                <p:oleObj name="Equation" r:id="rId8" imgW="190440" imgH="279360" progId="Equation.DSMT4">
                  <p:embed/>
                  <p:pic>
                    <p:nvPicPr>
                      <p:cNvPr id="309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5694680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1" name="Object 29"/>
          <p:cNvGraphicFramePr>
            <a:graphicFrameLocks noChangeAspect="1"/>
          </p:cNvGraphicFramePr>
          <p:nvPr/>
        </p:nvGraphicFramePr>
        <p:xfrm>
          <a:off x="5406159" y="3433618"/>
          <a:ext cx="431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5" name="Equation" r:id="rId10" imgW="431640" imgH="291960" progId="Equation.DSMT4">
                  <p:embed/>
                </p:oleObj>
              </mc:Choice>
              <mc:Fallback>
                <p:oleObj name="Equation" r:id="rId10" imgW="431640" imgH="291960" progId="Equation.DSMT4">
                  <p:embed/>
                  <p:pic>
                    <p:nvPicPr>
                      <p:cNvPr id="3101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6159" y="3433618"/>
                        <a:ext cx="431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" name="Object 30"/>
          <p:cNvGraphicFramePr>
            <a:graphicFrameLocks noChangeAspect="1"/>
          </p:cNvGraphicFramePr>
          <p:nvPr/>
        </p:nvGraphicFramePr>
        <p:xfrm>
          <a:off x="4883150" y="2970068"/>
          <a:ext cx="711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6" name="Equation" r:id="rId12" imgW="711000" imgH="406080" progId="Equation.DSMT4">
                  <p:embed/>
                </p:oleObj>
              </mc:Choice>
              <mc:Fallback>
                <p:oleObj name="Equation" r:id="rId12" imgW="711000" imgH="406080" progId="Equation.DSMT4">
                  <p:embed/>
                  <p:pic>
                    <p:nvPicPr>
                      <p:cNvPr id="3102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150" y="2970068"/>
                        <a:ext cx="711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3" name="Object 31"/>
          <p:cNvGraphicFramePr>
            <a:graphicFrameLocks noChangeAspect="1"/>
          </p:cNvGraphicFramePr>
          <p:nvPr/>
        </p:nvGraphicFramePr>
        <p:xfrm>
          <a:off x="5090968" y="2144568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7" name="Equation" r:id="rId14" imgW="215713" imgH="291847" progId="Equation.DSMT4">
                  <p:embed/>
                </p:oleObj>
              </mc:Choice>
              <mc:Fallback>
                <p:oleObj name="Equation" r:id="rId14" imgW="215713" imgH="291847" progId="Equation.DSMT4">
                  <p:embed/>
                  <p:pic>
                    <p:nvPicPr>
                      <p:cNvPr id="3103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0968" y="2144568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4" name="Object 32"/>
          <p:cNvGraphicFramePr>
            <a:graphicFrameLocks noChangeAspect="1"/>
          </p:cNvGraphicFramePr>
          <p:nvPr/>
        </p:nvGraphicFramePr>
        <p:xfrm>
          <a:off x="5281468" y="2309668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8" name="Equation" r:id="rId16" imgW="101512" imgH="101512" progId="Equation.DSMT4">
                  <p:embed/>
                </p:oleObj>
              </mc:Choice>
              <mc:Fallback>
                <p:oleObj name="Equation" r:id="rId16" imgW="101512" imgH="101512" progId="Equation.DSMT4">
                  <p:embed/>
                  <p:pic>
                    <p:nvPicPr>
                      <p:cNvPr id="3104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468" y="2309668"/>
                        <a:ext cx="1016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5" name="Object 33"/>
          <p:cNvGraphicFramePr>
            <a:graphicFrameLocks noChangeAspect="1"/>
          </p:cNvGraphicFramePr>
          <p:nvPr/>
        </p:nvGraphicFramePr>
        <p:xfrm>
          <a:off x="5370368" y="2144568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9" name="Equation" r:id="rId18" imgW="203040" imgH="291960" progId="Equation.DSMT4">
                  <p:embed/>
                </p:oleObj>
              </mc:Choice>
              <mc:Fallback>
                <p:oleObj name="Equation" r:id="rId18" imgW="203040" imgH="291960" progId="Equation.DSMT4">
                  <p:embed/>
                  <p:pic>
                    <p:nvPicPr>
                      <p:cNvPr id="3105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368" y="2144568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6" name="Object 34"/>
          <p:cNvGraphicFramePr>
            <a:graphicFrameLocks noChangeAspect="1"/>
          </p:cNvGraphicFramePr>
          <p:nvPr/>
        </p:nvGraphicFramePr>
        <p:xfrm>
          <a:off x="5598391" y="2138218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0" name="Equation" r:id="rId20" imgW="203040" imgH="291960" progId="Equation.DSMT4">
                  <p:embed/>
                </p:oleObj>
              </mc:Choice>
              <mc:Fallback>
                <p:oleObj name="Equation" r:id="rId20" imgW="203040" imgH="291960" progId="Equation.DSMT4">
                  <p:embed/>
                  <p:pic>
                    <p:nvPicPr>
                      <p:cNvPr id="3106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8391" y="2138218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8" name="Object 36"/>
          <p:cNvGraphicFramePr>
            <a:graphicFrameLocks noChangeAspect="1"/>
          </p:cNvGraphicFramePr>
          <p:nvPr/>
        </p:nvGraphicFramePr>
        <p:xfrm>
          <a:off x="862013" y="5105400"/>
          <a:ext cx="1079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1" name="Equation" r:id="rId22" imgW="1079280" imgH="838080" progId="Equation.DSMT4">
                  <p:embed/>
                </p:oleObj>
              </mc:Choice>
              <mc:Fallback>
                <p:oleObj name="Equation" r:id="rId22" imgW="1079280" imgH="838080" progId="Equation.DSMT4">
                  <p:embed/>
                  <p:pic>
                    <p:nvPicPr>
                      <p:cNvPr id="3108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5105400"/>
                        <a:ext cx="10795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9" name="Object 37"/>
          <p:cNvGraphicFramePr>
            <a:graphicFrameLocks noChangeAspect="1"/>
          </p:cNvGraphicFramePr>
          <p:nvPr/>
        </p:nvGraphicFramePr>
        <p:xfrm>
          <a:off x="1990725" y="5384800"/>
          <a:ext cx="1092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2" name="Equation" r:id="rId24" imgW="1091880" imgH="291960" progId="Equation.DSMT4">
                  <p:embed/>
                </p:oleObj>
              </mc:Choice>
              <mc:Fallback>
                <p:oleObj name="Equation" r:id="rId24" imgW="1091880" imgH="291960" progId="Equation.DSMT4">
                  <p:embed/>
                  <p:pic>
                    <p:nvPicPr>
                      <p:cNvPr id="310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725" y="5384800"/>
                        <a:ext cx="1092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0" name="Object 38"/>
          <p:cNvGraphicFramePr>
            <a:graphicFrameLocks noChangeAspect="1"/>
          </p:cNvGraphicFramePr>
          <p:nvPr/>
        </p:nvGraphicFramePr>
        <p:xfrm>
          <a:off x="3111500" y="5378450"/>
          <a:ext cx="1244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3" name="Equation" r:id="rId26" imgW="1244520" imgH="304560" progId="Equation.DSMT4">
                  <p:embed/>
                </p:oleObj>
              </mc:Choice>
              <mc:Fallback>
                <p:oleObj name="Equation" r:id="rId26" imgW="1244520" imgH="304560" progId="Equation.DSMT4">
                  <p:embed/>
                  <p:pic>
                    <p:nvPicPr>
                      <p:cNvPr id="311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0" y="5378450"/>
                        <a:ext cx="1244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457201" y="2895600"/>
            <a:ext cx="40732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Divide. To find the solution to the nearest tenth of a percent, we must round the decimal quotient to the nearest thousandth.</a:t>
            </a:r>
          </a:p>
        </p:txBody>
      </p:sp>
      <p:graphicFrame>
        <p:nvGraphicFramePr>
          <p:cNvPr id="23" name="Object 34"/>
          <p:cNvGraphicFramePr>
            <a:graphicFrameLocks noChangeAspect="1"/>
          </p:cNvGraphicFramePr>
          <p:nvPr/>
        </p:nvGraphicFramePr>
        <p:xfrm>
          <a:off x="5847196" y="2138218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4" name="Equation" r:id="rId28" imgW="203040" imgH="291960" progId="Equation.DSMT4">
                  <p:embed/>
                </p:oleObj>
              </mc:Choice>
              <mc:Fallback>
                <p:oleObj name="Equation" r:id="rId28" imgW="203040" imgH="291960" progId="Equation.DSMT4">
                  <p:embed/>
                  <p:pic>
                    <p:nvPicPr>
                      <p:cNvPr id="23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7196" y="2138218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4"/>
          <p:cNvGraphicFramePr>
            <a:graphicFrameLocks noChangeAspect="1"/>
          </p:cNvGraphicFramePr>
          <p:nvPr/>
        </p:nvGraphicFramePr>
        <p:xfrm>
          <a:off x="6082723" y="2138218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5" name="Equation" r:id="rId29" imgW="203040" imgH="291960" progId="Equation.DSMT4">
                  <p:embed/>
                </p:oleObj>
              </mc:Choice>
              <mc:Fallback>
                <p:oleObj name="Equation" r:id="rId29" imgW="203040" imgH="291960" progId="Equation.DSMT4">
                  <p:embed/>
                  <p:pic>
                    <p:nvPicPr>
                      <p:cNvPr id="24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2723" y="2138218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4"/>
          <p:cNvGraphicFramePr>
            <a:graphicFrameLocks noChangeAspect="1"/>
          </p:cNvGraphicFramePr>
          <p:nvPr/>
        </p:nvGraphicFramePr>
        <p:xfrm>
          <a:off x="6317096" y="2193636"/>
          <a:ext cx="228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6" name="Equation" r:id="rId30" imgW="228600" imgH="203040" progId="Equation.DSMT4">
                  <p:embed/>
                </p:oleObj>
              </mc:Choice>
              <mc:Fallback>
                <p:oleObj name="Equation" r:id="rId30" imgW="228600" imgH="203040" progId="Equation.DSMT4">
                  <p:embed/>
                  <p:pic>
                    <p:nvPicPr>
                      <p:cNvPr id="29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7096" y="2193636"/>
                        <a:ext cx="2286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4"/>
          <p:cNvGraphicFramePr>
            <a:graphicFrameLocks noChangeAspect="1"/>
          </p:cNvGraphicFramePr>
          <p:nvPr/>
        </p:nvGraphicFramePr>
        <p:xfrm>
          <a:off x="6840105" y="2138218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7" name="Equation" r:id="rId32" imgW="203040" imgH="291960" progId="Equation.DSMT4">
                  <p:embed/>
                </p:oleObj>
              </mc:Choice>
              <mc:Fallback>
                <p:oleObj name="Equation" r:id="rId32" imgW="203040" imgH="291960" progId="Equation.DSMT4">
                  <p:embed/>
                  <p:pic>
                    <p:nvPicPr>
                      <p:cNvPr id="3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105" y="2138218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1"/>
          <p:cNvGraphicFramePr>
            <a:graphicFrameLocks noChangeAspect="1"/>
          </p:cNvGraphicFramePr>
          <p:nvPr/>
        </p:nvGraphicFramePr>
        <p:xfrm>
          <a:off x="6558396" y="2138218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8" name="Equation" r:id="rId33" imgW="215713" imgH="291847" progId="Equation.DSMT4">
                  <p:embed/>
                </p:oleObj>
              </mc:Choice>
              <mc:Fallback>
                <p:oleObj name="Equation" r:id="rId33" imgW="215713" imgH="291847" progId="Equation.DSMT4">
                  <p:embed/>
                  <p:pic>
                    <p:nvPicPr>
                      <p:cNvPr id="31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8396" y="2138218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2"/>
          <p:cNvGraphicFramePr>
            <a:graphicFrameLocks noChangeAspect="1"/>
          </p:cNvGraphicFramePr>
          <p:nvPr/>
        </p:nvGraphicFramePr>
        <p:xfrm>
          <a:off x="6753514" y="2301009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9" name="Equation" r:id="rId34" imgW="101512" imgH="101512" progId="Equation.DSMT4">
                  <p:embed/>
                </p:oleObj>
              </mc:Choice>
              <mc:Fallback>
                <p:oleObj name="Equation" r:id="rId34" imgW="101512" imgH="101512" progId="Equation.DSMT4">
                  <p:embed/>
                  <p:pic>
                    <p:nvPicPr>
                      <p:cNvPr id="3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3514" y="2301009"/>
                        <a:ext cx="1016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7038687" y="2138218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0" name="Equation" r:id="rId35" imgW="203040" imgH="291960" progId="Equation.DSMT4">
                  <p:embed/>
                </p:oleObj>
              </mc:Choice>
              <mc:Fallback>
                <p:oleObj name="Equation" r:id="rId35" imgW="203040" imgH="29196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8687" y="2138218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7236114" y="2138218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1" name="Equation" r:id="rId36" imgW="203040" imgH="279360" progId="Equation.DSMT4">
                  <p:embed/>
                </p:oleObj>
              </mc:Choice>
              <mc:Fallback>
                <p:oleObj name="Equation" r:id="rId36" imgW="203040" imgH="27936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114" y="2138218"/>
                        <a:ext cx="203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0"/>
          <p:cNvGraphicFramePr>
            <a:graphicFrameLocks noChangeAspect="1"/>
          </p:cNvGraphicFramePr>
          <p:nvPr/>
        </p:nvGraphicFramePr>
        <p:xfrm>
          <a:off x="5217968" y="3729874"/>
          <a:ext cx="635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2" name="Equation" r:id="rId38" imgW="634680" imgH="406080" progId="Equation.DSMT4">
                  <p:embed/>
                </p:oleObj>
              </mc:Choice>
              <mc:Fallback>
                <p:oleObj name="Equation" r:id="rId38" imgW="634680" imgH="406080" progId="Equation.DSMT4">
                  <p:embed/>
                  <p:pic>
                    <p:nvPicPr>
                      <p:cNvPr id="2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7968" y="3729874"/>
                        <a:ext cx="635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9"/>
          <p:cNvGraphicFramePr>
            <a:graphicFrameLocks noChangeAspect="1"/>
          </p:cNvGraphicFramePr>
          <p:nvPr/>
        </p:nvGraphicFramePr>
        <p:xfrm>
          <a:off x="5664200" y="4208318"/>
          <a:ext cx="431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3" name="Equation" r:id="rId40" imgW="431640" imgH="291960" progId="Equation.DSMT4">
                  <p:embed/>
                </p:oleObj>
              </mc:Choice>
              <mc:Fallback>
                <p:oleObj name="Equation" r:id="rId40" imgW="431640" imgH="291960" progId="Equation.DSMT4">
                  <p:embed/>
                  <p:pic>
                    <p:nvPicPr>
                      <p:cNvPr id="2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4208318"/>
                        <a:ext cx="431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0"/>
          <p:cNvGraphicFramePr>
            <a:graphicFrameLocks noChangeAspect="1"/>
          </p:cNvGraphicFramePr>
          <p:nvPr/>
        </p:nvGraphicFramePr>
        <p:xfrm>
          <a:off x="5461000" y="4516813"/>
          <a:ext cx="635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4" name="Equation" r:id="rId41" imgW="634680" imgH="406080" progId="Equation.DSMT4">
                  <p:embed/>
                </p:oleObj>
              </mc:Choice>
              <mc:Fallback>
                <p:oleObj name="Equation" r:id="rId41" imgW="634680" imgH="406080" progId="Equation.DSMT4">
                  <p:embed/>
                  <p:pic>
                    <p:nvPicPr>
                      <p:cNvPr id="2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4516813"/>
                        <a:ext cx="635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9"/>
          <p:cNvGraphicFramePr>
            <a:graphicFrameLocks noChangeAspect="1"/>
          </p:cNvGraphicFramePr>
          <p:nvPr/>
        </p:nvGraphicFramePr>
        <p:xfrm>
          <a:off x="5892800" y="4970318"/>
          <a:ext cx="431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5" name="Equation" r:id="rId42" imgW="431640" imgH="291960" progId="Equation.DSMT4">
                  <p:embed/>
                </p:oleObj>
              </mc:Choice>
              <mc:Fallback>
                <p:oleObj name="Equation" r:id="rId42" imgW="431640" imgH="291960" progId="Equation.DSMT4">
                  <p:embed/>
                  <p:pic>
                    <p:nvPicPr>
                      <p:cNvPr id="3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0" y="4970318"/>
                        <a:ext cx="431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0"/>
          <p:cNvGraphicFramePr>
            <a:graphicFrameLocks noChangeAspect="1"/>
          </p:cNvGraphicFramePr>
          <p:nvPr/>
        </p:nvGraphicFramePr>
        <p:xfrm>
          <a:off x="5689600" y="5275118"/>
          <a:ext cx="635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6" name="Equation" r:id="rId43" imgW="634680" imgH="406080" progId="Equation.DSMT4">
                  <p:embed/>
                </p:oleObj>
              </mc:Choice>
              <mc:Fallback>
                <p:oleObj name="Equation" r:id="rId43" imgW="634680" imgH="406080" progId="Equation.DSMT4">
                  <p:embed/>
                  <p:pic>
                    <p:nvPicPr>
                      <p:cNvPr id="34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5275118"/>
                        <a:ext cx="635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/>
        </p:nvSpPr>
        <p:spPr>
          <a:xfrm>
            <a:off x="7467600" y="2057400"/>
            <a:ext cx="167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F7C"/>
                </a:solidFill>
              </a:rPr>
              <a:t>To the nearest thousandth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57200" y="244858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9: Application: Changing Fractions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to Percents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457200" y="1087582"/>
            <a:ext cx="822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During the years 1921 to 2012, the Los Angeles Dodgers baseball team played in 18 World Series Championships and won 6 of them. What percent of these championships did the Dodgers win (rounded to the nearest tenth of a percent)?</a:t>
            </a:r>
            <a:endParaRPr lang="en-US" b="1" i="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200" y="3949005"/>
            <a:ext cx="8077199" cy="1950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2800" dirty="0"/>
              <a:t>The percent won can be found by changing the fraction      to decimal form and then changing the decimal number to a percent.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57200" y="3470353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graphicFrame>
        <p:nvGraphicFramePr>
          <p:cNvPr id="51227" name="Object 27"/>
          <p:cNvGraphicFramePr>
            <a:graphicFrameLocks noChangeAspect="1"/>
          </p:cNvGraphicFramePr>
          <p:nvPr/>
        </p:nvGraphicFramePr>
        <p:xfrm>
          <a:off x="1708727" y="4564063"/>
          <a:ext cx="3937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Equation" r:id="rId4" imgW="393480" imgH="825480" progId="Equation.DSMT4">
                  <p:embed/>
                </p:oleObj>
              </mc:Choice>
              <mc:Fallback>
                <p:oleObj name="Equation" r:id="rId4" imgW="393480" imgH="825480" progId="Equation.DSMT4">
                  <p:embed/>
                  <p:pic>
                    <p:nvPicPr>
                      <p:cNvPr id="5122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727" y="4564063"/>
                        <a:ext cx="3937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Objectives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457200" eaLnBrk="1" hangingPunct="1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Understand percents.</a:t>
            </a:r>
          </a:p>
          <a:p>
            <a:pPr marL="457200" indent="-457200" eaLnBrk="1" hangingPunct="1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Change decimal numbers to percents.</a:t>
            </a:r>
          </a:p>
          <a:p>
            <a:pPr marL="457200" indent="-457200" eaLnBrk="1" hangingPunct="1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Change percents to decimal numbers.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Change fractions to </a:t>
            </a:r>
            <a:r>
              <a:rPr lang="en-US" dirty="0" err="1">
                <a:solidFill>
                  <a:schemeClr val="tx1"/>
                </a:solidFill>
              </a:rPr>
              <a:t>percents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Change </a:t>
            </a:r>
            <a:r>
              <a:rPr lang="en-US" dirty="0" err="1">
                <a:solidFill>
                  <a:schemeClr val="tx1"/>
                </a:solidFill>
              </a:rPr>
              <a:t>percents</a:t>
            </a:r>
            <a:r>
              <a:rPr lang="en-US" dirty="0">
                <a:solidFill>
                  <a:schemeClr val="tx1"/>
                </a:solidFill>
              </a:rPr>
              <a:t> to fractions.</a:t>
            </a:r>
          </a:p>
          <a:p>
            <a:pPr marL="457200" indent="-457200" eaLnBrk="1" hangingPunct="1">
              <a:buFont typeface="Courier New" pitchFamily="49" charset="0"/>
              <a:buChar char="o"/>
            </a:pPr>
            <a:endParaRPr lang="en-US" i="0" dirty="0">
              <a:solidFill>
                <a:schemeClr val="tx1"/>
              </a:solidFill>
            </a:endParaRPr>
          </a:p>
          <a:p>
            <a:pPr marL="457200" indent="-457200" eaLnBrk="1" hangingPunct="1">
              <a:buFont typeface="Courier New" pitchFamily="49" charset="0"/>
              <a:buNone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9: Application: Changing Fractions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to Percents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3095" name="Object 23"/>
          <p:cNvGraphicFramePr>
            <a:graphicFrameLocks noChangeAspect="1"/>
          </p:cNvGraphicFramePr>
          <p:nvPr/>
        </p:nvGraphicFramePr>
        <p:xfrm>
          <a:off x="1946564" y="1574800"/>
          <a:ext cx="16891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8" name="Equation" r:id="rId4" imgW="1688760" imgH="583920" progId="Equation.DSMT4">
                  <p:embed/>
                </p:oleObj>
              </mc:Choice>
              <mc:Fallback>
                <p:oleObj name="Equation" r:id="rId4" imgW="1688760" imgH="583920" progId="Equation.DSMT4">
                  <p:embed/>
                  <p:pic>
                    <p:nvPicPr>
                      <p:cNvPr id="309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564" y="1574800"/>
                        <a:ext cx="16891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7" name="Object 25"/>
          <p:cNvGraphicFramePr>
            <a:graphicFrameLocks noChangeAspect="1"/>
          </p:cNvGraphicFramePr>
          <p:nvPr/>
        </p:nvGraphicFramePr>
        <p:xfrm>
          <a:off x="3378200" y="4846061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9" name="Equation" r:id="rId6" imgW="203040" imgH="291960" progId="Equation.DSMT4">
                  <p:embed/>
                </p:oleObj>
              </mc:Choice>
              <mc:Fallback>
                <p:oleObj name="Equation" r:id="rId6" imgW="203040" imgH="291960" progId="Equation.DSMT4">
                  <p:embed/>
                  <p:pic>
                    <p:nvPicPr>
                      <p:cNvPr id="309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4846061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1" name="Object 29"/>
          <p:cNvGraphicFramePr>
            <a:graphicFrameLocks noChangeAspect="1"/>
          </p:cNvGraphicFramePr>
          <p:nvPr/>
        </p:nvGraphicFramePr>
        <p:xfrm>
          <a:off x="2690524" y="2611582"/>
          <a:ext cx="444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0" name="Equation" r:id="rId8" imgW="444240" imgH="291960" progId="Equation.DSMT4">
                  <p:embed/>
                </p:oleObj>
              </mc:Choice>
              <mc:Fallback>
                <p:oleObj name="Equation" r:id="rId8" imgW="444240" imgH="291960" progId="Equation.DSMT4">
                  <p:embed/>
                  <p:pic>
                    <p:nvPicPr>
                      <p:cNvPr id="3101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524" y="2611582"/>
                        <a:ext cx="444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" name="Object 30"/>
          <p:cNvGraphicFramePr>
            <a:graphicFrameLocks noChangeAspect="1"/>
          </p:cNvGraphicFramePr>
          <p:nvPr/>
        </p:nvGraphicFramePr>
        <p:xfrm>
          <a:off x="2254250" y="2127250"/>
          <a:ext cx="635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1" name="Equation" r:id="rId10" imgW="634680" imgH="406080" progId="Equation.DSMT4">
                  <p:embed/>
                </p:oleObj>
              </mc:Choice>
              <mc:Fallback>
                <p:oleObj name="Equation" r:id="rId10" imgW="634680" imgH="406080" progId="Equation.DSMT4">
                  <p:embed/>
                  <p:pic>
                    <p:nvPicPr>
                      <p:cNvPr id="3102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0" y="2127250"/>
                        <a:ext cx="635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3" name="Object 31"/>
          <p:cNvGraphicFramePr>
            <a:graphicFrameLocks noChangeAspect="1"/>
          </p:cNvGraphicFramePr>
          <p:nvPr/>
        </p:nvGraphicFramePr>
        <p:xfrm>
          <a:off x="2423968" y="1301750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2" name="Equation" r:id="rId12" imgW="215713" imgH="291847" progId="Equation.DSMT4">
                  <p:embed/>
                </p:oleObj>
              </mc:Choice>
              <mc:Fallback>
                <p:oleObj name="Equation" r:id="rId12" imgW="215713" imgH="291847" progId="Equation.DSMT4">
                  <p:embed/>
                  <p:pic>
                    <p:nvPicPr>
                      <p:cNvPr id="3103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968" y="1301750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4" name="Object 32"/>
          <p:cNvGraphicFramePr>
            <a:graphicFrameLocks noChangeAspect="1"/>
          </p:cNvGraphicFramePr>
          <p:nvPr/>
        </p:nvGraphicFramePr>
        <p:xfrm>
          <a:off x="2614468" y="1466850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3" name="Equation" r:id="rId14" imgW="101512" imgH="101512" progId="Equation.DSMT4">
                  <p:embed/>
                </p:oleObj>
              </mc:Choice>
              <mc:Fallback>
                <p:oleObj name="Equation" r:id="rId14" imgW="101512" imgH="101512" progId="Equation.DSMT4">
                  <p:embed/>
                  <p:pic>
                    <p:nvPicPr>
                      <p:cNvPr id="3104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468" y="1466850"/>
                        <a:ext cx="1016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5" name="Object 33"/>
          <p:cNvGraphicFramePr>
            <a:graphicFrameLocks noChangeAspect="1"/>
          </p:cNvGraphicFramePr>
          <p:nvPr/>
        </p:nvGraphicFramePr>
        <p:xfrm>
          <a:off x="2709863" y="130175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4" name="Equation" r:id="rId16" imgW="190440" imgH="291960" progId="Equation.DSMT4">
                  <p:embed/>
                </p:oleObj>
              </mc:Choice>
              <mc:Fallback>
                <p:oleObj name="Equation" r:id="rId16" imgW="190440" imgH="291960" progId="Equation.DSMT4">
                  <p:embed/>
                  <p:pic>
                    <p:nvPicPr>
                      <p:cNvPr id="3105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63" y="130175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6" name="Object 34"/>
          <p:cNvGraphicFramePr>
            <a:graphicFrameLocks noChangeAspect="1"/>
          </p:cNvGraphicFramePr>
          <p:nvPr/>
        </p:nvGraphicFramePr>
        <p:xfrm>
          <a:off x="2938463" y="130810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5" name="Equation" r:id="rId18" imgW="190440" imgH="291960" progId="Equation.DSMT4">
                  <p:embed/>
                </p:oleObj>
              </mc:Choice>
              <mc:Fallback>
                <p:oleObj name="Equation" r:id="rId18" imgW="190440" imgH="291960" progId="Equation.DSMT4">
                  <p:embed/>
                  <p:pic>
                    <p:nvPicPr>
                      <p:cNvPr id="3106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463" y="130810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8" name="Object 36"/>
          <p:cNvGraphicFramePr>
            <a:graphicFrameLocks noChangeAspect="1"/>
          </p:cNvGraphicFramePr>
          <p:nvPr/>
        </p:nvGraphicFramePr>
        <p:xfrm>
          <a:off x="4341813" y="4191000"/>
          <a:ext cx="1257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6" name="Equation" r:id="rId20" imgW="1257120" imgH="838080" progId="Equation.DSMT4">
                  <p:embed/>
                </p:oleObj>
              </mc:Choice>
              <mc:Fallback>
                <p:oleObj name="Equation" r:id="rId20" imgW="1257120" imgH="838080" progId="Equation.DSMT4">
                  <p:embed/>
                  <p:pic>
                    <p:nvPicPr>
                      <p:cNvPr id="3108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3" y="4191000"/>
                        <a:ext cx="1257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9" name="Object 37"/>
          <p:cNvGraphicFramePr>
            <a:graphicFrameLocks noChangeAspect="1"/>
          </p:cNvGraphicFramePr>
          <p:nvPr/>
        </p:nvGraphicFramePr>
        <p:xfrm>
          <a:off x="5658427" y="4470400"/>
          <a:ext cx="1092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7" name="Equation" r:id="rId22" imgW="1091880" imgH="291960" progId="Equation.DSMT4">
                  <p:embed/>
                </p:oleObj>
              </mc:Choice>
              <mc:Fallback>
                <p:oleObj name="Equation" r:id="rId22" imgW="1091880" imgH="291960" progId="Equation.DSMT4">
                  <p:embed/>
                  <p:pic>
                    <p:nvPicPr>
                      <p:cNvPr id="310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8427" y="4470400"/>
                        <a:ext cx="1092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0" name="Object 38"/>
          <p:cNvGraphicFramePr>
            <a:graphicFrameLocks noChangeAspect="1"/>
          </p:cNvGraphicFramePr>
          <p:nvPr/>
        </p:nvGraphicFramePr>
        <p:xfrm>
          <a:off x="6801427" y="4464050"/>
          <a:ext cx="1244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8" name="Equation" r:id="rId24" imgW="1244520" imgH="304560" progId="Equation.DSMT4">
                  <p:embed/>
                </p:oleObj>
              </mc:Choice>
              <mc:Fallback>
                <p:oleObj name="Equation" r:id="rId24" imgW="1244520" imgH="304560" progId="Equation.DSMT4">
                  <p:embed/>
                  <p:pic>
                    <p:nvPicPr>
                      <p:cNvPr id="311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1427" y="4464050"/>
                        <a:ext cx="1244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4"/>
          <p:cNvGraphicFramePr>
            <a:graphicFrameLocks noChangeAspect="1"/>
          </p:cNvGraphicFramePr>
          <p:nvPr/>
        </p:nvGraphicFramePr>
        <p:xfrm>
          <a:off x="3186113" y="130810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9" name="Equation" r:id="rId26" imgW="190440" imgH="291960" progId="Equation.DSMT4">
                  <p:embed/>
                </p:oleObj>
              </mc:Choice>
              <mc:Fallback>
                <p:oleObj name="Equation" r:id="rId26" imgW="190440" imgH="291960" progId="Equation.DSMT4">
                  <p:embed/>
                  <p:pic>
                    <p:nvPicPr>
                      <p:cNvPr id="23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6113" y="130810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4"/>
          <p:cNvGraphicFramePr>
            <a:graphicFrameLocks noChangeAspect="1"/>
          </p:cNvGraphicFramePr>
          <p:nvPr/>
        </p:nvGraphicFramePr>
        <p:xfrm>
          <a:off x="3422650" y="130810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0" name="Equation" r:id="rId28" imgW="190440" imgH="291960" progId="Equation.DSMT4">
                  <p:embed/>
                </p:oleObj>
              </mc:Choice>
              <mc:Fallback>
                <p:oleObj name="Equation" r:id="rId28" imgW="190440" imgH="291960" progId="Equation.DSMT4">
                  <p:embed/>
                  <p:pic>
                    <p:nvPicPr>
                      <p:cNvPr id="24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650" y="130810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4"/>
          <p:cNvGraphicFramePr>
            <a:graphicFrameLocks noChangeAspect="1"/>
          </p:cNvGraphicFramePr>
          <p:nvPr/>
        </p:nvGraphicFramePr>
        <p:xfrm>
          <a:off x="3650096" y="1350818"/>
          <a:ext cx="228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1" name="Equation" r:id="rId30" imgW="228600" imgH="203040" progId="Equation.DSMT4">
                  <p:embed/>
                </p:oleObj>
              </mc:Choice>
              <mc:Fallback>
                <p:oleObj name="Equation" r:id="rId30" imgW="228600" imgH="203040" progId="Equation.DSMT4">
                  <p:embed/>
                  <p:pic>
                    <p:nvPicPr>
                      <p:cNvPr id="29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0096" y="1350818"/>
                        <a:ext cx="2286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4"/>
          <p:cNvGraphicFramePr>
            <a:graphicFrameLocks noChangeAspect="1"/>
          </p:cNvGraphicFramePr>
          <p:nvPr/>
        </p:nvGraphicFramePr>
        <p:xfrm>
          <a:off x="4179888" y="130810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2" name="Equation" r:id="rId32" imgW="190440" imgH="291960" progId="Equation.DSMT4">
                  <p:embed/>
                </p:oleObj>
              </mc:Choice>
              <mc:Fallback>
                <p:oleObj name="Equation" r:id="rId32" imgW="190440" imgH="291960" progId="Equation.DSMT4">
                  <p:embed/>
                  <p:pic>
                    <p:nvPicPr>
                      <p:cNvPr id="3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888" y="130810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1"/>
          <p:cNvGraphicFramePr>
            <a:graphicFrameLocks noChangeAspect="1"/>
          </p:cNvGraphicFramePr>
          <p:nvPr/>
        </p:nvGraphicFramePr>
        <p:xfrm>
          <a:off x="3891396" y="1308100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3" name="Equation" r:id="rId34" imgW="215713" imgH="291847" progId="Equation.DSMT4">
                  <p:embed/>
                </p:oleObj>
              </mc:Choice>
              <mc:Fallback>
                <p:oleObj name="Equation" r:id="rId34" imgW="215713" imgH="291847" progId="Equation.DSMT4">
                  <p:embed/>
                  <p:pic>
                    <p:nvPicPr>
                      <p:cNvPr id="31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1396" y="1308100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2"/>
          <p:cNvGraphicFramePr>
            <a:graphicFrameLocks noChangeAspect="1"/>
          </p:cNvGraphicFramePr>
          <p:nvPr/>
        </p:nvGraphicFramePr>
        <p:xfrm>
          <a:off x="4086514" y="1458191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4" name="Equation" r:id="rId35" imgW="101512" imgH="101512" progId="Equation.DSMT4">
                  <p:embed/>
                </p:oleObj>
              </mc:Choice>
              <mc:Fallback>
                <p:oleObj name="Equation" r:id="rId35" imgW="101512" imgH="101512" progId="Equation.DSMT4">
                  <p:embed/>
                  <p:pic>
                    <p:nvPicPr>
                      <p:cNvPr id="3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6514" y="1458191"/>
                        <a:ext cx="1016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4378325" y="130810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5" name="Equation" r:id="rId36" imgW="190440" imgH="291960" progId="Equation.DSMT4">
                  <p:embed/>
                </p:oleObj>
              </mc:Choice>
              <mc:Fallback>
                <p:oleObj name="Equation" r:id="rId36" imgW="190440" imgH="29196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8325" y="130810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4575175" y="130175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6" name="Equation" r:id="rId38" imgW="190440" imgH="291960" progId="Equation.DSMT4">
                  <p:embed/>
                </p:oleObj>
              </mc:Choice>
              <mc:Fallback>
                <p:oleObj name="Equation" r:id="rId38" imgW="190440" imgH="29196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175" y="130175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0"/>
          <p:cNvGraphicFramePr>
            <a:graphicFrameLocks noChangeAspect="1"/>
          </p:cNvGraphicFramePr>
          <p:nvPr/>
        </p:nvGraphicFramePr>
        <p:xfrm>
          <a:off x="2499013" y="2901373"/>
          <a:ext cx="635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7" name="Equation" r:id="rId40" imgW="634680" imgH="406080" progId="Equation.DSMT4">
                  <p:embed/>
                </p:oleObj>
              </mc:Choice>
              <mc:Fallback>
                <p:oleObj name="Equation" r:id="rId40" imgW="634680" imgH="406080" progId="Equation.DSMT4">
                  <p:embed/>
                  <p:pic>
                    <p:nvPicPr>
                      <p:cNvPr id="2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9013" y="2901373"/>
                        <a:ext cx="635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9"/>
          <p:cNvGraphicFramePr>
            <a:graphicFrameLocks noChangeAspect="1"/>
          </p:cNvGraphicFramePr>
          <p:nvPr/>
        </p:nvGraphicFramePr>
        <p:xfrm>
          <a:off x="2908300" y="3338946"/>
          <a:ext cx="444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8" name="Equation" r:id="rId42" imgW="444240" imgH="291960" progId="Equation.DSMT4">
                  <p:embed/>
                </p:oleObj>
              </mc:Choice>
              <mc:Fallback>
                <p:oleObj name="Equation" r:id="rId42" imgW="444240" imgH="291960" progId="Equation.DSMT4">
                  <p:embed/>
                  <p:pic>
                    <p:nvPicPr>
                      <p:cNvPr id="2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3338946"/>
                        <a:ext cx="444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0"/>
          <p:cNvGraphicFramePr>
            <a:graphicFrameLocks noChangeAspect="1"/>
          </p:cNvGraphicFramePr>
          <p:nvPr/>
        </p:nvGraphicFramePr>
        <p:xfrm>
          <a:off x="2717800" y="3613728"/>
          <a:ext cx="635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9" name="Equation" r:id="rId44" imgW="634680" imgH="406080" progId="Equation.DSMT4">
                  <p:embed/>
                </p:oleObj>
              </mc:Choice>
              <mc:Fallback>
                <p:oleObj name="Equation" r:id="rId44" imgW="634680" imgH="406080" progId="Equation.DSMT4">
                  <p:embed/>
                  <p:pic>
                    <p:nvPicPr>
                      <p:cNvPr id="2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3613728"/>
                        <a:ext cx="635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9"/>
          <p:cNvGraphicFramePr>
            <a:graphicFrameLocks noChangeAspect="1"/>
          </p:cNvGraphicFramePr>
          <p:nvPr/>
        </p:nvGraphicFramePr>
        <p:xfrm>
          <a:off x="3136900" y="4069773"/>
          <a:ext cx="444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0" name="Equation" r:id="rId46" imgW="444240" imgH="291960" progId="Equation.DSMT4">
                  <p:embed/>
                </p:oleObj>
              </mc:Choice>
              <mc:Fallback>
                <p:oleObj name="Equation" r:id="rId46" imgW="444240" imgH="291960" progId="Equation.DSMT4">
                  <p:embed/>
                  <p:pic>
                    <p:nvPicPr>
                      <p:cNvPr id="3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00" y="4069773"/>
                        <a:ext cx="444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0"/>
          <p:cNvGraphicFramePr>
            <a:graphicFrameLocks noChangeAspect="1"/>
          </p:cNvGraphicFramePr>
          <p:nvPr/>
        </p:nvGraphicFramePr>
        <p:xfrm>
          <a:off x="2946400" y="4374573"/>
          <a:ext cx="635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1" name="Equation" r:id="rId48" imgW="634680" imgH="406080" progId="Equation.DSMT4">
                  <p:embed/>
                </p:oleObj>
              </mc:Choice>
              <mc:Fallback>
                <p:oleObj name="Equation" r:id="rId48" imgW="634680" imgH="406080" progId="Equation.DSMT4">
                  <p:embed/>
                  <p:pic>
                    <p:nvPicPr>
                      <p:cNvPr id="34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4374573"/>
                        <a:ext cx="635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/>
        </p:nvSpPr>
        <p:spPr>
          <a:xfrm>
            <a:off x="4876800" y="1219200"/>
            <a:ext cx="335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F7C"/>
                </a:solidFill>
              </a:rPr>
              <a:t>To the nearest thousandth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30382" y="5344180"/>
            <a:ext cx="7391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Dodgers won </a:t>
            </a:r>
            <a:r>
              <a:rPr lang="en-US" sz="2800" dirty="0">
                <a:solidFill>
                  <a:srgbClr val="FF0000"/>
                </a:solidFill>
              </a:rPr>
              <a:t>33.3%</a:t>
            </a:r>
            <a:r>
              <a:rPr lang="en-US" sz="2800" dirty="0"/>
              <a:t> of these championships.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457200" y="1325880"/>
            <a:ext cx="8229600" cy="196977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33400" indent="-533400" algn="ctr">
              <a:spcBef>
                <a:spcPts val="600"/>
              </a:spcBef>
            </a:pPr>
            <a:r>
              <a:rPr lang="en-US" sz="2800" b="1" dirty="0">
                <a:solidFill>
                  <a:srgbClr val="000000"/>
                </a:solidFill>
              </a:rPr>
              <a:t>Procedure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Write the percent as a fraction with 100 as the 	   denominator and delete the % sign.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 startAt="2"/>
            </a:pPr>
            <a:r>
              <a:rPr lang="en-US" sz="2800" dirty="0">
                <a:solidFill>
                  <a:srgbClr val="000000"/>
                </a:solidFill>
              </a:rPr>
              <a:t>Reduce the fraction, if possible. </a:t>
            </a:r>
          </a:p>
        </p:txBody>
      </p:sp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To Change a Percent to a Fraction or a Mixed Number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10: Changing Percents to Fractions</a:t>
            </a: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1731818" y="3086100"/>
          <a:ext cx="635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Equation" r:id="rId4" imgW="634680" imgH="304560" progId="Equation.DSMT4">
                  <p:embed/>
                </p:oleObj>
              </mc:Choice>
              <mc:Fallback>
                <p:oleObj name="Equation" r:id="rId4" imgW="634680" imgH="304560" progId="Equation.DSMT4">
                  <p:embed/>
                  <p:pic>
                    <p:nvPicPr>
                      <p:cNvPr id="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1818" y="3086100"/>
                        <a:ext cx="6350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2413000" y="2825750"/>
          <a:ext cx="1930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Equation" r:id="rId6" imgW="1930320" imgH="825480" progId="Equation.DSMT4">
                  <p:embed/>
                </p:oleObj>
              </mc:Choice>
              <mc:Fallback>
                <p:oleObj name="Equation" r:id="rId6" imgW="1930320" imgH="825480" progId="Equation.DSMT4">
                  <p:embed/>
                  <p:pic>
                    <p:nvPicPr>
                      <p:cNvPr id="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2825750"/>
                        <a:ext cx="19304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4387850" y="2825750"/>
          <a:ext cx="508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Equation" r:id="rId8" imgW="507960" imgH="825480" progId="Equation.DSMT4">
                  <p:embed/>
                </p:oleObj>
              </mc:Choice>
              <mc:Fallback>
                <p:oleObj name="Equation" r:id="rId8" imgW="507960" imgH="825480" progId="Equation.DSMT4">
                  <p:embed/>
                  <p:pic>
                    <p:nvPicPr>
                      <p:cNvPr id="1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850" y="2825750"/>
                        <a:ext cx="5080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 rot="10800000" flipV="1">
            <a:off x="3896591" y="2840182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3896591" y="3332017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200" y="1229380"/>
            <a:ext cx="72632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Change </a:t>
            </a:r>
            <a:r>
              <a:rPr lang="en-US" sz="2800" dirty="0">
                <a:solidFill>
                  <a:srgbClr val="0000FF"/>
                </a:solidFill>
              </a:rPr>
              <a:t>60%</a:t>
            </a:r>
            <a:r>
              <a:rPr lang="en-US" sz="2800" dirty="0"/>
              <a:t> to a fraction and reduce, if possible.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" y="198120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11: Changing Percents to Mixed Numbers</a:t>
            </a: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1478973" y="3086100"/>
          <a:ext cx="800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Equation" r:id="rId4" imgW="799920" imgH="304560" progId="Equation.DSMT4">
                  <p:embed/>
                </p:oleObj>
              </mc:Choice>
              <mc:Fallback>
                <p:oleObj name="Equation" r:id="rId4" imgW="799920" imgH="304560" progId="Equation.DSMT4">
                  <p:embed/>
                  <p:pic>
                    <p:nvPicPr>
                      <p:cNvPr id="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8973" y="3086100"/>
                        <a:ext cx="8001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2330450" y="2825750"/>
          <a:ext cx="2095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Equation" r:id="rId6" imgW="2095200" imgH="825480" progId="Equation.DSMT4">
                  <p:embed/>
                </p:oleObj>
              </mc:Choice>
              <mc:Fallback>
                <p:oleObj name="Equation" r:id="rId6" imgW="2095200" imgH="825480" progId="Equation.DSMT4">
                  <p:embed/>
                  <p:pic>
                    <p:nvPicPr>
                      <p:cNvPr id="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2825750"/>
                        <a:ext cx="20955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5257800" y="2825750"/>
          <a:ext cx="863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Equation" r:id="rId8" imgW="863280" imgH="825480" progId="Equation.DSMT4">
                  <p:embed/>
                </p:oleObj>
              </mc:Choice>
              <mc:Fallback>
                <p:oleObj name="Equation" r:id="rId8" imgW="863280" imgH="825480" progId="Equation.DSMT4">
                  <p:embed/>
                  <p:pic>
                    <p:nvPicPr>
                      <p:cNvPr id="1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825750"/>
                        <a:ext cx="8636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 rot="10800000" flipV="1">
            <a:off x="4017818" y="2840182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4007427" y="3328555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200" y="122938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Change </a:t>
            </a:r>
            <a:r>
              <a:rPr lang="en-US" sz="2800" dirty="0">
                <a:solidFill>
                  <a:srgbClr val="0000FF"/>
                </a:solidFill>
              </a:rPr>
              <a:t>130%</a:t>
            </a:r>
            <a:r>
              <a:rPr lang="en-US" sz="2800" dirty="0"/>
              <a:t> to a mixed number and reduce, if possible.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" y="198120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508500" y="2821709"/>
          <a:ext cx="673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Equation" r:id="rId10" imgW="672840" imgH="825480" progId="Equation.DSMT4">
                  <p:embed/>
                </p:oleObj>
              </mc:Choice>
              <mc:Fallback>
                <p:oleObj name="Equation" r:id="rId10" imgW="672840" imgH="8254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2821709"/>
                        <a:ext cx="6731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Misunderstanding Concerning Percents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1280160"/>
            <a:ext cx="8229600" cy="4265783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1588" marR="0" lvl="0" indent="-15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Caution</a:t>
            </a:r>
          </a:p>
          <a:p>
            <a:pPr marL="533400" indent="-533400" algn="just"/>
            <a:r>
              <a:rPr lang="en-US" sz="2800" dirty="0">
                <a:solidFill>
                  <a:srgbClr val="000000"/>
                </a:solidFill>
              </a:rPr>
              <a:t>The fractions    and     are often confused with the </a:t>
            </a:r>
          </a:p>
          <a:p>
            <a:pPr marL="533400" indent="-533400" algn="just">
              <a:lnSpc>
                <a:spcPct val="45000"/>
              </a:lnSpc>
            </a:pPr>
            <a:endParaRPr lang="en-US" sz="2800" dirty="0">
              <a:solidFill>
                <a:srgbClr val="000000"/>
              </a:solidFill>
            </a:endParaRPr>
          </a:p>
          <a:p>
            <a:pPr marL="533400" indent="-533400" algn="just">
              <a:lnSpc>
                <a:spcPct val="45000"/>
              </a:lnSpc>
            </a:pPr>
            <a:endParaRPr lang="en-US" sz="2800" dirty="0">
              <a:solidFill>
                <a:srgbClr val="000000"/>
              </a:solidFill>
            </a:endParaRPr>
          </a:p>
          <a:p>
            <a:pPr marL="533400" indent="-533400" algn="just"/>
            <a:r>
              <a:rPr lang="en-US" sz="2800" dirty="0">
                <a:solidFill>
                  <a:srgbClr val="000000"/>
                </a:solidFill>
              </a:rPr>
              <a:t>percents        and          The differences can be clarified </a:t>
            </a:r>
          </a:p>
          <a:p>
            <a:pPr marL="533400" indent="-533400" algn="just"/>
            <a:endParaRPr lang="en-US" sz="1500" dirty="0">
              <a:solidFill>
                <a:srgbClr val="000000"/>
              </a:solidFill>
            </a:endParaRPr>
          </a:p>
          <a:p>
            <a:pPr marL="533400" indent="-533400" algn="just"/>
            <a:r>
              <a:rPr lang="en-US" sz="2800" dirty="0">
                <a:solidFill>
                  <a:srgbClr val="000000"/>
                </a:solidFill>
              </a:rPr>
              <a:t>by using decimal numbers.</a:t>
            </a:r>
          </a:p>
          <a:p>
            <a:pPr marL="533400" indent="-533400" algn="just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</a:rPr>
              <a:t>PERCENT 		DECIMAL NUMBER	FRACTION</a:t>
            </a:r>
            <a:r>
              <a:rPr lang="en-US" sz="2800" dirty="0"/>
              <a:t> </a:t>
            </a:r>
          </a:p>
          <a:p>
            <a:pPr marL="533400" indent="-533400" algn="just">
              <a:lnSpc>
                <a:spcPct val="175000"/>
              </a:lnSpc>
            </a:pPr>
            <a:r>
              <a:rPr lang="en-US" sz="2800" dirty="0"/>
              <a:t>				        </a:t>
            </a:r>
            <a:r>
              <a:rPr lang="en-US" sz="2800" dirty="0">
                <a:solidFill>
                  <a:srgbClr val="000000"/>
                </a:solidFill>
              </a:rPr>
              <a:t>0.0025</a:t>
            </a:r>
            <a:r>
              <a:rPr lang="en-US" sz="2800" dirty="0"/>
              <a:t>               </a:t>
            </a:r>
            <a:endParaRPr lang="en-US" sz="2800" dirty="0">
              <a:solidFill>
                <a:srgbClr val="000000"/>
              </a:solidFill>
            </a:endParaRPr>
          </a:p>
          <a:p>
            <a:pPr marL="533400" indent="-533400" algn="just"/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2463800" y="1571625"/>
          <a:ext cx="241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name="Equation" r:id="rId4" imgW="241300" imgH="825500" progId="Equation.DSMT4">
                  <p:embed/>
                </p:oleObj>
              </mc:Choice>
              <mc:Fallback>
                <p:oleObj name="Equation" r:id="rId4" imgW="241300" imgH="825500" progId="Equation.DSMT4">
                  <p:embed/>
                  <p:pic>
                    <p:nvPicPr>
                      <p:cNvPr id="583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1571625"/>
                        <a:ext cx="2413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3365500" y="1568450"/>
          <a:ext cx="215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Equation" r:id="rId6" imgW="215806" imgH="825142" progId="Equation.DSMT4">
                  <p:embed/>
                </p:oleObj>
              </mc:Choice>
              <mc:Fallback>
                <p:oleObj name="Equation" r:id="rId6" imgW="215806" imgH="825142" progId="Equation.DSMT4">
                  <p:embed/>
                  <p:pic>
                    <p:nvPicPr>
                      <p:cNvPr id="583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1568450"/>
                        <a:ext cx="2159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1866900" y="2387600"/>
          <a:ext cx="5207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" name="Equation" r:id="rId8" imgW="520700" imgH="825500" progId="Equation.DSMT4">
                  <p:embed/>
                </p:oleObj>
              </mc:Choice>
              <mc:Fallback>
                <p:oleObj name="Equation" r:id="rId8" imgW="520700" imgH="825500" progId="Equation.DSMT4">
                  <p:embed/>
                  <p:pic>
                    <p:nvPicPr>
                      <p:cNvPr id="583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2387600"/>
                        <a:ext cx="5207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3048000" y="2387600"/>
          <a:ext cx="584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" name="Equation" r:id="rId10" imgW="583947" imgH="812447" progId="Equation.DSMT4">
                  <p:embed/>
                </p:oleObj>
              </mc:Choice>
              <mc:Fallback>
                <p:oleObj name="Equation" r:id="rId10" imgW="583947" imgH="812447" progId="Equation.DSMT4">
                  <p:embed/>
                  <p:pic>
                    <p:nvPicPr>
                      <p:cNvPr id="583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387600"/>
                        <a:ext cx="5842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4" name="Object 6"/>
          <p:cNvGraphicFramePr>
            <a:graphicFrameLocks noChangeAspect="1"/>
          </p:cNvGraphicFramePr>
          <p:nvPr/>
        </p:nvGraphicFramePr>
        <p:xfrm>
          <a:off x="685800" y="4322762"/>
          <a:ext cx="2070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8" name="Equation" r:id="rId12" imgW="2070100" imgH="825500" progId="Equation.DSMT4">
                  <p:embed/>
                </p:oleObj>
              </mc:Choice>
              <mc:Fallback>
                <p:oleObj name="Equation" r:id="rId12" imgW="2070100" imgH="825500" progId="Equation.DSMT4">
                  <p:embed/>
                  <p:pic>
                    <p:nvPicPr>
                      <p:cNvPr id="583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322762"/>
                        <a:ext cx="20701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5" name="Object 7"/>
          <p:cNvGraphicFramePr>
            <a:graphicFrameLocks noChangeAspect="1"/>
          </p:cNvGraphicFramePr>
          <p:nvPr/>
        </p:nvGraphicFramePr>
        <p:xfrm>
          <a:off x="7327900" y="4248150"/>
          <a:ext cx="596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9" name="Equation" r:id="rId14" imgW="596900" imgH="838200" progId="Equation.DSMT4">
                  <p:embed/>
                </p:oleObj>
              </mc:Choice>
              <mc:Fallback>
                <p:oleObj name="Equation" r:id="rId14" imgW="596900" imgH="838200" progId="Equation.DSMT4">
                  <p:embed/>
                  <p:pic>
                    <p:nvPicPr>
                      <p:cNvPr id="583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900" y="4248150"/>
                        <a:ext cx="5969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Misunderstanding Concerning Percents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1280160"/>
            <a:ext cx="8229600" cy="431502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1588" marR="0" lvl="0" indent="-15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Caution (cont.)</a:t>
            </a:r>
          </a:p>
          <a:p>
            <a:pPr marL="533400" indent="-533400"/>
            <a:r>
              <a:rPr lang="en-US" sz="2800" b="1" dirty="0">
                <a:solidFill>
                  <a:srgbClr val="000000"/>
                </a:solidFill>
              </a:rPr>
              <a:t>PERCENT 		DECIMAL NUMBER	FRACTION</a:t>
            </a:r>
            <a:r>
              <a:rPr lang="en-US" sz="2800" dirty="0"/>
              <a:t> </a:t>
            </a:r>
          </a:p>
          <a:p>
            <a:pPr marL="533400" indent="-533400">
              <a:lnSpc>
                <a:spcPct val="150000"/>
              </a:lnSpc>
            </a:pPr>
            <a:r>
              <a:rPr lang="en-US" sz="2800" dirty="0"/>
              <a:t>				           </a:t>
            </a:r>
            <a:r>
              <a:rPr lang="en-US" sz="2800" dirty="0">
                <a:solidFill>
                  <a:srgbClr val="000000"/>
                </a:solidFill>
              </a:rPr>
              <a:t>0.005</a:t>
            </a:r>
            <a:r>
              <a:rPr lang="en-US" sz="2800" dirty="0"/>
              <a:t> </a:t>
            </a:r>
          </a:p>
          <a:p>
            <a:pPr marL="533400" indent="-533400">
              <a:lnSpc>
                <a:spcPct val="270000"/>
              </a:lnSpc>
            </a:pPr>
            <a:r>
              <a:rPr lang="en-US" sz="2800" dirty="0">
                <a:solidFill>
                  <a:srgbClr val="000000"/>
                </a:solidFill>
              </a:rPr>
              <a:t>          25%               	            0.25	</a:t>
            </a:r>
          </a:p>
          <a:p>
            <a:pPr marL="533400" indent="-533400">
              <a:lnSpc>
                <a:spcPct val="260000"/>
              </a:lnSpc>
            </a:pPr>
            <a:r>
              <a:rPr lang="en-US" sz="2800" dirty="0">
                <a:solidFill>
                  <a:srgbClr val="000000"/>
                </a:solidFill>
              </a:rPr>
              <a:t>          50%		            0.50</a:t>
            </a:r>
            <a:r>
              <a:rPr lang="en-US" sz="2800" dirty="0"/>
              <a:t>			</a:t>
            </a:r>
          </a:p>
          <a:p>
            <a:pPr marL="533400" indent="-533400" algn="just"/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688975" y="2136775"/>
          <a:ext cx="1955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Equation" r:id="rId4" imgW="1955800" imgH="825500" progId="Equation.DSMT4">
                  <p:embed/>
                </p:oleObj>
              </mc:Choice>
              <mc:Fallback>
                <p:oleObj name="Equation" r:id="rId4" imgW="1955800" imgH="825500" progId="Equation.DSMT4">
                  <p:embed/>
                  <p:pic>
                    <p:nvPicPr>
                      <p:cNvPr id="593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2136775"/>
                        <a:ext cx="19558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7264400" y="2105025"/>
          <a:ext cx="584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Equation" r:id="rId6" imgW="583947" imgH="837836" progId="Equation.DSMT4">
                  <p:embed/>
                </p:oleObj>
              </mc:Choice>
              <mc:Fallback>
                <p:oleObj name="Equation" r:id="rId6" imgW="583947" imgH="837836" progId="Equation.DSMT4">
                  <p:embed/>
                  <p:pic>
                    <p:nvPicPr>
                      <p:cNvPr id="593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400" y="2105025"/>
                        <a:ext cx="584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7443788" y="3124200"/>
          <a:ext cx="241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Equation" r:id="rId8" imgW="241300" imgH="825500" progId="Equation.DSMT4">
                  <p:embed/>
                </p:oleObj>
              </mc:Choice>
              <mc:Fallback>
                <p:oleObj name="Equation" r:id="rId8" imgW="241300" imgH="825500" progId="Equation.DSMT4">
                  <p:embed/>
                  <p:pic>
                    <p:nvPicPr>
                      <p:cNvPr id="593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3788" y="3124200"/>
                        <a:ext cx="2413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Object 5"/>
          <p:cNvGraphicFramePr>
            <a:graphicFrameLocks noChangeAspect="1"/>
          </p:cNvGraphicFramePr>
          <p:nvPr/>
        </p:nvGraphicFramePr>
        <p:xfrm>
          <a:off x="7469188" y="4432300"/>
          <a:ext cx="215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name="Equation" r:id="rId10" imgW="215806" imgH="825142" progId="Equation.DSMT4">
                  <p:embed/>
                </p:oleObj>
              </mc:Choice>
              <mc:Fallback>
                <p:oleObj name="Equation" r:id="rId10" imgW="215806" imgH="825142" progId="Equation.DSMT4">
                  <p:embed/>
                  <p:pic>
                    <p:nvPicPr>
                      <p:cNvPr id="593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9188" y="4432300"/>
                        <a:ext cx="2159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Misunderstanding Concerning Percents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1280160"/>
            <a:ext cx="8229600" cy="437966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1588" marR="0" lvl="0" indent="-15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Caution (cont.)</a:t>
            </a:r>
          </a:p>
          <a:p>
            <a:pPr marL="533400" indent="-533400" algn="just"/>
            <a:r>
              <a:rPr lang="en-US" sz="2800" dirty="0">
                <a:solidFill>
                  <a:srgbClr val="000000"/>
                </a:solidFill>
              </a:rPr>
              <a:t>Thus </a:t>
            </a:r>
          </a:p>
          <a:p>
            <a:pPr marL="533400" indent="-533400" algn="just"/>
            <a:endParaRPr lang="en-US" sz="2800" dirty="0">
              <a:solidFill>
                <a:srgbClr val="000000"/>
              </a:solidFill>
            </a:endParaRPr>
          </a:p>
          <a:p>
            <a:pPr marL="533400" indent="-533400" algn="just"/>
            <a:endParaRPr lang="en-US" sz="2800" dirty="0">
              <a:solidFill>
                <a:srgbClr val="000000"/>
              </a:solidFill>
            </a:endParaRPr>
          </a:p>
          <a:p>
            <a:pPr marL="533400" indent="-533400" algn="just"/>
            <a:endParaRPr lang="en-US" sz="2800" dirty="0">
              <a:solidFill>
                <a:srgbClr val="000000"/>
              </a:solidFill>
            </a:endParaRPr>
          </a:p>
          <a:p>
            <a:pPr marL="533400" indent="-533400" algn="just">
              <a:lnSpc>
                <a:spcPct val="35000"/>
              </a:lnSpc>
            </a:pPr>
            <a:endParaRPr lang="en-US" sz="2800" dirty="0">
              <a:solidFill>
                <a:srgbClr val="000000"/>
              </a:solidFill>
            </a:endParaRPr>
          </a:p>
          <a:p>
            <a:pPr marL="533400" indent="-533400" algn="just"/>
            <a:r>
              <a:rPr lang="en-US" sz="2800" dirty="0">
                <a:solidFill>
                  <a:srgbClr val="000000"/>
                </a:solidFill>
              </a:rPr>
              <a:t>Similarly, 	</a:t>
            </a:r>
          </a:p>
          <a:p>
            <a:pPr marL="533400" indent="-533400">
              <a:lnSpc>
                <a:spcPct val="260000"/>
              </a:lnSpc>
            </a:pPr>
            <a:r>
              <a:rPr lang="en-US" sz="2800" dirty="0"/>
              <a:t>	</a:t>
            </a:r>
          </a:p>
          <a:p>
            <a:pPr marL="533400" indent="-533400" algn="just"/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2476500" y="2286000"/>
          <a:ext cx="4178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Equation" r:id="rId4" imgW="4178300" imgH="825500" progId="Equation.DSMT4">
                  <p:embed/>
                </p:oleObj>
              </mc:Choice>
              <mc:Fallback>
                <p:oleObj name="Equation" r:id="rId4" imgW="4178300" imgH="825500" progId="Equation.DSMT4">
                  <p:embed/>
                  <p:pic>
                    <p:nvPicPr>
                      <p:cNvPr id="604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2286000"/>
                        <a:ext cx="41783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3581400" y="3340100"/>
          <a:ext cx="1968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Equation" r:id="rId6" imgW="1968480" imgH="291960" progId="Equation.DSMT4">
                  <p:embed/>
                </p:oleObj>
              </mc:Choice>
              <mc:Fallback>
                <p:oleObj name="Equation" r:id="rId6" imgW="1968480" imgH="291960" progId="Equation.DSMT4">
                  <p:embed/>
                  <p:pic>
                    <p:nvPicPr>
                      <p:cNvPr id="604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340100"/>
                        <a:ext cx="1968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2578100" y="4203700"/>
          <a:ext cx="3975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name="Equation" r:id="rId8" imgW="3975100" imgH="825500" progId="Equation.DSMT4">
                  <p:embed/>
                </p:oleObj>
              </mc:Choice>
              <mc:Fallback>
                <p:oleObj name="Equation" r:id="rId8" imgW="3975100" imgH="825500" progId="Equation.DSMT4">
                  <p:embed/>
                  <p:pic>
                    <p:nvPicPr>
                      <p:cNvPr id="604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4203700"/>
                        <a:ext cx="39751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1" name="Object 5"/>
          <p:cNvGraphicFramePr>
            <a:graphicFrameLocks noChangeAspect="1"/>
          </p:cNvGraphicFramePr>
          <p:nvPr/>
        </p:nvGraphicFramePr>
        <p:xfrm>
          <a:off x="3676650" y="5168900"/>
          <a:ext cx="1790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" name="Equation" r:id="rId10" imgW="1790640" imgH="291960" progId="Equation.DSMT4">
                  <p:embed/>
                </p:oleObj>
              </mc:Choice>
              <mc:Fallback>
                <p:oleObj name="Equation" r:id="rId10" imgW="1790640" imgH="291960" progId="Equation.DSMT4">
                  <p:embed/>
                  <p:pic>
                    <p:nvPicPr>
                      <p:cNvPr id="604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650" y="5168900"/>
                        <a:ext cx="1790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Misunderstanding Concerning Percents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1280160"/>
            <a:ext cx="8229600" cy="385746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1588" marR="0" lvl="0" indent="-15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Caution (cont.)</a:t>
            </a:r>
          </a:p>
          <a:p>
            <a:pPr>
              <a:lnSpc>
                <a:spcPts val="6500"/>
              </a:lnSpc>
            </a:pPr>
            <a:r>
              <a:rPr lang="en-US" sz="2800" dirty="0">
                <a:solidFill>
                  <a:srgbClr val="000000"/>
                </a:solidFill>
              </a:rPr>
              <a:t>You can think of     as being one-fourth of a dollar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(a quarter) and    % as being one-fourth of a penny. Similarly,     can be thought of as one-half of a dollar and    % as one-half of a penny.</a:t>
            </a: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2916238" y="1828800"/>
          <a:ext cx="241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name="Equation" r:id="rId4" imgW="241300" imgH="825500" progId="Equation.DSMT4">
                  <p:embed/>
                </p:oleObj>
              </mc:Choice>
              <mc:Fallback>
                <p:oleObj name="Equation" r:id="rId4" imgW="241300" imgH="825500" progId="Equation.DSMT4">
                  <p:embed/>
                  <p:pic>
                    <p:nvPicPr>
                      <p:cNvPr id="614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828800"/>
                        <a:ext cx="2413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3" name="Object 6"/>
          <p:cNvGraphicFramePr>
            <a:graphicFrameLocks noChangeAspect="1"/>
          </p:cNvGraphicFramePr>
          <p:nvPr/>
        </p:nvGraphicFramePr>
        <p:xfrm>
          <a:off x="2767013" y="2655887"/>
          <a:ext cx="241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3" name="Equation" r:id="rId6" imgW="241300" imgH="825500" progId="Equation.DSMT4">
                  <p:embed/>
                </p:oleObj>
              </mc:Choice>
              <mc:Fallback>
                <p:oleObj name="Equation" r:id="rId6" imgW="241300" imgH="825500" progId="Equation.DSMT4">
                  <p:embed/>
                  <p:pic>
                    <p:nvPicPr>
                      <p:cNvPr id="6144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013" y="2655887"/>
                        <a:ext cx="2413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1919288" y="3508375"/>
          <a:ext cx="215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Equation" r:id="rId7" imgW="215640" imgH="825480" progId="Equation.DSMT4">
                  <p:embed/>
                </p:oleObj>
              </mc:Choice>
              <mc:Fallback>
                <p:oleObj name="Equation" r:id="rId7" imgW="215640" imgH="825480" progId="Equation.DSMT4">
                  <p:embed/>
                  <p:pic>
                    <p:nvPicPr>
                      <p:cNvPr id="614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3508375"/>
                        <a:ext cx="2159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5" name="Object 5"/>
          <p:cNvGraphicFramePr>
            <a:graphicFrameLocks noChangeAspect="1"/>
          </p:cNvGraphicFramePr>
          <p:nvPr/>
        </p:nvGraphicFramePr>
        <p:xfrm>
          <a:off x="1144588" y="4313237"/>
          <a:ext cx="215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" name="Equation" r:id="rId9" imgW="215640" imgH="825480" progId="Equation.DSMT4">
                  <p:embed/>
                </p:oleObj>
              </mc:Choice>
              <mc:Fallback>
                <p:oleObj name="Equation" r:id="rId9" imgW="215640" imgH="825480" progId="Equation.DSMT4">
                  <p:embed/>
                  <p:pic>
                    <p:nvPicPr>
                      <p:cNvPr id="614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4313237"/>
                        <a:ext cx="2159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Common Equivalent Percent, Decimal</a:t>
            </a:r>
            <a:br>
              <a:rPr lang="en-US" dirty="0"/>
            </a:br>
            <a:r>
              <a:rPr lang="en-US" dirty="0"/>
              <a:t>Number, and Fraction Values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280158"/>
            <a:ext cx="8229600" cy="4142673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533400" indent="-533400" algn="ctr"/>
            <a:r>
              <a:rPr lang="en-US" b="1" dirty="0">
                <a:solidFill>
                  <a:srgbClr val="000000"/>
                </a:solidFill>
              </a:rPr>
              <a:t>Properties</a:t>
            </a:r>
          </a:p>
          <a:p>
            <a:pPr marL="533400" indent="-533400" algn="ctr"/>
            <a:endParaRPr lang="en-US" b="1" dirty="0">
              <a:solidFill>
                <a:srgbClr val="000000"/>
              </a:solidFill>
            </a:endParaRPr>
          </a:p>
          <a:p>
            <a:pPr marL="533400" indent="-533400" algn="ctr"/>
            <a:endParaRPr lang="en-US" b="1" dirty="0">
              <a:solidFill>
                <a:srgbClr val="000000"/>
              </a:solidFill>
            </a:endParaRPr>
          </a:p>
          <a:p>
            <a:pPr marL="533400" indent="-533400" algn="ctr"/>
            <a:endParaRPr lang="en-US" b="1" dirty="0">
              <a:solidFill>
                <a:srgbClr val="000000"/>
              </a:solidFill>
            </a:endParaRPr>
          </a:p>
          <a:p>
            <a:pPr marL="533400" indent="-533400" algn="ctr"/>
            <a:endParaRPr lang="en-US" b="1" dirty="0">
              <a:solidFill>
                <a:srgbClr val="000000"/>
              </a:solidFill>
            </a:endParaRPr>
          </a:p>
          <a:p>
            <a:pPr marL="533400" indent="-533400" algn="ctr"/>
            <a:endParaRPr lang="en-US" b="1" dirty="0">
              <a:solidFill>
                <a:srgbClr val="000000"/>
              </a:solidFill>
            </a:endParaRPr>
          </a:p>
          <a:p>
            <a:pPr marL="533400" indent="-533400"/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533400" indent="-533400"/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533400" y="1981200"/>
          <a:ext cx="226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4" name="Equation" r:id="rId4" imgW="2260600" imgH="838200" progId="Equation.DSMT4">
                  <p:embed/>
                </p:oleObj>
              </mc:Choice>
              <mc:Fallback>
                <p:oleObj name="Equation" r:id="rId4" imgW="2260600" imgH="838200" progId="Equation.DSMT4">
                  <p:embed/>
                  <p:pic>
                    <p:nvPicPr>
                      <p:cNvPr id="215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81200"/>
                        <a:ext cx="2260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3124200" y="1981200"/>
          <a:ext cx="2501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5" name="Equation" r:id="rId6" imgW="2501900" imgH="838200" progId="Equation.DSMT4">
                  <p:embed/>
                </p:oleObj>
              </mc:Choice>
              <mc:Fallback>
                <p:oleObj name="Equation" r:id="rId6" imgW="2501900" imgH="838200" progId="Equation.DSMT4">
                  <p:embed/>
                  <p:pic>
                    <p:nvPicPr>
                      <p:cNvPr id="215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981200"/>
                        <a:ext cx="25019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6057900" y="1981200"/>
          <a:ext cx="2514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6" name="Equation" r:id="rId8" imgW="2514600" imgH="838200" progId="Equation.DSMT4">
                  <p:embed/>
                </p:oleObj>
              </mc:Choice>
              <mc:Fallback>
                <p:oleObj name="Equation" r:id="rId8" imgW="2514600" imgH="838200" progId="Equation.DSMT4">
                  <p:embed/>
                  <p:pic>
                    <p:nvPicPr>
                      <p:cNvPr id="215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1981200"/>
                        <a:ext cx="2514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533400" y="3175000"/>
          <a:ext cx="2108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7" name="Equation" r:id="rId10" imgW="2108200" imgH="825500" progId="Equation.DSMT4">
                  <p:embed/>
                </p:oleObj>
              </mc:Choice>
              <mc:Fallback>
                <p:oleObj name="Equation" r:id="rId10" imgW="2108200" imgH="825500" progId="Equation.DSMT4">
                  <p:embed/>
                  <p:pic>
                    <p:nvPicPr>
                      <p:cNvPr id="215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75000"/>
                        <a:ext cx="21082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3124200" y="3168650"/>
          <a:ext cx="2540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8" name="Equation" r:id="rId12" imgW="2540000" imgH="838200" progId="Equation.DSMT4">
                  <p:embed/>
                </p:oleObj>
              </mc:Choice>
              <mc:Fallback>
                <p:oleObj name="Equation" r:id="rId12" imgW="2540000" imgH="838200" progId="Equation.DSMT4">
                  <p:embed/>
                  <p:pic>
                    <p:nvPicPr>
                      <p:cNvPr id="215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168650"/>
                        <a:ext cx="2540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6057900" y="3168650"/>
          <a:ext cx="2527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9" name="Equation" r:id="rId14" imgW="2527300" imgH="838200" progId="Equation.DSMT4">
                  <p:embed/>
                </p:oleObj>
              </mc:Choice>
              <mc:Fallback>
                <p:oleObj name="Equation" r:id="rId14" imgW="2527300" imgH="838200" progId="Equation.DSMT4">
                  <p:embed/>
                  <p:pic>
                    <p:nvPicPr>
                      <p:cNvPr id="215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3168650"/>
                        <a:ext cx="2527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5" name="Object 11"/>
          <p:cNvGraphicFramePr>
            <a:graphicFrameLocks noChangeAspect="1"/>
          </p:cNvGraphicFramePr>
          <p:nvPr/>
        </p:nvGraphicFramePr>
        <p:xfrm>
          <a:off x="533400" y="4394200"/>
          <a:ext cx="2108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0" name="Equation" r:id="rId16" imgW="2108200" imgH="825500" progId="Equation.DSMT4">
                  <p:embed/>
                </p:oleObj>
              </mc:Choice>
              <mc:Fallback>
                <p:oleObj name="Equation" r:id="rId16" imgW="2108200" imgH="825500" progId="Equation.DSMT4">
                  <p:embed/>
                  <p:pic>
                    <p:nvPicPr>
                      <p:cNvPr id="215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394200"/>
                        <a:ext cx="21082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6" name="Object 12"/>
          <p:cNvGraphicFramePr>
            <a:graphicFrameLocks noChangeAspect="1"/>
          </p:cNvGraphicFramePr>
          <p:nvPr/>
        </p:nvGraphicFramePr>
        <p:xfrm>
          <a:off x="6057900" y="4387850"/>
          <a:ext cx="2527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1" name="Equation" r:id="rId18" imgW="2527300" imgH="838200" progId="Equation.DSMT4">
                  <p:embed/>
                </p:oleObj>
              </mc:Choice>
              <mc:Fallback>
                <p:oleObj name="Equation" r:id="rId18" imgW="2527300" imgH="838200" progId="Equation.DSMT4">
                  <p:embed/>
                  <p:pic>
                    <p:nvPicPr>
                      <p:cNvPr id="215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4387850"/>
                        <a:ext cx="2527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Changing Percents to Fractions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91479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533400" indent="-533400" algn="ctr"/>
            <a:r>
              <a:rPr lang="en-US" b="1" dirty="0">
                <a:solidFill>
                  <a:srgbClr val="000000"/>
                </a:solidFill>
              </a:rPr>
              <a:t>Properties (cont.)</a:t>
            </a:r>
          </a:p>
          <a:p>
            <a:pPr marL="533400" indent="-533400"/>
            <a:r>
              <a:rPr lang="en-US" b="1" dirty="0">
                <a:solidFill>
                  <a:srgbClr val="000000"/>
                </a:solidFill>
              </a:rPr>
              <a:t> </a:t>
            </a:r>
          </a:p>
          <a:p>
            <a:pPr marL="533400" indent="-533400"/>
            <a:endParaRPr lang="en-US" b="1" dirty="0">
              <a:solidFill>
                <a:srgbClr val="000000"/>
              </a:solidFill>
            </a:endParaRPr>
          </a:p>
          <a:p>
            <a:pPr marL="533400" indent="-533400"/>
            <a:endParaRPr lang="en-US" b="1" dirty="0">
              <a:solidFill>
                <a:srgbClr val="000000"/>
              </a:solidFill>
            </a:endParaRPr>
          </a:p>
          <a:p>
            <a:pPr marL="533400" indent="-533400"/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609600" y="2063750"/>
          <a:ext cx="2120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Equation" r:id="rId4" imgW="2120900" imgH="825500" progId="Equation.DSMT4">
                  <p:embed/>
                </p:oleObj>
              </mc:Choice>
              <mc:Fallback>
                <p:oleObj name="Equation" r:id="rId4" imgW="2120900" imgH="825500" progId="Equation.DSMT4">
                  <p:embed/>
                  <p:pic>
                    <p:nvPicPr>
                      <p:cNvPr id="22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063750"/>
                        <a:ext cx="21209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5943600" y="2057400"/>
          <a:ext cx="2527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Equation" r:id="rId6" imgW="2527300" imgH="838200" progId="Equation.DSMT4">
                  <p:embed/>
                </p:oleObj>
              </mc:Choice>
              <mc:Fallback>
                <p:oleObj name="Equation" r:id="rId6" imgW="2527300" imgH="838200" progId="Equation.DSMT4">
                  <p:embed/>
                  <p:pic>
                    <p:nvPicPr>
                      <p:cNvPr id="225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057400"/>
                        <a:ext cx="2527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609600" y="3276600"/>
          <a:ext cx="2222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Equation" r:id="rId8" imgW="2222500" imgH="304800" progId="Equation.DSMT4">
                  <p:embed/>
                </p:oleObj>
              </mc:Choice>
              <mc:Fallback>
                <p:oleObj name="Equation" r:id="rId8" imgW="2222500" imgH="304800" progId="Equation.DSMT4">
                  <p:embed/>
                  <p:pic>
                    <p:nvPicPr>
                      <p:cNvPr id="225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76600"/>
                        <a:ext cx="22225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Changing Fractions with Denominators of 100 to </a:t>
            </a:r>
            <a:r>
              <a:rPr lang="en-US" dirty="0" err="1">
                <a:solidFill>
                  <a:schemeClr val="accent1"/>
                </a:solidFill>
              </a:rPr>
              <a:t>Percents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8348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lnSpc>
                <a:spcPct val="9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Change each fraction to a percent. </a:t>
            </a:r>
          </a:p>
          <a:p>
            <a:pPr algn="just" eaLnBrk="1" hangingPunct="1">
              <a:lnSpc>
                <a:spcPct val="90000"/>
              </a:lnSpc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514350" indent="-514350" algn="just" eaLnBrk="1" hangingPunct="1">
              <a:lnSpc>
                <a:spcPct val="90000"/>
              </a:lnSpc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i="0" dirty="0">
                <a:solidFill>
                  <a:schemeClr val="tx1"/>
                </a:solidFill>
              </a:rPr>
              <a:t>		 	</a:t>
            </a:r>
            <a:endParaRPr lang="en-US" sz="2000" b="1" i="0" dirty="0">
              <a:solidFill>
                <a:srgbClr val="007F7C"/>
              </a:solidFill>
            </a:endParaRPr>
          </a:p>
          <a:p>
            <a:pPr algn="just" eaLnBrk="1" hangingPunct="1">
              <a:lnSpc>
                <a:spcPct val="90000"/>
              </a:lnSpc>
              <a:buFont typeface="Courier New" pitchFamily="49" charset="0"/>
              <a:buNone/>
            </a:pPr>
            <a:endParaRPr lang="en-US" sz="2000" b="1" i="0" dirty="0">
              <a:solidFill>
                <a:srgbClr val="C00C08"/>
              </a:solidFill>
            </a:endParaRPr>
          </a:p>
          <a:p>
            <a:pPr algn="just" eaLnBrk="1" hangingPunct="1">
              <a:lnSpc>
                <a:spcPct val="30000"/>
              </a:lnSpc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30000"/>
              </a:lnSpc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514350" indent="-514350" algn="just" eaLnBrk="1" hangingPunct="1">
              <a:lnSpc>
                <a:spcPct val="90000"/>
              </a:lnSpc>
              <a:buFont typeface="+mj-lt"/>
              <a:buAutoNum type="alphaLcPeriod" startAt="2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i="0" dirty="0">
                <a:solidFill>
                  <a:schemeClr val="tx1"/>
                </a:solidFill>
              </a:rPr>
              <a:t>		</a:t>
            </a:r>
          </a:p>
          <a:p>
            <a:pPr algn="just" eaLnBrk="1" hangingPunct="1">
              <a:lnSpc>
                <a:spcPct val="90000"/>
              </a:lnSpc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30000"/>
              </a:lnSpc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514350" indent="-514350" algn="just" eaLnBrk="1" hangingPunct="1">
              <a:lnSpc>
                <a:spcPct val="90000"/>
              </a:lnSpc>
              <a:buFont typeface="+mj-lt"/>
              <a:buAutoNum type="alphaLcPeriod" startAt="3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i="0" dirty="0">
                <a:solidFill>
                  <a:schemeClr val="tx1"/>
                </a:solidFill>
              </a:rPr>
              <a:t>			</a:t>
            </a:r>
            <a:endParaRPr lang="en-US" i="0" dirty="0">
              <a:solidFill>
                <a:srgbClr val="007F7C"/>
              </a:solidFill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066800" y="2016155"/>
          <a:ext cx="609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Equation" r:id="rId3" imgW="609600" imgH="838200" progId="Equation.DSMT4">
                  <p:embed/>
                </p:oleObj>
              </mc:Choice>
              <mc:Fallback>
                <p:oleObj name="Equation" r:id="rId3" imgW="609600" imgH="83820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016155"/>
                        <a:ext cx="609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3276600" y="17907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Equation" r:id="rId5" imgW="451710" imgH="652471" progId="Equation.DSMT4">
                  <p:embed/>
                </p:oleObj>
              </mc:Choice>
              <mc:Fallback>
                <p:oleObj name="Equation" r:id="rId5" imgW="451710" imgH="652471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1066800" y="3314700"/>
          <a:ext cx="558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Equation" r:id="rId7" imgW="558800" imgH="838200" progId="Equation.DSMT4">
                  <p:embed/>
                </p:oleObj>
              </mc:Choice>
              <mc:Fallback>
                <p:oleObj name="Equation" r:id="rId7" imgW="558800" imgH="83820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314700"/>
                        <a:ext cx="558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1066800" y="4419600"/>
          <a:ext cx="571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Equation" r:id="rId9" imgW="571500" imgH="838200" progId="Equation.DSMT4">
                  <p:embed/>
                </p:oleObj>
              </mc:Choice>
              <mc:Fallback>
                <p:oleObj name="Equation" r:id="rId9" imgW="571500" imgH="83820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419600"/>
                        <a:ext cx="5715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259817" y="2235200"/>
            <a:ext cx="4807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F7C"/>
                </a:solidFill>
              </a:rPr>
              <a:t>Remember that percent means hundredths.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4259817" y="456261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7F7C"/>
                </a:solidFill>
              </a:rPr>
              <a:t>Note that the decimal point is not moved. The numerator is unchanged. </a:t>
            </a:r>
            <a:endParaRPr lang="en-US" sz="2000" dirty="0"/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3041073" y="2282825"/>
          <a:ext cx="736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Equation" r:id="rId11" imgW="736560" imgH="304560" progId="Equation.DSMT4">
                  <p:embed/>
                </p:oleObj>
              </mc:Choice>
              <mc:Fallback>
                <p:oleObj name="Equation" r:id="rId11" imgW="736560" imgH="30456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073" y="2282825"/>
                        <a:ext cx="736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3149600" y="3605645"/>
          <a:ext cx="889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Equation" r:id="rId13" imgW="888840" imgH="291960" progId="Equation.DSMT4">
                  <p:embed/>
                </p:oleObj>
              </mc:Choice>
              <mc:Fallback>
                <p:oleObj name="Equation" r:id="rId13" imgW="888840" imgH="29196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3605645"/>
                        <a:ext cx="889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3263900" y="4686300"/>
          <a:ext cx="1003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Equation" r:id="rId15" imgW="1002960" imgH="304560" progId="Equation.DSMT4">
                  <p:embed/>
                </p:oleObj>
              </mc:Choice>
              <mc:Fallback>
                <p:oleObj name="Equation" r:id="rId15" imgW="1002960" imgH="30456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4686300"/>
                        <a:ext cx="1003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1707573" y="2022475"/>
          <a:ext cx="1231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Equation" r:id="rId17" imgW="1231560" imgH="838080" progId="Equation.DSMT4">
                  <p:embed/>
                </p:oleObj>
              </mc:Choice>
              <mc:Fallback>
                <p:oleObj name="Equation" r:id="rId17" imgW="1231560" imgH="83808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7573" y="2022475"/>
                        <a:ext cx="12319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1696027" y="3332018"/>
          <a:ext cx="1397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Equation" r:id="rId19" imgW="1396800" imgH="838080" progId="Equation.DSMT4">
                  <p:embed/>
                </p:oleObj>
              </mc:Choice>
              <mc:Fallback>
                <p:oleObj name="Equation" r:id="rId19" imgW="1396800" imgH="83808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6027" y="3332018"/>
                        <a:ext cx="1397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1689100" y="4429991"/>
          <a:ext cx="1511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Equation" r:id="rId21" imgW="1511280" imgH="838080" progId="Equation.DSMT4">
                  <p:embed/>
                </p:oleObj>
              </mc:Choice>
              <mc:Fallback>
                <p:oleObj name="Equation" r:id="rId21" imgW="1511280" imgH="83808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4429991"/>
                        <a:ext cx="1511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Changing Fractions with Denominators of 100 to </a:t>
            </a:r>
            <a:r>
              <a:rPr lang="en-US" dirty="0" err="1">
                <a:solidFill>
                  <a:schemeClr val="accent1"/>
                </a:solidFill>
              </a:rPr>
              <a:t>Percents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7512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just" eaLnBrk="1" hangingPunct="1">
              <a:buFont typeface="+mj-lt"/>
              <a:buAutoNum type="alphaLcPeriod" startAt="4"/>
            </a:pP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  <a:p>
            <a:pPr algn="just" eaLnBrk="1" hangingPunct="1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25000"/>
              </a:lnSpc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514350" indent="-514350" eaLnBrk="1" hangingPunct="1">
              <a:buFont typeface="+mj-lt"/>
              <a:buAutoNum type="alphaLcPeriod" startAt="5"/>
            </a:pP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endParaRPr lang="en-US" dirty="0">
              <a:solidFill>
                <a:srgbClr val="007F7C"/>
              </a:solidFill>
            </a:endParaRP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1066800" y="1184275"/>
          <a:ext cx="571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Equation" r:id="rId3" imgW="571500" imgH="838200" progId="Equation.DSMT4">
                  <p:embed/>
                </p:oleObj>
              </mc:Choice>
              <mc:Fallback>
                <p:oleObj name="Equation" r:id="rId3" imgW="571500" imgH="8382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184275"/>
                        <a:ext cx="5715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1066800" y="2378075"/>
          <a:ext cx="584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Equation" r:id="rId5" imgW="583947" imgH="837836" progId="Equation.DSMT4">
                  <p:embed/>
                </p:oleObj>
              </mc:Choice>
              <mc:Fallback>
                <p:oleObj name="Equation" r:id="rId5" imgW="583947" imgH="837836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378075"/>
                        <a:ext cx="584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419600" y="2341418"/>
            <a:ext cx="43857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F7C"/>
                </a:solidFill>
              </a:rPr>
              <a:t>If the numerator is larger than 100, then the number is larger than 1 and it is more than 100%.</a:t>
            </a: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696027" y="1197841"/>
          <a:ext cx="1549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Equation" r:id="rId7" imgW="1549080" imgH="825480" progId="Equation.DSMT4">
                  <p:embed/>
                </p:oleObj>
              </mc:Choice>
              <mc:Fallback>
                <p:oleObj name="Equation" r:id="rId7" imgW="1549080" imgH="82548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6027" y="1197841"/>
                        <a:ext cx="15494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3308927" y="1450975"/>
          <a:ext cx="1079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Equation" r:id="rId9" imgW="1079280" imgH="304560" progId="Equation.DSMT4">
                  <p:embed/>
                </p:oleObj>
              </mc:Choice>
              <mc:Fallback>
                <p:oleObj name="Equation" r:id="rId9" imgW="1079280" imgH="30456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927" y="1450975"/>
                        <a:ext cx="1079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3298536" y="2644775"/>
          <a:ext cx="1079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Equation" r:id="rId11" imgW="1079280" imgH="304560" progId="Equation.DSMT4">
                  <p:embed/>
                </p:oleObj>
              </mc:Choice>
              <mc:Fallback>
                <p:oleObj name="Equation" r:id="rId11" imgW="1079280" imgH="30456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536" y="2644775"/>
                        <a:ext cx="1079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419600" y="1381991"/>
            <a:ext cx="41467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F7C"/>
                </a:solidFill>
              </a:rPr>
              <a:t>All of something is 100% of that thing.</a:t>
            </a: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1696027" y="2393373"/>
          <a:ext cx="1549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Equation" r:id="rId13" imgW="1549080" imgH="825480" progId="Equation.DSMT4">
                  <p:embed/>
                </p:oleObj>
              </mc:Choice>
              <mc:Fallback>
                <p:oleObj name="Equation" r:id="rId13" imgW="1549080" imgH="8254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6027" y="2393373"/>
                        <a:ext cx="15494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457200" y="1280160"/>
            <a:ext cx="8229600" cy="1717393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000000"/>
                </a:solidFill>
              </a:rPr>
              <a:t>Procedure</a:t>
            </a:r>
          </a:p>
          <a:p>
            <a:pPr marL="514350" indent="-51435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Move the decimal point two places to the right. </a:t>
            </a:r>
          </a:p>
          <a:p>
            <a:pPr marL="514350" indent="-51435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Write the % sign. </a:t>
            </a:r>
          </a:p>
        </p:txBody>
      </p:sp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To Change a Decimal Number to a Percent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2: Changing Decimal Numbers to </a:t>
            </a:r>
            <a:r>
              <a:rPr lang="en-US" sz="3200" dirty="0" err="1">
                <a:solidFill>
                  <a:schemeClr val="accent1"/>
                </a:solidFill>
              </a:rPr>
              <a:t>Percents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14267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Change each decimal number to percent.</a:t>
            </a:r>
          </a:p>
          <a:p>
            <a:pPr eaLnBrk="1" hangingPunct="1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  <a:tabLst>
                <a:tab pos="457200" algn="l"/>
              </a:tabLst>
            </a:pPr>
            <a:endParaRPr lang="en-US" i="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 eaLnBrk="1" hangingPunct="1">
              <a:buFont typeface="+mj-lt"/>
              <a:buAutoNum type="alphaLcPeriod"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 </a:t>
            </a:r>
          </a:p>
          <a:p>
            <a:pPr marL="514350" indent="-514350" eaLnBrk="1" hangingPunct="1">
              <a:buFont typeface="+mj-lt"/>
              <a:buAutoNum type="alphaLcPeriod"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 eaLnBrk="1" hangingPunct="1">
              <a:buFont typeface="+mj-lt"/>
              <a:buAutoNum type="alphaLcPeriod"/>
              <a:tabLst>
                <a:tab pos="457200" algn="l"/>
              </a:tabLst>
            </a:pPr>
            <a:endParaRPr lang="en-US" i="0" dirty="0">
              <a:solidFill>
                <a:schemeClr val="tx1"/>
              </a:solidFill>
            </a:endParaRPr>
          </a:p>
          <a:p>
            <a:pPr marL="514350" indent="-514350" eaLnBrk="1" hangingPunct="1">
              <a:buFont typeface="+mj-lt"/>
              <a:buAutoNum type="alphaLcPeriod"/>
              <a:tabLst>
                <a:tab pos="45720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457575" y="3461039"/>
            <a:ext cx="533400" cy="1459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2159289" y="3321916"/>
          <a:ext cx="1155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6" name="Equation" r:id="rId3" imgW="1155600" imgH="304560" progId="Equation.DSMT4">
                  <p:embed/>
                </p:oleObj>
              </mc:Choice>
              <mc:Fallback>
                <p:oleObj name="Equation" r:id="rId3" imgW="1155600" imgH="30456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289" y="3321916"/>
                        <a:ext cx="1155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2023676" y="4829175"/>
          <a:ext cx="990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7" name="Equation" r:id="rId5" imgW="990360" imgH="304560" progId="Equation.DSMT4">
                  <p:embed/>
                </p:oleObj>
              </mc:Choice>
              <mc:Fallback>
                <p:oleObj name="Equation" r:id="rId5" imgW="990360" imgH="30456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3676" y="4829175"/>
                        <a:ext cx="990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930275" y="3334039"/>
          <a:ext cx="927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8" name="Equation" r:id="rId7" imgW="927000" imgH="291960" progId="Equation.DSMT4">
                  <p:embed/>
                </p:oleObj>
              </mc:Choice>
              <mc:Fallback>
                <p:oleObj name="Equation" r:id="rId7" imgW="927000" imgH="29196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3334039"/>
                        <a:ext cx="927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925703" y="4848225"/>
          <a:ext cx="914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9" name="Equation" r:id="rId9" imgW="914400" imgH="291960" progId="Equation.DSMT4">
                  <p:embed/>
                </p:oleObj>
              </mc:Choice>
              <mc:Fallback>
                <p:oleObj name="Equation" r:id="rId9" imgW="914400" imgH="29196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703" y="4848225"/>
                        <a:ext cx="914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554182" y="2057400"/>
          <a:ext cx="1295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0" name="Equation" r:id="rId11" imgW="1295280" imgH="291960" progId="Equation.DSMT4">
                  <p:embed/>
                </p:oleObj>
              </mc:Choice>
              <mc:Fallback>
                <p:oleObj name="Equation" r:id="rId11" imgW="1295280" imgH="29196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182" y="2057400"/>
                        <a:ext cx="1295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2603500" y="2051050"/>
          <a:ext cx="1282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1" name="Equation" r:id="rId13" imgW="1282680" imgH="304560" progId="Equation.DSMT4">
                  <p:embed/>
                </p:oleObj>
              </mc:Choice>
              <mc:Fallback>
                <p:oleObj name="Equation" r:id="rId13" imgW="1282680" imgH="30456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2051050"/>
                        <a:ext cx="1282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4679373" y="2060143"/>
          <a:ext cx="914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2" name="Equation" r:id="rId15" imgW="914400" imgH="291960" progId="Equation.DSMT4">
                  <p:embed/>
                </p:oleObj>
              </mc:Choice>
              <mc:Fallback>
                <p:oleObj name="Equation" r:id="rId15" imgW="914400" imgH="29196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9373" y="2060143"/>
                        <a:ext cx="914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6324600" y="2041814"/>
          <a:ext cx="927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3" name="Equation" r:id="rId17" imgW="927000" imgH="304560" progId="Equation.DSMT4">
                  <p:embed/>
                </p:oleObj>
              </mc:Choice>
              <mc:Fallback>
                <p:oleObj name="Equation" r:id="rId17" imgW="927000" imgH="30456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041814"/>
                        <a:ext cx="927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4176413" y="3248025"/>
            <a:ext cx="1948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F7C"/>
                </a:solidFill>
              </a:rPr>
              <a:t>% symbol added.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>
            <a:off x="1331273" y="3898818"/>
            <a:ext cx="533400" cy="1459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095375" y="4108679"/>
            <a:ext cx="48056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F7C"/>
                </a:solidFill>
              </a:rPr>
              <a:t>Decimal point moved two places to the right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364103" y="5014604"/>
            <a:ext cx="533400" cy="1459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962400" y="4800600"/>
            <a:ext cx="50801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F7C"/>
                </a:solidFill>
              </a:rPr>
              <a:t>% symbol added. Note that this is less than 1%.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>
            <a:off x="1312223" y="5393377"/>
            <a:ext cx="533400" cy="1459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01903" y="5617092"/>
            <a:ext cx="48056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F7C"/>
                </a:solidFill>
              </a:rPr>
              <a:t>Decimal point moved two places to the right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7200" y="259080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17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5914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eaLnBrk="1" hangingPunct="1">
              <a:buFont typeface="+mj-lt"/>
              <a:buAutoNum type="alphaLcPeriod" startAt="3"/>
              <a:tabLst>
                <a:tab pos="45720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Font typeface="Courier New" pitchFamily="49" charset="0"/>
              <a:buNone/>
              <a:tabLst>
                <a:tab pos="457200" algn="l"/>
              </a:tabLst>
            </a:pPr>
            <a:endParaRPr lang="en-US" i="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  <a:tabLst>
                <a:tab pos="457200" algn="l"/>
              </a:tabLst>
            </a:pPr>
            <a:endParaRPr lang="en-US" i="0" dirty="0">
              <a:solidFill>
                <a:schemeClr val="tx1"/>
              </a:solidFill>
            </a:endParaRPr>
          </a:p>
          <a:p>
            <a:pPr marL="514350" indent="-514350" eaLnBrk="1" hangingPunct="1">
              <a:buFont typeface="+mj-lt"/>
              <a:buAutoNum type="alphaLcPeriod" startAt="4"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2: Changing Decimal Numbers to </a:t>
            </a:r>
            <a:r>
              <a:rPr lang="en-US" sz="3200" dirty="0" err="1">
                <a:solidFill>
                  <a:schemeClr val="accent1"/>
                </a:solidFill>
              </a:rPr>
              <a:t>Percents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10243" name="Rectangle 3"/>
          <p:cNvSpPr>
            <a:spLocks/>
          </p:cNvSpPr>
          <p:nvPr/>
        </p:nvSpPr>
        <p:spPr bwMode="auto">
          <a:xfrm>
            <a:off x="457200" y="1981200"/>
            <a:ext cx="822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/>
            <a:endParaRPr lang="en-US" b="0" i="1"/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2017568" y="1285069"/>
          <a:ext cx="1066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1" name="Equation" r:id="rId3" imgW="1066680" imgH="304560" progId="Equation.DSMT4">
                  <p:embed/>
                </p:oleObj>
              </mc:Choice>
              <mc:Fallback>
                <p:oleObj name="Equation" r:id="rId3" imgW="1066680" imgH="30456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568" y="1285069"/>
                        <a:ext cx="1066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982518" y="1297769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2" name="Equation" r:id="rId5" imgW="723600" imgH="291960" progId="Equation.DSMT4">
                  <p:embed/>
                </p:oleObj>
              </mc:Choice>
              <mc:Fallback>
                <p:oleObj name="Equation" r:id="rId5" imgW="723600" imgH="29196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518" y="1297769"/>
                        <a:ext cx="723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1877961" y="3317815"/>
          <a:ext cx="889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3" name="Equation" r:id="rId7" imgW="888840" imgH="304560" progId="Equation.DSMT4">
                  <p:embed/>
                </p:oleObj>
              </mc:Choice>
              <mc:Fallback>
                <p:oleObj name="Equation" r:id="rId7" imgW="888840" imgH="30456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7961" y="3317815"/>
                        <a:ext cx="889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1016959" y="3330515"/>
          <a:ext cx="736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4" name="Equation" r:id="rId9" imgW="736560" imgH="291960" progId="Equation.DSMT4">
                  <p:embed/>
                </p:oleObj>
              </mc:Choice>
              <mc:Fallback>
                <p:oleObj name="Equation" r:id="rId9" imgW="736560" imgH="29196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959" y="3330515"/>
                        <a:ext cx="736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3638550" y="1200150"/>
            <a:ext cx="55452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F7C"/>
                </a:solidFill>
              </a:rPr>
              <a:t>% symbol added. Note that this is more than 100%.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24434" y="2093526"/>
            <a:ext cx="6466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F7C"/>
                </a:solidFill>
              </a:rPr>
              <a:t>Decimal point moved two places to the right (a 0 is inserted)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36334" y="3209805"/>
            <a:ext cx="1948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F7C"/>
                </a:solidFill>
              </a:rPr>
              <a:t>% symbol added.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114675" y="1416687"/>
            <a:ext cx="533400" cy="1459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>
            <a:off x="1397948" y="1868321"/>
            <a:ext cx="533400" cy="1459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026734" y="3418674"/>
            <a:ext cx="533400" cy="1459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>
            <a:off x="1436554" y="3903953"/>
            <a:ext cx="533400" cy="1459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90600" y="4143315"/>
            <a:ext cx="647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F7C"/>
                </a:solidFill>
              </a:rPr>
              <a:t>Decimal point moved two places to the right (a 0 is inserted)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/>
          </p:cNvSpPr>
          <p:nvPr/>
        </p:nvSpPr>
        <p:spPr>
          <a:xfrm>
            <a:off x="457200" y="1280160"/>
            <a:ext cx="8229600" cy="1563505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000000"/>
                </a:solidFill>
              </a:rPr>
              <a:t>Procedure</a:t>
            </a:r>
          </a:p>
          <a:p>
            <a:pPr marL="514350" indent="-51435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Move the decimal point two places to the left. </a:t>
            </a:r>
          </a:p>
          <a:p>
            <a:pPr marL="514350" indent="-51435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Delete the % sign. 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To Change a Percent to a Decimal Number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3: Changing Percents to Decimal Numbers 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14267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Change each percent to a decimal number.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14350" indent="-514350" eaLnBrk="1" hangingPunct="1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14350" indent="-514350" eaLnBrk="1" hangingPunct="1">
              <a:buFont typeface="+mj-lt"/>
              <a:buAutoNum type="alphaL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 eaLnBrk="1" hangingPunct="1">
              <a:buFont typeface="+mj-lt"/>
              <a:buAutoNum type="alphaL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 eaLnBrk="1" hangingPunct="1">
              <a:buFont typeface="+mj-lt"/>
              <a:buAutoNum type="alphaL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 eaLnBrk="1" hangingPunct="1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14350" indent="-514350" eaLnBrk="1" hangingPunct="1">
              <a:buFont typeface="+mj-lt"/>
              <a:buAutoNum type="alphaL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 eaLnBrk="1" hangingPunct="1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2289" name="Object 1"/>
          <p:cNvGraphicFramePr>
            <a:graphicFrameLocks noChangeAspect="1"/>
          </p:cNvGraphicFramePr>
          <p:nvPr/>
        </p:nvGraphicFramePr>
        <p:xfrm>
          <a:off x="1028700" y="1922463"/>
          <a:ext cx="723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4" name="Equation" r:id="rId3" imgW="723600" imgH="304560" progId="Equation.DSMT4">
                  <p:embed/>
                </p:oleObj>
              </mc:Choice>
              <mc:Fallback>
                <p:oleObj name="Equation" r:id="rId3" imgW="723600" imgH="30456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1922463"/>
                        <a:ext cx="723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5400000" flipH="1" flipV="1">
            <a:off x="1105318" y="2639218"/>
            <a:ext cx="6096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3095162" y="2639218"/>
            <a:ext cx="6096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4065212" y="2075656"/>
            <a:ext cx="582988" cy="158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2349500" y="1885950"/>
          <a:ext cx="1473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5" name="Equation" r:id="rId5" imgW="1473200" imgH="381000" progId="Equation.DSMT4">
                  <p:embed/>
                </p:oleObj>
              </mc:Choice>
              <mc:Fallback>
                <p:oleObj name="Equation" r:id="rId5" imgW="1473200" imgH="3810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1885950"/>
                        <a:ext cx="1473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958850" y="3962400"/>
          <a:ext cx="889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6" name="Equation" r:id="rId7" imgW="888840" imgH="304560" progId="Equation.DSMT4">
                  <p:embed/>
                </p:oleObj>
              </mc:Choice>
              <mc:Fallback>
                <p:oleObj name="Equation" r:id="rId7" imgW="888840" imgH="30456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3962400"/>
                        <a:ext cx="889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2184400" y="3968750"/>
          <a:ext cx="1092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7" name="Equation" r:id="rId9" imgW="1091726" imgH="291973" progId="Equation.DSMT4">
                  <p:embed/>
                </p:oleObj>
              </mc:Choice>
              <mc:Fallback>
                <p:oleObj name="Equation" r:id="rId9" imgW="1091726" imgH="291973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3968750"/>
                        <a:ext cx="1092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986192" y="1885950"/>
            <a:ext cx="20242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F7C"/>
                </a:solidFill>
              </a:rPr>
              <a:t>% symbol deleted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44880" y="2934385"/>
            <a:ext cx="167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F7C"/>
                </a:solidFill>
              </a:rPr>
              <a:t>Understood decimal point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04455" y="2934385"/>
            <a:ext cx="4667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F7C"/>
                </a:solidFill>
              </a:rPr>
              <a:t>Decimal point moved two places to the left</a:t>
            </a:r>
          </a:p>
        </p:txBody>
      </p:sp>
      <p:graphicFrame>
        <p:nvGraphicFramePr>
          <p:cNvPr id="12314" name="Object 26"/>
          <p:cNvGraphicFramePr>
            <a:graphicFrameLocks noChangeAspect="1"/>
          </p:cNvGraphicFramePr>
          <p:nvPr/>
        </p:nvGraphicFramePr>
        <p:xfrm>
          <a:off x="984250" y="4991100"/>
          <a:ext cx="635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8" name="Equation" r:id="rId11" imgW="634680" imgH="304560" progId="Equation.DSMT4">
                  <p:embed/>
                </p:oleObj>
              </mc:Choice>
              <mc:Fallback>
                <p:oleObj name="Equation" r:id="rId11" imgW="634680" imgH="30456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0" y="4991100"/>
                        <a:ext cx="635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5" name="Object 27"/>
          <p:cNvGraphicFramePr>
            <a:graphicFrameLocks noChangeAspect="1"/>
          </p:cNvGraphicFramePr>
          <p:nvPr/>
        </p:nvGraphicFramePr>
        <p:xfrm>
          <a:off x="1816100" y="5010150"/>
          <a:ext cx="927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9" name="Equation" r:id="rId13" imgW="927100" imgH="292100" progId="Equation.DSMT4">
                  <p:embed/>
                </p:oleObj>
              </mc:Choice>
              <mc:Fallback>
                <p:oleObj name="Equation" r:id="rId13" imgW="927100" imgH="29210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5010150"/>
                        <a:ext cx="927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835</Words>
  <Application>Microsoft Office PowerPoint</Application>
  <PresentationFormat>On-screen Show (4:3)</PresentationFormat>
  <Paragraphs>175</Paragraphs>
  <Slides>29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Calibri</vt:lpstr>
      <vt:lpstr>Arial</vt:lpstr>
      <vt:lpstr>Courier New</vt:lpstr>
      <vt:lpstr>Office Theme</vt:lpstr>
      <vt:lpstr>Equation</vt:lpstr>
      <vt:lpstr>Section 1.R.5</vt:lpstr>
      <vt:lpstr>Objectives</vt:lpstr>
      <vt:lpstr>Example 1: Changing Fractions with Denominators of 100 to Percents</vt:lpstr>
      <vt:lpstr>Example 1: Changing Fractions with Denominators of 100 to Percents (cont.)</vt:lpstr>
      <vt:lpstr>To Change a Decimal Number to a Percent</vt:lpstr>
      <vt:lpstr>Example 2: Changing Decimal Numbers to Percents</vt:lpstr>
      <vt:lpstr>Example 2: Changing Decimal Numbers to Percents (cont.)</vt:lpstr>
      <vt:lpstr>To Change a Percent to a Decimal Number</vt:lpstr>
      <vt:lpstr>Example 3: Changing Percents to Decimal Numbers </vt:lpstr>
      <vt:lpstr>Example 3: Changing Percents to Decimal Numbers (cont.)</vt:lpstr>
      <vt:lpstr>Relationships Between Decimal Numbers and Percents</vt:lpstr>
      <vt:lpstr>To Change a Fraction to a Percent</vt:lpstr>
      <vt:lpstr>Example 4: Changing Fractions to Percents</vt:lpstr>
      <vt:lpstr>Example 4: Changing Fractions to Percents (cont.)</vt:lpstr>
      <vt:lpstr>Example 5: Changing Fractions to Percents</vt:lpstr>
      <vt:lpstr>Example 6: Changing Mixed Numbers  to Percents</vt:lpstr>
      <vt:lpstr>Completion Example 7: Changing Mixed Numbers to Percents</vt:lpstr>
      <vt:lpstr>Example 8: Changing Fractions to Percents</vt:lpstr>
      <vt:lpstr>Example 9: Application: Changing Fractions  to Percents</vt:lpstr>
      <vt:lpstr>Example 9: Application: Changing Fractions  to Percents (cont.)</vt:lpstr>
      <vt:lpstr>To Change a Percent to a Fraction or a Mixed Number</vt:lpstr>
      <vt:lpstr>Example 10: Changing Percents to Fractions</vt:lpstr>
      <vt:lpstr>Example 11: Changing Percents to Mixed Numbers</vt:lpstr>
      <vt:lpstr>Common Misunderstanding Concerning Percents</vt:lpstr>
      <vt:lpstr>Common Misunderstanding Concerning Percents</vt:lpstr>
      <vt:lpstr>Common Misunderstanding Concerning Percents</vt:lpstr>
      <vt:lpstr>Common Misunderstanding Concerning Percents</vt:lpstr>
      <vt:lpstr>Common Equivalent Percent, Decimal Number, and Fraction Values</vt:lpstr>
      <vt:lpstr>Changing Percents to Fractions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 Plus Integrated Review</dc:title>
  <dc:creator>Hawkes Learning</dc:creator>
  <cp:lastModifiedBy>Adam Flaherty</cp:lastModifiedBy>
  <cp:revision>103</cp:revision>
  <dcterms:created xsi:type="dcterms:W3CDTF">2013-04-26T14:43:13Z</dcterms:created>
  <dcterms:modified xsi:type="dcterms:W3CDTF">2020-05-12T18:20:38Z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9BEA9C19-43F1-48C2-A96C-FD88AE7A40C5</vt:lpwstr>
  </property>
  <property fmtid="{D5CDD505-2E9C-101B-9397-08002B2CF9AE}" pid="3" name="ArticulatePath">
    <vt:lpwstr>DEV2e_4_3</vt:lpwstr>
  </property>
</Properties>
</file>