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handoutMasterIdLst>
    <p:handoutMasterId r:id="rId27"/>
  </p:handoutMasterIdLst>
  <p:sldIdLst>
    <p:sldId id="256" r:id="rId2"/>
    <p:sldId id="259" r:id="rId3"/>
    <p:sldId id="260" r:id="rId4"/>
    <p:sldId id="261" r:id="rId5"/>
    <p:sldId id="262" r:id="rId6"/>
    <p:sldId id="263" r:id="rId7"/>
    <p:sldId id="286" r:id="rId8"/>
    <p:sldId id="265" r:id="rId9"/>
    <p:sldId id="266" r:id="rId10"/>
    <p:sldId id="267" r:id="rId11"/>
    <p:sldId id="287" r:id="rId12"/>
    <p:sldId id="268" r:id="rId13"/>
    <p:sldId id="269" r:id="rId14"/>
    <p:sldId id="270" r:id="rId15"/>
    <p:sldId id="271" r:id="rId16"/>
    <p:sldId id="275" r:id="rId17"/>
    <p:sldId id="276" r:id="rId18"/>
    <p:sldId id="278" r:id="rId19"/>
    <p:sldId id="290" r:id="rId20"/>
    <p:sldId id="279" r:id="rId21"/>
    <p:sldId id="280" r:id="rId22"/>
    <p:sldId id="281" r:id="rId23"/>
    <p:sldId id="288" r:id="rId24"/>
    <p:sldId id="289"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C00000"/>
    <a:srgbClr val="FF0000"/>
    <a:srgbClr val="2D7D9F"/>
    <a:srgbClr val="007F7F"/>
    <a:srgbClr val="000099"/>
    <a:srgbClr val="FF00FF"/>
    <a:srgbClr val="1F497D"/>
    <a:srgbClr val="36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9609" autoAdjust="0"/>
  </p:normalViewPr>
  <p:slideViewPr>
    <p:cSldViewPr>
      <p:cViewPr varScale="1">
        <p:scale>
          <a:sx n="119" d="100"/>
          <a:sy n="119" d="100"/>
        </p:scale>
        <p:origin x="1710"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wmf"/><Relationship Id="rId4" Type="http://schemas.openxmlformats.org/officeDocument/2006/relationships/image" Target="../media/image4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wmf"/><Relationship Id="rId5" Type="http://schemas.openxmlformats.org/officeDocument/2006/relationships/image" Target="../media/image20.wmf"/><Relationship Id="rId4"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831956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A4ADF4-300C-44E8-AEF6-D59A442C61D3}" type="datetimeFigureOut">
              <a:rPr lang="en-US" smtClean="0"/>
              <a:pPr/>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BE2DE-30D9-4BBE-B20C-15738EEC2F35}" type="slidenum">
              <a:rPr lang="en-US" smtClean="0"/>
              <a:pPr/>
              <a:t>‹#›</a:t>
            </a:fld>
            <a:endParaRPr lang="en-US"/>
          </a:p>
        </p:txBody>
      </p:sp>
    </p:spTree>
    <p:extLst>
      <p:ext uri="{BB962C8B-B14F-4D97-AF65-F5344CB8AC3E}">
        <p14:creationId xmlns:p14="http://schemas.microsoft.com/office/powerpoint/2010/main" val="123643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7.e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2.wmf"/><Relationship Id="rId5" Type="http://schemas.openxmlformats.org/officeDocument/2006/relationships/oleObject" Target="../embeddings/oleObject1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image" Target="../media/image31.wmf"/><Relationship Id="rId1" Type="http://schemas.openxmlformats.org/officeDocument/2006/relationships/vmlDrawing" Target="../drawings/vmlDrawing10.vml"/><Relationship Id="rId6" Type="http://schemas.openxmlformats.org/officeDocument/2006/relationships/image" Target="../media/image26.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23.bin"/><Relationship Id="rId1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31.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8.emf"/><Relationship Id="rId5" Type="http://schemas.openxmlformats.org/officeDocument/2006/relationships/oleObject" Target="../embeddings/oleObject33.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emf"/><Relationship Id="rId5" Type="http://schemas.openxmlformats.org/officeDocument/2006/relationships/oleObject" Target="../embeddings/oleObject37.bin"/><Relationship Id="rId4" Type="http://schemas.openxmlformats.org/officeDocument/2006/relationships/image" Target="../media/image4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5" Type="http://schemas.openxmlformats.org/officeDocument/2006/relationships/image" Target="../media/image6.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2.</a:t>
            </a:r>
            <a:r>
              <a:rPr lang="en-US" b="1">
                <a:solidFill>
                  <a:srgbClr val="1F497D"/>
                </a:solidFill>
                <a:latin typeface="Arial" charset="0"/>
                <a:cs typeface="Arial" charset="0"/>
              </a:rPr>
              <a:t>R.1</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Real Number Line and Absolute Value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Graphing Sets of Numbers</a:t>
            </a:r>
            <a:endParaRPr lang="en-US" sz="3200" dirty="0">
              <a:solidFill>
                <a:schemeClr val="accent1"/>
              </a:solidFill>
            </a:endParaRPr>
          </a:p>
        </p:txBody>
      </p:sp>
      <p:sp>
        <p:nvSpPr>
          <p:cNvPr id="2" name="Content Placeholder 1"/>
          <p:cNvSpPr>
            <a:spLocks noGrp="1"/>
          </p:cNvSpPr>
          <p:nvPr>
            <p:ph idx="1"/>
          </p:nvPr>
        </p:nvSpPr>
        <p:spPr>
          <a:xfrm>
            <a:off x="457200" y="1280160"/>
            <a:ext cx="8229600" cy="1691640"/>
          </a:xfrm>
        </p:spPr>
        <p:txBody>
          <a:bodyPr/>
          <a:lstStyle/>
          <a:p>
            <a:pPr marL="465138" indent="-465138">
              <a:spcAft>
                <a:spcPts val="1200"/>
              </a:spcAft>
            </a:pPr>
            <a:r>
              <a:rPr lang="en-US" dirty="0">
                <a:solidFill>
                  <a:schemeClr val="tx1"/>
                </a:solidFill>
              </a:rPr>
              <a:t>Graph the set of </a:t>
            </a:r>
            <a:r>
              <a:rPr lang="en-US" b="1" dirty="0">
                <a:solidFill>
                  <a:schemeClr val="tx1"/>
                </a:solidFill>
              </a:rPr>
              <a:t>real numbers</a:t>
            </a:r>
            <a:r>
              <a:rPr lang="en-US" dirty="0">
                <a:solidFill>
                  <a:schemeClr val="tx1"/>
                </a:solidFill>
              </a:rPr>
              <a:t> </a:t>
            </a:r>
          </a:p>
          <a:p>
            <a:pPr marL="465138" indent="-465138">
              <a:spcAft>
                <a:spcPts val="1200"/>
              </a:spcAft>
            </a:pPr>
            <a:r>
              <a:rPr lang="en-US" b="1" dirty="0">
                <a:solidFill>
                  <a:schemeClr val="tx1"/>
                </a:solidFill>
              </a:rPr>
              <a:t>Solution</a:t>
            </a:r>
          </a:p>
          <a:p>
            <a:pPr marL="465138" indent="-465138">
              <a:spcAft>
                <a:spcPts val="1200"/>
              </a:spcAft>
            </a:pPr>
            <a:endParaRPr lang="en-US" b="1" dirty="0">
              <a:solidFill>
                <a:schemeClr val="tx1"/>
              </a:solidFill>
            </a:endParaRPr>
          </a:p>
        </p:txBody>
      </p:sp>
      <p:pic>
        <p:nvPicPr>
          <p:cNvPr id="6" name="Picture 6" descr="Ch_7_Sec 3"/>
          <p:cNvPicPr>
            <a:picLocks noChangeAspect="1" noChangeArrowheads="1"/>
          </p:cNvPicPr>
          <p:nvPr/>
        </p:nvPicPr>
        <p:blipFill>
          <a:blip r:embed="rId3"/>
          <a:srcRect/>
          <a:stretch>
            <a:fillRect/>
          </a:stretch>
        </p:blipFill>
        <p:spPr bwMode="auto">
          <a:xfrm>
            <a:off x="1971675" y="2534355"/>
            <a:ext cx="5200650" cy="1800225"/>
          </a:xfrm>
          <a:prstGeom prst="rect">
            <a:avLst/>
          </a:prstGeom>
          <a:noFill/>
          <a:ln w="9525">
            <a:noFill/>
            <a:miter lim="800000"/>
            <a:headEnd/>
            <a:tailEnd/>
          </a:ln>
        </p:spPr>
      </p:pic>
      <p:graphicFrame>
        <p:nvGraphicFramePr>
          <p:cNvPr id="7" name="Object 4"/>
          <p:cNvGraphicFramePr>
            <a:graphicFrameLocks noChangeAspect="1"/>
          </p:cNvGraphicFramePr>
          <p:nvPr>
            <p:extLst>
              <p:ext uri="{D42A27DB-BD31-4B8C-83A1-F6EECF244321}">
                <p14:modId xmlns:p14="http://schemas.microsoft.com/office/powerpoint/2010/main" val="2964516532"/>
              </p:ext>
            </p:extLst>
          </p:nvPr>
        </p:nvGraphicFramePr>
        <p:xfrm>
          <a:off x="5029200" y="1089025"/>
          <a:ext cx="2514600" cy="927100"/>
        </p:xfrm>
        <a:graphic>
          <a:graphicData uri="http://schemas.openxmlformats.org/presentationml/2006/ole">
            <mc:AlternateContent xmlns:mc="http://schemas.openxmlformats.org/markup-compatibility/2006">
              <mc:Choice xmlns:v="urn:schemas-microsoft-com:vml" Requires="v">
                <p:oleObj spid="_x0000_s8460" name="Equation" r:id="rId4" imgW="2514600" imgH="927100" progId="Equation.DSMT4">
                  <p:embed/>
                </p:oleObj>
              </mc:Choice>
              <mc:Fallback>
                <p:oleObj name="Equation" r:id="rId4" imgW="2514600" imgH="927100" progId="Equation.DSMT4">
                  <p:embed/>
                  <p:pic>
                    <p:nvPicPr>
                      <p:cNvPr id="0" name="Picture 2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089025"/>
                        <a:ext cx="2514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5: </a:t>
            </a:r>
            <a:r>
              <a:rPr lang="en-US" dirty="0"/>
              <a:t>Graphing Sets of Numbers</a:t>
            </a:r>
          </a:p>
        </p:txBody>
      </p:sp>
      <p:sp>
        <p:nvSpPr>
          <p:cNvPr id="3" name="Content Placeholder 2"/>
          <p:cNvSpPr>
            <a:spLocks noGrp="1"/>
          </p:cNvSpPr>
          <p:nvPr>
            <p:ph idx="1"/>
          </p:nvPr>
        </p:nvSpPr>
        <p:spPr/>
        <p:txBody>
          <a:bodyPr/>
          <a:lstStyle/>
          <a:p>
            <a:pPr marL="463550" indent="-463550">
              <a:spcAft>
                <a:spcPts val="1200"/>
              </a:spcAft>
            </a:pPr>
            <a:r>
              <a:rPr lang="en-US" dirty="0">
                <a:solidFill>
                  <a:schemeClr val="tx1"/>
                </a:solidFill>
              </a:rPr>
              <a:t>Graph all </a:t>
            </a:r>
            <a:r>
              <a:rPr lang="en-US" b="1" dirty="0">
                <a:solidFill>
                  <a:schemeClr val="tx1"/>
                </a:solidFill>
              </a:rPr>
              <a:t>natural numbers</a:t>
            </a:r>
            <a:r>
              <a:rPr lang="en-US" dirty="0">
                <a:solidFill>
                  <a:schemeClr val="tx1"/>
                </a:solidFill>
              </a:rPr>
              <a:t> less than or equal to </a:t>
            </a:r>
            <a:r>
              <a:rPr lang="en-US" dirty="0">
                <a:solidFill>
                  <a:srgbClr val="0000FF"/>
                </a:solidFill>
              </a:rPr>
              <a:t>3</a:t>
            </a:r>
            <a:r>
              <a:rPr lang="en-US" dirty="0">
                <a:solidFill>
                  <a:schemeClr val="tx1"/>
                </a:solidFill>
              </a:rPr>
              <a:t>.</a:t>
            </a:r>
          </a:p>
          <a:p>
            <a:pPr marL="463550" indent="-463550">
              <a:spcAft>
                <a:spcPts val="1200"/>
              </a:spcAft>
            </a:pPr>
            <a:r>
              <a:rPr lang="en-US" b="1" dirty="0">
                <a:solidFill>
                  <a:schemeClr val="tx1"/>
                </a:solidFill>
              </a:rPr>
              <a:t>Solution</a:t>
            </a:r>
          </a:p>
          <a:p>
            <a:pPr marL="463550" indent="-463550">
              <a:lnSpc>
                <a:spcPct val="150000"/>
              </a:lnSpc>
              <a:spcAft>
                <a:spcPts val="1200"/>
              </a:spcAft>
            </a:pPr>
            <a:endParaRPr lang="en-US" b="1" dirty="0">
              <a:solidFill>
                <a:schemeClr val="tx1"/>
              </a:solidFill>
            </a:endParaRPr>
          </a:p>
          <a:p>
            <a:endParaRPr lang="en-US" dirty="0"/>
          </a:p>
        </p:txBody>
      </p:sp>
      <p:pic>
        <p:nvPicPr>
          <p:cNvPr id="4" name="Picture 8" descr="Ch_7_Sec 5"/>
          <p:cNvPicPr>
            <a:picLocks noChangeAspect="1" noChangeArrowheads="1"/>
          </p:cNvPicPr>
          <p:nvPr/>
        </p:nvPicPr>
        <p:blipFill>
          <a:blip r:embed="rId2"/>
          <a:srcRect/>
          <a:stretch>
            <a:fillRect/>
          </a:stretch>
        </p:blipFill>
        <p:spPr bwMode="auto">
          <a:xfrm>
            <a:off x="2108200" y="2667000"/>
            <a:ext cx="4927600" cy="639762"/>
          </a:xfrm>
          <a:prstGeom prst="rect">
            <a:avLst/>
          </a:prstGeom>
          <a:noFill/>
          <a:ln w="9525">
            <a:noFill/>
            <a:miter lim="800000"/>
            <a:headEnd/>
            <a:tailEnd/>
          </a:ln>
        </p:spPr>
      </p:pic>
      <p:sp>
        <p:nvSpPr>
          <p:cNvPr id="5" name="Rectangle 4"/>
          <p:cNvSpPr/>
          <p:nvPr/>
        </p:nvSpPr>
        <p:spPr>
          <a:xfrm>
            <a:off x="533400" y="3515380"/>
            <a:ext cx="8214360" cy="523220"/>
          </a:xfrm>
          <a:prstGeom prst="rect">
            <a:avLst/>
          </a:prstGeom>
        </p:spPr>
        <p:txBody>
          <a:bodyPr wrap="square">
            <a:spAutoFit/>
          </a:bodyPr>
          <a:lstStyle/>
          <a:p>
            <a:pPr>
              <a:spcAft>
                <a:spcPts val="1200"/>
              </a:spcAft>
              <a:buFont typeface="Courier New" pitchFamily="49" charset="0"/>
              <a:buNone/>
            </a:pPr>
            <a:r>
              <a:rPr lang="en-US" sz="2800" dirty="0"/>
              <a:t>Remember that the natural numbers are 1, 2, 3, 4, …</a:t>
            </a:r>
          </a:p>
        </p:txBody>
      </p:sp>
    </p:spTree>
    <p:extLst>
      <p:ext uri="{BB962C8B-B14F-4D97-AF65-F5344CB8AC3E}">
        <p14:creationId xmlns:p14="http://schemas.microsoft.com/office/powerpoint/2010/main" val="367487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4573560"/>
          </a:xfrm>
          <a:prstGeom prst="rect">
            <a:avLst/>
          </a:prstGeom>
          <a:noFill/>
          <a:ln w="28575">
            <a:solidFill>
              <a:srgbClr val="FF0000"/>
            </a:solidFill>
          </a:ln>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520700" algn="l"/>
                <a:tab pos="977900" algn="l"/>
              </a:tabLst>
            </a:pPr>
            <a:r>
              <a:rPr lang="en-US" b="1" dirty="0">
                <a:solidFill>
                  <a:srgbClr val="000000"/>
                </a:solidFill>
                <a:latin typeface="Calibri" pitchFamily="34" charset="0"/>
              </a:rPr>
              <a:t>Notes</a:t>
            </a:r>
          </a:p>
          <a:p>
            <a:r>
              <a:rPr lang="en-US" dirty="0">
                <a:solidFill>
                  <a:srgbClr val="000000"/>
                </a:solidFill>
                <a:latin typeface="Calibri" pitchFamily="34" charset="0"/>
              </a:rPr>
              <a:t>Each </a:t>
            </a:r>
            <a:r>
              <a:rPr lang="en-US" dirty="0">
                <a:solidFill>
                  <a:srgbClr val="000000"/>
                </a:solidFill>
              </a:rPr>
              <a:t>symbol can be read from left to right as is indicated in “Symbols of Equality and Inequality.” However, each symbol can also be read from right to left. Thus, any inequality can be read in two ways. For example, 6 </a:t>
            </a:r>
            <a:r>
              <a:rPr lang="en-US" dirty="0">
                <a:solidFill>
                  <a:srgbClr val="000000"/>
                </a:solidFill>
                <a:latin typeface="Symbol" charset="2"/>
                <a:cs typeface="Symbol" charset="2"/>
              </a:rPr>
              <a:t>&lt;</a:t>
            </a:r>
            <a:r>
              <a:rPr lang="en-US" dirty="0">
                <a:solidFill>
                  <a:srgbClr val="000000"/>
                </a:solidFill>
              </a:rPr>
              <a:t> 10 can be read from left to right as “6 is less than 10,” but also from right to left as “10 is greater than 6.”. We will see that this flexibility is particularly useful when reading expressions with variables in Section 9.7.</a:t>
            </a:r>
            <a:endParaRPr lang="en-US" b="1" dirty="0">
              <a:solidFill>
                <a:srgbClr val="000000"/>
              </a:solidFill>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a:solidFill>
                  <a:schemeClr val="accent1"/>
                </a:solidFill>
              </a:rPr>
              <a:t>Inequality Symbols</a:t>
            </a:r>
          </a:p>
        </p:txBody>
      </p:sp>
      <p:sp>
        <p:nvSpPr>
          <p:cNvPr id="5" name="Content Placeholder 3"/>
          <p:cNvSpPr txBox="1">
            <a:spLocks/>
          </p:cNvSpPr>
          <p:nvPr/>
        </p:nvSpPr>
        <p:spPr>
          <a:xfrm>
            <a:off x="457200" y="1280160"/>
            <a:ext cx="8229600" cy="26822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5" indent="-15875" algn="ctr" eaLnBrk="0" hangingPunct="0">
              <a:tabLst>
                <a:tab pos="341313" algn="l"/>
                <a:tab pos="3998913" algn="l"/>
                <a:tab pos="4230688" algn="l"/>
              </a:tabLst>
            </a:pPr>
            <a:r>
              <a:rPr lang="en-US" b="1" dirty="0">
                <a:solidFill>
                  <a:srgbClr val="000000"/>
                </a:solidFill>
                <a:latin typeface="Calibri" pitchFamily="34" charset="0"/>
              </a:rPr>
              <a:t>Symbols of Equality and Inequality</a:t>
            </a:r>
          </a:p>
          <a:p>
            <a:pPr marL="15875" indent="-15875" eaLnBrk="0" hangingPunct="0">
              <a:tabLst>
                <a:tab pos="341313" algn="l"/>
                <a:tab pos="3998913" algn="l"/>
                <a:tab pos="4230688" algn="l"/>
              </a:tabLst>
            </a:pPr>
            <a:r>
              <a:rPr lang="en-US" dirty="0">
                <a:solidFill>
                  <a:srgbClr val="000000"/>
                </a:solidFill>
                <a:latin typeface="Calibri"/>
                <a:cs typeface="Calibri"/>
              </a:rPr>
              <a:t>Reading from left to right:</a:t>
            </a:r>
          </a:p>
          <a:p>
            <a:pPr marL="15875" indent="-15875" eaLnBrk="0" hangingPunct="0">
              <a:tabLst>
                <a:tab pos="341313" algn="l"/>
                <a:tab pos="3998913" algn="l"/>
                <a:tab pos="4230688" algn="l"/>
              </a:tabLst>
            </a:pPr>
            <a:r>
              <a:rPr lang="en-US" dirty="0">
                <a:solidFill>
                  <a:srgbClr val="000000"/>
                </a:solidFill>
                <a:latin typeface="Calibri" pitchFamily="34" charset="0"/>
              </a:rPr>
              <a:t>=	is equal to	≠	 is not equal to</a:t>
            </a:r>
          </a:p>
          <a:p>
            <a:pPr marL="15875" indent="-15875" eaLnBrk="0" hangingPunct="0">
              <a:tabLst>
                <a:tab pos="341313" algn="l"/>
                <a:tab pos="3998913" algn="l"/>
                <a:tab pos="4230688" algn="l"/>
              </a:tabLst>
            </a:pPr>
            <a:r>
              <a:rPr lang="en-US" dirty="0">
                <a:solidFill>
                  <a:srgbClr val="000000"/>
                </a:solidFill>
                <a:latin typeface="Calibri" pitchFamily="34" charset="0"/>
              </a:rPr>
              <a:t>	&lt;	is less than	&gt;	 is greater than</a:t>
            </a:r>
          </a:p>
          <a:p>
            <a:pPr marL="15875" indent="-15875" eaLnBrk="0" hangingPunct="0">
              <a:tabLst>
                <a:tab pos="341313" algn="l"/>
                <a:tab pos="3998913" algn="l"/>
                <a:tab pos="4230688" algn="l"/>
              </a:tabLst>
            </a:pPr>
            <a:r>
              <a:rPr lang="en-US" dirty="0">
                <a:solidFill>
                  <a:srgbClr val="000000"/>
                </a:solidFill>
                <a:latin typeface="Calibri" pitchFamily="34" charset="0"/>
              </a:rPr>
              <a:t>	≤	is less than or equal to	</a:t>
            </a:r>
            <a:r>
              <a:rPr lang="en-US" sz="2700" dirty="0">
                <a:solidFill>
                  <a:srgbClr val="000000"/>
                </a:solidFill>
                <a:latin typeface="Calibri" pitchFamily="34" charset="0"/>
              </a:rPr>
              <a:t>≥	 is greater than or equal to</a:t>
            </a:r>
          </a:p>
          <a:p>
            <a:pPr eaLnBrk="0" hangingPunct="0"/>
            <a:endParaRPr lang="en-US" b="1" dirty="0">
              <a:solidFill>
                <a:srgbClr val="00000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Verifying Inequalities</a:t>
            </a:r>
            <a:endParaRPr lang="en-US" sz="3200" dirty="0">
              <a:solidFill>
                <a:schemeClr val="accent1"/>
              </a:solidFill>
            </a:endParaRPr>
          </a:p>
        </p:txBody>
      </p:sp>
      <p:sp>
        <p:nvSpPr>
          <p:cNvPr id="16387" name="Rectangle 3"/>
          <p:cNvSpPr>
            <a:spLocks noGrp="1"/>
          </p:cNvSpPr>
          <p:nvPr>
            <p:ph idx="1"/>
          </p:nvPr>
        </p:nvSpPr>
        <p:spPr>
          <a:xfrm>
            <a:off x="457200" y="1280160"/>
            <a:ext cx="8229600" cy="4401205"/>
          </a:xfrm>
          <a:prstGeom prst="rect">
            <a:avLst/>
          </a:prstGeom>
          <a:noFill/>
        </p:spPr>
        <p:txBody>
          <a:bodyPr>
            <a:spAutoFit/>
          </a:bodyPr>
          <a:lstStyle/>
          <a:p>
            <a:pPr>
              <a:spcBef>
                <a:spcPct val="0"/>
              </a:spcBef>
            </a:pPr>
            <a:r>
              <a:rPr lang="en-US" i="0" dirty="0">
                <a:solidFill>
                  <a:schemeClr val="tx1"/>
                </a:solidFill>
              </a:rPr>
              <a:t>Determine whether each </a:t>
            </a:r>
            <a:r>
              <a:rPr lang="en-US" dirty="0"/>
              <a:t>statement is true or false.</a:t>
            </a:r>
          </a:p>
          <a:p>
            <a:pPr marL="457200" indent="-457200">
              <a:spcBef>
                <a:spcPct val="0"/>
              </a:spcBef>
              <a:buFont typeface="+mj-lt"/>
              <a:buAutoNum type="alphaLcPeriod"/>
            </a:pPr>
            <a:r>
              <a:rPr lang="en-US" dirty="0">
                <a:solidFill>
                  <a:schemeClr val="tx1"/>
                </a:solidFill>
              </a:rPr>
              <a:t> </a:t>
            </a:r>
            <a:r>
              <a:rPr lang="en-US" b="1" dirty="0">
                <a:solidFill>
                  <a:schemeClr val="tx1"/>
                </a:solidFill>
              </a:rPr>
              <a:t> </a:t>
            </a:r>
            <a:r>
              <a:rPr lang="en-US" sz="2400" b="1"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lnSpc>
                <a:spcPct val="150000"/>
              </a:lnSpc>
              <a:spcBef>
                <a:spcPct val="0"/>
              </a:spcBef>
              <a:buFont typeface="+mj-lt"/>
              <a:buAutoNum type="alphaLcPeriod"/>
            </a:pPr>
            <a:r>
              <a:rPr lang="en-US" dirty="0">
                <a:solidFill>
                  <a:schemeClr val="tx1"/>
                </a:solidFill>
              </a:rPr>
              <a:t> </a:t>
            </a:r>
          </a:p>
          <a:p>
            <a:pPr marL="457200" indent="-457200">
              <a:spcBef>
                <a:spcPct val="0"/>
              </a:spcBef>
              <a:buFont typeface="+mj-lt"/>
              <a:buAutoNum type="alphaLcPeriod"/>
            </a:pPr>
            <a:r>
              <a:rPr lang="en-US" dirty="0">
                <a:solidFill>
                  <a:schemeClr val="tx1"/>
                </a:solidFill>
              </a:rPr>
              <a:t> </a:t>
            </a:r>
          </a:p>
          <a:p>
            <a:pPr marL="457200" indent="-457200">
              <a:spcBef>
                <a:spcPct val="0"/>
              </a:spcBef>
            </a:pPr>
            <a:r>
              <a:rPr lang="en-US" b="1" dirty="0">
                <a:solidFill>
                  <a:schemeClr val="tx1"/>
                </a:solidFill>
              </a:rPr>
              <a:t>Solution</a:t>
            </a:r>
          </a:p>
          <a:p>
            <a:pPr marL="514350" indent="-514350">
              <a:spcBef>
                <a:spcPct val="0"/>
              </a:spcBef>
              <a:buFont typeface="+mj-lt"/>
              <a:buAutoNum type="alphaLcPeriod"/>
            </a:pPr>
            <a:r>
              <a:rPr lang="en-US" dirty="0">
                <a:solidFill>
                  <a:schemeClr val="tx1"/>
                </a:solidFill>
              </a:rPr>
              <a:t> </a:t>
            </a:r>
            <a:r>
              <a:rPr lang="en-US" dirty="0">
                <a:solidFill>
                  <a:srgbClr val="0000FF"/>
                </a:solidFill>
              </a:rPr>
              <a:t>7 &lt; 15 </a:t>
            </a:r>
            <a:r>
              <a:rPr lang="en-US" dirty="0"/>
              <a:t>is true, since 7 is less than 15. 7 is to the left</a:t>
            </a:r>
            <a:br>
              <a:rPr lang="en-US" dirty="0"/>
            </a:br>
            <a:r>
              <a:rPr lang="en-US" dirty="0"/>
              <a:t>of 15 on the number line.</a:t>
            </a:r>
            <a:r>
              <a:rPr lang="en-US" dirty="0">
                <a:solidFill>
                  <a:schemeClr val="tx1"/>
                </a:solidFill>
              </a:rPr>
              <a:t> </a:t>
            </a:r>
          </a:p>
        </p:txBody>
      </p:sp>
      <p:graphicFrame>
        <p:nvGraphicFramePr>
          <p:cNvPr id="16388" name="Object 1"/>
          <p:cNvGraphicFramePr>
            <a:graphicFrameLocks noChangeAspect="1"/>
          </p:cNvGraphicFramePr>
          <p:nvPr>
            <p:extLst>
              <p:ext uri="{D42A27DB-BD31-4B8C-83A1-F6EECF244321}">
                <p14:modId xmlns:p14="http://schemas.microsoft.com/office/powerpoint/2010/main" val="3119450571"/>
              </p:ext>
            </p:extLst>
          </p:nvPr>
        </p:nvGraphicFramePr>
        <p:xfrm>
          <a:off x="953656" y="1845578"/>
          <a:ext cx="811213" cy="292100"/>
        </p:xfrm>
        <a:graphic>
          <a:graphicData uri="http://schemas.openxmlformats.org/presentationml/2006/ole">
            <mc:AlternateContent xmlns:mc="http://schemas.openxmlformats.org/markup-compatibility/2006">
              <mc:Choice xmlns:v="urn:schemas-microsoft-com:vml" Requires="v">
                <p:oleObj spid="_x0000_s25283" name="Equation" r:id="rId3" imgW="812447" imgH="291973" progId="Equation.DSMT4">
                  <p:embed/>
                </p:oleObj>
              </mc:Choice>
              <mc:Fallback>
                <p:oleObj name="Equation" r:id="rId3" imgW="812447" imgH="291973" progId="Equation.DSMT4">
                  <p:embed/>
                  <p:pic>
                    <p:nvPicPr>
                      <p:cNvPr id="0" name="Picture 6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656" y="1845578"/>
                        <a:ext cx="811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9" name="Object 2"/>
          <p:cNvGraphicFramePr>
            <a:graphicFrameLocks noChangeAspect="1"/>
          </p:cNvGraphicFramePr>
          <p:nvPr>
            <p:extLst>
              <p:ext uri="{D42A27DB-BD31-4B8C-83A1-F6EECF244321}">
                <p14:modId xmlns:p14="http://schemas.microsoft.com/office/powerpoint/2010/main" val="2694763564"/>
              </p:ext>
            </p:extLst>
          </p:nvPr>
        </p:nvGraphicFramePr>
        <p:xfrm>
          <a:off x="990600" y="2251978"/>
          <a:ext cx="836613" cy="279400"/>
        </p:xfrm>
        <a:graphic>
          <a:graphicData uri="http://schemas.openxmlformats.org/presentationml/2006/ole">
            <mc:AlternateContent xmlns:mc="http://schemas.openxmlformats.org/markup-compatibility/2006">
              <mc:Choice xmlns:v="urn:schemas-microsoft-com:vml" Requires="v">
                <p:oleObj spid="_x0000_s25284" name="Equation" r:id="rId5" imgW="822600" imgH="264960" progId="Equation.DSMT4">
                  <p:embed/>
                </p:oleObj>
              </mc:Choice>
              <mc:Fallback>
                <p:oleObj name="Equation" r:id="rId5" imgW="822600" imgH="264960" progId="Equation.DSMT4">
                  <p:embed/>
                  <p:pic>
                    <p:nvPicPr>
                      <p:cNvPr id="0" name="Picture 6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251978"/>
                        <a:ext cx="836613"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3"/>
          <p:cNvGraphicFramePr>
            <a:graphicFrameLocks noChangeAspect="1"/>
          </p:cNvGraphicFramePr>
          <p:nvPr>
            <p:extLst>
              <p:ext uri="{D42A27DB-BD31-4B8C-83A1-F6EECF244321}">
                <p14:modId xmlns:p14="http://schemas.microsoft.com/office/powerpoint/2010/main" val="125024862"/>
              </p:ext>
            </p:extLst>
          </p:nvPr>
        </p:nvGraphicFramePr>
        <p:xfrm>
          <a:off x="990600" y="2506211"/>
          <a:ext cx="1268413" cy="901700"/>
        </p:xfrm>
        <a:graphic>
          <a:graphicData uri="http://schemas.openxmlformats.org/presentationml/2006/ole">
            <mc:AlternateContent xmlns:mc="http://schemas.openxmlformats.org/markup-compatibility/2006">
              <mc:Choice xmlns:v="urn:schemas-microsoft-com:vml" Requires="v">
                <p:oleObj spid="_x0000_s25285" name="Equation" r:id="rId7" imgW="1261440" imgH="886680" progId="Equation.DSMT4">
                  <p:embed/>
                </p:oleObj>
              </mc:Choice>
              <mc:Fallback>
                <p:oleObj name="Equation" r:id="rId7" imgW="1261440" imgH="886680" progId="Equation.DSMT4">
                  <p:embed/>
                  <p:pic>
                    <p:nvPicPr>
                      <p:cNvPr id="0" name="Picture 6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2506211"/>
                        <a:ext cx="1268413"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4"/>
          <p:cNvGraphicFramePr>
            <a:graphicFrameLocks noChangeAspect="1"/>
          </p:cNvGraphicFramePr>
          <p:nvPr>
            <p:extLst>
              <p:ext uri="{D42A27DB-BD31-4B8C-83A1-F6EECF244321}">
                <p14:modId xmlns:p14="http://schemas.microsoft.com/office/powerpoint/2010/main" val="4241158046"/>
              </p:ext>
            </p:extLst>
          </p:nvPr>
        </p:nvGraphicFramePr>
        <p:xfrm>
          <a:off x="1015767" y="3471644"/>
          <a:ext cx="1179512" cy="279400"/>
        </p:xfrm>
        <a:graphic>
          <a:graphicData uri="http://schemas.openxmlformats.org/presentationml/2006/ole">
            <mc:AlternateContent xmlns:mc="http://schemas.openxmlformats.org/markup-compatibility/2006">
              <mc:Choice xmlns:v="urn:schemas-microsoft-com:vml" Requires="v">
                <p:oleObj spid="_x0000_s25286" name="Equation" r:id="rId9" imgW="1180588" imgH="279279" progId="Equation.DSMT4">
                  <p:embed/>
                </p:oleObj>
              </mc:Choice>
              <mc:Fallback>
                <p:oleObj name="Equation" r:id="rId9" imgW="1180588" imgH="279279" progId="Equation.DSMT4">
                  <p:embed/>
                  <p:pic>
                    <p:nvPicPr>
                      <p:cNvPr id="0" name="Picture 67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767" y="3471644"/>
                        <a:ext cx="1179512"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5"/>
          <p:cNvGraphicFramePr>
            <a:graphicFrameLocks noChangeAspect="1"/>
          </p:cNvGraphicFramePr>
          <p:nvPr>
            <p:extLst>
              <p:ext uri="{D42A27DB-BD31-4B8C-83A1-F6EECF244321}">
                <p14:modId xmlns:p14="http://schemas.microsoft.com/office/powerpoint/2010/main" val="1280376468"/>
              </p:ext>
            </p:extLst>
          </p:nvPr>
        </p:nvGraphicFramePr>
        <p:xfrm>
          <a:off x="996950" y="3975100"/>
          <a:ext cx="1065213" cy="292100"/>
        </p:xfrm>
        <a:graphic>
          <a:graphicData uri="http://schemas.openxmlformats.org/presentationml/2006/ole">
            <mc:AlternateContent xmlns:mc="http://schemas.openxmlformats.org/markup-compatibility/2006">
              <mc:Choice xmlns:v="urn:schemas-microsoft-com:vml" Requires="v">
                <p:oleObj spid="_x0000_s25287" name="Equation" r:id="rId11" imgW="1066680" imgH="291960" progId="Equation.DSMT4">
                  <p:embed/>
                </p:oleObj>
              </mc:Choice>
              <mc:Fallback>
                <p:oleObj name="Equation" r:id="rId11" imgW="1066680" imgH="291960" progId="Equation.DSMT4">
                  <p:embed/>
                  <p:pic>
                    <p:nvPicPr>
                      <p:cNvPr id="0" name="Picture 671"/>
                      <p:cNvPicPr>
                        <a:picLocks noChangeAspect="1" noChangeArrowheads="1"/>
                      </p:cNvPicPr>
                      <p:nvPr/>
                    </p:nvPicPr>
                    <p:blipFill>
                      <a:blip r:embed="rId12"/>
                      <a:srcRect/>
                      <a:stretch>
                        <a:fillRect/>
                      </a:stretch>
                    </p:blipFill>
                    <p:spPr bwMode="auto">
                      <a:xfrm>
                        <a:off x="996950" y="3975100"/>
                        <a:ext cx="10652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3"/>
          <p:cNvSpPr txBox="1">
            <a:spLocks/>
          </p:cNvSpPr>
          <p:nvPr/>
        </p:nvSpPr>
        <p:spPr>
          <a:xfrm>
            <a:off x="2438400" y="3505200"/>
            <a:ext cx="8229600" cy="2591479"/>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a:solidFill>
                <a:schemeClr val="tx1"/>
              </a:solidFill>
            </a:endParaRPr>
          </a:p>
          <a:p>
            <a:endParaRPr lang="en-US" dirty="0">
              <a:solidFill>
                <a:schemeClr val="tx1"/>
              </a:solidFill>
            </a:endParaRPr>
          </a:p>
          <a:p>
            <a:pPr>
              <a:buFont typeface="Courier New" pitchFamily="49" charset="0"/>
              <a:buNone/>
            </a:pPr>
            <a:endParaRPr lang="en-US" dirty="0">
              <a:solidFill>
                <a:schemeClr val="tx1"/>
              </a:solidFill>
            </a:endParaRPr>
          </a:p>
          <a:p>
            <a:pPr>
              <a:buFont typeface="Courier New" pitchFamily="49" charset="0"/>
              <a:buNone/>
            </a:pPr>
            <a:r>
              <a:rPr lang="en-US" dirty="0">
                <a:solidFill>
                  <a:schemeClr val="tx1"/>
                </a:solidFill>
              </a:rPr>
              <a:t>	</a:t>
            </a:r>
          </a:p>
          <a:p>
            <a:pPr>
              <a:buFont typeface="Courier New" pitchFamily="49" charset="0"/>
              <a:buNone/>
            </a:pP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9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457200" y="152400"/>
            <a:ext cx="8229600" cy="914400"/>
          </a:xfrm>
          <a:prstGeom prst="rect">
            <a:avLst/>
          </a:prstGeom>
        </p:spPr>
        <p:txBody>
          <a:bodyPr/>
          <a:lstStyle/>
          <a:p>
            <a:r>
              <a:rPr lang="en-US" dirty="0">
                <a:solidFill>
                  <a:schemeClr val="accent1"/>
                </a:solidFill>
              </a:rPr>
              <a:t>Example 6: </a:t>
            </a:r>
            <a:r>
              <a:rPr lang="en-US" dirty="0"/>
              <a:t>Verifying Inequalities</a:t>
            </a:r>
            <a:r>
              <a:rPr lang="en-US" sz="3200" dirty="0">
                <a:solidFill>
                  <a:schemeClr val="accent1"/>
                </a:solidFill>
              </a:rPr>
              <a:t> (cont.)</a:t>
            </a:r>
          </a:p>
        </p:txBody>
      </p:sp>
      <p:sp>
        <p:nvSpPr>
          <p:cNvPr id="17411" name="Rectangle 3"/>
          <p:cNvSpPr>
            <a:spLocks noGrp="1"/>
          </p:cNvSpPr>
          <p:nvPr>
            <p:ph idx="1"/>
          </p:nvPr>
        </p:nvSpPr>
        <p:spPr>
          <a:xfrm>
            <a:off x="457200" y="1280160"/>
            <a:ext cx="8229600" cy="4745915"/>
          </a:xfrm>
          <a:prstGeom prst="rect">
            <a:avLst/>
          </a:prstGeom>
          <a:noFill/>
        </p:spPr>
        <p:txBody>
          <a:bodyPr>
            <a:spAutoFit/>
          </a:bodyPr>
          <a:lstStyle/>
          <a:p>
            <a:pPr marL="514350" indent="-514350">
              <a:buFont typeface="+mj-lt"/>
              <a:buAutoNum type="alphaLcPeriod" startAt="2"/>
              <a:tabLst>
                <a:tab pos="449263" algn="l"/>
              </a:tabLst>
            </a:pPr>
            <a:r>
              <a:rPr lang="en-US" dirty="0"/>
              <a:t> </a:t>
            </a:r>
            <a:r>
              <a:rPr lang="en-US" dirty="0">
                <a:solidFill>
                  <a:srgbClr val="0000FF"/>
                </a:solidFill>
              </a:rPr>
              <a:t>3 &gt; </a:t>
            </a:r>
            <a:r>
              <a:rPr lang="en-US" dirty="0">
                <a:solidFill>
                  <a:srgbClr val="0000FF"/>
                </a:solidFill>
                <a:latin typeface="Symbol" panose="05050102010706020507" pitchFamily="18" charset="2"/>
                <a:cs typeface="Symbol" charset="2"/>
              </a:rPr>
              <a:t>-</a:t>
            </a:r>
            <a:r>
              <a:rPr lang="en-US" dirty="0">
                <a:solidFill>
                  <a:srgbClr val="0000FF"/>
                </a:solidFill>
              </a:rPr>
              <a:t>1 </a:t>
            </a:r>
            <a:r>
              <a:rPr lang="en-US" dirty="0"/>
              <a:t>is true, since 3 is greater than </a:t>
            </a:r>
            <a:r>
              <a:rPr lang="en-US" dirty="0">
                <a:latin typeface="Symbol" charset="2"/>
                <a:cs typeface="Symbol" charset="2"/>
              </a:rPr>
              <a:t>-</a:t>
            </a:r>
            <a:r>
              <a:rPr lang="en-US" dirty="0"/>
              <a:t>1. 3 is to the </a:t>
            </a:r>
            <a:br>
              <a:rPr lang="en-US" dirty="0"/>
            </a:br>
            <a:r>
              <a:rPr lang="en-US" dirty="0"/>
              <a:t> right of </a:t>
            </a:r>
            <a:r>
              <a:rPr lang="en-US" dirty="0">
                <a:latin typeface="Symbol" charset="2"/>
                <a:cs typeface="Symbol" charset="2"/>
              </a:rPr>
              <a:t>-</a:t>
            </a:r>
            <a:r>
              <a:rPr lang="en-US" dirty="0"/>
              <a:t>1 on the number line.</a:t>
            </a:r>
            <a:endParaRPr lang="en-US" b="1" dirty="0"/>
          </a:p>
          <a:p>
            <a:pPr marL="514350" indent="-514350">
              <a:lnSpc>
                <a:spcPct val="150000"/>
              </a:lnSpc>
              <a:buFont typeface="+mj-lt"/>
              <a:buAutoNum type="alphaLcPeriod" startAt="3"/>
              <a:tabLst>
                <a:tab pos="449263" algn="l"/>
              </a:tabLst>
            </a:pPr>
            <a:r>
              <a:rPr lang="en-US" dirty="0"/>
              <a:t> </a:t>
            </a:r>
            <a:r>
              <a:rPr lang="en-US" b="1" dirty="0"/>
              <a:t> 	           </a:t>
            </a:r>
            <a:r>
              <a:rPr lang="en-US" dirty="0"/>
              <a:t>is true, since       is less than               is to the left of        on the number line. (Reminder, to</a:t>
            </a:r>
          </a:p>
          <a:p>
            <a:pPr>
              <a:tabLst>
                <a:tab pos="449263" algn="l"/>
              </a:tabLst>
            </a:pPr>
            <a:r>
              <a:rPr lang="en-US" dirty="0"/>
              <a:t>	compare two fractions find equivalent fractions </a:t>
            </a:r>
            <a:br>
              <a:rPr lang="en-US" dirty="0"/>
            </a:br>
            <a:r>
              <a:rPr lang="en-US" dirty="0"/>
              <a:t>	using the LCD as the denominator. Then, compare</a:t>
            </a:r>
            <a:br>
              <a:rPr lang="en-US" dirty="0"/>
            </a:br>
            <a:r>
              <a:rPr lang="en-US" dirty="0"/>
              <a:t>	the numerators.)</a:t>
            </a:r>
          </a:p>
          <a:p>
            <a:pPr marL="514350" indent="-514350">
              <a:buFont typeface="+mj-lt"/>
              <a:buAutoNum type="alphaLcPeriod" startAt="4"/>
              <a:tabLst>
                <a:tab pos="449263" algn="l"/>
              </a:tabLst>
            </a:pPr>
            <a:r>
              <a:rPr lang="en-US" dirty="0"/>
              <a:t>2.7 </a:t>
            </a:r>
            <a:r>
              <a:rPr lang="en-US" dirty="0">
                <a:latin typeface="Times New Roman"/>
                <a:cs typeface="Symbol" charset="2"/>
              </a:rPr>
              <a:t>≥</a:t>
            </a:r>
            <a:r>
              <a:rPr lang="en-US" dirty="0"/>
              <a:t> 2.7 is true, since 2.7 is equal to 2.7.</a:t>
            </a:r>
          </a:p>
          <a:p>
            <a:pPr marL="514350" indent="-514350">
              <a:buFont typeface="+mj-lt"/>
              <a:buAutoNum type="alphaLcPeriod" startAt="5"/>
              <a:tabLst>
                <a:tab pos="449263" algn="l"/>
              </a:tabLst>
            </a:pPr>
            <a:r>
              <a:rPr lang="en-US" dirty="0"/>
              <a:t>−5 </a:t>
            </a:r>
            <a:r>
              <a:rPr lang="en-US" dirty="0">
                <a:latin typeface="Symbol" charset="2"/>
                <a:cs typeface="Symbol" charset="2"/>
              </a:rPr>
              <a:t>&gt;</a:t>
            </a:r>
            <a:r>
              <a:rPr lang="en-US" dirty="0"/>
              <a:t> −6 is true, since </a:t>
            </a:r>
            <a:r>
              <a:rPr lang="en-US" dirty="0">
                <a:latin typeface="Symbol" charset="2"/>
                <a:cs typeface="Symbol" charset="2"/>
              </a:rPr>
              <a:t>-</a:t>
            </a:r>
            <a:r>
              <a:rPr lang="en-US" dirty="0"/>
              <a:t>5 is greater than </a:t>
            </a:r>
            <a:r>
              <a:rPr lang="en-US" dirty="0">
                <a:latin typeface="Symbol" charset="2"/>
                <a:cs typeface="Symbol" charset="2"/>
              </a:rPr>
              <a:t>-</a:t>
            </a:r>
            <a:r>
              <a:rPr lang="en-US" dirty="0"/>
              <a:t>6.   </a:t>
            </a:r>
          </a:p>
        </p:txBody>
      </p:sp>
      <p:graphicFrame>
        <p:nvGraphicFramePr>
          <p:cNvPr id="7" name="Object 1"/>
          <p:cNvGraphicFramePr>
            <a:graphicFrameLocks noChangeAspect="1"/>
          </p:cNvGraphicFramePr>
          <p:nvPr>
            <p:extLst>
              <p:ext uri="{D42A27DB-BD31-4B8C-83A1-F6EECF244321}">
                <p14:modId xmlns:p14="http://schemas.microsoft.com/office/powerpoint/2010/main" val="1958489497"/>
              </p:ext>
            </p:extLst>
          </p:nvPr>
        </p:nvGraphicFramePr>
        <p:xfrm>
          <a:off x="1032749" y="2233394"/>
          <a:ext cx="1270000" cy="857250"/>
        </p:xfrm>
        <a:graphic>
          <a:graphicData uri="http://schemas.openxmlformats.org/presentationml/2006/ole">
            <mc:AlternateContent xmlns:mc="http://schemas.openxmlformats.org/markup-compatibility/2006">
              <mc:Choice xmlns:v="urn:schemas-microsoft-com:vml" Requires="v">
                <p:oleObj spid="_x0000_s24214" name="Equation" r:id="rId3" imgW="1257120" imgH="838080" progId="Equation.DSMT4">
                  <p:embed/>
                </p:oleObj>
              </mc:Choice>
              <mc:Fallback>
                <p:oleObj name="Equation" r:id="rId3" imgW="1257120" imgH="838080" progId="Equation.DSMT4">
                  <p:embed/>
                  <p:pic>
                    <p:nvPicPr>
                      <p:cNvPr id="0" name="Picture 6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749" y="2233394"/>
                        <a:ext cx="1270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
          <p:cNvGraphicFramePr>
            <a:graphicFrameLocks noChangeAspect="1"/>
          </p:cNvGraphicFramePr>
          <p:nvPr>
            <p:extLst>
              <p:ext uri="{D42A27DB-BD31-4B8C-83A1-F6EECF244321}">
                <p14:modId xmlns:p14="http://schemas.microsoft.com/office/powerpoint/2010/main" val="3308609862"/>
              </p:ext>
            </p:extLst>
          </p:nvPr>
        </p:nvGraphicFramePr>
        <p:xfrm>
          <a:off x="2522989" y="2833906"/>
          <a:ext cx="522288" cy="857250"/>
        </p:xfrm>
        <a:graphic>
          <a:graphicData uri="http://schemas.openxmlformats.org/presentationml/2006/ole">
            <mc:AlternateContent xmlns:mc="http://schemas.openxmlformats.org/markup-compatibility/2006">
              <mc:Choice xmlns:v="urn:schemas-microsoft-com:vml" Requires="v">
                <p:oleObj spid="_x0000_s24215" name="Equation" r:id="rId5" imgW="507960" imgH="838080" progId="Equation.DSMT4">
                  <p:embed/>
                </p:oleObj>
              </mc:Choice>
              <mc:Fallback>
                <p:oleObj name="Equation" r:id="rId5" imgW="507960" imgH="838080" progId="Equation.DSMT4">
                  <p:embed/>
                  <p:pic>
                    <p:nvPicPr>
                      <p:cNvPr id="0" name="Picture 6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2989" y="2833906"/>
                        <a:ext cx="5222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
          <p:cNvGraphicFramePr>
            <a:graphicFrameLocks noChangeAspect="1"/>
          </p:cNvGraphicFramePr>
          <p:nvPr>
            <p:extLst>
              <p:ext uri="{D42A27DB-BD31-4B8C-83A1-F6EECF244321}">
                <p14:modId xmlns:p14="http://schemas.microsoft.com/office/powerpoint/2010/main" val="401633708"/>
              </p:ext>
            </p:extLst>
          </p:nvPr>
        </p:nvGraphicFramePr>
        <p:xfrm>
          <a:off x="6313924" y="2199139"/>
          <a:ext cx="1144588" cy="857250"/>
        </p:xfrm>
        <a:graphic>
          <a:graphicData uri="http://schemas.openxmlformats.org/presentationml/2006/ole">
            <mc:AlternateContent xmlns:mc="http://schemas.openxmlformats.org/markup-compatibility/2006">
              <mc:Choice xmlns:v="urn:schemas-microsoft-com:vml" Requires="v">
                <p:oleObj spid="_x0000_s24216" name="Equation" r:id="rId7" imgW="1130040" imgH="838080" progId="Equation.DSMT4">
                  <p:embed/>
                </p:oleObj>
              </mc:Choice>
              <mc:Fallback>
                <p:oleObj name="Equation" r:id="rId7" imgW="1130040" imgH="838080" progId="Equation.DSMT4">
                  <p:embed/>
                  <p:pic>
                    <p:nvPicPr>
                      <p:cNvPr id="0" name="Picture 6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924" y="2199139"/>
                        <a:ext cx="11445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
          <p:cNvGraphicFramePr>
            <a:graphicFrameLocks noChangeAspect="1"/>
          </p:cNvGraphicFramePr>
          <p:nvPr>
            <p:extLst>
              <p:ext uri="{D42A27DB-BD31-4B8C-83A1-F6EECF244321}">
                <p14:modId xmlns:p14="http://schemas.microsoft.com/office/powerpoint/2010/main" val="1289113445"/>
              </p:ext>
            </p:extLst>
          </p:nvPr>
        </p:nvGraphicFramePr>
        <p:xfrm>
          <a:off x="4164464" y="2190051"/>
          <a:ext cx="492125" cy="857250"/>
        </p:xfrm>
        <a:graphic>
          <a:graphicData uri="http://schemas.openxmlformats.org/presentationml/2006/ole">
            <mc:AlternateContent xmlns:mc="http://schemas.openxmlformats.org/markup-compatibility/2006">
              <mc:Choice xmlns:v="urn:schemas-microsoft-com:vml" Requires="v">
                <p:oleObj spid="_x0000_s24217" name="Equation" r:id="rId9" imgW="482400" imgH="838080" progId="Equation.DSMT4">
                  <p:embed/>
                </p:oleObj>
              </mc:Choice>
              <mc:Fallback>
                <p:oleObj name="Equation" r:id="rId9" imgW="482400" imgH="838080" progId="Equation.DSMT4">
                  <p:embed/>
                  <p:pic>
                    <p:nvPicPr>
                      <p:cNvPr id="0" name="Picture 6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4464" y="2190051"/>
                        <a:ext cx="4921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prstGeom prst="rect">
            <a:avLst/>
          </a:prstGeom>
        </p:spPr>
        <p:txBody>
          <a:bodyPr/>
          <a:lstStyle/>
          <a:p>
            <a:r>
              <a:rPr lang="en-US" dirty="0"/>
              <a:t>Inequality Symbols</a:t>
            </a:r>
            <a:endParaRPr lang="en-US" sz="3200" dirty="0">
              <a:solidFill>
                <a:schemeClr val="accent1"/>
              </a:solidFill>
            </a:endParaRPr>
          </a:p>
        </p:txBody>
      </p:sp>
      <p:sp>
        <p:nvSpPr>
          <p:cNvPr id="8" name="Content Placeholder 4"/>
          <p:cNvSpPr txBox="1">
            <a:spLocks/>
          </p:cNvSpPr>
          <p:nvPr/>
        </p:nvSpPr>
        <p:spPr>
          <a:xfrm>
            <a:off x="457200" y="1280160"/>
            <a:ext cx="8229600" cy="2529840"/>
          </a:xfrm>
          <a:prstGeom prst="rect">
            <a:avLst/>
          </a:prstGeom>
          <a:noFill/>
          <a:ln w="28575">
            <a:solidFill>
              <a:srgbClr val="FF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r>
              <a:rPr lang="en-US" b="1" dirty="0">
                <a:solidFill>
                  <a:srgbClr val="000000"/>
                </a:solidFill>
                <a:latin typeface="Calibri" pitchFamily="34" charset="0"/>
              </a:rPr>
              <a:t>Notes</a:t>
            </a:r>
          </a:p>
          <a:p>
            <a:pPr eaLnBrk="0" hangingPunct="0"/>
            <a:r>
              <a:rPr lang="en-US" dirty="0">
                <a:solidFill>
                  <a:srgbClr val="000000"/>
                </a:solidFill>
              </a:rPr>
              <a:t>7 </a:t>
            </a:r>
            <a:r>
              <a:rPr lang="en-US" dirty="0">
                <a:solidFill>
                  <a:srgbClr val="000000"/>
                </a:solidFill>
                <a:latin typeface="Symbol" charset="2"/>
                <a:cs typeface="Symbol" charset="2"/>
              </a:rPr>
              <a:t>&lt;</a:t>
            </a:r>
            <a:r>
              <a:rPr lang="en-US" dirty="0">
                <a:solidFill>
                  <a:srgbClr val="000000"/>
                </a:solidFill>
              </a:rPr>
              <a:t> 15 can be read as “7 is less than 15” or as “15 is greater than 7.”</a:t>
            </a:r>
          </a:p>
          <a:p>
            <a:pPr eaLnBrk="0" hangingPunct="0">
              <a:spcBef>
                <a:spcPts val="1200"/>
              </a:spcBef>
            </a:pPr>
            <a:r>
              <a:rPr lang="en-US" dirty="0">
                <a:solidFill>
                  <a:srgbClr val="000000"/>
                </a:solidFill>
              </a:rPr>
              <a:t>3 </a:t>
            </a:r>
            <a:r>
              <a:rPr lang="en-US" dirty="0">
                <a:solidFill>
                  <a:srgbClr val="000000"/>
                </a:solidFill>
                <a:latin typeface="Symbol" charset="2"/>
                <a:cs typeface="Symbol" charset="2"/>
              </a:rPr>
              <a:t>&gt;</a:t>
            </a:r>
            <a:r>
              <a:rPr lang="en-US" dirty="0">
                <a:solidFill>
                  <a:srgbClr val="000000"/>
                </a:solidFill>
              </a:rPr>
              <a:t> </a:t>
            </a:r>
            <a:r>
              <a:rPr lang="en-US" dirty="0">
                <a:solidFill>
                  <a:srgbClr val="000000"/>
                </a:solidFill>
                <a:latin typeface="Symbol" charset="2"/>
                <a:cs typeface="Symbol" charset="2"/>
              </a:rPr>
              <a:t>-</a:t>
            </a:r>
            <a:r>
              <a:rPr lang="en-US" dirty="0">
                <a:solidFill>
                  <a:srgbClr val="000000"/>
                </a:solidFill>
              </a:rPr>
              <a:t>1 can be read as “3 is greater than </a:t>
            </a:r>
            <a:r>
              <a:rPr lang="en-US" dirty="0">
                <a:solidFill>
                  <a:srgbClr val="000000"/>
                </a:solidFill>
                <a:latin typeface="Symbol" charset="2"/>
                <a:cs typeface="Symbol" charset="2"/>
              </a:rPr>
              <a:t>-</a:t>
            </a:r>
            <a:r>
              <a:rPr lang="en-US" dirty="0">
                <a:solidFill>
                  <a:srgbClr val="000000"/>
                </a:solidFill>
              </a:rPr>
              <a:t>1” or as “</a:t>
            </a:r>
            <a:r>
              <a:rPr lang="en-US" dirty="0">
                <a:solidFill>
                  <a:srgbClr val="000000"/>
                </a:solidFill>
                <a:latin typeface="Symbol" charset="2"/>
                <a:cs typeface="Symbol" charset="2"/>
              </a:rPr>
              <a:t>-</a:t>
            </a:r>
            <a:r>
              <a:rPr lang="en-US" dirty="0">
                <a:solidFill>
                  <a:srgbClr val="000000"/>
                </a:solidFill>
              </a:rPr>
              <a:t>1 is less than 3.”</a:t>
            </a:r>
            <a:endParaRPr lang="en-US"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prstGeom prst="rect">
            <a:avLst/>
          </a:prstGeom>
        </p:spPr>
        <p:txBody>
          <a:bodyPr/>
          <a:lstStyle/>
          <a:p>
            <a:r>
              <a:rPr lang="en-US" sz="3200">
                <a:solidFill>
                  <a:schemeClr val="accent1"/>
                </a:solidFill>
              </a:rPr>
              <a:t>Absolute Value</a:t>
            </a:r>
          </a:p>
        </p:txBody>
      </p:sp>
      <p:sp>
        <p:nvSpPr>
          <p:cNvPr id="8" name="Content Placeholder 6"/>
          <p:cNvSpPr txBox="1">
            <a:spLocks/>
          </p:cNvSpPr>
          <p:nvPr/>
        </p:nvSpPr>
        <p:spPr>
          <a:xfrm>
            <a:off x="457200" y="1280160"/>
            <a:ext cx="8229600" cy="1996440"/>
          </a:xfrm>
          <a:prstGeom prst="rect">
            <a:avLst/>
          </a:prstGeom>
          <a:solidFill>
            <a:srgbClr val="FFFFCC"/>
          </a:solidFill>
          <a:ln w="28575">
            <a:solidFill>
              <a:srgbClr val="000000"/>
            </a:solidFill>
          </a:ln>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tabLst>
                <a:tab pos="520700" algn="l"/>
                <a:tab pos="977900" algn="l"/>
              </a:tabLst>
            </a:pPr>
            <a:r>
              <a:rPr lang="en-US" b="1" dirty="0">
                <a:solidFill>
                  <a:srgbClr val="000000"/>
                </a:solidFill>
                <a:latin typeface="Calibri" pitchFamily="34" charset="0"/>
              </a:rPr>
              <a:t>Properties</a:t>
            </a:r>
          </a:p>
          <a:p>
            <a:pPr eaLnBrk="0" hangingPunct="0">
              <a:tabLst>
                <a:tab pos="520700" algn="l"/>
                <a:tab pos="977900" algn="l"/>
              </a:tabLst>
            </a:pPr>
            <a:r>
              <a:rPr lang="en-US" dirty="0">
                <a:solidFill>
                  <a:srgbClr val="000000"/>
                </a:solidFill>
                <a:latin typeface="Calibri" pitchFamily="34" charset="0"/>
              </a:rPr>
              <a:t>The </a:t>
            </a:r>
            <a:r>
              <a:rPr lang="en-US" b="1" dirty="0">
                <a:solidFill>
                  <a:srgbClr val="C00000"/>
                </a:solidFill>
                <a:latin typeface="Calibri" pitchFamily="34" charset="0"/>
              </a:rPr>
              <a:t>absolute value</a:t>
            </a:r>
            <a:r>
              <a:rPr lang="en-US" dirty="0">
                <a:solidFill>
                  <a:srgbClr val="C00000"/>
                </a:solidFill>
                <a:latin typeface="Calibri" pitchFamily="34" charset="0"/>
              </a:rPr>
              <a:t> </a:t>
            </a:r>
            <a:r>
              <a:rPr lang="en-US" dirty="0">
                <a:solidFill>
                  <a:srgbClr val="000000"/>
                </a:solidFill>
                <a:latin typeface="Calibri" pitchFamily="34" charset="0"/>
              </a:rPr>
              <a:t>of a real number is its distance from 0 </a:t>
            </a:r>
            <a:r>
              <a:rPr lang="en-US" dirty="0">
                <a:solidFill>
                  <a:srgbClr val="000000"/>
                </a:solidFill>
              </a:rPr>
              <a:t>on a number line. Note that the absolute value of a real number is never negative.</a:t>
            </a:r>
            <a:endParaRPr lang="en-US" b="1" dirty="0">
              <a:solidFill>
                <a:srgbClr val="000000"/>
              </a:solidFill>
              <a:latin typeface="Calibri" pitchFamily="34" charset="0"/>
            </a:endParaRPr>
          </a:p>
          <a:p>
            <a:pPr eaLnBrk="0" hangingPunct="0"/>
            <a:endParaRPr lang="en-US" b="1" dirty="0">
              <a:solidFill>
                <a:srgbClr val="000000"/>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prstGeom prst="rect">
            <a:avLst/>
          </a:prstGeom>
        </p:spPr>
        <p:txBody>
          <a:bodyPr/>
          <a:lstStyle/>
          <a:p>
            <a:r>
              <a:rPr lang="en-US" sz="3200" dirty="0">
                <a:solidFill>
                  <a:schemeClr val="accent1"/>
                </a:solidFill>
              </a:rPr>
              <a:t>Example 7: </a:t>
            </a:r>
            <a:r>
              <a:rPr lang="en-US" dirty="0"/>
              <a:t>Finding Absolute Values</a:t>
            </a:r>
            <a:endParaRPr lang="en-US" sz="3200" dirty="0">
              <a:solidFill>
                <a:schemeClr val="accent1"/>
              </a:solidFill>
            </a:endParaRPr>
          </a:p>
        </p:txBody>
      </p:sp>
      <p:graphicFrame>
        <p:nvGraphicFramePr>
          <p:cNvPr id="13321" name="Object 9"/>
          <p:cNvGraphicFramePr>
            <a:graphicFrameLocks noChangeAspect="1"/>
          </p:cNvGraphicFramePr>
          <p:nvPr>
            <p:extLst>
              <p:ext uri="{D42A27DB-BD31-4B8C-83A1-F6EECF244321}">
                <p14:modId xmlns:p14="http://schemas.microsoft.com/office/powerpoint/2010/main" val="4111489001"/>
              </p:ext>
            </p:extLst>
          </p:nvPr>
        </p:nvGraphicFramePr>
        <p:xfrm>
          <a:off x="1575033" y="4733488"/>
          <a:ext cx="736600" cy="292100"/>
        </p:xfrm>
        <a:graphic>
          <a:graphicData uri="http://schemas.openxmlformats.org/presentationml/2006/ole">
            <mc:AlternateContent xmlns:mc="http://schemas.openxmlformats.org/markup-compatibility/2006">
              <mc:Choice xmlns:v="urn:schemas-microsoft-com:vml" Requires="v">
                <p:oleObj spid="_x0000_s27646" name="Equation" r:id="rId3" imgW="736600" imgH="292100" progId="Equation.DSMT4">
                  <p:embed/>
                </p:oleObj>
              </mc:Choice>
              <mc:Fallback>
                <p:oleObj name="Equation" r:id="rId3" imgW="736600" imgH="292100" progId="Equation.DSMT4">
                  <p:embed/>
                  <p:pic>
                    <p:nvPicPr>
                      <p:cNvPr id="0" name="Picture 9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033" y="4733488"/>
                        <a:ext cx="736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3"/>
          <p:cNvSpPr txBox="1">
            <a:spLocks/>
          </p:cNvSpPr>
          <p:nvPr/>
        </p:nvSpPr>
        <p:spPr>
          <a:xfrm>
            <a:off x="457200" y="1280161"/>
            <a:ext cx="8229600" cy="19202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Font typeface="Courier New" pitchFamily="49" charset="0"/>
              <a:buNone/>
            </a:pPr>
            <a:r>
              <a:rPr lang="en-US" sz="2800" dirty="0"/>
              <a:t>Simplify each absolute value expression.</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marL="514350" indent="-514350">
              <a:spcAft>
                <a:spcPts val="1200"/>
              </a:spcAft>
              <a:buFont typeface="+mj-lt"/>
              <a:buAutoNum type="alphaLcPeriod"/>
            </a:pPr>
            <a:r>
              <a:rPr lang="en-US" sz="2800" dirty="0"/>
              <a:t> </a:t>
            </a:r>
          </a:p>
          <a:p>
            <a:pPr>
              <a:spcAft>
                <a:spcPts val="1200"/>
              </a:spcAft>
              <a:buFont typeface="Courier New" pitchFamily="49" charset="0"/>
              <a:buNone/>
            </a:pPr>
            <a:r>
              <a:rPr lang="en-US" sz="2800" b="1" dirty="0"/>
              <a:t>Solution</a:t>
            </a:r>
          </a:p>
          <a:p>
            <a:pPr marL="514350" indent="-514350">
              <a:spcAft>
                <a:spcPts val="1200"/>
              </a:spcAft>
              <a:buFont typeface="+mj-lt"/>
              <a:buAutoNum type="alphaLcPeriod"/>
            </a:pPr>
            <a:r>
              <a:rPr lang="en-US" sz="2800" dirty="0"/>
              <a:t>       	 The number 6.3 is 6.3 units from 0.</a:t>
            </a:r>
          </a:p>
          <a:p>
            <a:pPr marL="514350" indent="-514350">
              <a:spcAft>
                <a:spcPts val="1200"/>
              </a:spcAft>
              <a:buFont typeface="+mj-lt"/>
              <a:buAutoNum type="alphaLcPeriod"/>
            </a:pPr>
            <a:r>
              <a:rPr lang="en-US" sz="2800" dirty="0"/>
              <a:t>                   The number </a:t>
            </a:r>
            <a:r>
              <a:rPr lang="en-US" sz="2800" dirty="0">
                <a:latin typeface="Symbol" charset="2"/>
                <a:cs typeface="Symbol" charset="2"/>
              </a:rPr>
              <a:t>-</a:t>
            </a:r>
            <a:r>
              <a:rPr lang="en-US" sz="2800" dirty="0"/>
              <a:t>5.1 is 5.1 units from 0. </a:t>
            </a:r>
          </a:p>
          <a:p>
            <a:pPr marL="514350" indent="-514350">
              <a:spcAft>
                <a:spcPts val="1200"/>
              </a:spcAft>
              <a:buFont typeface="+mj-lt"/>
              <a:buAutoNum type="alphaLcPeriod"/>
            </a:pPr>
            <a:endParaRPr lang="en-US" sz="2800" dirty="0"/>
          </a:p>
        </p:txBody>
      </p:sp>
      <p:graphicFrame>
        <p:nvGraphicFramePr>
          <p:cNvPr id="13" name="Object 5"/>
          <p:cNvGraphicFramePr>
            <a:graphicFrameLocks noChangeAspect="1"/>
          </p:cNvGraphicFramePr>
          <p:nvPr>
            <p:extLst>
              <p:ext uri="{D42A27DB-BD31-4B8C-83A1-F6EECF244321}">
                <p14:modId xmlns:p14="http://schemas.microsoft.com/office/powerpoint/2010/main" val="876609124"/>
              </p:ext>
            </p:extLst>
          </p:nvPr>
        </p:nvGraphicFramePr>
        <p:xfrm>
          <a:off x="922789" y="5300444"/>
          <a:ext cx="796925" cy="479425"/>
        </p:xfrm>
        <a:graphic>
          <a:graphicData uri="http://schemas.openxmlformats.org/presentationml/2006/ole">
            <mc:AlternateContent xmlns:mc="http://schemas.openxmlformats.org/markup-compatibility/2006">
              <mc:Choice xmlns:v="urn:schemas-microsoft-com:vml" Requires="v">
                <p:oleObj spid="_x0000_s27647" name="Equation" r:id="rId5" imgW="787320" imgH="469800" progId="Equation.DSMT4">
                  <p:embed/>
                </p:oleObj>
              </mc:Choice>
              <mc:Fallback>
                <p:oleObj name="Equation" r:id="rId5" imgW="787320" imgH="469800" progId="Equation.DSMT4">
                  <p:embed/>
                  <p:pic>
                    <p:nvPicPr>
                      <p:cNvPr id="0" name="Picture 9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789" y="5300444"/>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2418582652"/>
              </p:ext>
            </p:extLst>
          </p:nvPr>
        </p:nvGraphicFramePr>
        <p:xfrm>
          <a:off x="1752600" y="5393422"/>
          <a:ext cx="723900" cy="279400"/>
        </p:xfrm>
        <a:graphic>
          <a:graphicData uri="http://schemas.openxmlformats.org/presentationml/2006/ole">
            <mc:AlternateContent xmlns:mc="http://schemas.openxmlformats.org/markup-compatibility/2006">
              <mc:Choice xmlns:v="urn:schemas-microsoft-com:vml" Requires="v">
                <p:oleObj spid="_x0000_s36864" name="Equation" r:id="rId7" imgW="712800" imgH="264960" progId="Equation.DSMT4">
                  <p:embed/>
                </p:oleObj>
              </mc:Choice>
              <mc:Fallback>
                <p:oleObj name="Equation" r:id="rId7" imgW="712800" imgH="264960" progId="Equation.DSMT4">
                  <p:embed/>
                  <p:pic>
                    <p:nvPicPr>
                      <p:cNvPr id="0" name="Picture 9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93422"/>
                        <a:ext cx="7239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1018471272"/>
              </p:ext>
            </p:extLst>
          </p:nvPr>
        </p:nvGraphicFramePr>
        <p:xfrm>
          <a:off x="957044" y="2006367"/>
          <a:ext cx="577850" cy="479425"/>
        </p:xfrm>
        <a:graphic>
          <a:graphicData uri="http://schemas.openxmlformats.org/presentationml/2006/ole">
            <mc:AlternateContent xmlns:mc="http://schemas.openxmlformats.org/markup-compatibility/2006">
              <mc:Choice xmlns:v="urn:schemas-microsoft-com:vml" Requires="v">
                <p:oleObj spid="_x0000_s36865" name="Equation" r:id="rId9" imgW="571320" imgH="469800" progId="Equation.DSMT4">
                  <p:embed/>
                </p:oleObj>
              </mc:Choice>
              <mc:Fallback>
                <p:oleObj name="Equation" r:id="rId9" imgW="571320" imgH="469800" progId="Equation.DSMT4">
                  <p:embed/>
                  <p:pic>
                    <p:nvPicPr>
                      <p:cNvPr id="0" name="Picture 9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044" y="2006367"/>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45663372"/>
              </p:ext>
            </p:extLst>
          </p:nvPr>
        </p:nvGraphicFramePr>
        <p:xfrm>
          <a:off x="965433" y="2650222"/>
          <a:ext cx="796925" cy="479425"/>
        </p:xfrm>
        <a:graphic>
          <a:graphicData uri="http://schemas.openxmlformats.org/presentationml/2006/ole">
            <mc:AlternateContent xmlns:mc="http://schemas.openxmlformats.org/markup-compatibility/2006">
              <mc:Choice xmlns:v="urn:schemas-microsoft-com:vml" Requires="v">
                <p:oleObj spid="_x0000_s36866" name="Equation" r:id="rId11" imgW="787320" imgH="469800" progId="Equation.DSMT4">
                  <p:embed/>
                </p:oleObj>
              </mc:Choice>
              <mc:Fallback>
                <p:oleObj name="Equation" r:id="rId11" imgW="787320" imgH="469800" progId="Equation.DSMT4">
                  <p:embed/>
                  <p:pic>
                    <p:nvPicPr>
                      <p:cNvPr id="0" name="Picture 9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433" y="2650222"/>
                        <a:ext cx="7969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5"/>
          <p:cNvGraphicFramePr>
            <a:graphicFrameLocks noChangeAspect="1"/>
          </p:cNvGraphicFramePr>
          <p:nvPr>
            <p:extLst>
              <p:ext uri="{D42A27DB-BD31-4B8C-83A1-F6EECF244321}">
                <p14:modId xmlns:p14="http://schemas.microsoft.com/office/powerpoint/2010/main" val="3994498542"/>
              </p:ext>
            </p:extLst>
          </p:nvPr>
        </p:nvGraphicFramePr>
        <p:xfrm>
          <a:off x="965433" y="3322186"/>
          <a:ext cx="1052513" cy="479425"/>
        </p:xfrm>
        <a:graphic>
          <a:graphicData uri="http://schemas.openxmlformats.org/presentationml/2006/ole">
            <mc:AlternateContent xmlns:mc="http://schemas.openxmlformats.org/markup-compatibility/2006">
              <mc:Choice xmlns:v="urn:schemas-microsoft-com:vml" Requires="v">
                <p:oleObj spid="_x0000_s36867" name="Equation" r:id="rId13" imgW="1041120" imgH="469800" progId="Equation.DSMT4">
                  <p:embed/>
                </p:oleObj>
              </mc:Choice>
              <mc:Fallback>
                <p:oleObj name="Equation" r:id="rId13" imgW="1041120" imgH="469800" progId="Equation.DSMT4">
                  <p:embed/>
                  <p:pic>
                    <p:nvPicPr>
                      <p:cNvPr id="0" name="Picture 9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65433" y="3322186"/>
                        <a:ext cx="1052513"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596" name="Object 972"/>
          <p:cNvGraphicFramePr>
            <a:graphicFrameLocks noChangeAspect="1"/>
          </p:cNvGraphicFramePr>
          <p:nvPr/>
        </p:nvGraphicFramePr>
        <p:xfrm>
          <a:off x="923488" y="4648200"/>
          <a:ext cx="577850" cy="479425"/>
        </p:xfrm>
        <a:graphic>
          <a:graphicData uri="http://schemas.openxmlformats.org/presentationml/2006/ole">
            <mc:AlternateContent xmlns:mc="http://schemas.openxmlformats.org/markup-compatibility/2006">
              <mc:Choice xmlns:v="urn:schemas-microsoft-com:vml" Requires="v">
                <p:oleObj spid="_x0000_s36868" name="Equation" r:id="rId15" imgW="571320" imgH="469800" progId="Equation.DSMT4">
                  <p:embed/>
                </p:oleObj>
              </mc:Choice>
              <mc:Fallback>
                <p:oleObj name="Equation" r:id="rId15" imgW="571320" imgH="469800" progId="Equation.DSMT4">
                  <p:embed/>
                  <p:pic>
                    <p:nvPicPr>
                      <p:cNvPr id="0" name="Picture 97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23488" y="4648200"/>
                        <a:ext cx="57785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59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7: </a:t>
            </a:r>
            <a:r>
              <a:rPr lang="en-US" dirty="0"/>
              <a:t>Finding Absolute Values (cont.)</a:t>
            </a:r>
          </a:p>
        </p:txBody>
      </p:sp>
      <p:sp>
        <p:nvSpPr>
          <p:cNvPr id="3" name="Content Placeholder 2"/>
          <p:cNvSpPr>
            <a:spLocks noGrp="1"/>
          </p:cNvSpPr>
          <p:nvPr>
            <p:ph idx="1"/>
          </p:nvPr>
        </p:nvSpPr>
        <p:spPr/>
        <p:txBody>
          <a:bodyPr/>
          <a:lstStyle/>
          <a:p>
            <a:pPr marL="514350" indent="-514350">
              <a:buFont typeface="+mj-lt"/>
              <a:buAutoNum type="alphaLcPeriod" startAt="3"/>
            </a:pPr>
            <a:r>
              <a:rPr lang="en-US" dirty="0"/>
              <a:t> 				    The opposite of the absolute value of </a:t>
            </a:r>
            <a:r>
              <a:rPr lang="en-US" dirty="0">
                <a:latin typeface="Symbol" charset="2"/>
                <a:cs typeface="Symbol" charset="2"/>
              </a:rPr>
              <a:t>-</a:t>
            </a:r>
            <a:r>
              <a:rPr lang="en-US" dirty="0"/>
              <a:t>2.9.</a:t>
            </a:r>
          </a:p>
          <a:p>
            <a:pPr marL="514350" indent="-514350"/>
            <a:r>
              <a:rPr lang="en-US" dirty="0"/>
              <a:t>	</a:t>
            </a:r>
          </a:p>
        </p:txBody>
      </p:sp>
      <p:graphicFrame>
        <p:nvGraphicFramePr>
          <p:cNvPr id="35842" name="Object 2"/>
          <p:cNvGraphicFramePr>
            <a:graphicFrameLocks noChangeAspect="1"/>
          </p:cNvGraphicFramePr>
          <p:nvPr/>
        </p:nvGraphicFramePr>
        <p:xfrm>
          <a:off x="990600" y="1346433"/>
          <a:ext cx="1052513" cy="477837"/>
        </p:xfrm>
        <a:graphic>
          <a:graphicData uri="http://schemas.openxmlformats.org/presentationml/2006/ole">
            <mc:AlternateContent xmlns:mc="http://schemas.openxmlformats.org/markup-compatibility/2006">
              <mc:Choice xmlns:v="urn:schemas-microsoft-com:vml" Requires="v">
                <p:oleObj spid="_x0000_s35866" name="Equation" r:id="rId3" imgW="1041120" imgH="469800" progId="Equation.DSMT4">
                  <p:embed/>
                </p:oleObj>
              </mc:Choice>
              <mc:Fallback>
                <p:oleObj name="Equation" r:id="rId3" imgW="104112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46433"/>
                        <a:ext cx="1052513"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2109132" y="1346433"/>
          <a:ext cx="1219200" cy="469900"/>
        </p:xfrm>
        <a:graphic>
          <a:graphicData uri="http://schemas.openxmlformats.org/presentationml/2006/ole">
            <mc:AlternateContent xmlns:mc="http://schemas.openxmlformats.org/markup-compatibility/2006">
              <mc:Choice xmlns:v="urn:schemas-microsoft-com:vml" Requires="v">
                <p:oleObj spid="_x0000_s35867" name="Equation" r:id="rId5" imgW="1219200" imgH="469900" progId="Equation.DSMT4">
                  <p:embed/>
                </p:oleObj>
              </mc:Choice>
              <mc:Fallback>
                <p:oleObj name="Equation" r:id="rId5" imgW="1219200" imgH="4699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132" y="1346433"/>
                        <a:ext cx="1219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3429932" y="1424221"/>
          <a:ext cx="965200" cy="292100"/>
        </p:xfrm>
        <a:graphic>
          <a:graphicData uri="http://schemas.openxmlformats.org/presentationml/2006/ole">
            <mc:AlternateContent xmlns:mc="http://schemas.openxmlformats.org/markup-compatibility/2006">
              <mc:Choice xmlns:v="urn:schemas-microsoft-com:vml" Requires="v">
                <p:oleObj spid="_x0000_s35868" name="Equation" r:id="rId7" imgW="965200" imgH="292100" progId="Equation.DSMT4">
                  <p:embed/>
                </p:oleObj>
              </mc:Choice>
              <mc:Fallback>
                <p:oleObj name="Equation" r:id="rId7" imgW="965200" imgH="2921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932" y="1424221"/>
                        <a:ext cx="965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r>
              <a:rPr lang="en-US" sz="3200">
                <a:solidFill>
                  <a:schemeClr val="accent1"/>
                </a:solidFill>
              </a:rPr>
              <a:t>Objectives</a:t>
            </a:r>
          </a:p>
        </p:txBody>
      </p:sp>
      <p:sp>
        <p:nvSpPr>
          <p:cNvPr id="5123" name="Rectangle 3"/>
          <p:cNvSpPr>
            <a:spLocks noGrp="1"/>
          </p:cNvSpPr>
          <p:nvPr>
            <p:ph idx="1"/>
          </p:nvPr>
        </p:nvSpPr>
        <p:spPr>
          <a:xfrm>
            <a:off x="457200" y="1280160"/>
            <a:ext cx="8229600" cy="3022366"/>
          </a:xfrm>
          <a:prstGeom prst="rect">
            <a:avLst/>
          </a:prstGeom>
          <a:noFill/>
        </p:spPr>
        <p:txBody>
          <a:bodyPr>
            <a:spAutoFit/>
          </a:bodyPr>
          <a:lstStyle/>
          <a:p>
            <a:pPr>
              <a:buFont typeface="Courier New" pitchFamily="49" charset="0"/>
              <a:buChar char="o"/>
              <a:tabLst>
                <a:tab pos="463550" algn="l"/>
              </a:tabLst>
            </a:pPr>
            <a:r>
              <a:rPr lang="en-US" i="0" dirty="0">
                <a:solidFill>
                  <a:schemeClr val="tx1"/>
                </a:solidFill>
              </a:rPr>
              <a:t>	Graph </a:t>
            </a:r>
            <a:r>
              <a:rPr lang="en-US" dirty="0"/>
              <a:t>real numbers on a number line.</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Identify </a:t>
            </a:r>
            <a:r>
              <a:rPr lang="en-US" dirty="0"/>
              <a:t>types of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Recognize the inequality symbols and use them to</a:t>
            </a:r>
            <a:br>
              <a:rPr lang="en-US" dirty="0"/>
            </a:br>
            <a:r>
              <a:rPr lang="en-US" dirty="0"/>
              <a:t>	compare real numbers.</a:t>
            </a:r>
            <a:endParaRPr lang="en-US" i="0" dirty="0">
              <a:solidFill>
                <a:schemeClr val="tx1"/>
              </a:solidFill>
            </a:endParaRPr>
          </a:p>
          <a:p>
            <a:pPr>
              <a:buFont typeface="Courier New" pitchFamily="49" charset="0"/>
              <a:buChar char="o"/>
              <a:tabLst>
                <a:tab pos="463550" algn="l"/>
              </a:tabLst>
            </a:pPr>
            <a:r>
              <a:rPr lang="en-US" i="0" dirty="0">
                <a:solidFill>
                  <a:schemeClr val="tx1"/>
                </a:solidFill>
              </a:rPr>
              <a:t>	</a:t>
            </a:r>
            <a:r>
              <a:rPr lang="en-US" dirty="0"/>
              <a:t>Find the absolute value of a real number.</a:t>
            </a:r>
          </a:p>
          <a:p>
            <a:pPr>
              <a:tabLst>
                <a:tab pos="463550" algn="l"/>
              </a:tabLst>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5666" y="2610555"/>
            <a:ext cx="4400757" cy="523220"/>
          </a:xfrm>
          <a:prstGeom prst="rect">
            <a:avLst/>
          </a:prstGeom>
        </p:spPr>
        <p:txBody>
          <a:bodyPr wrap="none">
            <a:spAutoFit/>
          </a:bodyPr>
          <a:lstStyle/>
          <a:p>
            <a:pPr>
              <a:spcAft>
                <a:spcPts val="1200"/>
              </a:spcAft>
              <a:buFont typeface="Courier New" pitchFamily="49" charset="0"/>
              <a:buNone/>
            </a:pPr>
            <a:r>
              <a:rPr lang="en-US" sz="2800" dirty="0">
                <a:solidFill>
                  <a:srgbClr val="FF0000"/>
                </a:solidFill>
              </a:rPr>
              <a:t>True</a:t>
            </a:r>
            <a:r>
              <a:rPr lang="en-US" sz="2800" dirty="0"/>
              <a:t>, since </a:t>
            </a:r>
            <a:r>
              <a:rPr lang="en-US" sz="2800" dirty="0">
                <a:solidFill>
                  <a:srgbClr val="000099"/>
                </a:solidFill>
              </a:rPr>
              <a:t>             </a:t>
            </a:r>
            <a:r>
              <a:rPr lang="en-US" sz="2800" dirty="0"/>
              <a:t> and </a:t>
            </a:r>
            <a:r>
              <a:rPr lang="en-US" sz="2800" dirty="0">
                <a:solidFill>
                  <a:srgbClr val="000099"/>
                </a:solidFill>
              </a:rPr>
              <a:t>4 ≥ 4</a:t>
            </a:r>
            <a:r>
              <a:rPr lang="en-US" sz="2800" dirty="0"/>
              <a:t>.</a:t>
            </a:r>
          </a:p>
        </p:txBody>
      </p:sp>
      <p:sp>
        <p:nvSpPr>
          <p:cNvPr id="14341" name="Rectangle 3"/>
          <p:cNvSpPr>
            <a:spLocks noGrp="1"/>
          </p:cNvSpPr>
          <p:nvPr>
            <p:ph type="body" sz="half" idx="4294967295"/>
          </p:nvPr>
        </p:nvSpPr>
        <p:spPr>
          <a:xfrm>
            <a:off x="457200" y="1280160"/>
            <a:ext cx="8229600" cy="4144963"/>
          </a:xfrm>
          <a:prstGeom prst="rect">
            <a:avLst/>
          </a:prstGeom>
        </p:spPr>
        <p:txBody>
          <a:bodyPr/>
          <a:lstStyle/>
          <a:p>
            <a:pPr>
              <a:spcAft>
                <a:spcPts val="1200"/>
              </a:spcAft>
              <a:buFont typeface="Courier New" pitchFamily="49" charset="0"/>
              <a:buNone/>
            </a:pPr>
            <a:r>
              <a:rPr lang="en-US" sz="2800" i="0" dirty="0">
                <a:solidFill>
                  <a:schemeClr val="tx1"/>
                </a:solidFill>
              </a:rPr>
              <a:t>True or false:              ?</a:t>
            </a:r>
          </a:p>
          <a:p>
            <a:pPr>
              <a:spcAft>
                <a:spcPts val="1200"/>
              </a:spcAft>
              <a:buFont typeface="Courier New" pitchFamily="49" charset="0"/>
              <a:buNone/>
            </a:pPr>
            <a:r>
              <a:rPr lang="en-US" sz="2800" b="1" i="0" dirty="0">
                <a:solidFill>
                  <a:schemeClr val="tx1"/>
                </a:solidFill>
              </a:rPr>
              <a:t>Solution</a:t>
            </a:r>
          </a:p>
        </p:txBody>
      </p:sp>
      <p:sp>
        <p:nvSpPr>
          <p:cNvPr id="25602" name="Rectangle 2"/>
          <p:cNvSpPr>
            <a:spLocks noGrp="1"/>
          </p:cNvSpPr>
          <p:nvPr>
            <p:ph type="title"/>
          </p:nvPr>
        </p:nvSpPr>
        <p:spPr>
          <a:prstGeom prst="rect">
            <a:avLst/>
          </a:prstGeom>
        </p:spPr>
        <p:txBody>
          <a:bodyPr/>
          <a:lstStyle/>
          <a:p>
            <a:r>
              <a:rPr lang="en-US" sz="3200" dirty="0">
                <a:solidFill>
                  <a:schemeClr val="accent1"/>
                </a:solidFill>
              </a:rPr>
              <a:t>Example 8: </a:t>
            </a:r>
            <a:r>
              <a:rPr lang="en-US" dirty="0"/>
              <a:t>Verifying Absolute Value Inequalities</a:t>
            </a:r>
            <a:endParaRPr lang="en-US" sz="3200" dirty="0">
              <a:solidFill>
                <a:schemeClr val="accent1"/>
              </a:solidFill>
            </a:endParaRPr>
          </a:p>
        </p:txBody>
      </p:sp>
      <p:graphicFrame>
        <p:nvGraphicFramePr>
          <p:cNvPr id="25604" name="Object 8"/>
          <p:cNvGraphicFramePr>
            <a:graphicFrameLocks noGrp="1" noChangeAspect="1"/>
          </p:cNvGraphicFramePr>
          <p:nvPr>
            <p:ph idx="1"/>
          </p:nvPr>
        </p:nvGraphicFramePr>
        <p:xfrm>
          <a:off x="2476500" y="1327150"/>
          <a:ext cx="1028700" cy="463550"/>
        </p:xfrm>
        <a:graphic>
          <a:graphicData uri="http://schemas.openxmlformats.org/presentationml/2006/ole">
            <mc:AlternateContent xmlns:mc="http://schemas.openxmlformats.org/markup-compatibility/2006">
              <mc:Choice xmlns:v="urn:schemas-microsoft-com:vml" Requires="v">
                <p:oleObj spid="_x0000_s14885" name="Equation" r:id="rId3" imgW="1040948" imgH="469696" progId="Equation.DSMT4">
                  <p:embed/>
                </p:oleObj>
              </mc:Choice>
              <mc:Fallback>
                <p:oleObj name="Equation" r:id="rId3" imgW="1040948" imgH="469696"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1327150"/>
                        <a:ext cx="10287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12"/>
          <p:cNvGraphicFramePr>
            <a:graphicFrameLocks noGrp="1" noChangeAspect="1"/>
          </p:cNvGraphicFramePr>
          <p:nvPr>
            <p:ph sz="quarter" idx="4294967295"/>
          </p:nvPr>
        </p:nvGraphicFramePr>
        <p:xfrm>
          <a:off x="2181225" y="2657475"/>
          <a:ext cx="1041400" cy="463550"/>
        </p:xfrm>
        <a:graphic>
          <a:graphicData uri="http://schemas.openxmlformats.org/presentationml/2006/ole">
            <mc:AlternateContent xmlns:mc="http://schemas.openxmlformats.org/markup-compatibility/2006">
              <mc:Choice xmlns:v="urn:schemas-microsoft-com:vml" Requires="v">
                <p:oleObj spid="_x0000_s14886" name="Equation" r:id="rId5" imgW="1054100" imgH="469900" progId="Equation.DSMT4">
                  <p:embed/>
                </p:oleObj>
              </mc:Choice>
              <mc:Fallback>
                <p:oleObj name="Equation" r:id="rId5" imgW="1054100" imgH="469900"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2657475"/>
                        <a:ext cx="1041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3"/>
          <p:cNvSpPr>
            <a:spLocks noGrp="1"/>
          </p:cNvSpPr>
          <p:nvPr>
            <p:ph type="body" sz="half" idx="4294967295"/>
          </p:nvPr>
        </p:nvSpPr>
        <p:spPr>
          <a:xfrm>
            <a:off x="457200" y="1280160"/>
            <a:ext cx="8229600" cy="1786130"/>
          </a:xfrm>
          <a:prstGeom prst="rect">
            <a:avLst/>
          </a:prstGeom>
          <a:noFill/>
        </p:spPr>
        <p:txBody>
          <a:bodyPr>
            <a:spAutoFit/>
          </a:bodyPr>
          <a:lstStyle/>
          <a:p>
            <a:pPr marL="0" indent="0" defTabSz="406400">
              <a:lnSpc>
                <a:spcPct val="90000"/>
              </a:lnSpc>
              <a:spcAft>
                <a:spcPts val="1200"/>
              </a:spcAft>
              <a:buFont typeface="Courier New" pitchFamily="49" charset="0"/>
              <a:buNone/>
            </a:pPr>
            <a:r>
              <a:rPr lang="en-US" sz="2800" i="0" dirty="0">
                <a:solidFill>
                  <a:schemeClr val="tx1"/>
                </a:solidFill>
              </a:rPr>
              <a:t>If              what are the possible values for </a:t>
            </a:r>
            <a:r>
              <a:rPr lang="en-US" sz="2800" i="1" dirty="0">
                <a:solidFill>
                  <a:srgbClr val="0000FF"/>
                </a:solidFill>
              </a:rPr>
              <a:t>x</a:t>
            </a:r>
            <a:r>
              <a:rPr lang="en-US" sz="2800" i="0" dirty="0">
                <a:solidFill>
                  <a:schemeClr val="tx1"/>
                </a:solidFill>
              </a:rPr>
              <a:t>? </a:t>
            </a:r>
          </a:p>
          <a:p>
            <a:pPr marL="0" indent="0" defTabSz="406400">
              <a:spcAft>
                <a:spcPts val="1200"/>
              </a:spcAft>
              <a:buFont typeface="Courier New" pitchFamily="49" charset="0"/>
              <a:buNone/>
            </a:pPr>
            <a:r>
              <a:rPr lang="en-US" sz="2800" b="1" i="0" dirty="0">
                <a:solidFill>
                  <a:schemeClr val="tx1"/>
                </a:solidFill>
              </a:rPr>
              <a:t>Solution</a:t>
            </a:r>
          </a:p>
          <a:p>
            <a:pPr marL="0" indent="0" defTabSz="406400">
              <a:lnSpc>
                <a:spcPct val="90000"/>
              </a:lnSpc>
              <a:spcAft>
                <a:spcPts val="1200"/>
              </a:spcAft>
              <a:buFont typeface="Courier New" pitchFamily="49" charset="0"/>
              <a:buNone/>
            </a:pPr>
            <a:r>
              <a:rPr lang="en-US" sz="2800" i="0" dirty="0">
                <a:solidFill>
                  <a:schemeClr val="tx1"/>
                </a:solidFill>
              </a:rPr>
              <a:t>                           since            and </a:t>
            </a:r>
          </a:p>
        </p:txBody>
      </p:sp>
      <p:sp>
        <p:nvSpPr>
          <p:cNvPr id="26626" name="Rectangle 2"/>
          <p:cNvSpPr>
            <a:spLocks noGrp="1"/>
          </p:cNvSpPr>
          <p:nvPr>
            <p:ph type="title"/>
          </p:nvPr>
        </p:nvSpPr>
        <p:spPr>
          <a:prstGeom prst="rect">
            <a:avLst/>
          </a:prstGeom>
        </p:spPr>
        <p:txBody>
          <a:bodyPr/>
          <a:lstStyle/>
          <a:p>
            <a:r>
              <a:rPr lang="en-US" sz="3200" dirty="0">
                <a:solidFill>
                  <a:schemeClr val="accent1"/>
                </a:solidFill>
              </a:rPr>
              <a:t>Example 9: </a:t>
            </a:r>
            <a:r>
              <a:rPr lang="en-US" dirty="0"/>
              <a:t>Solving Absolute Value Equations</a:t>
            </a:r>
            <a:endParaRPr lang="en-US" sz="3200" dirty="0">
              <a:solidFill>
                <a:schemeClr val="accent1"/>
              </a:solidFill>
            </a:endParaRPr>
          </a:p>
        </p:txBody>
      </p:sp>
      <p:graphicFrame>
        <p:nvGraphicFramePr>
          <p:cNvPr id="26628" name="Object 7"/>
          <p:cNvGraphicFramePr>
            <a:graphicFrameLocks noGrp="1" noChangeAspect="1"/>
          </p:cNvGraphicFramePr>
          <p:nvPr>
            <p:ph idx="1"/>
            <p:extLst>
              <p:ext uri="{D42A27DB-BD31-4B8C-83A1-F6EECF244321}">
                <p14:modId xmlns:p14="http://schemas.microsoft.com/office/powerpoint/2010/main" val="1746973875"/>
              </p:ext>
            </p:extLst>
          </p:nvPr>
        </p:nvGraphicFramePr>
        <p:xfrm>
          <a:off x="871917" y="1293813"/>
          <a:ext cx="914400" cy="463550"/>
        </p:xfrm>
        <a:graphic>
          <a:graphicData uri="http://schemas.openxmlformats.org/presentationml/2006/ole">
            <mc:AlternateContent xmlns:mc="http://schemas.openxmlformats.org/markup-compatibility/2006">
              <mc:Choice xmlns:v="urn:schemas-microsoft-com:vml" Requires="v">
                <p:oleObj spid="_x0000_s32987" name="Equation" r:id="rId3" imgW="927100" imgH="469900" progId="Equation.DSMT4">
                  <p:embed/>
                </p:oleObj>
              </mc:Choice>
              <mc:Fallback>
                <p:oleObj name="Equation" r:id="rId3" imgW="927100" imgH="469900" progId="Equation.DSMT4">
                  <p:embed/>
                  <p:pic>
                    <p:nvPicPr>
                      <p:cNvPr id="0" name="Picture 18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17" y="1293813"/>
                        <a:ext cx="914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12"/>
          <p:cNvGraphicFramePr>
            <a:graphicFrameLocks noChangeAspect="1"/>
          </p:cNvGraphicFramePr>
          <p:nvPr>
            <p:extLst>
              <p:ext uri="{D42A27DB-BD31-4B8C-83A1-F6EECF244321}">
                <p14:modId xmlns:p14="http://schemas.microsoft.com/office/powerpoint/2010/main" val="3151612633"/>
              </p:ext>
            </p:extLst>
          </p:nvPr>
        </p:nvGraphicFramePr>
        <p:xfrm>
          <a:off x="3626356" y="2530475"/>
          <a:ext cx="800100" cy="596900"/>
        </p:xfrm>
        <a:graphic>
          <a:graphicData uri="http://schemas.openxmlformats.org/presentationml/2006/ole">
            <mc:AlternateContent xmlns:mc="http://schemas.openxmlformats.org/markup-compatibility/2006">
              <mc:Choice xmlns:v="urn:schemas-microsoft-com:vml" Requires="v">
                <p:oleObj spid="_x0000_s32988" name="Equation" r:id="rId5" imgW="786240" imgH="585000" progId="Equation.DSMT4">
                  <p:embed/>
                </p:oleObj>
              </mc:Choice>
              <mc:Fallback>
                <p:oleObj name="Equation" r:id="rId5" imgW="786240" imgH="585000" progId="Equation.DSMT4">
                  <p:embed/>
                  <p:pic>
                    <p:nvPicPr>
                      <p:cNvPr id="0" name="Picture 1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6356" y="2530475"/>
                        <a:ext cx="800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75437260"/>
              </p:ext>
            </p:extLst>
          </p:nvPr>
        </p:nvGraphicFramePr>
        <p:xfrm>
          <a:off x="533400" y="2679700"/>
          <a:ext cx="2082800" cy="368300"/>
        </p:xfrm>
        <a:graphic>
          <a:graphicData uri="http://schemas.openxmlformats.org/presentationml/2006/ole">
            <mc:AlternateContent xmlns:mc="http://schemas.openxmlformats.org/markup-compatibility/2006">
              <mc:Choice xmlns:v="urn:schemas-microsoft-com:vml" Requires="v">
                <p:oleObj spid="_x0000_s32989" name="Equation" r:id="rId7" imgW="2075400" imgH="356400" progId="Equation.DSMT4">
                  <p:embed/>
                </p:oleObj>
              </mc:Choice>
              <mc:Fallback>
                <p:oleObj name="Equation" r:id="rId7" imgW="2075400" imgH="356400" progId="Equation.DSMT4">
                  <p:embed/>
                  <p:pic>
                    <p:nvPicPr>
                      <p:cNvPr id="0" name="Picture 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679700"/>
                        <a:ext cx="2082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2"/>
          <p:cNvGraphicFramePr>
            <a:graphicFrameLocks noChangeAspect="1"/>
          </p:cNvGraphicFramePr>
          <p:nvPr>
            <p:extLst>
              <p:ext uri="{D42A27DB-BD31-4B8C-83A1-F6EECF244321}">
                <p14:modId xmlns:p14="http://schemas.microsoft.com/office/powerpoint/2010/main" val="1812733453"/>
              </p:ext>
            </p:extLst>
          </p:nvPr>
        </p:nvGraphicFramePr>
        <p:xfrm>
          <a:off x="5139117" y="2593975"/>
          <a:ext cx="1104900" cy="469900"/>
        </p:xfrm>
        <a:graphic>
          <a:graphicData uri="http://schemas.openxmlformats.org/presentationml/2006/ole">
            <mc:AlternateContent xmlns:mc="http://schemas.openxmlformats.org/markup-compatibility/2006">
              <mc:Choice xmlns:v="urn:schemas-microsoft-com:vml" Requires="v">
                <p:oleObj spid="_x0000_s32990" name="Equation" r:id="rId9" imgW="1104900" imgH="469900" progId="Equation.DSMT4">
                  <p:embed/>
                </p:oleObj>
              </mc:Choice>
              <mc:Fallback>
                <p:oleObj name="Equation" r:id="rId9" imgW="1104900" imgH="469900" progId="Equation.DSMT4">
                  <p:embed/>
                  <p:pic>
                    <p:nvPicPr>
                      <p:cNvPr id="0" name="Picture 1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9117" y="2593975"/>
                        <a:ext cx="1104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10: </a:t>
            </a:r>
            <a:r>
              <a:rPr lang="en-US" dirty="0"/>
              <a:t>Solving Absolute Value Equations</a:t>
            </a:r>
            <a:endParaRPr lang="en-US" sz="3200" dirty="0"/>
          </a:p>
        </p:txBody>
      </p:sp>
      <p:sp>
        <p:nvSpPr>
          <p:cNvPr id="8" name="Rectangle 3"/>
          <p:cNvSpPr txBox="1">
            <a:spLocks/>
          </p:cNvSpPr>
          <p:nvPr/>
        </p:nvSpPr>
        <p:spPr>
          <a:xfrm>
            <a:off x="457200" y="1280160"/>
            <a:ext cx="8229600" cy="2173928"/>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Aft>
                <a:spcPts val="1200"/>
              </a:spcAft>
              <a:buFont typeface="Courier New" pitchFamily="49" charset="0"/>
              <a:buNone/>
            </a:pPr>
            <a:r>
              <a:rPr lang="en-US" sz="2800" dirty="0"/>
              <a:t>If               what are the possible values for </a:t>
            </a:r>
            <a:r>
              <a:rPr lang="en-US" sz="2800" i="1" dirty="0">
                <a:solidFill>
                  <a:srgbClr val="0000FF"/>
                </a:solidFill>
              </a:rPr>
              <a:t>x</a:t>
            </a:r>
            <a:r>
              <a:rPr lang="en-US" sz="2800" dirty="0"/>
              <a:t>? </a:t>
            </a:r>
          </a:p>
          <a:p>
            <a:pPr marL="0" indent="0" defTabSz="406400">
              <a:spcAft>
                <a:spcPts val="1200"/>
              </a:spcAft>
              <a:buFont typeface="Courier New" pitchFamily="49" charset="0"/>
              <a:buNone/>
            </a:pPr>
            <a:r>
              <a:rPr lang="en-US" sz="2800" b="1" dirty="0"/>
              <a:t>Solution</a:t>
            </a:r>
          </a:p>
          <a:p>
            <a:pPr marL="0" indent="0" defTabSz="406400">
              <a:lnSpc>
                <a:spcPct val="90000"/>
              </a:lnSpc>
              <a:buFont typeface="Courier New" pitchFamily="49" charset="0"/>
              <a:buNone/>
            </a:pPr>
            <a:r>
              <a:rPr lang="en-US" sz="2800" dirty="0"/>
              <a:t>There are no values of </a:t>
            </a:r>
            <a:r>
              <a:rPr lang="en-US" sz="2800" i="1" dirty="0"/>
              <a:t>x</a:t>
            </a:r>
            <a:r>
              <a:rPr lang="en-US" sz="2800" dirty="0"/>
              <a:t> for which                The absolute value can never be negative. There is </a:t>
            </a:r>
            <a:r>
              <a:rPr lang="en-US" sz="2800" b="1" dirty="0">
                <a:solidFill>
                  <a:srgbClr val="FF0000"/>
                </a:solidFill>
              </a:rPr>
              <a:t>no solution</a:t>
            </a:r>
            <a:r>
              <a:rPr lang="en-US" sz="2800" dirty="0"/>
              <a:t>.</a:t>
            </a:r>
          </a:p>
        </p:txBody>
      </p:sp>
      <p:graphicFrame>
        <p:nvGraphicFramePr>
          <p:cNvPr id="13" name="Object 14"/>
          <p:cNvGraphicFramePr>
            <a:graphicFrameLocks noChangeAspect="1"/>
          </p:cNvGraphicFramePr>
          <p:nvPr>
            <p:extLst>
              <p:ext uri="{D42A27DB-BD31-4B8C-83A1-F6EECF244321}">
                <p14:modId xmlns:p14="http://schemas.microsoft.com/office/powerpoint/2010/main" val="3722388088"/>
              </p:ext>
            </p:extLst>
          </p:nvPr>
        </p:nvGraphicFramePr>
        <p:xfrm>
          <a:off x="5519105" y="2582028"/>
          <a:ext cx="1130300" cy="469900"/>
        </p:xfrm>
        <a:graphic>
          <a:graphicData uri="http://schemas.openxmlformats.org/presentationml/2006/ole">
            <mc:AlternateContent xmlns:mc="http://schemas.openxmlformats.org/markup-compatibility/2006">
              <mc:Choice xmlns:v="urn:schemas-microsoft-com:vml" Requires="v">
                <p:oleObj spid="_x0000_s16972" name="Equation" r:id="rId3" imgW="1129810" imgH="469696" progId="Equation.DSMT4">
                  <p:embed/>
                </p:oleObj>
              </mc:Choice>
              <mc:Fallback>
                <p:oleObj name="Equation" r:id="rId3" imgW="1129810" imgH="469696" progId="Equation.DSMT4">
                  <p:embed/>
                  <p:pic>
                    <p:nvPicPr>
                      <p:cNvPr id="0" name="Picture 5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105" y="2582028"/>
                        <a:ext cx="11303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3"/>
          <p:cNvGraphicFramePr>
            <a:graphicFrameLocks noChangeAspect="1"/>
          </p:cNvGraphicFramePr>
          <p:nvPr>
            <p:extLst>
              <p:ext uri="{D42A27DB-BD31-4B8C-83A1-F6EECF244321}">
                <p14:modId xmlns:p14="http://schemas.microsoft.com/office/powerpoint/2010/main" val="3793674530"/>
              </p:ext>
            </p:extLst>
          </p:nvPr>
        </p:nvGraphicFramePr>
        <p:xfrm>
          <a:off x="824039" y="1254376"/>
          <a:ext cx="1092200" cy="596900"/>
        </p:xfrm>
        <a:graphic>
          <a:graphicData uri="http://schemas.openxmlformats.org/presentationml/2006/ole">
            <mc:AlternateContent xmlns:mc="http://schemas.openxmlformats.org/markup-compatibility/2006">
              <mc:Choice xmlns:v="urn:schemas-microsoft-com:vml" Requires="v">
                <p:oleObj spid="_x0000_s16973" name="Equation" r:id="rId5" imgW="1078560" imgH="585000" progId="Equation.DSMT4">
                  <p:embed/>
                </p:oleObj>
              </mc:Choice>
              <mc:Fallback>
                <p:oleObj name="Equation" r:id="rId5" imgW="1078560" imgH="585000" progId="Equation.DSMT4">
                  <p:embed/>
                  <p:pic>
                    <p:nvPicPr>
                      <p:cNvPr id="0" name="Picture 5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4039" y="1254376"/>
                        <a:ext cx="1092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prstGeom prst="rect">
            <a:avLst/>
          </a:prstGeom>
        </p:spPr>
        <p:txBody>
          <a:bodyPr/>
          <a:lstStyle/>
          <a:p>
            <a:r>
              <a:rPr lang="en-US" sz="3200" dirty="0">
                <a:solidFill>
                  <a:schemeClr val="accent1"/>
                </a:solidFill>
              </a:rPr>
              <a:t>Example 11: </a:t>
            </a:r>
            <a:r>
              <a:rPr lang="en-US" dirty="0"/>
              <a:t>Application: Solving Absolute Value Equations</a:t>
            </a:r>
            <a:endParaRPr lang="en-US" sz="3200" dirty="0"/>
          </a:p>
        </p:txBody>
      </p:sp>
      <p:sp>
        <p:nvSpPr>
          <p:cNvPr id="8" name="Rectangle 3"/>
          <p:cNvSpPr txBox="1">
            <a:spLocks/>
          </p:cNvSpPr>
          <p:nvPr/>
        </p:nvSpPr>
        <p:spPr>
          <a:xfrm>
            <a:off x="457200" y="1280160"/>
            <a:ext cx="8229600" cy="4131387"/>
          </a:xfrm>
          <a:prstGeom prst="rect">
            <a:avLst/>
          </a:prstGeom>
          <a:noFill/>
        </p:spPr>
        <p:txBody>
          <a:bodyP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406400">
              <a:lnSpc>
                <a:spcPct val="90000"/>
              </a:lnSpc>
              <a:spcBef>
                <a:spcPts val="0"/>
              </a:spcBef>
              <a:buFont typeface="Courier New" pitchFamily="49" charset="0"/>
              <a:buNone/>
            </a:pPr>
            <a:r>
              <a:rPr lang="en-US" sz="2800" dirty="0"/>
              <a:t>During the manufacturing of machine parts, certain measurements of the part must stay within a tolerance range or the part will be defective. The quality control manager determines that the maximum amount the length of a screw can vary from its targeted length of </a:t>
            </a:r>
            <a:r>
              <a:rPr lang="en-US" sz="2800" dirty="0">
                <a:solidFill>
                  <a:srgbClr val="0000FF"/>
                </a:solidFill>
              </a:rPr>
              <a:t>12</a:t>
            </a:r>
            <a:r>
              <a:rPr lang="en-US" sz="2800" dirty="0"/>
              <a:t> millimeters and not be defective is </a:t>
            </a:r>
            <a:r>
              <a:rPr lang="en-US" sz="2800" dirty="0">
                <a:solidFill>
                  <a:srgbClr val="0000FF"/>
                </a:solidFill>
              </a:rPr>
              <a:t>2</a:t>
            </a:r>
            <a:r>
              <a:rPr lang="en-US" sz="2800" dirty="0"/>
              <a:t> millimeters. If </a:t>
            </a:r>
            <a:r>
              <a:rPr lang="en-US" sz="2800" i="1" dirty="0"/>
              <a:t>x </a:t>
            </a:r>
            <a:r>
              <a:rPr lang="en-US" sz="2800" dirty="0"/>
              <a:t>represents the maximum acceptable difference in length from the target, either positive or negative, then</a:t>
            </a:r>
          </a:p>
          <a:p>
            <a:pPr marL="0" indent="0" defTabSz="406400">
              <a:lnSpc>
                <a:spcPct val="90000"/>
              </a:lnSpc>
              <a:spcBef>
                <a:spcPts val="300"/>
              </a:spcBef>
              <a:spcAft>
                <a:spcPts val="300"/>
              </a:spcAft>
              <a:buFont typeface="Courier New" pitchFamily="49" charset="0"/>
              <a:buNone/>
            </a:pPr>
            <a:r>
              <a:rPr lang="en-US" sz="2800" dirty="0"/>
              <a:t> </a:t>
            </a:r>
            <a:r>
              <a:rPr lang="en-US" sz="2800" i="1" dirty="0"/>
              <a:t>         </a:t>
            </a:r>
            <a:r>
              <a:rPr lang="en-US" sz="2800" dirty="0"/>
              <a:t>  What are the maximum amounts that the screw</a:t>
            </a:r>
          </a:p>
          <a:p>
            <a:pPr marL="0" indent="0" defTabSz="406400">
              <a:lnSpc>
                <a:spcPct val="90000"/>
              </a:lnSpc>
              <a:spcBef>
                <a:spcPts val="0"/>
              </a:spcBef>
              <a:spcAft>
                <a:spcPts val="1200"/>
              </a:spcAft>
              <a:buFont typeface="Courier New" pitchFamily="49" charset="0"/>
              <a:buNone/>
            </a:pPr>
            <a:r>
              <a:rPr lang="en-US" sz="2800" dirty="0"/>
              <a:t> length can vary from its target? </a:t>
            </a:r>
          </a:p>
        </p:txBody>
      </p:sp>
      <p:graphicFrame>
        <p:nvGraphicFramePr>
          <p:cNvPr id="6" name="Object 13"/>
          <p:cNvGraphicFramePr>
            <a:graphicFrameLocks noChangeAspect="1"/>
          </p:cNvGraphicFramePr>
          <p:nvPr>
            <p:extLst>
              <p:ext uri="{D42A27DB-BD31-4B8C-83A1-F6EECF244321}">
                <p14:modId xmlns:p14="http://schemas.microsoft.com/office/powerpoint/2010/main" val="129834293"/>
              </p:ext>
            </p:extLst>
          </p:nvPr>
        </p:nvGraphicFramePr>
        <p:xfrm>
          <a:off x="564644" y="4343400"/>
          <a:ext cx="889000" cy="596900"/>
        </p:xfrm>
        <a:graphic>
          <a:graphicData uri="http://schemas.openxmlformats.org/presentationml/2006/ole">
            <mc:AlternateContent xmlns:mc="http://schemas.openxmlformats.org/markup-compatibility/2006">
              <mc:Choice xmlns:v="urn:schemas-microsoft-com:vml" Requires="v">
                <p:oleObj spid="_x0000_s25700" name="Equation" r:id="rId3" imgW="877680" imgH="585000" progId="Equation.DSMT4">
                  <p:embed/>
                </p:oleObj>
              </mc:Choice>
              <mc:Fallback>
                <p:oleObj name="Equation" r:id="rId3" imgW="877680" imgH="585000" progId="Equation.DSMT4">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44" y="4343400"/>
                        <a:ext cx="889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7626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11: </a:t>
            </a:r>
            <a:r>
              <a:rPr lang="en-US" dirty="0"/>
              <a:t>Application: Solving Absolute </a:t>
            </a:r>
            <a:br>
              <a:rPr lang="en-US" dirty="0"/>
            </a:br>
            <a:r>
              <a:rPr lang="en-US" dirty="0"/>
              <a:t>Value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lstStyle/>
          <a:p>
            <a:pPr defTabSz="406400">
              <a:spcAft>
                <a:spcPts val="1200"/>
              </a:spcAft>
            </a:pPr>
            <a:r>
              <a:rPr lang="en-US" b="1" dirty="0"/>
              <a:t>Solution</a:t>
            </a:r>
          </a:p>
          <a:p>
            <a:pPr defTabSz="406400">
              <a:lnSpc>
                <a:spcPct val="90000"/>
              </a:lnSpc>
            </a:pPr>
            <a:r>
              <a:rPr lang="en-US" dirty="0"/>
              <a:t>To find the maximum the screw length can vary from </a:t>
            </a:r>
          </a:p>
          <a:p>
            <a:pPr defTabSz="406400">
              <a:lnSpc>
                <a:spcPct val="90000"/>
              </a:lnSpc>
              <a:spcBef>
                <a:spcPts val="300"/>
              </a:spcBef>
              <a:spcAft>
                <a:spcPts val="300"/>
              </a:spcAft>
            </a:pPr>
            <a:r>
              <a:rPr lang="en-US" dirty="0"/>
              <a:t>its target, solve the equation </a:t>
            </a:r>
            <a:r>
              <a:rPr lang="en-US" i="1" dirty="0"/>
              <a:t>         </a:t>
            </a:r>
            <a:r>
              <a:rPr lang="en-US" dirty="0"/>
              <a:t> millimeters. This </a:t>
            </a:r>
          </a:p>
          <a:p>
            <a:pPr defTabSz="406400">
              <a:lnSpc>
                <a:spcPct val="90000"/>
              </a:lnSpc>
              <a:spcBef>
                <a:spcPts val="600"/>
              </a:spcBef>
            </a:pPr>
            <a:r>
              <a:rPr lang="en-US" dirty="0"/>
              <a:t>gives the following two values for </a:t>
            </a:r>
            <a:r>
              <a:rPr lang="en-US" i="1" dirty="0"/>
              <a:t>x</a:t>
            </a:r>
            <a:r>
              <a:rPr lang="en-US" dirty="0"/>
              <a:t>: </a:t>
            </a:r>
            <a:r>
              <a:rPr lang="en-US" i="1" dirty="0"/>
              <a:t>x </a:t>
            </a:r>
            <a:r>
              <a:rPr lang="en-US" dirty="0">
                <a:latin typeface="Symbol" charset="2"/>
                <a:cs typeface="Symbol" charset="2"/>
              </a:rPr>
              <a:t>=</a:t>
            </a:r>
            <a:r>
              <a:rPr lang="en-US" dirty="0"/>
              <a:t> </a:t>
            </a:r>
            <a:r>
              <a:rPr lang="en-US" dirty="0">
                <a:latin typeface="Symbol" charset="2"/>
                <a:cs typeface="Symbol" charset="2"/>
              </a:rPr>
              <a:t>-</a:t>
            </a:r>
            <a:r>
              <a:rPr lang="en-US" dirty="0"/>
              <a:t>2 millimeters and </a:t>
            </a:r>
            <a:r>
              <a:rPr lang="en-US" i="1" dirty="0"/>
              <a:t>x </a:t>
            </a:r>
            <a:r>
              <a:rPr lang="en-US" dirty="0">
                <a:latin typeface="Symbol" charset="2"/>
                <a:cs typeface="Symbol" charset="2"/>
              </a:rPr>
              <a:t>=</a:t>
            </a:r>
            <a:r>
              <a:rPr lang="en-US" dirty="0"/>
              <a:t> 2 millimeters.</a:t>
            </a:r>
          </a:p>
          <a:p>
            <a:pPr defTabSz="406400">
              <a:lnSpc>
                <a:spcPct val="90000"/>
              </a:lnSpc>
              <a:spcBef>
                <a:spcPts val="1200"/>
              </a:spcBef>
            </a:pPr>
            <a:r>
              <a:rPr lang="en-US" dirty="0"/>
              <a:t>Thus, the maximum amounts that the screw length can vary are </a:t>
            </a:r>
            <a:r>
              <a:rPr lang="en-US" dirty="0">
                <a:latin typeface="Symbol" charset="2"/>
                <a:cs typeface="Symbol" charset="2"/>
              </a:rPr>
              <a:t>-</a:t>
            </a:r>
            <a:r>
              <a:rPr lang="en-US" dirty="0"/>
              <a:t>2 millimeters and 2 millimeters.</a:t>
            </a:r>
          </a:p>
          <a:p>
            <a:endParaRPr lang="en-US" dirty="0"/>
          </a:p>
        </p:txBody>
      </p:sp>
      <p:graphicFrame>
        <p:nvGraphicFramePr>
          <p:cNvPr id="4" name="Object 13"/>
          <p:cNvGraphicFramePr>
            <a:graphicFrameLocks noChangeAspect="1"/>
          </p:cNvGraphicFramePr>
          <p:nvPr>
            <p:extLst>
              <p:ext uri="{D42A27DB-BD31-4B8C-83A1-F6EECF244321}">
                <p14:modId xmlns:p14="http://schemas.microsoft.com/office/powerpoint/2010/main" val="3487927951"/>
              </p:ext>
            </p:extLst>
          </p:nvPr>
        </p:nvGraphicFramePr>
        <p:xfrm>
          <a:off x="4746878" y="2328486"/>
          <a:ext cx="812800" cy="596900"/>
        </p:xfrm>
        <a:graphic>
          <a:graphicData uri="http://schemas.openxmlformats.org/presentationml/2006/ole">
            <mc:AlternateContent xmlns:mc="http://schemas.openxmlformats.org/markup-compatibility/2006">
              <mc:Choice xmlns:v="urn:schemas-microsoft-com:vml" Requires="v">
                <p:oleObj spid="_x0000_s27742" name="Equation" r:id="rId3" imgW="804240" imgH="585000" progId="Equation.DSMT4">
                  <p:embed/>
                </p:oleObj>
              </mc:Choice>
              <mc:Fallback>
                <p:oleObj name="Equation" r:id="rId3" imgW="804240" imgH="585000" progId="Equation.DSMT4">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878" y="2328486"/>
                        <a:ext cx="812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11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a:spLocks noGrp="1" noChangeArrowheads="1"/>
          </p:cNvSpPr>
          <p:nvPr>
            <p:ph type="body" sz="half" idx="4294967295"/>
          </p:nvPr>
        </p:nvSpPr>
        <p:spPr>
          <a:xfrm>
            <a:off x="457200" y="1280160"/>
            <a:ext cx="8229600" cy="3194721"/>
          </a:xfrm>
          <a:prstGeom prst="rect">
            <a:avLst/>
          </a:prstGeom>
          <a:noFill/>
          <a:ln w="28575">
            <a:solidFill>
              <a:srgbClr val="FF0000"/>
            </a:solidFill>
          </a:ln>
        </p:spPr>
        <p:txBody>
          <a:bodyPr>
            <a:normAutofit/>
          </a:bodyPr>
          <a:lstStyle/>
          <a:p>
            <a:pPr marL="0" indent="0" algn="ctr" eaLnBrk="0" hangingPunct="0">
              <a:buNone/>
              <a:tabLst>
                <a:tab pos="520700" algn="l"/>
                <a:tab pos="977900" algn="l"/>
              </a:tabLst>
            </a:pPr>
            <a:r>
              <a:rPr lang="en-US" sz="2800" b="1" dirty="0">
                <a:solidFill>
                  <a:srgbClr val="000000"/>
                </a:solidFill>
                <a:latin typeface="Calibri" pitchFamily="34" charset="0"/>
              </a:rPr>
              <a:t>Notes</a:t>
            </a:r>
          </a:p>
          <a:p>
            <a:pPr marL="0" indent="0" eaLnBrk="0" hangingPunct="0">
              <a:buNone/>
              <a:tabLst>
                <a:tab pos="520700" algn="l"/>
                <a:tab pos="977900" algn="l"/>
              </a:tabLst>
            </a:pPr>
            <a:r>
              <a:rPr lang="en-US" sz="2800" dirty="0">
                <a:solidFill>
                  <a:srgbClr val="000000"/>
                </a:solidFill>
                <a:latin typeface="Calibri" pitchFamily="34" charset="0"/>
              </a:rPr>
              <a:t>The negative sign        indicates the opposite of a number as well as a negative number.  It is also used, as we will see in Section 8.3, to indicate subtraction.  (Note on your calculator, the subtraction key on the right side and the negative key        at the bottom of the key pad.)</a:t>
            </a:r>
          </a:p>
        </p:txBody>
      </p:sp>
      <p:graphicFrame>
        <p:nvGraphicFramePr>
          <p:cNvPr id="6148" name="Object 12"/>
          <p:cNvGraphicFramePr>
            <a:graphicFrameLocks noGrp="1" noChangeAspect="1"/>
          </p:cNvGraphicFramePr>
          <p:nvPr>
            <p:ph idx="1"/>
          </p:nvPr>
        </p:nvGraphicFramePr>
        <p:xfrm>
          <a:off x="3104445" y="1828800"/>
          <a:ext cx="508000" cy="482600"/>
        </p:xfrm>
        <a:graphic>
          <a:graphicData uri="http://schemas.openxmlformats.org/presentationml/2006/ole">
            <mc:AlternateContent xmlns:mc="http://schemas.openxmlformats.org/markup-compatibility/2006">
              <mc:Choice xmlns:v="urn:schemas-microsoft-com:vml" Requires="v">
                <p:oleObj spid="_x0000_s1573" name="Equation" r:id="rId3" imgW="507780" imgH="482391" progId="Equation.DSMT4">
                  <p:embed/>
                </p:oleObj>
              </mc:Choice>
              <mc:Fallback>
                <p:oleObj name="Equation" r:id="rId3" imgW="507780" imgH="482391" progId="Equation.DSMT4">
                  <p:embed/>
                  <p:pic>
                    <p:nvPicPr>
                      <p:cNvPr id="0" name="Picture 53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4445" y="1828800"/>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6" name="Rectangle 2"/>
          <p:cNvSpPr>
            <a:spLocks noGrp="1"/>
          </p:cNvSpPr>
          <p:nvPr>
            <p:ph type="title"/>
          </p:nvPr>
        </p:nvSpPr>
        <p:spPr>
          <a:prstGeom prst="rect">
            <a:avLst/>
          </a:prstGeom>
        </p:spPr>
        <p:txBody>
          <a:bodyPr/>
          <a:lstStyle/>
          <a:p>
            <a:r>
              <a:rPr lang="en-US" sz="3200">
                <a:solidFill>
                  <a:schemeClr val="accent1"/>
                </a:solidFill>
              </a:rPr>
              <a:t>Number Lines</a:t>
            </a:r>
          </a:p>
        </p:txBody>
      </p:sp>
      <p:graphicFrame>
        <p:nvGraphicFramePr>
          <p:cNvPr id="6149" name="Object 16"/>
          <p:cNvGraphicFramePr>
            <a:graphicFrameLocks noGrp="1" noChangeAspect="1"/>
          </p:cNvGraphicFramePr>
          <p:nvPr>
            <p:ph sz="quarter" idx="4294967295"/>
          </p:nvPr>
        </p:nvGraphicFramePr>
        <p:xfrm>
          <a:off x="5029200" y="3547533"/>
          <a:ext cx="508000" cy="482600"/>
        </p:xfrm>
        <a:graphic>
          <a:graphicData uri="http://schemas.openxmlformats.org/presentationml/2006/ole">
            <mc:AlternateContent xmlns:mc="http://schemas.openxmlformats.org/markup-compatibility/2006">
              <mc:Choice xmlns:v="urn:schemas-microsoft-com:vml" Requires="v">
                <p:oleObj spid="_x0000_s1574" name="Equation" r:id="rId5" imgW="507780" imgH="482391" progId="Equation.DSMT4">
                  <p:embed/>
                </p:oleObj>
              </mc:Choice>
              <mc:Fallback>
                <p:oleObj name="Equation" r:id="rId5" imgW="507780" imgH="482391" progId="Equation.DSMT4">
                  <p:embed/>
                  <p:pic>
                    <p:nvPicPr>
                      <p:cNvPr id="0" name="Picture 53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547533"/>
                        <a:ext cx="508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a:spLocks noChangeArrowheads="1"/>
          </p:cNvSpPr>
          <p:nvPr/>
        </p:nvSpPr>
        <p:spPr bwMode="auto">
          <a:xfrm>
            <a:off x="457200" y="1280160"/>
            <a:ext cx="8229600" cy="2072640"/>
          </a:xfrm>
          <a:prstGeom prst="rect">
            <a:avLst/>
          </a:prstGeom>
          <a:solidFill>
            <a:srgbClr val="FFFFCC"/>
          </a:solidFill>
          <a:ln w="28575">
            <a:solidFill>
              <a:srgbClr val="000000"/>
            </a:solidFill>
          </a:ln>
        </p:spPr>
        <p:txBody>
          <a:bodyPr>
            <a:normAutofit/>
          </a:bodyPr>
          <a:lstStyle/>
          <a:p>
            <a:pPr algn="ctr" eaLnBrk="0" hangingPunct="0">
              <a:spcBef>
                <a:spcPct val="20000"/>
              </a:spcBef>
              <a:tabLst>
                <a:tab pos="520700" algn="l"/>
                <a:tab pos="977900" algn="l"/>
              </a:tabLst>
            </a:pPr>
            <a:r>
              <a:rPr lang="en-US" sz="2800" b="1" dirty="0">
                <a:solidFill>
                  <a:srgbClr val="000000"/>
                </a:solidFill>
                <a:latin typeface="Calibri" pitchFamily="34" charset="0"/>
              </a:rPr>
              <a:t>Definition</a:t>
            </a:r>
          </a:p>
          <a:p>
            <a:pPr eaLnBrk="0" hangingPunct="0">
              <a:spcBef>
                <a:spcPct val="20000"/>
              </a:spcBef>
              <a:tabLst>
                <a:tab pos="520700" algn="l"/>
                <a:tab pos="977900" algn="l"/>
              </a:tabLst>
            </a:pPr>
            <a:r>
              <a:rPr lang="en-US" sz="2800" dirty="0">
                <a:solidFill>
                  <a:srgbClr val="000000"/>
                </a:solidFill>
                <a:latin typeface="Calibri" pitchFamily="34" charset="0"/>
              </a:rPr>
              <a:t>The set of numbers consisting of the whole numbers and their opposites is called the set of </a:t>
            </a:r>
            <a:r>
              <a:rPr lang="en-US" sz="2800" b="1" dirty="0">
                <a:solidFill>
                  <a:srgbClr val="C00000"/>
                </a:solidFill>
                <a:latin typeface="Calibri" pitchFamily="34" charset="0"/>
              </a:rPr>
              <a:t>integers</a:t>
            </a:r>
            <a:r>
              <a:rPr lang="en-US" sz="2800" dirty="0">
                <a:solidFill>
                  <a:srgbClr val="000000"/>
                </a:solidFill>
                <a:latin typeface="Calibri" pitchFamily="34" charset="0"/>
              </a:rPr>
              <a:t>: </a:t>
            </a:r>
          </a:p>
          <a:p>
            <a:pPr eaLnBrk="0" hangingPunct="0">
              <a:spcBef>
                <a:spcPct val="20000"/>
              </a:spcBef>
              <a:tabLst>
                <a:tab pos="520700" algn="l"/>
                <a:tab pos="977900" algn="l"/>
              </a:tabLst>
            </a:pPr>
            <a:r>
              <a:rPr lang="en-US" sz="2800" dirty="0">
                <a:solidFill>
                  <a:srgbClr val="0000FF"/>
                </a:solidFill>
                <a:latin typeface="Cambria Math" panose="02040503050406030204" pitchFamily="18" charset="0"/>
                <a:ea typeface="Cambria Math" panose="02040503050406030204" pitchFamily="18" charset="0"/>
              </a:rPr>
              <a:t>ℕ</a:t>
            </a:r>
            <a:endParaRPr lang="en-US" sz="2800" dirty="0">
              <a:solidFill>
                <a:srgbClr val="0000FF"/>
              </a:solidFill>
              <a:latin typeface="Calibri" pitchFamily="34" charset="0"/>
            </a:endParaRPr>
          </a:p>
        </p:txBody>
      </p:sp>
      <p:sp>
        <p:nvSpPr>
          <p:cNvPr id="7170" name="Rectangle 2"/>
          <p:cNvSpPr>
            <a:spLocks noGrp="1"/>
          </p:cNvSpPr>
          <p:nvPr>
            <p:ph type="title"/>
          </p:nvPr>
        </p:nvSpPr>
        <p:spPr>
          <a:prstGeom prst="rect">
            <a:avLst/>
          </a:prstGeom>
        </p:spPr>
        <p:txBody>
          <a:bodyPr/>
          <a:lstStyle/>
          <a:p>
            <a:r>
              <a:rPr lang="en-US" dirty="0">
                <a:solidFill>
                  <a:schemeClr val="accent1"/>
                </a:solidFill>
                <a:latin typeface="Calibri" pitchFamily="34" charset="0"/>
              </a:rPr>
              <a:t>Integers</a:t>
            </a:r>
            <a:endParaRPr lang="en-US" sz="3200" dirty="0">
              <a:solidFill>
                <a:schemeClr val="accent1"/>
              </a:solidFill>
            </a:endParaRPr>
          </a:p>
        </p:txBody>
      </p:sp>
      <p:graphicFrame>
        <p:nvGraphicFramePr>
          <p:cNvPr id="7172" name="Object 8"/>
          <p:cNvGraphicFramePr>
            <a:graphicFrameLocks noGrp="1" noChangeAspect="1"/>
          </p:cNvGraphicFramePr>
          <p:nvPr>
            <p:ph idx="1"/>
            <p:extLst>
              <p:ext uri="{D42A27DB-BD31-4B8C-83A1-F6EECF244321}">
                <p14:modId xmlns:p14="http://schemas.microsoft.com/office/powerpoint/2010/main" val="551098220"/>
              </p:ext>
            </p:extLst>
          </p:nvPr>
        </p:nvGraphicFramePr>
        <p:xfrm>
          <a:off x="852487" y="2794476"/>
          <a:ext cx="3338513" cy="381000"/>
        </p:xfrm>
        <a:graphic>
          <a:graphicData uri="http://schemas.openxmlformats.org/presentationml/2006/ole">
            <mc:AlternateContent xmlns:mc="http://schemas.openxmlformats.org/markup-compatibility/2006">
              <mc:Choice xmlns:v="urn:schemas-microsoft-com:vml" Requires="v">
                <p:oleObj spid="_x0000_s2325" name="Equation" r:id="rId3" imgW="4114800" imgH="469800" progId="Equation.DSMT4">
                  <p:embed/>
                </p:oleObj>
              </mc:Choice>
              <mc:Fallback>
                <p:oleObj name="Equation" r:id="rId3" imgW="4114800" imgH="469800" progId="Equation.DSMT4">
                  <p:embed/>
                  <p:pic>
                    <p:nvPicPr>
                      <p:cNvPr id="0" name="Picture 269"/>
                      <p:cNvPicPr>
                        <a:picLocks noGrp="1" noChangeAspect="1" noChangeArrowheads="1"/>
                      </p:cNvPicPr>
                      <p:nvPr/>
                    </p:nvPicPr>
                    <p:blipFill>
                      <a:blip r:embed="rId4"/>
                      <a:srcRect/>
                      <a:stretch>
                        <a:fillRect/>
                      </a:stretch>
                    </p:blipFill>
                    <p:spPr bwMode="auto">
                      <a:xfrm>
                        <a:off x="852487" y="2794476"/>
                        <a:ext cx="3338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Finding the Opposite of an Integer</a:t>
            </a:r>
            <a:endParaRPr lang="en-US" sz="3200" dirty="0">
              <a:solidFill>
                <a:schemeClr val="accent1"/>
              </a:solidFill>
            </a:endParaRPr>
          </a:p>
        </p:txBody>
      </p:sp>
      <p:sp>
        <p:nvSpPr>
          <p:cNvPr id="3076" name="Rectangle 3"/>
          <p:cNvSpPr>
            <a:spLocks noGrp="1"/>
          </p:cNvSpPr>
          <p:nvPr>
            <p:ph idx="1"/>
          </p:nvPr>
        </p:nvSpPr>
        <p:spPr>
          <a:xfrm>
            <a:off x="457200" y="1280160"/>
            <a:ext cx="8229600" cy="3108543"/>
          </a:xfrm>
          <a:prstGeom prst="rect">
            <a:avLst/>
          </a:prstGeom>
          <a:noFill/>
        </p:spPr>
        <p:txBody>
          <a:bodyPr>
            <a:spAutoFit/>
          </a:bodyPr>
          <a:lstStyle/>
          <a:p>
            <a:pPr defTabSz="342900">
              <a:tabLst>
                <a:tab pos="463550" algn="l"/>
              </a:tabLst>
            </a:pPr>
            <a:r>
              <a:rPr lang="en-US" dirty="0"/>
              <a:t>Find the opposite of each integer.</a:t>
            </a:r>
            <a:endParaRPr lang="en-US" b="1" i="0" dirty="0">
              <a:solidFill>
                <a:schemeClr val="tx1"/>
              </a:solidFill>
            </a:endParaRPr>
          </a:p>
          <a:p>
            <a:pPr marL="514350" indent="-514350" defTabSz="342900">
              <a:buFont typeface="+mj-lt"/>
              <a:buAutoNum type="alphaLcPeriod"/>
              <a:tabLst>
                <a:tab pos="449263" algn="l"/>
                <a:tab pos="4664075" algn="l"/>
              </a:tabLst>
            </a:pPr>
            <a:r>
              <a:rPr lang="en-US" dirty="0">
                <a:solidFill>
                  <a:schemeClr val="tx1"/>
                </a:solidFill>
              </a:rPr>
              <a:t> </a:t>
            </a:r>
            <a:r>
              <a:rPr lang="en-US" dirty="0">
                <a:solidFill>
                  <a:srgbClr val="0000FF"/>
                </a:solidFill>
              </a:rPr>
              <a:t>+7</a:t>
            </a:r>
          </a:p>
          <a:p>
            <a:pPr marL="514350" indent="-514350" defTabSz="342900">
              <a:buFont typeface="+mj-lt"/>
              <a:buAutoNum type="alphaLcPeriod"/>
              <a:tabLst>
                <a:tab pos="449263" algn="l"/>
                <a:tab pos="4664075" algn="l"/>
              </a:tabLst>
            </a:pPr>
            <a:r>
              <a:rPr lang="en-US" i="0" dirty="0">
                <a:solidFill>
                  <a:schemeClr val="tx1"/>
                </a:solidFill>
              </a:rPr>
              <a:t> </a:t>
            </a:r>
            <a:r>
              <a:rPr lang="en-US" dirty="0">
                <a:solidFill>
                  <a:srgbClr val="0000FF"/>
                </a:solidFill>
                <a:latin typeface="Symbol" charset="2"/>
                <a:cs typeface="Symbol" charset="2"/>
              </a:rPr>
              <a:t>-</a:t>
            </a:r>
            <a:r>
              <a:rPr lang="en-US" dirty="0">
                <a:solidFill>
                  <a:srgbClr val="0000FF"/>
                </a:solidFill>
              </a:rPr>
              <a:t>4</a:t>
            </a:r>
            <a:r>
              <a:rPr lang="en-US" i="0" dirty="0">
                <a:solidFill>
                  <a:schemeClr val="tx1"/>
                </a:solidFill>
              </a:rPr>
              <a:t>	</a:t>
            </a:r>
          </a:p>
          <a:p>
            <a:pPr marL="0" indent="0" defTabSz="342900">
              <a:buFont typeface="Courier New" pitchFamily="49" charset="0"/>
              <a:buNone/>
              <a:tabLst>
                <a:tab pos="463550" algn="l"/>
              </a:tabLst>
            </a:pPr>
            <a:r>
              <a:rPr lang="en-US" b="1" i="0" dirty="0">
                <a:solidFill>
                  <a:schemeClr val="tx1"/>
                </a:solidFill>
              </a:rPr>
              <a:t>Solution</a:t>
            </a:r>
          </a:p>
          <a:p>
            <a:pPr marL="514350" indent="-514350" defTabSz="342900">
              <a:buFont typeface="+mj-lt"/>
              <a:buAutoNum type="alphaLcPeriod"/>
              <a:tabLst>
                <a:tab pos="463550" algn="l"/>
              </a:tabLst>
            </a:pPr>
            <a:r>
              <a:rPr lang="en-US" dirty="0">
                <a:solidFill>
                  <a:schemeClr val="tx1"/>
                </a:solidFill>
                <a:latin typeface="+mj-lt"/>
              </a:rPr>
              <a:t> </a:t>
            </a:r>
            <a:r>
              <a:rPr lang="en-US" dirty="0">
                <a:solidFill>
                  <a:srgbClr val="FF0000"/>
                </a:solidFill>
                <a:latin typeface="Symbol" pitchFamily="82" charset="2"/>
              </a:rPr>
              <a:t>-</a:t>
            </a:r>
            <a:r>
              <a:rPr lang="en-US" dirty="0">
                <a:solidFill>
                  <a:srgbClr val="FF0000"/>
                </a:solidFill>
              </a:rPr>
              <a:t>7</a:t>
            </a:r>
          </a:p>
          <a:p>
            <a:pPr marL="514350" indent="-514350" defTabSz="342900">
              <a:buFont typeface="+mj-lt"/>
              <a:buAutoNum type="alphaLcPeriod"/>
              <a:tabLst>
                <a:tab pos="463550" algn="l"/>
              </a:tabLst>
            </a:pPr>
            <a:r>
              <a:rPr lang="en-US" i="0" dirty="0">
                <a:solidFill>
                  <a:schemeClr val="tx1"/>
                </a:solidFill>
              </a:rPr>
              <a:t> 		</a:t>
            </a:r>
            <a:r>
              <a:rPr lang="en-US" b="1" i="0" dirty="0">
                <a:solidFill>
                  <a:schemeClr val="tx1"/>
                </a:solidFill>
              </a:rPr>
              <a:t>			   </a:t>
            </a:r>
            <a:r>
              <a:rPr lang="en-US" dirty="0">
                <a:solidFill>
                  <a:schemeClr val="tx1"/>
                </a:solidFill>
              </a:rPr>
              <a:t>In words, the opposite of </a:t>
            </a:r>
            <a:r>
              <a:rPr lang="en-US" dirty="0">
                <a:solidFill>
                  <a:srgbClr val="0000FF"/>
                </a:solidFill>
              </a:rPr>
              <a:t>−4</a:t>
            </a:r>
            <a:r>
              <a:rPr lang="en-US" dirty="0">
                <a:solidFill>
                  <a:schemeClr val="tx1"/>
                </a:solidFill>
              </a:rPr>
              <a:t> is </a:t>
            </a:r>
            <a:r>
              <a:rPr lang="en-US" dirty="0">
                <a:solidFill>
                  <a:srgbClr val="FF0008"/>
                </a:solidFill>
              </a:rPr>
              <a:t>+4</a:t>
            </a:r>
            <a:r>
              <a:rPr lang="en-US" dirty="0">
                <a:solidFill>
                  <a:schemeClr val="tx1"/>
                </a:solidFill>
              </a:rPr>
              <a:t>.</a:t>
            </a:r>
            <a:r>
              <a:rPr lang="en-US" b="1" i="0" dirty="0">
                <a:solidFill>
                  <a:schemeClr val="tx1"/>
                </a:solidFill>
              </a:rPr>
              <a:t>	</a:t>
            </a:r>
            <a:endParaRPr lang="en-US" i="0" dirty="0">
              <a:solidFill>
                <a:schemeClr val="tx1"/>
              </a:solidFill>
            </a:endParaRPr>
          </a:p>
        </p:txBody>
      </p:sp>
      <p:graphicFrame>
        <p:nvGraphicFramePr>
          <p:cNvPr id="3074" name="Object 6"/>
          <p:cNvGraphicFramePr>
            <a:graphicFrameLocks noChangeAspect="1"/>
          </p:cNvGraphicFramePr>
          <p:nvPr>
            <p:extLst>
              <p:ext uri="{D42A27DB-BD31-4B8C-83A1-F6EECF244321}">
                <p14:modId xmlns:p14="http://schemas.microsoft.com/office/powerpoint/2010/main" val="2364722102"/>
              </p:ext>
            </p:extLst>
          </p:nvPr>
        </p:nvGraphicFramePr>
        <p:xfrm>
          <a:off x="990600" y="3886200"/>
          <a:ext cx="1790700" cy="469900"/>
        </p:xfrm>
        <a:graphic>
          <a:graphicData uri="http://schemas.openxmlformats.org/presentationml/2006/ole">
            <mc:AlternateContent xmlns:mc="http://schemas.openxmlformats.org/markup-compatibility/2006">
              <mc:Choice xmlns:v="urn:schemas-microsoft-com:vml" Requires="v">
                <p:oleObj spid="_x0000_s3349" name="Equation" r:id="rId3" imgW="1790700" imgH="469900" progId="Equation.DSMT4">
                  <p:embed/>
                </p:oleObj>
              </mc:Choice>
              <mc:Fallback>
                <p:oleObj name="Equation" r:id="rId3" imgW="1790700" imgH="469900" progId="Equation.DSMT4">
                  <p:embed/>
                  <p:pic>
                    <p:nvPicPr>
                      <p:cNvPr id="0" name="Picture 2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86200"/>
                        <a:ext cx="17907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Graphing Integers on a Number Line</a:t>
            </a:r>
            <a:endParaRPr lang="en-US" sz="3200" dirty="0">
              <a:solidFill>
                <a:schemeClr val="accent1"/>
              </a:solidFill>
            </a:endParaRPr>
          </a:p>
        </p:txBody>
      </p:sp>
      <p:sp>
        <p:nvSpPr>
          <p:cNvPr id="4100" name="Rectangle 3"/>
          <p:cNvSpPr>
            <a:spLocks noGrp="1"/>
          </p:cNvSpPr>
          <p:nvPr>
            <p:ph idx="1"/>
          </p:nvPr>
        </p:nvSpPr>
        <p:spPr>
          <a:xfrm>
            <a:off x="457200" y="1280160"/>
            <a:ext cx="8229600" cy="4419671"/>
          </a:xfrm>
          <a:prstGeom prst="rect">
            <a:avLst/>
          </a:prstGeom>
        </p:spPr>
        <p:txBody>
          <a:bodyPr>
            <a:spAutoFit/>
          </a:bodyPr>
          <a:lstStyle/>
          <a:p>
            <a:pPr>
              <a:tabLst>
                <a:tab pos="463550" algn="l"/>
              </a:tabLst>
            </a:pPr>
            <a:r>
              <a:rPr lang="en-US" dirty="0"/>
              <a:t>Graph each set of integers.</a:t>
            </a:r>
            <a:r>
              <a:rPr lang="en-US" i="0" dirty="0">
                <a:solidFill>
                  <a:schemeClr val="tx1"/>
                </a:solidFill>
              </a:rPr>
              <a:t> </a:t>
            </a:r>
          </a:p>
          <a:p>
            <a:pPr marL="514350" indent="-514350">
              <a:buFont typeface="+mj-lt"/>
              <a:buAutoNum type="alphaLcPeriod"/>
              <a:tabLst>
                <a:tab pos="4035425" algn="l"/>
              </a:tabLst>
            </a:pPr>
            <a:r>
              <a:rPr lang="en-US" dirty="0">
                <a:solidFill>
                  <a:schemeClr val="tx1"/>
                </a:solidFill>
              </a:rPr>
              <a:t> </a:t>
            </a:r>
            <a:r>
              <a:rPr lang="en-US" b="1" dirty="0">
                <a:solidFill>
                  <a:schemeClr val="tx1"/>
                </a:solidFill>
              </a:rPr>
              <a:t>	</a:t>
            </a:r>
          </a:p>
          <a:p>
            <a:pPr marL="514350" indent="-514350">
              <a:lnSpc>
                <a:spcPct val="150000"/>
              </a:lnSpc>
              <a:buFont typeface="+mj-lt"/>
              <a:buAutoNum type="alphaLcPeriod"/>
              <a:tabLst>
                <a:tab pos="4035425" algn="l"/>
              </a:tabLst>
            </a:pPr>
            <a:r>
              <a:rPr lang="en-US" i="0" dirty="0">
                <a:solidFill>
                  <a:schemeClr val="tx1"/>
                </a:solidFill>
              </a:rPr>
              <a:t> </a:t>
            </a:r>
            <a:endParaRPr lang="en-US" b="1" i="0" dirty="0">
              <a:solidFill>
                <a:schemeClr val="tx1"/>
              </a:solidFill>
            </a:endParaRPr>
          </a:p>
          <a:p>
            <a:pPr marL="0" indent="0">
              <a:spcBef>
                <a:spcPts val="1800"/>
              </a:spcBef>
              <a:buFont typeface="Courier New" pitchFamily="49" charset="0"/>
              <a:buNone/>
              <a:tabLst>
                <a:tab pos="463550" algn="l"/>
              </a:tabLst>
            </a:pPr>
            <a:r>
              <a:rPr lang="en-US" b="1" i="0" dirty="0">
                <a:solidFill>
                  <a:schemeClr val="tx1"/>
                </a:solidFill>
              </a:rPr>
              <a:t>Solution</a:t>
            </a:r>
          </a:p>
          <a:p>
            <a:pPr marL="514350" indent="-514350">
              <a:spcBef>
                <a:spcPts val="1800"/>
              </a:spcBef>
              <a:buFont typeface="+mj-lt"/>
              <a:buAutoNum type="alphaLcPeriod"/>
              <a:tabLst>
                <a:tab pos="463550" algn="l"/>
              </a:tabLst>
            </a:pPr>
            <a:r>
              <a:rPr lang="en-US" dirty="0">
                <a:solidFill>
                  <a:schemeClr val="tx1"/>
                </a:solidFill>
              </a:rPr>
              <a:t> </a:t>
            </a:r>
          </a:p>
          <a:p>
            <a:pPr marL="514350" indent="-514350">
              <a:spcBef>
                <a:spcPts val="1800"/>
              </a:spcBef>
              <a:buFont typeface="+mj-lt"/>
              <a:buAutoNum type="alphaLcPeriod"/>
              <a:tabLst>
                <a:tab pos="463550" algn="l"/>
              </a:tabLst>
            </a:pPr>
            <a:endParaRPr lang="en-US" i="0" dirty="0">
              <a:solidFill>
                <a:schemeClr val="tx1"/>
              </a:solidFill>
            </a:endParaRPr>
          </a:p>
          <a:p>
            <a:pPr marL="514350" indent="-514350">
              <a:spcBef>
                <a:spcPts val="1800"/>
              </a:spcBef>
              <a:buFont typeface="+mj-lt"/>
              <a:buAutoNum type="alphaLcPeriod"/>
              <a:tabLst>
                <a:tab pos="463550" algn="l"/>
              </a:tabLst>
            </a:pPr>
            <a:r>
              <a:rPr lang="en-US" dirty="0">
                <a:solidFill>
                  <a:schemeClr val="tx1"/>
                </a:solidFill>
              </a:rPr>
              <a:t> </a:t>
            </a:r>
            <a:endParaRPr lang="en-US" i="0" dirty="0">
              <a:solidFill>
                <a:schemeClr val="tx1"/>
              </a:solidFill>
            </a:endParaRPr>
          </a:p>
        </p:txBody>
      </p:sp>
      <p:pic>
        <p:nvPicPr>
          <p:cNvPr id="4101" name="Picture 5" descr="Ch_7_Sec 1"/>
          <p:cNvPicPr>
            <a:picLocks noChangeAspect="1" noChangeArrowheads="1"/>
          </p:cNvPicPr>
          <p:nvPr/>
        </p:nvPicPr>
        <p:blipFill>
          <a:blip r:embed="rId3"/>
          <a:srcRect/>
          <a:stretch>
            <a:fillRect/>
          </a:stretch>
        </p:blipFill>
        <p:spPr bwMode="auto">
          <a:xfrm>
            <a:off x="1219200" y="3962400"/>
            <a:ext cx="4648200" cy="606425"/>
          </a:xfrm>
          <a:prstGeom prst="rect">
            <a:avLst/>
          </a:prstGeom>
          <a:noFill/>
          <a:ln w="9525">
            <a:noFill/>
            <a:miter lim="800000"/>
            <a:headEnd/>
            <a:tailEnd/>
          </a:ln>
        </p:spPr>
      </p:pic>
      <p:graphicFrame>
        <p:nvGraphicFramePr>
          <p:cNvPr id="9221" name="Object 6"/>
          <p:cNvGraphicFramePr>
            <a:graphicFrameLocks noChangeAspect="1"/>
          </p:cNvGraphicFramePr>
          <p:nvPr>
            <p:extLst>
              <p:ext uri="{D42A27DB-BD31-4B8C-83A1-F6EECF244321}">
                <p14:modId xmlns:p14="http://schemas.microsoft.com/office/powerpoint/2010/main" val="1940919849"/>
              </p:ext>
            </p:extLst>
          </p:nvPr>
        </p:nvGraphicFramePr>
        <p:xfrm>
          <a:off x="1119188" y="1778000"/>
          <a:ext cx="1804987" cy="596900"/>
        </p:xfrm>
        <a:graphic>
          <a:graphicData uri="http://schemas.openxmlformats.org/presentationml/2006/ole">
            <mc:AlternateContent xmlns:mc="http://schemas.openxmlformats.org/markup-compatibility/2006">
              <mc:Choice xmlns:v="urn:schemas-microsoft-com:vml" Requires="v">
                <p:oleObj spid="_x0000_s4647" name="Equation" r:id="rId4" imgW="1791720" imgH="585000" progId="Equation.DSMT4">
                  <p:embed/>
                </p:oleObj>
              </mc:Choice>
              <mc:Fallback>
                <p:oleObj name="Equation" r:id="rId4" imgW="1791720" imgH="585000" progId="Equation.DSMT4">
                  <p:embed/>
                  <p:pic>
                    <p:nvPicPr>
                      <p:cNvPr id="0" name="Picture 5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778000"/>
                        <a:ext cx="18049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p:cNvPicPr>
            <a:picLocks noChangeAspect="1" noChangeArrowheads="1"/>
          </p:cNvPicPr>
          <p:nvPr/>
        </p:nvPicPr>
        <p:blipFill>
          <a:blip r:embed="rId6"/>
          <a:srcRect/>
          <a:stretch/>
        </p:blipFill>
        <p:spPr bwMode="auto">
          <a:xfrm>
            <a:off x="890123" y="4724400"/>
            <a:ext cx="5358277" cy="1270000"/>
          </a:xfrm>
          <a:prstGeom prst="rect">
            <a:avLst/>
          </a:prstGeom>
          <a:noFill/>
          <a:ln w="9525">
            <a:noFill/>
            <a:miter lim="800000"/>
            <a:headEnd/>
            <a:tailEnd/>
          </a:ln>
          <a:effectLst/>
        </p:spPr>
      </p:pic>
      <p:graphicFrame>
        <p:nvGraphicFramePr>
          <p:cNvPr id="10" name="Object 6"/>
          <p:cNvGraphicFramePr>
            <a:graphicFrameLocks noChangeAspect="1"/>
          </p:cNvGraphicFramePr>
          <p:nvPr>
            <p:extLst>
              <p:ext uri="{D42A27DB-BD31-4B8C-83A1-F6EECF244321}">
                <p14:modId xmlns:p14="http://schemas.microsoft.com/office/powerpoint/2010/main" val="249561996"/>
              </p:ext>
            </p:extLst>
          </p:nvPr>
        </p:nvGraphicFramePr>
        <p:xfrm>
          <a:off x="1143000" y="2476267"/>
          <a:ext cx="2414587" cy="596900"/>
        </p:xfrm>
        <a:graphic>
          <a:graphicData uri="http://schemas.openxmlformats.org/presentationml/2006/ole">
            <mc:AlternateContent xmlns:mc="http://schemas.openxmlformats.org/markup-compatibility/2006">
              <mc:Choice xmlns:v="urn:schemas-microsoft-com:vml" Requires="v">
                <p:oleObj spid="_x0000_s4648" name="Equation" r:id="rId7" imgW="2404440" imgH="585000" progId="Equation.DSMT4">
                  <p:embed/>
                </p:oleObj>
              </mc:Choice>
              <mc:Fallback>
                <p:oleObj name="Equation" r:id="rId7" imgW="2404440" imgH="585000" progId="Equation.DSMT4">
                  <p:embed/>
                  <p:pic>
                    <p:nvPicPr>
                      <p:cNvPr id="0" name="Picture 5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476267"/>
                        <a:ext cx="2414587"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0">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Variables</a:t>
            </a:r>
          </a:p>
        </p:txBody>
      </p:sp>
      <p:sp>
        <p:nvSpPr>
          <p:cNvPr id="4" name="TextBox 3"/>
          <p:cNvSpPr>
            <a:spLocks noChangeArrowheads="1"/>
          </p:cNvSpPr>
          <p:nvPr/>
        </p:nvSpPr>
        <p:spPr bwMode="auto">
          <a:xfrm>
            <a:off x="457200" y="1280160"/>
            <a:ext cx="8229600" cy="19964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rPr>
              <a:t>Definition</a:t>
            </a:r>
            <a:endParaRPr lang="en-US" sz="2800" b="1" dirty="0">
              <a:solidFill>
                <a:srgbClr val="000000"/>
              </a:solidFill>
              <a:latin typeface="Calibri" pitchFamily="34" charset="0"/>
            </a:endParaRP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rPr>
              <a:t>variable</a:t>
            </a:r>
            <a:r>
              <a:rPr lang="en-US" sz="2800" dirty="0">
                <a:solidFill>
                  <a:srgbClr val="C00000"/>
                </a:solidFill>
                <a:latin typeface="Calibri" pitchFamily="34" charset="0"/>
              </a:rPr>
              <a:t> </a:t>
            </a:r>
            <a:r>
              <a:rPr lang="en-US" sz="2800" dirty="0">
                <a:solidFill>
                  <a:srgbClr val="000000"/>
                </a:solidFill>
                <a:latin typeface="Calibri" pitchFamily="34" charset="0"/>
              </a:rPr>
              <a:t>is a </a:t>
            </a:r>
            <a:r>
              <a:rPr lang="en-US" sz="2800" dirty="0">
                <a:solidFill>
                  <a:srgbClr val="000000"/>
                </a:solidFill>
              </a:rPr>
              <a:t>symbol (generally a letter of the alphabet) that is used to</a:t>
            </a:r>
            <a:r>
              <a:rPr lang="en-US" sz="2800" dirty="0">
                <a:solidFill>
                  <a:srgbClr val="000000"/>
                </a:solidFill>
                <a:latin typeface="Calibri" pitchFamily="34" charset="0"/>
              </a:rPr>
              <a:t> </a:t>
            </a:r>
            <a:r>
              <a:rPr lang="en-US" sz="2800" dirty="0">
                <a:solidFill>
                  <a:srgbClr val="000000"/>
                </a:solidFill>
              </a:rPr>
              <a:t>represent an unknown number or any one of several numbers.</a:t>
            </a: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60555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3"/>
          <p:cNvSpPr>
            <a:spLocks noChangeArrowheads="1"/>
          </p:cNvSpPr>
          <p:nvPr/>
        </p:nvSpPr>
        <p:spPr bwMode="auto">
          <a:xfrm>
            <a:off x="457200" y="1280160"/>
            <a:ext cx="8229600" cy="3884140"/>
          </a:xfrm>
          <a:prstGeom prst="rect">
            <a:avLst/>
          </a:prstGeom>
          <a:solidFill>
            <a:srgbClr val="FFFFCC"/>
          </a:solidFill>
          <a:ln w="28575">
            <a:solidFill>
              <a:srgbClr val="000000"/>
            </a:solidFill>
          </a:ln>
        </p:spPr>
        <p:txBody>
          <a:bodyPr>
            <a:normAutofit/>
          </a:bodyPr>
          <a:lstStyle/>
          <a:p>
            <a:pPr algn="ctr" eaLnBrk="0" hangingPunct="0">
              <a:spcBef>
                <a:spcPct val="20000"/>
              </a:spcBef>
            </a:pPr>
            <a:r>
              <a:rPr lang="en-US" sz="2800" b="1" dirty="0">
                <a:solidFill>
                  <a:srgbClr val="000000"/>
                </a:solidFill>
                <a:latin typeface="Calibri" pitchFamily="34" charset="0"/>
              </a:rPr>
              <a:t>Definition</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the form of     , where </a:t>
            </a:r>
            <a:r>
              <a:rPr lang="en-US" sz="2800" i="1" dirty="0">
                <a:solidFill>
                  <a:srgbClr val="000000"/>
                </a:solidFill>
                <a:latin typeface="Calibri" pitchFamily="34" charset="0"/>
              </a:rPr>
              <a:t>a</a:t>
            </a:r>
            <a:r>
              <a:rPr lang="en-US" sz="2800" dirty="0">
                <a:solidFill>
                  <a:srgbClr val="000000"/>
                </a:solidFill>
                <a:latin typeface="Calibri" pitchFamily="34" charset="0"/>
              </a:rPr>
              <a:t> and </a:t>
            </a:r>
            <a:r>
              <a:rPr lang="en-US" sz="2800" i="1" dirty="0">
                <a:solidFill>
                  <a:srgbClr val="000000"/>
                </a:solidFill>
                <a:latin typeface="Calibri" pitchFamily="34" charset="0"/>
              </a:rPr>
              <a:t>b</a:t>
            </a:r>
            <a:r>
              <a:rPr lang="en-US" sz="2800" dirty="0">
                <a:solidFill>
                  <a:srgbClr val="000000"/>
                </a:solidFill>
                <a:latin typeface="Calibri" pitchFamily="34" charset="0"/>
              </a:rPr>
              <a:t> are integers and </a:t>
            </a:r>
            <a:r>
              <a:rPr lang="en-US" sz="2800" i="1" dirty="0">
                <a:solidFill>
                  <a:srgbClr val="000000"/>
                </a:solidFill>
                <a:latin typeface="Calibri" pitchFamily="34" charset="0"/>
              </a:rPr>
              <a:t>b</a:t>
            </a:r>
            <a:r>
              <a:rPr lang="en-US" sz="2800" dirty="0">
                <a:solidFill>
                  <a:srgbClr val="000000"/>
                </a:solidFill>
                <a:latin typeface="Calibri" pitchFamily="34" charset="0"/>
              </a:rPr>
              <a:t> ≠ 0. </a:t>
            </a:r>
          </a:p>
          <a:p>
            <a:pPr eaLnBrk="0" hangingPunct="0">
              <a:spcBef>
                <a:spcPct val="20000"/>
              </a:spcBef>
            </a:pPr>
            <a:r>
              <a:rPr lang="en-US" sz="2800" dirty="0">
                <a:solidFill>
                  <a:srgbClr val="000000"/>
                </a:solidFill>
                <a:latin typeface="Calibri" pitchFamily="34" charset="0"/>
              </a:rPr>
              <a:t>(≠ is read “is not equal to”).</a:t>
            </a:r>
          </a:p>
          <a:p>
            <a:pPr algn="ctr" eaLnBrk="0" hangingPunct="0">
              <a:spcBef>
                <a:spcPct val="20000"/>
              </a:spcBef>
            </a:pPr>
            <a:r>
              <a:rPr lang="en-US" sz="2800" dirty="0">
                <a:solidFill>
                  <a:srgbClr val="000000"/>
                </a:solidFill>
                <a:latin typeface="Calibri" pitchFamily="34" charset="0"/>
              </a:rPr>
              <a:t>OR</a:t>
            </a:r>
          </a:p>
          <a:p>
            <a:pPr eaLnBrk="0" hangingPunct="0">
              <a:spcBef>
                <a:spcPct val="20000"/>
              </a:spcBef>
            </a:pPr>
            <a:r>
              <a:rPr lang="en-US" sz="2800" dirty="0">
                <a:solidFill>
                  <a:srgbClr val="000000"/>
                </a:solidFill>
                <a:latin typeface="Calibri" pitchFamily="34" charset="0"/>
              </a:rPr>
              <a:t>A </a:t>
            </a:r>
            <a:r>
              <a:rPr lang="en-US" sz="2800" b="1" dirty="0">
                <a:solidFill>
                  <a:srgbClr val="C00000"/>
                </a:solidFill>
                <a:latin typeface="Calibri" pitchFamily="34" charset="0"/>
              </a:rPr>
              <a:t>rational number</a:t>
            </a:r>
            <a:r>
              <a:rPr lang="en-US" sz="2800" dirty="0">
                <a:solidFill>
                  <a:srgbClr val="C00000"/>
                </a:solidFill>
                <a:latin typeface="Calibri" pitchFamily="34" charset="0"/>
              </a:rPr>
              <a:t> </a:t>
            </a:r>
            <a:r>
              <a:rPr lang="en-US" sz="2800" dirty="0">
                <a:solidFill>
                  <a:srgbClr val="000000"/>
                </a:solidFill>
                <a:latin typeface="Calibri" pitchFamily="34" charset="0"/>
              </a:rPr>
              <a:t>is a number that can be written in decimal form as a terminating decimal or as an infinite repeating decimal.</a:t>
            </a:r>
          </a:p>
        </p:txBody>
      </p:sp>
      <p:sp>
        <p:nvSpPr>
          <p:cNvPr id="11266" name="Rectangle 2"/>
          <p:cNvSpPr>
            <a:spLocks noGrp="1"/>
          </p:cNvSpPr>
          <p:nvPr>
            <p:ph type="title"/>
          </p:nvPr>
        </p:nvSpPr>
        <p:spPr>
          <a:prstGeom prst="rect">
            <a:avLst/>
          </a:prstGeom>
        </p:spPr>
        <p:txBody>
          <a:bodyPr/>
          <a:lstStyle/>
          <a:p>
            <a:pPr eaLnBrk="0" hangingPunct="0">
              <a:spcBef>
                <a:spcPct val="20000"/>
              </a:spcBef>
            </a:pPr>
            <a:r>
              <a:rPr lang="en-US" dirty="0">
                <a:solidFill>
                  <a:schemeClr val="accent1"/>
                </a:solidFill>
                <a:latin typeface="Calibri" pitchFamily="34" charset="0"/>
              </a:rPr>
              <a:t>Rational Numbers</a:t>
            </a:r>
          </a:p>
        </p:txBody>
      </p:sp>
      <p:graphicFrame>
        <p:nvGraphicFramePr>
          <p:cNvPr id="11268" name="Object 5"/>
          <p:cNvGraphicFramePr>
            <a:graphicFrameLocks noGrp="1" noChangeAspect="1"/>
          </p:cNvGraphicFramePr>
          <p:nvPr>
            <p:ph idx="1"/>
          </p:nvPr>
        </p:nvGraphicFramePr>
        <p:xfrm>
          <a:off x="2286000" y="2099733"/>
          <a:ext cx="266700" cy="838200"/>
        </p:xfrm>
        <a:graphic>
          <a:graphicData uri="http://schemas.openxmlformats.org/presentationml/2006/ole">
            <mc:AlternateContent xmlns:mc="http://schemas.openxmlformats.org/markup-compatibility/2006">
              <mc:Choice xmlns:v="urn:schemas-microsoft-com:vml" Requires="v">
                <p:oleObj spid="_x0000_s6421" name="Equation" r:id="rId3" imgW="266584" imgH="837836" progId="Equation.DSMT4">
                  <p:embed/>
                </p:oleObj>
              </mc:Choice>
              <mc:Fallback>
                <p:oleObj name="Equation" r:id="rId3" imgW="266584" imgH="837836" progId="Equation.DSMT4">
                  <p:embed/>
                  <p:pic>
                    <p:nvPicPr>
                      <p:cNvPr id="0" name="Picture 26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099733"/>
                        <a:ext cx="26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p:cNvSpPr>
          <p:nvPr>
            <p:ph type="body" sz="half" idx="4294967295"/>
          </p:nvPr>
        </p:nvSpPr>
        <p:spPr>
          <a:xfrm>
            <a:off x="457200" y="1280160"/>
            <a:ext cx="8229600" cy="4672048"/>
          </a:xfrm>
          <a:prstGeom prst="rect">
            <a:avLst/>
          </a:prstGeom>
          <a:noFill/>
        </p:spPr>
        <p:txBody>
          <a:bodyPr>
            <a:spAutoFit/>
          </a:bodyPr>
          <a:lstStyle/>
          <a:p>
            <a:pPr marL="0" indent="0" defTabSz="457200">
              <a:buFont typeface="Courier New" pitchFamily="49" charset="0"/>
              <a:buNone/>
            </a:pPr>
            <a:r>
              <a:rPr lang="en-US" sz="2800" i="0" dirty="0">
                <a:solidFill>
                  <a:schemeClr val="tx1"/>
                </a:solidFill>
              </a:rPr>
              <a:t>List the numbers in the set                                                   that are:</a:t>
            </a:r>
          </a:p>
          <a:p>
            <a:pPr marL="514350" indent="-514350" defTabSz="457200">
              <a:buFont typeface="+mj-lt"/>
              <a:buAutoNum type="alphaLcPeriod"/>
              <a:tabLst>
                <a:tab pos="449263" algn="l"/>
                <a:tab pos="3584575" algn="l"/>
              </a:tabLst>
            </a:pPr>
            <a:r>
              <a:rPr lang="en-US" sz="2800" i="0" dirty="0">
                <a:solidFill>
                  <a:schemeClr val="tx1"/>
                </a:solidFill>
              </a:rPr>
              <a:t>whole numbers</a:t>
            </a:r>
            <a:endParaRPr lang="en-US" sz="2800" dirty="0"/>
          </a:p>
          <a:p>
            <a:pPr marL="514350" indent="-514350" defTabSz="457200">
              <a:spcBef>
                <a:spcPts val="24"/>
              </a:spcBef>
              <a:buFont typeface="+mj-lt"/>
              <a:buAutoNum type="alphaLcPeriod" startAt="2"/>
              <a:tabLst>
                <a:tab pos="449263" algn="l"/>
                <a:tab pos="3584575" algn="l"/>
              </a:tabLst>
            </a:pPr>
            <a:r>
              <a:rPr lang="en-US" sz="2800" i="0" dirty="0">
                <a:solidFill>
                  <a:schemeClr val="tx1"/>
                </a:solidFill>
              </a:rPr>
              <a:t>integers</a:t>
            </a:r>
            <a:endParaRPr lang="en-US" sz="2800" dirty="0"/>
          </a:p>
          <a:p>
            <a:pPr marL="0" indent="0" defTabSz="457200">
              <a:spcBef>
                <a:spcPts val="24"/>
              </a:spcBef>
              <a:buNone/>
              <a:tabLst>
                <a:tab pos="449263" algn="l"/>
                <a:tab pos="3584575" algn="l"/>
              </a:tabLst>
            </a:pPr>
            <a:r>
              <a:rPr lang="en-US" sz="2800" b="1" dirty="0"/>
              <a:t>Solution</a:t>
            </a:r>
          </a:p>
          <a:p>
            <a:pPr marL="514350" indent="-514350" defTabSz="457200">
              <a:spcBef>
                <a:spcPts val="24"/>
              </a:spcBef>
              <a:buFont typeface="+mj-lt"/>
              <a:buAutoNum type="alphaLcPeriod"/>
              <a:tabLst>
                <a:tab pos="449263" algn="l"/>
                <a:tab pos="3584575" algn="l"/>
              </a:tabLst>
            </a:pPr>
            <a:r>
              <a:rPr lang="en-US" sz="2800" dirty="0"/>
              <a:t> </a:t>
            </a:r>
            <a:r>
              <a:rPr lang="en-US" sz="2800" dirty="0">
                <a:solidFill>
                  <a:srgbClr val="FF0008"/>
                </a:solidFill>
              </a:rPr>
              <a:t>0 and 17</a:t>
            </a:r>
            <a:r>
              <a:rPr lang="en-US" sz="2800" dirty="0"/>
              <a:t> are whole numbers.</a:t>
            </a:r>
          </a:p>
          <a:p>
            <a:pPr marL="514350" indent="-514350" defTabSz="457200">
              <a:spcBef>
                <a:spcPts val="24"/>
              </a:spcBef>
              <a:buFont typeface="+mj-lt"/>
              <a:buAutoNum type="alphaLcPeriod" startAt="2"/>
              <a:tabLst>
                <a:tab pos="449263" algn="l"/>
                <a:tab pos="3584575" algn="l"/>
              </a:tabLst>
            </a:pPr>
            <a:r>
              <a:rPr lang="en-US" sz="2800" dirty="0"/>
              <a:t> </a:t>
            </a:r>
            <a:r>
              <a:rPr lang="en-US" sz="2800" dirty="0">
                <a:solidFill>
                  <a:srgbClr val="FF0008"/>
                </a:solidFill>
                <a:latin typeface="Symbol" pitchFamily="18" charset="2"/>
              </a:rPr>
              <a:t>-</a:t>
            </a:r>
            <a:r>
              <a:rPr lang="en-US" sz="2800" dirty="0">
                <a:solidFill>
                  <a:srgbClr val="FF0008"/>
                </a:solidFill>
              </a:rPr>
              <a:t>5, 0, and 17</a:t>
            </a:r>
            <a:r>
              <a:rPr lang="en-US" sz="2800" dirty="0"/>
              <a:t> are integers.</a:t>
            </a:r>
            <a:endParaRPr lang="en-US" sz="2800" dirty="0">
              <a:solidFill>
                <a:srgbClr val="FF0008"/>
              </a:solidFill>
            </a:endParaRPr>
          </a:p>
          <a:p>
            <a:pPr marL="514350" indent="-514350" defTabSz="457200">
              <a:spcBef>
                <a:spcPts val="2400"/>
              </a:spcBef>
              <a:buFont typeface="+mj-lt"/>
              <a:buAutoNum type="alphaLcPeriod" startAt="3"/>
              <a:tabLst>
                <a:tab pos="449263" algn="l"/>
                <a:tab pos="3584575" algn="l"/>
              </a:tabLst>
            </a:pPr>
            <a:r>
              <a:rPr lang="en-US" sz="2800" dirty="0"/>
              <a:t>	</a:t>
            </a:r>
          </a:p>
          <a:p>
            <a:pPr marL="514350" indent="-514350" defTabSz="457200">
              <a:spcBef>
                <a:spcPts val="2400"/>
              </a:spcBef>
              <a:buFont typeface="+mj-lt"/>
              <a:buAutoNum type="alphaLcPeriod" startAt="4"/>
              <a:tabLst>
                <a:tab pos="449263" algn="l"/>
                <a:tab pos="3584575" algn="l"/>
              </a:tabLst>
            </a:pPr>
            <a:r>
              <a:rPr lang="en-US" sz="2800" dirty="0"/>
              <a:t> </a:t>
            </a:r>
            <a:r>
              <a:rPr lang="en-US" sz="2800" dirty="0">
                <a:solidFill>
                  <a:srgbClr val="FF0008"/>
                </a:solidFill>
              </a:rPr>
              <a:t>All numbers</a:t>
            </a:r>
            <a:r>
              <a:rPr lang="en-US" sz="2800" dirty="0"/>
              <a:t> in </a:t>
            </a:r>
            <a:r>
              <a:rPr lang="en-US" sz="2800" i="1" dirty="0"/>
              <a:t>S</a:t>
            </a:r>
            <a:r>
              <a:rPr lang="en-US" sz="2800" dirty="0"/>
              <a:t> are real numbers.</a:t>
            </a:r>
            <a:endParaRPr lang="en-US" sz="2800" i="0" dirty="0">
              <a:solidFill>
                <a:schemeClr val="tx1"/>
              </a:solidFill>
            </a:endParaRPr>
          </a:p>
        </p:txBody>
      </p:sp>
      <p:sp>
        <p:nvSpPr>
          <p:cNvPr id="12290" name="Rectangle 2"/>
          <p:cNvSpPr>
            <a:spLocks noGrp="1"/>
          </p:cNvSpPr>
          <p:nvPr>
            <p:ph type="title"/>
          </p:nvPr>
        </p:nvSpPr>
        <p:spPr>
          <a:prstGeom prst="rect">
            <a:avLst/>
          </a:prstGeom>
        </p:spPr>
        <p:txBody>
          <a:bodyPr/>
          <a:lstStyle/>
          <a:p>
            <a:r>
              <a:rPr lang="en-US" sz="3200" dirty="0">
                <a:solidFill>
                  <a:schemeClr val="accent1"/>
                </a:solidFill>
              </a:rPr>
              <a:t>Example 3: Identifying Types of Numbers</a:t>
            </a:r>
          </a:p>
        </p:txBody>
      </p:sp>
      <p:graphicFrame>
        <p:nvGraphicFramePr>
          <p:cNvPr id="12292" name="Object 7"/>
          <p:cNvGraphicFramePr>
            <a:graphicFrameLocks noGrp="1" noChangeAspect="1"/>
          </p:cNvGraphicFramePr>
          <p:nvPr>
            <p:ph idx="1"/>
            <p:extLst>
              <p:ext uri="{D42A27DB-BD31-4B8C-83A1-F6EECF244321}">
                <p14:modId xmlns:p14="http://schemas.microsoft.com/office/powerpoint/2010/main" val="613276175"/>
              </p:ext>
            </p:extLst>
          </p:nvPr>
        </p:nvGraphicFramePr>
        <p:xfrm>
          <a:off x="4467153" y="1143000"/>
          <a:ext cx="3352800" cy="927100"/>
        </p:xfrm>
        <a:graphic>
          <a:graphicData uri="http://schemas.openxmlformats.org/presentationml/2006/ole">
            <mc:AlternateContent xmlns:mc="http://schemas.openxmlformats.org/markup-compatibility/2006">
              <mc:Choice xmlns:v="urn:schemas-microsoft-com:vml" Requires="v">
                <p:oleObj spid="_x0000_s7675" name="Equation" r:id="rId3" imgW="3352800" imgH="927100" progId="Equation.DSMT4">
                  <p:embed/>
                </p:oleObj>
              </mc:Choice>
              <mc:Fallback>
                <p:oleObj name="Equation" r:id="rId3" imgW="3352800" imgH="927100" progId="Equation.DSMT4">
                  <p:embed/>
                  <p:pic>
                    <p:nvPicPr>
                      <p:cNvPr id="0" name="Picture 49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153" y="1143000"/>
                        <a:ext cx="3352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8"/>
          <p:cNvGraphicFramePr>
            <a:graphicFrameLocks noChangeAspect="1"/>
          </p:cNvGraphicFramePr>
          <p:nvPr>
            <p:extLst>
              <p:ext uri="{D42A27DB-BD31-4B8C-83A1-F6EECF244321}">
                <p14:modId xmlns:p14="http://schemas.microsoft.com/office/powerpoint/2010/main" val="1721962547"/>
              </p:ext>
            </p:extLst>
          </p:nvPr>
        </p:nvGraphicFramePr>
        <p:xfrm>
          <a:off x="1092200" y="4442076"/>
          <a:ext cx="5537200" cy="901700"/>
        </p:xfrm>
        <a:graphic>
          <a:graphicData uri="http://schemas.openxmlformats.org/presentationml/2006/ole">
            <mc:AlternateContent xmlns:mc="http://schemas.openxmlformats.org/markup-compatibility/2006">
              <mc:Choice xmlns:v="urn:schemas-microsoft-com:vml" Requires="v">
                <p:oleObj spid="_x0000_s7676" name="Equation" r:id="rId5" imgW="5522040" imgH="886680" progId="Equation.DSMT4">
                  <p:embed/>
                </p:oleObj>
              </mc:Choice>
              <mc:Fallback>
                <p:oleObj name="Equation" r:id="rId5" imgW="5522040" imgH="886680" progId="Equation.DSMT4">
                  <p:embed/>
                  <p:pic>
                    <p:nvPicPr>
                      <p:cNvPr id="0" name="Picture 4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442076"/>
                        <a:ext cx="55372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038600" y="2190704"/>
            <a:ext cx="3197478" cy="954107"/>
          </a:xfrm>
          <a:prstGeom prst="rect">
            <a:avLst/>
          </a:prstGeom>
        </p:spPr>
        <p:txBody>
          <a:bodyPr wrap="none">
            <a:spAutoFit/>
          </a:bodyPr>
          <a:lstStyle/>
          <a:p>
            <a:pPr marL="514350" indent="-514350">
              <a:buFont typeface="+mj-lt"/>
              <a:buAutoNum type="alphaLcPeriod" startAt="3"/>
              <a:tabLst>
                <a:tab pos="449263" algn="l"/>
              </a:tabLst>
            </a:pPr>
            <a:r>
              <a:rPr lang="en-US" sz="2800" dirty="0"/>
              <a:t>rational numbers</a:t>
            </a:r>
          </a:p>
          <a:p>
            <a:pPr marL="514350" indent="-514350">
              <a:buFont typeface="+mj-lt"/>
              <a:buAutoNum type="alphaLcPeriod" startAt="3"/>
              <a:tabLst>
                <a:tab pos="449263" algn="l"/>
              </a:tabLst>
            </a:pPr>
            <a:r>
              <a:rPr lang="en-US" sz="2800" dirty="0"/>
              <a:t>real numbers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72">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833</Words>
  <Application>Microsoft Office PowerPoint</Application>
  <PresentationFormat>On-screen Show (4:3)</PresentationFormat>
  <Paragraphs>125</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Calibri</vt:lpstr>
      <vt:lpstr>Arial</vt:lpstr>
      <vt:lpstr>Cambria Math</vt:lpstr>
      <vt:lpstr>Courier New</vt:lpstr>
      <vt:lpstr>Symbol</vt:lpstr>
      <vt:lpstr>Times New Roman</vt:lpstr>
      <vt:lpstr>Office Theme</vt:lpstr>
      <vt:lpstr>Equation</vt:lpstr>
      <vt:lpstr>Section 2.R.1</vt:lpstr>
      <vt:lpstr>Objectives</vt:lpstr>
      <vt:lpstr>Number Lines</vt:lpstr>
      <vt:lpstr>Integers</vt:lpstr>
      <vt:lpstr>Example 1: Finding the Opposite of an Integer</vt:lpstr>
      <vt:lpstr>Example 2: Graphing Integers on a Number Line</vt:lpstr>
      <vt:lpstr>Variables</vt:lpstr>
      <vt:lpstr>Rational Numbers</vt:lpstr>
      <vt:lpstr>Example 3: Identifying Types of Numbers</vt:lpstr>
      <vt:lpstr>Example 4: Graphing Sets of Numbers</vt:lpstr>
      <vt:lpstr>Example 5: Graphing Sets of Numbers</vt:lpstr>
      <vt:lpstr>Inequality Symbols</vt:lpstr>
      <vt:lpstr>Inequality Symbols</vt:lpstr>
      <vt:lpstr>Example 6: Verifying Inequalities</vt:lpstr>
      <vt:lpstr>Example 6: Verifying Inequalities (cont.)</vt:lpstr>
      <vt:lpstr>Inequality Symbols</vt:lpstr>
      <vt:lpstr>Absolute Value</vt:lpstr>
      <vt:lpstr>Example 7: Finding Absolute Values</vt:lpstr>
      <vt:lpstr>Example 7: Finding Absolute Values (cont.)</vt:lpstr>
      <vt:lpstr>Example 8: Verifying Absolute Value Inequalities</vt:lpstr>
      <vt:lpstr>Example 9: Solving Absolute Value Equations</vt:lpstr>
      <vt:lpstr>Example 10: Solving Absolute Value Equations</vt:lpstr>
      <vt:lpstr>Example 11: Application: Solving Absolute Value Equations</vt:lpstr>
      <vt:lpstr>Example 11: Application: Solving Absolute  Value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 Plus Integrated Review</dc:title>
  <dc:creator>Hawkes Learning Systems</dc:creator>
  <cp:lastModifiedBy>Adam Flaherty</cp:lastModifiedBy>
  <cp:revision>322</cp:revision>
  <dcterms:created xsi:type="dcterms:W3CDTF">2013-04-26T14:43:13Z</dcterms:created>
  <dcterms:modified xsi:type="dcterms:W3CDTF">2020-05-12T18:19:02Z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71A5F1B1-E2BA-4A5B-9051-3640FA7BFDDB</vt:lpwstr>
  </property>
  <property fmtid="{D5CDD505-2E9C-101B-9397-08002B2CF9AE}" pid="3" name="ArticulatePath">
    <vt:lpwstr>PRC3R_1_R_6</vt:lpwstr>
  </property>
</Properties>
</file>