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png" ContentType="image/png"/>
  <Default Extension="rels" ContentType="application/vnd.openxmlformats-package.relationships+xml"/>
  <Default Extension="vml" ContentType="application/vnd.openxmlformats-officedocument.vmlDrawing"/>
  <Default Extension="wmf" ContentType="image/x-wmf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ags/tag2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  <p:sldId id="266" r:id="rId11"/>
    <p:sldId id="275" r:id="rId12"/>
    <p:sldId id="267" r:id="rId13"/>
    <p:sldId id="268" r:id="rId14"/>
    <p:sldId id="269" r:id="rId15"/>
    <p:sldId id="276" r:id="rId16"/>
    <p:sldId id="277" r:id="rId17"/>
    <p:sldId id="270" r:id="rId18"/>
    <p:sldId id="271" r:id="rId19"/>
  </p:sldIdLst>
  <p:sldSz cx="9144000" cy="6858000" type="screen4x3"/>
  <p:notesSz cx="6858000" cy="9144000"/>
  <p:custDataLst>
    <p:tags r:id="rId22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Belloit, Nicholas G" initials="BNG" lastIdx="1" clrIdx="0"/>
  <p:cmAuthor id="2" name="Belloit, Nicholas G" initials="BNG [2]" lastIdx="1" clrIdx="1"/>
  <p:cmAuthor id="3" name="Belloit, Nicholas G" initials="BNG [3]" lastIdx="1" clrIdx="2"/>
  <p:cmAuthor id="4" name="Belloit, Nicholas G" initials="BNG [4]" lastIdx="1" clrIdx="3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6600FF"/>
    <a:srgbClr val="000000"/>
    <a:srgbClr val="1F497D"/>
    <a:srgbClr val="008080"/>
    <a:srgbClr val="366092"/>
    <a:srgbClr val="1F497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15619" autoAdjust="0"/>
    <p:restoredTop sz="94709" autoAdjust="0"/>
  </p:normalViewPr>
  <p:slideViewPr>
    <p:cSldViewPr>
      <p:cViewPr varScale="1">
        <p:scale>
          <a:sx n="119" d="100"/>
          <a:sy n="119" d="100"/>
        </p:scale>
        <p:origin x="206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6" d="100"/>
          <a:sy n="56" d="100"/>
        </p:scale>
        <p:origin x="-1776" y="-10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commentAuthors" Target="commentAuthor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gs" Target="tags/tag1.xml"/><Relationship Id="rId27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.wmf"/><Relationship Id="rId2" Type="http://schemas.openxmlformats.org/officeDocument/2006/relationships/image" Target="../media/image3.wmf"/><Relationship Id="rId1" Type="http://schemas.openxmlformats.org/officeDocument/2006/relationships/image" Target="../media/image2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8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42.wmf"/><Relationship Id="rId2" Type="http://schemas.openxmlformats.org/officeDocument/2006/relationships/image" Target="../media/image41.wmf"/><Relationship Id="rId1" Type="http://schemas.openxmlformats.org/officeDocument/2006/relationships/image" Target="../media/image40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40.wmf"/><Relationship Id="rId1" Type="http://schemas.openxmlformats.org/officeDocument/2006/relationships/image" Target="../media/image48.wmf"/></Relationships>
</file>

<file path=ppt/drawings/_rels/vmlDrawing1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7.wmf"/><Relationship Id="rId2" Type="http://schemas.openxmlformats.org/officeDocument/2006/relationships/image" Target="../media/image56.wmf"/><Relationship Id="rId1" Type="http://schemas.openxmlformats.org/officeDocument/2006/relationships/image" Target="../media/image55.wmf"/></Relationships>
</file>

<file path=ppt/drawings/_rels/vmlDrawing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drawings/_rels/vmlDrawing3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wmf"/></Relationships>
</file>

<file path=ppt/drawings/_rels/vmlDrawing4.vml.rels><?xml version="1.0" encoding="UTF-8" standalone="yes"?>
<Relationships xmlns="http://schemas.openxmlformats.org/package/2006/relationships"><Relationship Id="rId8" Type="http://schemas.openxmlformats.org/officeDocument/2006/relationships/image" Target="../media/image15.wmf"/><Relationship Id="rId13" Type="http://schemas.openxmlformats.org/officeDocument/2006/relationships/image" Target="../media/image20.wmf"/><Relationship Id="rId3" Type="http://schemas.openxmlformats.org/officeDocument/2006/relationships/image" Target="../media/image10.wmf"/><Relationship Id="rId7" Type="http://schemas.openxmlformats.org/officeDocument/2006/relationships/image" Target="../media/image14.wmf"/><Relationship Id="rId12" Type="http://schemas.openxmlformats.org/officeDocument/2006/relationships/image" Target="../media/image19.wmf"/><Relationship Id="rId2" Type="http://schemas.openxmlformats.org/officeDocument/2006/relationships/image" Target="../media/image9.wmf"/><Relationship Id="rId1" Type="http://schemas.openxmlformats.org/officeDocument/2006/relationships/image" Target="../media/image8.wmf"/><Relationship Id="rId6" Type="http://schemas.openxmlformats.org/officeDocument/2006/relationships/image" Target="../media/image13.wmf"/><Relationship Id="rId11" Type="http://schemas.openxmlformats.org/officeDocument/2006/relationships/image" Target="../media/image18.wmf"/><Relationship Id="rId5" Type="http://schemas.openxmlformats.org/officeDocument/2006/relationships/image" Target="../media/image12.wmf"/><Relationship Id="rId10" Type="http://schemas.openxmlformats.org/officeDocument/2006/relationships/image" Target="../media/image17.wmf"/><Relationship Id="rId4" Type="http://schemas.openxmlformats.org/officeDocument/2006/relationships/image" Target="../media/image11.wmf"/><Relationship Id="rId9" Type="http://schemas.openxmlformats.org/officeDocument/2006/relationships/image" Target="../media/image16.wmf"/><Relationship Id="rId14" Type="http://schemas.openxmlformats.org/officeDocument/2006/relationships/image" Target="../media/image21.wmf"/></Relationships>
</file>

<file path=ppt/drawings/_rels/vmlDrawing5.vml.rels><?xml version="1.0" encoding="UTF-8" standalone="yes"?>
<Relationships xmlns="http://schemas.openxmlformats.org/package/2006/relationships"><Relationship Id="rId3" Type="http://schemas.openxmlformats.org/officeDocument/2006/relationships/image" Target="../media/image24.wmf"/><Relationship Id="rId2" Type="http://schemas.openxmlformats.org/officeDocument/2006/relationships/image" Target="../media/image23.wmf"/><Relationship Id="rId1" Type="http://schemas.openxmlformats.org/officeDocument/2006/relationships/image" Target="../media/image22.wmf"/><Relationship Id="rId4" Type="http://schemas.openxmlformats.org/officeDocument/2006/relationships/image" Target="../media/image25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33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9.vml.rels><?xml version="1.0" encoding="UTF-8" standalone="yes"?>
<Relationships xmlns="http://schemas.openxmlformats.org/package/2006/relationships"><Relationship Id="rId2" Type="http://schemas.openxmlformats.org/officeDocument/2006/relationships/image" Target="../media/image38.wmf"/><Relationship Id="rId1" Type="http://schemas.openxmlformats.org/officeDocument/2006/relationships/image" Target="../media/image37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235DB0-18E5-42EE-8A41-3EE53E7DF1D8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4792EB-0FA9-4C62-9AEF-94474B71BCA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0954079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93AB0A5-D394-4843-845A-D9B92247C007}" type="datetimeFigureOut">
              <a:rPr lang="en-US" smtClean="0"/>
              <a:pPr/>
              <a:t>5/12/2020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F9CE01C-15DC-49B9-ADD4-0E35B56CF37D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832230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 userDrawn="1"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endParaRPr lang="en-US" b="1" dirty="0">
              <a:solidFill>
                <a:srgbClr val="1F497D"/>
              </a:solidFill>
              <a:latin typeface="Arial" charset="0"/>
              <a:cs typeface="Arial" charset="0"/>
            </a:endParaRPr>
          </a:p>
        </p:txBody>
      </p:sp>
      <p:sp>
        <p:nvSpPr>
          <p:cNvPr id="13" name="Subtitle 2"/>
          <p:cNvSpPr>
            <a:spLocks noGrp="1"/>
          </p:cNvSpPr>
          <p:nvPr userDrawn="1"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>
              <a:buNone/>
              <a:defRPr/>
            </a:pPr>
            <a:endParaRPr lang="en-US" b="1" i="1" dirty="0">
              <a:solidFill>
                <a:srgbClr val="1F497D"/>
              </a:solidFill>
            </a:endParaRPr>
          </a:p>
        </p:txBody>
      </p:sp>
      <p:sp>
        <p:nvSpPr>
          <p:cNvPr id="5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6" name="Picture 5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03072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457200" y="182880"/>
            <a:ext cx="8229600" cy="914400"/>
          </a:xfrm>
          <a:prstGeom prst="rect">
            <a:avLst/>
          </a:prstGeom>
        </p:spPr>
        <p:txBody>
          <a:bodyPr anchor="ctr" anchorCtr="1">
            <a:normAutofit/>
          </a:bodyPr>
          <a:lstStyle>
            <a:lvl1pPr>
              <a:lnSpc>
                <a:spcPts val="3000"/>
              </a:lnSpc>
              <a:defRPr sz="3200" baseline="0">
                <a:solidFill>
                  <a:srgbClr val="1F497D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cxnSp>
        <p:nvCxnSpPr>
          <p:cNvPr id="7" name="Straight Connector 6"/>
          <p:cNvCxnSpPr/>
          <p:nvPr userDrawn="1"/>
        </p:nvCxnSpPr>
        <p:spPr>
          <a:xfrm>
            <a:off x="457200" y="1005840"/>
            <a:ext cx="822960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Content Placeholder 2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4572000"/>
          </a:xfrm>
          <a:prstGeom prst="rect">
            <a:avLst/>
          </a:prstGeom>
        </p:spPr>
        <p:txBody>
          <a:bodyPr>
            <a:normAutofit/>
          </a:bodyPr>
          <a:lstStyle>
            <a:lvl1pPr marL="0" indent="0">
              <a:buFontTx/>
              <a:buNone/>
              <a:defRPr sz="2800" b="0" i="0" baseline="0">
                <a:solidFill>
                  <a:srgbClr val="366092"/>
                </a:solidFill>
              </a:defRPr>
            </a:lvl1pPr>
          </a:lstStyle>
          <a:p>
            <a:pPr lvl="0"/>
            <a:r>
              <a:rPr lang="en-US" dirty="0"/>
              <a:t>Click to edit Master text styles</a:t>
            </a:r>
          </a:p>
        </p:txBody>
      </p:sp>
      <p:cxnSp>
        <p:nvCxnSpPr>
          <p:cNvPr id="15" name="Straight Connector 14"/>
          <p:cNvCxnSpPr/>
          <p:nvPr userDrawn="1"/>
        </p:nvCxnSpPr>
        <p:spPr>
          <a:xfrm>
            <a:off x="152400" y="6019800"/>
            <a:ext cx="8778240" cy="0"/>
          </a:xfrm>
          <a:prstGeom prst="line">
            <a:avLst/>
          </a:prstGeom>
          <a:ln w="15875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5"/>
          <p:cNvSpPr txBox="1">
            <a:spLocks noChangeArrowheads="1"/>
          </p:cNvSpPr>
          <p:nvPr userDrawn="1"/>
        </p:nvSpPr>
        <p:spPr bwMode="auto">
          <a:xfrm>
            <a:off x="6164283" y="6091535"/>
            <a:ext cx="2819400" cy="461665"/>
          </a:xfrm>
          <a:prstGeom prst="rect">
            <a:avLst/>
          </a:prstGeom>
          <a:solidFill>
            <a:schemeClr val="bg1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Copyright © by Hawkes Learning</a:t>
            </a:r>
          </a:p>
          <a:p>
            <a:pPr eaLnBrk="1" hangingPunct="1"/>
            <a:r>
              <a:rPr lang="en-US" baseline="-25000" dirty="0">
                <a:solidFill>
                  <a:srgbClr val="2D7D9F"/>
                </a:solidFill>
              </a:rPr>
              <a:t>All rights reserved.</a:t>
            </a:r>
          </a:p>
        </p:txBody>
      </p:sp>
      <p:pic>
        <p:nvPicPr>
          <p:cNvPr id="11" name="Picture 10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16598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4166674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5.bin"/><Relationship Id="rId3" Type="http://schemas.openxmlformats.org/officeDocument/2006/relationships/oleObject" Target="../embeddings/oleObject30.bin"/><Relationship Id="rId7" Type="http://schemas.openxmlformats.org/officeDocument/2006/relationships/oleObject" Target="../embeddings/oleObject32.bin"/><Relationship Id="rId12" Type="http://schemas.openxmlformats.org/officeDocument/2006/relationships/image" Target="../media/image35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4.bin"/><Relationship Id="rId5" Type="http://schemas.openxmlformats.org/officeDocument/2006/relationships/oleObject" Target="../embeddings/oleObject31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3.bin"/><Relationship Id="rId14" Type="http://schemas.openxmlformats.org/officeDocument/2006/relationships/image" Target="../media/image36.wmf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9.vml"/><Relationship Id="rId6" Type="http://schemas.openxmlformats.org/officeDocument/2006/relationships/image" Target="../media/image38.wmf"/><Relationship Id="rId5" Type="http://schemas.openxmlformats.org/officeDocument/2006/relationships/oleObject" Target="../embeddings/oleObject37.bin"/><Relationship Id="rId4" Type="http://schemas.openxmlformats.org/officeDocument/2006/relationships/image" Target="../media/image37.wmf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0.vml"/><Relationship Id="rId5" Type="http://schemas.openxmlformats.org/officeDocument/2006/relationships/image" Target="../media/image39.png"/><Relationship Id="rId4" Type="http://schemas.openxmlformats.org/officeDocument/2006/relationships/image" Target="../media/image8.wmf"/></Relationships>
</file>

<file path=ppt/slides/_rels/slide1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1.bin"/><Relationship Id="rId3" Type="http://schemas.openxmlformats.org/officeDocument/2006/relationships/oleObject" Target="../embeddings/oleObject39.bin"/><Relationship Id="rId7" Type="http://schemas.openxmlformats.org/officeDocument/2006/relationships/image" Target="../media/image43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41.wmf"/><Relationship Id="rId11" Type="http://schemas.openxmlformats.org/officeDocument/2006/relationships/image" Target="../media/image45.png"/><Relationship Id="rId5" Type="http://schemas.openxmlformats.org/officeDocument/2006/relationships/oleObject" Target="../embeddings/oleObject40.bin"/><Relationship Id="rId10" Type="http://schemas.openxmlformats.org/officeDocument/2006/relationships/image" Target="../media/image44.png"/><Relationship Id="rId4" Type="http://schemas.openxmlformats.org/officeDocument/2006/relationships/image" Target="../media/image40.wmf"/><Relationship Id="rId9" Type="http://schemas.openxmlformats.org/officeDocument/2006/relationships/image" Target="../media/image42.wmf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7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3.bin"/><Relationship Id="rId13" Type="http://schemas.openxmlformats.org/officeDocument/2006/relationships/image" Target="../media/image46.png"/><Relationship Id="rId3" Type="http://schemas.openxmlformats.org/officeDocument/2006/relationships/oleObject" Target="../embeddings/oleObject42.bin"/><Relationship Id="rId7" Type="http://schemas.openxmlformats.org/officeDocument/2006/relationships/image" Target="../media/image51.png"/><Relationship Id="rId12" Type="http://schemas.openxmlformats.org/officeDocument/2006/relationships/image" Target="../media/image53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50.png"/><Relationship Id="rId11" Type="http://schemas.openxmlformats.org/officeDocument/2006/relationships/image" Target="../media/image52.png"/><Relationship Id="rId5" Type="http://schemas.openxmlformats.org/officeDocument/2006/relationships/image" Target="../media/image49.png"/><Relationship Id="rId10" Type="http://schemas.openxmlformats.org/officeDocument/2006/relationships/image" Target="../media/image45.png"/><Relationship Id="rId4" Type="http://schemas.openxmlformats.org/officeDocument/2006/relationships/image" Target="../media/image48.wmf"/><Relationship Id="rId9" Type="http://schemas.openxmlformats.org/officeDocument/2006/relationships/image" Target="../media/image40.wmf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4.pn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59.png"/><Relationship Id="rId13" Type="http://schemas.openxmlformats.org/officeDocument/2006/relationships/image" Target="../media/image45.png"/><Relationship Id="rId3" Type="http://schemas.openxmlformats.org/officeDocument/2006/relationships/oleObject" Target="../embeddings/oleObject44.bin"/><Relationship Id="rId7" Type="http://schemas.openxmlformats.org/officeDocument/2006/relationships/image" Target="../media/image58.png"/><Relationship Id="rId12" Type="http://schemas.openxmlformats.org/officeDocument/2006/relationships/image" Target="../media/image46.png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56.wmf"/><Relationship Id="rId11" Type="http://schemas.openxmlformats.org/officeDocument/2006/relationships/image" Target="../media/image60.png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7.wmf"/><Relationship Id="rId4" Type="http://schemas.openxmlformats.org/officeDocument/2006/relationships/image" Target="../media/image55.wmf"/><Relationship Id="rId9" Type="http://schemas.openxmlformats.org/officeDocument/2006/relationships/oleObject" Target="../embeddings/oleObject46.bin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6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4.wmf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image" Target="../media/image3.wmf"/><Relationship Id="rId5" Type="http://schemas.openxmlformats.org/officeDocument/2006/relationships/oleObject" Target="../embeddings/oleObject2.bin"/><Relationship Id="rId4" Type="http://schemas.openxmlformats.org/officeDocument/2006/relationships/image" Target="../media/image2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image" Target="../media/image6.wmf"/><Relationship Id="rId5" Type="http://schemas.openxmlformats.org/officeDocument/2006/relationships/oleObject" Target="../embeddings/oleObject5.bin"/><Relationship Id="rId4" Type="http://schemas.openxmlformats.org/officeDocument/2006/relationships/image" Target="../media/image5.wmf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4" Type="http://schemas.openxmlformats.org/officeDocument/2006/relationships/image" Target="../media/image7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wmf"/><Relationship Id="rId13" Type="http://schemas.openxmlformats.org/officeDocument/2006/relationships/oleObject" Target="../embeddings/oleObject12.bin"/><Relationship Id="rId18" Type="http://schemas.openxmlformats.org/officeDocument/2006/relationships/image" Target="../media/image15.wmf"/><Relationship Id="rId26" Type="http://schemas.openxmlformats.org/officeDocument/2006/relationships/image" Target="../media/image19.wmf"/><Relationship Id="rId3" Type="http://schemas.openxmlformats.org/officeDocument/2006/relationships/oleObject" Target="../embeddings/oleObject7.bin"/><Relationship Id="rId21" Type="http://schemas.openxmlformats.org/officeDocument/2006/relationships/oleObject" Target="../embeddings/oleObject16.bin"/><Relationship Id="rId7" Type="http://schemas.openxmlformats.org/officeDocument/2006/relationships/oleObject" Target="../embeddings/oleObject9.bin"/><Relationship Id="rId12" Type="http://schemas.openxmlformats.org/officeDocument/2006/relationships/image" Target="../media/image12.wmf"/><Relationship Id="rId17" Type="http://schemas.openxmlformats.org/officeDocument/2006/relationships/oleObject" Target="../embeddings/oleObject14.bin"/><Relationship Id="rId25" Type="http://schemas.openxmlformats.org/officeDocument/2006/relationships/oleObject" Target="../embeddings/oleObject18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14.wmf"/><Relationship Id="rId20" Type="http://schemas.openxmlformats.org/officeDocument/2006/relationships/image" Target="../media/image16.wmf"/><Relationship Id="rId29" Type="http://schemas.openxmlformats.org/officeDocument/2006/relationships/oleObject" Target="../embeddings/oleObject20.bin"/><Relationship Id="rId1" Type="http://schemas.openxmlformats.org/officeDocument/2006/relationships/vmlDrawing" Target="../drawings/vmlDrawing4.vml"/><Relationship Id="rId6" Type="http://schemas.openxmlformats.org/officeDocument/2006/relationships/image" Target="../media/image9.wmf"/><Relationship Id="rId11" Type="http://schemas.openxmlformats.org/officeDocument/2006/relationships/oleObject" Target="../embeddings/oleObject11.bin"/><Relationship Id="rId24" Type="http://schemas.openxmlformats.org/officeDocument/2006/relationships/image" Target="../media/image18.wmf"/><Relationship Id="rId5" Type="http://schemas.openxmlformats.org/officeDocument/2006/relationships/oleObject" Target="../embeddings/oleObject8.bin"/><Relationship Id="rId15" Type="http://schemas.openxmlformats.org/officeDocument/2006/relationships/oleObject" Target="../embeddings/oleObject13.bin"/><Relationship Id="rId23" Type="http://schemas.openxmlformats.org/officeDocument/2006/relationships/oleObject" Target="../embeddings/oleObject17.bin"/><Relationship Id="rId28" Type="http://schemas.openxmlformats.org/officeDocument/2006/relationships/image" Target="../media/image20.wmf"/><Relationship Id="rId10" Type="http://schemas.openxmlformats.org/officeDocument/2006/relationships/image" Target="../media/image11.wmf"/><Relationship Id="rId19" Type="http://schemas.openxmlformats.org/officeDocument/2006/relationships/oleObject" Target="../embeddings/oleObject15.bin"/><Relationship Id="rId4" Type="http://schemas.openxmlformats.org/officeDocument/2006/relationships/image" Target="../media/image8.wmf"/><Relationship Id="rId9" Type="http://schemas.openxmlformats.org/officeDocument/2006/relationships/oleObject" Target="../embeddings/oleObject10.bin"/><Relationship Id="rId14" Type="http://schemas.openxmlformats.org/officeDocument/2006/relationships/image" Target="../media/image13.wmf"/><Relationship Id="rId22" Type="http://schemas.openxmlformats.org/officeDocument/2006/relationships/image" Target="../media/image17.wmf"/><Relationship Id="rId27" Type="http://schemas.openxmlformats.org/officeDocument/2006/relationships/oleObject" Target="../embeddings/oleObject19.bin"/><Relationship Id="rId30" Type="http://schemas.openxmlformats.org/officeDocument/2006/relationships/image" Target="../media/image21.wmf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24.wmf"/><Relationship Id="rId3" Type="http://schemas.openxmlformats.org/officeDocument/2006/relationships/oleObject" Target="../embeddings/oleObject21.bin"/><Relationship Id="rId7" Type="http://schemas.openxmlformats.org/officeDocument/2006/relationships/oleObject" Target="../embeddings/oleObject23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23.wmf"/><Relationship Id="rId5" Type="http://schemas.openxmlformats.org/officeDocument/2006/relationships/oleObject" Target="../embeddings/oleObject22.bin"/><Relationship Id="rId10" Type="http://schemas.openxmlformats.org/officeDocument/2006/relationships/image" Target="../media/image25.wmf"/><Relationship Id="rId4" Type="http://schemas.openxmlformats.org/officeDocument/2006/relationships/image" Target="../media/image22.wmf"/><Relationship Id="rId9" Type="http://schemas.openxmlformats.org/officeDocument/2006/relationships/oleObject" Target="../embeddings/oleObject24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5.bin"/><Relationship Id="rId7" Type="http://schemas.openxmlformats.org/officeDocument/2006/relationships/oleObject" Target="../embeddings/oleObject27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6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8.bin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9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4" Type="http://schemas.openxmlformats.org/officeDocument/2006/relationships/image" Target="../media/image30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idx="4294967295"/>
          </p:nvPr>
        </p:nvSpPr>
        <p:spPr>
          <a:xfrm>
            <a:off x="685800" y="2130552"/>
            <a:ext cx="7772400" cy="1470025"/>
          </a:xfrm>
          <a:prstGeom prst="rect">
            <a:avLst/>
          </a:prstGeom>
        </p:spPr>
        <p:txBody>
          <a:bodyPr anchor="ctr" anchorCtr="0"/>
          <a:lstStyle/>
          <a:p>
            <a:pPr eaLnBrk="1" hangingPunct="1"/>
            <a:r>
              <a:rPr lang="en-US" b="1" dirty="0">
                <a:solidFill>
                  <a:srgbClr val="1F497D"/>
                </a:solidFill>
                <a:latin typeface="Arial" charset="0"/>
                <a:cs typeface="Arial" charset="0"/>
              </a:rPr>
              <a:t>Section 3.R.3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4294967295"/>
          </p:nvPr>
        </p:nvSpPr>
        <p:spPr>
          <a:xfrm>
            <a:off x="1371600" y="3502152"/>
            <a:ext cx="6400800" cy="1752600"/>
          </a:xfrm>
          <a:prstGeom prst="rect">
            <a:avLst/>
          </a:prstGeom>
        </p:spPr>
        <p:txBody>
          <a:bodyPr rtlCol="0" anchor="t" anchorCtr="1">
            <a:normAutofit/>
          </a:bodyPr>
          <a:lstStyle/>
          <a:p>
            <a:pPr algn="ctr">
              <a:buNone/>
              <a:defRPr/>
            </a:pPr>
            <a:r>
              <a:rPr lang="en-US" b="1" i="1">
                <a:solidFill>
                  <a:srgbClr val="1F497D"/>
                </a:solidFill>
              </a:rPr>
              <a:t>Evaluating Radicals</a:t>
            </a:r>
            <a:endParaRPr lang="en-US" b="1" i="1" dirty="0">
              <a:solidFill>
                <a:srgbClr val="1F497D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  <p:custDataLst>
      <p:tags r:id="rId1"/>
    </p:custData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4: Evaluating Cube Roots</a:t>
            </a:r>
          </a:p>
        </p:txBody>
      </p:sp>
      <p:graphicFrame>
        <p:nvGraphicFramePr>
          <p:cNvPr id="13316" name="Object 4"/>
          <p:cNvGraphicFramePr>
            <a:graphicFrameLocks noChangeAspect="1"/>
          </p:cNvGraphicFramePr>
          <p:nvPr/>
        </p:nvGraphicFramePr>
        <p:xfrm>
          <a:off x="558800" y="1319213"/>
          <a:ext cx="26416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3" name="Equation" r:id="rId3" imgW="2641320" imgH="431640" progId="Equation.DSMT4">
                  <p:embed/>
                </p:oleObj>
              </mc:Choice>
              <mc:Fallback>
                <p:oleObj name="Equation" r:id="rId3" imgW="2641320" imgH="4316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8800" y="1319213"/>
                        <a:ext cx="26416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7" name="Object 5"/>
          <p:cNvGraphicFramePr>
            <a:graphicFrameLocks noChangeAspect="1"/>
          </p:cNvGraphicFramePr>
          <p:nvPr/>
        </p:nvGraphicFramePr>
        <p:xfrm>
          <a:off x="557784" y="2044700"/>
          <a:ext cx="36957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4" name="Equation" r:id="rId5" imgW="3695400" imgH="545760" progId="Equation.DSMT4">
                  <p:embed/>
                </p:oleObj>
              </mc:Choice>
              <mc:Fallback>
                <p:oleObj name="Equation" r:id="rId5" imgW="369540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044700"/>
                        <a:ext cx="36957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318" name="Object 6"/>
          <p:cNvGraphicFramePr>
            <a:graphicFrameLocks noChangeAspect="1"/>
          </p:cNvGraphicFramePr>
          <p:nvPr/>
        </p:nvGraphicFramePr>
        <p:xfrm>
          <a:off x="557784" y="2824163"/>
          <a:ext cx="33528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5" name="Equation" r:id="rId7" imgW="3352680" imgH="1002960" progId="Equation.DSMT4">
                  <p:embed/>
                </p:oleObj>
              </mc:Choice>
              <mc:Fallback>
                <p:oleObj name="Equation" r:id="rId7" imgW="335268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824163"/>
                        <a:ext cx="3352800" cy="1003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Rectangle 6"/>
          <p:cNvSpPr/>
          <p:nvPr/>
        </p:nvSpPr>
        <p:spPr>
          <a:xfrm>
            <a:off x="6172200" y="1905000"/>
            <a:ext cx="2468880" cy="1200329"/>
          </a:xfrm>
          <a:prstGeom prst="rect">
            <a:avLst/>
          </a:prstGeom>
        </p:spPr>
        <p:txBody>
          <a:bodyPr>
            <a:spAutoFit/>
          </a:bodyPr>
          <a:lstStyle/>
          <a:p>
            <a:pPr>
              <a:spcBef>
                <a:spcPct val="30000"/>
              </a:spcBef>
              <a:buFont typeface="Courier New" pitchFamily="49" charset="0"/>
              <a:buNone/>
            </a:pPr>
            <a:r>
              <a:rPr lang="en-US" dirty="0">
                <a:solidFill>
                  <a:srgbClr val="008080"/>
                </a:solidFill>
              </a:rPr>
              <a:t>The cube root of a negative number is a real number and is negative. </a:t>
            </a:r>
          </a:p>
        </p:txBody>
      </p:sp>
      <p:graphicFrame>
        <p:nvGraphicFramePr>
          <p:cNvPr id="8197" name="Object 5"/>
          <p:cNvGraphicFramePr>
            <a:graphicFrameLocks noChangeAspect="1"/>
          </p:cNvGraphicFramePr>
          <p:nvPr/>
        </p:nvGraphicFramePr>
        <p:xfrm>
          <a:off x="3314700" y="1308100"/>
          <a:ext cx="1016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6" name="Equation" r:id="rId9" imgW="1015920" imgH="444240" progId="Equation.DSMT4">
                  <p:embed/>
                </p:oleObj>
              </mc:Choice>
              <mc:Fallback>
                <p:oleObj name="Equation" r:id="rId9" imgW="101592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14700" y="1308100"/>
                        <a:ext cx="10160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6"/>
          <p:cNvGraphicFramePr>
            <a:graphicFrameLocks noChangeAspect="1"/>
          </p:cNvGraphicFramePr>
          <p:nvPr/>
        </p:nvGraphicFramePr>
        <p:xfrm>
          <a:off x="4343400" y="2070100"/>
          <a:ext cx="18034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7" name="Equation" r:id="rId11" imgW="1803240" imgH="444240" progId="Equation.DSMT4">
                  <p:embed/>
                </p:oleObj>
              </mc:Choice>
              <mc:Fallback>
                <p:oleObj name="Equation" r:id="rId11" imgW="1803240" imgH="4442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43400" y="2070100"/>
                        <a:ext cx="18034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9" name="Object 7"/>
          <p:cNvGraphicFramePr>
            <a:graphicFrameLocks noChangeAspect="1"/>
          </p:cNvGraphicFramePr>
          <p:nvPr/>
        </p:nvGraphicFramePr>
        <p:xfrm>
          <a:off x="4089400" y="2844800"/>
          <a:ext cx="13081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48" name="Equation" r:id="rId13" imgW="1307880" imgH="939600" progId="Equation.DSMT4">
                  <p:embed/>
                </p:oleObj>
              </mc:Choice>
              <mc:Fallback>
                <p:oleObj name="Equation" r:id="rId13" imgW="1307880" imgH="9396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89400" y="2844800"/>
                        <a:ext cx="13081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3"/>
          <p:cNvSpPr txBox="1">
            <a:spLocks/>
          </p:cNvSpPr>
          <p:nvPr/>
        </p:nvSpPr>
        <p:spPr>
          <a:xfrm>
            <a:off x="457200" y="1280160"/>
            <a:ext cx="8229600" cy="2806922"/>
          </a:xfrm>
          <a:prstGeom prst="rect">
            <a:avLst/>
          </a:prstGeo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Attention!</a:t>
            </a:r>
          </a:p>
          <a:p>
            <a:pPr marL="15875" indent="-15875">
              <a:spcBef>
                <a:spcPct val="3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the cube root expression       the number 3 is called the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index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. 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In a square root expression such as        the index is understood to be 2 and is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not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 written.</a:t>
            </a:r>
            <a:r>
              <a:rPr lang="en-US" sz="2800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Expressions with square roots and cube roots (as well as other roots) are called </a:t>
            </a:r>
            <a:r>
              <a:rPr lang="en-US" sz="2800" b="1" dirty="0">
                <a:solidFill>
                  <a:srgbClr val="C00000"/>
                </a:solidFill>
                <a:latin typeface="Calibri" pitchFamily="34" charset="0"/>
              </a:rPr>
              <a:t>radical expressions</a:t>
            </a:r>
            <a:r>
              <a:rPr lang="en-US" sz="2800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sz="2800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Cube Roots</a:t>
            </a:r>
          </a:p>
        </p:txBody>
      </p:sp>
      <p:graphicFrame>
        <p:nvGraphicFramePr>
          <p:cNvPr id="12294" name="Object 30"/>
          <p:cNvGraphicFramePr>
            <a:graphicFrameLocks noChangeAspect="1"/>
          </p:cNvGraphicFramePr>
          <p:nvPr/>
        </p:nvGraphicFramePr>
        <p:xfrm>
          <a:off x="4525654" y="1815152"/>
          <a:ext cx="482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2" name="Equation" r:id="rId3" imgW="482391" imgH="444307" progId="Equation.DSMT4">
                  <p:embed/>
                </p:oleObj>
              </mc:Choice>
              <mc:Fallback>
                <p:oleObj name="Equation" r:id="rId3" imgW="482391" imgH="444307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525654" y="1815152"/>
                        <a:ext cx="482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295" name="Object 31"/>
          <p:cNvGraphicFramePr>
            <a:graphicFrameLocks noChangeAspect="1"/>
          </p:cNvGraphicFramePr>
          <p:nvPr/>
        </p:nvGraphicFramePr>
        <p:xfrm>
          <a:off x="7287904" y="2251406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3573" name="Equation" r:id="rId5" imgW="469696" imgH="431613" progId="Equation.DSMT4">
                  <p:embed/>
                </p:oleObj>
              </mc:Choice>
              <mc:Fallback>
                <p:oleObj name="Equation" r:id="rId5" imgW="469696" imgH="431613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287904" y="2251406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</a:t>
            </a:r>
          </a:p>
        </p:txBody>
      </p:sp>
      <p:sp>
        <p:nvSpPr>
          <p:cNvPr id="1433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763834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following radical expressions are evaluated by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using a TI-84 Plus graphing calculator. In each example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steps (or keys to press) are shown. The TI-84 Plus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gives answers rounded to nine decimal places. You may </a:t>
            </a:r>
          </a:p>
          <a:p>
            <a:pPr>
              <a:lnSpc>
                <a:spcPct val="90000"/>
              </a:lnSpc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choose (through the            key) to have answers rounded to fewer than nine places.</a:t>
            </a:r>
          </a:p>
        </p:txBody>
      </p:sp>
      <p:graphicFrame>
        <p:nvGraphicFramePr>
          <p:cNvPr id="14342" name="Object 6"/>
          <p:cNvGraphicFramePr>
            <a:graphicFrameLocks noChangeAspect="1"/>
          </p:cNvGraphicFramePr>
          <p:nvPr/>
        </p:nvGraphicFramePr>
        <p:xfrm>
          <a:off x="3276600" y="1790700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9222" name="Picture 6"/>
          <p:cNvPicPr>
            <a:picLocks noChangeAspect="1" noChangeArrowheads="1"/>
          </p:cNvPicPr>
          <p:nvPr/>
        </p:nvPicPr>
        <p:blipFill>
          <a:blip r:embed="rId5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3549032" y="3219956"/>
            <a:ext cx="80053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536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 </a:t>
            </a:r>
          </a:p>
          <a:p>
            <a:pPr marL="0" indent="0"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Step 1: </a:t>
            </a:r>
            <a:r>
              <a:rPr lang="en-US" i="0" dirty="0">
                <a:solidFill>
                  <a:schemeClr val="tx1"/>
                </a:solidFill>
              </a:rPr>
              <a:t>Press                to get the square root symbol 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2: </a:t>
            </a:r>
            <a:r>
              <a:rPr lang="en-US" dirty="0">
                <a:solidFill>
                  <a:schemeClr val="tx1"/>
                </a:solidFill>
              </a:rPr>
              <a:t>Enter            and the right-hand parenthesis      .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(</a:t>
            </a:r>
            <a:r>
              <a:rPr lang="en-US" b="1" i="0" dirty="0">
                <a:solidFill>
                  <a:schemeClr val="tx1"/>
                </a:solidFill>
              </a:rPr>
              <a:t>Note: </a:t>
            </a:r>
            <a:r>
              <a:rPr lang="en-US" i="0" dirty="0">
                <a:solidFill>
                  <a:schemeClr val="tx1"/>
                </a:solidFill>
              </a:rPr>
              <a:t>When       the symbol appears, it will appear with a left-hand parenthesis. You should press the right-hand parenthesis to close the square root operation.)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r>
              <a:rPr lang="en-US" b="1" dirty="0">
                <a:solidFill>
                  <a:schemeClr val="tx1"/>
                </a:solidFill>
              </a:rPr>
              <a:t>Step 3: </a:t>
            </a:r>
            <a:r>
              <a:rPr lang="en-US" dirty="0">
                <a:solidFill>
                  <a:schemeClr val="tx1"/>
                </a:solidFill>
              </a:rPr>
              <a:t>Press             . </a:t>
            </a:r>
          </a:p>
          <a:p>
            <a:pPr marL="0" indent="0">
              <a:spcBef>
                <a:spcPct val="50000"/>
              </a:spcBef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 marL="0" indent="0">
              <a:buFont typeface="Courier New" pitchFamily="49" charset="0"/>
              <a:buNone/>
            </a:pPr>
            <a:endParaRPr lang="en-US" dirty="0"/>
          </a:p>
        </p:txBody>
      </p:sp>
      <p:graphicFrame>
        <p:nvGraphicFramePr>
          <p:cNvPr id="15366" name="Object 6"/>
          <p:cNvGraphicFramePr>
            <a:graphicFrameLocks noChangeAspect="1"/>
          </p:cNvGraphicFramePr>
          <p:nvPr/>
        </p:nvGraphicFramePr>
        <p:xfrm>
          <a:off x="8128000" y="2476500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8" name="Equation" r:id="rId3" imgW="520560" imgH="419040" progId="Equation.DSMT4">
                  <p:embed/>
                </p:oleObj>
              </mc:Choice>
              <mc:Fallback>
                <p:oleObj name="Equation" r:id="rId3" imgW="520560" imgH="419040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128000" y="2476500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246" name="Object 6"/>
          <p:cNvGraphicFramePr>
            <a:graphicFrameLocks noChangeAspect="1"/>
          </p:cNvGraphicFramePr>
          <p:nvPr/>
        </p:nvGraphicFramePr>
        <p:xfrm>
          <a:off x="1000940" y="1279216"/>
          <a:ext cx="6350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9" name="Equation" r:id="rId5" imgW="634725" imgH="444307" progId="Equation.DSMT4">
                  <p:embed/>
                </p:oleObj>
              </mc:Choice>
              <mc:Fallback>
                <p:oleObj name="Equation" r:id="rId5" imgW="634725" imgH="444307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00940" y="1279216"/>
                        <a:ext cx="6350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7" name="Picture 7"/>
          <p:cNvPicPr>
            <a:picLocks noChangeAspect="1" noChangeArrowheads="1"/>
          </p:cNvPicPr>
          <p:nvPr/>
        </p:nvPicPr>
        <p:blipFill>
          <a:blip r:embed="rId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90048" y="2506509"/>
            <a:ext cx="113237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0248" name="Object 8"/>
          <p:cNvGraphicFramePr>
            <a:graphicFrameLocks noChangeAspect="1"/>
          </p:cNvGraphicFramePr>
          <p:nvPr/>
        </p:nvGraphicFramePr>
        <p:xfrm>
          <a:off x="2533650" y="3733800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0" name="Equation" r:id="rId8" imgW="444240" imgH="419040" progId="Equation.DSMT4">
                  <p:embed/>
                </p:oleObj>
              </mc:Choice>
              <mc:Fallback>
                <p:oleObj name="Equation" r:id="rId8" imgW="44424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33650" y="3733800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0249" name="Picture 9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2498416" y="3156568"/>
            <a:ext cx="80467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51" name="Picture 11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7918312" y="315656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62048" y="5273984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6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 dirty="0">
                <a:solidFill>
                  <a:schemeClr val="accent1"/>
                </a:solidFill>
              </a:rPr>
            </a:br>
            <a:r>
              <a:rPr lang="en-US" sz="3200" dirty="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6387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</p:spPr>
        <p:txBody>
          <a:bodyPr/>
          <a:lstStyle/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The display will appear as follows: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  <a:p>
            <a:pPr>
              <a:buFont typeface="Courier New" pitchFamily="49" charset="0"/>
              <a:buNone/>
            </a:pPr>
            <a:endParaRPr lang="en-US" dirty="0">
              <a:solidFill>
                <a:schemeClr val="tx1"/>
              </a:solidFill>
            </a:endParaRPr>
          </a:p>
        </p:txBody>
      </p:sp>
      <p:pic>
        <p:nvPicPr>
          <p:cNvPr id="33793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2534" y="1981200"/>
            <a:ext cx="3318933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>
              <a:buFont typeface="+mj-lt"/>
              <a:buAutoNum type="alphaLcPeriod" startAt="2"/>
            </a:pPr>
            <a:r>
              <a:rPr lang="en-US" dirty="0"/>
              <a:t> </a:t>
            </a:r>
          </a:p>
          <a:p>
            <a:pPr marL="514350" indent="-514350"/>
            <a:r>
              <a:rPr lang="en-US" b="1" dirty="0"/>
              <a:t>Solution</a:t>
            </a:r>
          </a:p>
          <a:p>
            <a:r>
              <a:rPr lang="en-US" b="1" dirty="0"/>
              <a:t>Step 1: </a:t>
            </a:r>
            <a:r>
              <a:rPr lang="en-US" dirty="0"/>
              <a:t>Press 		. (</a:t>
            </a:r>
            <a:r>
              <a:rPr lang="en-US" b="1" dirty="0"/>
              <a:t>Note:</a:t>
            </a:r>
            <a:r>
              <a:rPr lang="en-US" dirty="0"/>
              <a:t> The      followed by  	       indicates the cube root to the calculator. That is, the 3 takes the place of </a:t>
            </a:r>
            <a:r>
              <a:rPr lang="en-US" i="1" dirty="0"/>
              <a:t>x</a:t>
            </a:r>
            <a:r>
              <a:rPr lang="en-US" dirty="0"/>
              <a:t> in the expression        ) </a:t>
            </a:r>
          </a:p>
          <a:p>
            <a:r>
              <a:rPr lang="en-US" b="1" dirty="0"/>
              <a:t>Step 2:  </a:t>
            </a:r>
            <a:r>
              <a:rPr lang="en-US" dirty="0"/>
              <a:t>Enter the left-hand parenthesis     , then 	       </a:t>
            </a:r>
            <a:br>
              <a:rPr lang="en-US" dirty="0"/>
            </a:br>
            <a:r>
              <a:rPr lang="en-US" dirty="0"/>
              <a:t>	    , and then finally the right hand parenthesis     .</a:t>
            </a:r>
            <a:endParaRPr lang="en-US" b="1" dirty="0"/>
          </a:p>
          <a:p>
            <a:r>
              <a:rPr lang="en-US" b="1" dirty="0"/>
              <a:t>Step 3: </a:t>
            </a:r>
            <a:r>
              <a:rPr lang="en-US" dirty="0"/>
              <a:t>Press             .</a:t>
            </a:r>
            <a:endParaRPr lang="en-US" b="1" dirty="0"/>
          </a:p>
        </p:txBody>
      </p:sp>
      <p:graphicFrame>
        <p:nvGraphicFramePr>
          <p:cNvPr id="32770" name="Object 2"/>
          <p:cNvGraphicFramePr>
            <a:graphicFrameLocks noChangeAspect="1"/>
          </p:cNvGraphicFramePr>
          <p:nvPr/>
        </p:nvGraphicFramePr>
        <p:xfrm>
          <a:off x="935038" y="1298575"/>
          <a:ext cx="825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0" name="Equation" r:id="rId3" imgW="825480" imgH="444240" progId="Equation.DSMT4">
                  <p:embed/>
                </p:oleObj>
              </mc:Choice>
              <mc:Fallback>
                <p:oleObj name="Equation" r:id="rId3" imgW="825480" imgH="444240" progId="Equation.DSMT4">
                  <p:embed/>
                  <p:pic>
                    <p:nvPicPr>
                      <p:cNvPr id="0" name="Picture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935038" y="1298575"/>
                        <a:ext cx="825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32772" name="Picture 4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438400" y="2362200"/>
            <a:ext cx="169612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3" name="Picture 5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985279" y="2362200"/>
            <a:ext cx="35837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4" name="Picture 6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90550" y="2819400"/>
            <a:ext cx="1314860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32776" name="Object 8"/>
          <p:cNvGraphicFramePr>
            <a:graphicFrameLocks noChangeAspect="1"/>
          </p:cNvGraphicFramePr>
          <p:nvPr/>
        </p:nvGraphicFramePr>
        <p:xfrm>
          <a:off x="7156450" y="319087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2791" name="Equation" r:id="rId8" imgW="520560" imgH="419040" progId="Equation.DSMT4">
                  <p:embed/>
                </p:oleObj>
              </mc:Choice>
              <mc:Fallback>
                <p:oleObj name="Equation" r:id="rId8" imgW="520560" imgH="41904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56450" y="319087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2" name="Picture 11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8125752" y="4182908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7" name="Picture 9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6240308" y="3733800"/>
            <a:ext cx="393469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2779" name="Picture 11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517216" y="4191000"/>
            <a:ext cx="124248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Picture 1"/>
          <p:cNvPicPr>
            <a:picLocks noChangeAspect="1" noChangeArrowheads="1"/>
          </p:cNvPicPr>
          <p:nvPr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82232" y="4680568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accent1"/>
                </a:solidFill>
              </a:rPr>
              <a:t>Example 5: Evaluating Radical Expressions </a:t>
            </a:r>
            <a:br>
              <a:rPr lang="en-US" dirty="0">
                <a:solidFill>
                  <a:schemeClr val="accent1"/>
                </a:solidFill>
              </a:rPr>
            </a:br>
            <a:r>
              <a:rPr lang="en-US" dirty="0">
                <a:solidFill>
                  <a:schemeClr val="accent1"/>
                </a:solidFill>
              </a:rPr>
              <a:t>with a Calculator (cont.)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3481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1078" y="1981200"/>
            <a:ext cx="3321844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7411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237809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 startAt="3"/>
            </a:pPr>
            <a:r>
              <a:rPr lang="en-US" i="0" dirty="0">
                <a:solidFill>
                  <a:schemeClr val="tx1"/>
                </a:solidFill>
              </a:rPr>
              <a:t>	</a:t>
            </a:r>
            <a:r>
              <a:rPr lang="en-US" b="1" i="0" dirty="0">
                <a:solidFill>
                  <a:schemeClr val="tx1"/>
                </a:solidFill>
              </a:rPr>
              <a:t>              </a:t>
            </a:r>
            <a:r>
              <a:rPr lang="en-US" sz="2000" b="1" i="0" dirty="0">
                <a:solidFill>
                  <a:srgbClr val="008080"/>
                </a:solidFill>
              </a:rPr>
              <a:t>Note: </a:t>
            </a:r>
            <a:r>
              <a:rPr lang="en-US" sz="2000" i="0" dirty="0">
                <a:solidFill>
                  <a:srgbClr val="008080"/>
                </a:solidFill>
              </a:rPr>
              <a:t>This expression represents 3 times </a:t>
            </a:r>
          </a:p>
          <a:p>
            <a:pPr>
              <a:spcBef>
                <a:spcPct val="50000"/>
              </a:spcBef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r>
              <a:rPr lang="en-US" b="1" dirty="0"/>
              <a:t>Step 1: </a:t>
            </a:r>
            <a:r>
              <a:rPr lang="en-US" dirty="0"/>
              <a:t>Enter     . </a:t>
            </a:r>
          </a:p>
          <a:p>
            <a:r>
              <a:rPr lang="en-US" b="1" dirty="0"/>
              <a:t>Step 2: </a:t>
            </a:r>
            <a:r>
              <a:rPr lang="en-US" dirty="0"/>
              <a:t>Press              . (This gives the        symbol.) </a:t>
            </a:r>
          </a:p>
          <a:p>
            <a:r>
              <a:rPr lang="en-US" b="1" dirty="0"/>
              <a:t>Step 3: </a:t>
            </a:r>
            <a:r>
              <a:rPr lang="en-US" dirty="0"/>
              <a:t>Enter           and the right-hand parenthesis      . </a:t>
            </a:r>
          </a:p>
          <a:p>
            <a:r>
              <a:rPr lang="en-US" b="1" dirty="0"/>
              <a:t>Step 4: </a:t>
            </a:r>
            <a:r>
              <a:rPr lang="en-US" dirty="0"/>
              <a:t>Press             . </a:t>
            </a:r>
          </a:p>
        </p:txBody>
      </p:sp>
      <p:graphicFrame>
        <p:nvGraphicFramePr>
          <p:cNvPr id="17412" name="Object 8"/>
          <p:cNvGraphicFramePr>
            <a:graphicFrameLocks noChangeAspect="1"/>
          </p:cNvGraphicFramePr>
          <p:nvPr/>
        </p:nvGraphicFramePr>
        <p:xfrm>
          <a:off x="1022350" y="1283824"/>
          <a:ext cx="812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6" name="Equation" r:id="rId3" imgW="812520" imgH="444240" progId="Equation.DSMT4">
                  <p:embed/>
                </p:oleObj>
              </mc:Choice>
              <mc:Fallback>
                <p:oleObj name="Equation" r:id="rId3" imgW="812520" imgH="44424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22350" y="1283824"/>
                        <a:ext cx="812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414" name="Objec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84527058"/>
              </p:ext>
            </p:extLst>
          </p:nvPr>
        </p:nvGraphicFramePr>
        <p:xfrm>
          <a:off x="6845300" y="1400792"/>
          <a:ext cx="469900" cy="317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7" name="Equation" r:id="rId5" imgW="469696" imgH="317362" progId="Equation.DSMT4">
                  <p:embed/>
                </p:oleObj>
              </mc:Choice>
              <mc:Fallback>
                <p:oleObj name="Equation" r:id="rId5" imgW="469696" imgH="317362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5300" y="1400792"/>
                        <a:ext cx="469900" cy="317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4" name="Picture 10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484120" y="2514600"/>
            <a:ext cx="34783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275" name="Picture 11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2421367" y="3048000"/>
            <a:ext cx="1129553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1276" name="Object 12"/>
          <p:cNvGraphicFramePr>
            <a:graphicFrameLocks noChangeAspect="1"/>
          </p:cNvGraphicFramePr>
          <p:nvPr/>
        </p:nvGraphicFramePr>
        <p:xfrm>
          <a:off x="5810250" y="2981325"/>
          <a:ext cx="5207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98" name="Equation" r:id="rId9" imgW="520560" imgH="419040" progId="Equation.DSMT4">
                  <p:embed/>
                </p:oleObj>
              </mc:Choice>
              <mc:Fallback>
                <p:oleObj name="Equation" r:id="rId9" imgW="520560" imgH="41904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810250" y="2981325"/>
                        <a:ext cx="5207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pic>
        <p:nvPicPr>
          <p:cNvPr id="11277" name="Picture 13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2466639" y="3543300"/>
            <a:ext cx="771861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Picture 1"/>
          <p:cNvPicPr>
            <a:picLocks noChangeAspect="1" noChangeArrowheads="1"/>
          </p:cNvPicPr>
          <p:nvPr/>
        </p:nvPicPr>
        <p:blipFill>
          <a:blip r:embed="rId1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2457450" y="4038600"/>
            <a:ext cx="966952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11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839075" y="3520440"/>
            <a:ext cx="387488" cy="3657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4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5: Evaluating Radical Expressions </a:t>
            </a:r>
            <a:br>
              <a:rPr lang="en-US" sz="3200">
                <a:solidFill>
                  <a:schemeClr val="accent1"/>
                </a:solidFill>
              </a:rPr>
            </a:br>
            <a:r>
              <a:rPr lang="en-US" sz="3200">
                <a:solidFill>
                  <a:schemeClr val="accent1"/>
                </a:solidFill>
              </a:rPr>
              <a:t>with a Calculator (cont.)</a:t>
            </a:r>
          </a:p>
        </p:txBody>
      </p:sp>
      <p:sp>
        <p:nvSpPr>
          <p:cNvPr id="10" name="Content Placeholder 9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  The display will appear as follows. 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/>
          </a:p>
        </p:txBody>
      </p:sp>
      <p:pic>
        <p:nvPicPr>
          <p:cNvPr id="29697" name="Picture 1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919511" y="1905000"/>
            <a:ext cx="3304979" cy="228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Objectives</a:t>
            </a:r>
          </a:p>
        </p:txBody>
      </p:sp>
      <p:sp>
        <p:nvSpPr>
          <p:cNvPr id="5123" name="Rectangle 3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/>
          <a:lstStyle/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square roots. 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Evaluate cube roots.</a:t>
            </a:r>
          </a:p>
          <a:p>
            <a:pPr marL="457200" indent="-457200" defTabSz="406400">
              <a:buFont typeface="Courier New" pitchFamily="49" charset="0"/>
              <a:buChar char="o"/>
            </a:pPr>
            <a:r>
              <a:rPr lang="en-US" i="0" dirty="0">
                <a:solidFill>
                  <a:schemeClr val="tx1"/>
                </a:solidFill>
              </a:rPr>
              <a:t>Use a calculator to evaluate square and cube roots. </a:t>
            </a:r>
            <a:r>
              <a:rPr lang="en-US" dirty="0">
                <a:solidFill>
                  <a:schemeClr val="tx1"/>
                </a:solidFill>
              </a:rPr>
              <a:t> </a:t>
            </a: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85800" y="6172238"/>
            <a:ext cx="1828649" cy="457162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323987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symbol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sign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number under the radical sign is called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radicand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 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The complete expression, such as          is called a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</a:t>
            </a: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or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radical expression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614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dirty="0"/>
              <a:t>Radical Terminology </a:t>
            </a:r>
          </a:p>
        </p:txBody>
      </p:sp>
      <p:graphicFrame>
        <p:nvGraphicFramePr>
          <p:cNvPr id="6147" name="Object 45"/>
          <p:cNvGraphicFramePr>
            <a:graphicFrameLocks noChangeAspect="1"/>
          </p:cNvGraphicFramePr>
          <p:nvPr/>
        </p:nvGraphicFramePr>
        <p:xfrm>
          <a:off x="3276600" y="1790700"/>
          <a:ext cx="914400" cy="3111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1" name="Equation" r:id="rId3" imgW="451655" imgH="774266" progId="Equation.DSMT4">
                  <p:embed/>
                </p:oleObj>
              </mc:Choice>
              <mc:Fallback>
                <p:oleObj name="Equation" r:id="rId3" imgW="451655" imgH="774266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790700"/>
                        <a:ext cx="914400" cy="3111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49" name="Object 48"/>
          <p:cNvGraphicFramePr>
            <a:graphicFrameLocks noChangeAspect="1"/>
          </p:cNvGraphicFramePr>
          <p:nvPr/>
        </p:nvGraphicFramePr>
        <p:xfrm>
          <a:off x="2298700" y="1932296"/>
          <a:ext cx="4445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2" name="Equation" r:id="rId5" imgW="444307" imgH="418918" progId="Equation.DSMT4">
                  <p:embed/>
                </p:oleObj>
              </mc:Choice>
              <mc:Fallback>
                <p:oleObj name="Equation" r:id="rId5" imgW="444307" imgH="418918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298700" y="1932296"/>
                        <a:ext cx="4445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6150" name="Object 49"/>
          <p:cNvGraphicFramePr>
            <a:graphicFrameLocks noChangeAspect="1"/>
          </p:cNvGraphicFramePr>
          <p:nvPr/>
        </p:nvGraphicFramePr>
        <p:xfrm>
          <a:off x="5391150" y="3651250"/>
          <a:ext cx="736600" cy="457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53" name="Equation" r:id="rId7" imgW="736560" imgH="457200" progId="Equation.DSMT4">
                  <p:embed/>
                </p:oleObj>
              </mc:Choice>
              <mc:Fallback>
                <p:oleObj name="Equation" r:id="rId7" imgW="736560" imgH="4572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1150" y="3651250"/>
                        <a:ext cx="736600" cy="4572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Content Placeholder 5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108543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 algn="just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nonnegative real number, then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principal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,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and </a:t>
            </a:r>
          </a:p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	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negative square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sp>
        <p:nvSpPr>
          <p:cNvPr id="7170" name="Rectangle 2"/>
          <p:cNvSpPr>
            <a:spLocks noGrp="1"/>
          </p:cNvSpPr>
          <p:nvPr>
            <p:ph type="title"/>
          </p:nvPr>
        </p:nvSpPr>
        <p:spPr>
          <a:xfrm>
            <a:off x="457200" y="395461"/>
            <a:ext cx="8229600" cy="489236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r>
              <a:rPr lang="en-US" dirty="0"/>
              <a:t>Square Root </a:t>
            </a:r>
            <a:endParaRPr lang="en-US" sz="3200" dirty="0">
              <a:solidFill>
                <a:schemeClr val="accent1"/>
              </a:solidFill>
            </a:endParaRPr>
          </a:p>
        </p:txBody>
      </p:sp>
      <p:graphicFrame>
        <p:nvGraphicFramePr>
          <p:cNvPr id="7172" name="Object 41"/>
          <p:cNvGraphicFramePr>
            <a:graphicFrameLocks noChangeAspect="1"/>
          </p:cNvGraphicFramePr>
          <p:nvPr/>
        </p:nvGraphicFramePr>
        <p:xfrm>
          <a:off x="1676400" y="2555544"/>
          <a:ext cx="4699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7" name="Equation" r:id="rId3" imgW="469696" imgH="431613" progId="Equation.DSMT4">
                  <p:embed/>
                </p:oleObj>
              </mc:Choice>
              <mc:Fallback>
                <p:oleObj name="Equation" r:id="rId3" imgW="469696" imgH="431613" progId="Equation.DSMT4">
                  <p:embed/>
                  <p:pic>
                    <p:nvPicPr>
                      <p:cNvPr id="0" name="Picture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76400" y="2555544"/>
                        <a:ext cx="4699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173" name="Object 42"/>
          <p:cNvGraphicFramePr>
            <a:graphicFrameLocks noChangeAspect="1"/>
          </p:cNvGraphicFramePr>
          <p:nvPr/>
        </p:nvGraphicFramePr>
        <p:xfrm>
          <a:off x="1476375" y="3833482"/>
          <a:ext cx="6858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8" name="Equation" r:id="rId5" imgW="685800" imgH="431800" progId="Equation.DSMT4">
                  <p:embed/>
                </p:oleObj>
              </mc:Choice>
              <mc:Fallback>
                <p:oleObj name="Equation" r:id="rId5" imgW="685800" imgH="431800" progId="Equation.DSMT4">
                  <p:embed/>
                  <p:pic>
                    <p:nvPicPr>
                      <p:cNvPr id="0" name="Picture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6375" y="3833482"/>
                        <a:ext cx="6858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2117503"/>
          </a:xfrm>
          <a:noFill/>
          <a:ln w="28575">
            <a:solidFill>
              <a:srgbClr val="FF0000"/>
            </a:solidFill>
          </a:ln>
        </p:spPr>
        <p:txBody>
          <a:bodyPr>
            <a:spAutoFit/>
          </a:bodyPr>
          <a:lstStyle/>
          <a:p>
            <a:pPr marL="15875" indent="-15875" algn="ctr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Notes</a:t>
            </a:r>
          </a:p>
          <a:p>
            <a:pPr marL="15875" indent="-15875">
              <a:spcBef>
                <a:spcPct val="50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Square roots of negative numbers are not real </a:t>
            </a:r>
          </a:p>
          <a:p>
            <a:pPr marL="15875" indent="-15875"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numbers.  For example,          is not a real number.  There is no real number whose square is </a:t>
            </a:r>
            <a:r>
              <a:rPr lang="en-US" dirty="0">
                <a:solidFill>
                  <a:srgbClr val="000000"/>
                </a:solidFill>
                <a:latin typeface="Symbol" pitchFamily="18" charset="2"/>
              </a:rPr>
              <a:t>-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4.  </a:t>
            </a:r>
            <a:endParaRPr lang="en-US" i="1" dirty="0">
              <a:solidFill>
                <a:srgbClr val="000000"/>
              </a:solidFill>
              <a:latin typeface="Calibri" pitchFamily="34" charset="0"/>
            </a:endParaRPr>
          </a:p>
        </p:txBody>
      </p:sp>
      <p:sp>
        <p:nvSpPr>
          <p:cNvPr id="8194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Perfect Squares and Square Roots</a:t>
            </a:r>
          </a:p>
        </p:txBody>
      </p:sp>
      <p:graphicFrame>
        <p:nvGraphicFramePr>
          <p:cNvPr id="8196" name="Object 14"/>
          <p:cNvGraphicFramePr>
            <a:graphicFrameLocks noChangeAspect="1"/>
          </p:cNvGraphicFramePr>
          <p:nvPr/>
        </p:nvGraphicFramePr>
        <p:xfrm>
          <a:off x="3975100" y="2460008"/>
          <a:ext cx="673100" cy="419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3" imgW="672808" imgH="418918" progId="Equation.DSMT4">
                  <p:embed/>
                </p:oleObj>
              </mc:Choice>
              <mc:Fallback>
                <p:oleObj name="Equation" r:id="rId3" imgW="672808" imgH="418918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75100" y="2460008"/>
                        <a:ext cx="673100" cy="419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1: Evaluating Square Roots</a:t>
            </a:r>
          </a:p>
        </p:txBody>
      </p:sp>
      <p:sp>
        <p:nvSpPr>
          <p:cNvPr id="9219" name="Rectangle 3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362560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marL="514350" indent="-514350">
              <a:buFont typeface="+mj-lt"/>
              <a:buAutoNum type="alphaLcPeriod"/>
            </a:pPr>
            <a:r>
              <a:rPr lang="en-US" i="0" dirty="0">
                <a:solidFill>
                  <a:schemeClr val="tx1"/>
                </a:solidFill>
              </a:rPr>
              <a:t>Because  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	we have</a:t>
            </a:r>
          </a:p>
          <a:p>
            <a:pPr marL="514350" indent="-514350"/>
            <a:r>
              <a:rPr lang="en-US" i="0" dirty="0">
                <a:solidFill>
                  <a:schemeClr val="tx1"/>
                </a:solidFill>
              </a:rPr>
              <a:t>	and</a:t>
            </a: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</a:p>
          <a:p>
            <a:pPr marL="514350" indent="-514350">
              <a:buFont typeface="+mj-lt"/>
              <a:buAutoNum type="alphaLcPeriod" startAt="2"/>
            </a:pPr>
            <a:endParaRPr lang="en-US" dirty="0">
              <a:solidFill>
                <a:schemeClr val="tx1"/>
              </a:solidFill>
            </a:endParaRPr>
          </a:p>
          <a:p>
            <a:pPr marL="514350" indent="-514350"/>
            <a:r>
              <a:rPr lang="en-US" dirty="0">
                <a:solidFill>
                  <a:schemeClr val="tx1"/>
                </a:solidFill>
              </a:rPr>
              <a:t> </a:t>
            </a:r>
            <a:endParaRPr lang="en-US" b="1" dirty="0">
              <a:solidFill>
                <a:schemeClr val="tx1"/>
              </a:solidFill>
            </a:endParaRPr>
          </a:p>
          <a:p>
            <a:pPr marL="514350" indent="-514350"/>
            <a:endParaRPr lang="en-US" dirty="0">
              <a:solidFill>
                <a:schemeClr val="tx1"/>
              </a:solidFill>
            </a:endParaRPr>
          </a:p>
        </p:txBody>
      </p:sp>
      <p:graphicFrame>
        <p:nvGraphicFramePr>
          <p:cNvPr id="9224" name="Object 22"/>
          <p:cNvGraphicFramePr>
            <a:graphicFrameLocks noChangeAspect="1"/>
          </p:cNvGraphicFramePr>
          <p:nvPr/>
        </p:nvGraphicFramePr>
        <p:xfrm>
          <a:off x="3276600" y="1535113"/>
          <a:ext cx="914400" cy="3365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1" name="Equation" r:id="rId3" imgW="457677" imgH="793306" progId="Equation.DSMT4">
                  <p:embed/>
                </p:oleObj>
              </mc:Choice>
              <mc:Fallback>
                <p:oleObj name="Equation" r:id="rId3" imgW="457677" imgH="793306" progId="Equation.DSMT4">
                  <p:embed/>
                  <p:pic>
                    <p:nvPicPr>
                      <p:cNvPr id="0" name="Picture 2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76600" y="1535113"/>
                        <a:ext cx="914400" cy="3365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5" name="Object 23"/>
          <p:cNvGraphicFramePr>
            <a:graphicFrameLocks noChangeAspect="1"/>
          </p:cNvGraphicFramePr>
          <p:nvPr/>
        </p:nvGraphicFramePr>
        <p:xfrm>
          <a:off x="533400" y="3024188"/>
          <a:ext cx="32004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2" name="Equation" r:id="rId5" imgW="3200400" imgH="431640" progId="Equation.DSMT4">
                  <p:embed/>
                </p:oleObj>
              </mc:Choice>
              <mc:Fallback>
                <p:oleObj name="Equation" r:id="rId5" imgW="3200400" imgH="431640" progId="Equation.DSMT4">
                  <p:embed/>
                  <p:pic>
                    <p:nvPicPr>
                      <p:cNvPr id="0" name="Picture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3400" y="3024188"/>
                        <a:ext cx="32004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6" name="Object 24"/>
          <p:cNvGraphicFramePr>
            <a:graphicFrameLocks noChangeAspect="1"/>
          </p:cNvGraphicFramePr>
          <p:nvPr/>
        </p:nvGraphicFramePr>
        <p:xfrm>
          <a:off x="525011" y="4224117"/>
          <a:ext cx="26797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3" name="Equation" r:id="rId7" imgW="2679480" imgH="431640" progId="Equation.DSMT4">
                  <p:embed/>
                </p:oleObj>
              </mc:Choice>
              <mc:Fallback>
                <p:oleObj name="Equation" r:id="rId7" imgW="2679480" imgH="431640" progId="Equation.DSMT4">
                  <p:embed/>
                  <p:pic>
                    <p:nvPicPr>
                      <p:cNvPr id="0" name="Picture 2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224117"/>
                        <a:ext cx="26797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7" name="Object 25"/>
          <p:cNvGraphicFramePr>
            <a:graphicFrameLocks noChangeAspect="1"/>
          </p:cNvGraphicFramePr>
          <p:nvPr/>
        </p:nvGraphicFramePr>
        <p:xfrm>
          <a:off x="525011" y="4965700"/>
          <a:ext cx="1333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4" name="Equation" r:id="rId9" imgW="1333440" imgH="444240" progId="Equation.DSMT4">
                  <p:embed/>
                </p:oleObj>
              </mc:Choice>
              <mc:Fallback>
                <p:oleObj name="Equation" r:id="rId9" imgW="1333440" imgH="444240" progId="Equation.DSMT4">
                  <p:embed/>
                  <p:pic>
                    <p:nvPicPr>
                      <p:cNvPr id="0" name="Picture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5011" y="4965700"/>
                        <a:ext cx="1333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1" name="Object 15"/>
          <p:cNvGraphicFramePr>
            <a:graphicFrameLocks noChangeAspect="1"/>
          </p:cNvGraphicFramePr>
          <p:nvPr/>
        </p:nvGraphicFramePr>
        <p:xfrm>
          <a:off x="3683000" y="3004168"/>
          <a:ext cx="27051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5" name="Equation" r:id="rId11" imgW="2705100" imgH="444500" progId="Equation.DSMT4">
                  <p:embed/>
                </p:oleObj>
              </mc:Choice>
              <mc:Fallback>
                <p:oleObj name="Equation" r:id="rId11" imgW="2705100" imgH="444500" progId="Equation.DSMT4">
                  <p:embed/>
                  <p:pic>
                    <p:nvPicPr>
                      <p:cNvPr id="0" name="Picture 2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683000" y="3004168"/>
                        <a:ext cx="27051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2" name="Object 16"/>
          <p:cNvGraphicFramePr>
            <a:graphicFrameLocks noChangeAspect="1"/>
          </p:cNvGraphicFramePr>
          <p:nvPr/>
        </p:nvGraphicFramePr>
        <p:xfrm>
          <a:off x="6464300" y="3118468"/>
          <a:ext cx="5588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6" name="Equation" r:id="rId13" imgW="558558" imgH="304668" progId="Equation.DSMT4">
                  <p:embed/>
                </p:oleObj>
              </mc:Choice>
              <mc:Fallback>
                <p:oleObj name="Equation" r:id="rId13" imgW="558558" imgH="304668" progId="Equation.DSMT4">
                  <p:embed/>
                  <p:pic>
                    <p:nvPicPr>
                      <p:cNvPr id="0" name="Picture 3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64300" y="3118468"/>
                        <a:ext cx="5588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3" name="Object 17"/>
          <p:cNvGraphicFramePr>
            <a:graphicFrameLocks noChangeAspect="1"/>
          </p:cNvGraphicFramePr>
          <p:nvPr/>
        </p:nvGraphicFramePr>
        <p:xfrm>
          <a:off x="1092200" y="3532848"/>
          <a:ext cx="1955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7" name="Equation" r:id="rId15" imgW="1954951" imgH="444307" progId="Equation.DSMT4">
                  <p:embed/>
                </p:oleObj>
              </mc:Choice>
              <mc:Fallback>
                <p:oleObj name="Equation" r:id="rId15" imgW="1954951" imgH="444307" progId="Equation.DSMT4">
                  <p:embed/>
                  <p:pic>
                    <p:nvPicPr>
                      <p:cNvPr id="0" name="Picture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92200" y="3532848"/>
                        <a:ext cx="19558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4" name="Object 18"/>
          <p:cNvGraphicFramePr>
            <a:graphicFrameLocks noChangeAspect="1"/>
          </p:cNvGraphicFramePr>
          <p:nvPr/>
        </p:nvGraphicFramePr>
        <p:xfrm>
          <a:off x="3352800" y="4169678"/>
          <a:ext cx="1168400" cy="495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8" name="Equation" r:id="rId17" imgW="1167893" imgH="495085" progId="Equation.DSMT4">
                  <p:embed/>
                </p:oleObj>
              </mc:Choice>
              <mc:Fallback>
                <p:oleObj name="Equation" r:id="rId17" imgW="1167893" imgH="495085" progId="Equation.DSMT4">
                  <p:embed/>
                  <p:pic>
                    <p:nvPicPr>
                      <p:cNvPr id="0" name="Picture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2800" y="4169678"/>
                        <a:ext cx="1168400" cy="495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15" name="Object 19"/>
          <p:cNvGraphicFramePr>
            <a:graphicFrameLocks noChangeAspect="1"/>
          </p:cNvGraphicFramePr>
          <p:nvPr/>
        </p:nvGraphicFramePr>
        <p:xfrm>
          <a:off x="1988995" y="5067300"/>
          <a:ext cx="3009900" cy="304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29" name="Equation" r:id="rId19" imgW="3009600" imgH="304560" progId="Equation.DSMT4">
                  <p:embed/>
                </p:oleObj>
              </mc:Choice>
              <mc:Fallback>
                <p:oleObj name="Equation" r:id="rId19" imgW="3009600" imgH="304560" progId="Equation.DSMT4">
                  <p:embed/>
                  <p:pic>
                    <p:nvPicPr>
                      <p:cNvPr id="0" name="Picture 3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88995" y="5067300"/>
                        <a:ext cx="3009900" cy="304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0" name="Object 3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63731166"/>
              </p:ext>
            </p:extLst>
          </p:nvPr>
        </p:nvGraphicFramePr>
        <p:xfrm>
          <a:off x="2682875" y="1327150"/>
          <a:ext cx="99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0" name="Equation" r:id="rId21" imgW="990360" imgH="380880" progId="Equation.DSMT4">
                  <p:embed/>
                </p:oleObj>
              </mc:Choice>
              <mc:Fallback>
                <p:oleObj name="Equation" r:id="rId21" imgW="990360" imgH="380880" progId="Equation.DSMT4">
                  <p:embed/>
                  <p:pic>
                    <p:nvPicPr>
                      <p:cNvPr id="0" name="Picture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2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82875" y="1327150"/>
                        <a:ext cx="9906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1" name="Object 3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559518642"/>
              </p:ext>
            </p:extLst>
          </p:nvPr>
        </p:nvGraphicFramePr>
        <p:xfrm>
          <a:off x="2387600" y="1793060"/>
          <a:ext cx="1117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1" name="Equation" r:id="rId23" imgW="1117440" imgH="444240" progId="Equation.DSMT4">
                  <p:embed/>
                </p:oleObj>
              </mc:Choice>
              <mc:Fallback>
                <p:oleObj name="Equation" r:id="rId23" imgW="1117440" imgH="444240" progId="Equation.DSMT4">
                  <p:embed/>
                  <p:pic>
                    <p:nvPicPr>
                      <p:cNvPr id="0" name="Picture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4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87600" y="1793060"/>
                        <a:ext cx="1117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2" name="Object 3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747493221"/>
              </p:ext>
            </p:extLst>
          </p:nvPr>
        </p:nvGraphicFramePr>
        <p:xfrm>
          <a:off x="2178668" y="2325688"/>
          <a:ext cx="16256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2" name="Equation" r:id="rId25" imgW="1625400" imgH="444240" progId="Equation.DSMT4">
                  <p:embed/>
                </p:oleObj>
              </mc:Choice>
              <mc:Fallback>
                <p:oleObj name="Equation" r:id="rId25" imgW="1625400" imgH="444240" progId="Equation.DSMT4">
                  <p:embed/>
                  <p:pic>
                    <p:nvPicPr>
                      <p:cNvPr id="0" name="Picture 3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6"/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78668" y="2325688"/>
                        <a:ext cx="16256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4" name="Object 38"/>
          <p:cNvGraphicFramePr>
            <a:graphicFrameLocks noChangeAspect="1"/>
          </p:cNvGraphicFramePr>
          <p:nvPr/>
        </p:nvGraphicFramePr>
        <p:xfrm>
          <a:off x="4394200" y="1954676"/>
          <a:ext cx="31496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3" name="Equation" r:id="rId27" imgW="3149280" imgH="279360" progId="Equation.DSMT4">
                  <p:embed/>
                </p:oleObj>
              </mc:Choice>
              <mc:Fallback>
                <p:oleObj name="Equation" r:id="rId27" imgW="3149280" imgH="279360" progId="Equation.DSMT4">
                  <p:embed/>
                  <p:pic>
                    <p:nvPicPr>
                      <p:cNvPr id="0" name="Picture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394200" y="1954676"/>
                        <a:ext cx="31496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4135" name="Object 39"/>
          <p:cNvGraphicFramePr>
            <a:graphicFrameLocks noChangeAspect="1"/>
          </p:cNvGraphicFramePr>
          <p:nvPr/>
        </p:nvGraphicFramePr>
        <p:xfrm>
          <a:off x="4406900" y="2470768"/>
          <a:ext cx="3136900" cy="279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234" name="Equation" r:id="rId29" imgW="3136680" imgH="279360" progId="Equation.DSMT4">
                  <p:embed/>
                </p:oleObj>
              </mc:Choice>
              <mc:Fallback>
                <p:oleObj name="Equation" r:id="rId29" imgW="3136680" imgH="279360" progId="Equation.DSMT4">
                  <p:embed/>
                  <p:pic>
                    <p:nvPicPr>
                      <p:cNvPr id="0" name="Picture 3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3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06900" y="2470768"/>
                        <a:ext cx="3136900" cy="2794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  <a:noFill/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2: Evaluating Square Roots</a:t>
            </a:r>
          </a:p>
        </p:txBody>
      </p:sp>
      <p:graphicFrame>
        <p:nvGraphicFramePr>
          <p:cNvPr id="5126" name="Object 6"/>
          <p:cNvGraphicFramePr>
            <a:graphicFrameLocks noChangeAspect="1"/>
          </p:cNvGraphicFramePr>
          <p:nvPr/>
        </p:nvGraphicFramePr>
        <p:xfrm>
          <a:off x="539750" y="1447800"/>
          <a:ext cx="3314700" cy="1003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59" name="Equation" r:id="rId3" imgW="3314520" imgH="1002960" progId="Equation.DSMT4">
                  <p:embed/>
                </p:oleObj>
              </mc:Choice>
              <mc:Fallback>
                <p:oleObj name="Equation" r:id="rId3" imgW="3314520" imgH="1002960" progId="Equation.DSMT4">
                  <p:embed/>
                  <p:pic>
                    <p:nvPicPr>
                      <p:cNvPr id="0" name="Picture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9750" y="1447800"/>
                        <a:ext cx="3314700" cy="10033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7" name="Object 7"/>
          <p:cNvGraphicFramePr>
            <a:graphicFrameLocks noChangeAspect="1"/>
          </p:cNvGraphicFramePr>
          <p:nvPr/>
        </p:nvGraphicFramePr>
        <p:xfrm>
          <a:off x="557784" y="2960688"/>
          <a:ext cx="19812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0" name="Equation" r:id="rId5" imgW="1981080" imgH="444240" progId="Equation.DSMT4">
                  <p:embed/>
                </p:oleObj>
              </mc:Choice>
              <mc:Fallback>
                <p:oleObj name="Equation" r:id="rId5" imgW="1981080" imgH="444240" progId="Equation.DSMT4">
                  <p:embed/>
                  <p:pic>
                    <p:nvPicPr>
                      <p:cNvPr id="0" name="Picture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57784" y="2960688"/>
                        <a:ext cx="1981200" cy="4445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8" name="Object 8"/>
          <p:cNvGraphicFramePr>
            <a:graphicFrameLocks noChangeAspect="1"/>
          </p:cNvGraphicFramePr>
          <p:nvPr/>
        </p:nvGraphicFramePr>
        <p:xfrm>
          <a:off x="3886200" y="1473200"/>
          <a:ext cx="3352800" cy="939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1" name="Equation" r:id="rId7" imgW="3352800" imgH="939800" progId="Equation.DSMT4">
                  <p:embed/>
                </p:oleObj>
              </mc:Choice>
              <mc:Fallback>
                <p:oleObj name="Equation" r:id="rId7" imgW="3352800" imgH="939800" progId="Equation.DSMT4">
                  <p:embed/>
                  <p:pic>
                    <p:nvPicPr>
                      <p:cNvPr id="0" name="Picture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1473200"/>
                        <a:ext cx="3352800" cy="9398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129" name="Object 9"/>
          <p:cNvGraphicFramePr>
            <a:graphicFrameLocks noChangeAspect="1"/>
          </p:cNvGraphicFramePr>
          <p:nvPr/>
        </p:nvGraphicFramePr>
        <p:xfrm>
          <a:off x="2590800" y="2946400"/>
          <a:ext cx="46736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62" name="Equation" r:id="rId9" imgW="4673600" imgH="546100" progId="Equation.DSMT4">
                  <p:embed/>
                </p:oleObj>
              </mc:Choice>
              <mc:Fallback>
                <p:oleObj name="Equation" r:id="rId9" imgW="4673600" imgH="546100" progId="Equation.DSMT4">
                  <p:embed/>
                  <p:pic>
                    <p:nvPicPr>
                      <p:cNvPr id="0" name="Picture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90800" y="2946400"/>
                        <a:ext cx="4673600" cy="5461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blurRad="63500" dist="38099" dir="2700000" algn="ctr" rotWithShape="0">
                                <a:schemeClr val="bg2">
                                  <a:alpha val="74998"/>
                                </a:schemeClr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>
                <a:solidFill>
                  <a:schemeClr val="accent1"/>
                </a:solidFill>
              </a:rPr>
              <a:t>Example 3: Estimating Square Roots</a:t>
            </a:r>
          </a:p>
        </p:txBody>
      </p:sp>
      <p:sp>
        <p:nvSpPr>
          <p:cNvPr id="11267" name="Rectangle 6"/>
          <p:cNvSpPr>
            <a:spLocks noGrp="1"/>
          </p:cNvSpPr>
          <p:nvPr>
            <p:ph idx="1"/>
          </p:nvPr>
        </p:nvSpPr>
        <p:spPr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 calculator will give                          rounded to the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nearest ten-thousandth. Check that this is a reasonable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estimate. </a:t>
            </a:r>
          </a:p>
          <a:p>
            <a:pPr>
              <a:buFont typeface="Courier New" pitchFamily="49" charset="0"/>
              <a:buNone/>
            </a:pPr>
            <a:r>
              <a:rPr lang="en-US" b="1" i="0" dirty="0">
                <a:solidFill>
                  <a:schemeClr val="tx1"/>
                </a:solidFill>
              </a:rPr>
              <a:t>Solution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Because </a:t>
            </a:r>
            <a:r>
              <a:rPr lang="en-US" i="0" dirty="0">
                <a:solidFill>
                  <a:srgbClr val="000087"/>
                </a:solidFill>
              </a:rPr>
              <a:t>25 &lt; 30 &lt; 36</a:t>
            </a:r>
            <a:r>
              <a:rPr lang="en-US" i="0" dirty="0">
                <a:solidFill>
                  <a:schemeClr val="tx1"/>
                </a:solidFill>
              </a:rPr>
              <a:t>, we have                                and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                       The approximation 5.4772 is between 5 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and 6 and is reasonable.</a:t>
            </a:r>
          </a:p>
          <a:p>
            <a:pPr>
              <a:buFont typeface="Courier New" pitchFamily="49" charset="0"/>
              <a:buNone/>
            </a:pPr>
            <a:r>
              <a:rPr lang="en-US" i="0" dirty="0">
                <a:solidFill>
                  <a:schemeClr val="tx1"/>
                </a:solidFill>
              </a:rPr>
              <a:t>Another approach is to square as follows: </a:t>
            </a:r>
          </a:p>
        </p:txBody>
      </p:sp>
      <p:graphicFrame>
        <p:nvGraphicFramePr>
          <p:cNvPr id="11268" name="Object 16"/>
          <p:cNvGraphicFramePr>
            <a:graphicFrameLocks noChangeAspect="1"/>
          </p:cNvGraphicFramePr>
          <p:nvPr/>
        </p:nvGraphicFramePr>
        <p:xfrm>
          <a:off x="3543300" y="1268104"/>
          <a:ext cx="198120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79" name="Equation" r:id="rId3" imgW="1981200" imgH="431800" progId="Equation.DSMT4">
                  <p:embed/>
                </p:oleObj>
              </mc:Choice>
              <mc:Fallback>
                <p:oleObj name="Equation" r:id="rId3" imgW="1981200" imgH="431800" progId="Equation.DSMT4">
                  <p:embed/>
                  <p:pic>
                    <p:nvPicPr>
                      <p:cNvPr id="0" name="Picture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543300" y="1268104"/>
                        <a:ext cx="198120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69" name="Objec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032578473"/>
              </p:ext>
            </p:extLst>
          </p:nvPr>
        </p:nvGraphicFramePr>
        <p:xfrm>
          <a:off x="4991100" y="3335338"/>
          <a:ext cx="24765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0" name="Equation" r:id="rId5" imgW="2476500" imgH="444500" progId="Equation.DSMT4">
                  <p:embed/>
                </p:oleObj>
              </mc:Choice>
              <mc:Fallback>
                <p:oleObj name="Equation" r:id="rId5" imgW="2476500" imgH="444500" progId="Equation.DSMT4">
                  <p:embed/>
                  <p:pic>
                    <p:nvPicPr>
                      <p:cNvPr id="0" name="Picture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991100" y="3335338"/>
                        <a:ext cx="24765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0" name="Object 18"/>
          <p:cNvGraphicFramePr>
            <a:graphicFrameLocks noChangeAspect="1"/>
          </p:cNvGraphicFramePr>
          <p:nvPr/>
        </p:nvGraphicFramePr>
        <p:xfrm>
          <a:off x="561975" y="3827154"/>
          <a:ext cx="16637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1" name="Equation" r:id="rId7" imgW="1663700" imgH="444500" progId="Equation.DSMT4">
                  <p:embed/>
                </p:oleObj>
              </mc:Choice>
              <mc:Fallback>
                <p:oleObj name="Equation" r:id="rId7" imgW="1663700" imgH="444500" progId="Equation.DSMT4">
                  <p:embed/>
                  <p:pic>
                    <p:nvPicPr>
                      <p:cNvPr id="0" name="Picture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61975" y="3827154"/>
                        <a:ext cx="16637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271" name="Object 19"/>
          <p:cNvGraphicFramePr>
            <a:graphicFrameLocks noChangeAspect="1"/>
          </p:cNvGraphicFramePr>
          <p:nvPr/>
        </p:nvGraphicFramePr>
        <p:xfrm>
          <a:off x="1289050" y="5407025"/>
          <a:ext cx="6515100" cy="5461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82" name="Equation" r:id="rId9" imgW="6514920" imgH="545760" progId="Equation.DSMT4">
                  <p:embed/>
                </p:oleObj>
              </mc:Choice>
              <mc:Fallback>
                <p:oleObj name="Equation" r:id="rId9" imgW="6514920" imgH="545760" progId="Equation.DSMT4">
                  <p:embed/>
                  <p:pic>
                    <p:nvPicPr>
                      <p:cNvPr id="0" name="Picture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89050" y="5407025"/>
                        <a:ext cx="6515100" cy="5461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6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2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rPr lang="en-US" sz="3200" dirty="0">
                <a:solidFill>
                  <a:schemeClr val="accent1"/>
                </a:solidFill>
              </a:rPr>
              <a:t>Cube Root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idx="1"/>
          </p:nvPr>
        </p:nvSpPr>
        <p:spPr>
          <a:xfrm>
            <a:off x="457200" y="1280160"/>
            <a:ext cx="8229600" cy="1104918"/>
          </a:xfrm>
          <a:solidFill>
            <a:schemeClr val="accent3"/>
          </a:solidFill>
          <a:ln w="28575">
            <a:solidFill>
              <a:srgbClr val="000000"/>
            </a:solidFill>
          </a:ln>
        </p:spPr>
        <p:txBody>
          <a:bodyPr wrap="square">
            <a:spAutoFit/>
          </a:bodyPr>
          <a:lstStyle/>
          <a:p>
            <a:pPr marL="15875" indent="-15875" algn="ctr">
              <a:tabLst>
                <a:tab pos="342900" algn="l"/>
                <a:tab pos="800100" algn="l"/>
                <a:tab pos="7150100" algn="l"/>
              </a:tabLst>
            </a:pPr>
            <a:r>
              <a:rPr lang="en-US" b="1" dirty="0">
                <a:solidFill>
                  <a:srgbClr val="000000"/>
                </a:solidFill>
                <a:latin typeface="Calibri" pitchFamily="34" charset="0"/>
              </a:rPr>
              <a:t>Definition</a:t>
            </a:r>
          </a:p>
          <a:p>
            <a:pPr marL="15875" indent="-15875">
              <a:spcBef>
                <a:spcPct val="35000"/>
              </a:spcBef>
              <a:tabLst>
                <a:tab pos="342900" algn="l"/>
                <a:tab pos="800100" algn="l"/>
                <a:tab pos="7150100" algn="l"/>
              </a:tabLst>
            </a:pP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is a real number, then        is the </a:t>
            </a:r>
            <a:r>
              <a:rPr lang="en-US" b="1" dirty="0">
                <a:solidFill>
                  <a:srgbClr val="C00000"/>
                </a:solidFill>
                <a:latin typeface="Calibri" pitchFamily="34" charset="0"/>
              </a:rPr>
              <a:t>cube root 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of 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a</a:t>
            </a:r>
            <a:r>
              <a:rPr lang="en-US" dirty="0">
                <a:solidFill>
                  <a:srgbClr val="000000"/>
                </a:solidFill>
                <a:latin typeface="Calibri" pitchFamily="34" charset="0"/>
              </a:rPr>
              <a:t>.</a:t>
            </a:r>
            <a:r>
              <a:rPr lang="en-US" i="1" dirty="0">
                <a:solidFill>
                  <a:srgbClr val="000000"/>
                </a:solidFill>
                <a:latin typeface="Calibri" pitchFamily="34" charset="0"/>
              </a:rPr>
              <a:t> </a:t>
            </a:r>
          </a:p>
        </p:txBody>
      </p:sp>
      <p:graphicFrame>
        <p:nvGraphicFramePr>
          <p:cNvPr id="12292" name="Object 28"/>
          <p:cNvGraphicFramePr>
            <a:graphicFrameLocks noChangeAspect="1"/>
          </p:cNvGraphicFramePr>
          <p:nvPr/>
        </p:nvGraphicFramePr>
        <p:xfrm>
          <a:off x="4267200" y="1864056"/>
          <a:ext cx="4953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495085" imgH="444307" progId="Equation.DSMT4">
                  <p:embed/>
                </p:oleObj>
              </mc:Choice>
              <mc:Fallback>
                <p:oleObj name="Equation" r:id="rId3" imgW="495085" imgH="444307" progId="Equation.DSMT4">
                  <p:embed/>
                  <p:pic>
                    <p:nvPicPr>
                      <p:cNvPr id="0" name="Picture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0" y="1864056"/>
                        <a:ext cx="4953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COUNT" val="18"/>
  <p:tag name="ARTICULATE_PROJECT_OPEN" val="0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SLIDE_THUMBNAIL_REFRESH" val="1"/>
</p:tagLst>
</file>

<file path=ppt/theme/theme1.xml><?xml version="1.0" encoding="utf-8"?>
<a:theme xmlns:a="http://schemas.openxmlformats.org/drawingml/2006/main" name="Office Theme">
  <a:themeElements>
    <a:clrScheme name="Custom 1">
      <a:dk1>
        <a:srgbClr val="366092"/>
      </a:dk1>
      <a:lt1>
        <a:srgbClr val="FFFFFF"/>
      </a:lt1>
      <a:dk2>
        <a:srgbClr val="4F81BD"/>
      </a:dk2>
      <a:lt2>
        <a:srgbClr val="FFFFFF"/>
      </a:lt2>
      <a:accent1>
        <a:srgbClr val="1F497D"/>
      </a:accent1>
      <a:accent2>
        <a:srgbClr val="366092"/>
      </a:accent2>
      <a:accent3>
        <a:srgbClr val="FFFFCC"/>
      </a:accent3>
      <a:accent4>
        <a:srgbClr val="B8CCE4"/>
      </a:accent4>
      <a:accent5>
        <a:srgbClr val="DBE5F1"/>
      </a:accent5>
      <a:accent6>
        <a:srgbClr val="C6D9F0"/>
      </a:accent6>
      <a:hlink>
        <a:srgbClr val="92CDDC"/>
      </a:hlink>
      <a:folHlink>
        <a:srgbClr val="8DB3E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567</TotalTime>
  <Words>457</Words>
  <Application>Microsoft Office PowerPoint</Application>
  <PresentationFormat>On-screen Show (4:3)</PresentationFormat>
  <Paragraphs>78</Paragraphs>
  <Slides>18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Courier New</vt:lpstr>
      <vt:lpstr>Symbol</vt:lpstr>
      <vt:lpstr>Office Theme</vt:lpstr>
      <vt:lpstr>Equation</vt:lpstr>
      <vt:lpstr>Section 3.R.3</vt:lpstr>
      <vt:lpstr>Objectives</vt:lpstr>
      <vt:lpstr>Radical Terminology </vt:lpstr>
      <vt:lpstr>Square Root </vt:lpstr>
      <vt:lpstr>Perfect Squares and Square Roots</vt:lpstr>
      <vt:lpstr>Example 1: Evaluating Square Roots</vt:lpstr>
      <vt:lpstr>Example 2: Evaluating Square Roots</vt:lpstr>
      <vt:lpstr>Example 3: Estimating Square Roots</vt:lpstr>
      <vt:lpstr>Cube Root</vt:lpstr>
      <vt:lpstr>Example 4: Evaluating Cube Roots</vt:lpstr>
      <vt:lpstr>Cube Roots</vt:lpstr>
      <vt:lpstr>Example 5: Evaluating Radical Expressions  with a Calculator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  <vt:lpstr>Example 5: Evaluating Radical Expressions  with a Calculator (cont.)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College Algebra 3rd Edition Plus Integrated Review</dc:title>
  <dc:creator>Hawkes Learning</dc:creator>
  <cp:lastModifiedBy>Adam Flaherty</cp:lastModifiedBy>
  <cp:revision>109</cp:revision>
  <dcterms:created xsi:type="dcterms:W3CDTF">2013-04-26T14:43:13Z</dcterms:created>
  <dcterms:modified xsi:type="dcterms:W3CDTF">2020-05-12T18:17:33Z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F965E312-7105-44DB-871C-3C5F0CDD4618</vt:lpwstr>
  </property>
  <property fmtid="{D5CDD505-2E9C-101B-9397-08002B2CF9AE}" pid="3" name="ArticulatePath">
    <vt:lpwstr>DEV2e_15_1</vt:lpwstr>
  </property>
</Properties>
</file>