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1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1F497D"/>
    <a:srgbClr val="000099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5" autoAdjust="0"/>
    <p:restoredTop sz="96853" autoAdjust="0"/>
  </p:normalViewPr>
  <p:slideViewPr>
    <p:cSldViewPr>
      <p:cViewPr varScale="1">
        <p:scale>
          <a:sx n="119" d="100"/>
          <a:sy n="119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10" Type="http://schemas.openxmlformats.org/officeDocument/2006/relationships/image" Target="../media/image120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5" Type="http://schemas.openxmlformats.org/officeDocument/2006/relationships/image" Target="../media/image13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image" Target="../media/image141.wmf"/><Relationship Id="rId7" Type="http://schemas.openxmlformats.org/officeDocument/2006/relationships/image" Target="../media/image145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11" Type="http://schemas.openxmlformats.org/officeDocument/2006/relationships/image" Target="../media/image149.wmf"/><Relationship Id="rId5" Type="http://schemas.openxmlformats.org/officeDocument/2006/relationships/image" Target="../media/image143.wmf"/><Relationship Id="rId10" Type="http://schemas.openxmlformats.org/officeDocument/2006/relationships/image" Target="../media/image148.wmf"/><Relationship Id="rId4" Type="http://schemas.openxmlformats.org/officeDocument/2006/relationships/image" Target="../media/image142.wmf"/><Relationship Id="rId9" Type="http://schemas.openxmlformats.org/officeDocument/2006/relationships/image" Target="../media/image14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image" Target="../media/image162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Relationship Id="rId14" Type="http://schemas.openxmlformats.org/officeDocument/2006/relationships/image" Target="../media/image1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6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12" Type="http://schemas.openxmlformats.org/officeDocument/2006/relationships/image" Target="../media/image35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image" Target="../media/image81.wmf"/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12" Type="http://schemas.openxmlformats.org/officeDocument/2006/relationships/image" Target="../media/image80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4.wmf"/><Relationship Id="rId11" Type="http://schemas.openxmlformats.org/officeDocument/2006/relationships/image" Target="../media/image79.wmf"/><Relationship Id="rId5" Type="http://schemas.openxmlformats.org/officeDocument/2006/relationships/image" Target="../media/image73.wmf"/><Relationship Id="rId10" Type="http://schemas.openxmlformats.org/officeDocument/2006/relationships/image" Target="../media/image78.wmf"/><Relationship Id="rId4" Type="http://schemas.openxmlformats.org/officeDocument/2006/relationships/image" Target="../media/image72.wmf"/><Relationship Id="rId9" Type="http://schemas.openxmlformats.org/officeDocument/2006/relationships/image" Target="../media/image77.wmf"/><Relationship Id="rId14" Type="http://schemas.openxmlformats.org/officeDocument/2006/relationships/image" Target="../media/image8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53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3C06-3229-432D-986E-5A3D121C177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AB69E-18D5-4B34-BFA6-BB70B1125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67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6.wmf"/><Relationship Id="rId26" Type="http://schemas.openxmlformats.org/officeDocument/2006/relationships/image" Target="../media/image80.wmf"/><Relationship Id="rId3" Type="http://schemas.openxmlformats.org/officeDocument/2006/relationships/oleObject" Target="../embeddings/oleObject68.bin"/><Relationship Id="rId21" Type="http://schemas.openxmlformats.org/officeDocument/2006/relationships/oleObject" Target="../embeddings/oleObject77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75.bin"/><Relationship Id="rId25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20" Type="http://schemas.openxmlformats.org/officeDocument/2006/relationships/image" Target="../media/image77.wmf"/><Relationship Id="rId29" Type="http://schemas.openxmlformats.org/officeDocument/2006/relationships/oleObject" Target="../embeddings/oleObject81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24" Type="http://schemas.openxmlformats.org/officeDocument/2006/relationships/image" Target="../media/image79.wmf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23" Type="http://schemas.openxmlformats.org/officeDocument/2006/relationships/oleObject" Target="../embeddings/oleObject78.bin"/><Relationship Id="rId28" Type="http://schemas.openxmlformats.org/officeDocument/2006/relationships/image" Target="../media/image81.wmf"/><Relationship Id="rId10" Type="http://schemas.openxmlformats.org/officeDocument/2006/relationships/image" Target="../media/image72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4.wmf"/><Relationship Id="rId22" Type="http://schemas.openxmlformats.org/officeDocument/2006/relationships/image" Target="../media/image78.wmf"/><Relationship Id="rId27" Type="http://schemas.openxmlformats.org/officeDocument/2006/relationships/oleObject" Target="../embeddings/oleObject80.bin"/><Relationship Id="rId30" Type="http://schemas.openxmlformats.org/officeDocument/2006/relationships/image" Target="../media/image8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90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9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99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106.bin"/><Relationship Id="rId18" Type="http://schemas.openxmlformats.org/officeDocument/2006/relationships/image" Target="../media/image109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5" Type="http://schemas.openxmlformats.org/officeDocument/2006/relationships/oleObject" Target="../embeddings/oleObject107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109.bin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10.bin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14.bin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1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23.bin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0.bin"/><Relationship Id="rId25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29" Type="http://schemas.openxmlformats.org/officeDocument/2006/relationships/oleObject" Target="../embeddings/oleObject136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7.bin"/><Relationship Id="rId24" Type="http://schemas.openxmlformats.org/officeDocument/2006/relationships/image" Target="../media/image134.wmf"/><Relationship Id="rId32" Type="http://schemas.openxmlformats.org/officeDocument/2006/relationships/image" Target="../media/image138.wmf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23" Type="http://schemas.openxmlformats.org/officeDocument/2006/relationships/oleObject" Target="../embeddings/oleObject133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1.bin"/><Relationship Id="rId31" Type="http://schemas.openxmlformats.org/officeDocument/2006/relationships/oleObject" Target="../embeddings/oleObject137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35.bin"/><Relationship Id="rId30" Type="http://schemas.openxmlformats.org/officeDocument/2006/relationships/image" Target="../media/image13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143.bin"/><Relationship Id="rId18" Type="http://schemas.openxmlformats.org/officeDocument/2006/relationships/image" Target="../media/image146.wmf"/><Relationship Id="rId3" Type="http://schemas.openxmlformats.org/officeDocument/2006/relationships/oleObject" Target="../embeddings/oleObject138.bin"/><Relationship Id="rId21" Type="http://schemas.openxmlformats.org/officeDocument/2006/relationships/oleObject" Target="../embeddings/oleObject147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3.wmf"/><Relationship Id="rId1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5.wmf"/><Relationship Id="rId20" Type="http://schemas.openxmlformats.org/officeDocument/2006/relationships/image" Target="../media/image14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142.bin"/><Relationship Id="rId24" Type="http://schemas.openxmlformats.org/officeDocument/2006/relationships/image" Target="../media/image149.wmf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23" Type="http://schemas.openxmlformats.org/officeDocument/2006/relationships/oleObject" Target="../embeddings/oleObject148.bin"/><Relationship Id="rId10" Type="http://schemas.openxmlformats.org/officeDocument/2006/relationships/image" Target="../media/image142.wmf"/><Relationship Id="rId19" Type="http://schemas.openxmlformats.org/officeDocument/2006/relationships/oleObject" Target="../embeddings/oleObject146.bin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4.wmf"/><Relationship Id="rId22" Type="http://schemas.openxmlformats.org/officeDocument/2006/relationships/image" Target="../media/image14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54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49.bin"/><Relationship Id="rId21" Type="http://schemas.openxmlformats.org/officeDocument/2006/relationships/oleObject" Target="../embeddings/oleObject158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56.bin"/><Relationship Id="rId25" Type="http://schemas.openxmlformats.org/officeDocument/2006/relationships/oleObject" Target="../embeddings/oleObject1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29" Type="http://schemas.openxmlformats.org/officeDocument/2006/relationships/oleObject" Target="../embeddings/oleObject162.bin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53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50.bin"/><Relationship Id="rId15" Type="http://schemas.openxmlformats.org/officeDocument/2006/relationships/oleObject" Target="../embeddings/oleObject155.bin"/><Relationship Id="rId23" Type="http://schemas.openxmlformats.org/officeDocument/2006/relationships/oleObject" Target="../embeddings/oleObject159.bin"/><Relationship Id="rId28" Type="http://schemas.openxmlformats.org/officeDocument/2006/relationships/image" Target="../media/image162.wmf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57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52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Relationship Id="rId27" Type="http://schemas.openxmlformats.org/officeDocument/2006/relationships/oleObject" Target="../embeddings/oleObject161.bin"/><Relationship Id="rId30" Type="http://schemas.openxmlformats.org/officeDocument/2006/relationships/image" Target="../media/image163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wmf"/><Relationship Id="rId26" Type="http://schemas.openxmlformats.org/officeDocument/2006/relationships/image" Target="../media/image35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36.wmf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Relationship Id="rId27" Type="http://schemas.openxmlformats.org/officeDocument/2006/relationships/oleObject" Target="../embeddings/oleObject3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3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7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23" Type="http://schemas.openxmlformats.org/officeDocument/2006/relationships/oleObject" Target="../embeddings/oleObject53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3.R.7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Solving Linear Equations: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b="1" i="1" dirty="0">
                <a:solidFill>
                  <a:srgbClr val="1F497D"/>
                </a:solidFill>
              </a:rPr>
              <a:t>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 err="1">
                <a:solidFill>
                  <a:srgbClr val="1F497D"/>
                </a:solidFill>
              </a:rPr>
              <a:t>cx</a:t>
            </a:r>
            <a:r>
              <a:rPr lang="en-US" b="1" i="1" dirty="0">
                <a:solidFill>
                  <a:srgbClr val="1F497D"/>
                </a:solidFill>
              </a:rPr>
              <a:t>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d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Solving Linear Equations Involving Decimals (cont.)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133600" y="136397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3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36397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600200" y="1676400"/>
          <a:ext cx="3606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4" name="Equation" r:id="rId5" imgW="3606341" imgH="799756" progId="Equation.DSMT4">
                  <p:embed/>
                </p:oleObj>
              </mc:Choice>
              <mc:Fallback>
                <p:oleObj name="Equation" r:id="rId5" imgW="3606341" imgH="799756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676400"/>
                        <a:ext cx="36068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2438400"/>
          <a:ext cx="3213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5" name="Equation" r:id="rId7" imgW="3212250" imgH="787078" progId="Equation.DSMT4">
                  <p:embed/>
                </p:oleObj>
              </mc:Choice>
              <mc:Fallback>
                <p:oleObj name="Equation" r:id="rId7" imgW="3212250" imgH="787078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438400"/>
                        <a:ext cx="3213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2616200" y="350520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6" name="Equation" r:id="rId9" imgW="1587385" imgH="292123" progId="Equation.DSMT4">
                  <p:embed/>
                </p:oleObj>
              </mc:Choice>
              <mc:Fallback>
                <p:oleObj name="Equation" r:id="rId9" imgW="1587385" imgH="292123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50520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5410200" y="2133600"/>
          <a:ext cx="193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Equation" r:id="rId11" imgW="1930216" imgH="279446" progId="Equation.DSMT4">
                  <p:embed/>
                </p:oleObj>
              </mc:Choice>
              <mc:Fallback>
                <p:oleObj name="Equation" r:id="rId11" imgW="1930216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33600"/>
                        <a:ext cx="193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5410200" y="2895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895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43442"/>
              </p:ext>
            </p:extLst>
          </p:nvPr>
        </p:nvGraphicFramePr>
        <p:xfrm>
          <a:off x="5391150" y="35369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9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5369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452432"/>
            <a:ext cx="8229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87945"/>
              </p:ext>
            </p:extLst>
          </p:nvPr>
        </p:nvGraphicFramePr>
        <p:xfrm>
          <a:off x="3657600" y="12954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Equation" r:id="rId3" imgW="2361787" imgH="837787" progId="Equation.DSMT4">
                  <p:embed/>
                </p:oleObj>
              </mc:Choice>
              <mc:Fallback>
                <p:oleObj name="Equation" r:id="rId3" imgW="2361787" imgH="837787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82198"/>
              </p:ext>
            </p:extLst>
          </p:nvPr>
        </p:nvGraphicFramePr>
        <p:xfrm>
          <a:off x="2184400" y="2870200"/>
          <a:ext cx="2362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" name="Equation" r:id="rId5" imgW="2361787" imgH="837787" progId="Equation.DSMT4">
                  <p:embed/>
                </p:oleObj>
              </mc:Choice>
              <mc:Fallback>
                <p:oleObj name="Equation" r:id="rId5" imgW="2361787" imgH="837787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2870200"/>
                        <a:ext cx="2362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640989"/>
              </p:ext>
            </p:extLst>
          </p:nvPr>
        </p:nvGraphicFramePr>
        <p:xfrm>
          <a:off x="1454150" y="3854450"/>
          <a:ext cx="3784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" name="Equation" r:id="rId7" imgW="3783819" imgH="939754" progId="Equation.DSMT4">
                  <p:embed/>
                </p:oleObj>
              </mc:Choice>
              <mc:Fallback>
                <p:oleObj name="Equation" r:id="rId7" imgW="3783819" imgH="939754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3854450"/>
                        <a:ext cx="3784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74439"/>
              </p:ext>
            </p:extLst>
          </p:nvPr>
        </p:nvGraphicFramePr>
        <p:xfrm>
          <a:off x="793750" y="4927600"/>
          <a:ext cx="5118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4" name="Equation" r:id="rId9" imgW="5117112" imgH="939754" progId="Equation.DSMT4">
                  <p:embed/>
                </p:oleObj>
              </mc:Choice>
              <mc:Fallback>
                <p:oleObj name="Equation" r:id="rId9" imgW="5117112" imgH="939754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927600"/>
                        <a:ext cx="51181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754828"/>
              </p:ext>
            </p:extLst>
          </p:nvPr>
        </p:nvGraphicFramePr>
        <p:xfrm>
          <a:off x="5943600" y="3149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5" name="Equation" r:id="rId11" imgW="2031633" imgH="279446" progId="Equation.DSMT4">
                  <p:embed/>
                </p:oleObj>
              </mc:Choice>
              <mc:Fallback>
                <p:oleObj name="Equation" r:id="rId11" imgW="2031633" imgH="279446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49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836430"/>
              </p:ext>
            </p:extLst>
          </p:nvPr>
        </p:nvGraphicFramePr>
        <p:xfrm>
          <a:off x="5943600" y="3930974"/>
          <a:ext cx="302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6" name="Equation" r:id="rId13" imgW="3022560" imgH="647640" progId="Equation.DSMT4">
                  <p:embed/>
                </p:oleObj>
              </mc:Choice>
              <mc:Fallback>
                <p:oleObj name="Equation" r:id="rId13" imgW="3022560" imgH="64764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930974"/>
                        <a:ext cx="3022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204004"/>
              </p:ext>
            </p:extLst>
          </p:nvPr>
        </p:nvGraphicFramePr>
        <p:xfrm>
          <a:off x="5943600" y="5111750"/>
          <a:ext cx="223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7" name="Equation" r:id="rId15" imgW="2235016" imgH="571569" progId="Equation.DSMT4">
                  <p:embed/>
                </p:oleObj>
              </mc:Choice>
              <mc:Fallback>
                <p:oleObj name="Equation" r:id="rId15" imgW="2235016" imgH="571569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11750"/>
                        <a:ext cx="2235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Solving Linear Equations </a:t>
            </a:r>
            <a:r>
              <a:rPr lang="en-US" dirty="0"/>
              <a:t>Involving Fractions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29182"/>
              </p:ext>
            </p:extLst>
          </p:nvPr>
        </p:nvGraphicFramePr>
        <p:xfrm>
          <a:off x="1841500" y="1466850"/>
          <a:ext cx="233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8" name="Equation" r:id="rId3" imgW="2336433" imgH="292123" progId="Equation.DSMT4">
                  <p:embed/>
                </p:oleObj>
              </mc:Choice>
              <mc:Fallback>
                <p:oleObj name="Equation" r:id="rId3" imgW="2336433" imgH="292123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466850"/>
                        <a:ext cx="233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657374"/>
              </p:ext>
            </p:extLst>
          </p:nvPr>
        </p:nvGraphicFramePr>
        <p:xfrm>
          <a:off x="1200150" y="2049463"/>
          <a:ext cx="359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89" name="Equation" r:id="rId5" imgW="3593664" imgH="292123" progId="Equation.DSMT4">
                  <p:embed/>
                </p:oleObj>
              </mc:Choice>
              <mc:Fallback>
                <p:oleObj name="Equation" r:id="rId5" imgW="3593664" imgH="292123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049463"/>
                        <a:ext cx="3594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575964"/>
              </p:ext>
            </p:extLst>
          </p:nvPr>
        </p:nvGraphicFramePr>
        <p:xfrm>
          <a:off x="2387600" y="2620963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0" name="Equation" r:id="rId7" imgW="1726833" imgH="292123" progId="Equation.DSMT4">
                  <p:embed/>
                </p:oleObj>
              </mc:Choice>
              <mc:Fallback>
                <p:oleObj name="Equation" r:id="rId7" imgW="1726833" imgH="292123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620963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380679"/>
              </p:ext>
            </p:extLst>
          </p:nvPr>
        </p:nvGraphicFramePr>
        <p:xfrm>
          <a:off x="1733550" y="3203575"/>
          <a:ext cx="304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1" name="Equation" r:id="rId9" imgW="3047449" imgH="292123" progId="Equation.DSMT4">
                  <p:embed/>
                </p:oleObj>
              </mc:Choice>
              <mc:Fallback>
                <p:oleObj name="Equation" r:id="rId9" imgW="3047449" imgH="292123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3203575"/>
                        <a:ext cx="304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32744"/>
              </p:ext>
            </p:extLst>
          </p:nvPr>
        </p:nvGraphicFramePr>
        <p:xfrm>
          <a:off x="2178050" y="3786188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2" name="Equation" r:id="rId11" imgW="1485418" imgH="292123" progId="Equation.DSMT4">
                  <p:embed/>
                </p:oleObj>
              </mc:Choice>
              <mc:Fallback>
                <p:oleObj name="Equation" r:id="rId11" imgW="1485418" imgH="292123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3786188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797747"/>
              </p:ext>
            </p:extLst>
          </p:nvPr>
        </p:nvGraphicFramePr>
        <p:xfrm>
          <a:off x="2101850" y="4357688"/>
          <a:ext cx="1600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3" name="Equation" r:id="rId13" imgW="1600062" imgH="825110" progId="Equation.DSMT4">
                  <p:embed/>
                </p:oleObj>
              </mc:Choice>
              <mc:Fallback>
                <p:oleObj name="Equation" r:id="rId13" imgW="1600062" imgH="82511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1850" y="4357688"/>
                        <a:ext cx="16002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90680"/>
              </p:ext>
            </p:extLst>
          </p:nvPr>
        </p:nvGraphicFramePr>
        <p:xfrm>
          <a:off x="2616200" y="5340350"/>
          <a:ext cx="711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4" name="Equation" r:id="rId15" imgW="711016" imgH="279446" progId="Equation.DSMT4">
                  <p:embed/>
                </p:oleObj>
              </mc:Choice>
              <mc:Fallback>
                <p:oleObj name="Equation" r:id="rId15" imgW="711016" imgH="279446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340350"/>
                        <a:ext cx="711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5461000" y="147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5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147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20820"/>
              </p:ext>
            </p:extLst>
          </p:nvPr>
        </p:nvGraphicFramePr>
        <p:xfrm>
          <a:off x="5410200" y="2043113"/>
          <a:ext cx="2235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Equation" r:id="rId19" imgW="2235016" imgH="304800" progId="Equation.DSMT4">
                  <p:embed/>
                </p:oleObj>
              </mc:Choice>
              <mc:Fallback>
                <p:oleObj name="Equation" r:id="rId19" imgW="2235016" imgH="30480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43113"/>
                        <a:ext cx="2235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5461000" y="2626784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7" name="Equation" r:id="rId21" imgW="927077" imgH="279446" progId="Equation.DSMT4">
                  <p:embed/>
                </p:oleObj>
              </mc:Choice>
              <mc:Fallback>
                <p:oleObj name="Equation" r:id="rId21" imgW="927077" imgH="279446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2626784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95621"/>
              </p:ext>
            </p:extLst>
          </p:nvPr>
        </p:nvGraphicFramePr>
        <p:xfrm>
          <a:off x="5461000" y="3203575"/>
          <a:ext cx="2247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Equation" r:id="rId23" imgW="2247693" imgH="304800" progId="Equation.DSMT4">
                  <p:embed/>
                </p:oleObj>
              </mc:Choice>
              <mc:Fallback>
                <p:oleObj name="Equation" r:id="rId23" imgW="2247693" imgH="3048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203575"/>
                        <a:ext cx="2247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/>
        </p:nvGraphicFramePr>
        <p:xfrm>
          <a:off x="5461000" y="379200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" name="Equation" r:id="rId25" imgW="927077" imgH="279446" progId="Equation.DSMT4">
                  <p:embed/>
                </p:oleObj>
              </mc:Choice>
              <mc:Fallback>
                <p:oleObj name="Equation" r:id="rId25" imgW="927077" imgH="279446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379200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64274"/>
              </p:ext>
            </p:extLst>
          </p:nvPr>
        </p:nvGraphicFramePr>
        <p:xfrm>
          <a:off x="5461000" y="4617510"/>
          <a:ext cx="2387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" name="Equation" r:id="rId27" imgW="2387141" imgH="304800" progId="Equation.DSMT4">
                  <p:embed/>
                </p:oleObj>
              </mc:Choice>
              <mc:Fallback>
                <p:oleObj name="Equation" r:id="rId27" imgW="2387141" imgH="3048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617510"/>
                        <a:ext cx="2387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170206"/>
              </p:ext>
            </p:extLst>
          </p:nvPr>
        </p:nvGraphicFramePr>
        <p:xfrm>
          <a:off x="5461000" y="532765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Equation" r:id="rId29" imgW="3453665" imgH="609600" progId="Equation.DSMT4">
                  <p:embed/>
                </p:oleObj>
              </mc:Choice>
              <mc:Fallback>
                <p:oleObj name="Equation" r:id="rId29" imgW="3453665" imgH="6096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532765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619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15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83821"/>
              </p:ext>
            </p:extLst>
          </p:nvPr>
        </p:nvGraphicFramePr>
        <p:xfrm>
          <a:off x="35433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3" imgW="3239557" imgH="469885" progId="Equation.DSMT4">
                  <p:embed/>
                </p:oleObj>
              </mc:Choice>
              <mc:Fallback>
                <p:oleObj name="Equation" r:id="rId3" imgW="3239557" imgH="469885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2273300" y="26162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26162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2387600" y="3217863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4" name="Equation" r:id="rId7" imgW="2908001" imgH="355508" progId="Equation.DSMT4">
                  <p:embed/>
                </p:oleObj>
              </mc:Choice>
              <mc:Fallback>
                <p:oleObj name="Equation" r:id="rId7" imgW="2908001" imgH="355508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217863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2387600" y="3708400"/>
          <a:ext cx="240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5" name="Equation" r:id="rId9" imgW="2399818" imgH="355508" progId="Equation.DSMT4">
                  <p:embed/>
                </p:oleObj>
              </mc:Choice>
              <mc:Fallback>
                <p:oleObj name="Equation" r:id="rId9" imgW="2399818" imgH="355508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3708400"/>
                        <a:ext cx="240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9"/>
          <p:cNvGraphicFramePr>
            <a:graphicFrameLocks noChangeAspect="1"/>
          </p:cNvGraphicFramePr>
          <p:nvPr/>
        </p:nvGraphicFramePr>
        <p:xfrm>
          <a:off x="1752600" y="4292600"/>
          <a:ext cx="3721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6" name="Equation" r:id="rId11" imgW="3720434" imgH="355508" progId="Equation.DSMT4">
                  <p:embed/>
                </p:oleObj>
              </mc:Choice>
              <mc:Fallback>
                <p:oleObj name="Equation" r:id="rId11" imgW="3720434" imgH="355508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292600"/>
                        <a:ext cx="3721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5829300" y="27686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7686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5829300" y="33020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15" imgW="2996741" imgH="279446" progId="Equation.DSMT4">
                  <p:embed/>
                </p:oleObj>
              </mc:Choice>
              <mc:Fallback>
                <p:oleObj name="Equation" r:id="rId15" imgW="2996741" imgH="279446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3020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6" name="Object 12"/>
          <p:cNvGraphicFramePr>
            <a:graphicFrameLocks noChangeAspect="1"/>
          </p:cNvGraphicFramePr>
          <p:nvPr/>
        </p:nvGraphicFramePr>
        <p:xfrm>
          <a:off x="5829300" y="3835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835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5829300" y="4356100"/>
          <a:ext cx="3098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0" name="Equation" r:id="rId19" imgW="3098157" imgH="1358647" progId="Equation.DSMT4">
                  <p:embed/>
                </p:oleObj>
              </mc:Choice>
              <mc:Fallback>
                <p:oleObj name="Equation" r:id="rId19" imgW="3098157" imgH="1358647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4356100"/>
                        <a:ext cx="3098800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057400" y="1676400"/>
          <a:ext cx="157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3" imgW="1573760" imgH="355294" progId="Equation.DSMT4">
                  <p:embed/>
                </p:oleObj>
              </mc:Choice>
              <mc:Fallback>
                <p:oleObj name="Equation" r:id="rId3" imgW="1573760" imgH="355294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157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71600" y="2165350"/>
          <a:ext cx="2908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5" imgW="2908001" imgH="355508" progId="Equation.DSMT4">
                  <p:embed/>
                </p:oleObj>
              </mc:Choice>
              <mc:Fallback>
                <p:oleObj name="Equation" r:id="rId5" imgW="2908001" imgH="355508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165350"/>
                        <a:ext cx="2908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705100" y="2654300"/>
          <a:ext cx="889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7" imgW="888510" imgH="355294" progId="Equation.DSMT4">
                  <p:embed/>
                </p:oleObj>
              </mc:Choice>
              <mc:Fallback>
                <p:oleObj name="Equation" r:id="rId7" imgW="888510" imgH="355294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654300"/>
                        <a:ext cx="889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628900" y="314325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5" name="Equation" r:id="rId9" imgW="1003139" imgH="837787" progId="Equation.DSMT4">
                  <p:embed/>
                </p:oleObj>
              </mc:Choice>
              <mc:Fallback>
                <p:oleObj name="Equation" r:id="rId9" imgW="1003139" imgH="837787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143250"/>
                        <a:ext cx="1003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2667000" y="4114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6" name="Equation" r:id="rId11" imgW="736370" imgH="355508" progId="Equation.DSMT4">
                  <p:embed/>
                </p:oleObj>
              </mc:Choice>
              <mc:Fallback>
                <p:oleObj name="Equation" r:id="rId11" imgW="736370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736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597400" y="17526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7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7526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635500" y="22098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8" name="Equation" r:id="rId15" imgW="2260370" imgH="304800" progId="Equation.DSMT4">
                  <p:embed/>
                </p:oleObj>
              </mc:Choice>
              <mc:Fallback>
                <p:oleObj name="Equation" r:id="rId15" imgW="2260370" imgH="3048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098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597400" y="27432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9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27432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782557"/>
              </p:ext>
            </p:extLst>
          </p:nvPr>
        </p:nvGraphicFramePr>
        <p:xfrm>
          <a:off x="4597400" y="3429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429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70933"/>
              </p:ext>
            </p:extLst>
          </p:nvPr>
        </p:nvGraphicFramePr>
        <p:xfrm>
          <a:off x="4597400" y="39624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1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39624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33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following equation.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241550" y="1916113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" name="Equation" r:id="rId3" imgW="4660188" imgH="469601" progId="Equation.DSMT4">
                  <p:embed/>
                </p:oleObj>
              </mc:Choice>
              <mc:Fallback>
                <p:oleObj name="Equation" r:id="rId3" imgW="4660188" imgH="469601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550" y="1916113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400" y="2971800"/>
          <a:ext cx="4660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1" name="Equation" r:id="rId5" imgW="4660188" imgH="469601" progId="Equation.DSMT4">
                  <p:embed/>
                </p:oleObj>
              </mc:Choice>
              <mc:Fallback>
                <p:oleObj name="Equation" r:id="rId5" imgW="4660188" imgH="469601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2971800"/>
                        <a:ext cx="4660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901700" y="3699404"/>
          <a:ext cx="4330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2" name="Equation" r:id="rId7" imgW="4330034" imgH="292123" progId="Equation.DSMT4">
                  <p:embed/>
                </p:oleObj>
              </mc:Choice>
              <mc:Fallback>
                <p:oleObj name="Equation" r:id="rId7" imgW="4330034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3699404"/>
                        <a:ext cx="4330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1384300" y="4249208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3" name="Equation" r:id="rId9" imgW="3199573" imgH="292123" progId="Equation.DSMT4">
                  <p:embed/>
                </p:oleObj>
              </mc:Choice>
              <mc:Fallback>
                <p:oleObj name="Equation" r:id="rId9" imgW="3199573" imgH="29212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4249208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533400" y="4799013"/>
          <a:ext cx="488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4" name="Equation" r:id="rId11" imgW="4888375" imgH="292123" progId="Equation.DSMT4">
                  <p:embed/>
                </p:oleObj>
              </mc:Choice>
              <mc:Fallback>
                <p:oleObj name="Equation" r:id="rId11" imgW="4888375" imgH="2921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99013"/>
                        <a:ext cx="488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5715000" y="30480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5" name="Equation" r:id="rId13" imgW="2031633" imgH="279446" progId="Equation.DSMT4">
                  <p:embed/>
                </p:oleObj>
              </mc:Choice>
              <mc:Fallback>
                <p:oleObj name="Equation" r:id="rId13" imgW="2031633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3" name="Object 11"/>
          <p:cNvGraphicFramePr>
            <a:graphicFrameLocks noChangeAspect="1"/>
          </p:cNvGraphicFramePr>
          <p:nvPr/>
        </p:nvGraphicFramePr>
        <p:xfrm>
          <a:off x="5715000" y="3657600"/>
          <a:ext cx="2997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6" name="Equation" r:id="rId15" imgW="2996741" imgH="571569" progId="Equation.DSMT4">
                  <p:embed/>
                </p:oleObj>
              </mc:Choice>
              <mc:Fallback>
                <p:oleObj name="Equation" r:id="rId15" imgW="2996741" imgH="571569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657600"/>
                        <a:ext cx="29972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4" name="Object 12"/>
          <p:cNvGraphicFramePr>
            <a:graphicFrameLocks noChangeAspect="1"/>
          </p:cNvGraphicFramePr>
          <p:nvPr/>
        </p:nvGraphicFramePr>
        <p:xfrm>
          <a:off x="5715000" y="4343400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7" name="Equation" r:id="rId17" imgW="2044310" imgH="241415" progId="Equation.DSMT4">
                  <p:embed/>
                </p:oleObj>
              </mc:Choice>
              <mc:Fallback>
                <p:oleObj name="Equation" r:id="rId17" imgW="2044310" imgH="241415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343400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5715000" y="4876800"/>
          <a:ext cx="2247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8" name="Equation" r:id="rId19" imgW="2247693" imgH="241415" progId="Equation.DSMT4">
                  <p:embed/>
                </p:oleObj>
              </mc:Choice>
              <mc:Fallback>
                <p:oleObj name="Equation" r:id="rId19" imgW="2247693" imgH="241415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876800"/>
                        <a:ext cx="2247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</a:t>
            </a:r>
            <a:r>
              <a:rPr lang="en-US" dirty="0"/>
              <a:t>Linear Equations 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739900" y="1574800"/>
          <a:ext cx="195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0" name="Equation" r:id="rId3" imgW="1955570" imgH="292123" progId="Equation.DSMT4">
                  <p:embed/>
                </p:oleObj>
              </mc:Choice>
              <mc:Fallback>
                <p:oleObj name="Equation" r:id="rId3" imgW="1955570" imgH="292123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574800"/>
                        <a:ext cx="1955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066800" y="2006600"/>
          <a:ext cx="3289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1" name="Equation" r:id="rId5" imgW="3288864" imgH="292123" progId="Equation.DSMT4">
                  <p:embed/>
                </p:oleObj>
              </mc:Choice>
              <mc:Fallback>
                <p:oleObj name="Equation" r:id="rId5" imgW="3288864" imgH="292123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06600"/>
                        <a:ext cx="3289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2387600" y="24511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2" name="Equation" r:id="rId7" imgW="1104556" imgH="292123" progId="Equation.DSMT4">
                  <p:embed/>
                </p:oleObj>
              </mc:Choice>
              <mc:Fallback>
                <p:oleObj name="Equation" r:id="rId7" imgW="1104556" imgH="29212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4511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11400" y="2895600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3" name="Equation" r:id="rId9" imgW="1219200" imgH="837787" progId="Equation.DSMT4">
                  <p:embed/>
                </p:oleObj>
              </mc:Choice>
              <mc:Fallback>
                <p:oleObj name="Equation" r:id="rId9" imgW="1219200" imgH="837787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2895600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552700" y="3810000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4" name="Equation" r:id="rId11" imgW="1029114" imgH="838292" progId="Equation.DSMT4">
                  <p:embed/>
                </p:oleObj>
              </mc:Choice>
              <mc:Fallback>
                <p:oleObj name="Equation" r:id="rId11" imgW="1029114" imgH="838292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810000"/>
                        <a:ext cx="1028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4572000" y="15811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5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811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06766"/>
              </p:ext>
            </p:extLst>
          </p:nvPr>
        </p:nvGraphicFramePr>
        <p:xfrm>
          <a:off x="4572000" y="2032000"/>
          <a:ext cx="2108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Equation" r:id="rId15" imgW="2108160" imgH="241200" progId="Equation.DSMT4">
                  <p:embed/>
                </p:oleObj>
              </mc:Choice>
              <mc:Fallback>
                <p:oleObj name="Equation" r:id="rId15" imgW="2108160" imgH="241200" progId="Equation.DSMT4">
                  <p:embed/>
                  <p:pic>
                    <p:nvPicPr>
                      <p:cNvPr id="0" name="Picture 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32000"/>
                        <a:ext cx="2108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572000" y="24574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17" imgW="927077" imgH="279446" progId="Equation.DSMT4">
                  <p:embed/>
                </p:oleObj>
              </mc:Choice>
              <mc:Fallback>
                <p:oleObj name="Equation" r:id="rId17" imgW="927077" imgH="279446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574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09254"/>
              </p:ext>
            </p:extLst>
          </p:nvPr>
        </p:nvGraphicFramePr>
        <p:xfrm>
          <a:off x="4572000" y="31750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19" imgW="2235016" imgH="279446" progId="Equation.DSMT4">
                  <p:embed/>
                </p:oleObj>
              </mc:Choice>
              <mc:Fallback>
                <p:oleObj name="Equation" r:id="rId19" imgW="2235016" imgH="279446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1750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05023"/>
              </p:ext>
            </p:extLst>
          </p:nvPr>
        </p:nvGraphicFramePr>
        <p:xfrm>
          <a:off x="4572000" y="3886200"/>
          <a:ext cx="345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Equation" r:id="rId21" imgW="3453665" imgH="609600" progId="Equation.DSMT4">
                  <p:embed/>
                </p:oleObj>
              </mc:Choice>
              <mc:Fallback>
                <p:oleObj name="Equation" r:id="rId21" imgW="3453665" imgH="609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6200"/>
                        <a:ext cx="345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209940"/>
              </p:ext>
            </p:extLst>
          </p:nvPr>
        </p:nvGraphicFramePr>
        <p:xfrm>
          <a:off x="1066800" y="2590800"/>
          <a:ext cx="74295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3" imgW="7428191" imgH="2273047" progId="Equation.DSMT4">
                  <p:embed/>
                </p:oleObj>
              </mc:Choice>
              <mc:Fallback>
                <p:oleObj name="Equation" r:id="rId3" imgW="7428191" imgH="2273047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4295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330068" y="308981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714368" y="3109167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714368" y="3727076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304472" y="429063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174046" y="4290631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305168" y="4350132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12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21424"/>
              </p:ext>
            </p:extLst>
          </p:nvPr>
        </p:nvGraphicFramePr>
        <p:xfrm>
          <a:off x="3581400" y="1358900"/>
          <a:ext cx="323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5" imgW="3239557" imgH="469885" progId="Equation.DSMT4">
                  <p:embed/>
                </p:oleObj>
              </mc:Choice>
              <mc:Fallback>
                <p:oleObj name="Equation" r:id="rId5" imgW="3239557" imgH="469885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58900"/>
                        <a:ext cx="323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Solving Equations </a:t>
            </a:r>
            <a:r>
              <a:rPr lang="en-US" dirty="0"/>
              <a:t>Involving Parentheses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355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935378"/>
              </p:ext>
            </p:extLst>
          </p:nvPr>
        </p:nvGraphicFramePr>
        <p:xfrm>
          <a:off x="1092200" y="1876425"/>
          <a:ext cx="69596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3" imgW="6958038" imgH="3377603" progId="Equation.DSMT4">
                  <p:embed/>
                </p:oleObj>
              </mc:Choice>
              <mc:Fallback>
                <p:oleObj name="Equation" r:id="rId3" imgW="6958038" imgH="3377603" progId="Equation.DSMT4">
                  <p:embed/>
                  <p:pic>
                    <p:nvPicPr>
                      <p:cNvPr id="0" name="Picture 1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876425"/>
                        <a:ext cx="6959600" cy="337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106756" y="1831619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70532" y="47062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743266" y="240095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556841" y="2389215"/>
            <a:ext cx="54946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8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92784" y="300399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13746" y="4052228"/>
            <a:ext cx="60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435645" y="40369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800" i="1" dirty="0">
              <a:solidFill>
                <a:srgbClr val="FF0008"/>
              </a:solidFill>
              <a:latin typeface="Calibri" pitchFamily="34" charset="0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859749" y="2474817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8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0849" y="3900583"/>
            <a:ext cx="60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8"/>
                </a:solidFill>
                <a:latin typeface="Calibri" pitchFamily="34" charset="0"/>
              </a:rPr>
              <a:t>2</a:t>
            </a:r>
            <a:endParaRPr lang="en-US" sz="2000" i="1" dirty="0">
              <a:solidFill>
                <a:srgbClr val="FF0008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3" grpId="0"/>
      <p:bldP spid="16394" grpId="0"/>
      <p:bldP spid="16395" grpId="0"/>
      <p:bldP spid="1639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is a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78450" y="1328738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9" name="Equation" r:id="rId3" imgW="2490058" imgH="469885" progId="Equation.DSMT4">
                  <p:embed/>
                </p:oleObj>
              </mc:Choice>
              <mc:Fallback>
                <p:oleObj name="Equation" r:id="rId3" imgW="2490058" imgH="469885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328738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2108200" y="2374900"/>
          <a:ext cx="2489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0" name="Equation" r:id="rId5" imgW="2490058" imgH="469885" progId="Equation.DSMT4">
                  <p:embed/>
                </p:oleObj>
              </mc:Choice>
              <mc:Fallback>
                <p:oleObj name="Equation" r:id="rId5" imgW="2490058" imgH="469885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2374900"/>
                        <a:ext cx="2489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09800" y="2973916"/>
          <a:ext cx="238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1" name="Equation" r:id="rId7" imgW="2387141" imgH="292123" progId="Equation.DSMT4">
                  <p:embed/>
                </p:oleObj>
              </mc:Choice>
              <mc:Fallback>
                <p:oleObj name="Equation" r:id="rId7" imgW="2387141" imgH="292123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3916"/>
                        <a:ext cx="238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2667000" y="3399366"/>
          <a:ext cx="193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2" name="Equation" r:id="rId9" imgW="1930216" imgH="292123" progId="Equation.DSMT4">
                  <p:embed/>
                </p:oleObj>
              </mc:Choice>
              <mc:Fallback>
                <p:oleObj name="Equation" r:id="rId9" imgW="1930216" imgH="29212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399366"/>
                        <a:ext cx="193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006600" y="3829049"/>
          <a:ext cx="325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3" name="Equation" r:id="rId11" imgW="3250833" imgH="292123" progId="Equation.DSMT4">
                  <p:embed/>
                </p:oleObj>
              </mc:Choice>
              <mc:Fallback>
                <p:oleObj name="Equation" r:id="rId11" imgW="3250833" imgH="292123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3829049"/>
                        <a:ext cx="325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27400" y="4246032"/>
          <a:ext cx="1282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4" name="Equation" r:id="rId13" imgW="1282585" imgH="292123" progId="Equation.DSMT4">
                  <p:embed/>
                </p:oleObj>
              </mc:Choice>
              <mc:Fallback>
                <p:oleObj name="Equation" r:id="rId13" imgW="1282585" imgH="292123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4246032"/>
                        <a:ext cx="1282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9" name="Object 11"/>
          <p:cNvGraphicFramePr>
            <a:graphicFrameLocks noChangeAspect="1"/>
          </p:cNvGraphicFramePr>
          <p:nvPr/>
        </p:nvGraphicFramePr>
        <p:xfrm>
          <a:off x="3251200" y="4648200"/>
          <a:ext cx="1397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5" name="Equation" r:id="rId15" imgW="1397521" imgH="838292" progId="Equation.DSMT4">
                  <p:embed/>
                </p:oleObj>
              </mc:Choice>
              <mc:Fallback>
                <p:oleObj name="Equation" r:id="rId15" imgW="1397521" imgH="838292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4648200"/>
                        <a:ext cx="1397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3492500" y="55753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6" name="Equation" r:id="rId17" imgW="939188" imgH="291947" progId="Equation.DSMT4">
                  <p:embed/>
                </p:oleObj>
              </mc:Choice>
              <mc:Fallback>
                <p:oleObj name="Equation" r:id="rId17" imgW="939188" imgH="291947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5753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5486400" y="24701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7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4701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14"/>
          <p:cNvGraphicFramePr>
            <a:graphicFrameLocks noChangeAspect="1"/>
          </p:cNvGraphicFramePr>
          <p:nvPr/>
        </p:nvGraphicFramePr>
        <p:xfrm>
          <a:off x="5486400" y="2980266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8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980266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3" name="Object 15"/>
          <p:cNvGraphicFramePr>
            <a:graphicFrameLocks noChangeAspect="1"/>
          </p:cNvGraphicFramePr>
          <p:nvPr/>
        </p:nvGraphicFramePr>
        <p:xfrm>
          <a:off x="5486400" y="34247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79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247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ChangeAspect="1"/>
          </p:cNvGraphicFramePr>
          <p:nvPr/>
        </p:nvGraphicFramePr>
        <p:xfrm>
          <a:off x="5486400" y="3822699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0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22699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486400" y="425238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1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25238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ChangeAspect="1"/>
          </p:cNvGraphicFramePr>
          <p:nvPr/>
        </p:nvGraphicFramePr>
        <p:xfrm>
          <a:off x="5486400" y="492760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2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92760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5486400" y="55816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16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2506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hangingPunct="1">
              <a:spcAft>
                <a:spcPts val="1200"/>
              </a:spcAft>
              <a:buFont typeface="Courier New" pitchFamily="49" charset="0"/>
              <a:buChar char="o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</a:t>
            </a:r>
            <a:r>
              <a:rPr lang="en-US" dirty="0"/>
              <a:t>Determine whether an equation is a conditional equation, an identity, or a contradiction.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equation has one solution. Therefore it is a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conditional</a:t>
            </a:r>
            <a:r>
              <a:rPr lang="en-US" dirty="0">
                <a:latin typeface="Calibri" pitchFamily="34" charset="0"/>
              </a:rPr>
              <a:t> equation.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46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3058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is a conditional equation, an identity, or a contradiction.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097817"/>
              </p:ext>
            </p:extLst>
          </p:nvPr>
        </p:nvGraphicFramePr>
        <p:xfrm>
          <a:off x="5340350" y="1329055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0" name="Equation" r:id="rId3" imgW="3593664" imgH="469601" progId="Equation.DSMT4">
                  <p:embed/>
                </p:oleObj>
              </mc:Choice>
              <mc:Fallback>
                <p:oleObj name="Equation" r:id="rId3" imgW="3593664" imgH="469601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1329055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1930400" y="2787650"/>
          <a:ext cx="3594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1" name="Equation" r:id="rId5" imgW="3593664" imgH="469601" progId="Equation.DSMT4">
                  <p:embed/>
                </p:oleObj>
              </mc:Choice>
              <mc:Fallback>
                <p:oleObj name="Equation" r:id="rId5" imgW="3593664" imgH="469601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2787650"/>
                        <a:ext cx="3594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2184400" y="3378200"/>
          <a:ext cx="308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2" name="Equation" r:id="rId7" imgW="3085480" imgH="292123" progId="Equation.DSMT4">
                  <p:embed/>
                </p:oleObj>
              </mc:Choice>
              <mc:Fallback>
                <p:oleObj name="Equation" r:id="rId7" imgW="3085480" imgH="29212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3378200"/>
                        <a:ext cx="308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2844800" y="3844926"/>
          <a:ext cx="2425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3" name="Equation" r:id="rId9" imgW="2425172" imgH="292123" progId="Equation.DSMT4">
                  <p:embed/>
                </p:oleObj>
              </mc:Choice>
              <mc:Fallback>
                <p:oleObj name="Equation" r:id="rId9" imgW="2425172" imgH="292123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844926"/>
                        <a:ext cx="2425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/>
        </p:nvGraphicFramePr>
        <p:xfrm>
          <a:off x="2159000" y="4348164"/>
          <a:ext cx="3784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4" name="Equation" r:id="rId11" imgW="3783819" imgH="292123" progId="Equation.DSMT4">
                  <p:embed/>
                </p:oleObj>
              </mc:Choice>
              <mc:Fallback>
                <p:oleObj name="Equation" r:id="rId11" imgW="3783819" imgH="292123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4348164"/>
                        <a:ext cx="3784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3302000" y="480060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5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80060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007100" y="28829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6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8829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6007100" y="338455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7" name="Equation" r:id="rId17" imgW="2996741" imgH="279446" progId="Equation.DSMT4">
                  <p:embed/>
                </p:oleObj>
              </mc:Choice>
              <mc:Fallback>
                <p:oleObj name="Equation" r:id="rId17" imgW="2996741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38455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6007100" y="387032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8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387032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1" name="Object 15"/>
          <p:cNvGraphicFramePr>
            <a:graphicFrameLocks noChangeAspect="1"/>
          </p:cNvGraphicFramePr>
          <p:nvPr/>
        </p:nvGraphicFramePr>
        <p:xfrm>
          <a:off x="6007100" y="4392614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59" name="Equation" r:id="rId21" imgW="2260370" imgH="304800" progId="Equation.DSMT4">
                  <p:embed/>
                </p:oleObj>
              </mc:Choice>
              <mc:Fallback>
                <p:oleObj name="Equation" r:id="rId21" imgW="2260370" imgH="3048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392614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6007100" y="48069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0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48069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5158026"/>
            <a:ext cx="82296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last equation is never true. Therefore, the original equation is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contradiction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has no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150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70240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whether the equation                                       is a conditional equation, an identity, or a contradiction. </a:t>
            </a:r>
          </a:p>
          <a:p>
            <a:pPr marL="0" indent="0">
              <a:spcBef>
                <a:spcPts val="9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76650"/>
              </p:ext>
            </p:extLst>
          </p:nvPr>
        </p:nvGraphicFramePr>
        <p:xfrm>
          <a:off x="5387340" y="135128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2" name="Equation" r:id="rId3" imgW="3034772" imgH="469601" progId="Equation.DSMT4">
                  <p:embed/>
                </p:oleObj>
              </mc:Choice>
              <mc:Fallback>
                <p:oleObj name="Equation" r:id="rId3" imgW="3034772" imgH="469601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340" y="135128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981200" y="28448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3" name="Equation" r:id="rId5" imgW="3034772" imgH="469601" progId="Equation.DSMT4">
                  <p:embed/>
                </p:oleObj>
              </mc:Choice>
              <mc:Fallback>
                <p:oleObj name="Equation" r:id="rId5" imgW="3034772" imgH="469601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44800"/>
                        <a:ext cx="3035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2057400" y="3503083"/>
          <a:ext cx="2959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4" name="Equation" r:id="rId7" imgW="2958710" imgH="279446" progId="Equation.DSMT4">
                  <p:embed/>
                </p:oleObj>
              </mc:Choice>
              <mc:Fallback>
                <p:oleObj name="Equation" r:id="rId7" imgW="2958710" imgH="279446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3083"/>
                        <a:ext cx="2959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2946400" y="3970866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5" name="Equation" r:id="rId9" imgW="2069664" imgH="279446" progId="Equation.DSMT4">
                  <p:embed/>
                </p:oleObj>
              </mc:Choice>
              <mc:Fallback>
                <p:oleObj name="Equation" r:id="rId9" imgW="2069664" imgH="279446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3970866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2273300" y="4438649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6" name="Equation" r:id="rId11" imgW="3390280" imgH="279446" progId="Equation.DSMT4">
                  <p:embed/>
                </p:oleObj>
              </mc:Choice>
              <mc:Fallback>
                <p:oleObj name="Equation" r:id="rId11" imgW="3390280" imgH="279446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4438649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Object 10"/>
          <p:cNvGraphicFramePr>
            <a:graphicFrameLocks noChangeAspect="1"/>
          </p:cNvGraphicFramePr>
          <p:nvPr/>
        </p:nvGraphicFramePr>
        <p:xfrm>
          <a:off x="3378200" y="4906432"/>
          <a:ext cx="1168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7" name="Equation" r:id="rId13" imgW="1167941" imgH="228738" progId="Equation.DSMT4">
                  <p:embed/>
                </p:oleObj>
              </mc:Choice>
              <mc:Fallback>
                <p:oleObj name="Equation" r:id="rId13" imgW="1167941" imgH="228738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06432"/>
                        <a:ext cx="1168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2857500" y="5323415"/>
          <a:ext cx="2184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8" name="Equation" r:id="rId15" imgW="2183757" imgH="241415" progId="Equation.DSMT4">
                  <p:embed/>
                </p:oleObj>
              </mc:Choice>
              <mc:Fallback>
                <p:oleObj name="Equation" r:id="rId15" imgW="2183757" imgH="241415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5323415"/>
                        <a:ext cx="21844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3568700" y="57150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9" name="Equation" r:id="rId17" imgW="723693" imgH="292123" progId="Equation.DSMT4">
                  <p:embed/>
                </p:oleObj>
              </mc:Choice>
              <mc:Fallback>
                <p:oleObj name="Equation" r:id="rId17" imgW="723693" imgH="292123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8700" y="57150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5918200" y="294005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0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294005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Object 14"/>
          <p:cNvGraphicFramePr>
            <a:graphicFrameLocks noChangeAspect="1"/>
          </p:cNvGraphicFramePr>
          <p:nvPr/>
        </p:nvGraphicFramePr>
        <p:xfrm>
          <a:off x="5918200" y="3568700"/>
          <a:ext cx="299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1" name="Equation" r:id="rId21" imgW="2996741" imgH="279446" progId="Equation.DSMT4">
                  <p:embed/>
                </p:oleObj>
              </mc:Choice>
              <mc:Fallback>
                <p:oleObj name="Equation" r:id="rId21" imgW="2996741" imgH="279446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568700"/>
                        <a:ext cx="2997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5918200" y="4008966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2" name="Equation" r:id="rId23" imgW="2044310" imgH="241415" progId="Equation.DSMT4">
                  <p:embed/>
                </p:oleObj>
              </mc:Choice>
              <mc:Fallback>
                <p:oleObj name="Equation" r:id="rId23" imgW="2044310" imgH="24141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008966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0" name="Object 16"/>
          <p:cNvGraphicFramePr>
            <a:graphicFrameLocks noChangeAspect="1"/>
          </p:cNvGraphicFramePr>
          <p:nvPr/>
        </p:nvGraphicFramePr>
        <p:xfrm>
          <a:off x="5918200" y="4457700"/>
          <a:ext cx="226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" name="Equation" r:id="rId25" imgW="2260370" imgH="304800" progId="Equation.DSMT4">
                  <p:embed/>
                </p:oleObj>
              </mc:Choice>
              <mc:Fallback>
                <p:oleObj name="Equation" r:id="rId25" imgW="2260370" imgH="3048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4457700"/>
                        <a:ext cx="226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1" name="Object 17"/>
          <p:cNvGraphicFramePr>
            <a:graphicFrameLocks noChangeAspect="1"/>
          </p:cNvGraphicFramePr>
          <p:nvPr/>
        </p:nvGraphicFramePr>
        <p:xfrm>
          <a:off x="5918200" y="5323415"/>
          <a:ext cx="1993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4" name="Equation" r:id="rId27" imgW="1993601" imgH="241415" progId="Equation.DSMT4">
                  <p:embed/>
                </p:oleObj>
              </mc:Choice>
              <mc:Fallback>
                <p:oleObj name="Equation" r:id="rId27" imgW="1993601" imgH="241415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23415"/>
                        <a:ext cx="1993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5918200" y="5727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5" name="Equation" r:id="rId29" imgW="927077" imgH="279446" progId="Equation.DSMT4">
                  <p:embed/>
                </p:oleObj>
              </mc:Choice>
              <mc:Fallback>
                <p:oleObj name="Equation" r:id="rId29" imgW="927077" imgH="279446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727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Determining Types of Equations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22532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72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 algn="just">
              <a:lnSpc>
                <a:spcPct val="9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last equation is always true.  Therefore, the original equation is an </a:t>
            </a:r>
            <a:r>
              <a:rPr lang="en-US" i="0" dirty="0">
                <a:solidFill>
                  <a:srgbClr val="FF0000"/>
                </a:solidFill>
              </a:rPr>
              <a:t>identity</a:t>
            </a:r>
            <a:r>
              <a:rPr lang="en-US" i="0" dirty="0">
                <a:solidFill>
                  <a:schemeClr val="tx1"/>
                </a:solidFill>
              </a:rPr>
              <a:t> and has an infinite number of solutions.  Every real number is a solution.</a:t>
            </a:r>
          </a:p>
          <a:p>
            <a:pPr marL="0" indent="0">
              <a:lnSpc>
                <a:spcPct val="90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130040"/>
          </a:xfrm>
          <a:solidFill>
            <a:schemeClr val="accent3"/>
          </a:solidFill>
          <a:ln w="28575">
            <a:solidFill>
              <a:schemeClr val="accent6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</a:rPr>
              <a:t>Simplify each side of the equation by removing any grouping symbols and combining like terms on both sides of the equation.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addition principle of equality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add the opposite of a constant term and/or variable term to both sides </a:t>
            </a:r>
            <a:r>
              <a:rPr lang="en-US" dirty="0">
                <a:solidFill>
                  <a:srgbClr val="000000"/>
                </a:solidFill>
              </a:rPr>
              <a:t>of the equation so that variables are on one side and constants are on the other side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Procedure for Solving Linear Equations that Simplify to the Form </a:t>
            </a:r>
            <a:r>
              <a:rPr lang="en-US" i="1" dirty="0"/>
              <a:t>ax + b = </a:t>
            </a:r>
            <a:r>
              <a:rPr lang="en-US" i="1" dirty="0" err="1"/>
              <a:t>cx</a:t>
            </a:r>
            <a:r>
              <a:rPr lang="en-US" i="1" dirty="0"/>
              <a:t> + 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2700" indent="-12700" algn="ctr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0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equality </a:t>
            </a:r>
            <a:r>
              <a:rPr lang="en-US" i="0" dirty="0">
                <a:solidFill>
                  <a:srgbClr val="000000"/>
                </a:solidFill>
              </a:rPr>
              <a:t>and multiply both sides of the </a:t>
            </a:r>
            <a:r>
              <a:rPr lang="en-US" dirty="0">
                <a:solidFill>
                  <a:srgbClr val="000000"/>
                </a:solidFill>
              </a:rPr>
              <a:t>equation by the reciprocal of the coefficient of the variable</a:t>
            </a:r>
            <a:r>
              <a:rPr lang="en-US" i="0" dirty="0">
                <a:solidFill>
                  <a:srgbClr val="000000"/>
                </a:solidFill>
              </a:rPr>
              <a:t> (</a:t>
            </a:r>
            <a:r>
              <a:rPr lang="en-US" b="1" i="0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i="0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i="0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00"/>
                </a:solidFill>
              </a:rPr>
              <a:t>1.</a:t>
            </a:r>
          </a:p>
          <a:p>
            <a:pPr marL="514350" indent="-514350">
              <a:buFont typeface="+mj-lt"/>
              <a:buAutoNum type="arabicPeriod" startAt="4"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Check your answer by substituting it for the variable in the original equation.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02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145531"/>
              </p:ext>
            </p:extLst>
          </p:nvPr>
        </p:nvGraphicFramePr>
        <p:xfrm>
          <a:off x="3460750" y="14478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0" y="14478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286000" y="2346325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5" imgW="2222339" imgH="292123" progId="Equation.DSMT4">
                  <p:embed/>
                </p:oleObj>
              </mc:Choice>
              <mc:Fallback>
                <p:oleObj name="Equation" r:id="rId5" imgW="2222339" imgH="292123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46325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803400" y="2832100"/>
          <a:ext cx="317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7" imgW="3174219" imgH="292123" progId="Equation.DSMT4">
                  <p:embed/>
                </p:oleObj>
              </mc:Choice>
              <mc:Fallback>
                <p:oleObj name="Equation" r:id="rId7" imgW="3174219" imgH="292123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832100"/>
                        <a:ext cx="317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755900" y="3295650"/>
          <a:ext cx="172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9" imgW="1726833" imgH="292123" progId="Equation.DSMT4">
                  <p:embed/>
                </p:oleObj>
              </mc:Choice>
              <mc:Fallback>
                <p:oleObj name="Equation" r:id="rId9" imgW="1726833" imgH="292123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900" y="3295650"/>
                        <a:ext cx="172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108200" y="3784600"/>
          <a:ext cx="307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11" imgW="3072803" imgH="292123" progId="Equation.DSMT4">
                  <p:embed/>
                </p:oleObj>
              </mc:Choice>
              <mc:Fallback>
                <p:oleObj name="Equation" r:id="rId11" imgW="3072803" imgH="29212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3784600"/>
                        <a:ext cx="307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781300" y="4273550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13" imgW="1269143" imgH="291947" progId="Equation.DSMT4">
                  <p:embed/>
                </p:oleObj>
              </mc:Choice>
              <mc:Fallback>
                <p:oleObj name="Equation" r:id="rId13" imgW="1269143" imgH="291947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4273550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705100" y="4718050"/>
          <a:ext cx="1384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15" imgW="1384836" imgH="838292" progId="Equation.DSMT4">
                  <p:embed/>
                </p:oleObj>
              </mc:Choice>
              <mc:Fallback>
                <p:oleObj name="Equation" r:id="rId15" imgW="1384836" imgH="83829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4718050"/>
                        <a:ext cx="1384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1000" y="5638800"/>
          <a:ext cx="939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17" imgW="939754" imgH="279446" progId="Equation.DSMT4">
                  <p:embed/>
                </p:oleObj>
              </mc:Choice>
              <mc:Fallback>
                <p:oleObj name="Equation" r:id="rId17" imgW="939754" imgH="279446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38800"/>
                        <a:ext cx="939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5359400" y="2359025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19" imgW="2031633" imgH="279446" progId="Equation.DSMT4">
                  <p:embed/>
                </p:oleObj>
              </mc:Choice>
              <mc:Fallback>
                <p:oleObj name="Equation" r:id="rId19" imgW="2031633" imgH="279446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359025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359400" y="2819400"/>
          <a:ext cx="2133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21" imgW="2133049" imgH="304800" progId="Equation.DSMT4">
                  <p:embed/>
                </p:oleObj>
              </mc:Choice>
              <mc:Fallback>
                <p:oleObj name="Equation" r:id="rId21" imgW="2133049" imgH="30480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2819400"/>
                        <a:ext cx="2133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5359400" y="33083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3083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5359400" y="3810000"/>
          <a:ext cx="2286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name="Equation" r:id="rId25" imgW="2285724" imgH="304800" progId="Equation.DSMT4">
                  <p:embed/>
                </p:oleObj>
              </mc:Choice>
              <mc:Fallback>
                <p:oleObj name="Equation" r:id="rId25" imgW="2285724" imgH="3048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3810000"/>
                        <a:ext cx="2286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5359400" y="42862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2862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5359400" y="4997450"/>
          <a:ext cx="2235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29" imgW="2235016" imgH="279446" progId="Equation.DSMT4">
                  <p:embed/>
                </p:oleObj>
              </mc:Choice>
              <mc:Fallback>
                <p:oleObj name="Equation" r:id="rId29" imgW="2235016" imgH="279446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4997450"/>
                        <a:ext cx="2235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5359400" y="5638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31" imgW="927077" imgH="279446" progId="Equation.DSMT4">
                  <p:embed/>
                </p:oleObj>
              </mc:Choice>
              <mc:Fallback>
                <p:oleObj name="Equation" r:id="rId31" imgW="927077" imgH="279446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400" y="5638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 txBox="1">
            <a:spLocks/>
          </p:cNvSpPr>
          <p:nvPr/>
        </p:nvSpPr>
        <p:spPr>
          <a:xfrm>
            <a:off x="457200" y="175260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29380"/>
            <a:ext cx="8229600" cy="523220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Calibri" pitchFamily="34" charset="0"/>
              </a:rPr>
              <a:t>Check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21788"/>
              </p:ext>
            </p:extLst>
          </p:nvPr>
        </p:nvGraphicFramePr>
        <p:xfrm>
          <a:off x="2514600" y="1371600"/>
          <a:ext cx="2222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3" imgW="2222339" imgH="292123" progId="Equation.DSMT4">
                  <p:embed/>
                </p:oleObj>
              </mc:Choice>
              <mc:Fallback>
                <p:oleObj name="Equation" r:id="rId3" imgW="2222339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371600"/>
                        <a:ext cx="2222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082800" y="1752600"/>
          <a:ext cx="3035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5" imgW="3034772" imgH="812433" progId="Equation.DSMT4">
                  <p:embed/>
                </p:oleObj>
              </mc:Choice>
              <mc:Fallback>
                <p:oleObj name="Equation" r:id="rId5" imgW="3034772" imgH="812433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752600"/>
                        <a:ext cx="30353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2362200" y="2590800"/>
          <a:ext cx="2590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7" imgW="2590524" imgH="698339" progId="Equation.DSMT4">
                  <p:embed/>
                </p:oleObj>
              </mc:Choice>
              <mc:Fallback>
                <p:oleObj name="Equation" r:id="rId7" imgW="2590524" imgH="698339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90800"/>
                        <a:ext cx="2590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819400" y="3657600"/>
          <a:ext cx="148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9" imgW="1485418" imgH="292123" progId="Equation.DSMT4">
                  <p:embed/>
                </p:oleObj>
              </mc:Choice>
              <mc:Fallback>
                <p:oleObj name="Equation" r:id="rId9" imgW="1485418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48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5397500" y="2209800"/>
          <a:ext cx="1879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11" imgW="1878957" imgH="241415" progId="Equation.DSMT4">
                  <p:embed/>
                </p:oleObj>
              </mc:Choice>
              <mc:Fallback>
                <p:oleObj name="Equation" r:id="rId11" imgW="1878957" imgH="241415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2209800"/>
                        <a:ext cx="1879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5397500" y="3048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0" y="3048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61786"/>
              </p:ext>
            </p:extLst>
          </p:nvPr>
        </p:nvGraphicFramePr>
        <p:xfrm>
          <a:off x="5378450" y="36512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36512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410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915125"/>
              </p:ext>
            </p:extLst>
          </p:nvPr>
        </p:nvGraphicFramePr>
        <p:xfrm>
          <a:off x="3505200" y="1422633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6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22633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2057400" y="268605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" name="Equation" r:id="rId5" imgW="3199573" imgH="292123" progId="Equation.DSMT4">
                  <p:embed/>
                </p:oleObj>
              </mc:Choice>
              <mc:Fallback>
                <p:oleObj name="Equation" r:id="rId5" imgW="3199573" imgH="292123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68605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578100" y="3197225"/>
          <a:ext cx="2032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Equation" r:id="rId7" imgW="2031633" imgH="292123" progId="Equation.DSMT4">
                  <p:embed/>
                </p:oleObj>
              </mc:Choice>
              <mc:Fallback>
                <p:oleObj name="Equation" r:id="rId7" imgW="2031633" imgH="292123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197225"/>
                        <a:ext cx="2032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2095500" y="3740150"/>
          <a:ext cx="297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Equation" r:id="rId9" imgW="2971387" imgH="292123" progId="Equation.DSMT4">
                  <p:embed/>
                </p:oleObj>
              </mc:Choice>
              <mc:Fallback>
                <p:oleObj name="Equation" r:id="rId9" imgW="2971387" imgH="292123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0" y="3740150"/>
                        <a:ext cx="2971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035300" y="4265613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Equation" r:id="rId11" imgW="1562031" imgH="292123" progId="Equation.DSMT4">
                  <p:embed/>
                </p:oleObj>
              </mc:Choice>
              <mc:Fallback>
                <p:oleObj name="Equation" r:id="rId11" imgW="1562031" imgH="292123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4265613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2362200" y="4813300"/>
          <a:ext cx="290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Equation" r:id="rId13" imgW="2908001" imgH="292123" progId="Equation.DSMT4">
                  <p:embed/>
                </p:oleObj>
              </mc:Choice>
              <mc:Fallback>
                <p:oleObj name="Equation" r:id="rId13" imgW="2908001" imgH="29212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13300"/>
                        <a:ext cx="2908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3187700" y="5334000"/>
          <a:ext cx="93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Equation" r:id="rId15" imgW="939188" imgH="291947" progId="Equation.DSMT4">
                  <p:embed/>
                </p:oleObj>
              </mc:Choice>
              <mc:Fallback>
                <p:oleObj name="Equation" r:id="rId15" imgW="939188" imgH="291947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700" y="5334000"/>
                        <a:ext cx="93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575300" y="26924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Equation" r:id="rId17" imgW="2031633" imgH="279446" progId="Equation.DSMT4">
                  <p:embed/>
                </p:oleObj>
              </mc:Choice>
              <mc:Fallback>
                <p:oleObj name="Equation" r:id="rId17" imgW="2031633" imgH="279446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26924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/>
        </p:nvGraphicFramePr>
        <p:xfrm>
          <a:off x="5575300" y="3222625"/>
          <a:ext cx="2044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4" name="Equation" r:id="rId19" imgW="2044310" imgH="241415" progId="Equation.DSMT4">
                  <p:embed/>
                </p:oleObj>
              </mc:Choice>
              <mc:Fallback>
                <p:oleObj name="Equation" r:id="rId19" imgW="2044310" imgH="241415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222625"/>
                        <a:ext cx="2044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5575300" y="3733800"/>
          <a:ext cx="2184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5" name="Equation" r:id="rId21" imgW="2183757" imgH="304800" progId="Equation.DSMT4">
                  <p:embed/>
                </p:oleObj>
              </mc:Choice>
              <mc:Fallback>
                <p:oleObj name="Equation" r:id="rId21" imgW="2183757" imgH="3048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733800"/>
                        <a:ext cx="2184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575300" y="4278313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6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278313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/>
        </p:nvGraphicFramePr>
        <p:xfrm>
          <a:off x="5575300" y="4800600"/>
          <a:ext cx="2273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7" name="Equation" r:id="rId25" imgW="2273047" imgH="304800" progId="Equation.DSMT4">
                  <p:embed/>
                </p:oleObj>
              </mc:Choice>
              <mc:Fallback>
                <p:oleObj name="Equation" r:id="rId25" imgW="2273047" imgH="304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800600"/>
                        <a:ext cx="2273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/>
        </p:nvGraphicFramePr>
        <p:xfrm>
          <a:off x="5575300" y="5346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" name="Equation" r:id="rId27" imgW="927077" imgH="279446" progId="Equation.DSMT4">
                  <p:embed/>
                </p:oleObj>
              </mc:Choice>
              <mc:Fallback>
                <p:oleObj name="Equation" r:id="rId27" imgW="927077" imgH="279446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5346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Example 2:  Solving </a:t>
            </a:r>
            <a:r>
              <a:rPr lang="en-US" dirty="0"/>
              <a:t>Linear</a:t>
            </a:r>
            <a:r>
              <a:rPr lang="en-US" sz="3200" dirty="0">
                <a:solidFill>
                  <a:schemeClr val="accent1"/>
                </a:solidFill>
              </a:rPr>
              <a:t> Equations of the Form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</a:rPr>
              <a:t>= </a:t>
            </a:r>
            <a:r>
              <a:rPr lang="en-US" sz="3200" i="1" dirty="0">
                <a:solidFill>
                  <a:schemeClr val="accent1"/>
                </a:solidFill>
              </a:rPr>
              <a:t>cx </a:t>
            </a:r>
            <a:r>
              <a:rPr lang="en-US" sz="3200" dirty="0">
                <a:solidFill>
                  <a:schemeClr val="accent1"/>
                </a:solidFill>
              </a:rPr>
              <a:t>+ </a:t>
            </a:r>
            <a:r>
              <a:rPr lang="en-US" sz="3200" i="1" dirty="0">
                <a:solidFill>
                  <a:schemeClr val="accent1"/>
                </a:solidFill>
              </a:rPr>
              <a:t>d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16200" y="1395720"/>
          <a:ext cx="320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Equation" r:id="rId3" imgW="3199573" imgH="292123" progId="Equation.DSMT4">
                  <p:embed/>
                </p:oleObj>
              </mc:Choice>
              <mc:Fallback>
                <p:oleObj name="Equation" r:id="rId3" imgW="3199573" imgH="292123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395720"/>
                        <a:ext cx="320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720850" y="1752600"/>
          <a:ext cx="4572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5" name="Equation" r:id="rId5" imgW="4570898" imgH="799756" progId="Equation.DSMT4">
                  <p:embed/>
                </p:oleObj>
              </mc:Choice>
              <mc:Fallback>
                <p:oleObj name="Equation" r:id="rId5" imgW="4570898" imgH="799756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752600"/>
                        <a:ext cx="4572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476500" y="2546350"/>
          <a:ext cx="3632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Equation" r:id="rId7" imgW="3631695" imgH="787078" progId="Equation.DSMT4">
                  <p:embed/>
                </p:oleObj>
              </mc:Choice>
              <mc:Fallback>
                <p:oleObj name="Equation" r:id="rId7" imgW="3631695" imgH="787078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546350"/>
                        <a:ext cx="36322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429000" y="3670300"/>
          <a:ext cx="1498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7" name="Equation" r:id="rId9" imgW="1498095" imgH="292123" progId="Equation.DSMT4">
                  <p:embed/>
                </p:oleObj>
              </mc:Choice>
              <mc:Fallback>
                <p:oleObj name="Equation" r:id="rId9" imgW="1498095" imgH="292123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70300"/>
                        <a:ext cx="1498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6515100" y="2209800"/>
          <a:ext cx="1866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8" name="Equation" r:id="rId11" imgW="1866280" imgH="304800" progId="Equation.DSMT4">
                  <p:embed/>
                </p:oleObj>
              </mc:Choice>
              <mc:Fallback>
                <p:oleObj name="Equation" r:id="rId11" imgW="1866280" imgH="3048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209800"/>
                        <a:ext cx="1866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6515100" y="29718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Equation" r:id="rId13" imgW="927077" imgH="279446" progId="Equation.DSMT4">
                  <p:embed/>
                </p:oleObj>
              </mc:Choice>
              <mc:Fallback>
                <p:oleObj name="Equation" r:id="rId13" imgW="927077" imgH="279446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29718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399150"/>
              </p:ext>
            </p:extLst>
          </p:nvPr>
        </p:nvGraphicFramePr>
        <p:xfrm>
          <a:off x="6496050" y="3702050"/>
          <a:ext cx="161448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0" name="Equation" r:id="rId15" imgW="1612800" imgH="228600" progId="Equation.DSMT4">
                  <p:embed/>
                </p:oleObj>
              </mc:Choice>
              <mc:Fallback>
                <p:oleObj name="Equation" r:id="rId15" imgW="1612800" imgH="22860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702050"/>
                        <a:ext cx="161448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 Solving Linear Equations </a:t>
            </a:r>
            <a:br>
              <a:rPr lang="en-US" sz="3200">
                <a:solidFill>
                  <a:schemeClr val="accent1"/>
                </a:solidFill>
              </a:rPr>
            </a:br>
            <a:r>
              <a:rPr lang="en-US" sz="3200">
                <a:solidFill>
                  <a:schemeClr val="accent1"/>
                </a:solidFill>
              </a:rPr>
              <a:t>Involving Decimals </a:t>
            </a: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80886"/>
              </p:ext>
            </p:extLst>
          </p:nvPr>
        </p:nvGraphicFramePr>
        <p:xfrm>
          <a:off x="3517900" y="13970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3" imgW="2577847" imgH="355508" progId="Equation.DSMT4">
                  <p:embed/>
                </p:oleObj>
              </mc:Choice>
              <mc:Fallback>
                <p:oleObj name="Equation" r:id="rId3" imgW="2577847" imgH="355508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0" y="13970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25700" y="2768600"/>
          <a:ext cx="2578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Equation" r:id="rId5" imgW="2577847" imgH="355508" progId="Equation.DSMT4">
                  <p:embed/>
                </p:oleObj>
              </mc:Choice>
              <mc:Fallback>
                <p:oleObj name="Equation" r:id="rId5" imgW="2577847" imgH="355508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68600"/>
                        <a:ext cx="2578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1676400" y="3340100"/>
          <a:ext cx="408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7" imgW="4088619" imgH="355508" progId="Equation.DSMT4">
                  <p:embed/>
                </p:oleObj>
              </mc:Choice>
              <mc:Fallback>
                <p:oleObj name="Equation" r:id="rId7" imgW="4088619" imgH="355508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340100"/>
                        <a:ext cx="40894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2438400" y="3911600"/>
          <a:ext cx="1828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Equation" r:id="rId9" imgW="1828249" imgH="355508" progId="Equation.DSMT4">
                  <p:embed/>
                </p:oleObj>
              </mc:Choice>
              <mc:Fallback>
                <p:oleObj name="Equation" r:id="rId9" imgW="1828249" imgH="355508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911600"/>
                        <a:ext cx="1828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752600" y="4483100"/>
          <a:ext cx="317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Equation" r:id="rId11" imgW="3174219" imgH="355508" progId="Equation.DSMT4">
                  <p:embed/>
                </p:oleObj>
              </mc:Choice>
              <mc:Fallback>
                <p:oleObj name="Equation" r:id="rId11" imgW="3174219" imgH="355508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483100"/>
                        <a:ext cx="3175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098800" y="5054600"/>
          <a:ext cx="977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Equation" r:id="rId13" imgW="977785" imgH="355508" progId="Equation.DSMT4">
                  <p:embed/>
                </p:oleObj>
              </mc:Choice>
              <mc:Fallback>
                <p:oleObj name="Equation" r:id="rId13" imgW="977785" imgH="355508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5054600"/>
                        <a:ext cx="977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6108700" y="2806700"/>
          <a:ext cx="203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Equation" r:id="rId15" imgW="2031633" imgH="279446" progId="Equation.DSMT4">
                  <p:embed/>
                </p:oleObj>
              </mc:Choice>
              <mc:Fallback>
                <p:oleObj name="Equation" r:id="rId15" imgW="2031633" imgH="279446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2806700"/>
                        <a:ext cx="203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6108700" y="3397250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Equation" r:id="rId17" imgW="2171080" imgH="241415" progId="Equation.DSMT4">
                  <p:embed/>
                </p:oleObj>
              </mc:Choice>
              <mc:Fallback>
                <p:oleObj name="Equation" r:id="rId17" imgW="2171080" imgH="241415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397250"/>
                        <a:ext cx="21717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6108700" y="3949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3949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6108700" y="4508500"/>
          <a:ext cx="2311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Equation" r:id="rId21" imgW="2311078" imgH="304800" progId="Equation.DSMT4">
                  <p:embed/>
                </p:oleObj>
              </mc:Choice>
              <mc:Fallback>
                <p:oleObj name="Equation" r:id="rId21" imgW="2311078" imgH="3048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4508500"/>
                        <a:ext cx="2311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15"/>
          <p:cNvGraphicFramePr>
            <a:graphicFrameLocks noChangeAspect="1"/>
          </p:cNvGraphicFramePr>
          <p:nvPr/>
        </p:nvGraphicFramePr>
        <p:xfrm>
          <a:off x="6108700" y="50927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Equation" r:id="rId23" imgW="927077" imgH="279446" progId="Equation.DSMT4">
                  <p:embed/>
                </p:oleObj>
              </mc:Choice>
              <mc:Fallback>
                <p:oleObj name="Equation" r:id="rId23" imgW="927077" imgH="279446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00" y="50927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457200" y="1905000"/>
            <a:ext cx="737616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521</Words>
  <Application>Microsoft Office PowerPoint</Application>
  <PresentationFormat>On-screen Show (4:3)</PresentationFormat>
  <Paragraphs>77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Arial</vt:lpstr>
      <vt:lpstr>Courier New</vt:lpstr>
      <vt:lpstr>Symbol</vt:lpstr>
      <vt:lpstr>Office Theme</vt:lpstr>
      <vt:lpstr>Equation</vt:lpstr>
      <vt:lpstr>Section 3.R.7</vt:lpstr>
      <vt:lpstr>Objectives</vt:lpstr>
      <vt:lpstr>Procedure for Solving Linear Equations that Simplify to the Form ax + b = cx + d</vt:lpstr>
      <vt:lpstr>Procedure for Solving Linear Equations that Simplify to the Form ax + b = cx + d</vt:lpstr>
      <vt:lpstr>Example 1:  Solving Linear Equations of the Form ax + b = cx + d </vt:lpstr>
      <vt:lpstr>Example 1:  Solving Linear Equations of the Form ax + b = cx + d (cont.)</vt:lpstr>
      <vt:lpstr>Example 2:  Solving Linear Equations of the Form ax + b = cx + d</vt:lpstr>
      <vt:lpstr>Example 2:  Solving Linear Equations of the Form ax + b = cx + d (cont.)</vt:lpstr>
      <vt:lpstr>Example 3:  Solving Linear Equations  Involving Decimals </vt:lpstr>
      <vt:lpstr>Example 3:  Solving Linear Equations Involving Decimals (cont.)</vt:lpstr>
      <vt:lpstr>Example 4:  Solving Linear Equations Involving Fractions </vt:lpstr>
      <vt:lpstr>Example 4:  Solving Linear Equations Involving Fractions (cont.)</vt:lpstr>
      <vt:lpstr>Example 5:  Solving Linear Equations Involving Parentheses</vt:lpstr>
      <vt:lpstr>Example 5:  Solving Linear Equations Involving Parentheses (cont.)</vt:lpstr>
      <vt:lpstr>Example 6: Solving Linear Equations Involving Parentheses </vt:lpstr>
      <vt:lpstr>Example 6: Solving Linear Equations Involving Parentheses (cont.)</vt:lpstr>
      <vt:lpstr>Completion Example 7: Solving Equations Involving Parentheses</vt:lpstr>
      <vt:lpstr>Completion Example 7: Solving Equations Involving Parentheses (cont.)</vt:lpstr>
      <vt:lpstr>Example 8: Determining Types of Equations</vt:lpstr>
      <vt:lpstr>Example 8: Determining Types of Equations (cont.)</vt:lpstr>
      <vt:lpstr>Example 9: Determining Types of Equations</vt:lpstr>
      <vt:lpstr>Example 10: Determining Types of Equations</vt:lpstr>
      <vt:lpstr>Example 10: Determining Types of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120</cp:revision>
  <dcterms:created xsi:type="dcterms:W3CDTF">2013-04-26T14:43:13Z</dcterms:created>
  <dcterms:modified xsi:type="dcterms:W3CDTF">2020-05-12T18:16:42Z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79E894AE-E206-49D2-945F-4B425B5AC481</vt:lpwstr>
  </property>
  <property fmtid="{D5CDD505-2E9C-101B-9397-08002B2CF9AE}" pid="3" name="ArticulatePath">
    <vt:lpwstr>DEV2e_9_3</vt:lpwstr>
  </property>
</Properties>
</file>