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vml" ContentType="application/vnd.openxmlformats-officedocument.vmlDrawing"/>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2.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4"/>
  </p:notesMasterIdLst>
  <p:handoutMasterIdLst>
    <p:handoutMasterId r:id="rId35"/>
  </p:handoutMasterIdLst>
  <p:sldIdLst>
    <p:sldId id="256" r:id="rId2"/>
    <p:sldId id="259" r:id="rId3"/>
    <p:sldId id="299" r:id="rId4"/>
    <p:sldId id="261" r:id="rId5"/>
    <p:sldId id="262" r:id="rId6"/>
    <p:sldId id="263" r:id="rId7"/>
    <p:sldId id="264" r:id="rId8"/>
    <p:sldId id="265" r:id="rId9"/>
    <p:sldId id="268" r:id="rId10"/>
    <p:sldId id="269" r:id="rId11"/>
    <p:sldId id="302" r:id="rId12"/>
    <p:sldId id="271" r:id="rId13"/>
    <p:sldId id="273" r:id="rId14"/>
    <p:sldId id="298" r:id="rId15"/>
    <p:sldId id="297" r:id="rId16"/>
    <p:sldId id="277" r:id="rId17"/>
    <p:sldId id="278" r:id="rId18"/>
    <p:sldId id="279" r:id="rId19"/>
    <p:sldId id="280" r:id="rId20"/>
    <p:sldId id="281" r:id="rId21"/>
    <p:sldId id="282" r:id="rId22"/>
    <p:sldId id="283" r:id="rId23"/>
    <p:sldId id="285" r:id="rId24"/>
    <p:sldId id="300" r:id="rId25"/>
    <p:sldId id="304" r:id="rId26"/>
    <p:sldId id="287" r:id="rId27"/>
    <p:sldId id="288" r:id="rId28"/>
    <p:sldId id="290" r:id="rId29"/>
    <p:sldId id="291" r:id="rId30"/>
    <p:sldId id="292" r:id="rId31"/>
    <p:sldId id="293" r:id="rId32"/>
    <p:sldId id="301" r:id="rId33"/>
  </p:sldIdLst>
  <p:sldSz cx="9144000" cy="6858000" type="screen4x3"/>
  <p:notesSz cx="6858000" cy="9144000"/>
  <p:custDataLst>
    <p:tags r:id="rId36"/>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7" name="Belloit, Nicholas G" initials="BNG [7]" lastIdx="1" clrIdx="6"/>
  <p:cmAuthor id="1" name="Belloit, Nicholas G" initials="BNG" lastIdx="1" clrIdx="0"/>
  <p:cmAuthor id="8" name="Belloit, Nicholas G" initials="BNG [8]" lastIdx="1" clrIdx="7"/>
  <p:cmAuthor id="2" name="Belloit, Nicholas G" initials="BNG [2]" lastIdx="1" clrIdx="1"/>
  <p:cmAuthor id="9" name="Belloit, Nicholas G" initials="BNG [9]" lastIdx="1" clrIdx="8"/>
  <p:cmAuthor id="3" name="Belloit, Nicholas G" initials="BNG [3]" lastIdx="1" clrIdx="2"/>
  <p:cmAuthor id="4" name="Belloit, Nicholas G" initials="BNG [4]" lastIdx="1" clrIdx="3"/>
  <p:cmAuthor id="5" name="Belloit, Nicholas G" initials="BNG [5]" lastIdx="1" clrIdx="4"/>
  <p:cmAuthor id="6" name="Belloit, Nicholas G" initials="BNG [6]" lastIdx="1" clrIdx="5"/>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900FF"/>
    <a:srgbClr val="000000"/>
    <a:srgbClr val="2D7D9F"/>
    <a:srgbClr val="0000FF"/>
    <a:srgbClr val="000099"/>
    <a:srgbClr val="FFFFCC"/>
    <a:srgbClr val="008080"/>
    <a:srgbClr val="CCFFCC"/>
    <a:srgbClr val="1F497D"/>
    <a:srgbClr val="36609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153" autoAdjust="0"/>
    <p:restoredTop sz="94660"/>
  </p:normalViewPr>
  <p:slideViewPr>
    <p:cSldViewPr>
      <p:cViewPr varScale="1">
        <p:scale>
          <a:sx n="119" d="100"/>
          <a:sy n="119" d="100"/>
        </p:scale>
        <p:origin x="1458" y="108"/>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21" Type="http://schemas.openxmlformats.org/officeDocument/2006/relationships/slide" Target="slides/slide20.xml"/><Relationship Id="rId34" Type="http://schemas.openxmlformats.org/officeDocument/2006/relationships/notesMaster" Target="notesMasters/notesMaster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commentAuthors" Target="commentAuthors.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gs" Target="tags/tag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handoutMaster" Target="handoutMasters/handoutMaster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s>
</file>

<file path=ppt/drawings/_rels/vmlDrawing1.vml.rels><?xml version="1.0" encoding="UTF-8" standalone="yes"?>
<Relationships xmlns="http://schemas.openxmlformats.org/package/2006/relationships"><Relationship Id="rId2" Type="http://schemas.openxmlformats.org/officeDocument/2006/relationships/image" Target="../media/image3.wmf"/><Relationship Id="rId1" Type="http://schemas.openxmlformats.org/officeDocument/2006/relationships/image" Target="../media/image2.emf"/></Relationships>
</file>

<file path=ppt/drawings/_rels/vmlDrawing10.vml.rels><?xml version="1.0" encoding="UTF-8" standalone="yes"?>
<Relationships xmlns="http://schemas.openxmlformats.org/package/2006/relationships"><Relationship Id="rId3" Type="http://schemas.openxmlformats.org/officeDocument/2006/relationships/image" Target="../media/image26.wmf"/><Relationship Id="rId2" Type="http://schemas.openxmlformats.org/officeDocument/2006/relationships/image" Target="../media/image25.emf"/><Relationship Id="rId1" Type="http://schemas.openxmlformats.org/officeDocument/2006/relationships/image" Target="../media/image24.wmf"/><Relationship Id="rId4" Type="http://schemas.openxmlformats.org/officeDocument/2006/relationships/image" Target="../media/image27.wmf"/></Relationships>
</file>

<file path=ppt/drawings/_rels/vmlDrawing11.vml.rels><?xml version="1.0" encoding="UTF-8" standalone="yes"?>
<Relationships xmlns="http://schemas.openxmlformats.org/package/2006/relationships"><Relationship Id="rId1" Type="http://schemas.openxmlformats.org/officeDocument/2006/relationships/image" Target="../media/image32.emf"/></Relationships>
</file>

<file path=ppt/drawings/_rels/vmlDrawing12.vml.rels><?xml version="1.0" encoding="UTF-8" standalone="yes"?>
<Relationships xmlns="http://schemas.openxmlformats.org/package/2006/relationships"><Relationship Id="rId1" Type="http://schemas.openxmlformats.org/officeDocument/2006/relationships/image" Target="../media/image32.emf"/></Relationships>
</file>

<file path=ppt/drawings/_rels/vmlDrawing2.v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image" Target="../media/image4.emf"/></Relationships>
</file>

<file path=ppt/drawings/_rels/vmlDrawing3.vml.rels><?xml version="1.0" encoding="UTF-8" standalone="yes"?>
<Relationships xmlns="http://schemas.openxmlformats.org/package/2006/relationships"><Relationship Id="rId2" Type="http://schemas.openxmlformats.org/officeDocument/2006/relationships/image" Target="../media/image9.wmf"/><Relationship Id="rId1" Type="http://schemas.openxmlformats.org/officeDocument/2006/relationships/image" Target="../media/image8.w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10.w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12.wmf"/></Relationships>
</file>

<file path=ppt/drawings/_rels/vmlDrawing6.vml.rels><?xml version="1.0" encoding="UTF-8" standalone="yes"?>
<Relationships xmlns="http://schemas.openxmlformats.org/package/2006/relationships"><Relationship Id="rId1" Type="http://schemas.openxmlformats.org/officeDocument/2006/relationships/image" Target="../media/image14.emf"/></Relationships>
</file>

<file path=ppt/drawings/_rels/vmlDrawing7.vml.rels><?xml version="1.0" encoding="UTF-8" standalone="yes"?>
<Relationships xmlns="http://schemas.openxmlformats.org/package/2006/relationships"><Relationship Id="rId2" Type="http://schemas.openxmlformats.org/officeDocument/2006/relationships/image" Target="../media/image18.emf"/><Relationship Id="rId1" Type="http://schemas.openxmlformats.org/officeDocument/2006/relationships/image" Target="../media/image17.emf"/></Relationships>
</file>

<file path=ppt/drawings/_rels/vmlDrawing8.vml.rels><?xml version="1.0" encoding="UTF-8" standalone="yes"?>
<Relationships xmlns="http://schemas.openxmlformats.org/package/2006/relationships"><Relationship Id="rId2" Type="http://schemas.openxmlformats.org/officeDocument/2006/relationships/image" Target="../media/image21.emf"/><Relationship Id="rId1" Type="http://schemas.openxmlformats.org/officeDocument/2006/relationships/image" Target="../media/image20.emf"/></Relationships>
</file>

<file path=ppt/drawings/_rels/vmlDrawing9.vml.rels><?xml version="1.0" encoding="UTF-8" standalone="yes"?>
<Relationships xmlns="http://schemas.openxmlformats.org/package/2006/relationships"><Relationship Id="rId1" Type="http://schemas.openxmlformats.org/officeDocument/2006/relationships/image" Target="../media/image23.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5/12/2020</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410534833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28F8676-1DDF-40F5-B728-965A13674E99}" type="datetimeFigureOut">
              <a:rPr lang="en-US" smtClean="0"/>
              <a:pPr/>
              <a:t>5/12/2020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5A04A84-2FE0-4B50-B766-989A99375186}" type="slidenum">
              <a:rPr lang="en-US" smtClean="0"/>
              <a:pPr/>
              <a:t>‹#›</a:t>
            </a:fld>
            <a:endParaRPr lang="en-US"/>
          </a:p>
        </p:txBody>
      </p:sp>
    </p:spTree>
    <p:extLst>
      <p:ext uri="{BB962C8B-B14F-4D97-AF65-F5344CB8AC3E}">
        <p14:creationId xmlns:p14="http://schemas.microsoft.com/office/powerpoint/2010/main" val="234056915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8" name="TextBox 5"/>
          <p:cNvSpPr txBox="1">
            <a:spLocks noChangeArrowheads="1"/>
          </p:cNvSpPr>
          <p:nvPr userDrawn="1"/>
        </p:nvSpPr>
        <p:spPr bwMode="auto">
          <a:xfrm>
            <a:off x="906483" y="6008914"/>
            <a:ext cx="2819400" cy="369332"/>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dirty="0"/>
          </a:p>
        </p:txBody>
      </p:sp>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553998"/>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endParaRPr lang="en-US" dirty="0"/>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ags" Target="../tags/tag2.xml"/></Relationships>
</file>

<file path=ppt/slides/_rels/slide10.xml.rels><?xml version="1.0" encoding="UTF-8" standalone="yes"?>
<Relationships xmlns="http://schemas.openxmlformats.org/package/2006/relationships"><Relationship Id="rId3" Type="http://schemas.openxmlformats.org/officeDocument/2006/relationships/oleObject" Target="../embeddings/oleObject5.bin"/><Relationship Id="rId2" Type="http://schemas.openxmlformats.org/officeDocument/2006/relationships/slideLayout" Target="../slideLayouts/slideLayout2.xml"/><Relationship Id="rId1" Type="http://schemas.openxmlformats.org/officeDocument/2006/relationships/vmlDrawing" Target="../drawings/vmlDrawing3.vml"/><Relationship Id="rId6" Type="http://schemas.openxmlformats.org/officeDocument/2006/relationships/image" Target="../media/image9.wmf"/><Relationship Id="rId5" Type="http://schemas.openxmlformats.org/officeDocument/2006/relationships/oleObject" Target="../embeddings/oleObject6.bin"/><Relationship Id="rId4" Type="http://schemas.openxmlformats.org/officeDocument/2006/relationships/image" Target="../media/image8.wmf"/></Relationships>
</file>

<file path=ppt/slides/_rels/slide11.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slideLayout" Target="../slideLayouts/slideLayout2.xml"/><Relationship Id="rId1" Type="http://schemas.openxmlformats.org/officeDocument/2006/relationships/vmlDrawing" Target="../drawings/vmlDrawing4.vml"/><Relationship Id="rId5" Type="http://schemas.openxmlformats.org/officeDocument/2006/relationships/image" Target="../media/image10.wmf"/><Relationship Id="rId4" Type="http://schemas.openxmlformats.org/officeDocument/2006/relationships/oleObject" Target="../embeddings/oleObject7.bin"/></Relationships>
</file>

<file path=ppt/slides/_rels/slide12.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slideLayout" Target="../slideLayouts/slideLayout2.xml"/><Relationship Id="rId1" Type="http://schemas.openxmlformats.org/officeDocument/2006/relationships/vmlDrawing" Target="../drawings/vmlDrawing5.vml"/><Relationship Id="rId5" Type="http://schemas.openxmlformats.org/officeDocument/2006/relationships/image" Target="../media/image12.wmf"/><Relationship Id="rId4" Type="http://schemas.openxmlformats.org/officeDocument/2006/relationships/oleObject" Target="../embeddings/oleObject8.bin"/></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oleObject" Target="../embeddings/oleObject9.bin"/><Relationship Id="rId2" Type="http://schemas.openxmlformats.org/officeDocument/2006/relationships/slideLayout" Target="../slideLayouts/slideLayout2.xml"/><Relationship Id="rId1" Type="http://schemas.openxmlformats.org/officeDocument/2006/relationships/vmlDrawing" Target="../drawings/vmlDrawing6.vml"/><Relationship Id="rId5" Type="http://schemas.openxmlformats.org/officeDocument/2006/relationships/image" Target="../media/image15.png"/><Relationship Id="rId4" Type="http://schemas.openxmlformats.org/officeDocument/2006/relationships/image" Target="../media/image14.emf"/></Relationships>
</file>

<file path=ppt/slides/_rels/slide16.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oleObject" Target="../embeddings/oleObject10.bin"/><Relationship Id="rId7" Type="http://schemas.openxmlformats.org/officeDocument/2006/relationships/image" Target="../media/image19.png"/><Relationship Id="rId2" Type="http://schemas.openxmlformats.org/officeDocument/2006/relationships/slideLayout" Target="../slideLayouts/slideLayout2.xml"/><Relationship Id="rId1" Type="http://schemas.openxmlformats.org/officeDocument/2006/relationships/vmlDrawing" Target="../drawings/vmlDrawing7.vml"/><Relationship Id="rId6" Type="http://schemas.openxmlformats.org/officeDocument/2006/relationships/image" Target="../media/image18.emf"/><Relationship Id="rId5" Type="http://schemas.openxmlformats.org/officeDocument/2006/relationships/oleObject" Target="../embeddings/oleObject11.bin"/><Relationship Id="rId4" Type="http://schemas.openxmlformats.org/officeDocument/2006/relationships/image" Target="../media/image17.emf"/></Relationships>
</file>

<file path=ppt/slides/_rels/slide18.xml.rels><?xml version="1.0" encoding="UTF-8" standalone="yes"?>
<Relationships xmlns="http://schemas.openxmlformats.org/package/2006/relationships"><Relationship Id="rId3" Type="http://schemas.openxmlformats.org/officeDocument/2006/relationships/oleObject" Target="../embeddings/oleObject12.bin"/><Relationship Id="rId7" Type="http://schemas.openxmlformats.org/officeDocument/2006/relationships/image" Target="../media/image22.png"/><Relationship Id="rId2" Type="http://schemas.openxmlformats.org/officeDocument/2006/relationships/slideLayout" Target="../slideLayouts/slideLayout2.xml"/><Relationship Id="rId1" Type="http://schemas.openxmlformats.org/officeDocument/2006/relationships/vmlDrawing" Target="../drawings/vmlDrawing8.vml"/><Relationship Id="rId6" Type="http://schemas.openxmlformats.org/officeDocument/2006/relationships/image" Target="../media/image21.emf"/><Relationship Id="rId5" Type="http://schemas.openxmlformats.org/officeDocument/2006/relationships/oleObject" Target="../embeddings/oleObject13.bin"/><Relationship Id="rId4" Type="http://schemas.openxmlformats.org/officeDocument/2006/relationships/image" Target="../media/image20.emf"/></Relationships>
</file>

<file path=ppt/slides/_rels/slide19.xml.rels><?xml version="1.0" encoding="UTF-8" standalone="yes"?>
<Relationships xmlns="http://schemas.openxmlformats.org/package/2006/relationships"><Relationship Id="rId3" Type="http://schemas.openxmlformats.org/officeDocument/2006/relationships/oleObject" Target="../embeddings/oleObject14.bin"/><Relationship Id="rId2" Type="http://schemas.openxmlformats.org/officeDocument/2006/relationships/slideLayout" Target="../slideLayouts/slideLayout2.xml"/><Relationship Id="rId1" Type="http://schemas.openxmlformats.org/officeDocument/2006/relationships/vmlDrawing" Target="../drawings/vmlDrawing9.vml"/><Relationship Id="rId4" Type="http://schemas.openxmlformats.org/officeDocument/2006/relationships/image" Target="../media/image23.emf"/></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8" Type="http://schemas.openxmlformats.org/officeDocument/2006/relationships/image" Target="../media/image26.wmf"/><Relationship Id="rId3" Type="http://schemas.openxmlformats.org/officeDocument/2006/relationships/oleObject" Target="../embeddings/oleObject15.bin"/><Relationship Id="rId7" Type="http://schemas.openxmlformats.org/officeDocument/2006/relationships/oleObject" Target="../embeddings/oleObject17.bin"/><Relationship Id="rId2" Type="http://schemas.openxmlformats.org/officeDocument/2006/relationships/slideLayout" Target="../slideLayouts/slideLayout2.xml"/><Relationship Id="rId1" Type="http://schemas.openxmlformats.org/officeDocument/2006/relationships/vmlDrawing" Target="../drawings/vmlDrawing10.vml"/><Relationship Id="rId6" Type="http://schemas.openxmlformats.org/officeDocument/2006/relationships/image" Target="../media/image25.emf"/><Relationship Id="rId5" Type="http://schemas.openxmlformats.org/officeDocument/2006/relationships/oleObject" Target="../embeddings/oleObject16.bin"/><Relationship Id="rId10" Type="http://schemas.openxmlformats.org/officeDocument/2006/relationships/image" Target="../media/image27.wmf"/><Relationship Id="rId4" Type="http://schemas.openxmlformats.org/officeDocument/2006/relationships/image" Target="../media/image24.wmf"/><Relationship Id="rId9" Type="http://schemas.openxmlformats.org/officeDocument/2006/relationships/oleObject" Target="../embeddings/oleObject18.bin"/></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28.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29.png"/><Relationship Id="rId2" Type="http://schemas.openxmlformats.org/officeDocument/2006/relationships/image" Target="../media/image28.png"/><Relationship Id="rId1" Type="http://schemas.openxmlformats.org/officeDocument/2006/relationships/slideLayout" Target="../slideLayouts/slideLayout2.xml"/><Relationship Id="rId5" Type="http://schemas.openxmlformats.org/officeDocument/2006/relationships/image" Target="../media/image31.png"/><Relationship Id="rId4" Type="http://schemas.openxmlformats.org/officeDocument/2006/relationships/image" Target="../media/image30.png"/></Relationships>
</file>

<file path=ppt/slides/_rels/slide26.xml.rels><?xml version="1.0" encoding="UTF-8" standalone="yes"?>
<Relationships xmlns="http://schemas.openxmlformats.org/package/2006/relationships"><Relationship Id="rId3" Type="http://schemas.openxmlformats.org/officeDocument/2006/relationships/oleObject" Target="../embeddings/oleObject19.bin"/><Relationship Id="rId2" Type="http://schemas.openxmlformats.org/officeDocument/2006/relationships/slideLayout" Target="../slideLayouts/slideLayout2.xml"/><Relationship Id="rId1" Type="http://schemas.openxmlformats.org/officeDocument/2006/relationships/vmlDrawing" Target="../drawings/vmlDrawing11.vml"/><Relationship Id="rId4" Type="http://schemas.openxmlformats.org/officeDocument/2006/relationships/image" Target="../media/image32.emf"/></Relationships>
</file>

<file path=ppt/slides/_rels/slide27.xml.rels><?xml version="1.0" encoding="UTF-8" standalone="yes"?>
<Relationships xmlns="http://schemas.openxmlformats.org/package/2006/relationships"><Relationship Id="rId3" Type="http://schemas.openxmlformats.org/officeDocument/2006/relationships/image" Target="../media/image34.png"/><Relationship Id="rId2" Type="http://schemas.openxmlformats.org/officeDocument/2006/relationships/image" Target="../media/image33.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35.png"/><Relationship Id="rId2" Type="http://schemas.openxmlformats.org/officeDocument/2006/relationships/slideLayout" Target="../slideLayouts/slideLayout2.xml"/><Relationship Id="rId1" Type="http://schemas.openxmlformats.org/officeDocument/2006/relationships/vmlDrawing" Target="../drawings/vmlDrawing12.vml"/><Relationship Id="rId5" Type="http://schemas.openxmlformats.org/officeDocument/2006/relationships/image" Target="../media/image32.emf"/><Relationship Id="rId4" Type="http://schemas.openxmlformats.org/officeDocument/2006/relationships/oleObject" Target="../embeddings/oleObject19.bin"/></Relationships>
</file>

<file path=ppt/slides/_rels/slide29.xml.rels><?xml version="1.0" encoding="UTF-8" standalone="yes"?>
<Relationships xmlns="http://schemas.openxmlformats.org/package/2006/relationships"><Relationship Id="rId2" Type="http://schemas.openxmlformats.org/officeDocument/2006/relationships/image" Target="../media/image36.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image" Target="../media/image3.wmf"/><Relationship Id="rId5" Type="http://schemas.openxmlformats.org/officeDocument/2006/relationships/oleObject" Target="../embeddings/oleObject2.bin"/><Relationship Id="rId4" Type="http://schemas.openxmlformats.org/officeDocument/2006/relationships/image" Target="../media/image2.emf"/></Relationships>
</file>

<file path=ppt/slides/_rels/slide6.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Layout" Target="../slideLayouts/slideLayout2.xml"/><Relationship Id="rId1" Type="http://schemas.openxmlformats.org/officeDocument/2006/relationships/vmlDrawing" Target="../drawings/vmlDrawing2.vml"/><Relationship Id="rId6" Type="http://schemas.openxmlformats.org/officeDocument/2006/relationships/image" Target="../media/image5.emf"/><Relationship Id="rId5" Type="http://schemas.openxmlformats.org/officeDocument/2006/relationships/oleObject" Target="../embeddings/oleObject4.bin"/><Relationship Id="rId4" Type="http://schemas.openxmlformats.org/officeDocument/2006/relationships/image" Target="../media/image4.emf"/></Relationships>
</file>

<file path=ppt/slides/_rels/slide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a:solidFill>
                  <a:srgbClr val="1F497D"/>
                </a:solidFill>
                <a:latin typeface="Arial" charset="0"/>
                <a:cs typeface="Arial" charset="0"/>
              </a:rPr>
              <a:t>Section 4.R.1</a:t>
            </a: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lgn="ctr">
              <a:buNone/>
              <a:defRPr/>
            </a:pPr>
            <a:r>
              <a:rPr lang="en-US" b="1" i="1" dirty="0">
                <a:solidFill>
                  <a:srgbClr val="1F497D"/>
                </a:solidFill>
              </a:rPr>
              <a:t>Introduction to Functions and Function Notation</a:t>
            </a:r>
          </a:p>
        </p:txBody>
      </p:sp>
    </p:spTree>
    <p:custDataLst>
      <p:tags r:id="rId1"/>
    </p:custData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2"/>
          <p:cNvSpPr txBox="1">
            <a:spLocks/>
          </p:cNvSpPr>
          <p:nvPr/>
        </p:nvSpPr>
        <p:spPr>
          <a:xfrm>
            <a:off x="457200" y="1280160"/>
            <a:ext cx="8229600" cy="4572000"/>
          </a:xfrm>
          <a:prstGeom prst="rect">
            <a:avLst/>
          </a:prstGeom>
        </p:spPr>
        <p:txBody>
          <a:bodyPr>
            <a:normAutofit/>
          </a:bodyPr>
          <a:lstStyle/>
          <a:p>
            <a:pPr marL="0" marR="0" lvl="0" indent="0" algn="l" defTabSz="914400" rtl="0" eaLnBrk="1" fontAlgn="auto" latinLnBrk="0" hangingPunct="1">
              <a:lnSpc>
                <a:spcPct val="100000"/>
              </a:lnSpc>
              <a:spcBef>
                <a:spcPct val="20000"/>
              </a:spcBef>
              <a:spcAft>
                <a:spcPts val="0"/>
              </a:spcAft>
              <a:buClrTx/>
              <a:buSzTx/>
              <a:buFontTx/>
              <a:buNone/>
              <a:tabLst/>
              <a:defRPr/>
            </a:pPr>
            <a:r>
              <a:rPr kumimoji="0" lang="en-US" sz="2800" b="0" i="0" u="none" strike="noStrike" kern="1200" cap="none" spc="0" normalizeH="0" baseline="0" noProof="0" dirty="0">
                <a:ln>
                  <a:noFill/>
                </a:ln>
                <a:solidFill>
                  <a:schemeClr val="tx1"/>
                </a:solidFill>
                <a:effectLst/>
                <a:uLnTx/>
                <a:uFillTx/>
                <a:latin typeface="+mn-lt"/>
                <a:ea typeface="+mn-ea"/>
                <a:cs typeface="+mn-cs"/>
              </a:rPr>
              <a:t>Determine whether each of the following relations is a function.</a:t>
            </a:r>
          </a:p>
          <a:p>
            <a:pPr marL="514350" marR="0" lvl="0" indent="-514350" algn="l" defTabSz="914400" rtl="0" eaLnBrk="1" fontAlgn="auto" latinLnBrk="0" hangingPunct="1">
              <a:lnSpc>
                <a:spcPct val="100000"/>
              </a:lnSpc>
              <a:spcBef>
                <a:spcPct val="20000"/>
              </a:spcBef>
              <a:spcAft>
                <a:spcPts val="0"/>
              </a:spcAft>
              <a:buClrTx/>
              <a:buSzTx/>
              <a:buFont typeface="+mj-lt"/>
              <a:buAutoNum type="alphaLcPeriod"/>
              <a:tabLst/>
              <a:defRPr/>
            </a:pPr>
            <a:r>
              <a:rPr lang="en-US" sz="2800" dirty="0"/>
              <a:t> </a:t>
            </a:r>
            <a:r>
              <a:rPr lang="en-US" sz="2800" b="1" dirty="0"/>
              <a:t> </a:t>
            </a:r>
            <a:endParaRPr kumimoji="0" lang="en-US" sz="2800" b="1" i="0" u="none" strike="noStrike" kern="1200" cap="none" spc="0" normalizeH="0" baseline="0" noProof="0" dirty="0">
              <a:ln>
                <a:noFill/>
              </a:ln>
              <a:solidFill>
                <a:schemeClr val="tx1"/>
              </a:solidFill>
              <a:effectLst/>
              <a:uLnTx/>
              <a:uFillTx/>
              <a:latin typeface="+mn-lt"/>
              <a:ea typeface="+mn-ea"/>
              <a:cs typeface="+mn-cs"/>
            </a:endParaRPr>
          </a:p>
          <a:p>
            <a:pPr marL="457200" indent="-457200">
              <a:spcBef>
                <a:spcPts val="3000"/>
              </a:spcBef>
              <a:buFont typeface="+mj-lt"/>
              <a:buAutoNum type="alphaLcPeriod" startAt="2"/>
              <a:defRPr/>
            </a:pPr>
            <a:r>
              <a:rPr lang="en-US" sz="2800" noProof="0" dirty="0"/>
              <a:t> </a:t>
            </a:r>
            <a:r>
              <a:rPr lang="en-US" sz="2800" b="1" noProof="0" dirty="0"/>
              <a:t> </a:t>
            </a:r>
            <a:r>
              <a:rPr lang="en-US" sz="2800" noProof="0" dirty="0"/>
              <a:t> </a:t>
            </a:r>
            <a:endParaRPr kumimoji="0" lang="en-US" sz="2000" b="0" i="0" u="none" strike="noStrike" kern="1200" cap="none" spc="0" normalizeH="0" baseline="0" noProof="0" dirty="0">
              <a:ln>
                <a:noFill/>
              </a:ln>
              <a:solidFill>
                <a:srgbClr val="366092"/>
              </a:solidFill>
              <a:effectLst/>
              <a:uLnTx/>
              <a:uFillTx/>
              <a:latin typeface="+mn-lt"/>
              <a:ea typeface="+mn-ea"/>
              <a:cs typeface="+mn-cs"/>
            </a:endParaRPr>
          </a:p>
          <a:p>
            <a:pPr marL="0" marR="0" lvl="0" indent="0" algn="l" defTabSz="914400" rtl="0" eaLnBrk="1" fontAlgn="auto" latinLnBrk="0" hangingPunct="1">
              <a:lnSpc>
                <a:spcPct val="100000"/>
              </a:lnSpc>
              <a:spcBef>
                <a:spcPct val="20000"/>
              </a:spcBef>
              <a:spcAft>
                <a:spcPts val="0"/>
              </a:spcAft>
              <a:buClrTx/>
              <a:buSzTx/>
              <a:buFontTx/>
              <a:buNone/>
              <a:tabLst/>
              <a:defRPr/>
            </a:pPr>
            <a:endParaRPr kumimoji="0" lang="en-US" sz="2800" b="0" i="0" u="none" strike="noStrike" kern="1200" cap="none" spc="0" normalizeH="0" baseline="0" noProof="0" dirty="0">
              <a:ln>
                <a:noFill/>
              </a:ln>
              <a:solidFill>
                <a:srgbClr val="366092"/>
              </a:solidFill>
              <a:effectLst/>
              <a:uLnTx/>
              <a:uFillTx/>
              <a:latin typeface="+mn-lt"/>
              <a:ea typeface="+mn-ea"/>
              <a:cs typeface="+mn-cs"/>
            </a:endParaRPr>
          </a:p>
        </p:txBody>
      </p:sp>
      <p:sp>
        <p:nvSpPr>
          <p:cNvPr id="15362" name="Rectangle 2"/>
          <p:cNvSpPr>
            <a:spLocks noGrp="1"/>
          </p:cNvSpPr>
          <p:nvPr>
            <p:ph type="title"/>
          </p:nvPr>
        </p:nvSpPr>
        <p:spPr>
          <a:prstGeom prst="rect">
            <a:avLst/>
          </a:prstGeom>
        </p:spPr>
        <p:txBody>
          <a:bodyPr/>
          <a:lstStyle/>
          <a:p>
            <a:r>
              <a:rPr lang="en-US" sz="3200" dirty="0">
                <a:solidFill>
                  <a:schemeClr val="accent1"/>
                </a:solidFill>
              </a:rPr>
              <a:t>Example 3: </a:t>
            </a:r>
            <a:r>
              <a:rPr lang="en-US" dirty="0"/>
              <a:t>Determining if a Relation is a Function</a:t>
            </a:r>
            <a:endParaRPr lang="en-US" sz="3200" dirty="0">
              <a:solidFill>
                <a:schemeClr val="accent1"/>
              </a:solidFill>
            </a:endParaRPr>
          </a:p>
        </p:txBody>
      </p:sp>
      <p:graphicFrame>
        <p:nvGraphicFramePr>
          <p:cNvPr id="15364" name="Object 4"/>
          <p:cNvGraphicFramePr>
            <a:graphicFrameLocks noGrp="1" noChangeAspect="1"/>
          </p:cNvGraphicFramePr>
          <p:nvPr>
            <p:ph idx="1"/>
            <p:extLst>
              <p:ext uri="{D42A27DB-BD31-4B8C-83A1-F6EECF244321}">
                <p14:modId xmlns:p14="http://schemas.microsoft.com/office/powerpoint/2010/main" val="1736056130"/>
              </p:ext>
            </p:extLst>
          </p:nvPr>
        </p:nvGraphicFramePr>
        <p:xfrm>
          <a:off x="1020763" y="2201863"/>
          <a:ext cx="4541837" cy="654050"/>
        </p:xfrm>
        <a:graphic>
          <a:graphicData uri="http://schemas.openxmlformats.org/presentationml/2006/ole">
            <mc:AlternateContent xmlns:mc="http://schemas.openxmlformats.org/markup-compatibility/2006">
              <mc:Choice xmlns:v="urn:schemas-microsoft-com:vml" Requires="v">
                <p:oleObj spid="_x0000_s4772" name="Equation" r:id="rId3" imgW="4762440" imgH="685800" progId="Equation.DSMT4">
                  <p:embed/>
                </p:oleObj>
              </mc:Choice>
              <mc:Fallback>
                <p:oleObj name="Equation" r:id="rId3" imgW="4762440" imgH="685800" progId="Equation.DSMT4">
                  <p:embed/>
                  <p:pic>
                    <p:nvPicPr>
                      <p:cNvPr id="0" name="Picture 655"/>
                      <p:cNvPicPr>
                        <a:picLocks noGrp="1" noChangeAspect="1" noChangeArrowheads="1"/>
                      </p:cNvPicPr>
                      <p:nvPr/>
                    </p:nvPicPr>
                    <p:blipFill>
                      <a:blip r:embed="rId4"/>
                      <a:srcRect/>
                      <a:stretch>
                        <a:fillRect/>
                      </a:stretch>
                    </p:blipFill>
                    <p:spPr bwMode="auto">
                      <a:xfrm>
                        <a:off x="1020763" y="2201863"/>
                        <a:ext cx="4541837" cy="6540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7" name="Object 4"/>
          <p:cNvGraphicFramePr>
            <a:graphicFrameLocks noChangeAspect="1"/>
          </p:cNvGraphicFramePr>
          <p:nvPr>
            <p:extLst>
              <p:ext uri="{D42A27DB-BD31-4B8C-83A1-F6EECF244321}">
                <p14:modId xmlns:p14="http://schemas.microsoft.com/office/powerpoint/2010/main" val="3843471047"/>
              </p:ext>
            </p:extLst>
          </p:nvPr>
        </p:nvGraphicFramePr>
        <p:xfrm>
          <a:off x="933450" y="2986088"/>
          <a:ext cx="6084888" cy="704850"/>
        </p:xfrm>
        <a:graphic>
          <a:graphicData uri="http://schemas.openxmlformats.org/presentationml/2006/ole">
            <mc:AlternateContent xmlns:mc="http://schemas.openxmlformats.org/markup-compatibility/2006">
              <mc:Choice xmlns:v="urn:schemas-microsoft-com:vml" Requires="v">
                <p:oleObj spid="_x0000_s4773" name="Equation" r:id="rId5" imgW="5968800" imgH="685800" progId="Equation.DSMT4">
                  <p:embed/>
                </p:oleObj>
              </mc:Choice>
              <mc:Fallback>
                <p:oleObj name="Equation" r:id="rId5" imgW="5968800" imgH="685800" progId="Equation.DSMT4">
                  <p:embed/>
                  <p:pic>
                    <p:nvPicPr>
                      <p:cNvPr id="0" name="Picture 656"/>
                      <p:cNvPicPr>
                        <a:picLocks noChangeAspect="1" noChangeArrowheads="1"/>
                      </p:cNvPicPr>
                      <p:nvPr/>
                    </p:nvPicPr>
                    <p:blipFill>
                      <a:blip r:embed="rId6"/>
                      <a:srcRect/>
                      <a:stretch>
                        <a:fillRect/>
                      </a:stretch>
                    </p:blipFill>
                    <p:spPr bwMode="auto">
                      <a:xfrm>
                        <a:off x="933450" y="2986088"/>
                        <a:ext cx="6084888" cy="7048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5364"/>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5">
                                            <p:txEl>
                                              <p:pRg st="2" end="2"/>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2"/>
          <p:cNvSpPr txBox="1">
            <a:spLocks/>
          </p:cNvSpPr>
          <p:nvPr/>
        </p:nvSpPr>
        <p:spPr>
          <a:xfrm>
            <a:off x="457200" y="1280160"/>
            <a:ext cx="8229600" cy="4663440"/>
          </a:xfrm>
          <a:prstGeom prst="rect">
            <a:avLst/>
          </a:prstGeom>
        </p:spPr>
        <p:txBody>
          <a:bodyPr>
            <a:normAutofit/>
          </a:bodyPr>
          <a:lstStyle/>
          <a:p>
            <a:pPr marL="0" marR="0" lvl="0" indent="0" algn="l" defTabSz="914400" rtl="0" eaLnBrk="1" fontAlgn="auto" latinLnBrk="0" hangingPunct="1">
              <a:lnSpc>
                <a:spcPct val="100000"/>
              </a:lnSpc>
              <a:spcBef>
                <a:spcPct val="60000"/>
              </a:spcBef>
              <a:spcAft>
                <a:spcPts val="0"/>
              </a:spcAft>
              <a:buClrTx/>
              <a:buSzTx/>
              <a:buFontTx/>
              <a:buNone/>
              <a:tabLst/>
              <a:defRPr/>
            </a:pPr>
            <a:r>
              <a:rPr kumimoji="0" lang="en-US" sz="2800" b="1" i="0" u="none" strike="noStrike" kern="1200" cap="none" spc="0" normalizeH="0" baseline="0" noProof="0" dirty="0">
                <a:ln>
                  <a:noFill/>
                </a:ln>
                <a:solidFill>
                  <a:schemeClr val="tx1"/>
                </a:solidFill>
                <a:effectLst/>
                <a:uLnTx/>
                <a:uFillTx/>
              </a:rPr>
              <a:t>Solution</a:t>
            </a:r>
          </a:p>
          <a:p>
            <a:pPr marL="514350" marR="0" lvl="0" indent="-514350" algn="l" defTabSz="914400" rtl="0" eaLnBrk="1" fontAlgn="auto" latinLnBrk="0" hangingPunct="1">
              <a:lnSpc>
                <a:spcPct val="100000"/>
              </a:lnSpc>
              <a:spcBef>
                <a:spcPct val="20000"/>
              </a:spcBef>
              <a:spcAft>
                <a:spcPts val="0"/>
              </a:spcAft>
              <a:buClrTx/>
              <a:buSzTx/>
              <a:buFont typeface="+mj-lt"/>
              <a:buAutoNum type="alphaLcPeriod"/>
              <a:tabLst/>
              <a:defRPr/>
            </a:pPr>
            <a:r>
              <a:rPr lang="en-US" sz="2800" dirty="0"/>
              <a:t> </a:t>
            </a:r>
            <a:endParaRPr kumimoji="0" lang="en-US" sz="2800" u="none" strike="noStrike" kern="1200" cap="none" spc="0" normalizeH="0" baseline="0" noProof="0" dirty="0">
              <a:ln>
                <a:noFill/>
              </a:ln>
              <a:solidFill>
                <a:schemeClr val="tx1"/>
              </a:solidFill>
              <a:effectLst/>
              <a:uLnTx/>
              <a:uFillTx/>
            </a:endParaRPr>
          </a:p>
          <a:p>
            <a:pPr marL="0" marR="0" lvl="0" indent="0" algn="l" defTabSz="914400" rtl="0" eaLnBrk="1" fontAlgn="auto" latinLnBrk="0" hangingPunct="1">
              <a:lnSpc>
                <a:spcPct val="100000"/>
              </a:lnSpc>
              <a:spcBef>
                <a:spcPct val="20000"/>
              </a:spcBef>
              <a:spcAft>
                <a:spcPts val="0"/>
              </a:spcAft>
              <a:buClrTx/>
              <a:buSzTx/>
              <a:buFontTx/>
              <a:buNone/>
              <a:tabLst/>
              <a:defRPr/>
            </a:pPr>
            <a:endParaRPr lang="en-US" sz="2800" b="1" i="1" dirty="0"/>
          </a:p>
          <a:p>
            <a:pPr marL="0" marR="0" lvl="0" indent="0" algn="l" defTabSz="914400" rtl="0" eaLnBrk="1" fontAlgn="auto" latinLnBrk="0" hangingPunct="1">
              <a:lnSpc>
                <a:spcPct val="100000"/>
              </a:lnSpc>
              <a:spcBef>
                <a:spcPct val="20000"/>
              </a:spcBef>
              <a:spcAft>
                <a:spcPts val="0"/>
              </a:spcAft>
              <a:buClrTx/>
              <a:buSzTx/>
              <a:buFontTx/>
              <a:buNone/>
              <a:tabLst/>
              <a:defRPr/>
            </a:pPr>
            <a:endParaRPr kumimoji="0" lang="en-US" sz="2800" b="1" i="1" u="none" strike="noStrike" kern="1200" cap="none" spc="0" normalizeH="0" baseline="0" noProof="0" dirty="0">
              <a:ln>
                <a:noFill/>
              </a:ln>
              <a:solidFill>
                <a:schemeClr val="tx1"/>
              </a:solidFill>
              <a:effectLst/>
              <a:uLnTx/>
              <a:uFillTx/>
            </a:endParaRPr>
          </a:p>
          <a:p>
            <a:pPr marL="0" marR="0" lvl="0" indent="0" algn="l" defTabSz="914400" rtl="0" eaLnBrk="1" fontAlgn="auto" latinLnBrk="0" hangingPunct="1">
              <a:lnSpc>
                <a:spcPct val="100000"/>
              </a:lnSpc>
              <a:spcBef>
                <a:spcPct val="20000"/>
              </a:spcBef>
              <a:spcAft>
                <a:spcPts val="0"/>
              </a:spcAft>
              <a:buClrTx/>
              <a:buSzTx/>
              <a:buFontTx/>
              <a:buNone/>
              <a:tabLst/>
              <a:defRPr/>
            </a:pPr>
            <a:endParaRPr lang="en-US" sz="2800" b="1" i="1" dirty="0"/>
          </a:p>
          <a:p>
            <a:pPr marL="0" marR="0" lvl="0" indent="0" algn="l" defTabSz="914400" rtl="0" eaLnBrk="1" fontAlgn="auto" latinLnBrk="0" hangingPunct="1">
              <a:lnSpc>
                <a:spcPct val="100000"/>
              </a:lnSpc>
              <a:spcBef>
                <a:spcPct val="20000"/>
              </a:spcBef>
              <a:spcAft>
                <a:spcPts val="0"/>
              </a:spcAft>
              <a:buClrTx/>
              <a:buSzTx/>
              <a:buFontTx/>
              <a:buNone/>
              <a:tabLst/>
              <a:defRPr/>
            </a:pPr>
            <a:endParaRPr kumimoji="0" lang="en-US" sz="2800" b="1" i="1" u="none" strike="noStrike" kern="1200" cap="none" spc="0" normalizeH="0" baseline="0" noProof="0" dirty="0">
              <a:ln>
                <a:noFill/>
              </a:ln>
              <a:solidFill>
                <a:schemeClr val="tx1"/>
              </a:solidFill>
              <a:effectLst/>
              <a:uLnTx/>
              <a:uFillTx/>
            </a:endParaRPr>
          </a:p>
          <a:p>
            <a:pPr marL="0" marR="0" lvl="0" indent="0" algn="l" defTabSz="914400" rtl="0" eaLnBrk="1" fontAlgn="auto" latinLnBrk="0" hangingPunct="1">
              <a:lnSpc>
                <a:spcPct val="100000"/>
              </a:lnSpc>
              <a:spcBef>
                <a:spcPct val="20000"/>
              </a:spcBef>
              <a:spcAft>
                <a:spcPts val="0"/>
              </a:spcAft>
              <a:buClrTx/>
              <a:buSzTx/>
              <a:buFontTx/>
              <a:buNone/>
              <a:tabLst/>
              <a:defRPr/>
            </a:pPr>
            <a:endParaRPr kumimoji="0" lang="en-US" sz="2800" b="1" i="1" u="none" strike="noStrike" kern="1200" cap="none" spc="0" normalizeH="0" baseline="0" noProof="0" dirty="0">
              <a:ln>
                <a:noFill/>
              </a:ln>
              <a:solidFill>
                <a:schemeClr val="tx1"/>
              </a:solidFill>
              <a:effectLst/>
              <a:uLnTx/>
              <a:uFillTx/>
            </a:endParaRPr>
          </a:p>
          <a:p>
            <a:pPr marL="0" marR="0" lvl="0" indent="0" algn="l" defTabSz="914400" rtl="0" eaLnBrk="1" fontAlgn="auto" latinLnBrk="0" hangingPunct="1">
              <a:lnSpc>
                <a:spcPct val="100000"/>
              </a:lnSpc>
              <a:spcBef>
                <a:spcPct val="20000"/>
              </a:spcBef>
              <a:spcAft>
                <a:spcPts val="0"/>
              </a:spcAft>
              <a:buClrTx/>
              <a:buSzTx/>
              <a:buFontTx/>
              <a:buNone/>
              <a:tabLst/>
              <a:defRPr/>
            </a:pPr>
            <a:r>
              <a:rPr kumimoji="0" lang="en-US" sz="2800" b="0" i="1" u="none" strike="noStrike" kern="1200" cap="none" spc="0" normalizeH="0" baseline="0" noProof="0" dirty="0">
                <a:ln>
                  <a:noFill/>
                </a:ln>
                <a:solidFill>
                  <a:srgbClr val="FF0000"/>
                </a:solidFill>
                <a:effectLst/>
                <a:uLnTx/>
                <a:uFillTx/>
              </a:rPr>
              <a:t>s</a:t>
            </a:r>
            <a:r>
              <a:rPr kumimoji="0" lang="en-US" sz="2800" b="0" i="0" u="none" strike="noStrike" kern="1200" cap="none" spc="0" normalizeH="0" baseline="0" noProof="0" dirty="0">
                <a:ln>
                  <a:noFill/>
                </a:ln>
                <a:solidFill>
                  <a:srgbClr val="FF0000"/>
                </a:solidFill>
                <a:effectLst/>
                <a:uLnTx/>
                <a:uFillTx/>
              </a:rPr>
              <a:t> is not a function</a:t>
            </a:r>
            <a:r>
              <a:rPr kumimoji="0" lang="en-US" sz="2800" b="0" i="0" u="none" strike="noStrike" kern="1200" cap="none" spc="0" normalizeH="0" baseline="0" noProof="0" dirty="0">
                <a:ln>
                  <a:noFill/>
                </a:ln>
                <a:solidFill>
                  <a:schemeClr val="tx1"/>
                </a:solidFill>
                <a:effectLst/>
                <a:uLnTx/>
                <a:uFillTx/>
              </a:rPr>
              <a:t>.  The number </a:t>
            </a:r>
            <a:r>
              <a:rPr kumimoji="0" lang="en-US" sz="2800" b="0" i="0" u="none" strike="noStrike" kern="1200" cap="none" spc="0" normalizeH="0" baseline="0" noProof="0" dirty="0">
                <a:ln>
                  <a:noFill/>
                </a:ln>
                <a:solidFill>
                  <a:srgbClr val="FF0000"/>
                </a:solidFill>
                <a:effectLst/>
                <a:uLnTx/>
                <a:uFillTx/>
              </a:rPr>
              <a:t>2</a:t>
            </a:r>
            <a:r>
              <a:rPr kumimoji="0" lang="en-US" sz="2800" b="0" i="0" u="none" strike="noStrike" kern="1200" cap="none" spc="0" normalizeH="0" baseline="0" noProof="0" dirty="0">
                <a:ln>
                  <a:noFill/>
                </a:ln>
                <a:solidFill>
                  <a:schemeClr val="tx1"/>
                </a:solidFill>
                <a:effectLst/>
                <a:uLnTx/>
                <a:uFillTx/>
              </a:rPr>
              <a:t> appears as a first coordinate more than once.</a:t>
            </a:r>
            <a:endParaRPr kumimoji="0" lang="en-US" sz="2800" b="0" i="0" u="none" strike="noStrike" kern="1200" cap="none" spc="0" normalizeH="0" baseline="0" noProof="0" dirty="0">
              <a:ln>
                <a:noFill/>
              </a:ln>
              <a:solidFill>
                <a:srgbClr val="366092"/>
              </a:solidFill>
              <a:effectLst/>
              <a:uLnTx/>
              <a:uFillTx/>
            </a:endParaRPr>
          </a:p>
        </p:txBody>
      </p:sp>
      <p:sp>
        <p:nvSpPr>
          <p:cNvPr id="15362" name="Rectangle 2"/>
          <p:cNvSpPr>
            <a:spLocks noGrp="1"/>
          </p:cNvSpPr>
          <p:nvPr>
            <p:ph type="title"/>
          </p:nvPr>
        </p:nvSpPr>
        <p:spPr>
          <a:prstGeom prst="rect">
            <a:avLst/>
          </a:prstGeom>
        </p:spPr>
        <p:txBody>
          <a:bodyPr/>
          <a:lstStyle/>
          <a:p>
            <a:r>
              <a:rPr lang="en-US" sz="3200" dirty="0">
                <a:solidFill>
                  <a:schemeClr val="accent1"/>
                </a:solidFill>
              </a:rPr>
              <a:t>Example 3: </a:t>
            </a:r>
            <a:r>
              <a:rPr lang="en-US" dirty="0"/>
              <a:t>Determining if a Relation is a Function </a:t>
            </a:r>
            <a:r>
              <a:rPr lang="en-US" dirty="0">
                <a:solidFill>
                  <a:schemeClr val="accent1"/>
                </a:solidFill>
              </a:rPr>
              <a:t>(cont.)</a:t>
            </a:r>
            <a:endParaRPr lang="en-US" sz="3200" dirty="0">
              <a:solidFill>
                <a:schemeClr val="accent1"/>
              </a:solidFill>
            </a:endParaRPr>
          </a:p>
        </p:txBody>
      </p:sp>
      <p:pic>
        <p:nvPicPr>
          <p:cNvPr id="6" name="Picture 3" descr="Ch_9_11"/>
          <p:cNvPicPr>
            <a:picLocks noChangeAspect="1" noChangeArrowheads="1"/>
          </p:cNvPicPr>
          <p:nvPr/>
        </p:nvPicPr>
        <p:blipFill>
          <a:blip r:embed="rId3" cstate="print"/>
          <a:srcRect/>
          <a:stretch>
            <a:fillRect/>
          </a:stretch>
        </p:blipFill>
        <p:spPr bwMode="auto">
          <a:xfrm>
            <a:off x="4726998" y="2100183"/>
            <a:ext cx="2983006" cy="2743200"/>
          </a:xfrm>
          <a:prstGeom prst="rect">
            <a:avLst/>
          </a:prstGeom>
          <a:noFill/>
          <a:ln w="9525">
            <a:noFill/>
            <a:miter lim="800000"/>
            <a:headEnd/>
            <a:tailEnd/>
          </a:ln>
        </p:spPr>
      </p:pic>
      <p:graphicFrame>
        <p:nvGraphicFramePr>
          <p:cNvPr id="7" name="Object 4">
            <a:extLst>
              <a:ext uri="{FF2B5EF4-FFF2-40B4-BE49-F238E27FC236}">
                <a16:creationId xmlns:a16="http://schemas.microsoft.com/office/drawing/2014/main" id="{F16A62BD-66FE-4557-8082-2D3C2CE9058A}"/>
              </a:ext>
            </a:extLst>
          </p:cNvPr>
          <p:cNvGraphicFramePr>
            <a:graphicFrameLocks noGrp="1" noChangeAspect="1"/>
          </p:cNvGraphicFramePr>
          <p:nvPr>
            <p:ph idx="1"/>
            <p:extLst>
              <p:ext uri="{D42A27DB-BD31-4B8C-83A1-F6EECF244321}">
                <p14:modId xmlns:p14="http://schemas.microsoft.com/office/powerpoint/2010/main" val="1993641317"/>
              </p:ext>
            </p:extLst>
          </p:nvPr>
        </p:nvGraphicFramePr>
        <p:xfrm>
          <a:off x="296863" y="2906713"/>
          <a:ext cx="4275137" cy="615950"/>
        </p:xfrm>
        <a:graphic>
          <a:graphicData uri="http://schemas.openxmlformats.org/presentationml/2006/ole">
            <mc:AlternateContent xmlns:mc="http://schemas.openxmlformats.org/markup-compatibility/2006">
              <mc:Choice xmlns:v="urn:schemas-microsoft-com:vml" Requires="v">
                <p:oleObj spid="_x0000_s48138" name="Equation" r:id="rId4" imgW="4762440" imgH="685800" progId="Equation.DSMT4">
                  <p:embed/>
                </p:oleObj>
              </mc:Choice>
              <mc:Fallback>
                <p:oleObj name="Equation" r:id="rId4" imgW="4762440" imgH="685800" progId="Equation.DSMT4">
                  <p:embed/>
                  <p:pic>
                    <p:nvPicPr>
                      <p:cNvPr id="15364" name="Object 4"/>
                      <p:cNvPicPr>
                        <a:picLocks noGrp="1" noChangeAspect="1" noChangeArrowheads="1"/>
                      </p:cNvPicPr>
                      <p:nvPr/>
                    </p:nvPicPr>
                    <p:blipFill>
                      <a:blip r:embed="rId5"/>
                      <a:srcRect/>
                      <a:stretch>
                        <a:fillRect/>
                      </a:stretch>
                    </p:blipFill>
                    <p:spPr bwMode="auto">
                      <a:xfrm>
                        <a:off x="296863" y="2906713"/>
                        <a:ext cx="4275137" cy="615950"/>
                      </a:xfrm>
                      <a:prstGeom prst="rect">
                        <a:avLst/>
                      </a:prstGeom>
                      <a:noFill/>
                    </p:spPr>
                  </p:pic>
                </p:oleObj>
              </mc:Fallback>
            </mc:AlternateContent>
          </a:graphicData>
        </a:graphic>
      </p:graphicFrame>
    </p:spTree>
    <p:extLst>
      <p:ext uri="{BB962C8B-B14F-4D97-AF65-F5344CB8AC3E}">
        <p14:creationId xmlns:p14="http://schemas.microsoft.com/office/powerpoint/2010/main" val="20441296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7"/>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6"/>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5">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2"/>
          <p:cNvSpPr txBox="1">
            <a:spLocks/>
          </p:cNvSpPr>
          <p:nvPr/>
        </p:nvSpPr>
        <p:spPr>
          <a:xfrm>
            <a:off x="457200" y="1280160"/>
            <a:ext cx="8229600" cy="4587240"/>
          </a:xfrm>
          <a:prstGeom prst="rect">
            <a:avLst/>
          </a:prstGeom>
        </p:spPr>
        <p:txBody>
          <a:bodyPr>
            <a:normAutofit/>
          </a:bodyPr>
          <a:lstStyle/>
          <a:p>
            <a:pPr marL="514350" marR="0" lvl="0" indent="-514350" algn="l" defTabSz="914400" rtl="0" eaLnBrk="1" fontAlgn="auto" latinLnBrk="0" hangingPunct="1">
              <a:lnSpc>
                <a:spcPct val="100000"/>
              </a:lnSpc>
              <a:spcBef>
                <a:spcPct val="20000"/>
              </a:spcBef>
              <a:spcAft>
                <a:spcPts val="0"/>
              </a:spcAft>
              <a:buClrTx/>
              <a:buSzTx/>
              <a:buFont typeface="+mj-lt"/>
              <a:buAutoNum type="alphaLcPeriod" startAt="2"/>
              <a:tabLst/>
              <a:defRPr/>
            </a:pPr>
            <a:r>
              <a:rPr lang="en-US" sz="2800" dirty="0"/>
              <a:t> </a:t>
            </a:r>
            <a:endParaRPr kumimoji="0" lang="en-US" sz="2800" i="0" u="none" strike="noStrike" kern="1200" cap="none" spc="0" normalizeH="0" baseline="0" noProof="0" dirty="0">
              <a:ln>
                <a:noFill/>
              </a:ln>
              <a:solidFill>
                <a:schemeClr val="tx1"/>
              </a:solidFill>
              <a:effectLst/>
              <a:uLnTx/>
              <a:uFillTx/>
              <a:latin typeface="+mn-lt"/>
              <a:ea typeface="+mn-ea"/>
              <a:cs typeface="+mn-cs"/>
            </a:endParaRPr>
          </a:p>
          <a:p>
            <a:pPr marL="0" marR="0" lvl="0" indent="0" algn="l" defTabSz="914400" rtl="0" eaLnBrk="1" fontAlgn="auto" latinLnBrk="0" hangingPunct="1">
              <a:lnSpc>
                <a:spcPct val="100000"/>
              </a:lnSpc>
              <a:spcBef>
                <a:spcPct val="60000"/>
              </a:spcBef>
              <a:spcAft>
                <a:spcPts val="0"/>
              </a:spcAft>
              <a:buClrTx/>
              <a:buSzTx/>
              <a:buFontTx/>
              <a:buNone/>
              <a:tabLst/>
              <a:defRPr/>
            </a:pPr>
            <a:endParaRPr kumimoji="0" lang="en-US" sz="2800" b="1" i="0" u="none" strike="noStrike" kern="1200" cap="none" spc="0" normalizeH="0" baseline="0" noProof="0" dirty="0">
              <a:ln>
                <a:noFill/>
              </a:ln>
              <a:solidFill>
                <a:schemeClr val="tx1"/>
              </a:solidFill>
              <a:effectLst/>
              <a:uLnTx/>
              <a:uFillTx/>
              <a:latin typeface="+mn-lt"/>
              <a:ea typeface="+mn-ea"/>
              <a:cs typeface="+mn-cs"/>
            </a:endParaRPr>
          </a:p>
          <a:p>
            <a:pPr marL="0" marR="0" lvl="0" indent="0" algn="l" defTabSz="914400" rtl="0" eaLnBrk="1" fontAlgn="auto" latinLnBrk="0" hangingPunct="1">
              <a:lnSpc>
                <a:spcPct val="100000"/>
              </a:lnSpc>
              <a:spcBef>
                <a:spcPct val="60000"/>
              </a:spcBef>
              <a:spcAft>
                <a:spcPts val="0"/>
              </a:spcAft>
              <a:buClrTx/>
              <a:buSzTx/>
              <a:buFontTx/>
              <a:buNone/>
              <a:tabLst/>
              <a:defRPr/>
            </a:pPr>
            <a:endParaRPr kumimoji="0" lang="en-US" sz="2800" b="1" i="0" u="none" strike="noStrike" kern="1200" cap="none" spc="0" normalizeH="0" baseline="0" noProof="0" dirty="0">
              <a:ln>
                <a:noFill/>
              </a:ln>
              <a:solidFill>
                <a:schemeClr val="tx1"/>
              </a:solidFill>
              <a:effectLst/>
              <a:uLnTx/>
              <a:uFillTx/>
              <a:latin typeface="+mn-lt"/>
              <a:ea typeface="+mn-ea"/>
              <a:cs typeface="+mn-cs"/>
            </a:endParaRPr>
          </a:p>
          <a:p>
            <a:pPr marL="0" marR="0" lvl="0" indent="0" algn="l" defTabSz="914400" rtl="0" eaLnBrk="1" fontAlgn="auto" latinLnBrk="0" hangingPunct="1">
              <a:lnSpc>
                <a:spcPct val="100000"/>
              </a:lnSpc>
              <a:spcBef>
                <a:spcPct val="60000"/>
              </a:spcBef>
              <a:spcAft>
                <a:spcPts val="0"/>
              </a:spcAft>
              <a:buClrTx/>
              <a:buSzTx/>
              <a:buFontTx/>
              <a:buNone/>
              <a:tabLst/>
              <a:defRPr/>
            </a:pPr>
            <a:endParaRPr kumimoji="0" lang="en-US" sz="2800" b="1" i="0" u="none" strike="noStrike" kern="1200" cap="none" spc="0" normalizeH="0" baseline="0" noProof="0" dirty="0">
              <a:ln>
                <a:noFill/>
              </a:ln>
              <a:solidFill>
                <a:schemeClr val="tx1"/>
              </a:solidFill>
              <a:effectLst/>
              <a:uLnTx/>
              <a:uFillTx/>
              <a:latin typeface="+mn-lt"/>
              <a:ea typeface="+mn-ea"/>
              <a:cs typeface="+mn-cs"/>
            </a:endParaRPr>
          </a:p>
          <a:p>
            <a:pPr marL="0" marR="0" lvl="0" indent="0" algn="l" defTabSz="914400" rtl="0" eaLnBrk="1" fontAlgn="auto" latinLnBrk="0" hangingPunct="1">
              <a:lnSpc>
                <a:spcPct val="100000"/>
              </a:lnSpc>
              <a:spcBef>
                <a:spcPct val="60000"/>
              </a:spcBef>
              <a:spcAft>
                <a:spcPts val="0"/>
              </a:spcAft>
              <a:buClrTx/>
              <a:buSzTx/>
              <a:buFontTx/>
              <a:buNone/>
              <a:tabLst/>
              <a:defRPr/>
            </a:pPr>
            <a:endParaRPr kumimoji="0" lang="en-US" sz="2400" b="1" i="0" u="none" strike="noStrike" kern="1200" cap="none" spc="0" normalizeH="0" baseline="0" noProof="0" dirty="0">
              <a:ln>
                <a:noFill/>
              </a:ln>
              <a:solidFill>
                <a:schemeClr val="tx1"/>
              </a:solidFill>
              <a:effectLst/>
              <a:uLnTx/>
              <a:uFillTx/>
              <a:latin typeface="+mn-lt"/>
              <a:ea typeface="+mn-ea"/>
              <a:cs typeface="+mn-cs"/>
            </a:endParaRPr>
          </a:p>
          <a:p>
            <a:pPr lvl="0">
              <a:spcBef>
                <a:spcPct val="20000"/>
              </a:spcBef>
              <a:defRPr/>
            </a:pPr>
            <a:r>
              <a:rPr kumimoji="0" lang="en-US" sz="2800" b="0" i="1" u="none" strike="noStrike" kern="1200" cap="none" spc="0" normalizeH="0" baseline="0" noProof="0" dirty="0">
                <a:ln>
                  <a:noFill/>
                </a:ln>
                <a:solidFill>
                  <a:srgbClr val="FF0000"/>
                </a:solidFill>
                <a:effectLst/>
                <a:uLnTx/>
                <a:uFillTx/>
                <a:latin typeface="+mn-lt"/>
                <a:ea typeface="+mn-ea"/>
                <a:cs typeface="+mn-cs"/>
              </a:rPr>
              <a:t>t</a:t>
            </a:r>
            <a:r>
              <a:rPr kumimoji="0" lang="en-US" sz="2800" b="0" i="0" u="none" strike="noStrike" kern="1200" cap="none" spc="0" normalizeH="0" baseline="0" noProof="0" dirty="0">
                <a:ln>
                  <a:noFill/>
                </a:ln>
                <a:solidFill>
                  <a:srgbClr val="FF0000"/>
                </a:solidFill>
                <a:effectLst/>
                <a:uLnTx/>
                <a:uFillTx/>
                <a:latin typeface="+mn-lt"/>
                <a:ea typeface="+mn-ea"/>
                <a:cs typeface="+mn-cs"/>
              </a:rPr>
              <a:t> is a function</a:t>
            </a:r>
            <a:r>
              <a:rPr kumimoji="0" lang="en-US" sz="2800" b="0" i="0" u="none" strike="noStrike" kern="1200" cap="none" spc="0" normalizeH="0" baseline="0" noProof="0" dirty="0">
                <a:ln>
                  <a:noFill/>
                </a:ln>
                <a:solidFill>
                  <a:schemeClr val="tx1"/>
                </a:solidFill>
                <a:effectLst/>
                <a:uLnTx/>
                <a:uFillTx/>
                <a:latin typeface="+mn-lt"/>
                <a:ea typeface="+mn-ea"/>
                <a:cs typeface="+mn-cs"/>
              </a:rPr>
              <a:t>. Each first coordinate appears only once. The fact that the second coordinates are all the same  </a:t>
            </a:r>
            <a:r>
              <a:rPr lang="en-US" sz="2800" dirty="0"/>
              <a:t>has </a:t>
            </a:r>
            <a:r>
              <a:rPr kumimoji="0" lang="en-US" sz="2800" b="0" i="0" u="none" strike="noStrike" kern="1200" cap="none" spc="0" normalizeH="0" baseline="0" noProof="0" dirty="0">
                <a:ln>
                  <a:noFill/>
                </a:ln>
                <a:solidFill>
                  <a:schemeClr val="tx1"/>
                </a:solidFill>
                <a:effectLst/>
                <a:uLnTx/>
                <a:uFillTx/>
                <a:latin typeface="+mn-lt"/>
                <a:ea typeface="+mn-ea"/>
                <a:cs typeface="+mn-cs"/>
              </a:rPr>
              <a:t>no effect on the concept of a function.</a:t>
            </a:r>
          </a:p>
        </p:txBody>
      </p:sp>
      <p:sp>
        <p:nvSpPr>
          <p:cNvPr id="17410" name="Rectangle 2"/>
          <p:cNvSpPr>
            <a:spLocks noGrp="1"/>
          </p:cNvSpPr>
          <p:nvPr>
            <p:ph type="title"/>
          </p:nvPr>
        </p:nvSpPr>
        <p:spPr>
          <a:prstGeom prst="rect">
            <a:avLst/>
          </a:prstGeom>
        </p:spPr>
        <p:txBody>
          <a:bodyPr/>
          <a:lstStyle/>
          <a:p>
            <a:r>
              <a:rPr lang="en-US" sz="3200" dirty="0">
                <a:solidFill>
                  <a:schemeClr val="accent1"/>
                </a:solidFill>
              </a:rPr>
              <a:t>Example 3: </a:t>
            </a:r>
            <a:r>
              <a:rPr lang="en-US" dirty="0"/>
              <a:t>Determining if a Relation is a Function </a:t>
            </a:r>
            <a:r>
              <a:rPr lang="en-US" sz="3200" dirty="0">
                <a:solidFill>
                  <a:schemeClr val="accent1"/>
                </a:solidFill>
              </a:rPr>
              <a:t>(cont.)</a:t>
            </a:r>
          </a:p>
        </p:txBody>
      </p:sp>
      <p:pic>
        <p:nvPicPr>
          <p:cNvPr id="6" name="Picture 3" descr="Ch_9_12"/>
          <p:cNvPicPr>
            <a:picLocks noChangeAspect="1" noChangeArrowheads="1"/>
          </p:cNvPicPr>
          <p:nvPr/>
        </p:nvPicPr>
        <p:blipFill>
          <a:blip r:embed="rId3" cstate="print"/>
          <a:srcRect/>
          <a:stretch>
            <a:fillRect/>
          </a:stretch>
        </p:blipFill>
        <p:spPr bwMode="auto">
          <a:xfrm>
            <a:off x="5181600" y="1447800"/>
            <a:ext cx="2983305" cy="2743200"/>
          </a:xfrm>
          <a:prstGeom prst="rect">
            <a:avLst/>
          </a:prstGeom>
          <a:noFill/>
          <a:ln w="9525">
            <a:noFill/>
            <a:miter lim="800000"/>
            <a:headEnd/>
            <a:tailEnd/>
          </a:ln>
        </p:spPr>
      </p:pic>
      <p:graphicFrame>
        <p:nvGraphicFramePr>
          <p:cNvPr id="7" name="Object 4">
            <a:extLst>
              <a:ext uri="{FF2B5EF4-FFF2-40B4-BE49-F238E27FC236}">
                <a16:creationId xmlns:a16="http://schemas.microsoft.com/office/drawing/2014/main" id="{49BDD115-512C-40B9-A4BA-9ABE5C1DFEF5}"/>
              </a:ext>
            </a:extLst>
          </p:cNvPr>
          <p:cNvGraphicFramePr>
            <a:graphicFrameLocks noChangeAspect="1"/>
          </p:cNvGraphicFramePr>
          <p:nvPr>
            <p:extLst>
              <p:ext uri="{D42A27DB-BD31-4B8C-83A1-F6EECF244321}">
                <p14:modId xmlns:p14="http://schemas.microsoft.com/office/powerpoint/2010/main" val="1357786961"/>
              </p:ext>
            </p:extLst>
          </p:nvPr>
        </p:nvGraphicFramePr>
        <p:xfrm>
          <a:off x="82550" y="2465388"/>
          <a:ext cx="5170488" cy="706437"/>
        </p:xfrm>
        <a:graphic>
          <a:graphicData uri="http://schemas.openxmlformats.org/presentationml/2006/ole">
            <mc:AlternateContent xmlns:mc="http://schemas.openxmlformats.org/markup-compatibility/2006">
              <mc:Choice xmlns:v="urn:schemas-microsoft-com:vml" Requires="v">
                <p:oleObj spid="_x0000_s49162" name="Equation" r:id="rId4" imgW="5968800" imgH="685800" progId="Equation.DSMT4">
                  <p:embed/>
                </p:oleObj>
              </mc:Choice>
              <mc:Fallback>
                <p:oleObj name="Equation" r:id="rId4" imgW="5968800" imgH="685800" progId="Equation.DSMT4">
                  <p:embed/>
                  <p:pic>
                    <p:nvPicPr>
                      <p:cNvPr id="7" name="Object 4"/>
                      <p:cNvPicPr>
                        <a:picLocks noChangeAspect="1" noChangeArrowheads="1"/>
                      </p:cNvPicPr>
                      <p:nvPr/>
                    </p:nvPicPr>
                    <p:blipFill>
                      <a:blip r:embed="rId5"/>
                      <a:srcRect/>
                      <a:stretch>
                        <a:fillRect/>
                      </a:stretch>
                    </p:blipFill>
                    <p:spPr bwMode="auto">
                      <a:xfrm>
                        <a:off x="82550" y="2465388"/>
                        <a:ext cx="5170488" cy="706437"/>
                      </a:xfrm>
                      <a:prstGeom prst="rect">
                        <a:avLst/>
                      </a:prstGeom>
                      <a:noFill/>
                      <a:ln>
                        <a:noFill/>
                      </a:ln>
                      <a:effec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7"/>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6"/>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5">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p:cNvSpPr>
          <p:nvPr>
            <p:ph type="title"/>
          </p:nvPr>
        </p:nvSpPr>
        <p:spPr>
          <a:prstGeom prst="rect">
            <a:avLst/>
          </a:prstGeom>
        </p:spPr>
        <p:txBody>
          <a:bodyPr/>
          <a:lstStyle/>
          <a:p>
            <a:r>
              <a:rPr lang="en-US">
                <a:solidFill>
                  <a:schemeClr val="tx1"/>
                </a:solidFill>
              </a:rPr>
              <a:t>Vertical Line Test</a:t>
            </a:r>
          </a:p>
        </p:txBody>
      </p:sp>
      <p:sp>
        <p:nvSpPr>
          <p:cNvPr id="19459" name="TextBox 3"/>
          <p:cNvSpPr>
            <a:spLocks noGrp="1" noChangeArrowheads="1"/>
          </p:cNvSpPr>
          <p:nvPr>
            <p:ph idx="1"/>
          </p:nvPr>
        </p:nvSpPr>
        <p:spPr>
          <a:xfrm>
            <a:off x="457200" y="1280160"/>
            <a:ext cx="8229600" cy="1902059"/>
          </a:xfrm>
          <a:prstGeom prst="rect">
            <a:avLst/>
          </a:prstGeom>
          <a:solidFill>
            <a:srgbClr val="FFFFCC"/>
          </a:solidFill>
          <a:ln w="28575">
            <a:solidFill>
              <a:srgbClr val="000000"/>
            </a:solidFill>
          </a:ln>
        </p:spPr>
        <p:txBody>
          <a:bodyPr>
            <a:spAutoFit/>
          </a:bodyPr>
          <a:lstStyle/>
          <a:p>
            <a:pPr marL="15875" indent="-15875" algn="ctr">
              <a:buFont typeface="Courier New" pitchFamily="49" charset="0"/>
              <a:buNone/>
              <a:tabLst>
                <a:tab pos="342900" algn="l"/>
                <a:tab pos="977900" algn="l"/>
                <a:tab pos="7150100" algn="l"/>
              </a:tabLst>
            </a:pPr>
            <a:r>
              <a:rPr lang="en-US" b="1" i="0" dirty="0">
                <a:solidFill>
                  <a:srgbClr val="000000"/>
                </a:solidFill>
              </a:rPr>
              <a:t>Procedure</a:t>
            </a:r>
          </a:p>
          <a:p>
            <a:pPr marL="15875" indent="-15875">
              <a:buFont typeface="Courier New" pitchFamily="49" charset="0"/>
              <a:buNone/>
              <a:tabLst>
                <a:tab pos="342900" algn="l"/>
                <a:tab pos="977900" algn="l"/>
                <a:tab pos="7150100" algn="l"/>
              </a:tabLst>
            </a:pPr>
            <a:r>
              <a:rPr lang="en-US" i="0" dirty="0">
                <a:solidFill>
                  <a:srgbClr val="000000"/>
                </a:solidFill>
              </a:rPr>
              <a:t>If </a:t>
            </a:r>
            <a:r>
              <a:rPr lang="en-US" b="1" i="0" dirty="0">
                <a:solidFill>
                  <a:srgbClr val="C00000"/>
                </a:solidFill>
              </a:rPr>
              <a:t>any</a:t>
            </a:r>
            <a:r>
              <a:rPr lang="en-US" i="0" dirty="0">
                <a:solidFill>
                  <a:srgbClr val="000000"/>
                </a:solidFill>
              </a:rPr>
              <a:t> vertical line intersects the graph of a relation at more than one point, then the relation is </a:t>
            </a:r>
            <a:r>
              <a:rPr lang="en-US" b="1" i="0" dirty="0">
                <a:solidFill>
                  <a:srgbClr val="C00000"/>
                </a:solidFill>
              </a:rPr>
              <a:t>not</a:t>
            </a:r>
            <a:r>
              <a:rPr lang="en-US" i="0" dirty="0">
                <a:solidFill>
                  <a:srgbClr val="000000"/>
                </a:solidFill>
              </a:rPr>
              <a:t> a function.</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p:cNvSpPr>
          <p:nvPr>
            <p:ph type="title"/>
          </p:nvPr>
        </p:nvSpPr>
        <p:spPr>
          <a:prstGeom prst="rect">
            <a:avLst/>
          </a:prstGeom>
        </p:spPr>
        <p:txBody>
          <a:bodyPr/>
          <a:lstStyle/>
          <a:p>
            <a:r>
              <a:rPr lang="en-US" sz="3200" dirty="0">
                <a:solidFill>
                  <a:schemeClr val="accent1"/>
                </a:solidFill>
              </a:rPr>
              <a:t>Example 4: </a:t>
            </a:r>
            <a:r>
              <a:rPr lang="en-US" dirty="0"/>
              <a:t>Using the Vertical Line Test</a:t>
            </a:r>
            <a:endParaRPr lang="en-US" sz="3200" dirty="0">
              <a:solidFill>
                <a:schemeClr val="accent1"/>
              </a:solidFill>
            </a:endParaRPr>
          </a:p>
        </p:txBody>
      </p:sp>
      <p:sp>
        <p:nvSpPr>
          <p:cNvPr id="20483" name="Rectangle 3"/>
          <p:cNvSpPr>
            <a:spLocks noGrp="1"/>
          </p:cNvSpPr>
          <p:nvPr>
            <p:ph idx="1"/>
          </p:nvPr>
        </p:nvSpPr>
        <p:spPr>
          <a:prstGeom prst="rect">
            <a:avLst/>
          </a:prstGeom>
        </p:spPr>
        <p:txBody>
          <a:bodyPr/>
          <a:lstStyle/>
          <a:p>
            <a:pPr marL="0" indent="0" defTabSz="342900">
              <a:spcBef>
                <a:spcPct val="0"/>
              </a:spcBef>
              <a:buFont typeface="Courier New" pitchFamily="49" charset="0"/>
              <a:buNone/>
            </a:pPr>
            <a:r>
              <a:rPr lang="en-US" i="0" dirty="0">
                <a:solidFill>
                  <a:schemeClr val="tx1"/>
                </a:solidFill>
              </a:rPr>
              <a:t>Use the vertical line test to determine whether each  graph represents a function. Then list the domain and range of each graph.</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p:cNvSpPr>
          <p:nvPr>
            <p:ph type="title"/>
          </p:nvPr>
        </p:nvSpPr>
        <p:spPr>
          <a:prstGeom prst="rect">
            <a:avLst/>
          </a:prstGeom>
        </p:spPr>
        <p:txBody>
          <a:bodyPr/>
          <a:lstStyle/>
          <a:p>
            <a:r>
              <a:rPr lang="en-US" dirty="0">
                <a:solidFill>
                  <a:schemeClr val="accent1"/>
                </a:solidFill>
              </a:rPr>
              <a:t>Example 4: </a:t>
            </a:r>
            <a:r>
              <a:rPr lang="en-US" dirty="0"/>
              <a:t>Using the Vertical Line Test</a:t>
            </a:r>
            <a:r>
              <a:rPr lang="en-US" dirty="0">
                <a:solidFill>
                  <a:schemeClr val="accent1"/>
                </a:solidFill>
              </a:rPr>
              <a:t> (cont.)</a:t>
            </a:r>
            <a:endParaRPr lang="en-US" sz="3200" dirty="0">
              <a:solidFill>
                <a:schemeClr val="accent1"/>
              </a:solidFill>
            </a:endParaRPr>
          </a:p>
        </p:txBody>
      </p:sp>
      <p:graphicFrame>
        <p:nvGraphicFramePr>
          <p:cNvPr id="5" name="Object 5"/>
          <p:cNvGraphicFramePr>
            <a:graphicFrameLocks noChangeAspect="1"/>
          </p:cNvGraphicFramePr>
          <p:nvPr>
            <p:extLst>
              <p:ext uri="{D42A27DB-BD31-4B8C-83A1-F6EECF244321}">
                <p14:modId xmlns:p14="http://schemas.microsoft.com/office/powerpoint/2010/main" val="1509722901"/>
              </p:ext>
            </p:extLst>
          </p:nvPr>
        </p:nvGraphicFramePr>
        <p:xfrm>
          <a:off x="4245768" y="4114800"/>
          <a:ext cx="4252913" cy="1954213"/>
        </p:xfrm>
        <a:graphic>
          <a:graphicData uri="http://schemas.openxmlformats.org/presentationml/2006/ole">
            <mc:AlternateContent xmlns:mc="http://schemas.openxmlformats.org/markup-compatibility/2006">
              <mc:Choice xmlns:v="urn:schemas-microsoft-com:vml" Requires="v">
                <p:oleObj spid="_x0000_s41338" name="Equation" r:id="rId3" imgW="4242240" imgH="1947240" progId="Equation.DSMT4">
                  <p:embed/>
                </p:oleObj>
              </mc:Choice>
              <mc:Fallback>
                <p:oleObj name="Equation" r:id="rId3" imgW="4242240" imgH="1947240" progId="Equation.DSMT4">
                  <p:embed/>
                  <p:pic>
                    <p:nvPicPr>
                      <p:cNvPr id="0" name="Picture 367"/>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245768" y="4114800"/>
                        <a:ext cx="4252913" cy="1954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sp>
        <p:nvSpPr>
          <p:cNvPr id="6" name="Rectangle 5"/>
          <p:cNvSpPr/>
          <p:nvPr/>
        </p:nvSpPr>
        <p:spPr>
          <a:xfrm>
            <a:off x="28575" y="4693920"/>
            <a:ext cx="4572000" cy="1031051"/>
          </a:xfrm>
          <a:prstGeom prst="rect">
            <a:avLst/>
          </a:prstGeom>
        </p:spPr>
        <p:txBody>
          <a:bodyPr wrap="square">
            <a:spAutoFit/>
          </a:bodyPr>
          <a:lstStyle/>
          <a:p>
            <a:pPr defTabSz="342900">
              <a:spcBef>
                <a:spcPts val="600"/>
              </a:spcBef>
              <a:tabLst>
                <a:tab pos="914400" algn="l"/>
              </a:tabLst>
              <a:defRPr/>
            </a:pPr>
            <a:r>
              <a:rPr lang="en-US" sz="2800" dirty="0"/>
              <a:t>Here 	</a:t>
            </a:r>
            <a:r>
              <a:rPr lang="en-US" sz="2800" i="1" dirty="0">
                <a:solidFill>
                  <a:srgbClr val="FF0000"/>
                </a:solidFill>
              </a:rPr>
              <a:t>D</a:t>
            </a:r>
            <a:r>
              <a:rPr lang="en-US" sz="2800" dirty="0">
                <a:solidFill>
                  <a:srgbClr val="FF0000"/>
                </a:solidFill>
              </a:rPr>
              <a:t> </a:t>
            </a:r>
            <a:r>
              <a:rPr lang="en-US" sz="2800" b="1" dirty="0">
                <a:solidFill>
                  <a:srgbClr val="FF0000"/>
                </a:solidFill>
              </a:rPr>
              <a:t>=</a:t>
            </a:r>
            <a:r>
              <a:rPr lang="en-US" sz="2800" dirty="0">
                <a:solidFill>
                  <a:srgbClr val="FF0000"/>
                </a:solidFill>
              </a:rPr>
              <a:t> {</a:t>
            </a:r>
            <a:r>
              <a:rPr lang="en-US" sz="2800" dirty="0">
                <a:solidFill>
                  <a:srgbClr val="FF0000"/>
                </a:solidFill>
                <a:latin typeface="Symbol" pitchFamily="18" charset="2"/>
              </a:rPr>
              <a:t>-</a:t>
            </a:r>
            <a:r>
              <a:rPr lang="en-US" sz="2800" dirty="0">
                <a:solidFill>
                  <a:srgbClr val="FF0000"/>
                </a:solidFill>
              </a:rPr>
              <a:t>2 , </a:t>
            </a:r>
            <a:r>
              <a:rPr lang="en-US" sz="2800" dirty="0">
                <a:solidFill>
                  <a:srgbClr val="FF0000"/>
                </a:solidFill>
                <a:latin typeface="Symbol" pitchFamily="18" charset="2"/>
              </a:rPr>
              <a:t>-</a:t>
            </a:r>
            <a:r>
              <a:rPr lang="en-US" sz="2800" dirty="0">
                <a:solidFill>
                  <a:srgbClr val="FF0000"/>
                </a:solidFill>
              </a:rPr>
              <a:t>1, 0, 1, 2}</a:t>
            </a:r>
            <a:r>
              <a:rPr lang="en-US" sz="2800" dirty="0"/>
              <a:t> </a:t>
            </a:r>
          </a:p>
          <a:p>
            <a:pPr defTabSz="342900">
              <a:spcBef>
                <a:spcPts val="600"/>
              </a:spcBef>
              <a:tabLst>
                <a:tab pos="914400" algn="l"/>
              </a:tabLst>
              <a:defRPr/>
            </a:pPr>
            <a:r>
              <a:rPr lang="en-US" sz="2800" dirty="0"/>
              <a:t>and </a:t>
            </a:r>
            <a:r>
              <a:rPr lang="en-US" sz="2800" i="1" dirty="0">
                <a:solidFill>
                  <a:srgbClr val="FF0000"/>
                </a:solidFill>
              </a:rPr>
              <a:t>R</a:t>
            </a:r>
            <a:r>
              <a:rPr lang="en-US" sz="2800" dirty="0">
                <a:solidFill>
                  <a:srgbClr val="FF0000"/>
                </a:solidFill>
              </a:rPr>
              <a:t> </a:t>
            </a:r>
            <a:r>
              <a:rPr lang="en-US" sz="2800" b="1" dirty="0">
                <a:solidFill>
                  <a:srgbClr val="FF0000"/>
                </a:solidFill>
              </a:rPr>
              <a:t>=</a:t>
            </a:r>
            <a:r>
              <a:rPr lang="en-US" sz="2800" dirty="0">
                <a:solidFill>
                  <a:srgbClr val="FF0000"/>
                </a:solidFill>
              </a:rPr>
              <a:t> {0, 1, 3, 4, 5}</a:t>
            </a:r>
            <a:r>
              <a:rPr lang="en-US" sz="2800" dirty="0"/>
              <a:t>.</a:t>
            </a:r>
          </a:p>
        </p:txBody>
      </p:sp>
      <p:pic>
        <p:nvPicPr>
          <p:cNvPr id="41328" name="Picture 368"/>
          <p:cNvPicPr>
            <a:picLocks noChangeAspect="1" noChangeArrowheads="1"/>
          </p:cNvPicPr>
          <p:nvPr/>
        </p:nvPicPr>
        <p:blipFill>
          <a:blip r:embed="rId5" cstate="print"/>
          <a:srcRect/>
          <a:stretch>
            <a:fillRect/>
          </a:stretch>
        </p:blipFill>
        <p:spPr bwMode="auto">
          <a:xfrm>
            <a:off x="438150" y="1209675"/>
            <a:ext cx="3295650" cy="3347619"/>
          </a:xfrm>
          <a:prstGeom prst="rect">
            <a:avLst/>
          </a:prstGeom>
          <a:noFill/>
          <a:ln w="9525">
            <a:noFill/>
            <a:miter lim="800000"/>
            <a:headEnd/>
            <a:tailEnd/>
          </a:ln>
        </p:spPr>
      </p:pic>
      <p:sp>
        <p:nvSpPr>
          <p:cNvPr id="2" name="Rectangle 1">
            <a:extLst>
              <a:ext uri="{FF2B5EF4-FFF2-40B4-BE49-F238E27FC236}">
                <a16:creationId xmlns:a16="http://schemas.microsoft.com/office/drawing/2014/main" id="{8A9916AB-BD4C-4169-82F4-B49BC358A3C1}"/>
              </a:ext>
            </a:extLst>
          </p:cNvPr>
          <p:cNvSpPr/>
          <p:nvPr/>
        </p:nvSpPr>
        <p:spPr>
          <a:xfrm>
            <a:off x="4114800" y="980897"/>
            <a:ext cx="4572000" cy="3123932"/>
          </a:xfrm>
          <a:prstGeom prst="rect">
            <a:avLst/>
          </a:prstGeom>
        </p:spPr>
        <p:txBody>
          <a:bodyPr>
            <a:spAutoFit/>
          </a:bodyPr>
          <a:lstStyle/>
          <a:p>
            <a:pPr marL="344488" indent="-344488" algn="just" defTabSz="342900">
              <a:spcBef>
                <a:spcPts val="600"/>
              </a:spcBef>
              <a:defRPr/>
            </a:pPr>
            <a:r>
              <a:rPr lang="en-US" sz="2400" b="1" dirty="0"/>
              <a:t>Solution</a:t>
            </a:r>
          </a:p>
          <a:p>
            <a:pPr marL="514350" indent="-514350" defTabSz="342900">
              <a:spcBef>
                <a:spcPts val="600"/>
              </a:spcBef>
              <a:buFont typeface="+mj-lt"/>
              <a:buAutoNum type="alphaLcPeriod"/>
              <a:defRPr/>
            </a:pPr>
            <a:r>
              <a:rPr lang="en-US" sz="2400" dirty="0"/>
              <a:t>The relation is </a:t>
            </a:r>
            <a:r>
              <a:rPr lang="en-US" sz="2400" b="1" dirty="0"/>
              <a:t>not a function</a:t>
            </a:r>
            <a:r>
              <a:rPr lang="en-US" sz="2400" dirty="0"/>
              <a:t> since a vertical line can be drawn that intersects the graph at more than one point. Listing the ordered pairs shows that several </a:t>
            </a:r>
            <a:r>
              <a:rPr lang="en-US" sz="2400" i="1" dirty="0"/>
              <a:t>x</a:t>
            </a:r>
            <a:r>
              <a:rPr lang="en-US" sz="2400" dirty="0"/>
              <a:t>-coordinates appear more than once.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132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2"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p:cNvSpPr>
          <p:nvPr>
            <p:ph type="title"/>
          </p:nvPr>
        </p:nvSpPr>
        <p:spPr>
          <a:prstGeom prst="rect">
            <a:avLst/>
          </a:prstGeom>
        </p:spPr>
        <p:txBody>
          <a:bodyPr/>
          <a:lstStyle/>
          <a:p>
            <a:r>
              <a:rPr lang="en-US" sz="3200" dirty="0">
                <a:solidFill>
                  <a:schemeClr val="accent1"/>
                </a:solidFill>
              </a:rPr>
              <a:t>Example 4: </a:t>
            </a:r>
            <a:r>
              <a:rPr lang="en-US" dirty="0"/>
              <a:t>Using the Vertical Line Test</a:t>
            </a:r>
            <a:r>
              <a:rPr lang="en-US" sz="3200" dirty="0">
                <a:solidFill>
                  <a:schemeClr val="accent1"/>
                </a:solidFill>
              </a:rPr>
              <a:t> (cont.)</a:t>
            </a:r>
          </a:p>
        </p:txBody>
      </p:sp>
      <p:sp>
        <p:nvSpPr>
          <p:cNvPr id="27651" name="Rectangle 3"/>
          <p:cNvSpPr>
            <a:spLocks noGrp="1"/>
          </p:cNvSpPr>
          <p:nvPr>
            <p:ph idx="1"/>
          </p:nvPr>
        </p:nvSpPr>
        <p:spPr>
          <a:xfrm>
            <a:off x="457200" y="1280160"/>
            <a:ext cx="1828800" cy="548640"/>
          </a:xfrm>
          <a:prstGeom prst="rect">
            <a:avLst/>
          </a:prstGeom>
        </p:spPr>
        <p:txBody>
          <a:bodyPr>
            <a:normAutofit/>
          </a:bodyPr>
          <a:lstStyle/>
          <a:p>
            <a:pPr marL="514350" indent="-514350">
              <a:buFont typeface="+mj-lt"/>
              <a:buAutoNum type="alphaLcPeriod" startAt="2"/>
              <a:tabLst>
                <a:tab pos="7772400" algn="r"/>
              </a:tabLst>
            </a:pPr>
            <a:r>
              <a:rPr lang="en-US" i="0" dirty="0">
                <a:solidFill>
                  <a:schemeClr val="tx1"/>
                </a:solidFill>
              </a:rPr>
              <a:t> </a:t>
            </a:r>
          </a:p>
        </p:txBody>
      </p:sp>
      <p:sp>
        <p:nvSpPr>
          <p:cNvPr id="5" name="Rectangle 3"/>
          <p:cNvSpPr txBox="1">
            <a:spLocks/>
          </p:cNvSpPr>
          <p:nvPr/>
        </p:nvSpPr>
        <p:spPr>
          <a:xfrm>
            <a:off x="4038600" y="1280160"/>
            <a:ext cx="4876800" cy="4572000"/>
          </a:xfrm>
          <a:prstGeom prst="rect">
            <a:avLst/>
          </a:prstGeom>
        </p:spPr>
        <p:txBody>
          <a:bodyPr>
            <a:normAutofit/>
          </a:bodyPr>
          <a:lstStyle>
            <a:lvl1pPr marL="0" indent="0" algn="l" defTabSz="914400" rtl="0" eaLnBrk="1" latinLnBrk="0" hangingPunct="1">
              <a:spcBef>
                <a:spcPct val="20000"/>
              </a:spcBef>
              <a:buFontTx/>
              <a:buNone/>
              <a:defRPr sz="2800" b="0" i="0" kern="1200" baseline="0">
                <a:solidFill>
                  <a:srgbClr val="366092"/>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457200" indent="-457200">
              <a:buFont typeface="Courier New" pitchFamily="49" charset="0"/>
              <a:buNone/>
              <a:tabLst>
                <a:tab pos="7772400" algn="r"/>
              </a:tabLst>
            </a:pPr>
            <a:r>
              <a:rPr lang="en-US" dirty="0">
                <a:solidFill>
                  <a:schemeClr val="tx1"/>
                </a:solidFill>
              </a:rPr>
              <a:t>	The relation </a:t>
            </a:r>
            <a:r>
              <a:rPr lang="en-US" b="1" dirty="0">
                <a:solidFill>
                  <a:schemeClr val="tx1"/>
                </a:solidFill>
              </a:rPr>
              <a:t>is a function.</a:t>
            </a:r>
          </a:p>
          <a:p>
            <a:pPr marL="457200" indent="-457200">
              <a:spcBef>
                <a:spcPts val="0"/>
              </a:spcBef>
              <a:buFont typeface="Courier New" pitchFamily="49" charset="0"/>
              <a:buNone/>
              <a:tabLst>
                <a:tab pos="7772400" algn="r"/>
              </a:tabLst>
            </a:pPr>
            <a:r>
              <a:rPr lang="en-US" dirty="0">
                <a:solidFill>
                  <a:schemeClr val="tx1"/>
                </a:solidFill>
              </a:rPr>
              <a:t>	No vertical line will intersect </a:t>
            </a:r>
          </a:p>
          <a:p>
            <a:pPr marL="457200" indent="-457200">
              <a:spcBef>
                <a:spcPts val="0"/>
              </a:spcBef>
              <a:buFont typeface="Courier New" pitchFamily="49" charset="0"/>
              <a:buNone/>
              <a:tabLst>
                <a:tab pos="7772400" algn="r"/>
              </a:tabLst>
            </a:pPr>
            <a:r>
              <a:rPr lang="en-US" dirty="0">
                <a:solidFill>
                  <a:schemeClr val="tx1"/>
                </a:solidFill>
              </a:rPr>
              <a:t>	the graph at more than one </a:t>
            </a:r>
          </a:p>
          <a:p>
            <a:pPr marL="457200" indent="-457200">
              <a:spcBef>
                <a:spcPts val="0"/>
              </a:spcBef>
              <a:buFont typeface="Courier New" pitchFamily="49" charset="0"/>
              <a:buNone/>
              <a:tabLst>
                <a:tab pos="7772400" algn="r"/>
              </a:tabLst>
            </a:pPr>
            <a:r>
              <a:rPr lang="en-US" dirty="0">
                <a:solidFill>
                  <a:schemeClr val="tx1"/>
                </a:solidFill>
              </a:rPr>
              <a:t>	point. Several vertical lines  are drawn to illustrate this.</a:t>
            </a:r>
          </a:p>
          <a:p>
            <a:pPr marL="457200" indent="-457200">
              <a:spcBef>
                <a:spcPts val="600"/>
              </a:spcBef>
              <a:buFont typeface="Courier New" pitchFamily="49" charset="0"/>
              <a:buNone/>
              <a:tabLst>
                <a:tab pos="7772400" algn="r"/>
              </a:tabLst>
            </a:pPr>
            <a:br>
              <a:rPr lang="en-US" sz="1800" dirty="0">
                <a:solidFill>
                  <a:schemeClr val="tx1"/>
                </a:solidFill>
              </a:rPr>
            </a:br>
            <a:r>
              <a:rPr lang="en-US" dirty="0">
                <a:solidFill>
                  <a:schemeClr val="tx1"/>
                </a:solidFill>
              </a:rPr>
              <a:t>For this function, we see </a:t>
            </a:r>
          </a:p>
          <a:p>
            <a:pPr marL="457200" indent="-457200">
              <a:spcBef>
                <a:spcPts val="0"/>
              </a:spcBef>
              <a:buFont typeface="Courier New" pitchFamily="49" charset="0"/>
              <a:buNone/>
              <a:tabLst>
                <a:tab pos="7772400" algn="r"/>
              </a:tabLst>
            </a:pPr>
            <a:r>
              <a:rPr lang="en-US" dirty="0">
                <a:solidFill>
                  <a:schemeClr val="tx1"/>
                </a:solidFill>
              </a:rPr>
              <a:t>	from the graph that </a:t>
            </a:r>
          </a:p>
          <a:p>
            <a:pPr marL="457200" indent="-457200">
              <a:spcBef>
                <a:spcPts val="0"/>
              </a:spcBef>
              <a:buFont typeface="Courier New" pitchFamily="49" charset="0"/>
              <a:buNone/>
              <a:tabLst>
                <a:tab pos="7772400" algn="r"/>
              </a:tabLst>
            </a:pPr>
            <a:r>
              <a:rPr lang="en-US" dirty="0">
                <a:solidFill>
                  <a:schemeClr val="tx1"/>
                </a:solidFill>
              </a:rPr>
              <a:t>	</a:t>
            </a:r>
            <a:r>
              <a:rPr lang="en-US" i="1" dirty="0">
                <a:solidFill>
                  <a:srgbClr val="FF0000"/>
                </a:solidFill>
              </a:rPr>
              <a:t>D</a:t>
            </a:r>
            <a:r>
              <a:rPr lang="en-US" dirty="0">
                <a:solidFill>
                  <a:srgbClr val="FF0000"/>
                </a:solidFill>
              </a:rPr>
              <a:t> </a:t>
            </a:r>
            <a:r>
              <a:rPr lang="en-US" dirty="0">
                <a:solidFill>
                  <a:srgbClr val="FF0000"/>
                </a:solidFill>
                <a:latin typeface="Symbol" pitchFamily="18" charset="2"/>
              </a:rPr>
              <a:t>= </a:t>
            </a:r>
            <a:r>
              <a:rPr lang="en-US" dirty="0">
                <a:solidFill>
                  <a:srgbClr val="FF0000"/>
                </a:solidFill>
              </a:rPr>
              <a:t>[</a:t>
            </a:r>
            <a:r>
              <a:rPr lang="en-US" dirty="0">
                <a:solidFill>
                  <a:srgbClr val="FF0000"/>
                </a:solidFill>
                <a:latin typeface="Symbol" pitchFamily="18" charset="2"/>
              </a:rPr>
              <a:t>-</a:t>
            </a:r>
            <a:r>
              <a:rPr lang="en-US" dirty="0">
                <a:solidFill>
                  <a:srgbClr val="FF0000"/>
                </a:solidFill>
              </a:rPr>
              <a:t>2, 2]</a:t>
            </a:r>
            <a:r>
              <a:rPr lang="en-US" dirty="0">
                <a:solidFill>
                  <a:schemeClr val="tx1"/>
                </a:solidFill>
              </a:rPr>
              <a:t> and </a:t>
            </a:r>
            <a:r>
              <a:rPr lang="en-US" i="1" dirty="0">
                <a:solidFill>
                  <a:srgbClr val="FF0000"/>
                </a:solidFill>
              </a:rPr>
              <a:t>R</a:t>
            </a:r>
            <a:r>
              <a:rPr lang="en-US" dirty="0">
                <a:solidFill>
                  <a:srgbClr val="FF0000"/>
                </a:solidFill>
              </a:rPr>
              <a:t> </a:t>
            </a:r>
            <a:r>
              <a:rPr lang="en-US" dirty="0">
                <a:solidFill>
                  <a:srgbClr val="FF0000"/>
                </a:solidFill>
                <a:latin typeface="Symbol" pitchFamily="18" charset="2"/>
              </a:rPr>
              <a:t>= </a:t>
            </a:r>
            <a:r>
              <a:rPr lang="en-US" dirty="0">
                <a:solidFill>
                  <a:srgbClr val="FF0000"/>
                </a:solidFill>
              </a:rPr>
              <a:t>[0, 2]</a:t>
            </a:r>
            <a:r>
              <a:rPr lang="en-US" dirty="0">
                <a:solidFill>
                  <a:schemeClr val="tx1"/>
                </a:solidFill>
              </a:rPr>
              <a:t>.</a:t>
            </a:r>
          </a:p>
        </p:txBody>
      </p:sp>
      <p:pic>
        <p:nvPicPr>
          <p:cNvPr id="46081" name="Picture 1"/>
          <p:cNvPicPr>
            <a:picLocks noChangeAspect="1" noChangeArrowheads="1"/>
          </p:cNvPicPr>
          <p:nvPr/>
        </p:nvPicPr>
        <p:blipFill>
          <a:blip r:embed="rId2" cstate="print"/>
          <a:srcRect/>
          <a:stretch>
            <a:fillRect/>
          </a:stretch>
        </p:blipFill>
        <p:spPr bwMode="auto">
          <a:xfrm>
            <a:off x="838200" y="1295400"/>
            <a:ext cx="3273552" cy="3228913"/>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5">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5">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5">
                                            <p:txEl>
                                              <p:pRg st="3" end="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5">
                                            <p:txEl>
                                              <p:pRg st="4" end="4"/>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5">
                                            <p:txEl>
                                              <p:pRg st="5" end="5"/>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5">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3"/>
          <p:cNvSpPr txBox="1">
            <a:spLocks/>
          </p:cNvSpPr>
          <p:nvPr/>
        </p:nvSpPr>
        <p:spPr>
          <a:xfrm>
            <a:off x="3886200" y="1280160"/>
            <a:ext cx="4757244" cy="4572000"/>
          </a:xfrm>
          <a:prstGeom prst="rect">
            <a:avLst/>
          </a:prstGeom>
        </p:spPr>
        <p:txBody>
          <a:bodyPr>
            <a:normAutofit/>
          </a:bodyPr>
          <a:lstStyle/>
          <a:p>
            <a:pPr marL="457200" indent="-457200">
              <a:buFont typeface="Courier New" pitchFamily="49" charset="0"/>
              <a:buNone/>
            </a:pPr>
            <a:r>
              <a:rPr lang="en-US" sz="2800" b="1" dirty="0"/>
              <a:t>	</a:t>
            </a:r>
            <a:r>
              <a:rPr lang="en-US" sz="2800" dirty="0"/>
              <a:t>The relation is </a:t>
            </a:r>
            <a:r>
              <a:rPr lang="en-US" sz="2800" b="1" dirty="0"/>
              <a:t>not a function</a:t>
            </a:r>
            <a:r>
              <a:rPr lang="en-US" sz="2800" dirty="0"/>
              <a:t>.</a:t>
            </a:r>
          </a:p>
          <a:p>
            <a:pPr marL="457200" indent="-457200">
              <a:buFont typeface="Courier New" pitchFamily="49" charset="0"/>
              <a:buNone/>
            </a:pPr>
            <a:r>
              <a:rPr lang="en-US" sz="2800" dirty="0"/>
              <a:t>	At least one vertical line (drawn) intersects the graph at more than one point.</a:t>
            </a:r>
          </a:p>
          <a:p>
            <a:pPr marL="457200" indent="-457200">
              <a:spcBef>
                <a:spcPts val="1200"/>
              </a:spcBef>
              <a:buFont typeface="Courier New" pitchFamily="49" charset="0"/>
              <a:buNone/>
            </a:pPr>
            <a:r>
              <a:rPr lang="en-US" sz="2800" dirty="0"/>
              <a:t>	Here, </a:t>
            </a:r>
          </a:p>
          <a:p>
            <a:pPr marL="457200" indent="-457200">
              <a:spcBef>
                <a:spcPts val="600"/>
              </a:spcBef>
              <a:buFont typeface="Courier New" pitchFamily="49" charset="0"/>
              <a:buNone/>
            </a:pPr>
            <a:r>
              <a:rPr lang="en-US" sz="2800" dirty="0"/>
              <a:t>	and</a:t>
            </a:r>
          </a:p>
        </p:txBody>
      </p:sp>
      <p:sp>
        <p:nvSpPr>
          <p:cNvPr id="7" name="Rectangle 3"/>
          <p:cNvSpPr txBox="1">
            <a:spLocks/>
          </p:cNvSpPr>
          <p:nvPr/>
        </p:nvSpPr>
        <p:spPr>
          <a:xfrm>
            <a:off x="457200" y="1280160"/>
            <a:ext cx="914400" cy="624840"/>
          </a:xfrm>
          <a:prstGeom prst="rect">
            <a:avLst/>
          </a:prstGeom>
        </p:spPr>
        <p:txBody>
          <a:bodyPr>
            <a:noAutofit/>
          </a:bodyPr>
          <a:lstStyle/>
          <a:p>
            <a:pPr marL="514350" indent="-514350">
              <a:buFont typeface="+mj-lt"/>
              <a:buAutoNum type="alphaLcPeriod" startAt="3"/>
            </a:pPr>
            <a:r>
              <a:rPr lang="en-US" sz="2800" dirty="0"/>
              <a:t>   </a:t>
            </a:r>
            <a:r>
              <a:rPr lang="en-US" sz="2800" b="1" dirty="0"/>
              <a:t>	</a:t>
            </a:r>
            <a:endParaRPr lang="en-US" sz="2800" dirty="0"/>
          </a:p>
        </p:txBody>
      </p:sp>
      <p:sp>
        <p:nvSpPr>
          <p:cNvPr id="24578" name="Rectangle 2"/>
          <p:cNvSpPr>
            <a:spLocks noGrp="1"/>
          </p:cNvSpPr>
          <p:nvPr>
            <p:ph type="title"/>
          </p:nvPr>
        </p:nvSpPr>
        <p:spPr>
          <a:prstGeom prst="rect">
            <a:avLst/>
          </a:prstGeom>
        </p:spPr>
        <p:txBody>
          <a:bodyPr/>
          <a:lstStyle/>
          <a:p>
            <a:r>
              <a:rPr lang="en-US" dirty="0">
                <a:solidFill>
                  <a:schemeClr val="accent1"/>
                </a:solidFill>
              </a:rPr>
              <a:t>Example 4: </a:t>
            </a:r>
            <a:r>
              <a:rPr lang="en-US" dirty="0"/>
              <a:t>Using the Vertical Line Test</a:t>
            </a:r>
            <a:r>
              <a:rPr lang="en-US" dirty="0">
                <a:solidFill>
                  <a:schemeClr val="accent1"/>
                </a:solidFill>
              </a:rPr>
              <a:t> (cont.)</a:t>
            </a:r>
            <a:endParaRPr lang="en-US" sz="3200" dirty="0">
              <a:solidFill>
                <a:schemeClr val="accent1"/>
              </a:solidFill>
            </a:endParaRPr>
          </a:p>
        </p:txBody>
      </p:sp>
      <p:graphicFrame>
        <p:nvGraphicFramePr>
          <p:cNvPr id="13" name="Object 4"/>
          <p:cNvGraphicFramePr>
            <a:graphicFrameLocks noGrp="1" noChangeAspect="1"/>
          </p:cNvGraphicFramePr>
          <p:nvPr>
            <p:ph idx="1"/>
            <p:extLst>
              <p:ext uri="{D42A27DB-BD31-4B8C-83A1-F6EECF244321}">
                <p14:modId xmlns:p14="http://schemas.microsoft.com/office/powerpoint/2010/main" val="2818084997"/>
              </p:ext>
            </p:extLst>
          </p:nvPr>
        </p:nvGraphicFramePr>
        <p:xfrm>
          <a:off x="5457825" y="3678915"/>
          <a:ext cx="1331913" cy="425450"/>
        </p:xfrm>
        <a:graphic>
          <a:graphicData uri="http://schemas.openxmlformats.org/presentationml/2006/ole">
            <mc:AlternateContent xmlns:mc="http://schemas.openxmlformats.org/markup-compatibility/2006">
              <mc:Choice xmlns:v="urn:schemas-microsoft-com:vml" Requires="v">
                <p:oleObj spid="_x0000_s7916" name="Equation" r:id="rId3" imgW="1892520" imgH="594000" progId="Equation.DSMT4">
                  <p:embed/>
                </p:oleObj>
              </mc:Choice>
              <mc:Fallback>
                <p:oleObj name="Equation" r:id="rId3" imgW="1892520" imgH="594000" progId="Equation.DSMT4">
                  <p:embed/>
                  <p:pic>
                    <p:nvPicPr>
                      <p:cNvPr id="0" name="Picture 729"/>
                      <p:cNvPicPr>
                        <a:picLocks noGrp="1"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457825" y="3678915"/>
                        <a:ext cx="1331913" cy="4254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14" name="Object 5"/>
          <p:cNvGraphicFramePr>
            <a:graphicFrameLocks noChangeAspect="1"/>
          </p:cNvGraphicFramePr>
          <p:nvPr>
            <p:extLst>
              <p:ext uri="{D42A27DB-BD31-4B8C-83A1-F6EECF244321}">
                <p14:modId xmlns:p14="http://schemas.microsoft.com/office/powerpoint/2010/main" val="1397755371"/>
              </p:ext>
            </p:extLst>
          </p:nvPr>
        </p:nvGraphicFramePr>
        <p:xfrm>
          <a:off x="5454818" y="4206161"/>
          <a:ext cx="1403182" cy="433650"/>
        </p:xfrm>
        <a:graphic>
          <a:graphicData uri="http://schemas.openxmlformats.org/presentationml/2006/ole">
            <mc:AlternateContent xmlns:mc="http://schemas.openxmlformats.org/markup-compatibility/2006">
              <mc:Choice xmlns:v="urn:schemas-microsoft-com:vml" Requires="v">
                <p:oleObj spid="_x0000_s7917" name="Equation" r:id="rId5" imgW="1956240" imgH="594000" progId="Equation.DSMT4">
                  <p:embed/>
                </p:oleObj>
              </mc:Choice>
              <mc:Fallback>
                <p:oleObj name="Equation" r:id="rId5" imgW="1956240" imgH="594000" progId="Equation.DSMT4">
                  <p:embed/>
                  <p:pic>
                    <p:nvPicPr>
                      <p:cNvPr id="0" name="Picture 730"/>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454818" y="4206161"/>
                        <a:ext cx="1403182" cy="4336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pic>
        <p:nvPicPr>
          <p:cNvPr id="7899" name="Picture 731"/>
          <p:cNvPicPr>
            <a:picLocks noChangeAspect="1" noChangeArrowheads="1"/>
          </p:cNvPicPr>
          <p:nvPr/>
        </p:nvPicPr>
        <p:blipFill>
          <a:blip r:embed="rId7" cstate="print"/>
          <a:srcRect/>
          <a:stretch>
            <a:fillRect/>
          </a:stretch>
        </p:blipFill>
        <p:spPr bwMode="auto">
          <a:xfrm>
            <a:off x="914400" y="1219200"/>
            <a:ext cx="3264408" cy="324210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8">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8">
                                            <p:txEl>
                                              <p:pRg st="2" end="2"/>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3"/>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4"/>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8">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3"/>
          <p:cNvSpPr txBox="1">
            <a:spLocks/>
          </p:cNvSpPr>
          <p:nvPr/>
        </p:nvSpPr>
        <p:spPr>
          <a:xfrm>
            <a:off x="3799488" y="1280160"/>
            <a:ext cx="5029200" cy="4572000"/>
          </a:xfrm>
          <a:prstGeom prst="rect">
            <a:avLst/>
          </a:prstGeom>
        </p:spPr>
        <p:txBody>
          <a:bodyPr>
            <a:normAutofit/>
          </a:bodyPr>
          <a:lstStyle/>
          <a:p>
            <a:pPr marL="457200" indent="-457200">
              <a:buFont typeface="Courier New" pitchFamily="49" charset="0"/>
              <a:buNone/>
              <a:tabLst>
                <a:tab pos="457200" algn="l"/>
              </a:tabLst>
            </a:pPr>
            <a:r>
              <a:rPr lang="en-US" sz="2800" dirty="0"/>
              <a:t>	The relation is </a:t>
            </a:r>
            <a:r>
              <a:rPr lang="en-US" sz="2800" b="1" dirty="0"/>
              <a:t>not a function</a:t>
            </a:r>
            <a:r>
              <a:rPr lang="en-US" sz="2800" dirty="0"/>
              <a:t>. Every point has the same </a:t>
            </a:r>
            <a:r>
              <a:rPr lang="en-US" sz="2800" i="1" dirty="0"/>
              <a:t>x</a:t>
            </a:r>
            <a:r>
              <a:rPr lang="en-US" sz="2800" dirty="0"/>
              <a:t>‑value: </a:t>
            </a:r>
            <a:r>
              <a:rPr lang="en-US" sz="2800" i="1" dirty="0">
                <a:solidFill>
                  <a:srgbClr val="FF0000"/>
                </a:solidFill>
              </a:rPr>
              <a:t>x</a:t>
            </a:r>
            <a:r>
              <a:rPr lang="en-US" sz="2800" dirty="0">
                <a:solidFill>
                  <a:srgbClr val="FF0000"/>
                </a:solidFill>
              </a:rPr>
              <a:t> </a:t>
            </a:r>
            <a:r>
              <a:rPr lang="en-US" sz="2800" dirty="0">
                <a:solidFill>
                  <a:srgbClr val="FF0000"/>
                </a:solidFill>
                <a:latin typeface="Symbol" pitchFamily="18" charset="2"/>
              </a:rPr>
              <a:t>= -</a:t>
            </a:r>
            <a:r>
              <a:rPr lang="en-US" sz="2800" dirty="0">
                <a:solidFill>
                  <a:srgbClr val="FF0000"/>
                </a:solidFill>
              </a:rPr>
              <a:t>3</a:t>
            </a:r>
            <a:r>
              <a:rPr lang="en-US" sz="2800" dirty="0"/>
              <a:t>.</a:t>
            </a:r>
            <a:r>
              <a:rPr lang="en-US" sz="2800" dirty="0">
                <a:solidFill>
                  <a:srgbClr val="FF0000"/>
                </a:solidFill>
              </a:rPr>
              <a:t> </a:t>
            </a:r>
            <a:r>
              <a:rPr lang="en-US" sz="2800" dirty="0"/>
              <a:t>In fact, no vertical line is a function since every point will have the same </a:t>
            </a:r>
            <a:r>
              <a:rPr lang="en-US" sz="2800" i="1" dirty="0"/>
              <a:t>x</a:t>
            </a:r>
            <a:r>
              <a:rPr lang="en-US" sz="2800" dirty="0"/>
              <a:t>‑value.</a:t>
            </a:r>
          </a:p>
          <a:p>
            <a:pPr>
              <a:spcBef>
                <a:spcPts val="1200"/>
              </a:spcBef>
              <a:buFont typeface="Courier New" pitchFamily="49" charset="0"/>
              <a:buNone/>
              <a:tabLst>
                <a:tab pos="457200" algn="l"/>
              </a:tabLst>
            </a:pPr>
            <a:r>
              <a:rPr lang="en-US" sz="2800" dirty="0"/>
              <a:t>	Here,  </a:t>
            </a:r>
          </a:p>
          <a:p>
            <a:pPr>
              <a:spcBef>
                <a:spcPts val="1200"/>
              </a:spcBef>
              <a:buFont typeface="Courier New" pitchFamily="49" charset="0"/>
              <a:buNone/>
              <a:tabLst>
                <a:tab pos="457200" algn="l"/>
              </a:tabLst>
            </a:pPr>
            <a:r>
              <a:rPr lang="en-US" sz="2800" dirty="0"/>
              <a:t>	and</a:t>
            </a:r>
          </a:p>
        </p:txBody>
      </p:sp>
      <p:sp>
        <p:nvSpPr>
          <p:cNvPr id="7" name="Rectangle 3"/>
          <p:cNvSpPr txBox="1">
            <a:spLocks/>
          </p:cNvSpPr>
          <p:nvPr/>
        </p:nvSpPr>
        <p:spPr>
          <a:xfrm>
            <a:off x="457200" y="1280160"/>
            <a:ext cx="685800" cy="548640"/>
          </a:xfrm>
          <a:prstGeom prst="rect">
            <a:avLst/>
          </a:prstGeom>
        </p:spPr>
        <p:txBody>
          <a:bodyPr>
            <a:normAutofit/>
          </a:bodyPr>
          <a:lstStyle/>
          <a:p>
            <a:pPr marL="514350" indent="-514350">
              <a:buFont typeface="+mj-lt"/>
              <a:buAutoNum type="alphaLcPeriod" startAt="4"/>
              <a:tabLst>
                <a:tab pos="457200" algn="l"/>
              </a:tabLst>
            </a:pPr>
            <a:r>
              <a:rPr lang="en-US" sz="2800" dirty="0"/>
              <a:t> </a:t>
            </a:r>
          </a:p>
        </p:txBody>
      </p:sp>
      <p:sp>
        <p:nvSpPr>
          <p:cNvPr id="25602" name="Rectangle 2"/>
          <p:cNvSpPr>
            <a:spLocks noGrp="1"/>
          </p:cNvSpPr>
          <p:nvPr>
            <p:ph type="title"/>
          </p:nvPr>
        </p:nvSpPr>
        <p:spPr>
          <a:prstGeom prst="rect">
            <a:avLst/>
          </a:prstGeom>
        </p:spPr>
        <p:txBody>
          <a:bodyPr/>
          <a:lstStyle/>
          <a:p>
            <a:r>
              <a:rPr lang="en-US" dirty="0">
                <a:solidFill>
                  <a:schemeClr val="accent1"/>
                </a:solidFill>
              </a:rPr>
              <a:t>Example 4: </a:t>
            </a:r>
            <a:r>
              <a:rPr lang="en-US" dirty="0"/>
              <a:t>Using the Vertical Line Test</a:t>
            </a:r>
            <a:r>
              <a:rPr lang="en-US" dirty="0">
                <a:solidFill>
                  <a:schemeClr val="accent1"/>
                </a:solidFill>
              </a:rPr>
              <a:t> (cont.)</a:t>
            </a:r>
            <a:endParaRPr lang="en-US" sz="3200" dirty="0">
              <a:solidFill>
                <a:schemeClr val="accent1"/>
              </a:solidFill>
            </a:endParaRPr>
          </a:p>
        </p:txBody>
      </p:sp>
      <p:graphicFrame>
        <p:nvGraphicFramePr>
          <p:cNvPr id="25605" name="Object 5"/>
          <p:cNvGraphicFramePr>
            <a:graphicFrameLocks noGrp="1" noChangeAspect="1"/>
          </p:cNvGraphicFramePr>
          <p:nvPr>
            <p:ph sz="quarter" idx="4294967295"/>
            <p:extLst>
              <p:ext uri="{D42A27DB-BD31-4B8C-83A1-F6EECF244321}">
                <p14:modId xmlns:p14="http://schemas.microsoft.com/office/powerpoint/2010/main" val="674874022"/>
              </p:ext>
            </p:extLst>
          </p:nvPr>
        </p:nvGraphicFramePr>
        <p:xfrm>
          <a:off x="5167313" y="4622412"/>
          <a:ext cx="1681059" cy="520700"/>
        </p:xfrm>
        <a:graphic>
          <a:graphicData uri="http://schemas.openxmlformats.org/presentationml/2006/ole">
            <mc:AlternateContent xmlns:mc="http://schemas.openxmlformats.org/markup-compatibility/2006">
              <mc:Choice xmlns:v="urn:schemas-microsoft-com:vml" Requires="v">
                <p:oleObj spid="_x0000_s8940" name="Equation" r:id="rId3" imgW="1956240" imgH="594000" progId="Equation.DSMT4">
                  <p:embed/>
                </p:oleObj>
              </mc:Choice>
              <mc:Fallback>
                <p:oleObj name="Equation" r:id="rId3" imgW="1956240" imgH="594000" progId="Equation.DSMT4">
                  <p:embed/>
                  <p:pic>
                    <p:nvPicPr>
                      <p:cNvPr id="0" name="Picture 729"/>
                      <p:cNvPicPr>
                        <a:picLocks noGrp="1"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167313" y="4622412"/>
                        <a:ext cx="1681059" cy="5207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6" name="Object 5"/>
          <p:cNvGraphicFramePr>
            <a:graphicFrameLocks noChangeAspect="1"/>
          </p:cNvGraphicFramePr>
          <p:nvPr>
            <p:extLst>
              <p:ext uri="{D42A27DB-BD31-4B8C-83A1-F6EECF244321}">
                <p14:modId xmlns:p14="http://schemas.microsoft.com/office/powerpoint/2010/main" val="2425440375"/>
              </p:ext>
            </p:extLst>
          </p:nvPr>
        </p:nvGraphicFramePr>
        <p:xfrm>
          <a:off x="5224956" y="3994804"/>
          <a:ext cx="1062038" cy="601662"/>
        </p:xfrm>
        <a:graphic>
          <a:graphicData uri="http://schemas.openxmlformats.org/presentationml/2006/ole">
            <mc:AlternateContent xmlns:mc="http://schemas.openxmlformats.org/markup-compatibility/2006">
              <mc:Choice xmlns:v="urn:schemas-microsoft-com:vml" Requires="v">
                <p:oleObj spid="_x0000_s8941" name="Equation" r:id="rId5" imgW="1042200" imgH="585000" progId="Equation.DSMT4">
                  <p:embed/>
                </p:oleObj>
              </mc:Choice>
              <mc:Fallback>
                <p:oleObj name="Equation" r:id="rId5" imgW="1042200" imgH="585000" progId="Equation.DSMT4">
                  <p:embed/>
                  <p:pic>
                    <p:nvPicPr>
                      <p:cNvPr id="0" name="Picture 730"/>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224956" y="3994804"/>
                        <a:ext cx="1062038" cy="6016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pic>
        <p:nvPicPr>
          <p:cNvPr id="8923" name="Picture 731"/>
          <p:cNvPicPr>
            <a:picLocks noChangeAspect="1" noChangeArrowheads="1"/>
          </p:cNvPicPr>
          <p:nvPr/>
        </p:nvPicPr>
        <p:blipFill>
          <a:blip r:embed="rId7" cstate="print"/>
          <a:srcRect/>
          <a:stretch>
            <a:fillRect/>
          </a:stretch>
        </p:blipFill>
        <p:spPr bwMode="auto">
          <a:xfrm>
            <a:off x="838200" y="1295400"/>
            <a:ext cx="3273552" cy="3228913"/>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
                                            <p:txEl>
                                              <p:pRg st="1" end="1"/>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8">
                                            <p:txEl>
                                              <p:pRg st="2" end="2"/>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6"/>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2560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2"/>
          <p:cNvSpPr txBox="1">
            <a:spLocks/>
          </p:cNvSpPr>
          <p:nvPr/>
        </p:nvSpPr>
        <p:spPr>
          <a:xfrm>
            <a:off x="457200" y="1280160"/>
            <a:ext cx="8229600" cy="3453253"/>
          </a:xfrm>
          <a:prstGeom prst="rect">
            <a:avLst/>
          </a:prstGeom>
          <a:solidFill>
            <a:srgbClr val="FFFFCC"/>
          </a:solidFill>
          <a:ln w="28575">
            <a:solidFill>
              <a:srgbClr val="000000"/>
            </a:solidFill>
          </a:ln>
        </p:spPr>
        <p:txBody>
          <a:bodyPr>
            <a:spAutoFit/>
          </a:bodyPr>
          <a:lstStyle/>
          <a:p>
            <a:pPr marL="15875" marR="0" lvl="0" indent="-15875" algn="ctr" defTabSz="914400" rtl="0" eaLnBrk="1" fontAlgn="auto" latinLnBrk="0" hangingPunct="1">
              <a:lnSpc>
                <a:spcPct val="100000"/>
              </a:lnSpc>
              <a:spcBef>
                <a:spcPct val="20000"/>
              </a:spcBef>
              <a:spcAft>
                <a:spcPts val="0"/>
              </a:spcAft>
              <a:buClrTx/>
              <a:buSzTx/>
              <a:buFontTx/>
              <a:buNone/>
              <a:tabLst>
                <a:tab pos="342900" algn="l"/>
                <a:tab pos="977900" algn="l"/>
                <a:tab pos="7150100" algn="l"/>
              </a:tabLst>
              <a:defRPr/>
            </a:pPr>
            <a:r>
              <a:rPr kumimoji="0" lang="en-US" sz="2800" b="1" i="0" u="none" strike="noStrike" kern="1200" cap="none" spc="0" normalizeH="0" baseline="0" noProof="0" dirty="0">
                <a:ln>
                  <a:noFill/>
                </a:ln>
                <a:solidFill>
                  <a:srgbClr val="000000"/>
                </a:solidFill>
                <a:effectLst/>
                <a:uLnTx/>
                <a:uFillTx/>
                <a:latin typeface="+mn-lt"/>
                <a:ea typeface="+mn-ea"/>
                <a:cs typeface="+mn-cs"/>
              </a:rPr>
              <a:t>Definition</a:t>
            </a:r>
          </a:p>
          <a:p>
            <a:pPr marL="15875" marR="0" lvl="0" indent="-15875" algn="l" defTabSz="914400" rtl="0" eaLnBrk="1" fontAlgn="auto" latinLnBrk="0" hangingPunct="1">
              <a:lnSpc>
                <a:spcPct val="100000"/>
              </a:lnSpc>
              <a:spcBef>
                <a:spcPct val="20000"/>
              </a:spcBef>
              <a:spcAft>
                <a:spcPts val="0"/>
              </a:spcAft>
              <a:buClrTx/>
              <a:buSzTx/>
              <a:buFontTx/>
              <a:buNone/>
              <a:tabLst>
                <a:tab pos="342900" algn="l"/>
                <a:tab pos="977900" algn="l"/>
                <a:tab pos="7150100" algn="l"/>
              </a:tabLst>
              <a:defRPr/>
            </a:pPr>
            <a:r>
              <a:rPr kumimoji="0" lang="en-US" sz="2800" b="0" i="0" u="none" strike="noStrike" kern="1200" cap="none" spc="0" normalizeH="0" baseline="0" noProof="0" dirty="0">
                <a:ln>
                  <a:noFill/>
                </a:ln>
                <a:solidFill>
                  <a:srgbClr val="000000"/>
                </a:solidFill>
                <a:effectLst/>
                <a:uLnTx/>
                <a:uFillTx/>
                <a:latin typeface="+mn-lt"/>
                <a:ea typeface="+mn-ea"/>
                <a:cs typeface="+mn-cs"/>
              </a:rPr>
              <a:t>A </a:t>
            </a:r>
            <a:r>
              <a:rPr kumimoji="0" lang="en-US" sz="2800" b="1" i="0" u="none" strike="noStrike" kern="1200" cap="none" spc="0" normalizeH="0" baseline="0" noProof="0" dirty="0">
                <a:ln>
                  <a:noFill/>
                </a:ln>
                <a:solidFill>
                  <a:srgbClr val="C00000"/>
                </a:solidFill>
                <a:effectLst/>
                <a:uLnTx/>
                <a:uFillTx/>
                <a:latin typeface="+mn-lt"/>
                <a:ea typeface="+mn-ea"/>
                <a:cs typeface="+mn-cs"/>
              </a:rPr>
              <a:t>linear function</a:t>
            </a:r>
            <a:r>
              <a:rPr kumimoji="0" lang="en-US" sz="2800" b="0" i="0" u="none" strike="noStrike" kern="1200" cap="none" spc="0" normalizeH="0" baseline="0" noProof="0" dirty="0">
                <a:ln>
                  <a:noFill/>
                </a:ln>
                <a:solidFill>
                  <a:srgbClr val="000000"/>
                </a:solidFill>
                <a:effectLst/>
                <a:uLnTx/>
                <a:uFillTx/>
                <a:latin typeface="+mn-lt"/>
                <a:ea typeface="+mn-ea"/>
                <a:cs typeface="+mn-cs"/>
              </a:rPr>
              <a:t> is a function represented by an equation of the form</a:t>
            </a:r>
          </a:p>
          <a:p>
            <a:pPr marL="15875" marR="0" lvl="0" indent="-15875" algn="ctr" defTabSz="914400" rtl="0" eaLnBrk="1" fontAlgn="auto" latinLnBrk="0" hangingPunct="1">
              <a:lnSpc>
                <a:spcPct val="100000"/>
              </a:lnSpc>
              <a:spcBef>
                <a:spcPct val="20000"/>
              </a:spcBef>
              <a:spcAft>
                <a:spcPts val="0"/>
              </a:spcAft>
              <a:buClrTx/>
              <a:buSzTx/>
              <a:buFontTx/>
              <a:buNone/>
              <a:tabLst>
                <a:tab pos="342900" algn="l"/>
                <a:tab pos="977900" algn="l"/>
                <a:tab pos="7150100" algn="l"/>
              </a:tabLst>
              <a:defRPr/>
            </a:pPr>
            <a:r>
              <a:rPr kumimoji="0" lang="en-US" sz="2800" b="1" i="1" u="none" strike="noStrike" kern="1200" cap="none" spc="0" normalizeH="0" baseline="0" noProof="0" dirty="0">
                <a:ln>
                  <a:noFill/>
                </a:ln>
                <a:solidFill>
                  <a:srgbClr val="0000FF"/>
                </a:solidFill>
                <a:effectLst/>
                <a:uLnTx/>
                <a:uFillTx/>
                <a:latin typeface="+mn-lt"/>
                <a:ea typeface="+mn-ea"/>
                <a:cs typeface="+mn-cs"/>
              </a:rPr>
              <a:t>y</a:t>
            </a:r>
            <a:r>
              <a:rPr kumimoji="0" lang="en-US" sz="2800" b="1" i="0" u="none" strike="noStrike" kern="1200" cap="none" spc="0" normalizeH="0" baseline="0" noProof="0" dirty="0">
                <a:ln>
                  <a:noFill/>
                </a:ln>
                <a:solidFill>
                  <a:srgbClr val="0000FF"/>
                </a:solidFill>
                <a:effectLst/>
                <a:uLnTx/>
                <a:uFillTx/>
                <a:latin typeface="+mn-lt"/>
                <a:ea typeface="+mn-ea"/>
                <a:cs typeface="+mn-cs"/>
              </a:rPr>
              <a:t> </a:t>
            </a:r>
            <a:r>
              <a:rPr kumimoji="0" lang="en-US" sz="2800" b="1" i="0" u="none" strike="noStrike" kern="1200" cap="none" spc="0" normalizeH="0" baseline="0" noProof="0" dirty="0">
                <a:ln>
                  <a:noFill/>
                </a:ln>
                <a:solidFill>
                  <a:srgbClr val="0000FF"/>
                </a:solidFill>
                <a:effectLst/>
                <a:uLnTx/>
                <a:uFillTx/>
                <a:latin typeface="Symbol" pitchFamily="18" charset="2"/>
                <a:ea typeface="+mn-ea"/>
                <a:cs typeface="+mn-cs"/>
              </a:rPr>
              <a:t>=</a:t>
            </a:r>
            <a:r>
              <a:rPr kumimoji="0" lang="en-US" sz="2800" b="1" i="0" u="none" strike="noStrike" kern="1200" cap="none" spc="0" normalizeH="0" baseline="0" noProof="0" dirty="0">
                <a:ln>
                  <a:noFill/>
                </a:ln>
                <a:solidFill>
                  <a:srgbClr val="0000FF"/>
                </a:solidFill>
                <a:effectLst/>
                <a:uLnTx/>
                <a:uFillTx/>
                <a:latin typeface="+mn-lt"/>
                <a:ea typeface="+mn-ea"/>
                <a:cs typeface="+mn-cs"/>
              </a:rPr>
              <a:t> </a:t>
            </a:r>
            <a:r>
              <a:rPr kumimoji="0" lang="en-US" sz="2800" b="1" i="1" u="none" strike="noStrike" kern="1200" cap="none" spc="0" normalizeH="0" baseline="0" noProof="0" dirty="0" err="1">
                <a:ln>
                  <a:noFill/>
                </a:ln>
                <a:solidFill>
                  <a:srgbClr val="0000FF"/>
                </a:solidFill>
                <a:effectLst/>
                <a:uLnTx/>
                <a:uFillTx/>
                <a:latin typeface="+mn-lt"/>
                <a:ea typeface="+mn-ea"/>
                <a:cs typeface="+mn-cs"/>
              </a:rPr>
              <a:t>mx</a:t>
            </a:r>
            <a:r>
              <a:rPr kumimoji="0" lang="en-US" sz="2800" b="1" i="0" u="none" strike="noStrike" kern="1200" cap="none" spc="0" normalizeH="0" baseline="0" noProof="0" dirty="0">
                <a:ln>
                  <a:noFill/>
                </a:ln>
                <a:solidFill>
                  <a:srgbClr val="0000FF"/>
                </a:solidFill>
                <a:effectLst/>
                <a:uLnTx/>
                <a:uFillTx/>
                <a:latin typeface="+mn-lt"/>
                <a:ea typeface="+mn-ea"/>
                <a:cs typeface="+mn-cs"/>
              </a:rPr>
              <a:t> </a:t>
            </a:r>
            <a:r>
              <a:rPr kumimoji="0" lang="en-US" sz="2800" b="1" i="0" u="none" strike="noStrike" kern="1200" cap="none" spc="0" normalizeH="0" baseline="0" noProof="0" dirty="0">
                <a:ln>
                  <a:noFill/>
                </a:ln>
                <a:solidFill>
                  <a:srgbClr val="0000FF"/>
                </a:solidFill>
                <a:effectLst/>
                <a:uLnTx/>
                <a:uFillTx/>
                <a:latin typeface="Symbol" pitchFamily="18" charset="2"/>
                <a:ea typeface="+mn-ea"/>
                <a:cs typeface="+mn-cs"/>
              </a:rPr>
              <a:t>+</a:t>
            </a:r>
            <a:r>
              <a:rPr kumimoji="0" lang="en-US" sz="2800" b="1" i="0" u="none" strike="noStrike" kern="1200" cap="none" spc="0" normalizeH="0" baseline="0" noProof="0" dirty="0">
                <a:ln>
                  <a:noFill/>
                </a:ln>
                <a:solidFill>
                  <a:srgbClr val="0000FF"/>
                </a:solidFill>
                <a:effectLst/>
                <a:uLnTx/>
                <a:uFillTx/>
                <a:latin typeface="+mn-lt"/>
                <a:ea typeface="+mn-ea"/>
                <a:cs typeface="+mn-cs"/>
              </a:rPr>
              <a:t> </a:t>
            </a:r>
            <a:r>
              <a:rPr kumimoji="0" lang="en-US" sz="2800" b="1" i="1" u="none" strike="noStrike" kern="1200" cap="none" spc="0" normalizeH="0" baseline="0" noProof="0" dirty="0">
                <a:ln>
                  <a:noFill/>
                </a:ln>
                <a:solidFill>
                  <a:srgbClr val="0000FF"/>
                </a:solidFill>
                <a:effectLst/>
                <a:uLnTx/>
                <a:uFillTx/>
                <a:latin typeface="+mn-lt"/>
                <a:ea typeface="+mn-ea"/>
                <a:cs typeface="+mn-cs"/>
              </a:rPr>
              <a:t>b</a:t>
            </a:r>
            <a:r>
              <a:rPr kumimoji="0" lang="en-US" sz="2800" b="0" i="0" u="none" strike="noStrike" kern="1200" cap="none" spc="0" normalizeH="0" baseline="0" noProof="0" dirty="0">
                <a:ln>
                  <a:noFill/>
                </a:ln>
                <a:solidFill>
                  <a:srgbClr val="000000"/>
                </a:solidFill>
                <a:effectLst/>
                <a:uLnTx/>
                <a:uFillTx/>
                <a:latin typeface="+mn-lt"/>
                <a:ea typeface="+mn-ea"/>
                <a:cs typeface="+mn-cs"/>
              </a:rPr>
              <a:t>.</a:t>
            </a:r>
          </a:p>
          <a:p>
            <a:pPr marL="15875" marR="0" lvl="0" indent="-15875" algn="l" defTabSz="914400" rtl="0" eaLnBrk="1" fontAlgn="auto" latinLnBrk="0" hangingPunct="1">
              <a:lnSpc>
                <a:spcPct val="100000"/>
              </a:lnSpc>
              <a:spcBef>
                <a:spcPct val="20000"/>
              </a:spcBef>
              <a:spcAft>
                <a:spcPts val="0"/>
              </a:spcAft>
              <a:buClrTx/>
              <a:buSzTx/>
              <a:buFontTx/>
              <a:buNone/>
              <a:tabLst>
                <a:tab pos="342900" algn="l"/>
                <a:tab pos="977900" algn="l"/>
                <a:tab pos="7150100" algn="l"/>
              </a:tabLst>
              <a:defRPr/>
            </a:pPr>
            <a:r>
              <a:rPr kumimoji="0" lang="en-US" sz="2800" b="0" i="0" u="none" strike="noStrike" kern="1200" cap="none" spc="0" normalizeH="0" baseline="0" noProof="0" dirty="0">
                <a:ln>
                  <a:noFill/>
                </a:ln>
                <a:solidFill>
                  <a:srgbClr val="000000"/>
                </a:solidFill>
                <a:effectLst/>
                <a:uLnTx/>
                <a:uFillTx/>
                <a:latin typeface="+mn-lt"/>
                <a:ea typeface="+mn-ea"/>
                <a:cs typeface="+mn-cs"/>
              </a:rPr>
              <a:t>The domain of a linear function is the set of all real numbers:</a:t>
            </a:r>
          </a:p>
          <a:p>
            <a:pPr marL="15875" marR="0" lvl="0" indent="-15875" algn="l" defTabSz="914400" rtl="0" eaLnBrk="1" fontAlgn="auto" latinLnBrk="0" hangingPunct="1">
              <a:lnSpc>
                <a:spcPct val="100000"/>
              </a:lnSpc>
              <a:spcBef>
                <a:spcPct val="20000"/>
              </a:spcBef>
              <a:spcAft>
                <a:spcPts val="0"/>
              </a:spcAft>
              <a:buClrTx/>
              <a:buSzTx/>
              <a:buFontTx/>
              <a:buNone/>
              <a:tabLst>
                <a:tab pos="342900" algn="l"/>
                <a:tab pos="977900" algn="l"/>
                <a:tab pos="7150100" algn="l"/>
              </a:tabLst>
              <a:defRPr/>
            </a:pPr>
            <a:endParaRPr kumimoji="0" lang="en-US" sz="2800" b="0" i="0" u="none" strike="noStrike" kern="1200" cap="none" spc="0" normalizeH="0" baseline="0" noProof="0" dirty="0">
              <a:ln>
                <a:noFill/>
              </a:ln>
              <a:solidFill>
                <a:srgbClr val="366092"/>
              </a:solidFill>
              <a:effectLst/>
              <a:uLnTx/>
              <a:uFillTx/>
              <a:latin typeface="+mn-lt"/>
              <a:ea typeface="+mn-ea"/>
              <a:cs typeface="+mn-cs"/>
            </a:endParaRPr>
          </a:p>
        </p:txBody>
      </p:sp>
      <p:sp>
        <p:nvSpPr>
          <p:cNvPr id="26626" name="Rectangle 2"/>
          <p:cNvSpPr>
            <a:spLocks noGrp="1"/>
          </p:cNvSpPr>
          <p:nvPr>
            <p:ph type="title"/>
          </p:nvPr>
        </p:nvSpPr>
        <p:spPr>
          <a:prstGeom prst="rect">
            <a:avLst/>
          </a:prstGeom>
        </p:spPr>
        <p:txBody>
          <a:bodyPr/>
          <a:lstStyle/>
          <a:p>
            <a:r>
              <a:rPr lang="en-US" dirty="0"/>
              <a:t>Linear Functions</a:t>
            </a:r>
            <a:endParaRPr lang="en-US" sz="3200" dirty="0">
              <a:solidFill>
                <a:schemeClr val="tx1"/>
              </a:solidFill>
            </a:endParaRPr>
          </a:p>
        </p:txBody>
      </p:sp>
      <p:graphicFrame>
        <p:nvGraphicFramePr>
          <p:cNvPr id="26628" name="Object 4"/>
          <p:cNvGraphicFramePr>
            <a:graphicFrameLocks noGrp="1" noChangeAspect="1"/>
          </p:cNvGraphicFramePr>
          <p:nvPr>
            <p:ph idx="1"/>
            <p:extLst>
              <p:ext uri="{D42A27DB-BD31-4B8C-83A1-F6EECF244321}">
                <p14:modId xmlns:p14="http://schemas.microsoft.com/office/powerpoint/2010/main" val="3996524663"/>
              </p:ext>
            </p:extLst>
          </p:nvPr>
        </p:nvGraphicFramePr>
        <p:xfrm>
          <a:off x="3703638" y="4219575"/>
          <a:ext cx="1379537" cy="423863"/>
        </p:xfrm>
        <a:graphic>
          <a:graphicData uri="http://schemas.openxmlformats.org/presentationml/2006/ole">
            <mc:AlternateContent xmlns:mc="http://schemas.openxmlformats.org/markup-compatibility/2006">
              <mc:Choice xmlns:v="urn:schemas-microsoft-com:vml" Requires="v">
                <p:oleObj spid="_x0000_s9593" name="Equation" r:id="rId3" imgW="1965600" imgH="594000" progId="Equation.DSMT4">
                  <p:embed/>
                </p:oleObj>
              </mc:Choice>
              <mc:Fallback>
                <p:oleObj name="Equation" r:id="rId3" imgW="1965600" imgH="594000" progId="Equation.DSMT4">
                  <p:embed/>
                  <p:pic>
                    <p:nvPicPr>
                      <p:cNvPr id="0" name="Picture 367"/>
                      <p:cNvPicPr>
                        <a:picLocks noGrp="1"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703638" y="4219575"/>
                        <a:ext cx="1379537" cy="4238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p:cNvSpPr>
          <p:nvPr>
            <p:ph type="title"/>
          </p:nvPr>
        </p:nvSpPr>
        <p:spPr>
          <a:prstGeom prst="rect">
            <a:avLst/>
          </a:prstGeom>
        </p:spPr>
        <p:txBody>
          <a:bodyPr/>
          <a:lstStyle/>
          <a:p>
            <a:r>
              <a:rPr lang="en-US" sz="3200">
                <a:solidFill>
                  <a:schemeClr val="accent1"/>
                </a:solidFill>
              </a:rPr>
              <a:t>Objectives</a:t>
            </a:r>
          </a:p>
        </p:txBody>
      </p:sp>
      <p:sp>
        <p:nvSpPr>
          <p:cNvPr id="5123" name="Rectangle 3"/>
          <p:cNvSpPr>
            <a:spLocks noGrp="1"/>
          </p:cNvSpPr>
          <p:nvPr>
            <p:ph idx="1"/>
          </p:nvPr>
        </p:nvSpPr>
        <p:spPr>
          <a:prstGeom prst="rect">
            <a:avLst/>
          </a:prstGeom>
          <a:noFill/>
        </p:spPr>
        <p:txBody>
          <a:bodyPr>
            <a:normAutofit/>
          </a:bodyPr>
          <a:lstStyle/>
          <a:p>
            <a:pPr marL="457200" indent="-457200" defTabSz="406400">
              <a:buFont typeface="Courier New" pitchFamily="49" charset="0"/>
              <a:buChar char="o"/>
            </a:pPr>
            <a:r>
              <a:rPr lang="en-US" dirty="0"/>
              <a:t>Find the domain and range of a relation.</a:t>
            </a:r>
            <a:endParaRPr lang="en-US" i="0" dirty="0">
              <a:solidFill>
                <a:schemeClr val="tx1"/>
              </a:solidFill>
            </a:endParaRPr>
          </a:p>
          <a:p>
            <a:pPr marL="457200" indent="-457200" defTabSz="406400">
              <a:buFont typeface="Courier New" pitchFamily="49" charset="0"/>
              <a:buChar char="o"/>
            </a:pPr>
            <a:r>
              <a:rPr lang="en-US" dirty="0"/>
              <a:t>Determine whether a relation is a function</a:t>
            </a:r>
            <a:r>
              <a:rPr lang="en-US" i="0" dirty="0">
                <a:solidFill>
                  <a:schemeClr val="tx1"/>
                </a:solidFill>
              </a:rPr>
              <a:t>.</a:t>
            </a:r>
          </a:p>
          <a:p>
            <a:pPr marL="457200" indent="-457200" defTabSz="406400">
              <a:buFont typeface="Courier New" pitchFamily="49" charset="0"/>
              <a:buChar char="o"/>
            </a:pPr>
            <a:r>
              <a:rPr lang="en-US" dirty="0"/>
              <a:t>Use the vertical line test to determine whether a graph is the graph of a function.</a:t>
            </a:r>
            <a:endParaRPr lang="en-US" i="0" dirty="0">
              <a:solidFill>
                <a:schemeClr val="tx1"/>
              </a:solidFill>
            </a:endParaRPr>
          </a:p>
          <a:p>
            <a:pPr marL="457200" indent="-457200" defTabSz="406400">
              <a:buFont typeface="Courier New" pitchFamily="49" charset="0"/>
              <a:buChar char="o"/>
            </a:pPr>
            <a:r>
              <a:rPr lang="en-US" dirty="0"/>
              <a:t>Determine the domains of linear and nonlinear functions.</a:t>
            </a:r>
            <a:endParaRPr lang="en-US" i="0" dirty="0">
              <a:solidFill>
                <a:schemeClr val="tx1"/>
              </a:solidFill>
            </a:endParaRPr>
          </a:p>
          <a:p>
            <a:pPr marL="457200" indent="-457200" defTabSz="406400">
              <a:buFont typeface="Courier New" pitchFamily="49" charset="0"/>
              <a:buChar char="o"/>
            </a:pPr>
            <a:r>
              <a:rPr lang="en-US" dirty="0"/>
              <a:t>Evaluate functions written in function notation.</a:t>
            </a:r>
            <a:endParaRPr lang="en-US" i="0" dirty="0">
              <a:solidFill>
                <a:schemeClr val="tx1"/>
              </a:solidFill>
            </a:endParaRPr>
          </a:p>
          <a:p>
            <a:pPr marL="457200" indent="-457200" defTabSz="406400">
              <a:buFont typeface="Courier New" pitchFamily="49" charset="0"/>
              <a:buChar char="o"/>
            </a:pPr>
            <a:r>
              <a:rPr lang="en-US" dirty="0"/>
              <a:t>Use a graphing calculator to </a:t>
            </a:r>
            <a:r>
              <a:rPr lang="en-US"/>
              <a:t>graph functions.</a:t>
            </a:r>
            <a:endParaRPr lang="en-US" i="0" dirty="0">
              <a:solidFill>
                <a:schemeClr val="tx1"/>
              </a:solidFill>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p:cNvSpPr>
          <p:nvPr>
            <p:ph type="title"/>
          </p:nvPr>
        </p:nvSpPr>
        <p:spPr>
          <a:prstGeom prst="rect">
            <a:avLst/>
          </a:prstGeom>
        </p:spPr>
        <p:txBody>
          <a:bodyPr/>
          <a:lstStyle/>
          <a:p>
            <a:r>
              <a:rPr lang="en-US" dirty="0">
                <a:solidFill>
                  <a:schemeClr val="accent1"/>
                </a:solidFill>
              </a:rPr>
              <a:t>Finding Domains of Functions</a:t>
            </a:r>
            <a:endParaRPr lang="en-US" sz="3200" dirty="0">
              <a:solidFill>
                <a:schemeClr val="accent1"/>
              </a:solidFill>
            </a:endParaRPr>
          </a:p>
        </p:txBody>
      </p:sp>
      <p:sp>
        <p:nvSpPr>
          <p:cNvPr id="27651" name="TextBox 3"/>
          <p:cNvSpPr>
            <a:spLocks noGrp="1" noChangeArrowheads="1"/>
          </p:cNvSpPr>
          <p:nvPr>
            <p:ph idx="1"/>
          </p:nvPr>
        </p:nvSpPr>
        <p:spPr>
          <a:xfrm>
            <a:off x="457200" y="1280160"/>
            <a:ext cx="8229600" cy="2332946"/>
          </a:xfrm>
          <a:prstGeom prst="rect">
            <a:avLst/>
          </a:prstGeom>
          <a:noFill/>
          <a:ln w="28575">
            <a:solidFill>
              <a:srgbClr val="FF0000"/>
            </a:solidFill>
          </a:ln>
        </p:spPr>
        <p:txBody>
          <a:bodyPr>
            <a:spAutoFit/>
          </a:bodyPr>
          <a:lstStyle/>
          <a:p>
            <a:pPr marL="15875" indent="-15875" algn="ctr">
              <a:tabLst>
                <a:tab pos="342900" algn="l"/>
                <a:tab pos="977900" algn="l"/>
                <a:tab pos="7150100" algn="l"/>
              </a:tabLst>
            </a:pPr>
            <a:r>
              <a:rPr lang="en-US" b="1" dirty="0">
                <a:solidFill>
                  <a:srgbClr val="000000"/>
                </a:solidFill>
              </a:rPr>
              <a:t>Attention!</a:t>
            </a:r>
            <a:endParaRPr lang="en-US" b="1" i="0" dirty="0">
              <a:solidFill>
                <a:srgbClr val="000000"/>
              </a:solidFill>
            </a:endParaRPr>
          </a:p>
          <a:p>
            <a:pPr marL="15875" indent="-15875">
              <a:buFont typeface="Courier New" pitchFamily="49" charset="0"/>
              <a:buNone/>
              <a:tabLst>
                <a:tab pos="342900" algn="l"/>
                <a:tab pos="977900" algn="l"/>
                <a:tab pos="7150100" algn="l"/>
              </a:tabLst>
            </a:pPr>
            <a:r>
              <a:rPr lang="en-US" i="0" dirty="0">
                <a:solidFill>
                  <a:srgbClr val="000000"/>
                </a:solidFill>
              </a:rPr>
              <a:t>In determining the domain of a function, one fact to remember at this stage is that </a:t>
            </a:r>
            <a:r>
              <a:rPr lang="en-US" b="1" i="0" dirty="0">
                <a:solidFill>
                  <a:srgbClr val="C00000"/>
                </a:solidFill>
              </a:rPr>
              <a:t>no denominator can equal 0</a:t>
            </a:r>
            <a:r>
              <a:rPr lang="en-US" i="0" dirty="0">
                <a:solidFill>
                  <a:srgbClr val="000000"/>
                </a:solidFill>
              </a:rPr>
              <a:t>. In future chapters we will discuss other nonlinear functions with limited domains.</a:t>
            </a:r>
            <a:endParaRPr lang="en-US" b="1" i="0" dirty="0">
              <a:solidFill>
                <a:srgbClr val="000000"/>
              </a:solidFill>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Content Placeholder 2"/>
          <p:cNvSpPr txBox="1">
            <a:spLocks/>
          </p:cNvSpPr>
          <p:nvPr/>
        </p:nvSpPr>
        <p:spPr>
          <a:xfrm>
            <a:off x="457200" y="1280160"/>
            <a:ext cx="8534400" cy="4572000"/>
          </a:xfrm>
          <a:prstGeom prst="rect">
            <a:avLst/>
          </a:prstGeom>
        </p:spPr>
        <p:txBody>
          <a:bodyPr>
            <a:normAutofit/>
          </a:bodyPr>
          <a:lstStyle/>
          <a:p>
            <a:pPr marL="0" marR="0" lvl="0" indent="0" algn="l" defTabSz="914400" rtl="0" eaLnBrk="1" fontAlgn="auto" latinLnBrk="0" hangingPunct="1">
              <a:lnSpc>
                <a:spcPct val="90000"/>
              </a:lnSpc>
              <a:spcBef>
                <a:spcPct val="20000"/>
              </a:spcBef>
              <a:spcAft>
                <a:spcPts val="0"/>
              </a:spcAft>
              <a:buClrTx/>
              <a:buSzTx/>
              <a:buFontTx/>
              <a:buNone/>
              <a:tabLst/>
              <a:defRPr/>
            </a:pPr>
            <a:r>
              <a:rPr kumimoji="0" lang="en-US" sz="2800" b="0" i="0" u="none" strike="noStrike" kern="1200" cap="none" spc="0" normalizeH="0" baseline="0" noProof="0" dirty="0">
                <a:ln>
                  <a:noFill/>
                </a:ln>
                <a:solidFill>
                  <a:schemeClr val="tx1"/>
                </a:solidFill>
                <a:effectLst/>
                <a:uLnTx/>
                <a:uFillTx/>
                <a:latin typeface="+mn-lt"/>
                <a:ea typeface="+mn-ea"/>
                <a:cs typeface="+mn-cs"/>
              </a:rPr>
              <a:t>Find the domain for the function </a:t>
            </a:r>
          </a:p>
          <a:p>
            <a:pPr marL="0" marR="0" lvl="0" indent="0" algn="l" defTabSz="914400" rtl="0" eaLnBrk="1" fontAlgn="auto" latinLnBrk="0" hangingPunct="1">
              <a:lnSpc>
                <a:spcPct val="90000"/>
              </a:lnSpc>
              <a:spcBef>
                <a:spcPts val="1200"/>
              </a:spcBef>
              <a:spcAft>
                <a:spcPts val="0"/>
              </a:spcAft>
              <a:buClrTx/>
              <a:buSzTx/>
              <a:buFontTx/>
              <a:buNone/>
              <a:tabLst/>
              <a:defRPr/>
            </a:pPr>
            <a:r>
              <a:rPr kumimoji="0" lang="en-US" sz="2800" b="1" i="0" u="none" strike="noStrike" kern="1200" cap="none" spc="0" normalizeH="0" baseline="0" noProof="0" dirty="0">
                <a:ln>
                  <a:noFill/>
                </a:ln>
                <a:solidFill>
                  <a:schemeClr val="tx1"/>
                </a:solidFill>
                <a:effectLst/>
                <a:uLnTx/>
                <a:uFillTx/>
                <a:latin typeface="+mn-lt"/>
                <a:ea typeface="+mn-ea"/>
                <a:cs typeface="+mn-cs"/>
              </a:rPr>
              <a:t>Solution</a:t>
            </a:r>
          </a:p>
          <a:p>
            <a:pPr marL="0" marR="0" lvl="0" indent="0" algn="l" defTabSz="914400" rtl="0" eaLnBrk="1" fontAlgn="auto" latinLnBrk="0" hangingPunct="1">
              <a:lnSpc>
                <a:spcPct val="90000"/>
              </a:lnSpc>
              <a:spcBef>
                <a:spcPct val="20000"/>
              </a:spcBef>
              <a:spcAft>
                <a:spcPts val="0"/>
              </a:spcAft>
              <a:buClrTx/>
              <a:buSzTx/>
              <a:buFontTx/>
              <a:buNone/>
              <a:tabLst/>
              <a:defRPr/>
            </a:pPr>
            <a:r>
              <a:rPr kumimoji="0" lang="en-US" sz="2800" b="0" i="0" u="none" strike="noStrike" kern="1200" cap="none" spc="0" normalizeH="0" baseline="0" noProof="0" dirty="0">
                <a:ln>
                  <a:noFill/>
                </a:ln>
                <a:solidFill>
                  <a:schemeClr val="tx1"/>
                </a:solidFill>
                <a:effectLst/>
                <a:uLnTx/>
                <a:uFillTx/>
                <a:latin typeface="+mn-lt"/>
                <a:ea typeface="+mn-ea"/>
                <a:cs typeface="+mn-cs"/>
              </a:rPr>
              <a:t>The domain is all real numbers for which the </a:t>
            </a:r>
          </a:p>
          <a:p>
            <a:pPr marL="0" marR="0" lvl="0" indent="0" algn="l" defTabSz="914400" rtl="0" eaLnBrk="1" fontAlgn="auto" latinLnBrk="0" hangingPunct="1">
              <a:lnSpc>
                <a:spcPct val="90000"/>
              </a:lnSpc>
              <a:spcBef>
                <a:spcPct val="20000"/>
              </a:spcBef>
              <a:spcAft>
                <a:spcPts val="0"/>
              </a:spcAft>
              <a:buClrTx/>
              <a:buSzTx/>
              <a:buFontTx/>
              <a:buNone/>
              <a:tabLst/>
              <a:defRPr/>
            </a:pPr>
            <a:endParaRPr kumimoji="0" lang="en-US" sz="1400" b="0" i="0" u="none" strike="noStrike" kern="1200" cap="none" spc="0" normalizeH="0" baseline="0" noProof="0" dirty="0">
              <a:ln>
                <a:noFill/>
              </a:ln>
              <a:solidFill>
                <a:schemeClr val="tx1"/>
              </a:solidFill>
              <a:effectLst/>
              <a:uLnTx/>
              <a:uFillTx/>
              <a:latin typeface="+mn-lt"/>
              <a:ea typeface="+mn-ea"/>
              <a:cs typeface="+mn-cs"/>
            </a:endParaRPr>
          </a:p>
          <a:p>
            <a:pPr marL="0" marR="0" lvl="0" indent="0" algn="l" defTabSz="914400" rtl="0" eaLnBrk="1" fontAlgn="auto" latinLnBrk="0" hangingPunct="1">
              <a:lnSpc>
                <a:spcPct val="90000"/>
              </a:lnSpc>
              <a:spcBef>
                <a:spcPct val="20000"/>
              </a:spcBef>
              <a:spcAft>
                <a:spcPts val="0"/>
              </a:spcAft>
              <a:buClrTx/>
              <a:buSzTx/>
              <a:buFontTx/>
              <a:buNone/>
              <a:tabLst/>
              <a:defRPr/>
            </a:pPr>
            <a:r>
              <a:rPr kumimoji="0" lang="en-US" sz="2800" b="0" i="0" u="none" strike="noStrike" kern="1200" cap="none" spc="0" normalizeH="0" baseline="0" noProof="0" dirty="0">
                <a:ln>
                  <a:noFill/>
                </a:ln>
                <a:solidFill>
                  <a:schemeClr val="tx1"/>
                </a:solidFill>
                <a:effectLst/>
                <a:uLnTx/>
                <a:uFillTx/>
                <a:latin typeface="+mn-lt"/>
                <a:ea typeface="+mn-ea"/>
                <a:cs typeface="+mn-cs"/>
              </a:rPr>
              <a:t>expression              is defined. Thus,                                     , </a:t>
            </a:r>
          </a:p>
          <a:p>
            <a:pPr marL="0" marR="0" lvl="0" indent="0" algn="l" defTabSz="914400" rtl="0" eaLnBrk="1" fontAlgn="auto" latinLnBrk="0" hangingPunct="1">
              <a:lnSpc>
                <a:spcPct val="90000"/>
              </a:lnSpc>
              <a:spcBef>
                <a:spcPct val="20000"/>
              </a:spcBef>
              <a:spcAft>
                <a:spcPts val="0"/>
              </a:spcAft>
              <a:buClrTx/>
              <a:buSzTx/>
              <a:buFontTx/>
              <a:buNone/>
              <a:tabLst/>
              <a:defRPr/>
            </a:pPr>
            <a:endParaRPr kumimoji="0" lang="en-US" sz="1400" b="0" i="0" u="none" strike="noStrike" kern="1200" cap="none" spc="0" normalizeH="0" baseline="0" noProof="0" dirty="0">
              <a:ln>
                <a:noFill/>
              </a:ln>
              <a:solidFill>
                <a:schemeClr val="tx1"/>
              </a:solidFill>
              <a:effectLst/>
              <a:uLnTx/>
              <a:uFillTx/>
              <a:latin typeface="+mn-lt"/>
              <a:ea typeface="+mn-ea"/>
              <a:cs typeface="+mn-cs"/>
            </a:endParaRPr>
          </a:p>
          <a:p>
            <a:pPr marL="0" marR="0" lvl="0" indent="0" algn="l" defTabSz="914400" rtl="0" eaLnBrk="1" fontAlgn="auto" latinLnBrk="0" hangingPunct="1">
              <a:lnSpc>
                <a:spcPct val="90000"/>
              </a:lnSpc>
              <a:spcBef>
                <a:spcPct val="20000"/>
              </a:spcBef>
              <a:spcAft>
                <a:spcPts val="0"/>
              </a:spcAft>
              <a:buClrTx/>
              <a:buSzTx/>
              <a:buFontTx/>
              <a:buNone/>
              <a:tabLst/>
              <a:defRPr/>
            </a:pPr>
            <a:r>
              <a:rPr kumimoji="0" lang="en-US" sz="2800" b="0" i="0" u="none" strike="noStrike" kern="1200" cap="none" spc="0" normalizeH="0" baseline="0" noProof="0" dirty="0">
                <a:ln>
                  <a:noFill/>
                </a:ln>
                <a:solidFill>
                  <a:srgbClr val="FF0000"/>
                </a:solidFill>
                <a:effectLst/>
                <a:uLnTx/>
                <a:uFillTx/>
                <a:latin typeface="+mn-lt"/>
                <a:ea typeface="+mn-ea"/>
                <a:cs typeface="+mn-cs"/>
              </a:rPr>
              <a:t>or          </a:t>
            </a:r>
            <a:r>
              <a:rPr kumimoji="0" lang="en-US" sz="2800" b="0" i="0" u="none" strike="noStrike" kern="1200" cap="none" spc="0" normalizeH="0" baseline="0" noProof="0" dirty="0">
                <a:ln>
                  <a:noFill/>
                </a:ln>
                <a:solidFill>
                  <a:schemeClr val="tx1"/>
                </a:solidFill>
                <a:effectLst/>
                <a:uLnTx/>
                <a:uFillTx/>
                <a:latin typeface="+mn-lt"/>
                <a:ea typeface="+mn-ea"/>
                <a:cs typeface="+mn-cs"/>
              </a:rPr>
              <a:t>  because the denominator is 0 when </a:t>
            </a:r>
            <a:r>
              <a:rPr kumimoji="0" lang="en-US" sz="2800" b="0" i="1" u="none" strike="noStrike" kern="1200" cap="none" spc="0" normalizeH="0" baseline="0" noProof="0" dirty="0">
                <a:ln>
                  <a:noFill/>
                </a:ln>
                <a:solidFill>
                  <a:schemeClr val="tx1"/>
                </a:solidFill>
                <a:effectLst/>
                <a:uLnTx/>
                <a:uFillTx/>
                <a:latin typeface="+mn-lt"/>
                <a:ea typeface="+mn-ea"/>
                <a:cs typeface="+mn-cs"/>
              </a:rPr>
              <a:t>x</a:t>
            </a:r>
            <a:r>
              <a:rPr kumimoji="0" lang="en-US" sz="2800" b="0" i="0" u="none" strike="noStrike" kern="1200" cap="none" spc="0" normalizeH="0" baseline="0" noProof="0" dirty="0">
                <a:ln>
                  <a:noFill/>
                </a:ln>
                <a:solidFill>
                  <a:schemeClr val="tx1"/>
                </a:solidFill>
                <a:effectLst/>
                <a:uLnTx/>
                <a:uFillTx/>
                <a:latin typeface="+mn-lt"/>
                <a:ea typeface="+mn-ea"/>
                <a:cs typeface="+mn-cs"/>
              </a:rPr>
              <a:t> = 5.</a:t>
            </a:r>
          </a:p>
          <a:p>
            <a:pPr marL="0" marR="0" lvl="0" indent="0" algn="l" defTabSz="914400" rtl="0" eaLnBrk="1" fontAlgn="auto" latinLnBrk="0" hangingPunct="1">
              <a:lnSpc>
                <a:spcPct val="90000"/>
              </a:lnSpc>
              <a:spcBef>
                <a:spcPts val="1800"/>
              </a:spcBef>
              <a:spcAft>
                <a:spcPts val="0"/>
              </a:spcAft>
              <a:buClrTx/>
              <a:buSzTx/>
              <a:buFontTx/>
              <a:buNone/>
              <a:tabLst/>
              <a:defRPr/>
            </a:pPr>
            <a:r>
              <a:rPr kumimoji="0" lang="en-US" sz="1800" b="1" i="0" u="none" strike="noStrike" kern="1200" cap="none" spc="0" normalizeH="0" baseline="0" noProof="0" dirty="0">
                <a:ln>
                  <a:noFill/>
                </a:ln>
                <a:solidFill>
                  <a:srgbClr val="008080"/>
                </a:solidFill>
                <a:effectLst/>
                <a:uLnTx/>
                <a:uFillTx/>
                <a:latin typeface="+mn-lt"/>
                <a:ea typeface="+mn-ea"/>
                <a:cs typeface="+mn-cs"/>
              </a:rPr>
              <a:t>Note</a:t>
            </a:r>
            <a:r>
              <a:rPr kumimoji="0" lang="en-US" sz="1800" b="0" i="0" u="none" strike="noStrike" kern="1200" cap="none" spc="0" normalizeH="0" baseline="0" noProof="0" dirty="0">
                <a:ln>
                  <a:noFill/>
                </a:ln>
                <a:solidFill>
                  <a:srgbClr val="008080"/>
                </a:solidFill>
                <a:effectLst/>
                <a:uLnTx/>
                <a:uFillTx/>
                <a:latin typeface="+mn-lt"/>
                <a:ea typeface="+mn-ea"/>
                <a:cs typeface="+mn-cs"/>
              </a:rPr>
              <a:t>: Here interval notation tells us that </a:t>
            </a:r>
            <a:r>
              <a:rPr kumimoji="0" lang="en-US" sz="1800" b="0" i="1" u="none" strike="noStrike" kern="1200" cap="none" spc="0" normalizeH="0" baseline="0" noProof="0" dirty="0">
                <a:ln>
                  <a:noFill/>
                </a:ln>
                <a:solidFill>
                  <a:srgbClr val="008080"/>
                </a:solidFill>
                <a:effectLst/>
                <a:uLnTx/>
                <a:uFillTx/>
                <a:latin typeface="+mn-lt"/>
                <a:ea typeface="+mn-ea"/>
                <a:cs typeface="+mn-cs"/>
              </a:rPr>
              <a:t>x</a:t>
            </a:r>
            <a:r>
              <a:rPr kumimoji="0" lang="en-US" sz="1800" b="0" i="0" u="none" strike="noStrike" kern="1200" cap="none" spc="0" normalizeH="0" baseline="0" noProof="0" dirty="0">
                <a:ln>
                  <a:noFill/>
                </a:ln>
                <a:solidFill>
                  <a:srgbClr val="008080"/>
                </a:solidFill>
                <a:effectLst/>
                <a:uLnTx/>
                <a:uFillTx/>
                <a:latin typeface="+mn-lt"/>
                <a:ea typeface="+mn-ea"/>
                <a:cs typeface="+mn-cs"/>
              </a:rPr>
              <a:t> can be any real number except 5.</a:t>
            </a:r>
          </a:p>
          <a:p>
            <a:pPr marL="0" marR="0" lvl="0" indent="0" algn="l" defTabSz="914400" rtl="0" eaLnBrk="1" fontAlgn="auto" latinLnBrk="0" hangingPunct="1">
              <a:lnSpc>
                <a:spcPct val="100000"/>
              </a:lnSpc>
              <a:spcBef>
                <a:spcPct val="20000"/>
              </a:spcBef>
              <a:spcAft>
                <a:spcPts val="0"/>
              </a:spcAft>
              <a:buClrTx/>
              <a:buSzTx/>
              <a:buFontTx/>
              <a:buNone/>
              <a:tabLst/>
              <a:defRPr/>
            </a:pPr>
            <a:endParaRPr kumimoji="0" lang="en-US" sz="2800" b="0" i="0" u="none" strike="noStrike" kern="1200" cap="none" spc="0" normalizeH="0" baseline="0" noProof="0" dirty="0">
              <a:ln>
                <a:noFill/>
              </a:ln>
              <a:solidFill>
                <a:srgbClr val="366092"/>
              </a:solidFill>
              <a:effectLst/>
              <a:uLnTx/>
              <a:uFillTx/>
              <a:latin typeface="+mn-lt"/>
              <a:ea typeface="+mn-ea"/>
              <a:cs typeface="+mn-cs"/>
            </a:endParaRPr>
          </a:p>
        </p:txBody>
      </p:sp>
      <p:sp>
        <p:nvSpPr>
          <p:cNvPr id="28674" name="Rectangle 2"/>
          <p:cNvSpPr>
            <a:spLocks noGrp="1"/>
          </p:cNvSpPr>
          <p:nvPr>
            <p:ph type="title"/>
          </p:nvPr>
        </p:nvSpPr>
        <p:spPr>
          <a:prstGeom prst="rect">
            <a:avLst/>
          </a:prstGeom>
        </p:spPr>
        <p:txBody>
          <a:bodyPr/>
          <a:lstStyle/>
          <a:p>
            <a:r>
              <a:rPr lang="en-US" sz="3200" dirty="0">
                <a:solidFill>
                  <a:schemeClr val="accent1"/>
                </a:solidFill>
              </a:rPr>
              <a:t>Example 5: </a:t>
            </a:r>
            <a:r>
              <a:rPr lang="en-US" dirty="0"/>
              <a:t>Finding the Domain of a Function</a:t>
            </a:r>
            <a:endParaRPr lang="en-US" sz="3200" dirty="0">
              <a:solidFill>
                <a:schemeClr val="accent1"/>
              </a:solidFill>
            </a:endParaRPr>
          </a:p>
        </p:txBody>
      </p:sp>
      <p:graphicFrame>
        <p:nvGraphicFramePr>
          <p:cNvPr id="28676" name="Object 4"/>
          <p:cNvGraphicFramePr>
            <a:graphicFrameLocks noGrp="1" noChangeAspect="1"/>
          </p:cNvGraphicFramePr>
          <p:nvPr>
            <p:ph idx="1"/>
          </p:nvPr>
        </p:nvGraphicFramePr>
        <p:xfrm>
          <a:off x="5332413" y="1100138"/>
          <a:ext cx="1511300" cy="831850"/>
        </p:xfrm>
        <a:graphic>
          <a:graphicData uri="http://schemas.openxmlformats.org/presentationml/2006/ole">
            <mc:AlternateContent xmlns:mc="http://schemas.openxmlformats.org/markup-compatibility/2006">
              <mc:Choice xmlns:v="urn:schemas-microsoft-com:vml" Requires="v">
                <p:oleObj spid="_x0000_s3546" name="Equation" r:id="rId3" imgW="1524368" imgH="838292" progId="Equation.DSMT4">
                  <p:embed/>
                </p:oleObj>
              </mc:Choice>
              <mc:Fallback>
                <p:oleObj name="Equation" r:id="rId3" imgW="1524368" imgH="838292" progId="Equation.DSMT4">
                  <p:embed/>
                  <p:pic>
                    <p:nvPicPr>
                      <p:cNvPr id="0" name="Picture 429"/>
                      <p:cNvPicPr>
                        <a:picLocks noGrp="1"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2413" y="1100138"/>
                        <a:ext cx="1511300" cy="8318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10243" name="Object 5"/>
          <p:cNvGraphicFramePr>
            <a:graphicFrameLocks noGrp="1" noChangeAspect="1"/>
          </p:cNvGraphicFramePr>
          <p:nvPr>
            <p:ph sz="quarter" idx="4294967295"/>
            <p:extLst>
              <p:ext uri="{D42A27DB-BD31-4B8C-83A1-F6EECF244321}">
                <p14:modId xmlns:p14="http://schemas.microsoft.com/office/powerpoint/2010/main" val="1638034676"/>
              </p:ext>
            </p:extLst>
          </p:nvPr>
        </p:nvGraphicFramePr>
        <p:xfrm>
          <a:off x="2235200" y="2852738"/>
          <a:ext cx="815975" cy="782637"/>
        </p:xfrm>
        <a:graphic>
          <a:graphicData uri="http://schemas.openxmlformats.org/presentationml/2006/ole">
            <mc:AlternateContent xmlns:mc="http://schemas.openxmlformats.org/markup-compatibility/2006">
              <mc:Choice xmlns:v="urn:schemas-microsoft-com:vml" Requires="v">
                <p:oleObj spid="_x0000_s3547" name="Equation" r:id="rId5" imgW="923400" imgH="886680" progId="Equation.DSMT4">
                  <p:embed/>
                </p:oleObj>
              </mc:Choice>
              <mc:Fallback>
                <p:oleObj name="Equation" r:id="rId5" imgW="923400" imgH="886680" progId="Equation.DSMT4">
                  <p:embed/>
                  <p:pic>
                    <p:nvPicPr>
                      <p:cNvPr id="0" name="Picture 430"/>
                      <p:cNvPicPr>
                        <a:picLocks noGrp="1"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235200" y="2852738"/>
                        <a:ext cx="815975" cy="782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10244" name="Object 6"/>
          <p:cNvGraphicFramePr>
            <a:graphicFrameLocks noChangeAspect="1"/>
          </p:cNvGraphicFramePr>
          <p:nvPr>
            <p:extLst>
              <p:ext uri="{D42A27DB-BD31-4B8C-83A1-F6EECF244321}">
                <p14:modId xmlns:p14="http://schemas.microsoft.com/office/powerpoint/2010/main" val="3281204049"/>
              </p:ext>
            </p:extLst>
          </p:nvPr>
        </p:nvGraphicFramePr>
        <p:xfrm>
          <a:off x="5638800" y="2933700"/>
          <a:ext cx="2967038" cy="495300"/>
        </p:xfrm>
        <a:graphic>
          <a:graphicData uri="http://schemas.openxmlformats.org/presentationml/2006/ole">
            <mc:AlternateContent xmlns:mc="http://schemas.openxmlformats.org/markup-compatibility/2006">
              <mc:Choice xmlns:v="urn:schemas-microsoft-com:vml" Requires="v">
                <p:oleObj spid="_x0000_s3548" name="Equation" r:id="rId7" imgW="2958840" imgH="482400" progId="Equation.DSMT4">
                  <p:embed/>
                </p:oleObj>
              </mc:Choice>
              <mc:Fallback>
                <p:oleObj name="Equation" r:id="rId7" imgW="2958840" imgH="482400" progId="Equation.DSMT4">
                  <p:embed/>
                  <p:pic>
                    <p:nvPicPr>
                      <p:cNvPr id="0" name="Picture 431"/>
                      <p:cNvPicPr>
                        <a:picLocks noChangeAspect="1" noChangeArrowheads="1"/>
                      </p:cNvPicPr>
                      <p:nvPr/>
                    </p:nvPicPr>
                    <p:blipFill>
                      <a:blip r:embed="rId8"/>
                      <a:srcRect/>
                      <a:stretch>
                        <a:fillRect/>
                      </a:stretch>
                    </p:blipFill>
                    <p:spPr bwMode="auto">
                      <a:xfrm>
                        <a:off x="5638800" y="2933700"/>
                        <a:ext cx="2967038"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10245" name="Object 7"/>
          <p:cNvGraphicFramePr>
            <a:graphicFrameLocks noChangeAspect="1"/>
          </p:cNvGraphicFramePr>
          <p:nvPr>
            <p:extLst>
              <p:ext uri="{D42A27DB-BD31-4B8C-83A1-F6EECF244321}">
                <p14:modId xmlns:p14="http://schemas.microsoft.com/office/powerpoint/2010/main" val="1820387442"/>
              </p:ext>
            </p:extLst>
          </p:nvPr>
        </p:nvGraphicFramePr>
        <p:xfrm>
          <a:off x="900113" y="3770313"/>
          <a:ext cx="866775" cy="346075"/>
        </p:xfrm>
        <a:graphic>
          <a:graphicData uri="http://schemas.openxmlformats.org/presentationml/2006/ole">
            <mc:AlternateContent xmlns:mc="http://schemas.openxmlformats.org/markup-compatibility/2006">
              <mc:Choice xmlns:v="urn:schemas-microsoft-com:vml" Requires="v">
                <p:oleObj spid="_x0000_s3549" name="Equation" r:id="rId9" imgW="850680" imgH="330120" progId="Equation.DSMT4">
                  <p:embed/>
                </p:oleObj>
              </mc:Choice>
              <mc:Fallback>
                <p:oleObj name="Equation" r:id="rId9" imgW="850680" imgH="330120" progId="Equation.DSMT4">
                  <p:embed/>
                  <p:pic>
                    <p:nvPicPr>
                      <p:cNvPr id="0" name="Picture 432"/>
                      <p:cNvPicPr>
                        <a:picLocks noChangeAspect="1" noChangeArrowheads="1"/>
                      </p:cNvPicPr>
                      <p:nvPr/>
                    </p:nvPicPr>
                    <p:blipFill>
                      <a:blip r:embed="rId10"/>
                      <a:srcRect/>
                      <a:stretch>
                        <a:fillRect/>
                      </a:stretch>
                    </p:blipFill>
                    <p:spPr bwMode="auto">
                      <a:xfrm>
                        <a:off x="900113" y="3770313"/>
                        <a:ext cx="866775" cy="346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8">
                                            <p:txEl>
                                              <p:pRg st="4" end="4"/>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8">
                                            <p:txEl>
                                              <p:pRg st="6" end="6"/>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0243"/>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10244"/>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0245"/>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8">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p:cNvSpPr>
          <p:nvPr>
            <p:ph type="title"/>
          </p:nvPr>
        </p:nvSpPr>
        <p:spPr>
          <a:prstGeom prst="rect">
            <a:avLst/>
          </a:prstGeom>
        </p:spPr>
        <p:txBody>
          <a:bodyPr/>
          <a:lstStyle/>
          <a:p>
            <a:r>
              <a:rPr lang="en-US" sz="3200" dirty="0">
                <a:solidFill>
                  <a:schemeClr val="accent1"/>
                </a:solidFill>
              </a:rPr>
              <a:t>Example 6: </a:t>
            </a:r>
            <a:r>
              <a:rPr lang="en-US" dirty="0"/>
              <a:t>Evaluating Functions</a:t>
            </a:r>
            <a:endParaRPr lang="en-US" sz="3200" dirty="0">
              <a:solidFill>
                <a:schemeClr val="accent1"/>
              </a:solidFill>
            </a:endParaRPr>
          </a:p>
        </p:txBody>
      </p:sp>
      <p:sp>
        <p:nvSpPr>
          <p:cNvPr id="30723" name="Rectangle 3"/>
          <p:cNvSpPr>
            <a:spLocks noGrp="1"/>
          </p:cNvSpPr>
          <p:nvPr>
            <p:ph idx="1"/>
          </p:nvPr>
        </p:nvSpPr>
        <p:spPr>
          <a:xfrm>
            <a:off x="457200" y="1280160"/>
            <a:ext cx="5410200" cy="4572000"/>
          </a:xfrm>
          <a:prstGeom prst="rect">
            <a:avLst/>
          </a:prstGeom>
        </p:spPr>
        <p:txBody>
          <a:bodyPr>
            <a:normAutofit lnSpcReduction="10000"/>
          </a:bodyPr>
          <a:lstStyle/>
          <a:p>
            <a:pPr>
              <a:lnSpc>
                <a:spcPct val="90000"/>
              </a:lnSpc>
              <a:spcBef>
                <a:spcPct val="50000"/>
              </a:spcBef>
            </a:pPr>
            <a:r>
              <a:rPr lang="en-US" i="0" dirty="0">
                <a:solidFill>
                  <a:schemeClr val="tx1"/>
                </a:solidFill>
              </a:rPr>
              <a:t>For the function </a:t>
            </a:r>
            <a:r>
              <a:rPr lang="en-US" i="1" dirty="0">
                <a:solidFill>
                  <a:srgbClr val="0000FF"/>
                </a:solidFill>
              </a:rPr>
              <a:t>g</a:t>
            </a:r>
            <a:r>
              <a:rPr lang="en-US" i="0" dirty="0">
                <a:solidFill>
                  <a:srgbClr val="0000FF"/>
                </a:solidFill>
              </a:rPr>
              <a:t>(</a:t>
            </a:r>
            <a:r>
              <a:rPr lang="en-US" i="1" dirty="0">
                <a:solidFill>
                  <a:srgbClr val="0000FF"/>
                </a:solidFill>
              </a:rPr>
              <a:t>x</a:t>
            </a:r>
            <a:r>
              <a:rPr lang="en-US" i="0" dirty="0">
                <a:solidFill>
                  <a:srgbClr val="0000FF"/>
                </a:solidFill>
              </a:rPr>
              <a:t>) = 4</a:t>
            </a:r>
            <a:r>
              <a:rPr lang="en-US" i="1" dirty="0">
                <a:solidFill>
                  <a:srgbClr val="0000FF"/>
                </a:solidFill>
              </a:rPr>
              <a:t>x</a:t>
            </a:r>
            <a:r>
              <a:rPr lang="en-US" i="0" dirty="0">
                <a:solidFill>
                  <a:srgbClr val="0000FF"/>
                </a:solidFill>
              </a:rPr>
              <a:t> + 5</a:t>
            </a:r>
            <a:r>
              <a:rPr lang="en-US" dirty="0">
                <a:solidFill>
                  <a:schemeClr val="tx1"/>
                </a:solidFill>
              </a:rPr>
              <a:t>, </a:t>
            </a:r>
            <a:r>
              <a:rPr lang="en-US" i="0" dirty="0">
                <a:solidFill>
                  <a:schemeClr val="tx1"/>
                </a:solidFill>
              </a:rPr>
              <a:t>find:</a:t>
            </a:r>
          </a:p>
          <a:p>
            <a:pPr marL="514350" indent="-514350">
              <a:lnSpc>
                <a:spcPct val="90000"/>
              </a:lnSpc>
              <a:spcBef>
                <a:spcPct val="50000"/>
              </a:spcBef>
              <a:buFont typeface="+mj-lt"/>
              <a:buAutoNum type="alphaLcPeriod"/>
              <a:tabLst>
                <a:tab pos="457200" algn="l"/>
              </a:tabLst>
            </a:pPr>
            <a:r>
              <a:rPr lang="en-US" i="0" dirty="0">
                <a:solidFill>
                  <a:schemeClr val="tx1"/>
                </a:solidFill>
              </a:rPr>
              <a:t> </a:t>
            </a:r>
            <a:r>
              <a:rPr lang="en-US" i="1" dirty="0">
                <a:solidFill>
                  <a:srgbClr val="0000FF"/>
                </a:solidFill>
              </a:rPr>
              <a:t>g</a:t>
            </a:r>
            <a:r>
              <a:rPr lang="en-US" i="0" dirty="0">
                <a:solidFill>
                  <a:srgbClr val="0000FF"/>
                </a:solidFill>
              </a:rPr>
              <a:t>(</a:t>
            </a:r>
            <a:r>
              <a:rPr lang="en-US" i="0" dirty="0">
                <a:solidFill>
                  <a:srgbClr val="9900FF"/>
                </a:solidFill>
              </a:rPr>
              <a:t>2</a:t>
            </a:r>
            <a:r>
              <a:rPr lang="en-US" i="0" dirty="0">
                <a:solidFill>
                  <a:srgbClr val="0000FF"/>
                </a:solidFill>
              </a:rPr>
              <a:t>)</a:t>
            </a:r>
          </a:p>
          <a:p>
            <a:pPr marL="514350" indent="-514350">
              <a:lnSpc>
                <a:spcPct val="90000"/>
              </a:lnSpc>
              <a:spcBef>
                <a:spcPct val="50000"/>
              </a:spcBef>
              <a:buFont typeface="+mj-lt"/>
              <a:buAutoNum type="alphaLcPeriod"/>
              <a:tabLst>
                <a:tab pos="457200" algn="l"/>
              </a:tabLst>
            </a:pPr>
            <a:r>
              <a:rPr lang="en-US" i="0" dirty="0">
                <a:solidFill>
                  <a:schemeClr val="tx1"/>
                </a:solidFill>
              </a:rPr>
              <a:t> </a:t>
            </a:r>
            <a:r>
              <a:rPr lang="en-US" i="1" dirty="0">
                <a:solidFill>
                  <a:srgbClr val="0000FF"/>
                </a:solidFill>
              </a:rPr>
              <a:t>g</a:t>
            </a:r>
            <a:r>
              <a:rPr lang="en-US" dirty="0">
                <a:solidFill>
                  <a:srgbClr val="9900FF"/>
                </a:solidFill>
              </a:rPr>
              <a:t>(</a:t>
            </a:r>
            <a:r>
              <a:rPr lang="en-US" dirty="0">
                <a:solidFill>
                  <a:srgbClr val="9900FF"/>
                </a:solidFill>
                <a:latin typeface="Symbol" pitchFamily="18" charset="2"/>
              </a:rPr>
              <a:t>-</a:t>
            </a:r>
            <a:r>
              <a:rPr lang="en-US" dirty="0">
                <a:solidFill>
                  <a:srgbClr val="9900FF"/>
                </a:solidFill>
              </a:rPr>
              <a:t>1</a:t>
            </a:r>
            <a:r>
              <a:rPr lang="en-US" dirty="0">
                <a:solidFill>
                  <a:srgbClr val="0000FF"/>
                </a:solidFill>
              </a:rPr>
              <a:t>)</a:t>
            </a:r>
          </a:p>
          <a:p>
            <a:pPr marL="514350" indent="-514350">
              <a:lnSpc>
                <a:spcPct val="90000"/>
              </a:lnSpc>
              <a:spcBef>
                <a:spcPct val="50000"/>
              </a:spcBef>
              <a:buFont typeface="+mj-lt"/>
              <a:buAutoNum type="alphaLcPeriod"/>
              <a:tabLst>
                <a:tab pos="457200" algn="l"/>
              </a:tabLst>
            </a:pPr>
            <a:r>
              <a:rPr lang="en-US" i="0" dirty="0">
                <a:solidFill>
                  <a:schemeClr val="tx1"/>
                </a:solidFill>
              </a:rPr>
              <a:t> </a:t>
            </a:r>
            <a:r>
              <a:rPr lang="en-US" i="1" dirty="0">
                <a:solidFill>
                  <a:srgbClr val="0000FF"/>
                </a:solidFill>
              </a:rPr>
              <a:t>g</a:t>
            </a:r>
            <a:r>
              <a:rPr lang="en-US" dirty="0">
                <a:solidFill>
                  <a:srgbClr val="0000FF"/>
                </a:solidFill>
              </a:rPr>
              <a:t>(</a:t>
            </a:r>
            <a:r>
              <a:rPr lang="en-US" dirty="0">
                <a:solidFill>
                  <a:srgbClr val="9900FF"/>
                </a:solidFill>
              </a:rPr>
              <a:t>0</a:t>
            </a:r>
            <a:r>
              <a:rPr lang="en-US" dirty="0">
                <a:solidFill>
                  <a:srgbClr val="0000FF"/>
                </a:solidFill>
              </a:rPr>
              <a:t>)</a:t>
            </a:r>
            <a:endParaRPr lang="en-US" i="0" dirty="0">
              <a:solidFill>
                <a:schemeClr val="tx1"/>
              </a:solidFill>
            </a:endParaRPr>
          </a:p>
          <a:p>
            <a:pPr>
              <a:lnSpc>
                <a:spcPct val="90000"/>
              </a:lnSpc>
              <a:spcBef>
                <a:spcPts val="1860"/>
              </a:spcBef>
              <a:buFont typeface="Courier New" pitchFamily="49" charset="0"/>
              <a:buNone/>
              <a:tabLst>
                <a:tab pos="457200" algn="l"/>
              </a:tabLst>
            </a:pPr>
            <a:r>
              <a:rPr lang="en-US" b="1" i="0" dirty="0">
                <a:solidFill>
                  <a:schemeClr val="tx1"/>
                </a:solidFill>
              </a:rPr>
              <a:t>Solution</a:t>
            </a:r>
          </a:p>
          <a:p>
            <a:pPr marL="514350" indent="-514350">
              <a:lnSpc>
                <a:spcPct val="90000"/>
              </a:lnSpc>
              <a:spcBef>
                <a:spcPct val="50000"/>
              </a:spcBef>
              <a:buFont typeface="+mj-lt"/>
              <a:buAutoNum type="alphaLcPeriod"/>
              <a:tabLst>
                <a:tab pos="457200" algn="l"/>
              </a:tabLst>
            </a:pPr>
            <a:r>
              <a:rPr lang="en-US" dirty="0">
                <a:solidFill>
                  <a:schemeClr val="tx1"/>
                </a:solidFill>
              </a:rPr>
              <a:t> </a:t>
            </a:r>
            <a:r>
              <a:rPr lang="en-US" i="1" dirty="0">
                <a:solidFill>
                  <a:srgbClr val="0000FF"/>
                </a:solidFill>
              </a:rPr>
              <a:t>g</a:t>
            </a:r>
            <a:r>
              <a:rPr lang="en-US" i="0" dirty="0">
                <a:solidFill>
                  <a:srgbClr val="0000FF"/>
                </a:solidFill>
              </a:rPr>
              <a:t>(</a:t>
            </a:r>
            <a:r>
              <a:rPr lang="en-US" i="0" dirty="0">
                <a:solidFill>
                  <a:srgbClr val="9900FF"/>
                </a:solidFill>
              </a:rPr>
              <a:t>2</a:t>
            </a:r>
            <a:r>
              <a:rPr lang="en-US" i="0" dirty="0">
                <a:solidFill>
                  <a:srgbClr val="0000FF"/>
                </a:solidFill>
              </a:rPr>
              <a:t>)</a:t>
            </a:r>
            <a:r>
              <a:rPr lang="en-US" i="0" dirty="0">
                <a:solidFill>
                  <a:schemeClr val="tx1"/>
                </a:solidFill>
              </a:rPr>
              <a:t> </a:t>
            </a:r>
            <a:r>
              <a:rPr lang="en-US" i="0" dirty="0">
                <a:solidFill>
                  <a:srgbClr val="000099"/>
                </a:solidFill>
                <a:latin typeface="Symbol" pitchFamily="18" charset="2"/>
              </a:rPr>
              <a:t>=</a:t>
            </a:r>
            <a:r>
              <a:rPr lang="en-US" i="0" dirty="0">
                <a:solidFill>
                  <a:srgbClr val="000099"/>
                </a:solidFill>
              </a:rPr>
              <a:t> 4(</a:t>
            </a:r>
            <a:r>
              <a:rPr lang="en-US" i="0" dirty="0">
                <a:solidFill>
                  <a:srgbClr val="9900FF"/>
                </a:solidFill>
              </a:rPr>
              <a:t>2</a:t>
            </a:r>
            <a:r>
              <a:rPr lang="en-US" i="0" dirty="0">
                <a:solidFill>
                  <a:srgbClr val="000099"/>
                </a:solidFill>
              </a:rPr>
              <a:t>) + 5 =</a:t>
            </a:r>
            <a:r>
              <a:rPr lang="en-US" i="0" dirty="0">
                <a:solidFill>
                  <a:schemeClr val="tx1"/>
                </a:solidFill>
              </a:rPr>
              <a:t> </a:t>
            </a:r>
            <a:r>
              <a:rPr lang="en-US" i="0" dirty="0">
                <a:solidFill>
                  <a:srgbClr val="FF0000"/>
                </a:solidFill>
              </a:rPr>
              <a:t>13</a:t>
            </a:r>
          </a:p>
          <a:p>
            <a:pPr marL="514350" indent="-514350">
              <a:lnSpc>
                <a:spcPct val="90000"/>
              </a:lnSpc>
              <a:spcBef>
                <a:spcPct val="50000"/>
              </a:spcBef>
              <a:buFont typeface="+mj-lt"/>
              <a:buAutoNum type="alphaLcPeriod" startAt="2"/>
              <a:tabLst>
                <a:tab pos="457200" algn="l"/>
              </a:tabLst>
            </a:pPr>
            <a:r>
              <a:rPr lang="en-US" dirty="0">
                <a:solidFill>
                  <a:schemeClr val="tx1"/>
                </a:solidFill>
              </a:rPr>
              <a:t> </a:t>
            </a:r>
            <a:r>
              <a:rPr lang="en-US" i="1" dirty="0">
                <a:solidFill>
                  <a:srgbClr val="0000FF"/>
                </a:solidFill>
              </a:rPr>
              <a:t>g</a:t>
            </a:r>
            <a:r>
              <a:rPr lang="en-US" i="0" dirty="0">
                <a:solidFill>
                  <a:srgbClr val="0000FF"/>
                </a:solidFill>
              </a:rPr>
              <a:t>(</a:t>
            </a:r>
            <a:r>
              <a:rPr lang="en-US" i="0" dirty="0">
                <a:solidFill>
                  <a:srgbClr val="9900FF"/>
                </a:solidFill>
                <a:latin typeface="Symbol" pitchFamily="18" charset="2"/>
              </a:rPr>
              <a:t>-</a:t>
            </a:r>
            <a:r>
              <a:rPr lang="en-US" i="0" dirty="0">
                <a:solidFill>
                  <a:srgbClr val="9900FF"/>
                </a:solidFill>
              </a:rPr>
              <a:t>1</a:t>
            </a:r>
            <a:r>
              <a:rPr lang="en-US" i="0" dirty="0">
                <a:solidFill>
                  <a:srgbClr val="0000FF"/>
                </a:solidFill>
              </a:rPr>
              <a:t>)</a:t>
            </a:r>
            <a:r>
              <a:rPr lang="en-US" i="0" dirty="0">
                <a:solidFill>
                  <a:schemeClr val="tx1"/>
                </a:solidFill>
              </a:rPr>
              <a:t> </a:t>
            </a:r>
            <a:r>
              <a:rPr lang="en-US" i="0" dirty="0">
                <a:solidFill>
                  <a:srgbClr val="000099"/>
                </a:solidFill>
                <a:latin typeface="Symbol" pitchFamily="18" charset="2"/>
              </a:rPr>
              <a:t>=</a:t>
            </a:r>
            <a:r>
              <a:rPr lang="en-US" i="0" dirty="0">
                <a:solidFill>
                  <a:srgbClr val="000099"/>
                </a:solidFill>
              </a:rPr>
              <a:t> 4(</a:t>
            </a:r>
            <a:r>
              <a:rPr lang="en-US" i="0" dirty="0">
                <a:solidFill>
                  <a:srgbClr val="9900FF"/>
                </a:solidFill>
                <a:latin typeface="Symbol" pitchFamily="18" charset="2"/>
              </a:rPr>
              <a:t>-</a:t>
            </a:r>
            <a:r>
              <a:rPr lang="en-US" i="0" dirty="0">
                <a:solidFill>
                  <a:srgbClr val="9900FF"/>
                </a:solidFill>
              </a:rPr>
              <a:t>1</a:t>
            </a:r>
            <a:r>
              <a:rPr lang="en-US" i="0" dirty="0">
                <a:solidFill>
                  <a:srgbClr val="000099"/>
                </a:solidFill>
              </a:rPr>
              <a:t>) + 5 =</a:t>
            </a:r>
            <a:r>
              <a:rPr lang="en-US" i="0" dirty="0">
                <a:solidFill>
                  <a:schemeClr val="tx1"/>
                </a:solidFill>
              </a:rPr>
              <a:t> </a:t>
            </a:r>
            <a:r>
              <a:rPr lang="en-US" i="0" dirty="0">
                <a:solidFill>
                  <a:srgbClr val="FF0000"/>
                </a:solidFill>
              </a:rPr>
              <a:t>1</a:t>
            </a:r>
            <a:r>
              <a:rPr lang="en-US" i="0" dirty="0"/>
              <a:t> </a:t>
            </a:r>
          </a:p>
          <a:p>
            <a:pPr marL="514350" indent="-514350">
              <a:lnSpc>
                <a:spcPct val="90000"/>
              </a:lnSpc>
              <a:spcBef>
                <a:spcPct val="50000"/>
              </a:spcBef>
              <a:buFont typeface="+mj-lt"/>
              <a:buAutoNum type="alphaLcPeriod" startAt="3"/>
              <a:tabLst>
                <a:tab pos="457200" algn="l"/>
              </a:tabLst>
            </a:pPr>
            <a:r>
              <a:rPr lang="en-US" dirty="0">
                <a:solidFill>
                  <a:schemeClr val="tx1"/>
                </a:solidFill>
              </a:rPr>
              <a:t> </a:t>
            </a:r>
            <a:r>
              <a:rPr lang="en-US" i="1" dirty="0">
                <a:solidFill>
                  <a:srgbClr val="0000FF"/>
                </a:solidFill>
              </a:rPr>
              <a:t>g</a:t>
            </a:r>
            <a:r>
              <a:rPr lang="en-US" dirty="0">
                <a:solidFill>
                  <a:srgbClr val="0000FF"/>
                </a:solidFill>
              </a:rPr>
              <a:t>(</a:t>
            </a:r>
            <a:r>
              <a:rPr lang="en-US" dirty="0">
                <a:solidFill>
                  <a:srgbClr val="9900FF"/>
                </a:solidFill>
              </a:rPr>
              <a:t>0</a:t>
            </a:r>
            <a:r>
              <a:rPr lang="en-US" dirty="0">
                <a:solidFill>
                  <a:srgbClr val="0000FF"/>
                </a:solidFill>
              </a:rPr>
              <a:t>)</a:t>
            </a:r>
            <a:r>
              <a:rPr lang="en-US" dirty="0">
                <a:solidFill>
                  <a:schemeClr val="tx1"/>
                </a:solidFill>
              </a:rPr>
              <a:t> </a:t>
            </a:r>
            <a:r>
              <a:rPr lang="en-US" dirty="0">
                <a:solidFill>
                  <a:srgbClr val="000099"/>
                </a:solidFill>
                <a:latin typeface="Symbol" pitchFamily="18" charset="2"/>
              </a:rPr>
              <a:t>=</a:t>
            </a:r>
            <a:r>
              <a:rPr lang="en-US" dirty="0">
                <a:solidFill>
                  <a:srgbClr val="000099"/>
                </a:solidFill>
              </a:rPr>
              <a:t> 4(</a:t>
            </a:r>
            <a:r>
              <a:rPr lang="en-US" dirty="0">
                <a:solidFill>
                  <a:srgbClr val="9900FF"/>
                </a:solidFill>
              </a:rPr>
              <a:t>0</a:t>
            </a:r>
            <a:r>
              <a:rPr lang="en-US" dirty="0">
                <a:solidFill>
                  <a:srgbClr val="000099"/>
                </a:solidFill>
              </a:rPr>
              <a:t>) </a:t>
            </a:r>
            <a:r>
              <a:rPr lang="en-US" dirty="0">
                <a:solidFill>
                  <a:srgbClr val="000099"/>
                </a:solidFill>
                <a:latin typeface="Symbol" pitchFamily="18" charset="2"/>
              </a:rPr>
              <a:t>+</a:t>
            </a:r>
            <a:r>
              <a:rPr lang="en-US" dirty="0">
                <a:solidFill>
                  <a:srgbClr val="000099"/>
                </a:solidFill>
              </a:rPr>
              <a:t> 5 </a:t>
            </a:r>
            <a:r>
              <a:rPr lang="en-US" dirty="0">
                <a:solidFill>
                  <a:srgbClr val="000099"/>
                </a:solidFill>
                <a:latin typeface="Symbol" pitchFamily="18" charset="2"/>
              </a:rPr>
              <a:t>=</a:t>
            </a:r>
            <a:r>
              <a:rPr lang="en-US" dirty="0">
                <a:solidFill>
                  <a:srgbClr val="000099"/>
                </a:solidFill>
              </a:rPr>
              <a:t> </a:t>
            </a:r>
            <a:r>
              <a:rPr lang="en-US" dirty="0">
                <a:solidFill>
                  <a:srgbClr val="FF0000"/>
                </a:solidFill>
              </a:rPr>
              <a:t>5</a:t>
            </a:r>
            <a:r>
              <a:rPr lang="en-US" i="0" dirty="0"/>
              <a:t>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072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072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072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072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0723">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0723">
                                            <p:txEl>
                                              <p:pRg st="6" end="6"/>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072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p:cNvSpPr>
          <p:nvPr>
            <p:ph type="title"/>
          </p:nvPr>
        </p:nvSpPr>
        <p:spPr>
          <a:prstGeom prst="rect">
            <a:avLst/>
          </a:prstGeom>
        </p:spPr>
        <p:txBody>
          <a:bodyPr/>
          <a:lstStyle/>
          <a:p>
            <a:r>
              <a:rPr lang="en-US" sz="3200" dirty="0">
                <a:solidFill>
                  <a:schemeClr val="accent1"/>
                </a:solidFill>
              </a:rPr>
              <a:t>Example 7: </a:t>
            </a:r>
            <a:r>
              <a:rPr lang="en-US" dirty="0"/>
              <a:t>Evaluating Nonlinear Functions</a:t>
            </a:r>
            <a:endParaRPr lang="en-US" sz="3200" dirty="0"/>
          </a:p>
        </p:txBody>
      </p:sp>
      <p:sp>
        <p:nvSpPr>
          <p:cNvPr id="32771" name="Rectangle 3"/>
          <p:cNvSpPr>
            <a:spLocks noGrp="1"/>
          </p:cNvSpPr>
          <p:nvPr>
            <p:ph idx="1"/>
          </p:nvPr>
        </p:nvSpPr>
        <p:spPr>
          <a:prstGeom prst="rect">
            <a:avLst/>
          </a:prstGeom>
        </p:spPr>
        <p:txBody>
          <a:bodyPr/>
          <a:lstStyle/>
          <a:p>
            <a:r>
              <a:rPr lang="en-US" i="0" dirty="0">
                <a:solidFill>
                  <a:schemeClr val="tx1"/>
                </a:solidFill>
              </a:rPr>
              <a:t>For the function </a:t>
            </a:r>
            <a:r>
              <a:rPr lang="en-US" i="1" dirty="0">
                <a:solidFill>
                  <a:srgbClr val="0000FF"/>
                </a:solidFill>
              </a:rPr>
              <a:t>h</a:t>
            </a:r>
            <a:r>
              <a:rPr lang="en-US" i="0" dirty="0">
                <a:solidFill>
                  <a:srgbClr val="0000FF"/>
                </a:solidFill>
              </a:rPr>
              <a:t>(</a:t>
            </a:r>
            <a:r>
              <a:rPr lang="en-US" i="1" dirty="0">
                <a:solidFill>
                  <a:srgbClr val="0000FF"/>
                </a:solidFill>
              </a:rPr>
              <a:t>x</a:t>
            </a:r>
            <a:r>
              <a:rPr lang="en-US" i="0" dirty="0">
                <a:solidFill>
                  <a:srgbClr val="0000FF"/>
                </a:solidFill>
              </a:rPr>
              <a:t>) = </a:t>
            </a:r>
            <a:r>
              <a:rPr lang="en-US" i="1" dirty="0">
                <a:solidFill>
                  <a:srgbClr val="0000FF"/>
                </a:solidFill>
              </a:rPr>
              <a:t>x</a:t>
            </a:r>
            <a:r>
              <a:rPr lang="en-US" sz="2400" i="0" baseline="46000" dirty="0">
                <a:solidFill>
                  <a:srgbClr val="0000FF"/>
                </a:solidFill>
              </a:rPr>
              <a:t>2</a:t>
            </a:r>
            <a:r>
              <a:rPr lang="en-US" i="0" dirty="0">
                <a:solidFill>
                  <a:srgbClr val="0000FF"/>
                </a:solidFill>
              </a:rPr>
              <a:t> </a:t>
            </a:r>
            <a:r>
              <a:rPr lang="en-US" i="0" dirty="0">
                <a:solidFill>
                  <a:srgbClr val="0000FF"/>
                </a:solidFill>
                <a:latin typeface="Symbol" pitchFamily="18" charset="2"/>
              </a:rPr>
              <a:t>- </a:t>
            </a:r>
            <a:r>
              <a:rPr lang="en-US" i="0" dirty="0">
                <a:solidFill>
                  <a:srgbClr val="0000FF"/>
                </a:solidFill>
              </a:rPr>
              <a:t>3</a:t>
            </a:r>
            <a:r>
              <a:rPr lang="en-US" i="1" dirty="0">
                <a:solidFill>
                  <a:srgbClr val="0000FF"/>
                </a:solidFill>
              </a:rPr>
              <a:t>x</a:t>
            </a:r>
            <a:r>
              <a:rPr lang="en-US" i="0" dirty="0">
                <a:solidFill>
                  <a:srgbClr val="0000FF"/>
                </a:solidFill>
              </a:rPr>
              <a:t> </a:t>
            </a:r>
            <a:r>
              <a:rPr lang="en-US" i="0" dirty="0">
                <a:solidFill>
                  <a:srgbClr val="0000FF"/>
                </a:solidFill>
                <a:latin typeface="Symbol" pitchFamily="18" charset="2"/>
              </a:rPr>
              <a:t>+ </a:t>
            </a:r>
            <a:r>
              <a:rPr lang="en-US" i="0" dirty="0">
                <a:solidFill>
                  <a:srgbClr val="0000FF"/>
                </a:solidFill>
              </a:rPr>
              <a:t>2</a:t>
            </a:r>
            <a:r>
              <a:rPr lang="en-US" dirty="0">
                <a:solidFill>
                  <a:schemeClr val="tx1"/>
                </a:solidFill>
              </a:rPr>
              <a:t>, </a:t>
            </a:r>
            <a:r>
              <a:rPr lang="en-US" i="0" dirty="0">
                <a:solidFill>
                  <a:schemeClr val="tx1"/>
                </a:solidFill>
              </a:rPr>
              <a:t>find:</a:t>
            </a:r>
          </a:p>
          <a:p>
            <a:pPr marL="514350" indent="-514350">
              <a:buFont typeface="+mj-lt"/>
              <a:buAutoNum type="alphaLcPeriod"/>
              <a:tabLst>
                <a:tab pos="457200" algn="l"/>
              </a:tabLst>
            </a:pPr>
            <a:r>
              <a:rPr lang="en-US" i="0" dirty="0">
                <a:solidFill>
                  <a:schemeClr val="tx1"/>
                </a:solidFill>
              </a:rPr>
              <a:t> </a:t>
            </a:r>
            <a:r>
              <a:rPr lang="en-US" i="1" dirty="0">
                <a:solidFill>
                  <a:srgbClr val="0000FF"/>
                </a:solidFill>
              </a:rPr>
              <a:t>h</a:t>
            </a:r>
            <a:r>
              <a:rPr lang="en-US" i="0" dirty="0">
                <a:solidFill>
                  <a:srgbClr val="0000FF"/>
                </a:solidFill>
              </a:rPr>
              <a:t>(</a:t>
            </a:r>
            <a:r>
              <a:rPr lang="en-US" i="0" dirty="0">
                <a:solidFill>
                  <a:srgbClr val="9900FF"/>
                </a:solidFill>
              </a:rPr>
              <a:t>4</a:t>
            </a:r>
            <a:r>
              <a:rPr lang="en-US" i="0" dirty="0">
                <a:solidFill>
                  <a:srgbClr val="0000FF"/>
                </a:solidFill>
              </a:rPr>
              <a:t>)</a:t>
            </a:r>
          </a:p>
          <a:p>
            <a:pPr marL="514350" indent="-514350">
              <a:buFont typeface="+mj-lt"/>
              <a:buAutoNum type="alphaLcPeriod"/>
              <a:tabLst>
                <a:tab pos="457200" algn="l"/>
              </a:tabLst>
            </a:pPr>
            <a:r>
              <a:rPr lang="en-US" dirty="0">
                <a:solidFill>
                  <a:schemeClr val="tx1"/>
                </a:solidFill>
              </a:rPr>
              <a:t> </a:t>
            </a:r>
            <a:r>
              <a:rPr lang="en-US" i="1" dirty="0">
                <a:solidFill>
                  <a:srgbClr val="0000FF"/>
                </a:solidFill>
              </a:rPr>
              <a:t>h</a:t>
            </a:r>
            <a:r>
              <a:rPr lang="en-US" dirty="0">
                <a:solidFill>
                  <a:srgbClr val="0000FF"/>
                </a:solidFill>
              </a:rPr>
              <a:t>(</a:t>
            </a:r>
            <a:r>
              <a:rPr lang="en-US" dirty="0">
                <a:solidFill>
                  <a:srgbClr val="9900FF"/>
                </a:solidFill>
              </a:rPr>
              <a:t>0</a:t>
            </a:r>
            <a:r>
              <a:rPr lang="en-US" dirty="0">
                <a:solidFill>
                  <a:srgbClr val="0000FF"/>
                </a:solidFill>
              </a:rPr>
              <a:t>)</a:t>
            </a:r>
            <a:r>
              <a:rPr lang="en-US" dirty="0">
                <a:solidFill>
                  <a:schemeClr val="tx1"/>
                </a:solidFill>
              </a:rPr>
              <a:t> </a:t>
            </a:r>
          </a:p>
          <a:p>
            <a:pPr marL="514350" indent="-514350">
              <a:buFont typeface="+mj-lt"/>
              <a:buAutoNum type="alphaLcPeriod"/>
              <a:tabLst>
                <a:tab pos="457200" algn="l"/>
              </a:tabLst>
            </a:pPr>
            <a:r>
              <a:rPr lang="en-US" i="0" dirty="0">
                <a:solidFill>
                  <a:schemeClr val="tx1"/>
                </a:solidFill>
              </a:rPr>
              <a:t> </a:t>
            </a:r>
            <a:r>
              <a:rPr lang="en-US" i="1" dirty="0">
                <a:solidFill>
                  <a:srgbClr val="0000FF"/>
                </a:solidFill>
              </a:rPr>
              <a:t>h</a:t>
            </a:r>
            <a:r>
              <a:rPr lang="en-US" dirty="0">
                <a:solidFill>
                  <a:srgbClr val="9900FF"/>
                </a:solidFill>
              </a:rPr>
              <a:t>(</a:t>
            </a:r>
            <a:r>
              <a:rPr lang="en-US" dirty="0">
                <a:solidFill>
                  <a:srgbClr val="9900FF"/>
                </a:solidFill>
                <a:latin typeface="Symbol" pitchFamily="18" charset="2"/>
              </a:rPr>
              <a:t>-</a:t>
            </a:r>
            <a:r>
              <a:rPr lang="en-US" dirty="0">
                <a:solidFill>
                  <a:srgbClr val="9900FF"/>
                </a:solidFill>
              </a:rPr>
              <a:t>3</a:t>
            </a:r>
            <a:r>
              <a:rPr lang="en-US" dirty="0">
                <a:solidFill>
                  <a:srgbClr val="0000FF"/>
                </a:solidFill>
              </a:rPr>
              <a:t>)</a:t>
            </a:r>
            <a:endParaRPr lang="en-US" i="0" dirty="0">
              <a:solidFill>
                <a:schemeClr val="tx1"/>
              </a:solidFill>
            </a:endParaRPr>
          </a:p>
          <a:p>
            <a:pPr>
              <a:spcBef>
                <a:spcPts val="1500"/>
              </a:spcBef>
              <a:buFont typeface="Courier New" pitchFamily="49" charset="0"/>
              <a:buNone/>
              <a:tabLst>
                <a:tab pos="457200" algn="l"/>
              </a:tabLst>
            </a:pPr>
            <a:r>
              <a:rPr lang="en-US" b="1" i="0" dirty="0">
                <a:solidFill>
                  <a:schemeClr val="tx1"/>
                </a:solidFill>
              </a:rPr>
              <a:t>Solution</a:t>
            </a:r>
          </a:p>
          <a:p>
            <a:pPr marL="514350" indent="-514350">
              <a:buFont typeface="+mj-lt"/>
              <a:buAutoNum type="alphaLcPeriod"/>
              <a:tabLst>
                <a:tab pos="457200" algn="l"/>
              </a:tabLst>
            </a:pPr>
            <a:r>
              <a:rPr lang="en-US" dirty="0">
                <a:solidFill>
                  <a:schemeClr val="tx1"/>
                </a:solidFill>
              </a:rPr>
              <a:t> </a:t>
            </a:r>
            <a:r>
              <a:rPr lang="en-US" i="1" dirty="0">
                <a:solidFill>
                  <a:srgbClr val="0000FF"/>
                </a:solidFill>
              </a:rPr>
              <a:t>h</a:t>
            </a:r>
            <a:r>
              <a:rPr lang="en-US" i="0" dirty="0">
                <a:solidFill>
                  <a:srgbClr val="0000FF"/>
                </a:solidFill>
              </a:rPr>
              <a:t>(</a:t>
            </a:r>
            <a:r>
              <a:rPr lang="en-US" i="0" dirty="0">
                <a:solidFill>
                  <a:srgbClr val="9900FF"/>
                </a:solidFill>
              </a:rPr>
              <a:t>4</a:t>
            </a:r>
            <a:r>
              <a:rPr lang="en-US" i="0" dirty="0">
                <a:solidFill>
                  <a:srgbClr val="0000FF"/>
                </a:solidFill>
              </a:rPr>
              <a:t>)</a:t>
            </a:r>
            <a:r>
              <a:rPr lang="en-US" i="0" dirty="0">
                <a:solidFill>
                  <a:schemeClr val="tx1"/>
                </a:solidFill>
              </a:rPr>
              <a:t> </a:t>
            </a:r>
            <a:r>
              <a:rPr lang="en-US" i="0" dirty="0">
                <a:solidFill>
                  <a:srgbClr val="000099"/>
                </a:solidFill>
                <a:latin typeface="Symbol" pitchFamily="18" charset="2"/>
              </a:rPr>
              <a:t>=</a:t>
            </a:r>
            <a:r>
              <a:rPr lang="en-US" i="0" dirty="0">
                <a:solidFill>
                  <a:srgbClr val="000099"/>
                </a:solidFill>
              </a:rPr>
              <a:t> (</a:t>
            </a:r>
            <a:r>
              <a:rPr lang="en-US" i="0" dirty="0">
                <a:solidFill>
                  <a:srgbClr val="9900FF"/>
                </a:solidFill>
              </a:rPr>
              <a:t>4</a:t>
            </a:r>
            <a:r>
              <a:rPr lang="en-US" i="0" dirty="0">
                <a:solidFill>
                  <a:srgbClr val="000099"/>
                </a:solidFill>
              </a:rPr>
              <a:t>)</a:t>
            </a:r>
            <a:r>
              <a:rPr lang="en-US" sz="2400" i="0" baseline="46000" dirty="0">
                <a:solidFill>
                  <a:srgbClr val="000099"/>
                </a:solidFill>
              </a:rPr>
              <a:t>2 </a:t>
            </a:r>
            <a:r>
              <a:rPr lang="en-US" i="0" dirty="0">
                <a:solidFill>
                  <a:srgbClr val="000099"/>
                </a:solidFill>
                <a:latin typeface="Symbol" pitchFamily="18" charset="2"/>
              </a:rPr>
              <a:t>- </a:t>
            </a:r>
            <a:r>
              <a:rPr lang="en-US" i="0" dirty="0">
                <a:solidFill>
                  <a:srgbClr val="000099"/>
                </a:solidFill>
              </a:rPr>
              <a:t>3(</a:t>
            </a:r>
            <a:r>
              <a:rPr lang="en-US" i="0" dirty="0">
                <a:solidFill>
                  <a:srgbClr val="9900FF"/>
                </a:solidFill>
              </a:rPr>
              <a:t>4</a:t>
            </a:r>
            <a:r>
              <a:rPr lang="en-US" i="0" dirty="0">
                <a:solidFill>
                  <a:srgbClr val="000099"/>
                </a:solidFill>
              </a:rPr>
              <a:t>) </a:t>
            </a:r>
            <a:r>
              <a:rPr lang="en-US" i="0" dirty="0">
                <a:solidFill>
                  <a:srgbClr val="000099"/>
                </a:solidFill>
                <a:latin typeface="Symbol" pitchFamily="18" charset="2"/>
              </a:rPr>
              <a:t>+</a:t>
            </a:r>
            <a:r>
              <a:rPr lang="en-US" i="0" dirty="0">
                <a:solidFill>
                  <a:srgbClr val="000099"/>
                </a:solidFill>
              </a:rPr>
              <a:t> 2 </a:t>
            </a:r>
            <a:r>
              <a:rPr lang="en-US" i="0" dirty="0">
                <a:solidFill>
                  <a:srgbClr val="000099"/>
                </a:solidFill>
                <a:latin typeface="Symbol" pitchFamily="18" charset="2"/>
              </a:rPr>
              <a:t>=</a:t>
            </a:r>
            <a:r>
              <a:rPr lang="en-US" i="0" dirty="0">
                <a:solidFill>
                  <a:srgbClr val="000099"/>
                </a:solidFill>
              </a:rPr>
              <a:t> 16 </a:t>
            </a:r>
            <a:r>
              <a:rPr lang="en-US" i="0" dirty="0">
                <a:solidFill>
                  <a:srgbClr val="000099"/>
                </a:solidFill>
                <a:latin typeface="Symbol" pitchFamily="18" charset="2"/>
              </a:rPr>
              <a:t>- </a:t>
            </a:r>
            <a:r>
              <a:rPr lang="en-US" i="0" dirty="0">
                <a:solidFill>
                  <a:srgbClr val="000099"/>
                </a:solidFill>
              </a:rPr>
              <a:t>12 </a:t>
            </a:r>
            <a:r>
              <a:rPr lang="en-US" i="0" dirty="0">
                <a:solidFill>
                  <a:srgbClr val="000099"/>
                </a:solidFill>
                <a:latin typeface="Symbol" pitchFamily="18" charset="2"/>
              </a:rPr>
              <a:t>+ </a:t>
            </a:r>
            <a:r>
              <a:rPr lang="en-US" i="0" dirty="0">
                <a:solidFill>
                  <a:srgbClr val="000099"/>
                </a:solidFill>
              </a:rPr>
              <a:t>2 </a:t>
            </a:r>
            <a:r>
              <a:rPr lang="en-US" i="0" dirty="0">
                <a:solidFill>
                  <a:srgbClr val="000099"/>
                </a:solidFill>
                <a:latin typeface="Symbol" pitchFamily="18" charset="2"/>
              </a:rPr>
              <a:t>=</a:t>
            </a:r>
            <a:r>
              <a:rPr lang="en-US" i="0" dirty="0">
                <a:solidFill>
                  <a:schemeClr val="tx1"/>
                </a:solidFill>
                <a:latin typeface="Symbol" pitchFamily="18" charset="2"/>
              </a:rPr>
              <a:t> </a:t>
            </a:r>
            <a:r>
              <a:rPr lang="en-US" i="0" dirty="0">
                <a:solidFill>
                  <a:srgbClr val="FF0000"/>
                </a:solidFill>
              </a:rPr>
              <a:t>6</a:t>
            </a:r>
            <a:endParaRPr lang="en-US" i="0" baseline="46000" dirty="0">
              <a:solidFill>
                <a:srgbClr val="FF0000"/>
              </a:solidFill>
            </a:endParaRPr>
          </a:p>
          <a:p>
            <a:pPr marL="514350" indent="-514350">
              <a:spcBef>
                <a:spcPts val="1200"/>
              </a:spcBef>
              <a:buFont typeface="+mj-lt"/>
              <a:buAutoNum type="alphaLcPeriod" startAt="2"/>
              <a:tabLst>
                <a:tab pos="457200" algn="l"/>
              </a:tabLst>
            </a:pPr>
            <a:r>
              <a:rPr lang="en-US" dirty="0">
                <a:solidFill>
                  <a:schemeClr val="tx1"/>
                </a:solidFill>
              </a:rPr>
              <a:t> </a:t>
            </a:r>
            <a:r>
              <a:rPr lang="en-US" i="1" dirty="0">
                <a:solidFill>
                  <a:srgbClr val="0000FF"/>
                </a:solidFill>
              </a:rPr>
              <a:t>h</a:t>
            </a:r>
            <a:r>
              <a:rPr lang="en-US" i="0" dirty="0">
                <a:solidFill>
                  <a:srgbClr val="0000FF"/>
                </a:solidFill>
              </a:rPr>
              <a:t>(</a:t>
            </a:r>
            <a:r>
              <a:rPr lang="en-US" i="0" dirty="0">
                <a:solidFill>
                  <a:srgbClr val="9900FF"/>
                </a:solidFill>
              </a:rPr>
              <a:t>0</a:t>
            </a:r>
            <a:r>
              <a:rPr lang="en-US" i="0" dirty="0">
                <a:solidFill>
                  <a:srgbClr val="0000FF"/>
                </a:solidFill>
              </a:rPr>
              <a:t>)</a:t>
            </a:r>
            <a:r>
              <a:rPr lang="en-US" i="0" dirty="0">
                <a:solidFill>
                  <a:schemeClr val="tx1"/>
                </a:solidFill>
              </a:rPr>
              <a:t> </a:t>
            </a:r>
            <a:r>
              <a:rPr lang="en-US" i="0" dirty="0">
                <a:solidFill>
                  <a:srgbClr val="000099"/>
                </a:solidFill>
                <a:latin typeface="Symbol" pitchFamily="18" charset="2"/>
              </a:rPr>
              <a:t>=</a:t>
            </a:r>
            <a:r>
              <a:rPr lang="en-US" i="0" dirty="0">
                <a:solidFill>
                  <a:srgbClr val="000099"/>
                </a:solidFill>
              </a:rPr>
              <a:t> (</a:t>
            </a:r>
            <a:r>
              <a:rPr lang="en-US" i="0" dirty="0">
                <a:solidFill>
                  <a:srgbClr val="9900FF"/>
                </a:solidFill>
              </a:rPr>
              <a:t>0</a:t>
            </a:r>
            <a:r>
              <a:rPr lang="en-US" i="0" dirty="0">
                <a:solidFill>
                  <a:srgbClr val="000099"/>
                </a:solidFill>
              </a:rPr>
              <a:t>)</a:t>
            </a:r>
            <a:r>
              <a:rPr lang="en-US" i="0" baseline="30000" dirty="0">
                <a:solidFill>
                  <a:srgbClr val="000099"/>
                </a:solidFill>
              </a:rPr>
              <a:t>2</a:t>
            </a:r>
            <a:r>
              <a:rPr lang="en-US" i="0" dirty="0">
                <a:solidFill>
                  <a:srgbClr val="000099"/>
                </a:solidFill>
              </a:rPr>
              <a:t> </a:t>
            </a:r>
            <a:r>
              <a:rPr lang="en-US" i="0" dirty="0">
                <a:solidFill>
                  <a:srgbClr val="000099"/>
                </a:solidFill>
                <a:latin typeface="Symbol" pitchFamily="18" charset="2"/>
              </a:rPr>
              <a:t>- </a:t>
            </a:r>
            <a:r>
              <a:rPr lang="en-US" i="0" dirty="0">
                <a:solidFill>
                  <a:srgbClr val="000099"/>
                </a:solidFill>
              </a:rPr>
              <a:t>3(</a:t>
            </a:r>
            <a:r>
              <a:rPr lang="en-US" i="0" dirty="0">
                <a:solidFill>
                  <a:srgbClr val="9900FF"/>
                </a:solidFill>
              </a:rPr>
              <a:t>0</a:t>
            </a:r>
            <a:r>
              <a:rPr lang="en-US" i="0" dirty="0">
                <a:solidFill>
                  <a:srgbClr val="000099"/>
                </a:solidFill>
              </a:rPr>
              <a:t>) </a:t>
            </a:r>
            <a:r>
              <a:rPr lang="en-US" i="0" dirty="0">
                <a:solidFill>
                  <a:srgbClr val="000099"/>
                </a:solidFill>
                <a:latin typeface="Symbol" pitchFamily="18" charset="2"/>
              </a:rPr>
              <a:t>+ </a:t>
            </a:r>
            <a:r>
              <a:rPr lang="en-US" i="0" dirty="0">
                <a:solidFill>
                  <a:srgbClr val="000099"/>
                </a:solidFill>
              </a:rPr>
              <a:t>2 </a:t>
            </a:r>
            <a:r>
              <a:rPr lang="en-US" i="0" dirty="0">
                <a:solidFill>
                  <a:srgbClr val="000099"/>
                </a:solidFill>
                <a:latin typeface="Symbol" pitchFamily="18" charset="2"/>
              </a:rPr>
              <a:t>=</a:t>
            </a:r>
            <a:r>
              <a:rPr lang="en-US" i="0" dirty="0">
                <a:solidFill>
                  <a:srgbClr val="000099"/>
                </a:solidFill>
              </a:rPr>
              <a:t> 0 </a:t>
            </a:r>
            <a:r>
              <a:rPr lang="en-US" i="0" dirty="0">
                <a:solidFill>
                  <a:srgbClr val="000099"/>
                </a:solidFill>
                <a:latin typeface="Symbol" pitchFamily="18" charset="2"/>
              </a:rPr>
              <a:t>-</a:t>
            </a:r>
            <a:r>
              <a:rPr lang="en-US" i="0" dirty="0">
                <a:solidFill>
                  <a:srgbClr val="000099"/>
                </a:solidFill>
              </a:rPr>
              <a:t> 0 </a:t>
            </a:r>
            <a:r>
              <a:rPr lang="en-US" i="0" dirty="0">
                <a:solidFill>
                  <a:srgbClr val="000099"/>
                </a:solidFill>
                <a:latin typeface="Symbol" pitchFamily="18" charset="2"/>
              </a:rPr>
              <a:t>+ </a:t>
            </a:r>
            <a:r>
              <a:rPr lang="en-US" i="0" dirty="0">
                <a:solidFill>
                  <a:srgbClr val="000099"/>
                </a:solidFill>
              </a:rPr>
              <a:t>2 </a:t>
            </a:r>
            <a:r>
              <a:rPr lang="en-US" i="0" dirty="0">
                <a:solidFill>
                  <a:srgbClr val="000099"/>
                </a:solidFill>
                <a:latin typeface="Symbol" pitchFamily="18" charset="2"/>
              </a:rPr>
              <a:t>=</a:t>
            </a:r>
            <a:r>
              <a:rPr lang="en-US" i="0" dirty="0">
                <a:solidFill>
                  <a:srgbClr val="000099"/>
                </a:solidFill>
              </a:rPr>
              <a:t> </a:t>
            </a:r>
            <a:r>
              <a:rPr lang="en-US" i="0" dirty="0">
                <a:solidFill>
                  <a:srgbClr val="FF0000"/>
                </a:solidFill>
              </a:rPr>
              <a:t>2</a:t>
            </a:r>
            <a:r>
              <a:rPr lang="en-US" i="0" dirty="0">
                <a:solidFill>
                  <a:schemeClr val="tx1"/>
                </a:solidFill>
              </a:rPr>
              <a:t>	</a:t>
            </a:r>
          </a:p>
          <a:p>
            <a:pPr marL="514350" indent="-514350">
              <a:spcBef>
                <a:spcPts val="1200"/>
              </a:spcBef>
              <a:buFont typeface="+mj-lt"/>
              <a:buAutoNum type="alphaLcPeriod" startAt="3"/>
              <a:tabLst>
                <a:tab pos="457200" algn="l"/>
              </a:tabLst>
            </a:pPr>
            <a:r>
              <a:rPr lang="en-US" dirty="0">
                <a:solidFill>
                  <a:schemeClr val="tx1"/>
                </a:solidFill>
              </a:rPr>
              <a:t> </a:t>
            </a:r>
            <a:r>
              <a:rPr lang="en-US" i="1" dirty="0">
                <a:solidFill>
                  <a:srgbClr val="0000FF"/>
                </a:solidFill>
              </a:rPr>
              <a:t>h</a:t>
            </a:r>
            <a:r>
              <a:rPr lang="en-US" dirty="0">
                <a:solidFill>
                  <a:srgbClr val="0000FF"/>
                </a:solidFill>
              </a:rPr>
              <a:t>(</a:t>
            </a:r>
            <a:r>
              <a:rPr lang="en-US" dirty="0">
                <a:solidFill>
                  <a:srgbClr val="9900FF"/>
                </a:solidFill>
                <a:latin typeface="Symbol" pitchFamily="18" charset="2"/>
              </a:rPr>
              <a:t>-</a:t>
            </a:r>
            <a:r>
              <a:rPr lang="en-US" dirty="0">
                <a:solidFill>
                  <a:srgbClr val="9900FF"/>
                </a:solidFill>
              </a:rPr>
              <a:t>3</a:t>
            </a:r>
            <a:r>
              <a:rPr lang="en-US" dirty="0">
                <a:solidFill>
                  <a:srgbClr val="0000FF"/>
                </a:solidFill>
              </a:rPr>
              <a:t>)</a:t>
            </a:r>
            <a:r>
              <a:rPr lang="en-US" dirty="0">
                <a:solidFill>
                  <a:schemeClr val="tx1"/>
                </a:solidFill>
              </a:rPr>
              <a:t> </a:t>
            </a:r>
            <a:r>
              <a:rPr lang="en-US" dirty="0">
                <a:solidFill>
                  <a:srgbClr val="000099"/>
                </a:solidFill>
                <a:latin typeface="Symbol" pitchFamily="18" charset="2"/>
              </a:rPr>
              <a:t>= </a:t>
            </a:r>
            <a:r>
              <a:rPr lang="en-US" dirty="0">
                <a:solidFill>
                  <a:srgbClr val="000099"/>
                </a:solidFill>
              </a:rPr>
              <a:t>(</a:t>
            </a:r>
            <a:r>
              <a:rPr lang="en-US" dirty="0">
                <a:solidFill>
                  <a:srgbClr val="9900FF"/>
                </a:solidFill>
                <a:latin typeface="Symbol" pitchFamily="18" charset="2"/>
              </a:rPr>
              <a:t>-</a:t>
            </a:r>
            <a:r>
              <a:rPr lang="en-US" dirty="0">
                <a:solidFill>
                  <a:srgbClr val="9900FF"/>
                </a:solidFill>
              </a:rPr>
              <a:t>3</a:t>
            </a:r>
            <a:r>
              <a:rPr lang="en-US" dirty="0">
                <a:solidFill>
                  <a:srgbClr val="000099"/>
                </a:solidFill>
              </a:rPr>
              <a:t>)</a:t>
            </a:r>
            <a:r>
              <a:rPr lang="en-US" baseline="46000" dirty="0">
                <a:solidFill>
                  <a:srgbClr val="000099"/>
                </a:solidFill>
              </a:rPr>
              <a:t>2</a:t>
            </a:r>
            <a:r>
              <a:rPr lang="en-US" dirty="0">
                <a:solidFill>
                  <a:srgbClr val="000099"/>
                </a:solidFill>
                <a:latin typeface="Symbol" pitchFamily="18" charset="2"/>
              </a:rPr>
              <a:t> - </a:t>
            </a:r>
            <a:r>
              <a:rPr lang="en-US" dirty="0">
                <a:solidFill>
                  <a:srgbClr val="000099"/>
                </a:solidFill>
              </a:rPr>
              <a:t>3(</a:t>
            </a:r>
            <a:r>
              <a:rPr lang="en-US" dirty="0">
                <a:solidFill>
                  <a:srgbClr val="9900FF"/>
                </a:solidFill>
                <a:latin typeface="Symbol" pitchFamily="18" charset="2"/>
              </a:rPr>
              <a:t>-</a:t>
            </a:r>
            <a:r>
              <a:rPr lang="en-US" dirty="0">
                <a:solidFill>
                  <a:srgbClr val="9900FF"/>
                </a:solidFill>
              </a:rPr>
              <a:t>3</a:t>
            </a:r>
            <a:r>
              <a:rPr lang="en-US" dirty="0">
                <a:solidFill>
                  <a:srgbClr val="000099"/>
                </a:solidFill>
              </a:rPr>
              <a:t>) </a:t>
            </a:r>
            <a:r>
              <a:rPr lang="en-US" dirty="0">
                <a:solidFill>
                  <a:srgbClr val="000099"/>
                </a:solidFill>
                <a:latin typeface="Symbol" pitchFamily="18" charset="2"/>
              </a:rPr>
              <a:t>+ </a:t>
            </a:r>
            <a:r>
              <a:rPr lang="en-US" dirty="0">
                <a:solidFill>
                  <a:srgbClr val="000099"/>
                </a:solidFill>
              </a:rPr>
              <a:t>2 </a:t>
            </a:r>
            <a:r>
              <a:rPr lang="en-US" dirty="0">
                <a:solidFill>
                  <a:srgbClr val="000099"/>
                </a:solidFill>
                <a:latin typeface="Symbol" pitchFamily="18" charset="2"/>
              </a:rPr>
              <a:t>= </a:t>
            </a:r>
            <a:r>
              <a:rPr lang="en-US" dirty="0">
                <a:solidFill>
                  <a:srgbClr val="000099"/>
                </a:solidFill>
              </a:rPr>
              <a:t>9 </a:t>
            </a:r>
            <a:r>
              <a:rPr lang="en-US" dirty="0">
                <a:solidFill>
                  <a:srgbClr val="000099"/>
                </a:solidFill>
                <a:latin typeface="Symbol" pitchFamily="18" charset="2"/>
              </a:rPr>
              <a:t>+ </a:t>
            </a:r>
            <a:r>
              <a:rPr lang="en-US" dirty="0">
                <a:solidFill>
                  <a:srgbClr val="000099"/>
                </a:solidFill>
              </a:rPr>
              <a:t>9 </a:t>
            </a:r>
            <a:r>
              <a:rPr lang="en-US" dirty="0">
                <a:solidFill>
                  <a:srgbClr val="000099"/>
                </a:solidFill>
                <a:latin typeface="Symbol" pitchFamily="18" charset="2"/>
              </a:rPr>
              <a:t>+ </a:t>
            </a:r>
            <a:r>
              <a:rPr lang="en-US" dirty="0">
                <a:solidFill>
                  <a:srgbClr val="000099"/>
                </a:solidFill>
              </a:rPr>
              <a:t>2 </a:t>
            </a:r>
            <a:r>
              <a:rPr lang="en-US" dirty="0">
                <a:solidFill>
                  <a:srgbClr val="000099"/>
                </a:solidFill>
                <a:latin typeface="Symbol" pitchFamily="18" charset="2"/>
              </a:rPr>
              <a:t>= </a:t>
            </a:r>
            <a:r>
              <a:rPr lang="en-US" dirty="0">
                <a:solidFill>
                  <a:srgbClr val="FF0000"/>
                </a:solidFill>
              </a:rPr>
              <a:t>20</a:t>
            </a:r>
            <a:endParaRPr lang="en-US" i="0" dirty="0">
              <a:solidFill>
                <a:schemeClr val="tx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2771">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2771">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2771">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2771">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2771">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2771">
                                            <p:txEl>
                                              <p:pRg st="6" end="6"/>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2771">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82880"/>
            <a:ext cx="8229600" cy="914400"/>
          </a:xfrm>
        </p:spPr>
        <p:txBody>
          <a:bodyPr/>
          <a:lstStyle/>
          <a:p>
            <a:r>
              <a:rPr lang="en-US" dirty="0">
                <a:solidFill>
                  <a:schemeClr val="accent1"/>
                </a:solidFill>
              </a:rPr>
              <a:t>Example 8: </a:t>
            </a:r>
            <a:r>
              <a:rPr lang="en-US" dirty="0"/>
              <a:t>Evaluating Functions From a Graph</a:t>
            </a:r>
          </a:p>
        </p:txBody>
      </p:sp>
      <p:sp>
        <p:nvSpPr>
          <p:cNvPr id="3" name="Content Placeholder 2"/>
          <p:cNvSpPr>
            <a:spLocks noGrp="1"/>
          </p:cNvSpPr>
          <p:nvPr>
            <p:ph idx="1"/>
          </p:nvPr>
        </p:nvSpPr>
        <p:spPr/>
        <p:txBody>
          <a:bodyPr/>
          <a:lstStyle/>
          <a:p>
            <a:r>
              <a:rPr lang="en-US" dirty="0"/>
              <a:t>Using the graph of</a:t>
            </a:r>
            <a:r>
              <a:rPr lang="en-US" dirty="0">
                <a:solidFill>
                  <a:srgbClr val="0000FF"/>
                </a:solidFill>
              </a:rPr>
              <a:t> </a:t>
            </a:r>
            <a:r>
              <a:rPr lang="en-US" i="1" dirty="0">
                <a:solidFill>
                  <a:srgbClr val="0000FF"/>
                </a:solidFill>
              </a:rPr>
              <a:t>g</a:t>
            </a:r>
            <a:r>
              <a:rPr lang="en-US" dirty="0">
                <a:solidFill>
                  <a:srgbClr val="0000FF"/>
                </a:solidFill>
              </a:rPr>
              <a:t>(</a:t>
            </a:r>
            <a:r>
              <a:rPr lang="en-US" i="1" dirty="0">
                <a:solidFill>
                  <a:srgbClr val="0000FF"/>
                </a:solidFill>
              </a:rPr>
              <a:t>x</a:t>
            </a:r>
            <a:r>
              <a:rPr lang="en-US" dirty="0">
                <a:solidFill>
                  <a:srgbClr val="0000FF"/>
                </a:solidFill>
              </a:rPr>
              <a:t>)</a:t>
            </a:r>
            <a:r>
              <a:rPr lang="en-US" dirty="0"/>
              <a:t>, find each of the following values.</a:t>
            </a:r>
          </a:p>
          <a:p>
            <a:pPr marL="514350" indent="-514350">
              <a:buFont typeface="+mj-lt"/>
              <a:buAutoNum type="alphaLcPeriod"/>
              <a:tabLst>
                <a:tab pos="536575" algn="l"/>
              </a:tabLst>
            </a:pPr>
            <a:r>
              <a:rPr lang="en-US" dirty="0">
                <a:solidFill>
                  <a:schemeClr val="tx1"/>
                </a:solidFill>
              </a:rPr>
              <a:t> </a:t>
            </a:r>
            <a:r>
              <a:rPr lang="en-US" i="1" dirty="0">
                <a:solidFill>
                  <a:srgbClr val="0000FF"/>
                </a:solidFill>
              </a:rPr>
              <a:t>g</a:t>
            </a:r>
            <a:r>
              <a:rPr lang="en-US" dirty="0">
                <a:solidFill>
                  <a:srgbClr val="0000FF"/>
                </a:solidFill>
              </a:rPr>
              <a:t>(</a:t>
            </a:r>
            <a:r>
              <a:rPr lang="en-US" dirty="0">
                <a:solidFill>
                  <a:srgbClr val="0000FF"/>
                </a:solidFill>
                <a:latin typeface="Symbol" charset="2"/>
                <a:cs typeface="Symbol" charset="2"/>
              </a:rPr>
              <a:t>-</a:t>
            </a:r>
            <a:r>
              <a:rPr lang="en-US" dirty="0">
                <a:solidFill>
                  <a:srgbClr val="0000FF"/>
                </a:solidFill>
              </a:rPr>
              <a:t>2)</a:t>
            </a:r>
          </a:p>
          <a:p>
            <a:pPr marL="514350" indent="-514350">
              <a:buFont typeface="+mj-lt"/>
              <a:buAutoNum type="alphaLcPeriod"/>
              <a:tabLst>
                <a:tab pos="536575" algn="l"/>
              </a:tabLst>
            </a:pPr>
            <a:r>
              <a:rPr lang="en-US" dirty="0">
                <a:solidFill>
                  <a:schemeClr val="tx1"/>
                </a:solidFill>
              </a:rPr>
              <a:t> </a:t>
            </a:r>
            <a:r>
              <a:rPr lang="en-US" i="1" dirty="0">
                <a:solidFill>
                  <a:srgbClr val="0000FF"/>
                </a:solidFill>
              </a:rPr>
              <a:t>g</a:t>
            </a:r>
            <a:r>
              <a:rPr lang="en-US" dirty="0">
                <a:solidFill>
                  <a:srgbClr val="0000FF"/>
                </a:solidFill>
              </a:rPr>
              <a:t>(0)</a:t>
            </a:r>
          </a:p>
          <a:p>
            <a:pPr marL="514350" indent="-514350">
              <a:buFont typeface="+mj-lt"/>
              <a:buAutoNum type="alphaLcPeriod"/>
              <a:tabLst>
                <a:tab pos="536575" algn="l"/>
              </a:tabLst>
            </a:pPr>
            <a:r>
              <a:rPr lang="en-US" dirty="0">
                <a:solidFill>
                  <a:schemeClr val="tx1"/>
                </a:solidFill>
              </a:rPr>
              <a:t> </a:t>
            </a:r>
            <a:r>
              <a:rPr lang="en-US" i="1" dirty="0">
                <a:solidFill>
                  <a:srgbClr val="0000FF"/>
                </a:solidFill>
              </a:rPr>
              <a:t>g</a:t>
            </a:r>
            <a:r>
              <a:rPr lang="en-US" dirty="0">
                <a:solidFill>
                  <a:srgbClr val="0000FF"/>
                </a:solidFill>
              </a:rPr>
              <a:t>(3)</a:t>
            </a:r>
            <a:endParaRPr lang="en-US" dirty="0">
              <a:solidFill>
                <a:schemeClr val="tx1"/>
              </a:solidFill>
            </a:endParaRPr>
          </a:p>
          <a:p>
            <a:endParaRPr lang="en-US" dirty="0"/>
          </a:p>
          <a:p>
            <a:endParaRPr lang="en-US" dirty="0"/>
          </a:p>
        </p:txBody>
      </p:sp>
      <p:pic>
        <p:nvPicPr>
          <p:cNvPr id="53249" name="Picture 1"/>
          <p:cNvPicPr>
            <a:picLocks noChangeAspect="1" noChangeArrowheads="1"/>
          </p:cNvPicPr>
          <p:nvPr/>
        </p:nvPicPr>
        <p:blipFill>
          <a:blip r:embed="rId2" cstate="print"/>
          <a:srcRect/>
          <a:stretch>
            <a:fillRect/>
          </a:stretch>
        </p:blipFill>
        <p:spPr bwMode="auto">
          <a:xfrm>
            <a:off x="3810000" y="1981200"/>
            <a:ext cx="3255264" cy="3270128"/>
          </a:xfrm>
          <a:prstGeom prst="rect">
            <a:avLst/>
          </a:prstGeom>
          <a:noFill/>
          <a:ln w="9525">
            <a:noFill/>
            <a:miter lim="800000"/>
            <a:headEnd/>
            <a:tailEnd/>
          </a:ln>
        </p:spPr>
      </p:pic>
    </p:spTree>
    <p:extLst>
      <p:ext uri="{BB962C8B-B14F-4D97-AF65-F5344CB8AC3E}">
        <p14:creationId xmlns:p14="http://schemas.microsoft.com/office/powerpoint/2010/main" val="7270200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324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1"/>
                </a:solidFill>
              </a:rPr>
              <a:t>Example 8: </a:t>
            </a:r>
            <a:r>
              <a:rPr lang="en-US" dirty="0"/>
              <a:t>Evaluating Functions From a Graph </a:t>
            </a:r>
            <a:r>
              <a:rPr lang="en-US" dirty="0">
                <a:solidFill>
                  <a:schemeClr val="accent1"/>
                </a:solidFill>
              </a:rPr>
              <a:t>(cont.)</a:t>
            </a:r>
            <a:endParaRPr lang="en-US" dirty="0"/>
          </a:p>
        </p:txBody>
      </p:sp>
      <p:sp>
        <p:nvSpPr>
          <p:cNvPr id="3" name="Content Placeholder 2"/>
          <p:cNvSpPr>
            <a:spLocks noGrp="1"/>
          </p:cNvSpPr>
          <p:nvPr>
            <p:ph idx="1"/>
          </p:nvPr>
        </p:nvSpPr>
        <p:spPr>
          <a:xfrm>
            <a:off x="457200" y="1280160"/>
            <a:ext cx="8229600" cy="1463040"/>
          </a:xfrm>
        </p:spPr>
        <p:txBody>
          <a:bodyPr/>
          <a:lstStyle/>
          <a:p>
            <a:r>
              <a:rPr lang="en-US" b="1" dirty="0"/>
              <a:t>Solution</a:t>
            </a:r>
          </a:p>
          <a:p>
            <a:pPr>
              <a:tabLst>
                <a:tab pos="536575" algn="l"/>
              </a:tabLst>
            </a:pPr>
            <a:r>
              <a:rPr lang="en-US" dirty="0"/>
              <a:t>Using the graph, we need to find the </a:t>
            </a:r>
            <a:r>
              <a:rPr lang="en-US" i="1" dirty="0"/>
              <a:t>y</a:t>
            </a:r>
            <a:r>
              <a:rPr lang="en-US" dirty="0"/>
              <a:t>‑value that corresponds to each </a:t>
            </a:r>
            <a:r>
              <a:rPr lang="en-US" i="1" dirty="0"/>
              <a:t>x</a:t>
            </a:r>
            <a:r>
              <a:rPr lang="en-US" dirty="0"/>
              <a:t>‑value.</a:t>
            </a:r>
          </a:p>
          <a:p>
            <a:endParaRPr lang="en-US" dirty="0"/>
          </a:p>
        </p:txBody>
      </p:sp>
      <p:sp>
        <p:nvSpPr>
          <p:cNvPr id="6" name="TextBox 5"/>
          <p:cNvSpPr txBox="1"/>
          <p:nvPr/>
        </p:nvSpPr>
        <p:spPr>
          <a:xfrm>
            <a:off x="4800600" y="2873702"/>
            <a:ext cx="3962400" cy="2554545"/>
          </a:xfrm>
          <a:prstGeom prst="rect">
            <a:avLst/>
          </a:prstGeom>
          <a:noFill/>
        </p:spPr>
        <p:txBody>
          <a:bodyPr wrap="square" rtlCol="0">
            <a:spAutoFit/>
          </a:bodyPr>
          <a:lstStyle/>
          <a:p>
            <a:pPr>
              <a:tabLst>
                <a:tab pos="536575" algn="l"/>
              </a:tabLst>
            </a:pPr>
            <a:r>
              <a:rPr lang="en-US" sz="2800" dirty="0"/>
              <a:t>Thus, the function values are as follows.</a:t>
            </a:r>
            <a:endParaRPr lang="en-US" sz="2800" b="1" dirty="0"/>
          </a:p>
          <a:p>
            <a:pPr marL="514350" indent="-514350">
              <a:buFont typeface="+mj-lt"/>
              <a:buAutoNum type="alphaLcPeriod"/>
              <a:tabLst>
                <a:tab pos="536575" algn="l"/>
              </a:tabLst>
            </a:pPr>
            <a:r>
              <a:rPr lang="en-US" sz="2800" dirty="0"/>
              <a:t> </a:t>
            </a:r>
            <a:r>
              <a:rPr lang="en-US" sz="2800" i="1" dirty="0">
                <a:solidFill>
                  <a:srgbClr val="0000FF"/>
                </a:solidFill>
              </a:rPr>
              <a:t>g</a:t>
            </a:r>
            <a:r>
              <a:rPr lang="en-US" sz="2800" dirty="0">
                <a:solidFill>
                  <a:srgbClr val="0000FF"/>
                </a:solidFill>
              </a:rPr>
              <a:t>(</a:t>
            </a:r>
            <a:r>
              <a:rPr lang="en-US" sz="2800" dirty="0">
                <a:solidFill>
                  <a:srgbClr val="0000FF"/>
                </a:solidFill>
                <a:latin typeface="Symbol" charset="2"/>
                <a:cs typeface="Symbol" charset="2"/>
              </a:rPr>
              <a:t>-</a:t>
            </a:r>
            <a:r>
              <a:rPr lang="en-US" sz="2800" dirty="0">
                <a:solidFill>
                  <a:srgbClr val="0000FF"/>
                </a:solidFill>
              </a:rPr>
              <a:t>2) </a:t>
            </a:r>
            <a:r>
              <a:rPr lang="en-US" sz="2800" dirty="0">
                <a:solidFill>
                  <a:srgbClr val="0000FF"/>
                </a:solidFill>
                <a:latin typeface="Symbol" charset="2"/>
                <a:cs typeface="Symbol" charset="2"/>
              </a:rPr>
              <a:t>=</a:t>
            </a:r>
            <a:r>
              <a:rPr lang="en-US" sz="2800" dirty="0">
                <a:solidFill>
                  <a:srgbClr val="0000FF"/>
                </a:solidFill>
              </a:rPr>
              <a:t> </a:t>
            </a:r>
            <a:r>
              <a:rPr lang="en-US" sz="2800" dirty="0">
                <a:solidFill>
                  <a:srgbClr val="FF0000"/>
                </a:solidFill>
                <a:latin typeface="Symbol" charset="2"/>
                <a:cs typeface="Symbol" charset="2"/>
              </a:rPr>
              <a:t>4</a:t>
            </a:r>
            <a:endParaRPr lang="en-US" sz="2800" dirty="0">
              <a:solidFill>
                <a:srgbClr val="FF0000"/>
              </a:solidFill>
            </a:endParaRPr>
          </a:p>
          <a:p>
            <a:pPr marL="514350" indent="-514350">
              <a:spcBef>
                <a:spcPts val="1200"/>
              </a:spcBef>
              <a:buFont typeface="+mj-lt"/>
              <a:buAutoNum type="alphaLcPeriod"/>
              <a:tabLst>
                <a:tab pos="536575" algn="l"/>
              </a:tabLst>
            </a:pPr>
            <a:r>
              <a:rPr lang="en-US" sz="2800" dirty="0"/>
              <a:t> </a:t>
            </a:r>
            <a:r>
              <a:rPr lang="en-US" sz="2800" i="1" dirty="0">
                <a:solidFill>
                  <a:srgbClr val="0000FF"/>
                </a:solidFill>
              </a:rPr>
              <a:t>g</a:t>
            </a:r>
            <a:r>
              <a:rPr lang="en-US" sz="2800" dirty="0">
                <a:solidFill>
                  <a:srgbClr val="0000FF"/>
                </a:solidFill>
              </a:rPr>
              <a:t>(0) </a:t>
            </a:r>
            <a:r>
              <a:rPr lang="en-US" sz="2800" dirty="0">
                <a:solidFill>
                  <a:srgbClr val="0000FF"/>
                </a:solidFill>
                <a:latin typeface="Symbol" charset="2"/>
                <a:cs typeface="Symbol" charset="2"/>
              </a:rPr>
              <a:t>=</a:t>
            </a:r>
            <a:r>
              <a:rPr lang="en-US" sz="2800" dirty="0">
                <a:solidFill>
                  <a:srgbClr val="0000FF"/>
                </a:solidFill>
              </a:rPr>
              <a:t> </a:t>
            </a:r>
            <a:r>
              <a:rPr lang="en-US" sz="2800" dirty="0">
                <a:solidFill>
                  <a:srgbClr val="FF0000"/>
                </a:solidFill>
              </a:rPr>
              <a:t>1</a:t>
            </a:r>
          </a:p>
          <a:p>
            <a:pPr marL="514350" indent="-514350">
              <a:spcBef>
                <a:spcPts val="1200"/>
              </a:spcBef>
              <a:buFont typeface="+mj-lt"/>
              <a:buAutoNum type="alphaLcPeriod"/>
              <a:tabLst>
                <a:tab pos="536575" algn="l"/>
              </a:tabLst>
            </a:pPr>
            <a:r>
              <a:rPr lang="en-US" sz="2800" dirty="0"/>
              <a:t> </a:t>
            </a:r>
            <a:r>
              <a:rPr lang="en-US" sz="2800" i="1" dirty="0">
                <a:solidFill>
                  <a:srgbClr val="0000FF"/>
                </a:solidFill>
              </a:rPr>
              <a:t>g</a:t>
            </a:r>
            <a:r>
              <a:rPr lang="en-US" sz="2800" dirty="0">
                <a:solidFill>
                  <a:srgbClr val="0000FF"/>
                </a:solidFill>
              </a:rPr>
              <a:t>(3) </a:t>
            </a:r>
            <a:r>
              <a:rPr lang="en-US" sz="2800" dirty="0">
                <a:solidFill>
                  <a:srgbClr val="0000FF"/>
                </a:solidFill>
                <a:latin typeface="Symbol" charset="2"/>
                <a:cs typeface="Symbol" charset="2"/>
              </a:rPr>
              <a:t>=</a:t>
            </a:r>
            <a:r>
              <a:rPr lang="en-US" sz="2800" dirty="0">
                <a:solidFill>
                  <a:srgbClr val="0000FF"/>
                </a:solidFill>
              </a:rPr>
              <a:t> </a:t>
            </a:r>
            <a:r>
              <a:rPr lang="en-US" sz="2800" dirty="0">
                <a:solidFill>
                  <a:srgbClr val="FF0000"/>
                </a:solidFill>
                <a:latin typeface="Symbol" charset="2"/>
                <a:cs typeface="Symbol" charset="2"/>
              </a:rPr>
              <a:t>-</a:t>
            </a:r>
            <a:r>
              <a:rPr lang="en-US" sz="2800" dirty="0">
                <a:solidFill>
                  <a:srgbClr val="FF0000"/>
                </a:solidFill>
              </a:rPr>
              <a:t>5</a:t>
            </a:r>
          </a:p>
        </p:txBody>
      </p:sp>
      <p:sp>
        <p:nvSpPr>
          <p:cNvPr id="4" name="Rectangle 3">
            <a:extLst>
              <a:ext uri="{FF2B5EF4-FFF2-40B4-BE49-F238E27FC236}">
                <a16:creationId xmlns:a16="http://schemas.microsoft.com/office/drawing/2014/main" id="{650AD43E-7298-43BF-84F4-F2E0709D6BD2}"/>
              </a:ext>
            </a:extLst>
          </p:cNvPr>
          <p:cNvSpPr/>
          <p:nvPr/>
        </p:nvSpPr>
        <p:spPr>
          <a:xfrm>
            <a:off x="2432304" y="3695700"/>
            <a:ext cx="533400" cy="38100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a:extLst>
              <a:ext uri="{FF2B5EF4-FFF2-40B4-BE49-F238E27FC236}">
                <a16:creationId xmlns:a16="http://schemas.microsoft.com/office/drawing/2014/main" id="{ABA9676B-F7B0-4CEE-B2B5-D108E97187BF}"/>
              </a:ext>
            </a:extLst>
          </p:cNvPr>
          <p:cNvSpPr/>
          <p:nvPr/>
        </p:nvSpPr>
        <p:spPr>
          <a:xfrm>
            <a:off x="3124200" y="5544820"/>
            <a:ext cx="685800" cy="21135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a:extLst>
              <a:ext uri="{FF2B5EF4-FFF2-40B4-BE49-F238E27FC236}">
                <a16:creationId xmlns:a16="http://schemas.microsoft.com/office/drawing/2014/main" id="{DFA2650C-1729-4068-BB13-ED7E07BDB7D9}"/>
              </a:ext>
            </a:extLst>
          </p:cNvPr>
          <p:cNvSpPr/>
          <p:nvPr/>
        </p:nvSpPr>
        <p:spPr>
          <a:xfrm>
            <a:off x="1295400" y="3047999"/>
            <a:ext cx="609600" cy="38100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3" name="Picture 1">
            <a:extLst>
              <a:ext uri="{FF2B5EF4-FFF2-40B4-BE49-F238E27FC236}">
                <a16:creationId xmlns:a16="http://schemas.microsoft.com/office/drawing/2014/main" id="{3D4CFF40-3AB8-4BE4-A73B-76D094E08E95}"/>
              </a:ext>
            </a:extLst>
          </p:cNvPr>
          <p:cNvPicPr>
            <a:picLocks noChangeAspect="1" noChangeArrowheads="1"/>
          </p:cNvPicPr>
          <p:nvPr/>
        </p:nvPicPr>
        <p:blipFill>
          <a:blip r:embed="rId2" cstate="print"/>
          <a:srcRect/>
          <a:stretch>
            <a:fillRect/>
          </a:stretch>
        </p:blipFill>
        <p:spPr bwMode="auto">
          <a:xfrm>
            <a:off x="486563" y="2633227"/>
            <a:ext cx="3255264" cy="3270128"/>
          </a:xfrm>
          <a:prstGeom prst="rect">
            <a:avLst/>
          </a:prstGeom>
          <a:noFill/>
          <a:ln w="9525">
            <a:noFill/>
            <a:miter lim="800000"/>
            <a:headEnd/>
            <a:tailEnd/>
          </a:ln>
        </p:spPr>
      </p:pic>
      <p:pic>
        <p:nvPicPr>
          <p:cNvPr id="5" name="Picture 4">
            <a:extLst>
              <a:ext uri="{FF2B5EF4-FFF2-40B4-BE49-F238E27FC236}">
                <a16:creationId xmlns:a16="http://schemas.microsoft.com/office/drawing/2014/main" id="{F0151AAE-8EC5-4EE9-9AD1-63D31D73B2E6}"/>
              </a:ext>
            </a:extLst>
          </p:cNvPr>
          <p:cNvPicPr>
            <a:picLocks noChangeAspect="1"/>
          </p:cNvPicPr>
          <p:nvPr/>
        </p:nvPicPr>
        <p:blipFill>
          <a:blip r:embed="rId3"/>
          <a:stretch>
            <a:fillRect/>
          </a:stretch>
        </p:blipFill>
        <p:spPr>
          <a:xfrm>
            <a:off x="515926" y="2633227"/>
            <a:ext cx="3255264" cy="3210467"/>
          </a:xfrm>
          <a:prstGeom prst="rect">
            <a:avLst/>
          </a:prstGeom>
        </p:spPr>
      </p:pic>
      <p:pic>
        <p:nvPicPr>
          <p:cNvPr id="10" name="Picture 9">
            <a:extLst>
              <a:ext uri="{FF2B5EF4-FFF2-40B4-BE49-F238E27FC236}">
                <a16:creationId xmlns:a16="http://schemas.microsoft.com/office/drawing/2014/main" id="{82751BD9-413D-452C-A825-6D01E2826F56}"/>
              </a:ext>
            </a:extLst>
          </p:cNvPr>
          <p:cNvPicPr>
            <a:picLocks noChangeAspect="1"/>
          </p:cNvPicPr>
          <p:nvPr/>
        </p:nvPicPr>
        <p:blipFill>
          <a:blip r:embed="rId4"/>
          <a:stretch>
            <a:fillRect/>
          </a:stretch>
        </p:blipFill>
        <p:spPr>
          <a:xfrm>
            <a:off x="571396" y="2604046"/>
            <a:ext cx="3238604" cy="3179987"/>
          </a:xfrm>
          <a:prstGeom prst="rect">
            <a:avLst/>
          </a:prstGeom>
        </p:spPr>
      </p:pic>
      <p:pic>
        <p:nvPicPr>
          <p:cNvPr id="51204" name="Picture 4" descr="C:\Users\lhinton\AppData\Local\Temp\SNAGHTML8064b4fa.PNG">
            <a:extLst>
              <a:ext uri="{FF2B5EF4-FFF2-40B4-BE49-F238E27FC236}">
                <a16:creationId xmlns:a16="http://schemas.microsoft.com/office/drawing/2014/main" id="{93AE3AD5-99B4-43CB-B820-9135BFC7B357}"/>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75043" y="2644549"/>
            <a:ext cx="3663557" cy="340725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251593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3"/>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6">
                                            <p:txEl>
                                              <p:pRg st="1" end="1"/>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5"/>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6">
                                            <p:txEl>
                                              <p:pRg st="2" end="2"/>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10"/>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6">
                                            <p:txEl>
                                              <p:pRg st="3" end="3"/>
                                            </p:txEl>
                                          </p:spTgt>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5120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p:cNvSpPr>
          <p:nvPr>
            <p:ph type="title"/>
          </p:nvPr>
        </p:nvSpPr>
        <p:spPr>
          <a:prstGeom prst="rect">
            <a:avLst/>
          </a:prstGeom>
        </p:spPr>
        <p:txBody>
          <a:bodyPr/>
          <a:lstStyle/>
          <a:p>
            <a:r>
              <a:rPr lang="en-US" sz="3200" dirty="0">
                <a:solidFill>
                  <a:schemeClr val="accent1"/>
                </a:solidFill>
              </a:rPr>
              <a:t>Example 9: </a:t>
            </a:r>
            <a:r>
              <a:rPr lang="en-US" dirty="0"/>
              <a:t>Graphing Functions with a TI-84 Plus</a:t>
            </a:r>
            <a:endParaRPr lang="en-US" sz="3200" dirty="0">
              <a:solidFill>
                <a:schemeClr val="accent1"/>
              </a:solidFill>
            </a:endParaRPr>
          </a:p>
        </p:txBody>
      </p:sp>
      <p:sp>
        <p:nvSpPr>
          <p:cNvPr id="33795" name="Rectangle 3"/>
          <p:cNvSpPr>
            <a:spLocks noGrp="1"/>
          </p:cNvSpPr>
          <p:nvPr>
            <p:ph idx="1"/>
          </p:nvPr>
        </p:nvSpPr>
        <p:spPr>
          <a:prstGeom prst="rect">
            <a:avLst/>
          </a:prstGeom>
        </p:spPr>
        <p:txBody>
          <a:bodyPr/>
          <a:lstStyle/>
          <a:p>
            <a:pPr marL="0" indent="0">
              <a:buFont typeface="Courier New" pitchFamily="49" charset="0"/>
              <a:buNone/>
            </a:pPr>
            <a:r>
              <a:rPr lang="en-US" i="0" dirty="0">
                <a:solidFill>
                  <a:schemeClr val="tx1"/>
                </a:solidFill>
              </a:rPr>
              <a:t>Use a TI-84 Plus graphing calculator to find the graphs of each of the following functions. Use the </a:t>
            </a:r>
            <a:r>
              <a:rPr lang="en-US" i="0" dirty="0">
                <a:solidFill>
                  <a:schemeClr val="tx1"/>
                </a:solidFill>
                <a:latin typeface="Ti86pc" pitchFamily="49" charset="0"/>
              </a:rPr>
              <a:t>CALC</a:t>
            </a:r>
            <a:r>
              <a:rPr lang="en-US" i="0" dirty="0">
                <a:solidFill>
                  <a:schemeClr val="tx1"/>
                </a:solidFill>
              </a:rPr>
              <a:t> key to find the point where each graph intersects the </a:t>
            </a:r>
            <a:r>
              <a:rPr lang="en-US" i="1" dirty="0">
                <a:solidFill>
                  <a:schemeClr val="tx1"/>
                </a:solidFill>
              </a:rPr>
              <a:t>x</a:t>
            </a:r>
            <a:r>
              <a:rPr lang="en-US" i="0" dirty="0">
                <a:solidFill>
                  <a:schemeClr val="tx1"/>
                </a:solidFill>
              </a:rPr>
              <a:t>-axis. Changing the </a:t>
            </a:r>
            <a:r>
              <a:rPr lang="en-US" i="0" dirty="0">
                <a:solidFill>
                  <a:schemeClr val="tx1"/>
                </a:solidFill>
                <a:latin typeface="Ti86pc" pitchFamily="49" charset="0"/>
              </a:rPr>
              <a:t>WINDOW</a:t>
            </a:r>
            <a:r>
              <a:rPr lang="en-US" i="0" dirty="0">
                <a:solidFill>
                  <a:schemeClr val="tx1"/>
                </a:solidFill>
              </a:rPr>
              <a:t> may help you get a “better” or “more complete” picture of the function.  This is a </a:t>
            </a:r>
            <a:r>
              <a:rPr lang="en-US" i="0" dirty="0" err="1">
                <a:solidFill>
                  <a:schemeClr val="tx1"/>
                </a:solidFill>
              </a:rPr>
              <a:t>judgement</a:t>
            </a:r>
            <a:r>
              <a:rPr lang="en-US" i="0" dirty="0">
                <a:solidFill>
                  <a:schemeClr val="tx1"/>
                </a:solidFill>
              </a:rPr>
              <a:t> call on your part.</a:t>
            </a:r>
          </a:p>
          <a:p>
            <a:pPr marL="514350" indent="-514350">
              <a:buFont typeface="+mj-lt"/>
              <a:buAutoNum type="alphaLcPeriod"/>
              <a:tabLst>
                <a:tab pos="536575" algn="l"/>
              </a:tabLst>
            </a:pPr>
            <a:r>
              <a:rPr lang="en-US" dirty="0"/>
              <a:t> </a:t>
            </a:r>
            <a:r>
              <a:rPr lang="en-US" dirty="0">
                <a:solidFill>
                  <a:srgbClr val="0000FF"/>
                </a:solidFill>
              </a:rPr>
              <a:t>3</a:t>
            </a:r>
            <a:r>
              <a:rPr lang="en-US" i="1" dirty="0">
                <a:solidFill>
                  <a:srgbClr val="0000FF"/>
                </a:solidFill>
              </a:rPr>
              <a:t>x</a:t>
            </a:r>
            <a:r>
              <a:rPr lang="en-US" dirty="0">
                <a:solidFill>
                  <a:srgbClr val="0000FF"/>
                </a:solidFill>
              </a:rPr>
              <a:t> </a:t>
            </a:r>
            <a:r>
              <a:rPr lang="en-US" dirty="0">
                <a:solidFill>
                  <a:srgbClr val="0000FF"/>
                </a:solidFill>
                <a:latin typeface="Symbol" pitchFamily="18" charset="2"/>
              </a:rPr>
              <a:t>+</a:t>
            </a:r>
            <a:r>
              <a:rPr lang="en-US" dirty="0">
                <a:solidFill>
                  <a:srgbClr val="0000FF"/>
                </a:solidFill>
              </a:rPr>
              <a:t> </a:t>
            </a:r>
            <a:r>
              <a:rPr lang="en-US" i="1" dirty="0">
                <a:solidFill>
                  <a:srgbClr val="0000FF"/>
                </a:solidFill>
              </a:rPr>
              <a:t>y</a:t>
            </a:r>
            <a:r>
              <a:rPr lang="en-US" dirty="0">
                <a:solidFill>
                  <a:srgbClr val="0000FF"/>
                </a:solidFill>
              </a:rPr>
              <a:t> </a:t>
            </a:r>
            <a:r>
              <a:rPr lang="en-US" dirty="0">
                <a:solidFill>
                  <a:srgbClr val="0000FF"/>
                </a:solidFill>
                <a:latin typeface="Symbol" pitchFamily="18" charset="2"/>
              </a:rPr>
              <a:t>=</a:t>
            </a:r>
            <a:r>
              <a:rPr lang="en-US" dirty="0">
                <a:solidFill>
                  <a:srgbClr val="0000FF"/>
                </a:solidFill>
              </a:rPr>
              <a:t> </a:t>
            </a:r>
            <a:r>
              <a:rPr lang="en-US" dirty="0">
                <a:solidFill>
                  <a:srgbClr val="0000FF"/>
                </a:solidFill>
                <a:latin typeface="Symbol" pitchFamily="18" charset="2"/>
              </a:rPr>
              <a:t>-</a:t>
            </a:r>
            <a:r>
              <a:rPr lang="en-US" dirty="0">
                <a:solidFill>
                  <a:srgbClr val="0000FF"/>
                </a:solidFill>
              </a:rPr>
              <a:t>1</a:t>
            </a:r>
          </a:p>
          <a:p>
            <a:pPr marL="514350" indent="-514350">
              <a:buFont typeface="+mj-lt"/>
              <a:buAutoNum type="alphaLcPeriod" startAt="2"/>
              <a:tabLst>
                <a:tab pos="536575" algn="l"/>
              </a:tabLst>
            </a:pPr>
            <a:r>
              <a:rPr lang="en-US" dirty="0"/>
              <a:t> </a:t>
            </a:r>
            <a:r>
              <a:rPr lang="en-US" b="1" dirty="0"/>
              <a:t> </a:t>
            </a:r>
          </a:p>
          <a:p>
            <a:pPr marL="514350" indent="-514350">
              <a:buFont typeface="+mj-lt"/>
              <a:buAutoNum type="alphaLcPeriod" startAt="3"/>
              <a:tabLst>
                <a:tab pos="536575" algn="l"/>
              </a:tabLst>
            </a:pPr>
            <a:r>
              <a:rPr lang="en-US" dirty="0"/>
              <a:t> </a:t>
            </a:r>
            <a:r>
              <a:rPr lang="es-ES" i="1" dirty="0">
                <a:solidFill>
                  <a:srgbClr val="0000FF"/>
                </a:solidFill>
              </a:rPr>
              <a:t>y</a:t>
            </a:r>
            <a:r>
              <a:rPr lang="es-ES" dirty="0">
                <a:solidFill>
                  <a:srgbClr val="0000FF"/>
                </a:solidFill>
              </a:rPr>
              <a:t> </a:t>
            </a:r>
            <a:r>
              <a:rPr lang="es-ES" dirty="0">
                <a:solidFill>
                  <a:srgbClr val="0000FF"/>
                </a:solidFill>
                <a:latin typeface="Symbol" pitchFamily="18" charset="2"/>
              </a:rPr>
              <a:t>=</a:t>
            </a:r>
            <a:r>
              <a:rPr lang="es-ES" dirty="0">
                <a:solidFill>
                  <a:srgbClr val="0000FF"/>
                </a:solidFill>
              </a:rPr>
              <a:t> 2</a:t>
            </a:r>
            <a:r>
              <a:rPr lang="es-ES" i="1" dirty="0">
                <a:solidFill>
                  <a:srgbClr val="0000FF"/>
                </a:solidFill>
              </a:rPr>
              <a:t>x</a:t>
            </a:r>
            <a:r>
              <a:rPr lang="es-ES" dirty="0">
                <a:solidFill>
                  <a:srgbClr val="0000FF"/>
                </a:solidFill>
              </a:rPr>
              <a:t> </a:t>
            </a:r>
            <a:r>
              <a:rPr lang="es-ES" dirty="0">
                <a:solidFill>
                  <a:srgbClr val="0000FF"/>
                </a:solidFill>
                <a:latin typeface="Symbol" pitchFamily="18" charset="2"/>
              </a:rPr>
              <a:t>-</a:t>
            </a:r>
            <a:r>
              <a:rPr lang="es-ES" dirty="0">
                <a:solidFill>
                  <a:srgbClr val="0000FF"/>
                </a:solidFill>
              </a:rPr>
              <a:t> 1</a:t>
            </a:r>
            <a:r>
              <a:rPr lang="es-ES" dirty="0">
                <a:solidFill>
                  <a:schemeClr val="tx1"/>
                </a:solidFill>
              </a:rPr>
              <a:t>; </a:t>
            </a:r>
            <a:r>
              <a:rPr lang="es-ES" i="1" dirty="0">
                <a:solidFill>
                  <a:srgbClr val="0000FF"/>
                </a:solidFill>
              </a:rPr>
              <a:t>y</a:t>
            </a:r>
            <a:r>
              <a:rPr lang="es-ES" dirty="0">
                <a:solidFill>
                  <a:srgbClr val="0000FF"/>
                </a:solidFill>
              </a:rPr>
              <a:t> </a:t>
            </a:r>
            <a:r>
              <a:rPr lang="es-ES" dirty="0">
                <a:solidFill>
                  <a:srgbClr val="0000FF"/>
                </a:solidFill>
                <a:latin typeface="Symbol" pitchFamily="18" charset="2"/>
              </a:rPr>
              <a:t>=</a:t>
            </a:r>
            <a:r>
              <a:rPr lang="es-ES" dirty="0">
                <a:solidFill>
                  <a:srgbClr val="0000FF"/>
                </a:solidFill>
              </a:rPr>
              <a:t> 2</a:t>
            </a:r>
            <a:r>
              <a:rPr lang="es-ES" i="1" dirty="0">
                <a:solidFill>
                  <a:srgbClr val="0000FF"/>
                </a:solidFill>
              </a:rPr>
              <a:t>x</a:t>
            </a:r>
            <a:r>
              <a:rPr lang="es-ES" dirty="0">
                <a:solidFill>
                  <a:srgbClr val="0000FF"/>
                </a:solidFill>
              </a:rPr>
              <a:t> </a:t>
            </a:r>
            <a:r>
              <a:rPr lang="es-ES" dirty="0">
                <a:solidFill>
                  <a:srgbClr val="0000FF"/>
                </a:solidFill>
                <a:latin typeface="Symbol" pitchFamily="18" charset="2"/>
              </a:rPr>
              <a:t>+</a:t>
            </a:r>
            <a:r>
              <a:rPr lang="es-ES" dirty="0">
                <a:solidFill>
                  <a:srgbClr val="0000FF"/>
                </a:solidFill>
              </a:rPr>
              <a:t> 1</a:t>
            </a:r>
            <a:r>
              <a:rPr lang="es-ES" dirty="0">
                <a:solidFill>
                  <a:schemeClr val="tx1"/>
                </a:solidFill>
              </a:rPr>
              <a:t>; </a:t>
            </a:r>
            <a:r>
              <a:rPr lang="es-ES" i="1" dirty="0">
                <a:solidFill>
                  <a:srgbClr val="0000FF"/>
                </a:solidFill>
              </a:rPr>
              <a:t>y</a:t>
            </a:r>
            <a:r>
              <a:rPr lang="es-ES" dirty="0">
                <a:solidFill>
                  <a:srgbClr val="0000FF"/>
                </a:solidFill>
              </a:rPr>
              <a:t> </a:t>
            </a:r>
            <a:r>
              <a:rPr lang="es-ES" dirty="0">
                <a:solidFill>
                  <a:srgbClr val="0000FF"/>
                </a:solidFill>
                <a:latin typeface="Symbol" pitchFamily="18" charset="2"/>
              </a:rPr>
              <a:t>=</a:t>
            </a:r>
            <a:r>
              <a:rPr lang="es-ES" dirty="0">
                <a:solidFill>
                  <a:srgbClr val="0000FF"/>
                </a:solidFill>
              </a:rPr>
              <a:t> 2</a:t>
            </a:r>
            <a:r>
              <a:rPr lang="es-ES" i="1" dirty="0">
                <a:solidFill>
                  <a:srgbClr val="0000FF"/>
                </a:solidFill>
              </a:rPr>
              <a:t>x</a:t>
            </a:r>
            <a:r>
              <a:rPr lang="es-ES" dirty="0">
                <a:solidFill>
                  <a:srgbClr val="0000FF"/>
                </a:solidFill>
              </a:rPr>
              <a:t> </a:t>
            </a:r>
            <a:r>
              <a:rPr lang="es-ES" dirty="0">
                <a:solidFill>
                  <a:srgbClr val="0000FF"/>
                </a:solidFill>
                <a:latin typeface="Symbol" pitchFamily="18" charset="2"/>
              </a:rPr>
              <a:t>+</a:t>
            </a:r>
            <a:r>
              <a:rPr lang="es-ES" dirty="0">
                <a:solidFill>
                  <a:srgbClr val="0000FF"/>
                </a:solidFill>
              </a:rPr>
              <a:t> 3</a:t>
            </a:r>
            <a:r>
              <a:rPr lang="en-US" b="1" dirty="0"/>
              <a:t>	</a:t>
            </a:r>
            <a:endParaRPr lang="en-US" i="0" dirty="0">
              <a:solidFill>
                <a:schemeClr val="tx1"/>
              </a:solidFill>
            </a:endParaRPr>
          </a:p>
        </p:txBody>
      </p:sp>
      <p:graphicFrame>
        <p:nvGraphicFramePr>
          <p:cNvPr id="4" name="Object 4"/>
          <p:cNvGraphicFramePr>
            <a:graphicFrameLocks noChangeAspect="1"/>
          </p:cNvGraphicFramePr>
          <p:nvPr>
            <p:extLst>
              <p:ext uri="{D42A27DB-BD31-4B8C-83A1-F6EECF244321}">
                <p14:modId xmlns:p14="http://schemas.microsoft.com/office/powerpoint/2010/main" val="3389513071"/>
              </p:ext>
            </p:extLst>
          </p:nvPr>
        </p:nvGraphicFramePr>
        <p:xfrm>
          <a:off x="1084263" y="4460875"/>
          <a:ext cx="1487487" cy="466725"/>
        </p:xfrm>
        <a:graphic>
          <a:graphicData uri="http://schemas.openxmlformats.org/presentationml/2006/ole">
            <mc:AlternateContent xmlns:mc="http://schemas.openxmlformats.org/markup-compatibility/2006">
              <mc:Choice xmlns:v="urn:schemas-microsoft-com:vml" Requires="v">
                <p:oleObj spid="_x0000_s47288" name="Equation" r:id="rId3" imgW="1490040" imgH="456840" progId="Equation.DSMT4">
                  <p:embed/>
                </p:oleObj>
              </mc:Choice>
              <mc:Fallback>
                <p:oleObj name="Equation" r:id="rId3" imgW="1490040" imgH="456840" progId="Equation.DSMT4">
                  <p:embed/>
                  <p:pic>
                    <p:nvPicPr>
                      <p:cNvPr id="0" name="Picture 17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84263" y="4460875"/>
                        <a:ext cx="1487487" cy="466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3795">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3795">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4"/>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3795">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p:cNvSpPr>
          <p:nvPr>
            <p:ph type="title"/>
          </p:nvPr>
        </p:nvSpPr>
        <p:spPr>
          <a:prstGeom prst="rect">
            <a:avLst/>
          </a:prstGeom>
        </p:spPr>
        <p:txBody>
          <a:bodyPr/>
          <a:lstStyle/>
          <a:p>
            <a:r>
              <a:rPr lang="en-US" sz="3200" dirty="0">
                <a:solidFill>
                  <a:schemeClr val="accent1"/>
                </a:solidFill>
              </a:rPr>
              <a:t>Example 9: </a:t>
            </a:r>
            <a:r>
              <a:rPr lang="en-US" dirty="0"/>
              <a:t>Graphing Functions with a TI-84 Plus</a:t>
            </a:r>
            <a:r>
              <a:rPr lang="en-US" sz="3200" dirty="0">
                <a:solidFill>
                  <a:schemeClr val="accent1"/>
                </a:solidFill>
              </a:rPr>
              <a:t> (cont.)</a:t>
            </a:r>
          </a:p>
        </p:txBody>
      </p:sp>
      <p:sp>
        <p:nvSpPr>
          <p:cNvPr id="35843" name="Rectangle 3"/>
          <p:cNvSpPr>
            <a:spLocks noGrp="1"/>
          </p:cNvSpPr>
          <p:nvPr>
            <p:ph idx="1"/>
          </p:nvPr>
        </p:nvSpPr>
        <p:spPr>
          <a:xfrm>
            <a:off x="457200" y="1443066"/>
            <a:ext cx="8229600" cy="2377440"/>
          </a:xfrm>
          <a:prstGeom prst="rect">
            <a:avLst/>
          </a:prstGeom>
        </p:spPr>
        <p:txBody>
          <a:bodyPr>
            <a:noAutofit/>
          </a:bodyPr>
          <a:lstStyle/>
          <a:p>
            <a:pPr marL="0" indent="0">
              <a:buFont typeface="Courier New" pitchFamily="49" charset="0"/>
              <a:buNone/>
              <a:tabLst>
                <a:tab pos="457200" algn="r"/>
              </a:tabLst>
            </a:pPr>
            <a:r>
              <a:rPr lang="en-US" b="1" i="0" dirty="0">
                <a:solidFill>
                  <a:schemeClr val="tx1"/>
                </a:solidFill>
              </a:rPr>
              <a:t>Solution</a:t>
            </a:r>
          </a:p>
          <a:p>
            <a:pPr marL="514350" indent="-514350">
              <a:buFont typeface="+mj-lt"/>
              <a:buAutoNum type="alphaLcPeriod"/>
              <a:tabLst>
                <a:tab pos="536575" algn="l"/>
              </a:tabLst>
            </a:pPr>
            <a:r>
              <a:rPr lang="en-US" i="0" dirty="0">
                <a:solidFill>
                  <a:schemeClr val="tx1"/>
                </a:solidFill>
              </a:rPr>
              <a:t>	To have the calculator graph a </a:t>
            </a:r>
            <a:r>
              <a:rPr lang="en-US" i="0" dirty="0" err="1">
                <a:solidFill>
                  <a:schemeClr val="tx1"/>
                </a:solidFill>
              </a:rPr>
              <a:t>nonvertical</a:t>
            </a:r>
            <a:r>
              <a:rPr lang="en-US" i="0" dirty="0">
                <a:solidFill>
                  <a:schemeClr val="tx1"/>
                </a:solidFill>
              </a:rPr>
              <a:t> straight </a:t>
            </a:r>
            <a:br>
              <a:rPr lang="en-US" i="0" dirty="0">
                <a:solidFill>
                  <a:schemeClr val="tx1"/>
                </a:solidFill>
              </a:rPr>
            </a:br>
            <a:r>
              <a:rPr lang="en-US" i="0" dirty="0">
                <a:solidFill>
                  <a:schemeClr val="tx1"/>
                </a:solidFill>
              </a:rPr>
              <a:t>	line, you must first solve the equation for </a:t>
            </a:r>
            <a:r>
              <a:rPr lang="en-US" i="1" dirty="0">
                <a:solidFill>
                  <a:schemeClr val="tx1"/>
                </a:solidFill>
              </a:rPr>
              <a:t>y</a:t>
            </a:r>
            <a:r>
              <a:rPr lang="en-US" i="0" dirty="0">
                <a:solidFill>
                  <a:schemeClr val="tx1"/>
                </a:solidFill>
              </a:rPr>
              <a:t>. Solving </a:t>
            </a:r>
            <a:br>
              <a:rPr lang="en-US" i="0" dirty="0">
                <a:solidFill>
                  <a:schemeClr val="tx1"/>
                </a:solidFill>
              </a:rPr>
            </a:br>
            <a:r>
              <a:rPr lang="en-US" i="0" dirty="0">
                <a:solidFill>
                  <a:schemeClr val="tx1"/>
                </a:solidFill>
              </a:rPr>
              <a:t>	for </a:t>
            </a:r>
            <a:r>
              <a:rPr lang="en-US" i="1" dirty="0">
                <a:solidFill>
                  <a:schemeClr val="tx1"/>
                </a:solidFill>
              </a:rPr>
              <a:t>y</a:t>
            </a:r>
            <a:r>
              <a:rPr lang="en-US" i="0" dirty="0">
                <a:solidFill>
                  <a:schemeClr val="tx1"/>
                </a:solidFill>
              </a:rPr>
              <a:t> gives,</a:t>
            </a:r>
          </a:p>
          <a:p>
            <a:pPr marL="0" indent="0" algn="ctr">
              <a:buFont typeface="Courier New" pitchFamily="49" charset="0"/>
              <a:buNone/>
              <a:tabLst>
                <a:tab pos="457200" algn="r"/>
              </a:tabLst>
            </a:pPr>
            <a:r>
              <a:rPr lang="en-US" i="1" dirty="0">
                <a:solidFill>
                  <a:srgbClr val="000099"/>
                </a:solidFill>
              </a:rPr>
              <a:t>y</a:t>
            </a:r>
            <a:r>
              <a:rPr lang="en-US" i="0" dirty="0">
                <a:solidFill>
                  <a:srgbClr val="000099"/>
                </a:solidFill>
              </a:rPr>
              <a:t> </a:t>
            </a:r>
            <a:r>
              <a:rPr lang="en-US" i="0" dirty="0">
                <a:solidFill>
                  <a:srgbClr val="000099"/>
                </a:solidFill>
                <a:latin typeface="Symbol" pitchFamily="18" charset="2"/>
              </a:rPr>
              <a:t>= -</a:t>
            </a:r>
            <a:r>
              <a:rPr lang="en-US" i="0" dirty="0">
                <a:solidFill>
                  <a:srgbClr val="000099"/>
                </a:solidFill>
              </a:rPr>
              <a:t>3</a:t>
            </a:r>
            <a:r>
              <a:rPr lang="en-US" i="1" dirty="0">
                <a:solidFill>
                  <a:srgbClr val="000099"/>
                </a:solidFill>
              </a:rPr>
              <a:t>x</a:t>
            </a:r>
            <a:r>
              <a:rPr lang="en-US" i="0" dirty="0">
                <a:solidFill>
                  <a:srgbClr val="000099"/>
                </a:solidFill>
              </a:rPr>
              <a:t> </a:t>
            </a:r>
            <a:r>
              <a:rPr lang="en-US" dirty="0">
                <a:solidFill>
                  <a:srgbClr val="000099"/>
                </a:solidFill>
                <a:latin typeface="Symbol" pitchFamily="18" charset="2"/>
              </a:rPr>
              <a:t>-</a:t>
            </a:r>
            <a:r>
              <a:rPr lang="en-US" i="0" dirty="0">
                <a:solidFill>
                  <a:srgbClr val="000099"/>
                </a:solidFill>
              </a:rPr>
              <a:t> 1</a:t>
            </a:r>
            <a:r>
              <a:rPr lang="en-US" i="0" dirty="0">
                <a:solidFill>
                  <a:schemeClr val="tx1"/>
                </a:solidFill>
              </a:rPr>
              <a:t>.</a:t>
            </a:r>
          </a:p>
        </p:txBody>
      </p:sp>
      <p:sp>
        <p:nvSpPr>
          <p:cNvPr id="4" name="Rectangle 3"/>
          <p:cNvSpPr txBox="1">
            <a:spLocks/>
          </p:cNvSpPr>
          <p:nvPr/>
        </p:nvSpPr>
        <p:spPr>
          <a:xfrm>
            <a:off x="457200" y="3972906"/>
            <a:ext cx="5181600" cy="2057400"/>
          </a:xfrm>
          <a:prstGeom prst="rect">
            <a:avLst/>
          </a:prstGeom>
        </p:spPr>
        <p:txBody>
          <a:bodyPr>
            <a:normAutofit/>
          </a:bodyPr>
          <a:lstStyle>
            <a:lvl1pPr marL="0" indent="0" algn="l" defTabSz="914400" rtl="0" eaLnBrk="1" latinLnBrk="0" hangingPunct="1">
              <a:spcBef>
                <a:spcPct val="20000"/>
              </a:spcBef>
              <a:buFontTx/>
              <a:buNone/>
              <a:defRPr sz="2800" b="0" i="0" kern="1200" baseline="0">
                <a:solidFill>
                  <a:srgbClr val="366092"/>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lnSpc>
                <a:spcPct val="90000"/>
              </a:lnSpc>
              <a:buFont typeface="Courier New" pitchFamily="49" charset="0"/>
              <a:buNone/>
            </a:pPr>
            <a:r>
              <a:rPr lang="en-US" dirty="0">
                <a:solidFill>
                  <a:schemeClr val="tx1"/>
                </a:solidFill>
              </a:rPr>
              <a:t>(It is important that the          key be used to indicate the negative sign in front of 3</a:t>
            </a:r>
            <a:r>
              <a:rPr lang="en-US" i="1" dirty="0">
                <a:solidFill>
                  <a:schemeClr val="tx1"/>
                </a:solidFill>
              </a:rPr>
              <a:t>x</a:t>
            </a:r>
            <a:r>
              <a:rPr lang="en-US" dirty="0">
                <a:solidFill>
                  <a:schemeClr val="tx1"/>
                </a:solidFill>
              </a:rPr>
              <a:t>. This is not the same as the subtraction key.</a:t>
            </a:r>
          </a:p>
        </p:txBody>
      </p:sp>
      <p:pic>
        <p:nvPicPr>
          <p:cNvPr id="8" name="Picture 4" descr="Ch_9_17"/>
          <p:cNvPicPr>
            <a:picLocks noChangeAspect="1" noChangeArrowheads="1"/>
          </p:cNvPicPr>
          <p:nvPr/>
        </p:nvPicPr>
        <p:blipFill>
          <a:blip r:embed="rId2" cstate="print"/>
          <a:srcRect/>
          <a:stretch>
            <a:fillRect/>
          </a:stretch>
        </p:blipFill>
        <p:spPr bwMode="auto">
          <a:xfrm>
            <a:off x="4006192" y="3820506"/>
            <a:ext cx="706437" cy="515938"/>
          </a:xfrm>
          <a:prstGeom prst="rect">
            <a:avLst/>
          </a:prstGeom>
          <a:noFill/>
          <a:ln w="9525">
            <a:noFill/>
            <a:miter lim="800000"/>
            <a:headEnd/>
            <a:tailEnd/>
          </a:ln>
        </p:spPr>
      </p:pic>
      <p:pic>
        <p:nvPicPr>
          <p:cNvPr id="57346" name="Picture 2"/>
          <p:cNvPicPr>
            <a:picLocks noChangeAspect="1" noChangeArrowheads="1"/>
          </p:cNvPicPr>
          <p:nvPr/>
        </p:nvPicPr>
        <p:blipFill>
          <a:blip r:embed="rId3" cstate="print"/>
          <a:srcRect/>
          <a:stretch>
            <a:fillRect/>
          </a:stretch>
        </p:blipFill>
        <p:spPr bwMode="auto">
          <a:xfrm>
            <a:off x="5562600" y="3820506"/>
            <a:ext cx="3095625" cy="2181225"/>
          </a:xfrm>
          <a:prstGeom prst="rect">
            <a:avLst/>
          </a:prstGeom>
          <a:noFill/>
          <a:ln w="9525">
            <a:noFill/>
            <a:miter lim="800000"/>
            <a:headEnd/>
            <a:tailEnd/>
          </a:ln>
        </p:spPr>
      </p:pic>
      <p:sp>
        <p:nvSpPr>
          <p:cNvPr id="2" name="Rectangle 1">
            <a:extLst>
              <a:ext uri="{FF2B5EF4-FFF2-40B4-BE49-F238E27FC236}">
                <a16:creationId xmlns:a16="http://schemas.microsoft.com/office/drawing/2014/main" id="{72F06B88-1D27-4063-8908-ACED26626F73}"/>
              </a:ext>
            </a:extLst>
          </p:cNvPr>
          <p:cNvSpPr/>
          <p:nvPr/>
        </p:nvSpPr>
        <p:spPr>
          <a:xfrm>
            <a:off x="457200" y="1019294"/>
            <a:ext cx="2385589" cy="523220"/>
          </a:xfrm>
          <a:prstGeom prst="rect">
            <a:avLst/>
          </a:prstGeom>
        </p:spPr>
        <p:txBody>
          <a:bodyPr wrap="none">
            <a:spAutoFit/>
          </a:bodyPr>
          <a:lstStyle/>
          <a:p>
            <a:pPr marL="514350" indent="-514350">
              <a:buFont typeface="+mj-lt"/>
              <a:buAutoNum type="alphaLcPeriod"/>
              <a:tabLst>
                <a:tab pos="536575" algn="l"/>
              </a:tabLst>
            </a:pPr>
            <a:r>
              <a:rPr lang="en-US" sz="2800" dirty="0"/>
              <a:t> </a:t>
            </a:r>
            <a:r>
              <a:rPr lang="en-US" sz="2800" dirty="0">
                <a:solidFill>
                  <a:srgbClr val="0000FF"/>
                </a:solidFill>
              </a:rPr>
              <a:t>3</a:t>
            </a:r>
            <a:r>
              <a:rPr lang="en-US" sz="2800" i="1" dirty="0">
                <a:solidFill>
                  <a:srgbClr val="0000FF"/>
                </a:solidFill>
              </a:rPr>
              <a:t>x</a:t>
            </a:r>
            <a:r>
              <a:rPr lang="en-US" sz="2800" dirty="0">
                <a:solidFill>
                  <a:srgbClr val="0000FF"/>
                </a:solidFill>
              </a:rPr>
              <a:t> </a:t>
            </a:r>
            <a:r>
              <a:rPr lang="en-US" sz="2800" dirty="0">
                <a:solidFill>
                  <a:srgbClr val="0000FF"/>
                </a:solidFill>
                <a:latin typeface="Symbol" pitchFamily="18" charset="2"/>
              </a:rPr>
              <a:t>+</a:t>
            </a:r>
            <a:r>
              <a:rPr lang="en-US" sz="2800" dirty="0">
                <a:solidFill>
                  <a:srgbClr val="0000FF"/>
                </a:solidFill>
              </a:rPr>
              <a:t> </a:t>
            </a:r>
            <a:r>
              <a:rPr lang="en-US" sz="2800" i="1" dirty="0">
                <a:solidFill>
                  <a:srgbClr val="0000FF"/>
                </a:solidFill>
              </a:rPr>
              <a:t>y</a:t>
            </a:r>
            <a:r>
              <a:rPr lang="en-US" sz="2800" dirty="0">
                <a:solidFill>
                  <a:srgbClr val="0000FF"/>
                </a:solidFill>
              </a:rPr>
              <a:t> </a:t>
            </a:r>
            <a:r>
              <a:rPr lang="en-US" sz="2800" dirty="0">
                <a:solidFill>
                  <a:srgbClr val="0000FF"/>
                </a:solidFill>
                <a:latin typeface="Symbol" pitchFamily="18" charset="2"/>
              </a:rPr>
              <a:t>=</a:t>
            </a:r>
            <a:r>
              <a:rPr lang="en-US" sz="2800" dirty="0">
                <a:solidFill>
                  <a:srgbClr val="0000FF"/>
                </a:solidFill>
              </a:rPr>
              <a:t> </a:t>
            </a:r>
            <a:r>
              <a:rPr lang="en-US" sz="2800" dirty="0">
                <a:solidFill>
                  <a:srgbClr val="0000FF"/>
                </a:solidFill>
                <a:latin typeface="Symbol" pitchFamily="18" charset="2"/>
              </a:rPr>
              <a:t>-</a:t>
            </a:r>
            <a:r>
              <a:rPr lang="en-US" sz="2800" dirty="0">
                <a:solidFill>
                  <a:srgbClr val="0000FF"/>
                </a:solidFill>
              </a:rPr>
              <a:t>1</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584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584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8"/>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5734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3"/>
          <p:cNvSpPr txBox="1">
            <a:spLocks/>
          </p:cNvSpPr>
          <p:nvPr/>
        </p:nvSpPr>
        <p:spPr>
          <a:xfrm>
            <a:off x="457199" y="1676400"/>
            <a:ext cx="8399425" cy="1539240"/>
          </a:xfrm>
          <a:prstGeom prst="rect">
            <a:avLst/>
          </a:prstGeom>
        </p:spPr>
        <p:txBody>
          <a:bodyPr>
            <a:normAutofit/>
          </a:bodyPr>
          <a:lstStyle/>
          <a:p>
            <a:pPr>
              <a:tabLst>
                <a:tab pos="536575" algn="l"/>
              </a:tabLst>
            </a:pPr>
            <a:r>
              <a:rPr lang="en-US" sz="2800" dirty="0"/>
              <a:t>	Since the graph of this function has two </a:t>
            </a:r>
            <a:r>
              <a:rPr lang="en-US" sz="2800" i="1" dirty="0"/>
              <a:t>x</a:t>
            </a:r>
            <a:r>
              <a:rPr lang="en-US" sz="2800" dirty="0"/>
              <a:t>-intercepts,</a:t>
            </a:r>
            <a:br>
              <a:rPr lang="en-US" sz="2800" dirty="0"/>
            </a:br>
            <a:r>
              <a:rPr lang="en-US" sz="2800" dirty="0"/>
              <a:t>	we have shown the graph twice. Each graph shows </a:t>
            </a:r>
            <a:br>
              <a:rPr lang="en-US" sz="2800" dirty="0"/>
            </a:br>
            <a:r>
              <a:rPr lang="en-US" sz="2800" dirty="0"/>
              <a:t>	the coordinates of a distinct </a:t>
            </a:r>
            <a:r>
              <a:rPr lang="en-US" sz="2800" i="1" dirty="0"/>
              <a:t>x</a:t>
            </a:r>
            <a:r>
              <a:rPr lang="en-US" sz="2800" dirty="0"/>
              <a:t>-intercept.</a:t>
            </a:r>
          </a:p>
        </p:txBody>
      </p:sp>
      <p:sp>
        <p:nvSpPr>
          <p:cNvPr id="36866" name="Rectangle 2"/>
          <p:cNvSpPr>
            <a:spLocks noGrp="1"/>
          </p:cNvSpPr>
          <p:nvPr>
            <p:ph type="title"/>
          </p:nvPr>
        </p:nvSpPr>
        <p:spPr>
          <a:prstGeom prst="rect">
            <a:avLst/>
          </a:prstGeom>
        </p:spPr>
        <p:txBody>
          <a:bodyPr/>
          <a:lstStyle/>
          <a:p>
            <a:r>
              <a:rPr lang="en-US" sz="3200" dirty="0">
                <a:solidFill>
                  <a:schemeClr val="accent1"/>
                </a:solidFill>
              </a:rPr>
              <a:t>Example 9: </a:t>
            </a:r>
            <a:r>
              <a:rPr lang="en-US" dirty="0"/>
              <a:t>Graphing Functions with a TI-84 Plus</a:t>
            </a:r>
            <a:r>
              <a:rPr lang="en-US" sz="3200" dirty="0">
                <a:solidFill>
                  <a:schemeClr val="accent1"/>
                </a:solidFill>
              </a:rPr>
              <a:t> (cont.)</a:t>
            </a:r>
          </a:p>
        </p:txBody>
      </p:sp>
      <p:pic>
        <p:nvPicPr>
          <p:cNvPr id="58370" name="Picture 2"/>
          <p:cNvPicPr>
            <a:picLocks noChangeAspect="1" noChangeArrowheads="1"/>
          </p:cNvPicPr>
          <p:nvPr/>
        </p:nvPicPr>
        <p:blipFill>
          <a:blip r:embed="rId3" cstate="print"/>
          <a:srcRect/>
          <a:stretch>
            <a:fillRect/>
          </a:stretch>
        </p:blipFill>
        <p:spPr bwMode="auto">
          <a:xfrm>
            <a:off x="1219200" y="3505200"/>
            <a:ext cx="6667500" cy="2171700"/>
          </a:xfrm>
          <a:prstGeom prst="rect">
            <a:avLst/>
          </a:prstGeom>
          <a:noFill/>
          <a:ln w="9525">
            <a:noFill/>
            <a:miter lim="800000"/>
            <a:headEnd/>
            <a:tailEnd/>
          </a:ln>
        </p:spPr>
      </p:pic>
      <p:graphicFrame>
        <p:nvGraphicFramePr>
          <p:cNvPr id="6" name="Object 4">
            <a:extLst>
              <a:ext uri="{FF2B5EF4-FFF2-40B4-BE49-F238E27FC236}">
                <a16:creationId xmlns:a16="http://schemas.microsoft.com/office/drawing/2014/main" id="{A231EDE4-D712-4477-91F6-4C1014D79C14}"/>
              </a:ext>
            </a:extLst>
          </p:cNvPr>
          <p:cNvGraphicFramePr>
            <a:graphicFrameLocks noChangeAspect="1"/>
          </p:cNvGraphicFramePr>
          <p:nvPr>
            <p:extLst>
              <p:ext uri="{D42A27DB-BD31-4B8C-83A1-F6EECF244321}">
                <p14:modId xmlns:p14="http://schemas.microsoft.com/office/powerpoint/2010/main" val="3933086777"/>
              </p:ext>
            </p:extLst>
          </p:nvPr>
        </p:nvGraphicFramePr>
        <p:xfrm>
          <a:off x="1143000" y="1197293"/>
          <a:ext cx="1487487" cy="466725"/>
        </p:xfrm>
        <a:graphic>
          <a:graphicData uri="http://schemas.openxmlformats.org/presentationml/2006/ole">
            <mc:AlternateContent xmlns:mc="http://schemas.openxmlformats.org/markup-compatibility/2006">
              <mc:Choice xmlns:v="urn:schemas-microsoft-com:vml" Requires="v">
                <p:oleObj spid="_x0000_s50184" name="Equation" r:id="rId4" imgW="1490040" imgH="456840" progId="Equation.DSMT4">
                  <p:embed/>
                </p:oleObj>
              </mc:Choice>
              <mc:Fallback>
                <p:oleObj name="Equation" r:id="rId4" imgW="1490040" imgH="456840" progId="Equation.DSMT4">
                  <p:embed/>
                  <p:pic>
                    <p:nvPicPr>
                      <p:cNvPr id="4" name="Object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43000" y="1197293"/>
                        <a:ext cx="1487487" cy="466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sp>
        <p:nvSpPr>
          <p:cNvPr id="2" name="TextBox 1">
            <a:extLst>
              <a:ext uri="{FF2B5EF4-FFF2-40B4-BE49-F238E27FC236}">
                <a16:creationId xmlns:a16="http://schemas.microsoft.com/office/drawing/2014/main" id="{7D48CC96-A556-4D9B-B88E-6245BCD6919C}"/>
              </a:ext>
            </a:extLst>
          </p:cNvPr>
          <p:cNvSpPr txBox="1"/>
          <p:nvPr/>
        </p:nvSpPr>
        <p:spPr>
          <a:xfrm>
            <a:off x="457199" y="1219200"/>
            <a:ext cx="533401" cy="523220"/>
          </a:xfrm>
          <a:prstGeom prst="rect">
            <a:avLst/>
          </a:prstGeom>
          <a:noFill/>
        </p:spPr>
        <p:txBody>
          <a:bodyPr wrap="square" rtlCol="0">
            <a:spAutoFit/>
          </a:bodyPr>
          <a:lstStyle/>
          <a:p>
            <a:r>
              <a:rPr lang="en-US" sz="2800" dirty="0"/>
              <a:t>b.</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p:cNvSpPr>
          <p:nvPr>
            <p:ph type="title"/>
          </p:nvPr>
        </p:nvSpPr>
        <p:spPr>
          <a:prstGeom prst="rect">
            <a:avLst/>
          </a:prstGeom>
        </p:spPr>
        <p:txBody>
          <a:bodyPr/>
          <a:lstStyle/>
          <a:p>
            <a:r>
              <a:rPr lang="en-US" sz="3200" dirty="0">
                <a:solidFill>
                  <a:schemeClr val="accent1"/>
                </a:solidFill>
              </a:rPr>
              <a:t>Example 9: </a:t>
            </a:r>
            <a:r>
              <a:rPr lang="en-US" dirty="0"/>
              <a:t>Graphing Functions with a TI-84 Plus</a:t>
            </a:r>
            <a:r>
              <a:rPr lang="en-US" sz="3200" dirty="0">
                <a:solidFill>
                  <a:schemeClr val="accent1"/>
                </a:solidFill>
              </a:rPr>
              <a:t> (cont.)</a:t>
            </a:r>
          </a:p>
        </p:txBody>
      </p:sp>
      <p:sp>
        <p:nvSpPr>
          <p:cNvPr id="37891" name="Rectangle 3"/>
          <p:cNvSpPr>
            <a:spLocks noGrp="1"/>
          </p:cNvSpPr>
          <p:nvPr>
            <p:ph idx="1"/>
          </p:nvPr>
        </p:nvSpPr>
        <p:spPr>
          <a:prstGeom prst="rect">
            <a:avLst/>
          </a:prstGeom>
        </p:spPr>
        <p:txBody>
          <a:bodyPr/>
          <a:lstStyle/>
          <a:p>
            <a:pPr marL="514350" indent="-514350">
              <a:buFont typeface="+mj-lt"/>
              <a:buAutoNum type="alphaLcPeriod" startAt="3"/>
              <a:tabLst>
                <a:tab pos="457200" algn="l"/>
              </a:tabLst>
            </a:pPr>
            <a:r>
              <a:rPr lang="es-ES" i="0" dirty="0">
                <a:solidFill>
                  <a:schemeClr val="tx1"/>
                </a:solidFill>
              </a:rPr>
              <a:t>		      	</a:t>
            </a:r>
            <a:endParaRPr lang="en-US" i="0" dirty="0">
              <a:solidFill>
                <a:srgbClr val="0000FF"/>
              </a:solidFill>
            </a:endParaRPr>
          </a:p>
        </p:txBody>
      </p:sp>
      <p:sp>
        <p:nvSpPr>
          <p:cNvPr id="7" name="Rectangle 6"/>
          <p:cNvSpPr/>
          <p:nvPr/>
        </p:nvSpPr>
        <p:spPr>
          <a:xfrm>
            <a:off x="3808833" y="1735727"/>
            <a:ext cx="1587294" cy="523220"/>
          </a:xfrm>
          <a:prstGeom prst="rect">
            <a:avLst/>
          </a:prstGeom>
        </p:spPr>
        <p:txBody>
          <a:bodyPr wrap="none">
            <a:spAutoFit/>
          </a:bodyPr>
          <a:lstStyle/>
          <a:p>
            <a:r>
              <a:rPr lang="es-ES" sz="2800" i="1" dirty="0">
                <a:solidFill>
                  <a:srgbClr val="0000FF"/>
                </a:solidFill>
              </a:rPr>
              <a:t>y</a:t>
            </a:r>
            <a:r>
              <a:rPr lang="es-ES" sz="2800" dirty="0">
                <a:solidFill>
                  <a:srgbClr val="0000FF"/>
                </a:solidFill>
              </a:rPr>
              <a:t> </a:t>
            </a:r>
            <a:r>
              <a:rPr lang="es-ES" sz="2800" dirty="0">
                <a:solidFill>
                  <a:srgbClr val="0000FF"/>
                </a:solidFill>
                <a:latin typeface="Symbol" pitchFamily="18" charset="2"/>
              </a:rPr>
              <a:t>=</a:t>
            </a:r>
            <a:r>
              <a:rPr lang="es-ES" sz="2800" dirty="0">
                <a:solidFill>
                  <a:srgbClr val="0000FF"/>
                </a:solidFill>
              </a:rPr>
              <a:t> 2</a:t>
            </a:r>
            <a:r>
              <a:rPr lang="es-ES" sz="2800" i="1" dirty="0">
                <a:solidFill>
                  <a:srgbClr val="0000FF"/>
                </a:solidFill>
              </a:rPr>
              <a:t>x</a:t>
            </a:r>
            <a:r>
              <a:rPr lang="es-ES" sz="2800" dirty="0">
                <a:solidFill>
                  <a:srgbClr val="0000FF"/>
                </a:solidFill>
              </a:rPr>
              <a:t> </a:t>
            </a:r>
            <a:r>
              <a:rPr lang="es-ES" sz="2800" dirty="0">
                <a:solidFill>
                  <a:srgbClr val="0000FF"/>
                </a:solidFill>
                <a:latin typeface="Symbol" pitchFamily="18" charset="2"/>
              </a:rPr>
              <a:t>+</a:t>
            </a:r>
            <a:r>
              <a:rPr lang="es-ES" sz="2800" dirty="0">
                <a:solidFill>
                  <a:srgbClr val="0000FF"/>
                </a:solidFill>
              </a:rPr>
              <a:t> 1</a:t>
            </a:r>
            <a:endParaRPr lang="en-US" sz="2800" dirty="0"/>
          </a:p>
        </p:txBody>
      </p:sp>
      <p:sp>
        <p:nvSpPr>
          <p:cNvPr id="8" name="Rectangle 7"/>
          <p:cNvSpPr/>
          <p:nvPr/>
        </p:nvSpPr>
        <p:spPr>
          <a:xfrm>
            <a:off x="6657729" y="1735727"/>
            <a:ext cx="1587294" cy="523220"/>
          </a:xfrm>
          <a:prstGeom prst="rect">
            <a:avLst/>
          </a:prstGeom>
        </p:spPr>
        <p:txBody>
          <a:bodyPr wrap="none">
            <a:spAutoFit/>
          </a:bodyPr>
          <a:lstStyle/>
          <a:p>
            <a:r>
              <a:rPr lang="es-ES" sz="2800" i="1" dirty="0">
                <a:solidFill>
                  <a:srgbClr val="0000FF"/>
                </a:solidFill>
              </a:rPr>
              <a:t>y</a:t>
            </a:r>
            <a:r>
              <a:rPr lang="es-ES" sz="2800" dirty="0">
                <a:solidFill>
                  <a:srgbClr val="0000FF"/>
                </a:solidFill>
              </a:rPr>
              <a:t> </a:t>
            </a:r>
            <a:r>
              <a:rPr lang="es-ES" sz="2800" dirty="0">
                <a:solidFill>
                  <a:srgbClr val="0000FF"/>
                </a:solidFill>
                <a:latin typeface="Symbol" pitchFamily="18" charset="2"/>
              </a:rPr>
              <a:t>=</a:t>
            </a:r>
            <a:r>
              <a:rPr lang="es-ES" sz="2800" dirty="0">
                <a:solidFill>
                  <a:srgbClr val="0000FF"/>
                </a:solidFill>
              </a:rPr>
              <a:t> 2</a:t>
            </a:r>
            <a:r>
              <a:rPr lang="es-ES" sz="2800" i="1" dirty="0">
                <a:solidFill>
                  <a:srgbClr val="0000FF"/>
                </a:solidFill>
              </a:rPr>
              <a:t>x</a:t>
            </a:r>
            <a:r>
              <a:rPr lang="es-ES" sz="2800" dirty="0">
                <a:solidFill>
                  <a:srgbClr val="0000FF"/>
                </a:solidFill>
              </a:rPr>
              <a:t> </a:t>
            </a:r>
            <a:r>
              <a:rPr lang="es-ES" sz="2800" dirty="0">
                <a:solidFill>
                  <a:srgbClr val="0000FF"/>
                </a:solidFill>
                <a:latin typeface="Symbol" pitchFamily="18" charset="2"/>
              </a:rPr>
              <a:t>+</a:t>
            </a:r>
            <a:r>
              <a:rPr lang="es-ES" sz="2800" dirty="0">
                <a:solidFill>
                  <a:srgbClr val="0000FF"/>
                </a:solidFill>
              </a:rPr>
              <a:t> 3</a:t>
            </a:r>
            <a:endParaRPr lang="en-US" sz="2800" dirty="0"/>
          </a:p>
        </p:txBody>
      </p:sp>
      <p:sp>
        <p:nvSpPr>
          <p:cNvPr id="9" name="Rectangle 8"/>
          <p:cNvSpPr/>
          <p:nvPr/>
        </p:nvSpPr>
        <p:spPr>
          <a:xfrm>
            <a:off x="913233" y="1735727"/>
            <a:ext cx="1587294" cy="523220"/>
          </a:xfrm>
          <a:prstGeom prst="rect">
            <a:avLst/>
          </a:prstGeom>
        </p:spPr>
        <p:txBody>
          <a:bodyPr wrap="none">
            <a:spAutoFit/>
          </a:bodyPr>
          <a:lstStyle/>
          <a:p>
            <a:r>
              <a:rPr lang="es-ES" sz="2800" i="1" dirty="0">
                <a:solidFill>
                  <a:srgbClr val="0000FF"/>
                </a:solidFill>
              </a:rPr>
              <a:t>y</a:t>
            </a:r>
            <a:r>
              <a:rPr lang="es-ES" sz="2800" dirty="0">
                <a:solidFill>
                  <a:srgbClr val="0000FF"/>
                </a:solidFill>
              </a:rPr>
              <a:t> </a:t>
            </a:r>
            <a:r>
              <a:rPr lang="es-ES" sz="2800" dirty="0">
                <a:solidFill>
                  <a:srgbClr val="0000FF"/>
                </a:solidFill>
                <a:latin typeface="Symbol" pitchFamily="18" charset="2"/>
              </a:rPr>
              <a:t>=</a:t>
            </a:r>
            <a:r>
              <a:rPr lang="es-ES" sz="2800" dirty="0">
                <a:solidFill>
                  <a:srgbClr val="0000FF"/>
                </a:solidFill>
              </a:rPr>
              <a:t> 2</a:t>
            </a:r>
            <a:r>
              <a:rPr lang="es-ES" sz="2800" i="1" dirty="0">
                <a:solidFill>
                  <a:srgbClr val="0000FF"/>
                </a:solidFill>
              </a:rPr>
              <a:t>x</a:t>
            </a:r>
            <a:r>
              <a:rPr lang="es-ES" sz="2800" dirty="0">
                <a:solidFill>
                  <a:srgbClr val="0000FF"/>
                </a:solidFill>
              </a:rPr>
              <a:t> </a:t>
            </a:r>
            <a:r>
              <a:rPr lang="es-ES" sz="2800" dirty="0">
                <a:solidFill>
                  <a:srgbClr val="0000FF"/>
                </a:solidFill>
                <a:latin typeface="Symbol" pitchFamily="18" charset="2"/>
              </a:rPr>
              <a:t>-</a:t>
            </a:r>
            <a:r>
              <a:rPr lang="es-ES" sz="2800" dirty="0">
                <a:solidFill>
                  <a:srgbClr val="0000FF"/>
                </a:solidFill>
              </a:rPr>
              <a:t> 1</a:t>
            </a:r>
            <a:endParaRPr lang="en-US" sz="2800" dirty="0"/>
          </a:p>
        </p:txBody>
      </p:sp>
      <p:pic>
        <p:nvPicPr>
          <p:cNvPr id="59394" name="Picture 2"/>
          <p:cNvPicPr>
            <a:picLocks noChangeAspect="1" noChangeArrowheads="1"/>
          </p:cNvPicPr>
          <p:nvPr/>
        </p:nvPicPr>
        <p:blipFill>
          <a:blip r:embed="rId2" cstate="print"/>
          <a:srcRect/>
          <a:stretch>
            <a:fillRect/>
          </a:stretch>
        </p:blipFill>
        <p:spPr bwMode="auto">
          <a:xfrm>
            <a:off x="533400" y="2483426"/>
            <a:ext cx="8211312" cy="1859974"/>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939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8"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marL="15875" indent="-15875">
              <a:spcBef>
                <a:spcPct val="50000"/>
              </a:spcBef>
              <a:tabLst>
                <a:tab pos="342900" algn="l"/>
                <a:tab pos="977900" algn="l"/>
                <a:tab pos="7150100" algn="l"/>
              </a:tabLst>
            </a:pPr>
            <a:r>
              <a:rPr lang="en-US" dirty="0">
                <a:solidFill>
                  <a:schemeClr val="accent1"/>
                </a:solidFill>
              </a:rPr>
              <a:t>Relation, Domain, and Range</a:t>
            </a:r>
          </a:p>
        </p:txBody>
      </p:sp>
      <p:sp>
        <p:nvSpPr>
          <p:cNvPr id="5" name="TextBox 3"/>
          <p:cNvSpPr txBox="1">
            <a:spLocks noChangeArrowheads="1"/>
          </p:cNvSpPr>
          <p:nvPr/>
        </p:nvSpPr>
        <p:spPr>
          <a:xfrm>
            <a:off x="457200" y="1280160"/>
            <a:ext cx="8229600" cy="3323987"/>
          </a:xfrm>
          <a:prstGeom prst="rect">
            <a:avLst/>
          </a:prstGeom>
          <a:solidFill>
            <a:srgbClr val="FFFFCC"/>
          </a:solidFill>
          <a:ln w="28575">
            <a:solidFill>
              <a:srgbClr val="000000"/>
            </a:solidFill>
          </a:ln>
        </p:spPr>
        <p:txBody>
          <a:bodyPr>
            <a:spAutoFit/>
          </a:bodyPr>
          <a:lstStyle>
            <a:lvl1pPr marL="0" indent="0" algn="l" defTabSz="914400" rtl="0" eaLnBrk="1" latinLnBrk="0" hangingPunct="1">
              <a:spcBef>
                <a:spcPct val="20000"/>
              </a:spcBef>
              <a:buFontTx/>
              <a:buNone/>
              <a:defRPr sz="2800" b="0" i="0" kern="1200" baseline="0">
                <a:solidFill>
                  <a:srgbClr val="366092"/>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15875" indent="-15875" algn="ctr">
              <a:spcBef>
                <a:spcPct val="50000"/>
              </a:spcBef>
              <a:buFont typeface="Courier New" pitchFamily="49" charset="0"/>
              <a:buNone/>
              <a:tabLst>
                <a:tab pos="342900" algn="l"/>
                <a:tab pos="977900" algn="l"/>
                <a:tab pos="7150100" algn="l"/>
              </a:tabLst>
            </a:pPr>
            <a:r>
              <a:rPr lang="en-US" b="1" dirty="0">
                <a:solidFill>
                  <a:srgbClr val="000000"/>
                </a:solidFill>
              </a:rPr>
              <a:t>Definition</a:t>
            </a:r>
          </a:p>
          <a:p>
            <a:pPr marL="15875" indent="-15875">
              <a:spcBef>
                <a:spcPct val="50000"/>
              </a:spcBef>
              <a:buFont typeface="Courier New" pitchFamily="49" charset="0"/>
              <a:buNone/>
              <a:tabLst>
                <a:tab pos="342900" algn="l"/>
                <a:tab pos="977900" algn="l"/>
                <a:tab pos="7150100" algn="l"/>
              </a:tabLst>
            </a:pPr>
            <a:r>
              <a:rPr lang="en-US" dirty="0">
                <a:solidFill>
                  <a:srgbClr val="000000"/>
                </a:solidFill>
              </a:rPr>
              <a:t>A </a:t>
            </a:r>
            <a:r>
              <a:rPr lang="en-US" b="1" dirty="0">
                <a:solidFill>
                  <a:srgbClr val="C00000"/>
                </a:solidFill>
              </a:rPr>
              <a:t>relation</a:t>
            </a:r>
            <a:r>
              <a:rPr lang="en-US" dirty="0">
                <a:solidFill>
                  <a:srgbClr val="000000"/>
                </a:solidFill>
              </a:rPr>
              <a:t> is a set of ordered pairs of real numbers.</a:t>
            </a:r>
          </a:p>
          <a:p>
            <a:pPr marL="15875" indent="-15875">
              <a:spcBef>
                <a:spcPct val="50000"/>
              </a:spcBef>
              <a:buFont typeface="Courier New" pitchFamily="49" charset="0"/>
              <a:buNone/>
              <a:tabLst>
                <a:tab pos="342900" algn="l"/>
                <a:tab pos="977900" algn="l"/>
                <a:tab pos="7150100" algn="l"/>
              </a:tabLst>
            </a:pPr>
            <a:r>
              <a:rPr lang="en-US" dirty="0">
                <a:solidFill>
                  <a:srgbClr val="000000"/>
                </a:solidFill>
              </a:rPr>
              <a:t>The </a:t>
            </a:r>
            <a:r>
              <a:rPr lang="en-US" b="1" dirty="0">
                <a:solidFill>
                  <a:srgbClr val="C00000"/>
                </a:solidFill>
              </a:rPr>
              <a:t>domain, </a:t>
            </a:r>
            <a:r>
              <a:rPr lang="en-US" b="1" i="1" dirty="0">
                <a:solidFill>
                  <a:srgbClr val="C00000"/>
                </a:solidFill>
              </a:rPr>
              <a:t>D</a:t>
            </a:r>
            <a:r>
              <a:rPr lang="en-US" b="1" dirty="0">
                <a:solidFill>
                  <a:srgbClr val="C00000"/>
                </a:solidFill>
              </a:rPr>
              <a:t>,</a:t>
            </a:r>
            <a:r>
              <a:rPr lang="en-US" dirty="0">
                <a:solidFill>
                  <a:srgbClr val="000000"/>
                </a:solidFill>
              </a:rPr>
              <a:t> of a relation is the set of all first coordinates in the relation.</a:t>
            </a:r>
          </a:p>
          <a:p>
            <a:pPr marL="15875" indent="-15875">
              <a:spcBef>
                <a:spcPct val="50000"/>
              </a:spcBef>
              <a:buFont typeface="Courier New" pitchFamily="49" charset="0"/>
              <a:buNone/>
              <a:tabLst>
                <a:tab pos="342900" algn="l"/>
                <a:tab pos="977900" algn="l"/>
                <a:tab pos="7150100" algn="l"/>
              </a:tabLst>
            </a:pPr>
            <a:r>
              <a:rPr lang="en-US" dirty="0">
                <a:solidFill>
                  <a:srgbClr val="000000"/>
                </a:solidFill>
              </a:rPr>
              <a:t>The </a:t>
            </a:r>
            <a:r>
              <a:rPr lang="en-US" b="1" dirty="0">
                <a:solidFill>
                  <a:srgbClr val="C00000"/>
                </a:solidFill>
              </a:rPr>
              <a:t>range, </a:t>
            </a:r>
            <a:r>
              <a:rPr lang="en-US" b="1" i="1" dirty="0">
                <a:solidFill>
                  <a:srgbClr val="C00000"/>
                </a:solidFill>
              </a:rPr>
              <a:t>R</a:t>
            </a:r>
            <a:r>
              <a:rPr lang="en-US" b="1" dirty="0">
                <a:solidFill>
                  <a:srgbClr val="C00000"/>
                </a:solidFill>
              </a:rPr>
              <a:t>,</a:t>
            </a:r>
            <a:r>
              <a:rPr lang="en-US" dirty="0">
                <a:solidFill>
                  <a:srgbClr val="000000"/>
                </a:solidFill>
              </a:rPr>
              <a:t> of a relation is the set of all second coordinates in the relation.</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p:cNvSpPr>
          <p:nvPr>
            <p:ph type="title"/>
          </p:nvPr>
        </p:nvSpPr>
        <p:spPr>
          <a:prstGeom prst="rect">
            <a:avLst/>
          </a:prstGeom>
        </p:spPr>
        <p:txBody>
          <a:bodyPr/>
          <a:lstStyle/>
          <a:p>
            <a:r>
              <a:rPr lang="en-US" dirty="0"/>
              <a:t>Using a Graphing Calculator to Graph Functions</a:t>
            </a:r>
            <a:endParaRPr lang="en-US" sz="3200" dirty="0">
              <a:solidFill>
                <a:schemeClr val="accent1"/>
              </a:solidFill>
            </a:endParaRPr>
          </a:p>
        </p:txBody>
      </p:sp>
      <p:sp>
        <p:nvSpPr>
          <p:cNvPr id="4" name="Content Placeholder 3"/>
          <p:cNvSpPr txBox="1">
            <a:spLocks/>
          </p:cNvSpPr>
          <p:nvPr/>
        </p:nvSpPr>
        <p:spPr>
          <a:xfrm>
            <a:off x="457200" y="1280160"/>
            <a:ext cx="8229600" cy="1471172"/>
          </a:xfrm>
          <a:prstGeom prst="rect">
            <a:avLst/>
          </a:prstGeom>
          <a:ln w="28575">
            <a:solidFill>
              <a:srgbClr val="FF0000"/>
            </a:solidFill>
          </a:ln>
        </p:spPr>
        <p:txBody>
          <a:bodyPr>
            <a:spAutoFit/>
          </a:bodyPr>
          <a:lstStyle>
            <a:lvl1pPr marL="0" indent="0" algn="l" defTabSz="914400" rtl="0" eaLnBrk="1" latinLnBrk="0" hangingPunct="1">
              <a:spcBef>
                <a:spcPct val="20000"/>
              </a:spcBef>
              <a:buFontTx/>
              <a:buNone/>
              <a:defRPr sz="2800" b="0" i="0" kern="1200" baseline="0">
                <a:solidFill>
                  <a:srgbClr val="366092"/>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15875" indent="-15875" algn="ctr" eaLnBrk="0" hangingPunct="0">
              <a:tabLst>
                <a:tab pos="342900" algn="l"/>
                <a:tab pos="977900" algn="l"/>
                <a:tab pos="7150100" algn="l"/>
              </a:tabLst>
            </a:pPr>
            <a:r>
              <a:rPr lang="en-US" b="1" dirty="0">
                <a:solidFill>
                  <a:srgbClr val="000000"/>
                </a:solidFill>
                <a:latin typeface="Calibri" pitchFamily="34" charset="0"/>
              </a:rPr>
              <a:t>Notes</a:t>
            </a:r>
            <a:endParaRPr lang="en-US" dirty="0">
              <a:solidFill>
                <a:srgbClr val="000000"/>
              </a:solidFill>
              <a:latin typeface="Calibri" pitchFamily="34" charset="0"/>
            </a:endParaRPr>
          </a:p>
          <a:p>
            <a:pPr marL="15875" indent="-15875" eaLnBrk="0" hangingPunct="0">
              <a:tabLst>
                <a:tab pos="342900" algn="l"/>
                <a:tab pos="977900" algn="l"/>
                <a:tab pos="7150100" algn="l"/>
              </a:tabLst>
            </a:pPr>
            <a:r>
              <a:rPr lang="en-US" dirty="0">
                <a:solidFill>
                  <a:srgbClr val="000000"/>
                </a:solidFill>
              </a:rPr>
              <a:t>Vertical lines are not functions and cannot be graphed by the calculator in function mode.</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p:cNvSpPr>
          <p:nvPr>
            <p:ph type="title"/>
          </p:nvPr>
        </p:nvSpPr>
        <p:spPr>
          <a:prstGeom prst="rect">
            <a:avLst/>
          </a:prstGeom>
        </p:spPr>
        <p:txBody>
          <a:bodyPr/>
          <a:lstStyle/>
          <a:p>
            <a:r>
              <a:rPr lang="en-US" dirty="0"/>
              <a:t>Using a Graphing Calculator to Graph Functions</a:t>
            </a:r>
            <a:endParaRPr lang="en-US" sz="3200" dirty="0">
              <a:solidFill>
                <a:schemeClr val="accent1"/>
              </a:solidFill>
            </a:endParaRPr>
          </a:p>
        </p:txBody>
      </p:sp>
      <p:sp>
        <p:nvSpPr>
          <p:cNvPr id="5" name="TextBox 3"/>
          <p:cNvSpPr txBox="1">
            <a:spLocks noChangeArrowheads="1"/>
          </p:cNvSpPr>
          <p:nvPr/>
        </p:nvSpPr>
        <p:spPr>
          <a:xfrm>
            <a:off x="457200" y="1280160"/>
            <a:ext cx="8229600" cy="4118050"/>
          </a:xfrm>
          <a:prstGeom prst="rect">
            <a:avLst/>
          </a:prstGeom>
          <a:noFill/>
          <a:ln w="28575">
            <a:solidFill>
              <a:srgbClr val="FF0000"/>
            </a:solidFill>
          </a:ln>
        </p:spPr>
        <p:txBody>
          <a:bodyPr>
            <a:spAutoFit/>
          </a:bodyPr>
          <a:lstStyle>
            <a:lvl1pPr marL="0" indent="0" algn="l" defTabSz="914400" rtl="0" eaLnBrk="1" latinLnBrk="0" hangingPunct="1">
              <a:spcBef>
                <a:spcPct val="20000"/>
              </a:spcBef>
              <a:buFontTx/>
              <a:buNone/>
              <a:defRPr sz="2800" b="0" i="0" kern="1200" baseline="0">
                <a:solidFill>
                  <a:srgbClr val="366092"/>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15875" indent="-15875" algn="ctr">
              <a:buFont typeface="Courier New" pitchFamily="49" charset="0"/>
              <a:buNone/>
              <a:tabLst>
                <a:tab pos="342900" algn="l"/>
                <a:tab pos="977900" algn="l"/>
                <a:tab pos="7150100" algn="l"/>
              </a:tabLst>
            </a:pPr>
            <a:r>
              <a:rPr lang="en-US" sz="3200" b="1" dirty="0">
                <a:solidFill>
                  <a:srgbClr val="000000"/>
                </a:solidFill>
              </a:rPr>
              <a:t>Notes</a:t>
            </a:r>
          </a:p>
          <a:p>
            <a:pPr marL="15875" indent="-15875">
              <a:buFont typeface="Courier New" pitchFamily="49" charset="0"/>
              <a:buNone/>
              <a:tabLst>
                <a:tab pos="342900" algn="l"/>
                <a:tab pos="977900" algn="l"/>
                <a:tab pos="7150100" algn="l"/>
              </a:tabLst>
            </a:pPr>
            <a:r>
              <a:rPr lang="en-US" dirty="0">
                <a:solidFill>
                  <a:srgbClr val="000000"/>
                </a:solidFill>
              </a:rPr>
              <a:t>The standard window shows 96 pixels across the window and 64 pixels up and down the window. This gives a ratio of 3 to 2 and can give a slightly distorted view of the actual graph because the vertical pixels are squeezed into a smaller space. For Example 9c, the graphs of all three functions are in the standard window. Experiment by changing the window to a square window, say </a:t>
            </a:r>
            <a:r>
              <a:rPr lang="en-US" dirty="0">
                <a:solidFill>
                  <a:srgbClr val="000000"/>
                </a:solidFill>
                <a:latin typeface="Symbol" pitchFamily="18" charset="2"/>
              </a:rPr>
              <a:t>-</a:t>
            </a:r>
            <a:r>
              <a:rPr lang="en-US" dirty="0">
                <a:solidFill>
                  <a:srgbClr val="000000"/>
                </a:solidFill>
              </a:rPr>
              <a:t>9 to 9 for </a:t>
            </a:r>
            <a:r>
              <a:rPr lang="en-US" i="1" dirty="0">
                <a:solidFill>
                  <a:srgbClr val="000000"/>
                </a:solidFill>
              </a:rPr>
              <a:t>x</a:t>
            </a:r>
            <a:r>
              <a:rPr lang="en-US" dirty="0">
                <a:solidFill>
                  <a:srgbClr val="000000"/>
                </a:solidFill>
              </a:rPr>
              <a:t> and </a:t>
            </a:r>
            <a:r>
              <a:rPr lang="en-US" dirty="0">
                <a:solidFill>
                  <a:srgbClr val="000000"/>
                </a:solidFill>
                <a:latin typeface="Symbol" pitchFamily="18" charset="2"/>
              </a:rPr>
              <a:t>-</a:t>
            </a:r>
            <a:r>
              <a:rPr lang="en-US" dirty="0">
                <a:solidFill>
                  <a:srgbClr val="000000"/>
                </a:solidFill>
              </a:rPr>
              <a:t>6 to 6 for </a:t>
            </a:r>
            <a:r>
              <a:rPr lang="en-US" i="1" dirty="0">
                <a:solidFill>
                  <a:srgbClr val="000000"/>
                </a:solidFill>
              </a:rPr>
              <a:t>y</a:t>
            </a:r>
            <a:r>
              <a:rPr lang="en-US" dirty="0">
                <a:solidFill>
                  <a:srgbClr val="000000"/>
                </a:solidFill>
              </a:rPr>
              <a:t>.</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p:cNvSpPr>
          <p:nvPr>
            <p:ph type="title"/>
          </p:nvPr>
        </p:nvSpPr>
        <p:spPr>
          <a:prstGeom prst="rect">
            <a:avLst/>
          </a:prstGeom>
        </p:spPr>
        <p:txBody>
          <a:bodyPr/>
          <a:lstStyle/>
          <a:p>
            <a:r>
              <a:rPr lang="en-US" dirty="0"/>
              <a:t>Using a Graphing Calculator to Graph Functions</a:t>
            </a:r>
            <a:endParaRPr lang="en-US" sz="3200" dirty="0">
              <a:solidFill>
                <a:schemeClr val="accent1"/>
              </a:solidFill>
            </a:endParaRPr>
          </a:p>
        </p:txBody>
      </p:sp>
      <p:sp>
        <p:nvSpPr>
          <p:cNvPr id="4" name="Content Placeholder 3"/>
          <p:cNvSpPr txBox="1">
            <a:spLocks/>
          </p:cNvSpPr>
          <p:nvPr/>
        </p:nvSpPr>
        <p:spPr>
          <a:xfrm>
            <a:off x="457200" y="1280160"/>
            <a:ext cx="8229600" cy="1902059"/>
          </a:xfrm>
          <a:prstGeom prst="rect">
            <a:avLst/>
          </a:prstGeom>
          <a:ln w="28575">
            <a:solidFill>
              <a:srgbClr val="FF0000"/>
            </a:solidFill>
          </a:ln>
        </p:spPr>
        <p:txBody>
          <a:bodyPr>
            <a:spAutoFit/>
          </a:bodyPr>
          <a:lstStyle>
            <a:lvl1pPr marL="0" indent="0" algn="l" defTabSz="914400" rtl="0" eaLnBrk="1" latinLnBrk="0" hangingPunct="1">
              <a:spcBef>
                <a:spcPct val="20000"/>
              </a:spcBef>
              <a:buFontTx/>
              <a:buNone/>
              <a:defRPr sz="2800" b="0" i="0" kern="1200" baseline="0">
                <a:solidFill>
                  <a:srgbClr val="366092"/>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15875" indent="-15875" algn="ctr" eaLnBrk="0" hangingPunct="0">
              <a:tabLst>
                <a:tab pos="342900" algn="l"/>
                <a:tab pos="977900" algn="l"/>
                <a:tab pos="7150100" algn="l"/>
              </a:tabLst>
            </a:pPr>
            <a:r>
              <a:rPr lang="en-US" b="1" dirty="0">
                <a:solidFill>
                  <a:srgbClr val="000000"/>
                </a:solidFill>
                <a:latin typeface="Calibri" pitchFamily="34" charset="0"/>
              </a:rPr>
              <a:t>Notes (cont.)</a:t>
            </a:r>
            <a:endParaRPr lang="en-US" dirty="0">
              <a:solidFill>
                <a:srgbClr val="000000"/>
              </a:solidFill>
              <a:latin typeface="Calibri" pitchFamily="34" charset="0"/>
            </a:endParaRPr>
          </a:p>
          <a:p>
            <a:pPr marL="15875" indent="-15875" eaLnBrk="0" hangingPunct="0">
              <a:tabLst>
                <a:tab pos="342900" algn="l"/>
                <a:tab pos="977900" algn="l"/>
                <a:tab pos="7150100" algn="l"/>
              </a:tabLst>
            </a:pPr>
            <a:r>
              <a:rPr lang="en-US" dirty="0">
                <a:solidFill>
                  <a:srgbClr val="000000"/>
                </a:solidFill>
                <a:latin typeface="Calibri" pitchFamily="34" charset="0"/>
              </a:rPr>
              <a:t>Then graph the functions and notice the slight differences (and better representation) in the appearances on the display.</a:t>
            </a:r>
            <a:endParaRPr lang="en-US" dirty="0"/>
          </a:p>
        </p:txBody>
      </p:sp>
    </p:spTree>
    <p:extLst>
      <p:ext uri="{BB962C8B-B14F-4D97-AF65-F5344CB8AC3E}">
        <p14:creationId xmlns:p14="http://schemas.microsoft.com/office/powerpoint/2010/main" val="116105769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p:cNvSpPr>
          <p:nvPr>
            <p:ph type="title"/>
          </p:nvPr>
        </p:nvSpPr>
        <p:spPr>
          <a:prstGeom prst="rect">
            <a:avLst/>
          </a:prstGeom>
        </p:spPr>
        <p:txBody>
          <a:bodyPr/>
          <a:lstStyle/>
          <a:p>
            <a:r>
              <a:rPr lang="en-US" dirty="0"/>
              <a:t>Finding Domain and Range</a:t>
            </a:r>
            <a:endParaRPr lang="en-US" sz="3200" dirty="0">
              <a:solidFill>
                <a:schemeClr val="accent1"/>
              </a:solidFill>
            </a:endParaRPr>
          </a:p>
        </p:txBody>
      </p:sp>
      <p:sp>
        <p:nvSpPr>
          <p:cNvPr id="4" name="Content Placeholder 2"/>
          <p:cNvSpPr txBox="1">
            <a:spLocks/>
          </p:cNvSpPr>
          <p:nvPr/>
        </p:nvSpPr>
        <p:spPr>
          <a:xfrm>
            <a:off x="457200" y="1280160"/>
            <a:ext cx="8229600" cy="2332946"/>
          </a:xfrm>
          <a:prstGeom prst="rect">
            <a:avLst/>
          </a:prstGeom>
          <a:ln w="28575">
            <a:solidFill>
              <a:srgbClr val="FF0000"/>
            </a:solidFill>
          </a:ln>
        </p:spPr>
        <p:txBody>
          <a:bodyPr>
            <a:spAutoFit/>
          </a:bodyPr>
          <a:lstStyle>
            <a:lvl1pPr marL="0" indent="0" algn="l" defTabSz="914400" rtl="0" eaLnBrk="1" latinLnBrk="0" hangingPunct="1">
              <a:spcBef>
                <a:spcPct val="20000"/>
              </a:spcBef>
              <a:buFontTx/>
              <a:buNone/>
              <a:defRPr sz="2800" b="0" i="0" kern="1200" baseline="0">
                <a:solidFill>
                  <a:srgbClr val="366092"/>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lgn="ctr"/>
            <a:r>
              <a:rPr lang="en-US" b="1">
                <a:solidFill>
                  <a:srgbClr val="000000"/>
                </a:solidFill>
              </a:rPr>
              <a:t>Notes</a:t>
            </a:r>
          </a:p>
          <a:p>
            <a:r>
              <a:rPr lang="en-US">
                <a:solidFill>
                  <a:srgbClr val="000000"/>
                </a:solidFill>
              </a:rPr>
              <a:t>The ordered pairs discussed in this text are ordered pairs of real numbers. However, more generally, ordered pairs might be other types of pairs such as (child, mother), (city, state), or (name, batting average).</a:t>
            </a:r>
            <a:endParaRPr lang="en-US" dirty="0">
              <a:solidFill>
                <a:srgbClr val="000000"/>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p:cNvSpPr>
          <p:nvPr>
            <p:ph type="title"/>
          </p:nvPr>
        </p:nvSpPr>
        <p:spPr>
          <a:prstGeom prst="rect">
            <a:avLst/>
          </a:prstGeom>
        </p:spPr>
        <p:txBody>
          <a:bodyPr/>
          <a:lstStyle/>
          <a:p>
            <a:r>
              <a:rPr lang="en-US" sz="3200" dirty="0">
                <a:solidFill>
                  <a:schemeClr val="accent1"/>
                </a:solidFill>
              </a:rPr>
              <a:t>Example 1: Finding the Domain and Range</a:t>
            </a:r>
          </a:p>
        </p:txBody>
      </p:sp>
      <p:sp>
        <p:nvSpPr>
          <p:cNvPr id="5" name="Content Placeholder 2"/>
          <p:cNvSpPr txBox="1">
            <a:spLocks/>
          </p:cNvSpPr>
          <p:nvPr/>
        </p:nvSpPr>
        <p:spPr>
          <a:xfrm>
            <a:off x="457200" y="1280160"/>
            <a:ext cx="8229600" cy="4572000"/>
          </a:xfrm>
          <a:prstGeom prst="rect">
            <a:avLst/>
          </a:prstGeom>
        </p:spPr>
        <p:txBody>
          <a:bodyPr>
            <a:normAutofit/>
          </a:bodyPr>
          <a:lstStyle/>
          <a:p>
            <a:pPr marL="0" marR="0" lvl="0" indent="0" algn="l" defTabSz="914400" rtl="0" eaLnBrk="1" fontAlgn="auto" latinLnBrk="0" hangingPunct="1">
              <a:lnSpc>
                <a:spcPct val="100000"/>
              </a:lnSpc>
              <a:spcBef>
                <a:spcPct val="20000"/>
              </a:spcBef>
              <a:spcAft>
                <a:spcPts val="0"/>
              </a:spcAft>
              <a:buClrTx/>
              <a:buSzTx/>
              <a:buFontTx/>
              <a:buNone/>
              <a:tabLst>
                <a:tab pos="520700" algn="l"/>
              </a:tabLst>
              <a:defRPr/>
            </a:pPr>
            <a:r>
              <a:rPr kumimoji="0" lang="en-US" sz="2800" b="0" i="0" u="none" strike="noStrike" kern="1200" cap="none" spc="0" normalizeH="0" baseline="0" noProof="0" dirty="0">
                <a:ln>
                  <a:noFill/>
                </a:ln>
                <a:solidFill>
                  <a:schemeClr val="tx1"/>
                </a:solidFill>
                <a:effectLst/>
                <a:uLnTx/>
                <a:uFillTx/>
                <a:latin typeface="+mn-lt"/>
                <a:ea typeface="+mn-ea"/>
                <a:cs typeface="+mn-cs"/>
              </a:rPr>
              <a:t>Find the domain and range for each of the following relations.</a:t>
            </a:r>
          </a:p>
          <a:p>
            <a:pPr marL="514350" lvl="0" indent="-514350">
              <a:spcBef>
                <a:spcPct val="20000"/>
              </a:spcBef>
              <a:buFont typeface="+mj-lt"/>
              <a:buAutoNum type="alphaLcPeriod"/>
              <a:tabLst>
                <a:tab pos="520700" algn="l"/>
              </a:tabLst>
              <a:defRPr/>
            </a:pPr>
            <a:r>
              <a:rPr lang="en-US" sz="2800" noProof="0" dirty="0"/>
              <a:t> </a:t>
            </a:r>
            <a:r>
              <a:rPr kumimoji="0" lang="en-US" sz="2800" b="0" i="1" u="none" strike="noStrike" kern="1200" cap="none" spc="0" normalizeH="0" baseline="0" noProof="0" dirty="0">
                <a:ln>
                  <a:noFill/>
                </a:ln>
                <a:solidFill>
                  <a:srgbClr val="0000FF"/>
                </a:solidFill>
                <a:effectLst/>
                <a:uLnTx/>
                <a:uFillTx/>
                <a:latin typeface="+mn-lt"/>
                <a:ea typeface="+mn-ea"/>
                <a:cs typeface="+mn-cs"/>
              </a:rPr>
              <a:t>g</a:t>
            </a:r>
            <a:r>
              <a:rPr kumimoji="0" lang="en-US" sz="2800" b="0" i="0" u="none" strike="noStrike" kern="1200" cap="none" spc="0" normalizeH="0" baseline="0" noProof="0" dirty="0">
                <a:ln>
                  <a:noFill/>
                </a:ln>
                <a:solidFill>
                  <a:srgbClr val="0000FF"/>
                </a:solidFill>
                <a:effectLst/>
                <a:uLnTx/>
                <a:uFillTx/>
                <a:latin typeface="+mn-lt"/>
                <a:ea typeface="+mn-ea"/>
                <a:cs typeface="+mn-cs"/>
              </a:rPr>
              <a:t> = {(</a:t>
            </a:r>
            <a:r>
              <a:rPr kumimoji="0" lang="en-US" sz="2800" b="0" i="0" u="none" strike="noStrike" kern="1200" cap="none" spc="0" normalizeH="0" baseline="0" noProof="0" dirty="0">
                <a:ln>
                  <a:noFill/>
                </a:ln>
                <a:solidFill>
                  <a:srgbClr val="9900FF"/>
                </a:solidFill>
                <a:effectLst/>
                <a:uLnTx/>
                <a:uFillTx/>
                <a:latin typeface="+mn-lt"/>
                <a:ea typeface="+mn-ea"/>
                <a:cs typeface="+mn-cs"/>
              </a:rPr>
              <a:t>5</a:t>
            </a:r>
            <a:r>
              <a:rPr kumimoji="0" lang="en-US" sz="2800" b="0" i="0" u="none" strike="noStrike" kern="1200" cap="none" spc="0" normalizeH="0" baseline="0" noProof="0" dirty="0">
                <a:ln>
                  <a:noFill/>
                </a:ln>
                <a:solidFill>
                  <a:srgbClr val="0000FF"/>
                </a:solidFill>
                <a:effectLst/>
                <a:uLnTx/>
                <a:uFillTx/>
                <a:latin typeface="+mn-lt"/>
                <a:ea typeface="+mn-ea"/>
                <a:cs typeface="+mn-cs"/>
              </a:rPr>
              <a:t>, </a:t>
            </a:r>
            <a:r>
              <a:rPr kumimoji="0" lang="en-US" sz="2800" b="0" i="0" u="none" strike="noStrike" kern="1200" cap="none" spc="0" normalizeH="0" baseline="0" noProof="0" dirty="0">
                <a:ln>
                  <a:noFill/>
                </a:ln>
                <a:solidFill>
                  <a:srgbClr val="00B050"/>
                </a:solidFill>
                <a:effectLst/>
                <a:uLnTx/>
                <a:uFillTx/>
                <a:latin typeface="+mn-lt"/>
                <a:ea typeface="+mn-ea"/>
                <a:cs typeface="+mn-cs"/>
              </a:rPr>
              <a:t>7</a:t>
            </a:r>
            <a:r>
              <a:rPr kumimoji="0" lang="en-US" sz="2800" b="0" i="0" u="none" strike="noStrike" kern="1200" cap="none" spc="0" normalizeH="0" baseline="0" noProof="0" dirty="0">
                <a:ln>
                  <a:noFill/>
                </a:ln>
                <a:solidFill>
                  <a:srgbClr val="0000FF"/>
                </a:solidFill>
                <a:effectLst/>
                <a:uLnTx/>
                <a:uFillTx/>
                <a:latin typeface="+mn-lt"/>
                <a:ea typeface="+mn-ea"/>
                <a:cs typeface="+mn-cs"/>
              </a:rPr>
              <a:t>), (</a:t>
            </a:r>
            <a:r>
              <a:rPr kumimoji="0" lang="en-US" sz="2800" b="0" i="0" u="none" strike="noStrike" kern="1200" cap="none" spc="0" normalizeH="0" baseline="0" noProof="0" dirty="0">
                <a:ln>
                  <a:noFill/>
                </a:ln>
                <a:solidFill>
                  <a:srgbClr val="9900FF"/>
                </a:solidFill>
                <a:effectLst/>
                <a:uLnTx/>
                <a:uFillTx/>
                <a:latin typeface="+mn-lt"/>
                <a:ea typeface="+mn-ea"/>
                <a:cs typeface="+mn-cs"/>
              </a:rPr>
              <a:t>6</a:t>
            </a:r>
            <a:r>
              <a:rPr kumimoji="0" lang="en-US" sz="2800" b="0" i="0" u="none" strike="noStrike" kern="1200" cap="none" spc="0" normalizeH="0" baseline="0" noProof="0" dirty="0">
                <a:ln>
                  <a:noFill/>
                </a:ln>
                <a:solidFill>
                  <a:srgbClr val="0000FF"/>
                </a:solidFill>
                <a:effectLst/>
                <a:uLnTx/>
                <a:uFillTx/>
                <a:latin typeface="+mn-lt"/>
                <a:ea typeface="+mn-ea"/>
                <a:cs typeface="+mn-cs"/>
              </a:rPr>
              <a:t>, </a:t>
            </a:r>
            <a:r>
              <a:rPr kumimoji="0" lang="en-US" sz="2800" b="0" i="0" u="none" strike="noStrike" kern="1200" cap="none" spc="0" normalizeH="0" baseline="0" noProof="0" dirty="0">
                <a:ln>
                  <a:noFill/>
                </a:ln>
                <a:solidFill>
                  <a:srgbClr val="00B050"/>
                </a:solidFill>
                <a:effectLst/>
                <a:uLnTx/>
                <a:uFillTx/>
                <a:latin typeface="+mn-lt"/>
                <a:ea typeface="+mn-ea"/>
                <a:cs typeface="+mn-cs"/>
              </a:rPr>
              <a:t>2</a:t>
            </a:r>
            <a:r>
              <a:rPr kumimoji="0" lang="en-US" sz="2800" b="0" i="0" u="none" strike="noStrike" kern="1200" cap="none" spc="0" normalizeH="0" baseline="0" noProof="0" dirty="0">
                <a:ln>
                  <a:noFill/>
                </a:ln>
                <a:solidFill>
                  <a:srgbClr val="0000FF"/>
                </a:solidFill>
                <a:effectLst/>
                <a:uLnTx/>
                <a:uFillTx/>
                <a:latin typeface="+mn-lt"/>
                <a:ea typeface="+mn-ea"/>
                <a:cs typeface="+mn-cs"/>
              </a:rPr>
              <a:t>), (</a:t>
            </a:r>
            <a:r>
              <a:rPr kumimoji="0" lang="en-US" sz="2800" b="0" i="0" u="none" strike="noStrike" kern="1200" cap="none" spc="0" normalizeH="0" baseline="0" noProof="0" dirty="0">
                <a:ln>
                  <a:noFill/>
                </a:ln>
                <a:solidFill>
                  <a:srgbClr val="9900FF"/>
                </a:solidFill>
                <a:effectLst/>
                <a:uLnTx/>
                <a:uFillTx/>
                <a:latin typeface="+mn-lt"/>
                <a:ea typeface="+mn-ea"/>
                <a:cs typeface="+mn-cs"/>
              </a:rPr>
              <a:t>6</a:t>
            </a:r>
            <a:r>
              <a:rPr kumimoji="0" lang="en-US" sz="2800" b="0" i="0" u="none" strike="noStrike" kern="1200" cap="none" spc="0" normalizeH="0" baseline="0" noProof="0" dirty="0">
                <a:ln>
                  <a:noFill/>
                </a:ln>
                <a:solidFill>
                  <a:srgbClr val="0000FF"/>
                </a:solidFill>
                <a:effectLst/>
                <a:uLnTx/>
                <a:uFillTx/>
                <a:latin typeface="+mn-lt"/>
                <a:ea typeface="+mn-ea"/>
                <a:cs typeface="+mn-cs"/>
              </a:rPr>
              <a:t>, </a:t>
            </a:r>
            <a:r>
              <a:rPr kumimoji="0" lang="en-US" sz="2800" b="0" i="0" u="none" strike="noStrike" kern="1200" cap="none" spc="0" normalizeH="0" baseline="0" noProof="0" dirty="0">
                <a:ln>
                  <a:noFill/>
                </a:ln>
                <a:solidFill>
                  <a:srgbClr val="00B050"/>
                </a:solidFill>
                <a:effectLst/>
                <a:uLnTx/>
                <a:uFillTx/>
                <a:latin typeface="+mn-lt"/>
                <a:ea typeface="+mn-ea"/>
                <a:cs typeface="+mn-cs"/>
              </a:rPr>
              <a:t>3</a:t>
            </a:r>
            <a:r>
              <a:rPr kumimoji="0" lang="en-US" sz="2800" b="0" i="0" u="none" strike="noStrike" kern="1200" cap="none" spc="0" normalizeH="0" baseline="0" noProof="0" dirty="0">
                <a:ln>
                  <a:noFill/>
                </a:ln>
                <a:solidFill>
                  <a:srgbClr val="0000FF"/>
                </a:solidFill>
                <a:effectLst/>
                <a:uLnTx/>
                <a:uFillTx/>
                <a:latin typeface="+mn-lt"/>
                <a:ea typeface="+mn-ea"/>
                <a:cs typeface="+mn-cs"/>
              </a:rPr>
              <a:t>), (</a:t>
            </a:r>
            <a:r>
              <a:rPr kumimoji="0" lang="en-US" sz="2800" b="0" i="0" u="none" strike="noStrike" kern="1200" cap="none" spc="0" normalizeH="0" baseline="0" noProof="0" dirty="0">
                <a:ln>
                  <a:noFill/>
                </a:ln>
                <a:solidFill>
                  <a:srgbClr val="9900FF"/>
                </a:solidFill>
                <a:effectLst/>
                <a:uLnTx/>
                <a:uFillTx/>
                <a:latin typeface="Symbol" pitchFamily="18" charset="2"/>
                <a:ea typeface="+mn-ea"/>
                <a:cs typeface="+mn-cs"/>
              </a:rPr>
              <a:t>-</a:t>
            </a:r>
            <a:r>
              <a:rPr kumimoji="0" lang="en-US" sz="2800" b="0" i="0" u="none" strike="noStrike" kern="1200" cap="none" spc="0" normalizeH="0" baseline="0" noProof="0" dirty="0">
                <a:ln>
                  <a:noFill/>
                </a:ln>
                <a:solidFill>
                  <a:srgbClr val="9900FF"/>
                </a:solidFill>
                <a:effectLst/>
                <a:uLnTx/>
                <a:uFillTx/>
                <a:latin typeface="+mn-lt"/>
                <a:ea typeface="+mn-ea"/>
                <a:cs typeface="+mn-cs"/>
              </a:rPr>
              <a:t>1</a:t>
            </a:r>
            <a:r>
              <a:rPr kumimoji="0" lang="en-US" sz="2800" b="0" i="0" u="none" strike="noStrike" kern="1200" cap="none" spc="0" normalizeH="0" baseline="0" noProof="0" dirty="0">
                <a:ln>
                  <a:noFill/>
                </a:ln>
                <a:solidFill>
                  <a:srgbClr val="0000FF"/>
                </a:solidFill>
                <a:effectLst/>
                <a:uLnTx/>
                <a:uFillTx/>
                <a:latin typeface="+mn-lt"/>
                <a:ea typeface="+mn-ea"/>
                <a:cs typeface="+mn-cs"/>
              </a:rPr>
              <a:t>, </a:t>
            </a:r>
            <a:r>
              <a:rPr kumimoji="0" lang="en-US" sz="2800" b="0" i="0" u="none" strike="noStrike" kern="1200" cap="none" spc="0" normalizeH="0" baseline="0" noProof="0" dirty="0">
                <a:ln>
                  <a:noFill/>
                </a:ln>
                <a:solidFill>
                  <a:srgbClr val="00B050"/>
                </a:solidFill>
                <a:effectLst/>
                <a:uLnTx/>
                <a:uFillTx/>
                <a:latin typeface="+mn-lt"/>
                <a:ea typeface="+mn-ea"/>
                <a:cs typeface="+mn-cs"/>
              </a:rPr>
              <a:t>2</a:t>
            </a:r>
            <a:r>
              <a:rPr kumimoji="0" lang="en-US" sz="2800" b="0" i="0" u="none" strike="noStrike" kern="1200" cap="none" spc="0" normalizeH="0" baseline="0" noProof="0" dirty="0">
                <a:ln>
                  <a:noFill/>
                </a:ln>
                <a:solidFill>
                  <a:srgbClr val="0000FF"/>
                </a:solidFill>
                <a:effectLst/>
                <a:uLnTx/>
                <a:uFillTx/>
                <a:latin typeface="+mn-lt"/>
                <a:ea typeface="+mn-ea"/>
                <a:cs typeface="+mn-cs"/>
              </a:rPr>
              <a:t>)}</a:t>
            </a:r>
          </a:p>
          <a:p>
            <a:pPr lvl="0">
              <a:spcBef>
                <a:spcPct val="20000"/>
              </a:spcBef>
              <a:tabLst>
                <a:tab pos="520700" algn="l"/>
              </a:tabLst>
              <a:defRPr/>
            </a:pPr>
            <a:r>
              <a:rPr kumimoji="0" lang="en-US" sz="2800" b="1" i="0" u="none" strike="noStrike" kern="1200" cap="none" spc="0" normalizeH="0" baseline="0" noProof="0" dirty="0">
                <a:ln>
                  <a:noFill/>
                </a:ln>
                <a:solidFill>
                  <a:schemeClr val="tx1"/>
                </a:solidFill>
                <a:effectLst/>
                <a:uLnTx/>
                <a:uFillTx/>
                <a:latin typeface="+mn-lt"/>
                <a:ea typeface="+mn-ea"/>
                <a:cs typeface="+mn-cs"/>
              </a:rPr>
              <a:t>Solution</a:t>
            </a:r>
            <a:r>
              <a:rPr lang="en-US" sz="2800" b="1" dirty="0"/>
              <a:t>	</a:t>
            </a:r>
            <a:endParaRPr kumimoji="0" lang="en-US" sz="2800" b="0" i="0" u="none" strike="noStrike" kern="1200" cap="none" spc="0" normalizeH="0" baseline="0" noProof="0" dirty="0">
              <a:ln>
                <a:noFill/>
              </a:ln>
              <a:solidFill>
                <a:srgbClr val="366092"/>
              </a:solidFill>
              <a:effectLst/>
              <a:uLnTx/>
              <a:uFillTx/>
              <a:latin typeface="+mn-lt"/>
              <a:ea typeface="+mn-ea"/>
              <a:cs typeface="+mn-cs"/>
            </a:endParaRPr>
          </a:p>
        </p:txBody>
      </p:sp>
      <p:graphicFrame>
        <p:nvGraphicFramePr>
          <p:cNvPr id="1027" name="Object 3"/>
          <p:cNvGraphicFramePr>
            <a:graphicFrameLocks noChangeAspect="1"/>
          </p:cNvGraphicFramePr>
          <p:nvPr>
            <p:extLst>
              <p:ext uri="{D42A27DB-BD31-4B8C-83A1-F6EECF244321}">
                <p14:modId xmlns:p14="http://schemas.microsoft.com/office/powerpoint/2010/main" val="1519188161"/>
              </p:ext>
            </p:extLst>
          </p:nvPr>
        </p:nvGraphicFramePr>
        <p:xfrm>
          <a:off x="1104900" y="3429000"/>
          <a:ext cx="5905500" cy="596900"/>
        </p:xfrm>
        <a:graphic>
          <a:graphicData uri="http://schemas.openxmlformats.org/presentationml/2006/ole">
            <mc:AlternateContent xmlns:mc="http://schemas.openxmlformats.org/markup-compatibility/2006">
              <mc:Choice xmlns:v="urn:schemas-microsoft-com:vml" Requires="v">
                <p:oleObj spid="_x0000_s1777" name="Equation" r:id="rId3" imgW="5896800" imgH="585000" progId="Equation.DSMT4">
                  <p:embed/>
                </p:oleObj>
              </mc:Choice>
              <mc:Fallback>
                <p:oleObj name="Equation" r:id="rId3" imgW="5896800" imgH="585000" progId="Equation.DSMT4">
                  <p:embed/>
                  <p:pic>
                    <p:nvPicPr>
                      <p:cNvPr id="0" name="Picture 73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04900" y="3429000"/>
                        <a:ext cx="5905500" cy="596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1028" name="Object 4"/>
          <p:cNvGraphicFramePr>
            <a:graphicFrameLocks noChangeAspect="1"/>
          </p:cNvGraphicFramePr>
          <p:nvPr>
            <p:extLst>
              <p:ext uri="{D42A27DB-BD31-4B8C-83A1-F6EECF244321}">
                <p14:modId xmlns:p14="http://schemas.microsoft.com/office/powerpoint/2010/main" val="4019151980"/>
              </p:ext>
            </p:extLst>
          </p:nvPr>
        </p:nvGraphicFramePr>
        <p:xfrm>
          <a:off x="1104900" y="4154298"/>
          <a:ext cx="6392862" cy="504825"/>
        </p:xfrm>
        <a:graphic>
          <a:graphicData uri="http://schemas.openxmlformats.org/presentationml/2006/ole">
            <mc:AlternateContent xmlns:mc="http://schemas.openxmlformats.org/markup-compatibility/2006">
              <mc:Choice xmlns:v="urn:schemas-microsoft-com:vml" Requires="v">
                <p:oleObj spid="_x0000_s1778" name="Equation" r:id="rId5" imgW="6375240" imgH="495000" progId="Equation.DSMT4">
                  <p:embed/>
                </p:oleObj>
              </mc:Choice>
              <mc:Fallback>
                <p:oleObj name="Equation" r:id="rId5" imgW="6375240" imgH="495000" progId="Equation.DSMT4">
                  <p:embed/>
                  <p:pic>
                    <p:nvPicPr>
                      <p:cNvPr id="0" name="Picture 731"/>
                      <p:cNvPicPr>
                        <a:picLocks noChangeAspect="1" noChangeArrowheads="1"/>
                      </p:cNvPicPr>
                      <p:nvPr/>
                    </p:nvPicPr>
                    <p:blipFill>
                      <a:blip r:embed="rId6"/>
                      <a:srcRect/>
                      <a:stretch>
                        <a:fillRect/>
                      </a:stretch>
                    </p:blipFill>
                    <p:spPr bwMode="auto">
                      <a:xfrm>
                        <a:off x="1104900" y="4154298"/>
                        <a:ext cx="6392862" cy="5048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sp>
        <p:nvSpPr>
          <p:cNvPr id="2" name="Rectangle 1">
            <a:extLst>
              <a:ext uri="{FF2B5EF4-FFF2-40B4-BE49-F238E27FC236}">
                <a16:creationId xmlns:a16="http://schemas.microsoft.com/office/drawing/2014/main" id="{0F59B45A-9626-4A58-90EE-05515028FFA3}"/>
              </a:ext>
            </a:extLst>
          </p:cNvPr>
          <p:cNvSpPr/>
          <p:nvPr/>
        </p:nvSpPr>
        <p:spPr>
          <a:xfrm>
            <a:off x="449580" y="4834711"/>
            <a:ext cx="8229600" cy="1200329"/>
          </a:xfrm>
          <a:prstGeom prst="rect">
            <a:avLst/>
          </a:prstGeom>
        </p:spPr>
        <p:txBody>
          <a:bodyPr wrap="square">
            <a:spAutoFit/>
          </a:bodyPr>
          <a:lstStyle/>
          <a:p>
            <a:pPr lvl="0">
              <a:spcBef>
                <a:spcPct val="0"/>
              </a:spcBef>
              <a:tabLst>
                <a:tab pos="520700" algn="l"/>
              </a:tabLst>
              <a:defRPr/>
            </a:pPr>
            <a:r>
              <a:rPr lang="en-US" sz="2400" dirty="0"/>
              <a:t>Note that</a:t>
            </a:r>
            <a:r>
              <a:rPr lang="en-US" sz="2400" b="1" dirty="0"/>
              <a:t> </a:t>
            </a:r>
            <a:r>
              <a:rPr lang="en-US" sz="2400" b="1" dirty="0">
                <a:solidFill>
                  <a:srgbClr val="9900FF"/>
                </a:solidFill>
              </a:rPr>
              <a:t>6</a:t>
            </a:r>
            <a:r>
              <a:rPr lang="en-US" sz="2400" b="1" dirty="0"/>
              <a:t> </a:t>
            </a:r>
            <a:r>
              <a:rPr lang="en-US" sz="2400" dirty="0"/>
              <a:t>is written only once in the domain and </a:t>
            </a:r>
            <a:r>
              <a:rPr lang="en-US" sz="2400" b="1" dirty="0">
                <a:solidFill>
                  <a:srgbClr val="00B050"/>
                </a:solidFill>
              </a:rPr>
              <a:t>2</a:t>
            </a:r>
            <a:r>
              <a:rPr lang="en-US" sz="2400" dirty="0"/>
              <a:t> is written only once in the range, even though each appears more than once in the relation.</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027"/>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1028"/>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p:cNvSpPr>
          <p:nvPr>
            <p:ph type="title"/>
          </p:nvPr>
        </p:nvSpPr>
        <p:spPr>
          <a:xfrm>
            <a:off x="127000" y="15240"/>
            <a:ext cx="8864599" cy="914400"/>
          </a:xfrm>
          <a:prstGeom prst="rect">
            <a:avLst/>
          </a:prstGeom>
        </p:spPr>
        <p:txBody>
          <a:bodyPr/>
          <a:lstStyle/>
          <a:p>
            <a:r>
              <a:rPr lang="en-US" sz="3200" dirty="0">
                <a:solidFill>
                  <a:schemeClr val="accent1"/>
                </a:solidFill>
              </a:rPr>
              <a:t>Example 1: Finding the Domain and Range (cont.)</a:t>
            </a:r>
          </a:p>
        </p:txBody>
      </p:sp>
      <p:graphicFrame>
        <p:nvGraphicFramePr>
          <p:cNvPr id="2051" name="Object 3"/>
          <p:cNvGraphicFramePr>
            <a:graphicFrameLocks noChangeAspect="1"/>
          </p:cNvGraphicFramePr>
          <p:nvPr>
            <p:extLst>
              <p:ext uri="{D42A27DB-BD31-4B8C-83A1-F6EECF244321}">
                <p14:modId xmlns:p14="http://schemas.microsoft.com/office/powerpoint/2010/main" val="1680612078"/>
              </p:ext>
            </p:extLst>
          </p:nvPr>
        </p:nvGraphicFramePr>
        <p:xfrm>
          <a:off x="1276045" y="3892223"/>
          <a:ext cx="6324600" cy="596900"/>
        </p:xfrm>
        <a:graphic>
          <a:graphicData uri="http://schemas.openxmlformats.org/presentationml/2006/ole">
            <mc:AlternateContent xmlns:mc="http://schemas.openxmlformats.org/markup-compatibility/2006">
              <mc:Choice xmlns:v="urn:schemas-microsoft-com:vml" Requires="v">
                <p:oleObj spid="_x0000_s2801" name="Equation" r:id="rId3" imgW="6308280" imgH="585000" progId="Equation.DSMT4">
                  <p:embed/>
                </p:oleObj>
              </mc:Choice>
              <mc:Fallback>
                <p:oleObj name="Equation" r:id="rId3" imgW="6308280" imgH="585000" progId="Equation.DSMT4">
                  <p:embed/>
                  <p:pic>
                    <p:nvPicPr>
                      <p:cNvPr id="0" name="Picture 73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276045" y="3892223"/>
                        <a:ext cx="6324600" cy="596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2052" name="Object 4"/>
          <p:cNvGraphicFramePr>
            <a:graphicFrameLocks noChangeAspect="1"/>
          </p:cNvGraphicFramePr>
          <p:nvPr>
            <p:extLst>
              <p:ext uri="{D42A27DB-BD31-4B8C-83A1-F6EECF244321}">
                <p14:modId xmlns:p14="http://schemas.microsoft.com/office/powerpoint/2010/main" val="1030152764"/>
              </p:ext>
            </p:extLst>
          </p:nvPr>
        </p:nvGraphicFramePr>
        <p:xfrm>
          <a:off x="1276045" y="4713268"/>
          <a:ext cx="6654800" cy="596900"/>
        </p:xfrm>
        <a:graphic>
          <a:graphicData uri="http://schemas.openxmlformats.org/presentationml/2006/ole">
            <mc:AlternateContent xmlns:mc="http://schemas.openxmlformats.org/markup-compatibility/2006">
              <mc:Choice xmlns:v="urn:schemas-microsoft-com:vml" Requires="v">
                <p:oleObj spid="_x0000_s2802" name="Equation" r:id="rId5" imgW="6646680" imgH="585000" progId="Equation.DSMT4">
                  <p:embed/>
                </p:oleObj>
              </mc:Choice>
              <mc:Fallback>
                <p:oleObj name="Equation" r:id="rId5" imgW="6646680" imgH="585000" progId="Equation.DSMT4">
                  <p:embed/>
                  <p:pic>
                    <p:nvPicPr>
                      <p:cNvPr id="0" name="Picture 731"/>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276045" y="4713268"/>
                        <a:ext cx="6654800" cy="596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sp>
        <p:nvSpPr>
          <p:cNvPr id="2" name="Rectangle 1">
            <a:extLst>
              <a:ext uri="{FF2B5EF4-FFF2-40B4-BE49-F238E27FC236}">
                <a16:creationId xmlns:a16="http://schemas.microsoft.com/office/drawing/2014/main" id="{01140250-DC68-4081-B9D4-ACB0AAF7CF8A}"/>
              </a:ext>
            </a:extLst>
          </p:cNvPr>
          <p:cNvSpPr/>
          <p:nvPr/>
        </p:nvSpPr>
        <p:spPr>
          <a:xfrm>
            <a:off x="762000" y="2144732"/>
            <a:ext cx="5029200" cy="523220"/>
          </a:xfrm>
          <a:prstGeom prst="rect">
            <a:avLst/>
          </a:prstGeom>
        </p:spPr>
        <p:txBody>
          <a:bodyPr wrap="square">
            <a:spAutoFit/>
          </a:bodyPr>
          <a:lstStyle/>
          <a:p>
            <a:pPr marL="514350" indent="-514350">
              <a:spcBef>
                <a:spcPct val="20000"/>
              </a:spcBef>
              <a:buFont typeface="+mj-lt"/>
              <a:buAutoNum type="alphaLcPeriod" startAt="2"/>
              <a:tabLst>
                <a:tab pos="520700" algn="l"/>
              </a:tabLst>
              <a:defRPr/>
            </a:pPr>
            <a:r>
              <a:rPr lang="en-US" sz="2800" dirty="0"/>
              <a:t> </a:t>
            </a:r>
            <a:r>
              <a:rPr lang="en-US" sz="2800" i="1" dirty="0">
                <a:solidFill>
                  <a:srgbClr val="0000FF"/>
                </a:solidFill>
              </a:rPr>
              <a:t>f</a:t>
            </a:r>
            <a:r>
              <a:rPr lang="en-US" sz="2800" dirty="0">
                <a:solidFill>
                  <a:srgbClr val="0000FF"/>
                </a:solidFill>
              </a:rPr>
              <a:t> = {(</a:t>
            </a:r>
            <a:r>
              <a:rPr lang="en-US" sz="2800" dirty="0">
                <a:solidFill>
                  <a:srgbClr val="9900FF"/>
                </a:solidFill>
                <a:latin typeface="Symbol" pitchFamily="18" charset="2"/>
              </a:rPr>
              <a:t>-</a:t>
            </a:r>
            <a:r>
              <a:rPr lang="en-US" sz="2800" dirty="0">
                <a:solidFill>
                  <a:srgbClr val="9900FF"/>
                </a:solidFill>
              </a:rPr>
              <a:t>1</a:t>
            </a:r>
            <a:r>
              <a:rPr lang="en-US" sz="2800" dirty="0">
                <a:solidFill>
                  <a:srgbClr val="0000FF"/>
                </a:solidFill>
              </a:rPr>
              <a:t>, </a:t>
            </a:r>
            <a:r>
              <a:rPr lang="en-US" sz="2800" dirty="0">
                <a:solidFill>
                  <a:srgbClr val="00B050"/>
                </a:solidFill>
              </a:rPr>
              <a:t>1</a:t>
            </a:r>
            <a:r>
              <a:rPr lang="en-US" sz="2800" dirty="0">
                <a:solidFill>
                  <a:srgbClr val="0000FF"/>
                </a:solidFill>
              </a:rPr>
              <a:t>), (</a:t>
            </a:r>
            <a:r>
              <a:rPr lang="en-US" sz="2800" dirty="0">
                <a:solidFill>
                  <a:srgbClr val="9900FF"/>
                </a:solidFill>
              </a:rPr>
              <a:t>1</a:t>
            </a:r>
            <a:r>
              <a:rPr lang="en-US" sz="2800" dirty="0">
                <a:solidFill>
                  <a:srgbClr val="0000FF"/>
                </a:solidFill>
              </a:rPr>
              <a:t>, </a:t>
            </a:r>
            <a:r>
              <a:rPr lang="en-US" sz="2800" dirty="0">
                <a:solidFill>
                  <a:srgbClr val="00B050"/>
                </a:solidFill>
              </a:rPr>
              <a:t>5</a:t>
            </a:r>
            <a:r>
              <a:rPr lang="en-US" sz="2800" dirty="0">
                <a:solidFill>
                  <a:srgbClr val="0000FF"/>
                </a:solidFill>
              </a:rPr>
              <a:t>), (</a:t>
            </a:r>
            <a:r>
              <a:rPr lang="en-US" sz="2800" dirty="0">
                <a:solidFill>
                  <a:srgbClr val="9900FF"/>
                </a:solidFill>
              </a:rPr>
              <a:t>0</a:t>
            </a:r>
            <a:r>
              <a:rPr lang="en-US" sz="2800" dirty="0">
                <a:solidFill>
                  <a:srgbClr val="0000FF"/>
                </a:solidFill>
              </a:rPr>
              <a:t>, </a:t>
            </a:r>
            <a:r>
              <a:rPr lang="en-US" sz="2800" dirty="0">
                <a:solidFill>
                  <a:srgbClr val="00B050"/>
                </a:solidFill>
              </a:rPr>
              <a:t>3</a:t>
            </a:r>
            <a:r>
              <a:rPr lang="en-US" sz="2800" dirty="0">
                <a:solidFill>
                  <a:srgbClr val="0000FF"/>
                </a:solidFill>
              </a:rPr>
              <a:t>)}</a:t>
            </a:r>
          </a:p>
        </p:txBody>
      </p:sp>
      <p:sp>
        <p:nvSpPr>
          <p:cNvPr id="3" name="Rectangle 2">
            <a:extLst>
              <a:ext uri="{FF2B5EF4-FFF2-40B4-BE49-F238E27FC236}">
                <a16:creationId xmlns:a16="http://schemas.microsoft.com/office/drawing/2014/main" id="{8351E0AC-446F-4BE7-9D96-B1C460551486}"/>
              </a:ext>
            </a:extLst>
          </p:cNvPr>
          <p:cNvSpPr/>
          <p:nvPr/>
        </p:nvSpPr>
        <p:spPr>
          <a:xfrm>
            <a:off x="381000" y="1190625"/>
            <a:ext cx="8305800" cy="954107"/>
          </a:xfrm>
          <a:prstGeom prst="rect">
            <a:avLst/>
          </a:prstGeom>
        </p:spPr>
        <p:txBody>
          <a:bodyPr wrap="square">
            <a:spAutoFit/>
          </a:bodyPr>
          <a:lstStyle/>
          <a:p>
            <a:pPr lvl="0">
              <a:spcBef>
                <a:spcPct val="20000"/>
              </a:spcBef>
              <a:tabLst>
                <a:tab pos="520700" algn="l"/>
              </a:tabLst>
              <a:defRPr/>
            </a:pPr>
            <a:r>
              <a:rPr lang="en-US" sz="2800" dirty="0"/>
              <a:t>Find the domain and range for each of the following relations.</a:t>
            </a:r>
          </a:p>
        </p:txBody>
      </p:sp>
      <p:sp>
        <p:nvSpPr>
          <p:cNvPr id="4" name="Rectangle 3">
            <a:extLst>
              <a:ext uri="{FF2B5EF4-FFF2-40B4-BE49-F238E27FC236}">
                <a16:creationId xmlns:a16="http://schemas.microsoft.com/office/drawing/2014/main" id="{9D118179-0ACA-4705-8968-19A3B249CE47}"/>
              </a:ext>
            </a:extLst>
          </p:cNvPr>
          <p:cNvSpPr/>
          <p:nvPr/>
        </p:nvSpPr>
        <p:spPr>
          <a:xfrm>
            <a:off x="411480" y="2982724"/>
            <a:ext cx="2179319" cy="523220"/>
          </a:xfrm>
          <a:prstGeom prst="rect">
            <a:avLst/>
          </a:prstGeom>
        </p:spPr>
        <p:txBody>
          <a:bodyPr wrap="square">
            <a:spAutoFit/>
          </a:bodyPr>
          <a:lstStyle/>
          <a:p>
            <a:pPr>
              <a:spcBef>
                <a:spcPct val="20000"/>
              </a:spcBef>
              <a:tabLst>
                <a:tab pos="520700" algn="l"/>
              </a:tabLst>
              <a:defRPr/>
            </a:pPr>
            <a:r>
              <a:rPr lang="en-US" sz="2800" b="1" dirty="0"/>
              <a:t>Solution</a:t>
            </a:r>
            <a:endParaRPr lang="en-US" sz="2800" b="1" dirty="0">
              <a:solidFill>
                <a:srgbClr val="366092"/>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051"/>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205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p:cNvSpPr>
          <p:nvPr>
            <p:ph type="title"/>
          </p:nvPr>
        </p:nvSpPr>
        <p:spPr>
          <a:prstGeom prst="rect">
            <a:avLst/>
          </a:prstGeom>
        </p:spPr>
        <p:txBody>
          <a:bodyPr/>
          <a:lstStyle/>
          <a:p>
            <a:r>
              <a:rPr lang="en-US" sz="3200" dirty="0">
                <a:solidFill>
                  <a:schemeClr val="accent1"/>
                </a:solidFill>
              </a:rPr>
              <a:t>Example 2: </a:t>
            </a:r>
            <a:r>
              <a:rPr lang="en-US" dirty="0"/>
              <a:t>Reading Domain and Range from the Graph of a Relation</a:t>
            </a:r>
            <a:endParaRPr lang="en-US" sz="3200" dirty="0">
              <a:solidFill>
                <a:schemeClr val="accent1"/>
              </a:solidFill>
            </a:endParaRPr>
          </a:p>
        </p:txBody>
      </p:sp>
      <p:sp>
        <p:nvSpPr>
          <p:cNvPr id="10243" name="Rectangle 3"/>
          <p:cNvSpPr>
            <a:spLocks noGrp="1"/>
          </p:cNvSpPr>
          <p:nvPr>
            <p:ph idx="1"/>
          </p:nvPr>
        </p:nvSpPr>
        <p:spPr>
          <a:xfrm>
            <a:off x="457200" y="1219200"/>
            <a:ext cx="8229600" cy="1988237"/>
          </a:xfrm>
          <a:prstGeom prst="rect">
            <a:avLst/>
          </a:prstGeom>
        </p:spPr>
        <p:txBody>
          <a:bodyPr>
            <a:spAutoFit/>
          </a:bodyPr>
          <a:lstStyle/>
          <a:p>
            <a:pPr marL="0" indent="0" defTabSz="457200">
              <a:buFont typeface="Courier New" pitchFamily="49" charset="0"/>
              <a:buNone/>
            </a:pPr>
            <a:r>
              <a:rPr lang="en-US" i="0" dirty="0">
                <a:solidFill>
                  <a:schemeClr val="tx1"/>
                </a:solidFill>
              </a:rPr>
              <a:t>Identify the domain and range from the graph of each relation.</a:t>
            </a:r>
          </a:p>
          <a:p>
            <a:pPr marL="514350" indent="-514350" defTabSz="457200">
              <a:buFont typeface="+mj-lt"/>
              <a:buAutoNum type="alphaLcPeriod"/>
            </a:pPr>
            <a:r>
              <a:rPr lang="en-US" i="0" dirty="0">
                <a:solidFill>
                  <a:schemeClr val="tx1"/>
                </a:solidFill>
              </a:rPr>
              <a:t> </a:t>
            </a:r>
          </a:p>
          <a:p>
            <a:pPr marL="0" indent="0" defTabSz="457200">
              <a:buFont typeface="Courier New" pitchFamily="49" charset="0"/>
              <a:buNone/>
            </a:pPr>
            <a:endParaRPr lang="en-US" dirty="0">
              <a:solidFill>
                <a:schemeClr val="tx1"/>
              </a:solidFill>
            </a:endParaRPr>
          </a:p>
        </p:txBody>
      </p:sp>
      <p:sp>
        <p:nvSpPr>
          <p:cNvPr id="6" name="Rectangle 5"/>
          <p:cNvSpPr/>
          <p:nvPr/>
        </p:nvSpPr>
        <p:spPr>
          <a:xfrm>
            <a:off x="3766208" y="2140666"/>
            <a:ext cx="5029200" cy="1815882"/>
          </a:xfrm>
          <a:prstGeom prst="rect">
            <a:avLst/>
          </a:prstGeom>
        </p:spPr>
        <p:txBody>
          <a:bodyPr>
            <a:spAutoFit/>
          </a:bodyPr>
          <a:lstStyle/>
          <a:p>
            <a:pPr marL="457200" indent="-457200" defTabSz="457200"/>
            <a:r>
              <a:rPr lang="en-US" sz="2800" b="1" dirty="0"/>
              <a:t>	</a:t>
            </a:r>
            <a:r>
              <a:rPr lang="en-US" sz="2800" dirty="0"/>
              <a:t>The domain consists of the set of </a:t>
            </a:r>
            <a:r>
              <a:rPr lang="en-US" sz="2800" i="1" dirty="0"/>
              <a:t>x</a:t>
            </a:r>
            <a:r>
              <a:rPr lang="en-US" sz="2800" dirty="0"/>
              <a:t>-values for all points on the graph. In this case, the domain is the interval </a:t>
            </a:r>
            <a:r>
              <a:rPr lang="en-US" sz="2800" dirty="0">
                <a:solidFill>
                  <a:srgbClr val="FF0000"/>
                </a:solidFill>
              </a:rPr>
              <a:t>[</a:t>
            </a:r>
            <a:r>
              <a:rPr lang="en-US" sz="2800" dirty="0">
                <a:solidFill>
                  <a:srgbClr val="FF0000"/>
                </a:solidFill>
                <a:latin typeface="Symbol" pitchFamily="18" charset="2"/>
              </a:rPr>
              <a:t>-</a:t>
            </a:r>
            <a:r>
              <a:rPr lang="en-US" sz="2800" dirty="0">
                <a:solidFill>
                  <a:srgbClr val="FF0000"/>
                </a:solidFill>
              </a:rPr>
              <a:t>1, 3]</a:t>
            </a:r>
            <a:r>
              <a:rPr lang="en-US" sz="2800" dirty="0"/>
              <a:t>. </a:t>
            </a:r>
          </a:p>
        </p:txBody>
      </p:sp>
      <p:pic>
        <p:nvPicPr>
          <p:cNvPr id="14337" name="Picture 1"/>
          <p:cNvPicPr>
            <a:picLocks noChangeAspect="1" noChangeArrowheads="1"/>
          </p:cNvPicPr>
          <p:nvPr/>
        </p:nvPicPr>
        <p:blipFill>
          <a:blip r:embed="rId2" cstate="print"/>
          <a:srcRect/>
          <a:stretch>
            <a:fillRect/>
          </a:stretch>
        </p:blipFill>
        <p:spPr bwMode="auto">
          <a:xfrm>
            <a:off x="829112" y="2286000"/>
            <a:ext cx="3310128" cy="3302656"/>
          </a:xfrm>
          <a:prstGeom prst="rect">
            <a:avLst/>
          </a:prstGeom>
          <a:noFill/>
          <a:ln w="9525">
            <a:noFill/>
            <a:miter lim="800000"/>
            <a:headEnd/>
            <a:tailEnd/>
          </a:ln>
        </p:spPr>
      </p:pic>
      <p:sp>
        <p:nvSpPr>
          <p:cNvPr id="2" name="Rectangle 1">
            <a:extLst>
              <a:ext uri="{FF2B5EF4-FFF2-40B4-BE49-F238E27FC236}">
                <a16:creationId xmlns:a16="http://schemas.microsoft.com/office/drawing/2014/main" id="{D9FC0B72-D223-4676-90EC-E3D7B6DA0F89}"/>
              </a:ext>
            </a:extLst>
          </p:cNvPr>
          <p:cNvSpPr/>
          <p:nvPr/>
        </p:nvSpPr>
        <p:spPr>
          <a:xfrm>
            <a:off x="4253888" y="4128903"/>
            <a:ext cx="4572000" cy="1815882"/>
          </a:xfrm>
          <a:prstGeom prst="rect">
            <a:avLst/>
          </a:prstGeom>
        </p:spPr>
        <p:txBody>
          <a:bodyPr>
            <a:spAutoFit/>
          </a:bodyPr>
          <a:lstStyle/>
          <a:p>
            <a:r>
              <a:rPr lang="en-US" sz="2800" dirty="0"/>
              <a:t>The range consists of the set of </a:t>
            </a:r>
            <a:r>
              <a:rPr lang="en-US" sz="2800" i="1" dirty="0"/>
              <a:t>y</a:t>
            </a:r>
            <a:r>
              <a:rPr lang="en-US" sz="2800" dirty="0"/>
              <a:t>-values for all points on the graph. In this case, the range is the interval </a:t>
            </a:r>
            <a:r>
              <a:rPr lang="en-US" sz="2800" dirty="0">
                <a:solidFill>
                  <a:srgbClr val="FF0000"/>
                </a:solidFill>
              </a:rPr>
              <a:t>[0, 6]</a:t>
            </a:r>
            <a:r>
              <a:rPr lang="en-US" sz="2800" dirty="0"/>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1433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2"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p:cNvSpPr>
          <p:nvPr>
            <p:ph type="title"/>
          </p:nvPr>
        </p:nvSpPr>
        <p:spPr>
          <a:prstGeom prst="rect">
            <a:avLst/>
          </a:prstGeom>
        </p:spPr>
        <p:txBody>
          <a:bodyPr/>
          <a:lstStyle/>
          <a:p>
            <a:r>
              <a:rPr lang="en-US" sz="3200" dirty="0">
                <a:solidFill>
                  <a:schemeClr val="accent1"/>
                </a:solidFill>
              </a:rPr>
              <a:t>Example 2: </a:t>
            </a:r>
            <a:r>
              <a:rPr lang="en-US" dirty="0"/>
              <a:t>Reading Domain and Range from the Graph of a Relation </a:t>
            </a:r>
            <a:r>
              <a:rPr lang="en-US" dirty="0">
                <a:solidFill>
                  <a:schemeClr val="accent1"/>
                </a:solidFill>
              </a:rPr>
              <a:t>(cont.)</a:t>
            </a:r>
            <a:endParaRPr lang="en-US" sz="3200" dirty="0">
              <a:solidFill>
                <a:schemeClr val="accent1"/>
              </a:solidFill>
            </a:endParaRPr>
          </a:p>
        </p:txBody>
      </p:sp>
      <p:sp>
        <p:nvSpPr>
          <p:cNvPr id="11267" name="Rectangle 3"/>
          <p:cNvSpPr>
            <a:spLocks noGrp="1"/>
          </p:cNvSpPr>
          <p:nvPr>
            <p:ph idx="1"/>
          </p:nvPr>
        </p:nvSpPr>
        <p:spPr>
          <a:xfrm>
            <a:off x="457200" y="1280160"/>
            <a:ext cx="838200" cy="548640"/>
          </a:xfrm>
          <a:prstGeom prst="rect">
            <a:avLst/>
          </a:prstGeom>
        </p:spPr>
        <p:txBody>
          <a:bodyPr>
            <a:normAutofit/>
          </a:bodyPr>
          <a:lstStyle/>
          <a:p>
            <a:pPr marL="514350" indent="-514350" defTabSz="457200">
              <a:spcBef>
                <a:spcPct val="0"/>
              </a:spcBef>
              <a:buFont typeface="+mj-lt"/>
              <a:buAutoNum type="alphaLcPeriod" startAt="2"/>
            </a:pPr>
            <a:r>
              <a:rPr lang="en-US" dirty="0"/>
              <a:t> </a:t>
            </a:r>
          </a:p>
        </p:txBody>
      </p:sp>
      <p:sp>
        <p:nvSpPr>
          <p:cNvPr id="6" name="Rectangle 3"/>
          <p:cNvSpPr txBox="1">
            <a:spLocks/>
          </p:cNvSpPr>
          <p:nvPr/>
        </p:nvSpPr>
        <p:spPr>
          <a:xfrm>
            <a:off x="3810000" y="1280160"/>
            <a:ext cx="4937760" cy="2225040"/>
          </a:xfrm>
          <a:prstGeom prst="rect">
            <a:avLst/>
          </a:prstGeom>
        </p:spPr>
        <p:txBody>
          <a:bodyPr>
            <a:normAutofit/>
          </a:bodyPr>
          <a:lstStyle>
            <a:lvl1pPr marL="0" indent="0" algn="l" defTabSz="914400" rtl="0" eaLnBrk="1" latinLnBrk="0" hangingPunct="1">
              <a:spcBef>
                <a:spcPct val="20000"/>
              </a:spcBef>
              <a:buFontTx/>
              <a:buNone/>
              <a:defRPr sz="2800" b="0" i="0" kern="1200" baseline="0">
                <a:solidFill>
                  <a:srgbClr val="366092"/>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457200" indent="-457200" defTabSz="457200">
              <a:spcBef>
                <a:spcPct val="0"/>
              </a:spcBef>
            </a:pPr>
            <a:r>
              <a:rPr lang="en-US" b="1" dirty="0">
                <a:solidFill>
                  <a:schemeClr val="tx1"/>
                </a:solidFill>
              </a:rPr>
              <a:t>	</a:t>
            </a:r>
            <a:r>
              <a:rPr lang="en-US" dirty="0">
                <a:solidFill>
                  <a:schemeClr val="tx1"/>
                </a:solidFill>
              </a:rPr>
              <a:t>There is no restriction on the </a:t>
            </a:r>
            <a:r>
              <a:rPr lang="en-US" i="1" dirty="0">
                <a:solidFill>
                  <a:schemeClr val="tx1"/>
                </a:solidFill>
              </a:rPr>
              <a:t>x</a:t>
            </a:r>
            <a:r>
              <a:rPr lang="en-US" dirty="0">
                <a:solidFill>
                  <a:schemeClr val="tx1"/>
                </a:solidFill>
              </a:rPr>
              <a:t>-values which means that for every real number there is a point on the graph with that number as its </a:t>
            </a:r>
            <a:r>
              <a:rPr lang="en-US" i="1" dirty="0">
                <a:solidFill>
                  <a:schemeClr val="tx1"/>
                </a:solidFill>
              </a:rPr>
              <a:t>x</a:t>
            </a:r>
            <a:r>
              <a:rPr lang="en-US" dirty="0">
                <a:solidFill>
                  <a:schemeClr val="tx1"/>
                </a:solidFill>
              </a:rPr>
              <a:t>-value.  </a:t>
            </a:r>
            <a:endParaRPr lang="en-US" dirty="0"/>
          </a:p>
        </p:txBody>
      </p:sp>
      <p:pic>
        <p:nvPicPr>
          <p:cNvPr id="13313" name="Picture 1"/>
          <p:cNvPicPr>
            <a:picLocks noChangeAspect="1" noChangeArrowheads="1"/>
          </p:cNvPicPr>
          <p:nvPr/>
        </p:nvPicPr>
        <p:blipFill>
          <a:blip r:embed="rId2" cstate="print"/>
          <a:srcRect/>
          <a:stretch>
            <a:fillRect/>
          </a:stretch>
        </p:blipFill>
        <p:spPr bwMode="auto">
          <a:xfrm>
            <a:off x="863367" y="1295400"/>
            <a:ext cx="3246120" cy="3253548"/>
          </a:xfrm>
          <a:prstGeom prst="rect">
            <a:avLst/>
          </a:prstGeom>
          <a:noFill/>
          <a:ln w="9525">
            <a:noFill/>
            <a:miter lim="800000"/>
            <a:headEnd/>
            <a:tailEnd/>
          </a:ln>
        </p:spPr>
      </p:pic>
      <p:sp>
        <p:nvSpPr>
          <p:cNvPr id="2" name="Rectangle 1">
            <a:extLst>
              <a:ext uri="{FF2B5EF4-FFF2-40B4-BE49-F238E27FC236}">
                <a16:creationId xmlns:a16="http://schemas.microsoft.com/office/drawing/2014/main" id="{17A32A7C-DA25-4259-9A72-665C81984B8F}"/>
              </a:ext>
            </a:extLst>
          </p:cNvPr>
          <p:cNvSpPr/>
          <p:nvPr/>
        </p:nvSpPr>
        <p:spPr>
          <a:xfrm>
            <a:off x="4206240" y="3550020"/>
            <a:ext cx="4572000" cy="954107"/>
          </a:xfrm>
          <a:prstGeom prst="rect">
            <a:avLst/>
          </a:prstGeom>
        </p:spPr>
        <p:txBody>
          <a:bodyPr>
            <a:spAutoFit/>
          </a:bodyPr>
          <a:lstStyle/>
          <a:p>
            <a:r>
              <a:rPr lang="en-US" sz="2800" dirty="0"/>
              <a:t>Thus the domain is the set of all real numbers: </a:t>
            </a:r>
            <a:r>
              <a:rPr lang="en-US" sz="2800" dirty="0">
                <a:solidFill>
                  <a:srgbClr val="FF0000"/>
                </a:solidFill>
              </a:rPr>
              <a:t>(</a:t>
            </a:r>
            <a:r>
              <a:rPr lang="en-US" sz="2800" dirty="0">
                <a:solidFill>
                  <a:srgbClr val="FF0000"/>
                </a:solidFill>
                <a:latin typeface="Symbol" pitchFamily="82" charset="2"/>
              </a:rPr>
              <a:t>-</a:t>
            </a:r>
            <a:r>
              <a:rPr lang="en-US" sz="2800" dirty="0">
                <a:solidFill>
                  <a:srgbClr val="FF0000"/>
                </a:solidFill>
                <a:latin typeface="Times New Roman"/>
                <a:cs typeface="Symbol" charset="2"/>
                <a:sym typeface="Symbol"/>
              </a:rPr>
              <a:t>∞</a:t>
            </a:r>
            <a:r>
              <a:rPr lang="en-US" sz="2800" dirty="0">
                <a:solidFill>
                  <a:srgbClr val="FF0000"/>
                </a:solidFill>
                <a:sym typeface="Symbol"/>
              </a:rPr>
              <a:t>, </a:t>
            </a:r>
            <a:r>
              <a:rPr lang="en-US" sz="2800" dirty="0">
                <a:solidFill>
                  <a:srgbClr val="FF0000"/>
                </a:solidFill>
                <a:latin typeface="Times New Roman"/>
                <a:cs typeface="Symbol" charset="2"/>
                <a:sym typeface="Symbol"/>
              </a:rPr>
              <a:t>∞</a:t>
            </a:r>
            <a:r>
              <a:rPr lang="en-US" sz="2800" dirty="0">
                <a:solidFill>
                  <a:srgbClr val="FF0000"/>
                </a:solidFill>
              </a:rPr>
              <a:t>)</a:t>
            </a:r>
            <a:r>
              <a:rPr lang="en-US" sz="2800" dirty="0"/>
              <a:t>. </a:t>
            </a:r>
          </a:p>
        </p:txBody>
      </p:sp>
      <p:sp>
        <p:nvSpPr>
          <p:cNvPr id="3" name="Rectangle 2">
            <a:extLst>
              <a:ext uri="{FF2B5EF4-FFF2-40B4-BE49-F238E27FC236}">
                <a16:creationId xmlns:a16="http://schemas.microsoft.com/office/drawing/2014/main" id="{89382F41-2ECB-4E1A-B16A-66B4DACE9177}"/>
              </a:ext>
            </a:extLst>
          </p:cNvPr>
          <p:cNvSpPr/>
          <p:nvPr/>
        </p:nvSpPr>
        <p:spPr>
          <a:xfrm>
            <a:off x="4206240" y="4548947"/>
            <a:ext cx="4572000" cy="1384995"/>
          </a:xfrm>
          <a:prstGeom prst="rect">
            <a:avLst/>
          </a:prstGeom>
        </p:spPr>
        <p:txBody>
          <a:bodyPr>
            <a:spAutoFit/>
          </a:bodyPr>
          <a:lstStyle/>
          <a:p>
            <a:r>
              <a:rPr lang="en-US" sz="2800" dirty="0"/>
              <a:t>The </a:t>
            </a:r>
            <a:r>
              <a:rPr lang="en-US" sz="2800" i="1" dirty="0"/>
              <a:t>y</a:t>
            </a:r>
            <a:r>
              <a:rPr lang="en-US" sz="2800" dirty="0"/>
              <a:t>-values begin at </a:t>
            </a:r>
            <a:r>
              <a:rPr lang="en-US" sz="2800" dirty="0">
                <a:latin typeface="Symbol" pitchFamily="18" charset="2"/>
              </a:rPr>
              <a:t>-</a:t>
            </a:r>
            <a:r>
              <a:rPr lang="en-US" sz="2800" dirty="0"/>
              <a:t>2 and then increase to infinity. The range is the interval </a:t>
            </a:r>
            <a:r>
              <a:rPr lang="en-US" sz="2800" dirty="0">
                <a:solidFill>
                  <a:srgbClr val="FF0000"/>
                </a:solidFill>
              </a:rPr>
              <a:t>[</a:t>
            </a:r>
            <a:r>
              <a:rPr lang="en-US" sz="2800" dirty="0">
                <a:solidFill>
                  <a:srgbClr val="FF0000"/>
                </a:solidFill>
                <a:latin typeface="Symbol" pitchFamily="82" charset="2"/>
              </a:rPr>
              <a:t>-</a:t>
            </a:r>
            <a:r>
              <a:rPr lang="en-US" sz="2800" dirty="0">
                <a:solidFill>
                  <a:srgbClr val="FF0000"/>
                </a:solidFill>
              </a:rPr>
              <a:t>2, </a:t>
            </a:r>
            <a:r>
              <a:rPr lang="en-US" sz="2800" dirty="0">
                <a:solidFill>
                  <a:srgbClr val="FF0000"/>
                </a:solidFill>
                <a:latin typeface="Times New Roman"/>
                <a:cs typeface="Symbol" charset="2"/>
                <a:sym typeface="Symbol"/>
              </a:rPr>
              <a:t>∞</a:t>
            </a:r>
            <a:r>
              <a:rPr lang="en-US" sz="2800" dirty="0">
                <a:solidFill>
                  <a:srgbClr val="FF0000"/>
                </a:solidFill>
              </a:rPr>
              <a:t>)</a:t>
            </a:r>
            <a:r>
              <a:rPr lang="en-US" sz="2800" dirty="0"/>
              <a:t>.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2" grpId="0"/>
      <p:bldP spid="3"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p:cNvSpPr>
          <p:nvPr>
            <p:ph type="title"/>
          </p:nvPr>
        </p:nvSpPr>
        <p:spPr>
          <a:prstGeom prst="rect">
            <a:avLst/>
          </a:prstGeom>
        </p:spPr>
        <p:txBody>
          <a:bodyPr/>
          <a:lstStyle/>
          <a:p>
            <a:r>
              <a:rPr lang="en-US" dirty="0"/>
              <a:t>Functions</a:t>
            </a:r>
            <a:endParaRPr lang="en-US" sz="3200" dirty="0">
              <a:solidFill>
                <a:schemeClr val="accent1"/>
              </a:solidFill>
            </a:endParaRPr>
          </a:p>
        </p:txBody>
      </p:sp>
      <p:sp>
        <p:nvSpPr>
          <p:cNvPr id="14339" name="TextBox 3"/>
          <p:cNvSpPr>
            <a:spLocks noGrp="1" noChangeArrowheads="1"/>
          </p:cNvSpPr>
          <p:nvPr>
            <p:ph idx="1"/>
          </p:nvPr>
        </p:nvSpPr>
        <p:spPr>
          <a:xfrm>
            <a:off x="457200" y="1280160"/>
            <a:ext cx="8229600" cy="1471172"/>
          </a:xfrm>
          <a:prstGeom prst="rect">
            <a:avLst/>
          </a:prstGeom>
          <a:solidFill>
            <a:srgbClr val="FFFFCC"/>
          </a:solidFill>
          <a:ln w="28575">
            <a:solidFill>
              <a:srgbClr val="000000"/>
            </a:solidFill>
          </a:ln>
        </p:spPr>
        <p:txBody>
          <a:bodyPr>
            <a:spAutoFit/>
          </a:bodyPr>
          <a:lstStyle/>
          <a:p>
            <a:pPr marL="15875" indent="-15875" algn="ctr">
              <a:buFont typeface="Courier New" pitchFamily="49" charset="0"/>
              <a:buNone/>
              <a:tabLst>
                <a:tab pos="342900" algn="l"/>
                <a:tab pos="977900" algn="l"/>
                <a:tab pos="7150100" algn="l"/>
              </a:tabLst>
            </a:pPr>
            <a:r>
              <a:rPr lang="en-US" b="1" i="0" dirty="0">
                <a:solidFill>
                  <a:srgbClr val="000000"/>
                </a:solidFill>
              </a:rPr>
              <a:t>Definition</a:t>
            </a:r>
          </a:p>
          <a:p>
            <a:pPr marL="15875" indent="-15875">
              <a:buFont typeface="Courier New" pitchFamily="49" charset="0"/>
              <a:buNone/>
              <a:tabLst>
                <a:tab pos="342900" algn="l"/>
                <a:tab pos="977900" algn="l"/>
                <a:tab pos="7150100" algn="l"/>
              </a:tabLst>
            </a:pPr>
            <a:r>
              <a:rPr lang="en-US" i="0" dirty="0">
                <a:solidFill>
                  <a:srgbClr val="000000"/>
                </a:solidFill>
              </a:rPr>
              <a:t>A </a:t>
            </a:r>
            <a:r>
              <a:rPr lang="en-US" b="1" i="0" dirty="0">
                <a:solidFill>
                  <a:srgbClr val="C00000"/>
                </a:solidFill>
              </a:rPr>
              <a:t>function</a:t>
            </a:r>
            <a:r>
              <a:rPr lang="en-US" i="0" dirty="0">
                <a:solidFill>
                  <a:srgbClr val="000000"/>
                </a:solidFill>
              </a:rPr>
              <a:t> is a relation in which each domain element has exactly one corresponding range element.</a:t>
            </a:r>
          </a:p>
        </p:txBody>
      </p:sp>
    </p:spTree>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SLIDE_COUNT" val="32"/>
  <p:tag name="ARTICULATE_PROJECT_OPEN" val="0"/>
</p:tagLst>
</file>

<file path=ppt/tags/tag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1019</TotalTime>
  <Words>1404</Words>
  <Application>Microsoft Office PowerPoint</Application>
  <PresentationFormat>On-screen Show (4:3)</PresentationFormat>
  <Paragraphs>164</Paragraphs>
  <Slides>32</Slides>
  <Notes>0</Notes>
  <HiddenSlides>0</HiddenSlides>
  <MMClips>0</MMClips>
  <ScaleCrop>false</ScaleCrop>
  <HeadingPairs>
    <vt:vector size="8" baseType="variant">
      <vt:variant>
        <vt:lpstr>Fonts Used</vt:lpstr>
      </vt:variant>
      <vt:variant>
        <vt:i4>6</vt:i4>
      </vt:variant>
      <vt:variant>
        <vt:lpstr>Theme</vt:lpstr>
      </vt:variant>
      <vt:variant>
        <vt:i4>1</vt:i4>
      </vt:variant>
      <vt:variant>
        <vt:lpstr>Embedded OLE Servers</vt:lpstr>
      </vt:variant>
      <vt:variant>
        <vt:i4>1</vt:i4>
      </vt:variant>
      <vt:variant>
        <vt:lpstr>Slide Titles</vt:lpstr>
      </vt:variant>
      <vt:variant>
        <vt:i4>32</vt:i4>
      </vt:variant>
    </vt:vector>
  </HeadingPairs>
  <TitlesOfParts>
    <vt:vector size="40" baseType="lpstr">
      <vt:lpstr>Arial</vt:lpstr>
      <vt:lpstr>Calibri</vt:lpstr>
      <vt:lpstr>Courier New</vt:lpstr>
      <vt:lpstr>Symbol</vt:lpstr>
      <vt:lpstr>Ti86pc</vt:lpstr>
      <vt:lpstr>Times New Roman</vt:lpstr>
      <vt:lpstr>Office Theme</vt:lpstr>
      <vt:lpstr>Equation</vt:lpstr>
      <vt:lpstr>Section 4.R.1</vt:lpstr>
      <vt:lpstr>Objectives</vt:lpstr>
      <vt:lpstr>Relation, Domain, and Range</vt:lpstr>
      <vt:lpstr>Finding Domain and Range</vt:lpstr>
      <vt:lpstr>Example 1: Finding the Domain and Range</vt:lpstr>
      <vt:lpstr>Example 1: Finding the Domain and Range (cont.)</vt:lpstr>
      <vt:lpstr>Example 2: Reading Domain and Range from the Graph of a Relation</vt:lpstr>
      <vt:lpstr>Example 2: Reading Domain and Range from the Graph of a Relation (cont.)</vt:lpstr>
      <vt:lpstr>Functions</vt:lpstr>
      <vt:lpstr>Example 3: Determining if a Relation is a Function</vt:lpstr>
      <vt:lpstr>Example 3: Determining if a Relation is a Function (cont.)</vt:lpstr>
      <vt:lpstr>Example 3: Determining if a Relation is a Function (cont.)</vt:lpstr>
      <vt:lpstr>Vertical Line Test</vt:lpstr>
      <vt:lpstr>Example 4: Using the Vertical Line Test</vt:lpstr>
      <vt:lpstr>Example 4: Using the Vertical Line Test (cont.)</vt:lpstr>
      <vt:lpstr>Example 4: Using the Vertical Line Test (cont.)</vt:lpstr>
      <vt:lpstr>Example 4: Using the Vertical Line Test (cont.)</vt:lpstr>
      <vt:lpstr>Example 4: Using the Vertical Line Test (cont.)</vt:lpstr>
      <vt:lpstr>Linear Functions</vt:lpstr>
      <vt:lpstr>Finding Domains of Functions</vt:lpstr>
      <vt:lpstr>Example 5: Finding the Domain of a Function</vt:lpstr>
      <vt:lpstr>Example 6: Evaluating Functions</vt:lpstr>
      <vt:lpstr>Example 7: Evaluating Nonlinear Functions</vt:lpstr>
      <vt:lpstr>Example 8: Evaluating Functions From a Graph</vt:lpstr>
      <vt:lpstr>Example 8: Evaluating Functions From a Graph (cont.)</vt:lpstr>
      <vt:lpstr>Example 9: Graphing Functions with a TI-84 Plus</vt:lpstr>
      <vt:lpstr>Example 9: Graphing Functions with a TI-84 Plus (cont.)</vt:lpstr>
      <vt:lpstr>Example 9: Graphing Functions with a TI-84 Plus (cont.)</vt:lpstr>
      <vt:lpstr>Example 9: Graphing Functions with a TI-84 Plus (cont.)</vt:lpstr>
      <vt:lpstr>Using a Graphing Calculator to Graph Functions</vt:lpstr>
      <vt:lpstr>Using a Graphing Calculator to Graph Functions</vt:lpstr>
      <vt:lpstr>Using a Graphing Calculator to Graph Functions</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College Algebra 3rd Edition Plus Integrated Review</dc:title>
  <dc:creator>Hawkes Learning</dc:creator>
  <cp:lastModifiedBy>Adam Flaherty</cp:lastModifiedBy>
  <cp:revision>307</cp:revision>
  <dcterms:created xsi:type="dcterms:W3CDTF">2013-04-26T14:43:13Z</dcterms:created>
  <dcterms:modified xsi:type="dcterms:W3CDTF">2020-05-12T18:14:35Z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rticulateGUID">
    <vt:lpwstr>74A64990-E35E-429C-84EE-60D33E359AB2</vt:lpwstr>
  </property>
  <property fmtid="{D5CDD505-2E9C-101B-9397-08002B2CF9AE}" pid="3" name="ArticulatePath">
    <vt:lpwstr>DEV2e_10_5</vt:lpwstr>
  </property>
</Properties>
</file>