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92" r:id="rId10"/>
    <p:sldId id="265" r:id="rId11"/>
    <p:sldId id="267" r:id="rId12"/>
    <p:sldId id="291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7" r:id="rId21"/>
    <p:sldId id="278" r:id="rId22"/>
    <p:sldId id="279" r:id="rId23"/>
    <p:sldId id="293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Kara Roche" initials="KR" lastIdx="2" clrIdx="5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87"/>
    <a:srgbClr val="000000"/>
    <a:srgbClr val="008080"/>
    <a:srgbClr val="008078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3" autoAdjust="0"/>
    <p:restoredTop sz="94660"/>
  </p:normalViewPr>
  <p:slideViewPr>
    <p:cSldViewPr>
      <p:cViewPr varScale="1">
        <p:scale>
          <a:sx n="119" d="100"/>
          <a:sy n="119" d="100"/>
        </p:scale>
        <p:origin x="14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e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1.wmf"/><Relationship Id="rId1" Type="http://schemas.openxmlformats.org/officeDocument/2006/relationships/image" Target="../media/image13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e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4.R.6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Factoring Trinomials: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 ax</a:t>
            </a:r>
            <a:r>
              <a:rPr lang="en-US" b="1" i="1" baseline="30000" dirty="0">
                <a:solidFill>
                  <a:srgbClr val="1F497D"/>
                </a:solidFill>
              </a:rPr>
              <a:t>2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i="1" dirty="0" err="1">
                <a:solidFill>
                  <a:srgbClr val="1F497D"/>
                </a:solidFill>
              </a:rPr>
              <a:t>bx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c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Check the factorization by multiplying.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(3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1)</a:t>
            </a: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		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 marL="514350" indent="-514350">
              <a:lnSpc>
                <a:spcPct val="140000"/>
              </a:lnSpc>
              <a:spcBef>
                <a:spcPct val="30000"/>
              </a:spcBef>
              <a:buClr>
                <a:srgbClr val="366092"/>
              </a:buClr>
              <a:buFont typeface="+mj-lt"/>
              <a:buAutoNum type="alphaLcPeriod" startAt="2"/>
            </a:pPr>
            <a:r>
              <a:rPr lang="en-US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endParaRPr lang="en-US" dirty="0">
              <a:solidFill>
                <a:srgbClr val="FF0008"/>
              </a:solidFill>
            </a:endParaRPr>
          </a:p>
          <a:p>
            <a:pPr>
              <a:spcBef>
                <a:spcPct val="30000"/>
              </a:spcBef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562600" y="3657600"/>
            <a:ext cx="262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original polynomial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974962" y="2391696"/>
            <a:ext cx="3246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962" y="2971800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2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( 3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baseline="46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99"/>
                </a:solidFill>
              </a:rPr>
              <a:t>4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1)</a:t>
            </a:r>
          </a:p>
        </p:txBody>
      </p:sp>
      <p:sp>
        <p:nvSpPr>
          <p:cNvPr id="7" name="Rectangle 6"/>
          <p:cNvSpPr/>
          <p:nvPr/>
        </p:nvSpPr>
        <p:spPr>
          <a:xfrm>
            <a:off x="2974962" y="35814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8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</a:p>
        </p:txBody>
      </p:sp>
      <p:sp>
        <p:nvSpPr>
          <p:cNvPr id="8" name="Rectangle 7"/>
          <p:cNvSpPr/>
          <p:nvPr/>
        </p:nvSpPr>
        <p:spPr>
          <a:xfrm>
            <a:off x="5638799" y="4300458"/>
            <a:ext cx="34184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factoring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gives a positive leading coefficient for the trinomial.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6622" y="4194762"/>
            <a:ext cx="26629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6)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63548" y="4865814"/>
            <a:ext cx="2860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3)(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053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Factoring Completely (cont.)</a:t>
            </a:r>
          </a:p>
        </p:txBody>
      </p:sp>
      <p:sp>
        <p:nvSpPr>
          <p:cNvPr id="1249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253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lnSpc>
                <a:spcPct val="90000"/>
              </a:lnSpc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3"/>
            </a:pP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consider the trinomial: </a:t>
            </a:r>
            <a:r>
              <a:rPr lang="en-US" i="0" dirty="0">
                <a:solidFill>
                  <a:srgbClr val="000087"/>
                </a:solidFill>
              </a:rPr>
              <a:t>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factors of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need to be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1, but </a:t>
            </a:r>
          </a:p>
          <a:p>
            <a:pPr marL="533400" indent="-533400">
              <a:lnSpc>
                <a:spcPct val="8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(2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1)(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1)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chemeClr val="tx1"/>
                </a:solidFill>
              </a:rPr>
              <a:t>So there is no way to factor and get a middle term of </a:t>
            </a:r>
            <a:r>
              <a:rPr lang="en-US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 the product. This trinomial,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46000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</a:t>
            </a:r>
            <a:r>
              <a:rPr lang="en-US" dirty="0">
                <a:solidFill>
                  <a:schemeClr val="tx1"/>
                </a:solidFill>
              </a:rPr>
              <a:t>, is </a:t>
            </a:r>
            <a:r>
              <a:rPr lang="en-US" b="1" dirty="0">
                <a:solidFill>
                  <a:schemeClr val="tx1"/>
                </a:solidFill>
              </a:rPr>
              <a:t>not factorable.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We have</a:t>
            </a:r>
          </a:p>
          <a:p>
            <a:pPr>
              <a:spcBef>
                <a:spcPts val="1000"/>
              </a:spcBef>
            </a:pP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239963"/>
            <a:ext cx="252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203949" y="1807634"/>
            <a:ext cx="2621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?)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4600" y="2908302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</a:rPr>
              <a:t>= 2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u="sng" dirty="0">
                <a:solidFill>
                  <a:srgbClr val="FF0000"/>
                </a:solidFill>
              </a:rPr>
              <a:t>3</a:t>
            </a:r>
            <a:r>
              <a:rPr lang="en-US" sz="2800" i="1" u="sng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1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5539315"/>
            <a:ext cx="232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Factored completely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8400" y="5420783"/>
            <a:ext cx="2630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</a:rPr>
              <a:t> 1)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84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Trial-and-Error Method of Factoring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609600" y="1295400"/>
            <a:ext cx="8229600" cy="4572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Reminder:  </a:t>
            </a:r>
            <a:r>
              <a:rPr lang="en-US" b="1" dirty="0">
                <a:solidFill>
                  <a:srgbClr val="C00000"/>
                </a:solidFill>
              </a:rPr>
              <a:t>To factor completely</a:t>
            </a:r>
            <a:r>
              <a:rPr lang="en-US" dirty="0">
                <a:solidFill>
                  <a:srgbClr val="000000"/>
                </a:solidFill>
              </a:rPr>
              <a:t> means to find factors of the polynomial, none of which are themselves factorable. Thus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is not factored completely because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We could write</a:t>
            </a:r>
          </a:p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46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(2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10)(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2(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5)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1).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dirty="0">
                <a:solidFill>
                  <a:srgbClr val="000000"/>
                </a:solidFill>
              </a:rPr>
              <a:t>This problem can be avoided by first factoring out the GCF (in this case, 2).</a:t>
            </a:r>
          </a:p>
        </p:txBody>
      </p:sp>
    </p:spTree>
    <p:extLst>
      <p:ext uri="{BB962C8B-B14F-4D97-AF65-F5344CB8AC3E}">
        <p14:creationId xmlns:p14="http://schemas.microsoft.com/office/powerpoint/2010/main" val="953924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2606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b="1" dirty="0">
                <a:solidFill>
                  <a:srgbClr val="000000"/>
                </a:solidFill>
              </a:rPr>
              <a:t>Procedure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 </a:t>
            </a:r>
          </a:p>
        </p:txBody>
      </p:sp>
      <p:graphicFrame>
        <p:nvGraphicFramePr>
          <p:cNvPr id="1255605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507606"/>
              </p:ext>
            </p:extLst>
          </p:nvPr>
        </p:nvGraphicFramePr>
        <p:xfrm>
          <a:off x="457200" y="1846008"/>
          <a:ext cx="8229600" cy="18288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General Method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1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1" i="1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1: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∙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charset="2"/>
                          <a:cs typeface="Symbol" charset="2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8515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074396"/>
              </p:ext>
            </p:extLst>
          </p:nvPr>
        </p:nvGraphicFramePr>
        <p:xfrm>
          <a:off x="457200" y="1843548"/>
          <a:ext cx="8229600" cy="3333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37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2:</a:t>
                      </a:r>
                    </a:p>
                  </a:txBody>
                  <a:tcPr marT="45710" marB="4571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and whose sum is 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If this is not possible, then the trinomial is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not factorable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10" marB="4571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Find two integers whose product is 20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whose sum is 9. In this case, 4 ⋅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20 and 4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5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9.)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10" marB="4571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3993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3596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54518" name="Group 1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365950"/>
              </p:ext>
            </p:extLst>
          </p:nvPr>
        </p:nvGraphicFramePr>
        <p:xfrm>
          <a:off x="503904" y="1843548"/>
          <a:ext cx="8229600" cy="2908300"/>
        </p:xfrm>
        <a:graphic>
          <a:graphicData uri="http://schemas.openxmlformats.org/drawingml/2006/table">
            <a:tbl>
              <a:tblPr/>
              <a:tblGrid>
                <a:gridCol w="12422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3:</a:t>
                      </a:r>
                    </a:p>
                  </a:txBody>
                  <a:tcPr marL="93165" marR="93165"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middle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 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the two numbers found in Step 2 as coefficients.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Rewrite the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middle term (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using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and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 as coefficients.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</a:t>
                      </a:r>
                    </a:p>
                  </a:txBody>
                  <a:tcPr marL="93165" marR="93165"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3681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3825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lvl="0" algn="ctr">
              <a:spcBef>
                <a:spcPct val="20000"/>
              </a:spcBef>
              <a:tabLst>
                <a:tab pos="342900" algn="l"/>
                <a:tab pos="520700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520700" algn="l"/>
              </a:tabLs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61638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314102"/>
              </p:ext>
            </p:extLst>
          </p:nvPr>
        </p:nvGraphicFramePr>
        <p:xfrm>
          <a:off x="457200" y="1828800"/>
          <a:ext cx="8229600" cy="3163888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3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4:</a:t>
                      </a:r>
                    </a:p>
                  </a:txBody>
                  <a:tcPr marT="45721" marB="4572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terms.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by grouping the first two terms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and the last two terms.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</a:txBody>
                  <a:tcPr marT="45721" marB="4572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935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Analysis of Factoring by the </a:t>
            </a:r>
            <a:r>
              <a:rPr lang="en-US" i="1" dirty="0"/>
              <a:t>ac</a:t>
            </a:r>
            <a:r>
              <a:rPr lang="en-US" dirty="0"/>
              <a:t>-Method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lvl="0" algn="ctr">
              <a:tabLst>
                <a:tab pos="342900" algn="l"/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Procedure (cont.)</a:t>
            </a:r>
          </a:p>
          <a:p>
            <a:pPr algn="ctr">
              <a:tabLst>
                <a:tab pos="342900" algn="l"/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263698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78743"/>
              </p:ext>
            </p:extLst>
          </p:nvPr>
        </p:nvGraphicFramePr>
        <p:xfrm>
          <a:off x="457200" y="1849437"/>
          <a:ext cx="8229600" cy="4017963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1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Step 5: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factor. This will give two binomial factors of the trinomial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bx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out the common binomial </a:t>
                      </a:r>
                      <a:b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factor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 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Thus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46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=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4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(5x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10)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=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Calibri" pitchFamily="34" charset="0"/>
                        </a:rPr>
                        <a:t>2)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(2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+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5).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957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677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/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FF"/>
                </a:solidFill>
              </a:rPr>
              <a:t>6.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pt-BR" i="1" dirty="0">
                <a:solidFill>
                  <a:srgbClr val="000099"/>
                </a:solidFill>
              </a:rPr>
              <a:t>a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3, </a:t>
            </a:r>
            <a:r>
              <a:rPr lang="pt-BR" i="1" dirty="0">
                <a:solidFill>
                  <a:srgbClr val="000099"/>
                </a:solidFill>
              </a:rPr>
              <a:t>b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19, </a:t>
            </a:r>
            <a:r>
              <a:rPr lang="pt-BR" i="1" dirty="0">
                <a:solidFill>
                  <a:srgbClr val="000099"/>
                </a:solidFill>
              </a:rPr>
              <a:t>c</a:t>
            </a:r>
            <a:r>
              <a:rPr lang="pt-BR" i="0" dirty="0">
                <a:solidFill>
                  <a:srgbClr val="000099"/>
                </a:solidFill>
              </a:rPr>
              <a:t> </a:t>
            </a:r>
            <a:r>
              <a:rPr lang="pt-BR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pt-BR" i="0" dirty="0">
                <a:solidFill>
                  <a:srgbClr val="000099"/>
                </a:solidFill>
              </a:rPr>
              <a:t> 6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 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3 ⋅ 6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Find two integers whose product is 18 and 	   whose sum is 19.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    </a:t>
            </a:r>
            <a:r>
              <a:rPr lang="en-US" i="0" dirty="0">
                <a:solidFill>
                  <a:srgbClr val="000087"/>
                </a:solidFill>
              </a:rPr>
              <a:t>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18 </a:t>
            </a:r>
            <a:r>
              <a:rPr lang="en-US" i="0" dirty="0">
                <a:solidFill>
                  <a:schemeClr val="tx1"/>
                </a:solidFill>
              </a:rPr>
              <a:t>and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18)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</a:p>
          <a:p>
            <a:pPr marL="533400" indent="-533400"/>
            <a:r>
              <a:rPr lang="en-US" dirty="0"/>
              <a:t>		  1 and 18 are the desired coefficients. </a:t>
            </a:r>
            <a:endParaRPr lang="en-US" i="0" dirty="0">
              <a:solidFill>
                <a:srgbClr val="000087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rgbClr val="000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1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697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13446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	</a:t>
            </a:r>
            <a:r>
              <a:rPr lang="en-US" i="0" dirty="0">
                <a:solidFill>
                  <a:schemeClr val="tx1"/>
                </a:solidFill>
              </a:rPr>
              <a:t>Rewrite </a:t>
            </a:r>
            <a:r>
              <a:rPr lang="en-US" dirty="0"/>
              <a:t>the middle term (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19x) as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</a:t>
            </a:r>
            <a:r>
              <a:rPr lang="en-US" i="1" dirty="0"/>
              <a:t>x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18x. </a:t>
            </a:r>
          </a:p>
          <a:p>
            <a:pPr defTabSz="1600200">
              <a:spcBef>
                <a:spcPct val="50000"/>
              </a:spcBef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19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30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0"/>
                </a:solidFill>
              </a:rPr>
              <a:t> 18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endParaRPr lang="en-US" i="0" baseline="30000" dirty="0">
              <a:solidFill>
                <a:schemeClr val="tx1"/>
              </a:solidFill>
            </a:endParaRP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	</a:t>
            </a:r>
            <a:r>
              <a:rPr lang="en-US" i="0" dirty="0">
                <a:solidFill>
                  <a:schemeClr val="tx1"/>
                </a:solidFill>
              </a:rPr>
              <a:t>Factor by grouping.</a:t>
            </a:r>
          </a:p>
          <a:p>
            <a:pPr marL="0" indent="0" defTabSz="160020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87"/>
                </a:solidFill>
              </a:rPr>
              <a:t>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</p:txBody>
      </p:sp>
      <p:sp>
        <p:nvSpPr>
          <p:cNvPr id="6" name="Rectangle 5"/>
          <p:cNvSpPr/>
          <p:nvPr/>
        </p:nvSpPr>
        <p:spPr>
          <a:xfrm>
            <a:off x="3745594" y="3210580"/>
            <a:ext cx="31296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18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r>
              <a:rPr lang="en-US" sz="28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59305" y="3751052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</p:spTree>
    <p:extLst>
      <p:ext uri="{BB962C8B-B14F-4D97-AF65-F5344CB8AC3E}">
        <p14:creationId xmlns:p14="http://schemas.microsoft.com/office/powerpoint/2010/main" val="325740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>
              <a:buFont typeface="Courier New"/>
              <a:buChar char="o"/>
            </a:pPr>
            <a:r>
              <a:rPr lang="en-US" dirty="0"/>
              <a:t>Use the trial-and-error method to factor trinomials. </a:t>
            </a:r>
          </a:p>
          <a:p>
            <a:pPr marL="457200" indent="-457200">
              <a:buFont typeface="Courier New"/>
              <a:buChar char="o"/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trinomials.</a:t>
            </a:r>
          </a:p>
          <a:p>
            <a:endParaRPr lang="en-US" dirty="0"/>
          </a:p>
          <a:p>
            <a:pPr marL="457200" indent="-457200" defTabSz="406400"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26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18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5:	</a:t>
            </a:r>
            <a:r>
              <a:rPr lang="en-US" i="0" dirty="0">
                <a:solidFill>
                  <a:schemeClr val="tx1"/>
                </a:solidFill>
              </a:rPr>
              <a:t>Factor out the common binomial factor </a:t>
            </a:r>
          </a:p>
          <a:p>
            <a:pPr marL="0" indent="0" defTabSz="736600">
              <a:spcBef>
                <a:spcPts val="0"/>
              </a:spcBef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8080"/>
                </a:solidFill>
              </a:rPr>
              <a:t>(3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rgbClr val="000087"/>
                </a:solidFill>
              </a:rPr>
              <a:t>	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19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 </a:t>
            </a: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736600">
              <a:buFont typeface="Courier New" pitchFamily="49" charset="0"/>
              <a:buNone/>
              <a:tabLst>
                <a:tab pos="1377950" algn="l"/>
                <a:tab pos="3425825" algn="l"/>
              </a:tabLst>
            </a:pPr>
            <a:r>
              <a:rPr lang="en-US" i="0" dirty="0">
                <a:solidFill>
                  <a:schemeClr val="tx1"/>
                </a:solidFill>
              </a:rPr>
              <a:t>Note that in Step 3, we could have written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19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as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18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1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 Try this to convince yourself that the result will be the same two factors.</a:t>
            </a:r>
          </a:p>
          <a:p>
            <a:pPr marL="0" indent="0" defTabSz="736600">
              <a:buFont typeface="Symbol" pitchFamily="18" charset="2"/>
              <a:buChar char=" "/>
              <a:tabLst>
                <a:tab pos="1377950" algn="l"/>
                <a:tab pos="3425825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33800" y="222297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18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2746198"/>
            <a:ext cx="315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dirty="0">
                <a:solidFill>
                  <a:srgbClr val="008080"/>
                </a:solidFill>
              </a:rPr>
              <a:t>(3</a:t>
            </a:r>
            <a:r>
              <a:rPr lang="en-US" sz="2800" i="1" dirty="0">
                <a:solidFill>
                  <a:srgbClr val="008080"/>
                </a:solidFill>
              </a:rPr>
              <a:t>x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3800" y="3244872"/>
            <a:ext cx="2399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6600">
              <a:tabLst>
                <a:tab pos="1377950" algn="l"/>
                <a:tab pos="3425825" algn="l"/>
              </a:tabLst>
            </a:pP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</a:rPr>
              <a:t> (3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8080"/>
                </a:solidFill>
              </a:rPr>
              <a:t>1)</a:t>
            </a:r>
            <a:r>
              <a:rPr lang="en-US" sz="2800" dirty="0">
                <a:solidFill>
                  <a:srgbClr val="000087"/>
                </a:solidFill>
              </a:rPr>
              <a:t>(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92128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28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First factor out the greatest common factor 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s-ES" i="0" dirty="0">
                <a:solidFill>
                  <a:srgbClr val="0000FF"/>
                </a:solidFill>
              </a:rPr>
              <a:t>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3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s-ES" i="0" dirty="0">
                <a:solidFill>
                  <a:srgbClr val="0000FF"/>
                </a:solidFill>
              </a:rPr>
              <a:t> 26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r>
              <a:rPr lang="es-ES" i="0" baseline="46000" dirty="0">
                <a:solidFill>
                  <a:srgbClr val="0000FF"/>
                </a:solidFill>
              </a:rPr>
              <a:t>2</a:t>
            </a:r>
            <a:r>
              <a:rPr lang="es-E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s-ES" i="0" dirty="0">
                <a:solidFill>
                  <a:srgbClr val="0000FF"/>
                </a:solidFill>
              </a:rPr>
              <a:t> 12</a:t>
            </a:r>
            <a:r>
              <a:rPr lang="es-ES" i="1" dirty="0">
                <a:solidFill>
                  <a:srgbClr val="0000FF"/>
                </a:solidFill>
              </a:rPr>
              <a:t>y</a:t>
            </a:r>
            <a:endParaRPr lang="es-ES" i="0" dirty="0">
              <a:solidFill>
                <a:srgbClr val="000087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factor the trinomial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s-ES" i="1" dirty="0">
                <a:solidFill>
                  <a:srgbClr val="000087"/>
                </a:solidFill>
              </a:rPr>
              <a:t>y</a:t>
            </a:r>
            <a:r>
              <a:rPr lang="es-ES" i="0" baseline="46000" dirty="0">
                <a:solidFill>
                  <a:srgbClr val="000087"/>
                </a:solidFill>
              </a:rPr>
              <a:t>2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13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  <a:r>
              <a:rPr lang="en-US" i="0" dirty="0">
                <a:solidFill>
                  <a:schemeClr val="tx1"/>
                </a:solidFill>
              </a:rPr>
              <a:t> with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6,       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13, and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6.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9" y="3200400"/>
            <a:ext cx="2837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s-ES" sz="2800" dirty="0">
                <a:solidFill>
                  <a:srgbClr val="000087"/>
                </a:solidFill>
              </a:rPr>
              <a:t> 2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(6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s-ES" sz="2800" dirty="0">
                <a:solidFill>
                  <a:srgbClr val="000087"/>
                </a:solidFill>
              </a:rPr>
              <a:t> 13</a:t>
            </a:r>
            <a:r>
              <a:rPr lang="es-ES" sz="2800" i="1" dirty="0">
                <a:solidFill>
                  <a:srgbClr val="000087"/>
                </a:solidFill>
              </a:rPr>
              <a:t>y</a:t>
            </a:r>
            <a:r>
              <a:rPr lang="es-E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s-ES" sz="2800" dirty="0">
                <a:solidFill>
                  <a:srgbClr val="000087"/>
                </a:solidFill>
              </a:rPr>
              <a:t> 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9086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38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12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</a:t>
            </a:r>
            <a:r>
              <a:rPr lang="en-US" i="0" dirty="0">
                <a:solidFill>
                  <a:schemeClr val="tx1"/>
                </a:solidFill>
              </a:rPr>
              <a:t>:	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 </a:t>
            </a:r>
            <a:r>
              <a:rPr lang="en-US" i="0" dirty="0">
                <a:solidFill>
                  <a:srgbClr val="000087"/>
                </a:solidFill>
              </a:rPr>
              <a:t>6(6)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36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</a:t>
            </a:r>
            <a:r>
              <a:rPr lang="en-US" i="0" dirty="0">
                <a:solidFill>
                  <a:schemeClr val="tx1"/>
                </a:solidFill>
              </a:rPr>
              <a:t>:	Find two integers whose product is </a:t>
            </a:r>
            <a:r>
              <a:rPr lang="en-US" i="0" dirty="0">
                <a:solidFill>
                  <a:srgbClr val="000099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13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ts val="8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i="0" dirty="0">
                <a:solidFill>
                  <a:srgbClr val="9900FF"/>
                </a:solidFill>
              </a:rPr>
              <a:t>	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9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4)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13</a:t>
            </a:r>
          </a:p>
          <a:p>
            <a:pPr>
              <a:tabLst>
                <a:tab pos="1255713" algn="l"/>
              </a:tabLst>
            </a:pPr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This may take some time and experimentation. We do know that both numbers must be negative because the product is positive and the sum is negative. </a:t>
            </a:r>
            <a:r>
              <a:rPr lang="en-US" dirty="0"/>
              <a:t>You might try prime factoring. </a:t>
            </a:r>
          </a:p>
          <a:p>
            <a:pPr>
              <a:tabLst>
                <a:tab pos="1255713" algn="l"/>
              </a:tabLst>
            </a:pPr>
            <a:r>
              <a:rPr lang="en-US" dirty="0"/>
              <a:t>For example: 36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/>
              <a:t>2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</a:t>
            </a:r>
            <a:r>
              <a:rPr lang="en-US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 </a:t>
            </a:r>
            <a:r>
              <a:rPr lang="en-US" dirty="0"/>
              <a:t>3 </a:t>
            </a:r>
            <a:endParaRPr lang="en-US" i="0" dirty="0">
              <a:solidFill>
                <a:srgbClr val="99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16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combinations of these prime factors, we can write the following.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4 and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9 are the desired coefficients.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</a:t>
            </a:r>
            <a:r>
              <a:rPr lang="en-US" i="1" dirty="0">
                <a:solidFill>
                  <a:schemeClr val="accent1"/>
                </a:solidFill>
              </a:rPr>
              <a:t>ac</a:t>
            </a:r>
            <a:r>
              <a:rPr lang="en-US" dirty="0">
                <a:solidFill>
                  <a:schemeClr val="accent1"/>
                </a:solidFill>
              </a:rPr>
              <a:t>-Method (cont.)</a:t>
            </a:r>
            <a:endParaRPr lang="en-US" dirty="0"/>
          </a:p>
        </p:txBody>
      </p:sp>
      <p:graphicFrame>
        <p:nvGraphicFramePr>
          <p:cNvPr id="4" name="Group 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850149"/>
              </p:ext>
            </p:extLst>
          </p:nvPr>
        </p:nvGraphicFramePr>
        <p:xfrm>
          <a:off x="609600" y="2252132"/>
          <a:ext cx="5791200" cy="291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6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5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27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  <a:t>Negative </a:t>
                      </a:r>
                      <a:br>
                        <a:rPr lang="en-US" sz="2800" b="0" i="0" u="none" strike="noStrike" kern="1200" baseline="0" dirty="0">
                          <a:solidFill>
                            <a:srgbClr val="36609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Factors of 36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b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Sum </a:t>
                      </a:r>
                      <a:endParaRPr kumimoji="0" lang="en-US" sz="2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160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</a:rPr>
                        <a:t> 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mpd="sng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43123" marR="143123"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26"/>
          <p:cNvSpPr>
            <a:spLocks noChangeArrowheads="1"/>
          </p:cNvSpPr>
          <p:nvPr/>
        </p:nvSpPr>
        <p:spPr bwMode="auto">
          <a:xfrm>
            <a:off x="6019800" y="4864098"/>
            <a:ext cx="2082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We can stop here!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7657" y="3232149"/>
            <a:ext cx="13716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 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·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12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4 · 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  <a:latin typeface="Calibri"/>
                <a:cs typeface="Calibri"/>
              </a:rPr>
              <a:t>9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86668" y="3232149"/>
            <a:ext cx="27432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36)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37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18)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20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(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12)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15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4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FF0000"/>
                </a:solidFill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9)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83426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48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Steps 3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/>
              <a:t>Rewrite the middle term (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13</a:t>
            </a:r>
            <a:r>
              <a:rPr lang="en-US" i="1" dirty="0"/>
              <a:t>y</a:t>
            </a:r>
            <a:r>
              <a:rPr lang="en-US" dirty="0"/>
              <a:t>) as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9</a:t>
            </a:r>
            <a:r>
              <a:rPr lang="en-US" i="1" dirty="0"/>
              <a:t>y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y</a:t>
            </a:r>
            <a:r>
              <a:rPr lang="en-US" dirty="0"/>
              <a:t>.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6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i="0" baseline="46000" dirty="0">
                <a:solidFill>
                  <a:srgbClr val="000087"/>
                </a:solidFill>
              </a:rPr>
              <a:t>2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FF0000"/>
                </a:solidFill>
              </a:rPr>
              <a:t>13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87"/>
                </a:solidFill>
              </a:rPr>
              <a:t>6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 is factored from the last two terms so that    	there will be a common binomial factor (2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3).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</a:t>
            </a:r>
            <a:r>
              <a:rPr lang="en-US" b="1" dirty="0"/>
              <a:t>4 and 5: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9900FF"/>
                </a:solidFill>
              </a:rPr>
              <a:t>(2</a:t>
            </a:r>
            <a:r>
              <a:rPr lang="en-US" i="1" dirty="0">
                <a:solidFill>
                  <a:srgbClr val="9900FF"/>
                </a:solidFill>
              </a:rPr>
              <a:t>y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 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1703388" algn="l"/>
              </a:tabLst>
            </a:pPr>
            <a:r>
              <a:rPr lang="en-US" dirty="0">
                <a:solidFill>
                  <a:srgbClr val="0000FF"/>
                </a:solidFill>
              </a:rPr>
              <a:t>	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4803" y="1794691"/>
            <a:ext cx="2660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6321" y="4178298"/>
            <a:ext cx="2916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9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90946" y="4732864"/>
            <a:ext cx="3348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</a:p>
        </p:txBody>
      </p:sp>
      <p:sp>
        <p:nvSpPr>
          <p:cNvPr id="9" name="Rectangle 8"/>
          <p:cNvSpPr/>
          <p:nvPr/>
        </p:nvSpPr>
        <p:spPr>
          <a:xfrm>
            <a:off x="3990946" y="5342464"/>
            <a:ext cx="26965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(2</a:t>
            </a:r>
            <a:r>
              <a:rPr lang="en-US" sz="2800" i="1" dirty="0">
                <a:solidFill>
                  <a:srgbClr val="008080"/>
                </a:solidFill>
              </a:rPr>
              <a:t>y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8080"/>
                </a:solidFill>
              </a:rPr>
              <a:t>3)</a:t>
            </a:r>
            <a:r>
              <a:rPr lang="en-US" sz="2800" dirty="0">
                <a:solidFill>
                  <a:srgbClr val="000087"/>
                </a:solidFill>
              </a:rPr>
              <a:t>(3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87"/>
                </a:solidFill>
              </a:rPr>
              <a:t>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732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59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2970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</a:rPr>
              <a:t>Thus for the original expression,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rgbClr val="0000FF"/>
                </a:solidFill>
              </a:rPr>
              <a:t>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spcBef>
                <a:spcPct val="30000"/>
              </a:spcBef>
              <a:buFont typeface="Courier New" pitchFamily="49" charset="0"/>
              <a:buNone/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	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870093" y="1915583"/>
            <a:ext cx="27687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(6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13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6)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5791200" y="1977035"/>
            <a:ext cx="335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401888" algn="l"/>
                <a:tab pos="2455863" algn="l"/>
                <a:tab pos="3767138" algn="l"/>
                <a:tab pos="5145088" algn="l"/>
              </a:tabLst>
            </a:pPr>
            <a:r>
              <a:rPr lang="en-US" sz="2000" dirty="0">
                <a:solidFill>
                  <a:srgbClr val="008080"/>
                </a:solidFill>
              </a:rPr>
              <a:t>Do not forget to write the common monomial factor,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, in the answer.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70093" y="2510435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(2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3)(3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FF0008"/>
                </a:solidFill>
              </a:rPr>
              <a:t>2)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492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</a:t>
            </a:r>
            <a:r>
              <a:rPr lang="en-US" sz="3200" i="1" dirty="0">
                <a:solidFill>
                  <a:schemeClr val="accent1"/>
                </a:solidFill>
              </a:rPr>
              <a:t>ac</a:t>
            </a:r>
            <a:r>
              <a:rPr lang="en-US" sz="3200" dirty="0">
                <a:solidFill>
                  <a:schemeClr val="accent1"/>
                </a:solidFill>
              </a:rPr>
              <a:t>-Method</a:t>
            </a:r>
          </a:p>
        </p:txBody>
      </p:sp>
      <p:sp>
        <p:nvSpPr>
          <p:cNvPr id="12769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  <a:tab pos="1255713" algn="l"/>
              </a:tabLst>
            </a:pPr>
            <a:r>
              <a:rPr lang="en-US" dirty="0"/>
              <a:t>Use the </a:t>
            </a:r>
            <a:r>
              <a:rPr lang="en-US" i="1" dirty="0"/>
              <a:t>ac</a:t>
            </a:r>
            <a:r>
              <a:rPr lang="en-US" dirty="0"/>
              <a:t>-method to factor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–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0" dirty="0"/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4,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5, </a:t>
            </a:r>
            <a:r>
              <a:rPr lang="en-US" i="1" dirty="0">
                <a:solidFill>
                  <a:srgbClr val="000099"/>
                </a:solidFill>
              </a:rPr>
              <a:t>c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Find the product </a:t>
            </a:r>
            <a:r>
              <a:rPr lang="en-US" i="1" dirty="0">
                <a:solidFill>
                  <a:schemeClr val="tx1"/>
                </a:solidFill>
              </a:rPr>
              <a:t>ac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i="0" dirty="0">
                <a:solidFill>
                  <a:srgbClr val="000087"/>
                </a:solidFill>
              </a:rPr>
              <a:t>4(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6)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Find two integers whose product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		whose sum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We know that one number must be positive and the other negative because the product is negative.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1255713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24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9900FF"/>
                </a:solidFill>
              </a:rPr>
              <a:t>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3)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9900FF"/>
                </a:solidFill>
              </a:rPr>
              <a:t> (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8)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9900FF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5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6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Using 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(cont.)</a:t>
            </a:r>
          </a:p>
        </p:txBody>
      </p:sp>
      <p:sp>
        <p:nvSpPr>
          <p:cNvPr id="12779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Steps 3: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Rewrite the middle term 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as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87"/>
                </a:solidFill>
              </a:rPr>
              <a:t>4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baseline="46000" dirty="0">
                <a:solidFill>
                  <a:srgbClr val="000087"/>
                </a:solidFill>
              </a:rPr>
              <a:t>2</a:t>
            </a:r>
            <a:r>
              <a:rPr lang="en-US" i="0" baseline="4600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87"/>
                </a:solidFill>
              </a:rPr>
              <a:t> 6</a:t>
            </a: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000087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Step 4</a:t>
            </a:r>
            <a:r>
              <a:rPr lang="en-US" b="1" dirty="0">
                <a:solidFill>
                  <a:schemeClr val="tx1"/>
                </a:solidFill>
              </a:rPr>
              <a:t> and 5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r>
              <a:rPr lang="en-US" i="0" dirty="0">
                <a:solidFill>
                  <a:schemeClr val="tx1"/>
                </a:solidFill>
              </a:rPr>
              <a:t> Factor out the common binomial factor </a:t>
            </a:r>
            <a:r>
              <a:rPr lang="en-US" i="0" dirty="0">
                <a:solidFill>
                  <a:srgbClr val="008080"/>
                </a:solidFill>
              </a:rPr>
              <a:t>(4</a:t>
            </a:r>
            <a:r>
              <a:rPr lang="en-US" i="1" dirty="0">
                <a:solidFill>
                  <a:srgbClr val="008080"/>
                </a:solidFill>
              </a:rPr>
              <a:t>x</a:t>
            </a:r>
            <a:r>
              <a:rPr lang="en-US" i="0" dirty="0">
                <a:solidFill>
                  <a:srgbClr val="008080"/>
                </a:solidFill>
              </a:rPr>
              <a:t> </a:t>
            </a:r>
            <a:r>
              <a:rPr lang="en-US" i="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8080"/>
                </a:solidFill>
              </a:rPr>
              <a:t>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endParaRPr lang="en-US" i="0" dirty="0">
              <a:solidFill>
                <a:srgbClr val="000087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		         	</a:t>
            </a:r>
            <a:endParaRPr lang="en-US" i="0" dirty="0">
              <a:solidFill>
                <a:srgbClr val="CC0060"/>
              </a:solidFill>
            </a:endParaRPr>
          </a:p>
          <a:p>
            <a:pPr>
              <a:buFont typeface="Symbol" pitchFamily="18" charset="2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</p:txBody>
      </p:sp>
      <p:sp>
        <p:nvSpPr>
          <p:cNvPr id="4" name="Rectangle 3"/>
          <p:cNvSpPr/>
          <p:nvPr/>
        </p:nvSpPr>
        <p:spPr>
          <a:xfrm>
            <a:off x="3987126" y="1794736"/>
            <a:ext cx="27202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baseline="46000" dirty="0"/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8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987126" y="2335164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2(4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87"/>
                </a:solidFill>
              </a:rPr>
              <a:t> 3)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974863" y="3764226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000087"/>
                </a:solidFill>
              </a:rPr>
              <a:t>4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sz="2800" dirty="0">
                <a:solidFill>
                  <a:srgbClr val="000087"/>
                </a:solidFill>
              </a:rPr>
              <a:t>3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8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6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974863" y="4329892"/>
            <a:ext cx="3369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 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 2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4863" y="485311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8080"/>
                </a:solidFill>
              </a:rPr>
              <a:t>(4</a:t>
            </a:r>
            <a:r>
              <a:rPr lang="en-US" sz="2800" i="1" dirty="0">
                <a:solidFill>
                  <a:srgbClr val="008080"/>
                </a:solidFill>
              </a:rPr>
              <a:t>x</a:t>
            </a:r>
            <a:r>
              <a:rPr lang="en-US" sz="2800" dirty="0">
                <a:solidFill>
                  <a:srgbClr val="008080"/>
                </a:solidFill>
              </a:rPr>
              <a:t> </a:t>
            </a:r>
            <a:r>
              <a:rPr lang="en-US" sz="28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8080"/>
                </a:solidFill>
              </a:rPr>
              <a:t> 3)</a:t>
            </a:r>
            <a:r>
              <a:rPr lang="en-US" sz="2800" dirty="0">
                <a:solidFill>
                  <a:srgbClr val="FF0008"/>
                </a:solidFill>
              </a:rPr>
              <a:t>(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 2)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135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7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3239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When factoring polynomials, always look for the 	greatest common factor first. Then, if there is one, 	remember to include this common factor as part of 	the answer.</a:t>
            </a:r>
          </a:p>
          <a:p>
            <a:pPr>
              <a:spcBef>
                <a:spcPct val="50000"/>
              </a:spcBef>
              <a:buClr>
                <a:srgbClr val="000000"/>
              </a:buClr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2.		</a:t>
            </a:r>
            <a:r>
              <a:rPr lang="en-US" b="1" i="0" dirty="0">
                <a:solidFill>
                  <a:srgbClr val="C00000"/>
                </a:solidFill>
              </a:rPr>
              <a:t>To factor completely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means to find factors of the 		polynomial such that none of the factors are 			themselves factorable.</a:t>
            </a:r>
          </a:p>
        </p:txBody>
      </p:sp>
    </p:spTree>
    <p:extLst>
      <p:ext uri="{BB962C8B-B14F-4D97-AF65-F5344CB8AC3E}">
        <p14:creationId xmlns:p14="http://schemas.microsoft.com/office/powerpoint/2010/main" val="355117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Tips to Keep in Mind while Factoring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379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 startAt="3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Not all polynomials are factorable. (See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46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1 in 	Example 2c.) </a:t>
            </a:r>
            <a:r>
              <a:rPr lang="en-US" b="1" i="0" dirty="0">
                <a:solidFill>
                  <a:srgbClr val="C00000"/>
                </a:solidFill>
              </a:rPr>
              <a:t>Any polynomial that cannot be 	factored as the product of polynomials with integer coefficients is not factorable.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4"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Factoring can be checked by multiplying the factors. 	The product should be the original expression.</a:t>
            </a:r>
          </a:p>
        </p:txBody>
      </p:sp>
    </p:spTree>
    <p:extLst>
      <p:ext uri="{BB962C8B-B14F-4D97-AF65-F5344CB8AC3E}">
        <p14:creationId xmlns:p14="http://schemas.microsoft.com/office/powerpoint/2010/main" val="306854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Guidelines for the Trial-and-Error Method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AutoNum type="arabicPeriod"/>
              <a:tabLst>
                <a:tab pos="53975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positive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), the 	signs in both factors will be the same, </a:t>
            </a:r>
            <a:r>
              <a:rPr lang="en-US" dirty="0">
                <a:solidFill>
                  <a:srgbClr val="000000"/>
                </a:solidFill>
              </a:rPr>
              <a:t>either both 	positive or both negative. </a:t>
            </a:r>
          </a:p>
          <a:p>
            <a:pPr marL="533400" indent="-533400">
              <a:buFont typeface="+mj-lt"/>
              <a:buAutoNum type="arabicPeriod"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sign of the constant term is negative (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),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25261888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Factoring Trinomials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Completely factor each trinomial. Be sure to begin by looking for the greatest common factor.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38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87"/>
                </a:solidFill>
              </a:rPr>
              <a:t> (5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pitchFamily="18" charset="2"/>
              </a:rPr>
              <a:t>+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)(3</a:t>
            </a:r>
            <a:r>
              <a:rPr lang="en-US" i="1" dirty="0">
                <a:solidFill>
                  <a:srgbClr val="000087"/>
                </a:solidFill>
              </a:rPr>
              <a:t>x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dirty="0">
                <a:solidFill>
                  <a:srgbClr val="000087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87"/>
                </a:solidFill>
              </a:rPr>
              <a:t> </a:t>
            </a:r>
            <a:r>
              <a:rPr lang="en-US" i="0" u="sng" dirty="0">
                <a:solidFill>
                  <a:srgbClr val="000087"/>
                </a:solidFill>
              </a:rPr>
              <a:t>______</a:t>
            </a:r>
            <a:r>
              <a:rPr lang="en-US" i="0" dirty="0">
                <a:solidFill>
                  <a:srgbClr val="000087"/>
                </a:solidFill>
              </a:rPr>
              <a:t>)</a:t>
            </a: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 startAt="2"/>
              <a:tabLst>
                <a:tab pos="463550" algn="l"/>
              </a:tabLst>
            </a:pP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108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87"/>
                </a:solidFill>
              </a:rPr>
              <a:t> 2( </a:t>
            </a:r>
            <a:r>
              <a:rPr lang="en-US" u="sng" dirty="0">
                <a:solidFill>
                  <a:srgbClr val="000087"/>
                </a:solidFill>
              </a:rPr>
              <a:t>  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baseline="46000" dirty="0">
                <a:solidFill>
                  <a:srgbClr val="000087"/>
                </a:solidFill>
              </a:rPr>
              <a:t>2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 </a:t>
            </a:r>
            <a:r>
              <a:rPr lang="en-US" u="sng" dirty="0">
                <a:solidFill>
                  <a:srgbClr val="000087"/>
                </a:solidFill>
                <a:latin typeface="Symbol" pitchFamily="18" charset="2"/>
              </a:rPr>
              <a:t>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                              = </a:t>
            </a:r>
            <a:r>
              <a:rPr lang="en-US" dirty="0">
                <a:solidFill>
                  <a:srgbClr val="000087"/>
                </a:solidFill>
              </a:rPr>
              <a:t>2(2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)(</a:t>
            </a:r>
            <a:r>
              <a:rPr lang="en-US" i="1" dirty="0">
                <a:solidFill>
                  <a:srgbClr val="000087"/>
                </a:solidFill>
              </a:rPr>
              <a:t>y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87"/>
                </a:solidFill>
              </a:rPr>
              <a:t> </a:t>
            </a:r>
            <a:r>
              <a:rPr lang="en-US" u="sng" dirty="0">
                <a:solidFill>
                  <a:srgbClr val="000087"/>
                </a:solidFill>
              </a:rPr>
              <a:t>            </a:t>
            </a:r>
            <a:r>
              <a:rPr lang="en-US" dirty="0">
                <a:solidFill>
                  <a:srgbClr val="000087"/>
                </a:solidFill>
              </a:rPr>
              <a:t>)</a:t>
            </a:r>
            <a:endParaRPr lang="en-US" b="1" dirty="0">
              <a:solidFill>
                <a:srgbClr val="000087"/>
              </a:solidFill>
              <a:latin typeface="Myriad Roman" pitchFamily="34" charset="0"/>
            </a:endParaRPr>
          </a:p>
          <a:p>
            <a:pPr marL="514350" indent="-51435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endParaRPr lang="en-US" i="0" dirty="0">
              <a:solidFill>
                <a:srgbClr val="000087"/>
              </a:solidFill>
            </a:endParaRPr>
          </a:p>
        </p:txBody>
      </p:sp>
      <p:sp>
        <p:nvSpPr>
          <p:cNvPr id="1281028" name="Text Box 4"/>
          <p:cNvSpPr txBox="1">
            <a:spLocks noChangeArrowheads="1"/>
          </p:cNvSpPr>
          <p:nvPr/>
        </p:nvSpPr>
        <p:spPr bwMode="auto">
          <a:xfrm>
            <a:off x="4540251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81029" name="Text Box 5"/>
          <p:cNvSpPr txBox="1">
            <a:spLocks noChangeArrowheads="1"/>
          </p:cNvSpPr>
          <p:nvPr/>
        </p:nvSpPr>
        <p:spPr bwMode="auto">
          <a:xfrm>
            <a:off x="6487583" y="3581400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62400" y="2341034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− 108</a:t>
            </a:r>
            <a:endParaRPr lang="en-US" sz="2800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208139" y="4216401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943600" y="425873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467600" y="4243915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54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0600" y="487256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6477000" y="4890029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466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1028" grpId="0"/>
      <p:bldP spid="1281029" grpId="0"/>
      <p:bldP spid="8" grpId="0"/>
      <p:bldP spid="9" grpId="0"/>
      <p:bldP spid="10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The </a:t>
            </a:r>
            <a:r>
              <a:rPr lang="en-US" sz="3200" i="1">
                <a:solidFill>
                  <a:schemeClr val="accent1"/>
                </a:solidFill>
              </a:rPr>
              <a:t>ac</a:t>
            </a:r>
            <a:r>
              <a:rPr lang="en-US" sz="3200">
                <a:solidFill>
                  <a:schemeClr val="accent1"/>
                </a:solidFill>
              </a:rPr>
              <a:t>-Method of Factoring</a:t>
            </a:r>
          </a:p>
        </p:txBody>
      </p:sp>
      <p:sp>
        <p:nvSpPr>
          <p:cNvPr id="3686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No matter which method you use (the </a:t>
            </a:r>
            <a:r>
              <a:rPr lang="en-US" i="1" dirty="0">
                <a:solidFill>
                  <a:srgbClr val="000000"/>
                </a:solidFill>
              </a:rPr>
              <a:t>ac</a:t>
            </a:r>
            <a:r>
              <a:rPr lang="en-US" i="0" dirty="0">
                <a:solidFill>
                  <a:srgbClr val="000000"/>
                </a:solidFill>
              </a:rPr>
              <a:t>-method or the trial-and-error method), factoring trinomials takes time. </a:t>
            </a:r>
            <a:r>
              <a:rPr lang="en-US" i="0">
                <a:solidFill>
                  <a:srgbClr val="000000"/>
                </a:solidFill>
              </a:rPr>
              <a:t>With </a:t>
            </a:r>
            <a:r>
              <a:rPr lang="en-US" i="0" dirty="0">
                <a:solidFill>
                  <a:srgbClr val="000000"/>
                </a:solidFill>
              </a:rPr>
              <a:t>practice, you will become more efficient with either method</a:t>
            </a:r>
            <a:r>
              <a:rPr lang="en-US" i="0">
                <a:solidFill>
                  <a:srgbClr val="000000"/>
                </a:solidFill>
              </a:rPr>
              <a:t>. Make </a:t>
            </a:r>
            <a:r>
              <a:rPr lang="en-US" i="0" dirty="0">
                <a:solidFill>
                  <a:srgbClr val="000000"/>
                </a:solidFill>
              </a:rPr>
              <a:t>sure to be patient and observant.</a:t>
            </a:r>
          </a:p>
        </p:txBody>
      </p:sp>
    </p:spTree>
    <p:extLst>
      <p:ext uri="{BB962C8B-B14F-4D97-AF65-F5344CB8AC3E}">
        <p14:creationId xmlns:p14="http://schemas.microsoft.com/office/powerpoint/2010/main" val="57360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Use the trial-and-error method to factor each polynomial.</a:t>
            </a:r>
          </a:p>
          <a:p>
            <a:pPr>
              <a:buClr>
                <a:srgbClr val="366092"/>
              </a:buClr>
              <a:tabLst>
                <a:tab pos="457200" algn="l"/>
              </a:tabLst>
            </a:pPr>
            <a:r>
              <a:rPr lang="en-US" sz="2800" dirty="0">
                <a:solidFill>
                  <a:srgbClr val="366092"/>
                </a:solidFill>
              </a:rPr>
              <a:t>a.	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</a:p>
          <a:p>
            <a:pPr>
              <a:tabLst>
                <a:tab pos="457200" algn="l"/>
              </a:tabLst>
            </a:pPr>
            <a:endParaRPr lang="en-US" sz="1200" dirty="0"/>
          </a:p>
          <a:p>
            <a:pPr>
              <a:tabLst>
                <a:tab pos="457200" algn="l"/>
              </a:tabLst>
            </a:pPr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Since the middle term is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6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/>
              <a:t>and the constant is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dirty="0"/>
              <a:t>, we know that the two factors of 5 must both be positive,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5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99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1</a:t>
            </a:r>
            <a:r>
              <a:rPr lang="en-US" sz="2800" dirty="0"/>
              <a:t>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368800" y="5004884"/>
            <a:ext cx="1554480" cy="684213"/>
            <a:chOff x="4419600" y="4819650"/>
            <a:chExt cx="1447800" cy="684213"/>
          </a:xfrm>
        </p:grpSpPr>
        <p:sp>
          <p:nvSpPr>
            <p:cNvPr id="7181" name="Line 8"/>
            <p:cNvSpPr>
              <a:spLocks noChangeShapeType="1"/>
            </p:cNvSpPr>
            <p:nvPr/>
          </p:nvSpPr>
          <p:spPr bwMode="auto">
            <a:xfrm flipV="1">
              <a:off x="44196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9"/>
            <p:cNvSpPr>
              <a:spLocks noChangeShapeType="1"/>
            </p:cNvSpPr>
            <p:nvPr/>
          </p:nvSpPr>
          <p:spPr bwMode="auto">
            <a:xfrm>
              <a:off x="4419600" y="5503863"/>
              <a:ext cx="14478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0"/>
            <p:cNvSpPr>
              <a:spLocks noChangeShapeType="1"/>
            </p:cNvSpPr>
            <p:nvPr/>
          </p:nvSpPr>
          <p:spPr bwMode="auto">
            <a:xfrm flipV="1">
              <a:off x="5867400" y="481965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889500" y="5004884"/>
            <a:ext cx="457200" cy="304800"/>
            <a:chOff x="2016" y="2688"/>
            <a:chExt cx="624" cy="480"/>
          </a:xfrm>
        </p:grpSpPr>
        <p:sp>
          <p:nvSpPr>
            <p:cNvPr id="7178" name="Line 1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6" name="Text Box 15"/>
          <p:cNvSpPr txBox="1">
            <a:spLocks noChangeArrowheads="1"/>
          </p:cNvSpPr>
          <p:nvPr/>
        </p:nvSpPr>
        <p:spPr bwMode="auto">
          <a:xfrm>
            <a:off x="4953000" y="5290634"/>
            <a:ext cx="6858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5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7177" name="Text Box 16"/>
          <p:cNvSpPr txBox="1">
            <a:spLocks noChangeArrowheads="1"/>
          </p:cNvSpPr>
          <p:nvPr/>
        </p:nvSpPr>
        <p:spPr bwMode="auto">
          <a:xfrm>
            <a:off x="4991100" y="563880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21143"/>
              </p:ext>
            </p:extLst>
          </p:nvPr>
        </p:nvGraphicFramePr>
        <p:xfrm>
          <a:off x="3859213" y="4560384"/>
          <a:ext cx="226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6" name="Equation" r:id="rId3" imgW="2260440" imgH="469800" progId="Equation.DSMT4">
                  <p:embed/>
                </p:oleObj>
              </mc:Choice>
              <mc:Fallback>
                <p:oleObj name="Equation" r:id="rId3" imgW="2260440" imgH="469800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4560384"/>
                        <a:ext cx="226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854674"/>
              </p:ext>
            </p:extLst>
          </p:nvPr>
        </p:nvGraphicFramePr>
        <p:xfrm>
          <a:off x="2317750" y="4548188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" name="Equation" r:id="rId5" imgW="1444320" imgH="393120" progId="Equation.DSMT4">
                  <p:embed/>
                </p:oleObj>
              </mc:Choice>
              <mc:Fallback>
                <p:oleObj name="Equation" r:id="rId5" imgW="1444320" imgH="393120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548188"/>
                        <a:ext cx="1460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31233"/>
              </p:ext>
            </p:extLst>
          </p:nvPr>
        </p:nvGraphicFramePr>
        <p:xfrm>
          <a:off x="4267200" y="47244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8" name="Equation" r:id="rId7" imgW="215806" imgH="228501" progId="Equation.DSMT4">
                  <p:embed/>
                </p:oleObj>
              </mc:Choice>
              <mc:Fallback>
                <p:oleObj name="Equation" r:id="rId7" imgW="215806" imgH="228501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244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754366"/>
              </p:ext>
            </p:extLst>
          </p:nvPr>
        </p:nvGraphicFramePr>
        <p:xfrm>
          <a:off x="5501216" y="4648200"/>
          <a:ext cx="50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9" name="Equation" r:id="rId9" imgW="508000" imgH="279400" progId="Equation.DSMT4">
                  <p:embed/>
                </p:oleObj>
              </mc:Choice>
              <mc:Fallback>
                <p:oleObj name="Equation" r:id="rId9" imgW="508000" imgH="279400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216" y="4648200"/>
                        <a:ext cx="50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883135"/>
              </p:ext>
            </p:extLst>
          </p:nvPr>
        </p:nvGraphicFramePr>
        <p:xfrm>
          <a:off x="4516438" y="4661984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0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661984"/>
                        <a:ext cx="46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1906"/>
              </p:ext>
            </p:extLst>
          </p:nvPr>
        </p:nvGraphicFramePr>
        <p:xfrm>
          <a:off x="5257800" y="4713817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1" name="Equation" r:id="rId13" imgW="215806" imgH="228501" progId="Equation.DSMT4">
                  <p:embed/>
                </p:oleObj>
              </mc:Choice>
              <mc:Fallback>
                <p:oleObj name="Equation" r:id="rId13" imgW="215806" imgH="228501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713817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24715" y="2133197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sz="2800" dirty="0">
                <a:solidFill>
                  <a:srgbClr val="0000FF"/>
                </a:solidFill>
              </a:rPr>
              <a:t>4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01783" y="2133197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31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194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390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60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b.</a:t>
            </a:r>
            <a:r>
              <a:rPr lang="en-US" dirty="0">
                <a:solidFill>
                  <a:srgbClr val="0000FF"/>
                </a:solidFill>
              </a:rPr>
              <a:t> 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15</a:t>
            </a:r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9900FF"/>
                </a:solidFill>
              </a:rPr>
              <a:t>F</a:t>
            </a:r>
            <a:r>
              <a:rPr lang="en-US" i="0" dirty="0">
                <a:solidFill>
                  <a:srgbClr val="9900FF"/>
                </a:solidFill>
              </a:rPr>
              <a:t>: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  </a:t>
            </a:r>
            <a:r>
              <a:rPr lang="en-US" i="0" dirty="0">
                <a:solidFill>
                  <a:schemeClr val="tx1"/>
                </a:solidFill>
              </a:rPr>
              <a:t>and   </a:t>
            </a:r>
            <a:r>
              <a:rPr lang="en-US" i="0" dirty="0">
                <a:solidFill>
                  <a:srgbClr val="9900FF"/>
                </a:solidFill>
              </a:rPr>
              <a:t>4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baseline="30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0" dirty="0">
                <a:solidFill>
                  <a:srgbClr val="9900FF"/>
                </a:solidFill>
              </a:rPr>
              <a:t> 2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b="1" i="0" dirty="0">
                <a:solidFill>
                  <a:srgbClr val="00B050"/>
                </a:solidFill>
              </a:rPr>
              <a:t>L</a:t>
            </a:r>
            <a:r>
              <a:rPr lang="en-US" i="0" dirty="0">
                <a:solidFill>
                  <a:srgbClr val="00B050"/>
                </a:solidFill>
              </a:rPr>
              <a:t>: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⋅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15</a:t>
            </a:r>
            <a:r>
              <a:rPr lang="en-US" i="0" dirty="0">
                <a:solidFill>
                  <a:schemeClr val="tx1"/>
                </a:solidFill>
              </a:rPr>
              <a:t>,  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,   and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15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B050"/>
                </a:solidFill>
              </a:rPr>
              <a:t>5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  <a:sym typeface="Symbol"/>
              </a:rPr>
              <a:t></a:t>
            </a:r>
            <a:r>
              <a:rPr lang="en-US" dirty="0">
                <a:solidFill>
                  <a:srgbClr val="00B050"/>
                </a:solidFill>
                <a:latin typeface="Symbol" charset="2"/>
                <a:cs typeface="Symbol" charset="2"/>
              </a:rPr>
              <a:t> </a:t>
            </a:r>
            <a:r>
              <a:rPr lang="en-US" i="0" dirty="0">
                <a:solidFill>
                  <a:srgbClr val="00B050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Trials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295400" y="4292600"/>
            <a:ext cx="1874520" cy="684213"/>
            <a:chOff x="1920" y="2976"/>
            <a:chExt cx="624" cy="480"/>
          </a:xfrm>
        </p:grpSpPr>
        <p:sp>
          <p:nvSpPr>
            <p:cNvPr id="8204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905000" y="4292600"/>
            <a:ext cx="609600" cy="304800"/>
            <a:chOff x="2016" y="2688"/>
            <a:chExt cx="624" cy="480"/>
          </a:xfrm>
        </p:grpSpPr>
        <p:sp>
          <p:nvSpPr>
            <p:cNvPr id="8201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1828800" y="45974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8200" name="Text Box 14"/>
          <p:cNvSpPr txBox="1">
            <a:spLocks noChangeArrowheads="1"/>
          </p:cNvSpPr>
          <p:nvPr/>
        </p:nvSpPr>
        <p:spPr bwMode="auto">
          <a:xfrm>
            <a:off x="2057400" y="4978400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2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0000" y="3896783"/>
            <a:ext cx="45556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2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30</a:t>
            </a:r>
            <a:r>
              <a:rPr lang="en-US" sz="2000" i="1" dirty="0">
                <a:solidFill>
                  <a:srgbClr val="008080"/>
                </a:solidFill>
              </a:rPr>
              <a:t>x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28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732676"/>
              </p:ext>
            </p:extLst>
          </p:nvPr>
        </p:nvGraphicFramePr>
        <p:xfrm>
          <a:off x="1066800" y="3810000"/>
          <a:ext cx="232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9" name="Equation" r:id="rId3" imgW="2324100" imgH="495300" progId="Equation.DSMT4">
                  <p:embed/>
                </p:oleObj>
              </mc:Choice>
              <mc:Fallback>
                <p:oleObj name="Equation" r:id="rId3" imgW="2324100" imgH="4953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23241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18179"/>
              </p:ext>
            </p:extLst>
          </p:nvPr>
        </p:nvGraphicFramePr>
        <p:xfrm>
          <a:off x="1174750" y="39179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0" name="Equation" r:id="rId5" imgW="383760" imgH="264960" progId="Equation.DSMT4">
                  <p:embed/>
                </p:oleObj>
              </mc:Choice>
              <mc:Fallback>
                <p:oleObj name="Equation" r:id="rId5" imgW="383760" imgH="264960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917950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451528"/>
              </p:ext>
            </p:extLst>
          </p:nvPr>
        </p:nvGraphicFramePr>
        <p:xfrm>
          <a:off x="1587500" y="3920067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1" name="Equation" r:id="rId7" imgW="634725" imgH="380835" progId="Equation.DSMT4">
                  <p:embed/>
                </p:oleObj>
              </mc:Choice>
              <mc:Fallback>
                <p:oleObj name="Equation" r:id="rId7" imgW="634725" imgH="380835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920067"/>
                        <a:ext cx="635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87607"/>
              </p:ext>
            </p:extLst>
          </p:nvPr>
        </p:nvGraphicFramePr>
        <p:xfrm>
          <a:off x="2438400" y="39179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2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79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120538"/>
              </p:ext>
            </p:extLst>
          </p:nvPr>
        </p:nvGraphicFramePr>
        <p:xfrm>
          <a:off x="2832100" y="391795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3" name="Equation" r:id="rId11" imgW="457200" imgH="381000" progId="Equation.DSMT4">
                  <p:embed/>
                </p:oleObj>
              </mc:Choice>
              <mc:Fallback>
                <p:oleObj name="Equation" r:id="rId11" imgW="457200" imgH="381000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91795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61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10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87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sz="2000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lnSpc>
                <a:spcPct val="80000"/>
              </a:lnSpc>
              <a:buFont typeface="Courier New" pitchFamily="49" charset="0"/>
              <a:buNone/>
            </a:pPr>
            <a:endParaRPr lang="en-US" i="0" dirty="0">
              <a:solidFill>
                <a:srgbClr val="CC006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that we have the answer, there is no need to try all the possibilities with </a:t>
            </a:r>
            <a:r>
              <a:rPr lang="en-US" i="0" dirty="0">
                <a:solidFill>
                  <a:srgbClr val="FF0000"/>
                </a:solidFill>
              </a:rPr>
              <a:t>(4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)(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    )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CC0060"/>
              </a:solidFill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52600" y="1866900"/>
            <a:ext cx="1676400" cy="684213"/>
            <a:chOff x="1920" y="2976"/>
            <a:chExt cx="624" cy="480"/>
          </a:xfrm>
        </p:grpSpPr>
        <p:sp>
          <p:nvSpPr>
            <p:cNvPr id="9239" name="Line 28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29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30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2286000" y="1866900"/>
            <a:ext cx="609600" cy="304800"/>
            <a:chOff x="2016" y="2688"/>
            <a:chExt cx="624" cy="480"/>
          </a:xfrm>
        </p:grpSpPr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33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34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4" name="Text Box 35"/>
          <p:cNvSpPr txBox="1">
            <a:spLocks noChangeArrowheads="1"/>
          </p:cNvSpPr>
          <p:nvPr/>
        </p:nvSpPr>
        <p:spPr bwMode="auto">
          <a:xfrm>
            <a:off x="2286000" y="2159000"/>
            <a:ext cx="8382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6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35" name="Text Box 36"/>
          <p:cNvSpPr txBox="1">
            <a:spLocks noChangeArrowheads="1"/>
          </p:cNvSpPr>
          <p:nvPr/>
        </p:nvSpPr>
        <p:spPr bwMode="auto">
          <a:xfrm>
            <a:off x="2349500" y="2546349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752600" y="3723620"/>
            <a:ext cx="1676400" cy="684213"/>
            <a:chOff x="1920" y="2976"/>
            <a:chExt cx="624" cy="48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42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43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286000" y="3723620"/>
            <a:ext cx="609600" cy="314980"/>
            <a:chOff x="2016" y="2688"/>
            <a:chExt cx="624" cy="480"/>
          </a:xfrm>
        </p:grpSpPr>
        <p:sp>
          <p:nvSpPr>
            <p:cNvPr id="9226" name="Line 45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46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47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4" name="Text Box 48"/>
          <p:cNvSpPr txBox="1">
            <a:spLocks noChangeArrowheads="1"/>
          </p:cNvSpPr>
          <p:nvPr/>
        </p:nvSpPr>
        <p:spPr bwMode="auto">
          <a:xfrm>
            <a:off x="2438400" y="4028420"/>
            <a:ext cx="609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6</a:t>
            </a:r>
            <a:r>
              <a:rPr lang="en-US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9225" name="Text Box 49"/>
          <p:cNvSpPr txBox="1">
            <a:spLocks noChangeArrowheads="1"/>
          </p:cNvSpPr>
          <p:nvPr/>
        </p:nvSpPr>
        <p:spPr bwMode="auto">
          <a:xfrm>
            <a:off x="2286000" y="44450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62400" y="1724561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wrong middle term only because the sign is wrong. So just switch the signs and the factors will be right.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62400" y="3867090"/>
            <a:ext cx="4409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6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the right middle term.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85900" y="13970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6" name="Equation" r:id="rId3" imgW="2159000" imgH="495300" progId="Equation.DSMT4">
                  <p:embed/>
                </p:oleObj>
              </mc:Choice>
              <mc:Fallback>
                <p:oleObj name="Equation" r:id="rId3" imgW="2159000" imgH="4953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3970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15875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7" name="Equation" r:id="rId5" imgW="380835" imgH="279279" progId="Equation.DSMT4">
                  <p:embed/>
                </p:oleObj>
              </mc:Choice>
              <mc:Fallback>
                <p:oleObj name="Equation" r:id="rId5" imgW="380835" imgH="279279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2012950" y="14922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8" name="Equation" r:id="rId7" imgW="469696" imgH="380835" progId="Equation.DSMT4">
                  <p:embed/>
                </p:oleObj>
              </mc:Choice>
              <mc:Fallback>
                <p:oleObj name="Equation" r:id="rId7" imgW="469696" imgH="380835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922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2692400" y="14795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29" name="Equation" r:id="rId9" imgW="380835" imgH="279279" progId="Equation.DSMT4">
                  <p:embed/>
                </p:oleObj>
              </mc:Choice>
              <mc:Fallback>
                <p:oleObj name="Equation" r:id="rId9" imgW="380835" imgH="279279" progId="Equation.DSMT4">
                  <p:embed/>
                  <p:pic>
                    <p:nvPicPr>
                      <p:cNvPr id="0" name="Picture 4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14795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079750" y="14795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0" name="Equation" r:id="rId10" imgW="469696" imgH="380835" progId="Equation.DSMT4">
                  <p:embed/>
                </p:oleObj>
              </mc:Choice>
              <mc:Fallback>
                <p:oleObj name="Equation" r:id="rId10" imgW="469696" imgH="380835" progId="Equation.DSMT4">
                  <p:embed/>
                  <p:pic>
                    <p:nvPicPr>
                      <p:cNvPr id="0" name="Picture 4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4795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473200" y="3238500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1" name="Equation" r:id="rId12" imgW="2159000" imgH="495300" progId="Equation.DSMT4">
                  <p:embed/>
                </p:oleObj>
              </mc:Choice>
              <mc:Fallback>
                <p:oleObj name="Equation" r:id="rId12" imgW="2159000" imgH="495300" progId="Equation.DSMT4">
                  <p:embed/>
                  <p:pic>
                    <p:nvPicPr>
                      <p:cNvPr id="0" name="Picture 4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3238500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15748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2" name="Equation" r:id="rId13" imgW="380835" imgH="279279" progId="Equation.DSMT4">
                  <p:embed/>
                </p:oleObj>
              </mc:Choice>
              <mc:Fallback>
                <p:oleObj name="Equation" r:id="rId13" imgW="380835" imgH="279279" progId="Equation.DSMT4">
                  <p:embed/>
                  <p:pic>
                    <p:nvPicPr>
                      <p:cNvPr id="0" name="Picture 4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1974850" y="33337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3" name="Equation" r:id="rId14" imgW="469696" imgH="380835" progId="Equation.DSMT4">
                  <p:embed/>
                </p:oleObj>
              </mc:Choice>
              <mc:Fallback>
                <p:oleObj name="Equation" r:id="rId14" imgW="469696" imgH="380835" progId="Equation.DSMT4">
                  <p:embed/>
                  <p:pic>
                    <p:nvPicPr>
                      <p:cNvPr id="0" name="Picture 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3337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Object 23"/>
          <p:cNvGraphicFramePr>
            <a:graphicFrameLocks noChangeAspect="1"/>
          </p:cNvGraphicFramePr>
          <p:nvPr/>
        </p:nvGraphicFramePr>
        <p:xfrm>
          <a:off x="2679700" y="33210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4" name="Equation" r:id="rId16" imgW="380835" imgH="279279" progId="Equation.DSMT4">
                  <p:embed/>
                </p:oleObj>
              </mc:Choice>
              <mc:Fallback>
                <p:oleObj name="Equation" r:id="rId16" imgW="380835" imgH="279279" progId="Equation.DSMT4">
                  <p:embed/>
                  <p:pic>
                    <p:nvPicPr>
                      <p:cNvPr id="0" name="Picture 4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3210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3067050" y="332105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35" name="Equation" r:id="rId17" imgW="469696" imgH="380835" progId="Equation.DSMT4">
                  <p:embed/>
                </p:oleObj>
              </mc:Choice>
              <mc:Fallback>
                <p:oleObj name="Equation" r:id="rId17" imgW="469696" imgH="380835" progId="Equation.DSMT4">
                  <p:embed/>
                  <p:pic>
                    <p:nvPicPr>
                      <p:cNvPr id="0" name="Picture 4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32105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78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5" grpId="0"/>
      <p:bldP spid="9224" grpId="0"/>
      <p:bldP spid="92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Using the Trial-and-Error Method (cont.)</a:t>
            </a:r>
          </a:p>
        </p:txBody>
      </p:sp>
      <p:sp>
        <p:nvSpPr>
          <p:cNvPr id="12421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16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c. 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46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31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5</a:t>
            </a:r>
            <a:endParaRPr lang="en-US" dirty="0"/>
          </a:p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Since the middle term is 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31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the constant is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5, we know that the two factors of 5 must both be negative,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5 and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1. We try  </a:t>
            </a:r>
            <a:r>
              <a:rPr lang="en-US" b="1" dirty="0">
                <a:solidFill>
                  <a:srgbClr val="9900FF"/>
                </a:solidFill>
              </a:rPr>
              <a:t>F</a:t>
            </a:r>
            <a:r>
              <a:rPr lang="en-US" b="1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baseline="46000" dirty="0">
                <a:solidFill>
                  <a:srgbClr val="9900FF"/>
                </a:solidFill>
              </a:rPr>
              <a:t>2</a:t>
            </a:r>
            <a:r>
              <a:rPr lang="en-US" i="0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9900FF"/>
                </a:solidFill>
              </a:rPr>
              <a:t> 6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i="0" dirty="0">
                <a:solidFill>
                  <a:srgbClr val="9900FF"/>
                </a:solidFill>
              </a:rPr>
              <a:t>· </a:t>
            </a:r>
            <a:r>
              <a:rPr lang="en-US" i="1" dirty="0">
                <a:solidFill>
                  <a:srgbClr val="9900FF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/>
              <a:t> 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pt-BR" i="0" dirty="0">
                <a:solidFill>
                  <a:schemeClr val="tx1"/>
                </a:solidFill>
              </a:rPr>
              <a:t>	</a:t>
            </a:r>
            <a:r>
              <a:rPr lang="pt-BR" i="0" dirty="0">
                <a:solidFill>
                  <a:srgbClr val="0000FF"/>
                </a:solidFill>
              </a:rPr>
              <a:t>6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baseline="46000" dirty="0">
                <a:solidFill>
                  <a:srgbClr val="0000FF"/>
                </a:solidFill>
              </a:rPr>
              <a:t>2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pt-BR" i="0" dirty="0">
                <a:solidFill>
                  <a:srgbClr val="0000FF"/>
                </a:solidFill>
              </a:rPr>
              <a:t> 31</a:t>
            </a:r>
            <a:r>
              <a:rPr lang="pt-BR" i="1" dirty="0">
                <a:solidFill>
                  <a:srgbClr val="0000FF"/>
                </a:solidFill>
              </a:rPr>
              <a:t>a</a:t>
            </a:r>
            <a:r>
              <a:rPr lang="pt-BR" i="0" dirty="0">
                <a:solidFill>
                  <a:srgbClr val="0000FF"/>
                </a:solidFill>
              </a:rPr>
              <a:t> </a:t>
            </a:r>
            <a:r>
              <a:rPr lang="pt-B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pt-BR" i="0" dirty="0">
                <a:solidFill>
                  <a:srgbClr val="0000FF"/>
                </a:solidFill>
              </a:rPr>
              <a:t> 5</a:t>
            </a:r>
            <a:endParaRPr lang="en-US" sz="2000" dirty="0">
              <a:solidFill>
                <a:srgbClr val="CC006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525980" y="3820180"/>
            <a:ext cx="1676400" cy="684213"/>
            <a:chOff x="1920" y="2976"/>
            <a:chExt cx="624" cy="480"/>
          </a:xfrm>
        </p:grpSpPr>
        <p:sp>
          <p:nvSpPr>
            <p:cNvPr id="10253" name="Line 6"/>
            <p:cNvSpPr>
              <a:spLocks noChangeShapeType="1"/>
            </p:cNvSpPr>
            <p:nvPr/>
          </p:nvSpPr>
          <p:spPr bwMode="auto">
            <a:xfrm flipV="1">
              <a:off x="1920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7"/>
            <p:cNvSpPr>
              <a:spLocks noChangeShapeType="1"/>
            </p:cNvSpPr>
            <p:nvPr/>
          </p:nvSpPr>
          <p:spPr bwMode="auto">
            <a:xfrm>
              <a:off x="1920" y="3456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V="1">
              <a:off x="2544" y="2976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114800" y="3820180"/>
            <a:ext cx="609600" cy="304800"/>
            <a:chOff x="2016" y="2688"/>
            <a:chExt cx="624" cy="480"/>
          </a:xfrm>
        </p:grpSpPr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4191000" y="406044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4114800" y="449328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30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1242127" name="Rectangle 15"/>
          <p:cNvSpPr>
            <a:spLocks noChangeArrowheads="1"/>
          </p:cNvSpPr>
          <p:nvPr/>
        </p:nvSpPr>
        <p:spPr bwMode="auto">
          <a:xfrm>
            <a:off x="457200" y="4886980"/>
            <a:ext cx="66758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We found the correct factors on the first try.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3439180"/>
            <a:ext cx="18934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30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31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621030"/>
              </p:ext>
            </p:extLst>
          </p:nvPr>
        </p:nvGraphicFramePr>
        <p:xfrm>
          <a:off x="3092450" y="3299480"/>
          <a:ext cx="227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7" name="Equation" r:id="rId3" imgW="2258280" imgH="585000" progId="Equation.DSMT4">
                  <p:embed/>
                </p:oleObj>
              </mc:Choice>
              <mc:Fallback>
                <p:oleObj name="Equation" r:id="rId3" imgW="2258280" imgH="585000" progId="Equation.DSMT4">
                  <p:embed/>
                  <p:pic>
                    <p:nvPicPr>
                      <p:cNvPr id="0" name="Picture 7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50" y="3299480"/>
                        <a:ext cx="2273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091287"/>
              </p:ext>
            </p:extLst>
          </p:nvPr>
        </p:nvGraphicFramePr>
        <p:xfrm>
          <a:off x="3422650" y="343918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8" name="Equation" r:id="rId5" imgW="393529" imgH="291973" progId="Equation.DSMT4">
                  <p:embed/>
                </p:oleObj>
              </mc:Choice>
              <mc:Fallback>
                <p:oleObj name="Equation" r:id="rId5" imgW="393529" imgH="291973" progId="Equation.DSMT4">
                  <p:embed/>
                  <p:pic>
                    <p:nvPicPr>
                      <p:cNvPr id="0" name="Picture 7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43918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0318834"/>
              </p:ext>
            </p:extLst>
          </p:nvPr>
        </p:nvGraphicFramePr>
        <p:xfrm>
          <a:off x="3860800" y="344553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09" name="Equation" r:id="rId7" imgW="457200" imgH="381000" progId="Equation.DSMT4">
                  <p:embed/>
                </p:oleObj>
              </mc:Choice>
              <mc:Fallback>
                <p:oleObj name="Equation" r:id="rId7" imgW="457200" imgH="381000" progId="Equation.DSMT4">
                  <p:embed/>
                  <p:pic>
                    <p:nvPicPr>
                      <p:cNvPr id="0" name="Picture 7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344553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78983"/>
              </p:ext>
            </p:extLst>
          </p:nvPr>
        </p:nvGraphicFramePr>
        <p:xfrm>
          <a:off x="4546600" y="3477280"/>
          <a:ext cx="21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0" name="Equation" r:id="rId9" imgW="215713" imgH="241091" progId="Equation.DSMT4">
                  <p:embed/>
                </p:oleObj>
              </mc:Choice>
              <mc:Fallback>
                <p:oleObj name="Equation" r:id="rId9" imgW="215713" imgH="241091" progId="Equation.DSMT4">
                  <p:embed/>
                  <p:pic>
                    <p:nvPicPr>
                      <p:cNvPr id="0" name="Picture 7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3477280"/>
                        <a:ext cx="21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015099"/>
              </p:ext>
            </p:extLst>
          </p:nvPr>
        </p:nvGraphicFramePr>
        <p:xfrm>
          <a:off x="4800600" y="343283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1" name="Equation" r:id="rId11" imgW="469696" imgH="380835" progId="Equation.DSMT4">
                  <p:embed/>
                </p:oleObj>
              </mc:Choice>
              <mc:Fallback>
                <p:oleObj name="Equation" r:id="rId11" imgW="469696" imgH="380835" progId="Equation.DSMT4">
                  <p:embed/>
                  <p:pic>
                    <p:nvPicPr>
                      <p:cNvPr id="0" name="Picture 7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3283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defTabSz="457200">
              <a:spcBef>
                <a:spcPct val="50000"/>
              </a:spcBef>
            </a:pPr>
            <a:r>
              <a:rPr lang="en-US" dirty="0"/>
              <a:t>Completely factor each polynomial. Be sure to look first for the greatest common monomial factor. 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457200">
              <a:spcBef>
                <a:spcPct val="50000"/>
              </a:spcBef>
              <a:buClr>
                <a:srgbClr val="366092"/>
              </a:buClr>
              <a:buFont typeface="+mj-lt"/>
              <a:buAutoNum type="alphaLcPeriod"/>
            </a:pP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46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r>
              <a:rPr lang="fr-FR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begin, factor out the common monomial 2</a:t>
            </a:r>
            <a:r>
              <a:rPr lang="en-US" i="1" dirty="0"/>
              <a:t>x</a:t>
            </a:r>
            <a:r>
              <a:rPr lang="en-US" dirty="0"/>
              <a:t>. </a:t>
            </a: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  <a:tabLst>
                <a:tab pos="2147888" algn="l"/>
              </a:tabLst>
            </a:pPr>
            <a:r>
              <a:rPr lang="fr-FR" i="0" dirty="0">
                <a:solidFill>
                  <a:srgbClr val="0000FF"/>
                </a:solidFill>
              </a:rPr>
              <a:t>	6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3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fr-FR" i="0" dirty="0">
                <a:solidFill>
                  <a:srgbClr val="0000FF"/>
                </a:solidFill>
              </a:rPr>
              <a:t> 8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r>
              <a:rPr lang="fr-FR" i="0" baseline="46000" dirty="0">
                <a:solidFill>
                  <a:srgbClr val="0000FF"/>
                </a:solidFill>
              </a:rPr>
              <a:t>2</a:t>
            </a:r>
            <a:r>
              <a:rPr lang="fr-FR" i="0" dirty="0">
                <a:solidFill>
                  <a:srgbClr val="0000FF"/>
                </a:solidFill>
              </a:rPr>
              <a:t> </a:t>
            </a:r>
            <a:r>
              <a:rPr lang="fr-FR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fr-FR" i="0" dirty="0">
                <a:solidFill>
                  <a:srgbClr val="0000FF"/>
                </a:solidFill>
              </a:rPr>
              <a:t> 2</a:t>
            </a:r>
            <a:r>
              <a:rPr lang="fr-FR" i="1" dirty="0">
                <a:solidFill>
                  <a:srgbClr val="0000FF"/>
                </a:solidFill>
              </a:rPr>
              <a:t>x</a:t>
            </a:r>
            <a:endParaRPr lang="en-US" i="0" dirty="0">
              <a:solidFill>
                <a:srgbClr val="FF0008"/>
              </a:solidFill>
            </a:endParaRPr>
          </a:p>
          <a:p>
            <a:pPr marL="0" indent="0" defTabSz="45720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FF0008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48200" y="4135966"/>
            <a:ext cx="2803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fr-FR" sz="2800" dirty="0">
                <a:solidFill>
                  <a:srgbClr val="000087"/>
                </a:solidFill>
              </a:rPr>
              <a:t> 2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(3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baseline="46000" dirty="0">
                <a:solidFill>
                  <a:srgbClr val="000087"/>
                </a:solidFill>
              </a:rPr>
              <a:t>2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fr-FR" sz="2800" dirty="0">
                <a:solidFill>
                  <a:srgbClr val="000087"/>
                </a:solidFill>
              </a:rPr>
              <a:t> 4</a:t>
            </a:r>
            <a:r>
              <a:rPr lang="fr-FR" sz="2800" i="1" dirty="0">
                <a:solidFill>
                  <a:srgbClr val="000087"/>
                </a:solidFill>
              </a:rPr>
              <a:t>x</a:t>
            </a:r>
            <a:r>
              <a:rPr lang="fr-FR" sz="2800" dirty="0">
                <a:solidFill>
                  <a:srgbClr val="000087"/>
                </a:solidFill>
              </a:rPr>
              <a:t> </a:t>
            </a:r>
            <a:r>
              <a:rPr lang="fr-FR" sz="2800" dirty="0">
                <a:solidFill>
                  <a:srgbClr val="000087"/>
                </a:solidFill>
                <a:latin typeface="Symbol" pitchFamily="18" charset="2"/>
              </a:rPr>
              <a:t>+</a:t>
            </a:r>
            <a:r>
              <a:rPr lang="fr-FR" sz="2800" dirty="0">
                <a:solidFill>
                  <a:srgbClr val="000087"/>
                </a:solidFill>
              </a:rPr>
              <a:t> 1)</a:t>
            </a:r>
            <a:r>
              <a:rPr lang="fr-FR" sz="2800" dirty="0"/>
              <a:t>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2340631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2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6302" y="2340631"/>
            <a:ext cx="3035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Clr>
                <a:srgbClr val="366092"/>
              </a:buClr>
              <a:buFont typeface="+mj-lt"/>
              <a:buAutoNum type="alphaLcPeriod" startAt="3"/>
              <a:tabLst>
                <a:tab pos="4445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10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0000FF"/>
                </a:solidFill>
              </a:rPr>
              <a:t> 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Factoring Trinomials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462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factor the trinomial                     . Since the middle term is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4</a:t>
            </a:r>
            <a:r>
              <a:rPr lang="en-US" i="1" dirty="0"/>
              <a:t>x </a:t>
            </a:r>
            <a:r>
              <a:rPr lang="en-US" dirty="0"/>
              <a:t>and the constant is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1, we know that the two factors of 1 must both be negative,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 and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1. We also know that </a:t>
            </a:r>
            <a:r>
              <a:rPr lang="en-US" b="1" dirty="0"/>
              <a:t>F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3</a:t>
            </a:r>
            <a:r>
              <a:rPr lang="en-US" i="1" dirty="0"/>
              <a:t>x</a:t>
            </a:r>
            <a:r>
              <a:rPr lang="en-US" i="1" dirty="0">
                <a:latin typeface="Symbol" charset="2"/>
                <a:cs typeface="Symbol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dirty="0">
                <a:latin typeface="Symbol" charset="2"/>
                <a:cs typeface="Symbol" charset="2"/>
                <a:sym typeface="Symbol"/>
              </a:rPr>
              <a:t></a:t>
            </a:r>
            <a:r>
              <a:rPr lang="en-US" i="1" dirty="0"/>
              <a:t>x</a:t>
            </a:r>
            <a:r>
              <a:rPr lang="en-US" dirty="0"/>
              <a:t>. This gives </a:t>
            </a: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b="1" dirty="0">
              <a:solidFill>
                <a:srgbClr val="FF0008"/>
              </a:solidFill>
            </a:endParaRPr>
          </a:p>
          <a:p>
            <a:endParaRPr lang="fr-FR" b="1" i="0" dirty="0">
              <a:solidFill>
                <a:srgbClr val="FF0008"/>
              </a:solidFill>
            </a:endParaRPr>
          </a:p>
          <a:p>
            <a:endParaRPr lang="fr-FR" sz="1600" b="1" i="0" dirty="0">
              <a:solidFill>
                <a:srgbClr val="FF0008"/>
              </a:solidFill>
            </a:endParaRPr>
          </a:p>
          <a:p>
            <a:r>
              <a:rPr lang="en-US" dirty="0"/>
              <a:t>Thus,                                                                             </a:t>
            </a:r>
            <a:br>
              <a:rPr lang="en-US" dirty="0"/>
            </a:br>
            <a:r>
              <a:rPr lang="en-US" dirty="0"/>
              <a:t>Be careful to include the monomial term in the answer.</a:t>
            </a:r>
            <a:endParaRPr lang="en-US" b="1" i="0" dirty="0">
              <a:solidFill>
                <a:srgbClr val="FF0008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479805"/>
              </p:ext>
            </p:extLst>
          </p:nvPr>
        </p:nvGraphicFramePr>
        <p:xfrm>
          <a:off x="1600200" y="3200400"/>
          <a:ext cx="3987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8" name="Equation" r:id="rId3" imgW="3976920" imgH="585000" progId="Equation.DSMT4">
                  <p:embed/>
                </p:oleObj>
              </mc:Choice>
              <mc:Fallback>
                <p:oleObj name="Equation" r:id="rId3" imgW="3976920" imgH="585000" progId="Equation.DSMT4">
                  <p:embed/>
                  <p:pic>
                    <p:nvPicPr>
                      <p:cNvPr id="0" name="Picture 3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0400"/>
                        <a:ext cx="3987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873499" y="3733800"/>
            <a:ext cx="1426634" cy="684213"/>
            <a:chOff x="4038600" y="3886200"/>
            <a:chExt cx="1676400" cy="684213"/>
          </a:xfrm>
        </p:grpSpPr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40386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4038600" y="4570413"/>
              <a:ext cx="1676400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5715000" y="3886200"/>
              <a:ext cx="0" cy="684213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4375536" y="3733800"/>
            <a:ext cx="480099" cy="304800"/>
            <a:chOff x="2016" y="2688"/>
            <a:chExt cx="624" cy="480"/>
          </a:xfrm>
        </p:grpSpPr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V="1">
              <a:off x="2016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016" y="3168"/>
              <a:ext cx="624" cy="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2640" y="2688"/>
              <a:ext cx="0" cy="480"/>
            </a:xfrm>
            <a:prstGeom prst="line">
              <a:avLst/>
            </a:prstGeom>
            <a:noFill/>
            <a:ln w="38100">
              <a:solidFill>
                <a:srgbClr val="00808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377655" y="3974068"/>
            <a:ext cx="609600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4298950" y="4406900"/>
            <a:ext cx="990600" cy="3968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59370" y="3285064"/>
            <a:ext cx="16074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4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501815"/>
              </p:ext>
            </p:extLst>
          </p:nvPr>
        </p:nvGraphicFramePr>
        <p:xfrm>
          <a:off x="4232096" y="1288731"/>
          <a:ext cx="163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19" name="Equation" r:id="rId5" imgW="1627200" imgH="393120" progId="Equation.DSMT4">
                  <p:embed/>
                </p:oleObj>
              </mc:Choice>
              <mc:Fallback>
                <p:oleObj name="Equation" r:id="rId5" imgW="1627200" imgH="39312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096" y="1288731"/>
                        <a:ext cx="163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875738"/>
              </p:ext>
            </p:extLst>
          </p:nvPr>
        </p:nvGraphicFramePr>
        <p:xfrm>
          <a:off x="1371600" y="4859866"/>
          <a:ext cx="7162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0" name="Equation" r:id="rId7" imgW="7149600" imgH="639720" progId="Equation.DSMT4">
                  <p:embed/>
                </p:oleObj>
              </mc:Choice>
              <mc:Fallback>
                <p:oleObj name="Equation" r:id="rId7" imgW="7149600" imgH="63972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59866"/>
                        <a:ext cx="7162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09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1587</Words>
  <Application>Microsoft Office PowerPoint</Application>
  <PresentationFormat>On-screen Show (4:3)</PresentationFormat>
  <Paragraphs>279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Courier New</vt:lpstr>
      <vt:lpstr>Myriad Roman</vt:lpstr>
      <vt:lpstr>Symbol</vt:lpstr>
      <vt:lpstr>Office Theme</vt:lpstr>
      <vt:lpstr>Equation</vt:lpstr>
      <vt:lpstr>Section 4.R.6</vt:lpstr>
      <vt:lpstr>Objectives</vt:lpstr>
      <vt:lpstr>Guidelines for the Trial-and-Error Method </vt:lpstr>
      <vt:lpstr>Example 1: Using the Trial-and-Error Method</vt:lpstr>
      <vt:lpstr>Example 1: Using the Trial-and-Error Method (cont.)</vt:lpstr>
      <vt:lpstr>Example 1: Using the Trial-and-Error Method (cont.)</vt:lpstr>
      <vt:lpstr>Example 1: Using the Trial-and-Error Method (cont.)</vt:lpstr>
      <vt:lpstr>Example 2: Factoring Trinomials </vt:lpstr>
      <vt:lpstr>Example 2: Factoring Trinomials (cont.) </vt:lpstr>
      <vt:lpstr>Example 2: Factoring Completely (cont.)</vt:lpstr>
      <vt:lpstr>Example 2: Factoring Completely (cont.)</vt:lpstr>
      <vt:lpstr>The Trial-and-Error Method of Factoring</vt:lpstr>
      <vt:lpstr>Analysis of Factoring by the ac-Method </vt:lpstr>
      <vt:lpstr>Analysis of Factoring by the ac-Method</vt:lpstr>
      <vt:lpstr>Analysis of Factoring by the ac-Method</vt:lpstr>
      <vt:lpstr>Analysis of Factoring by the ac-Method</vt:lpstr>
      <vt:lpstr>Analysis of Factoring by the ac-Method</vt:lpstr>
      <vt:lpstr>Example 3: Using the ac-Method</vt:lpstr>
      <vt:lpstr>Example 3: Using the ac-Method (cont.)</vt:lpstr>
      <vt:lpstr>Example 3: Using the ac-Method (cont.)</vt:lpstr>
      <vt:lpstr>Example 4: Using the ac-Method</vt:lpstr>
      <vt:lpstr>Example 4: Using the ac-Method (cont.)</vt:lpstr>
      <vt:lpstr>Example 4: Using the ac-Method (cont.)</vt:lpstr>
      <vt:lpstr>Example 4: Using the ac-Method (cont.)</vt:lpstr>
      <vt:lpstr>Example 4: Using the ac-Method (cont.)</vt:lpstr>
      <vt:lpstr>Example 5: Using the ac-Method</vt:lpstr>
      <vt:lpstr>Example 3: Using the ac-Method (cont.)</vt:lpstr>
      <vt:lpstr>Tips to Keep in Mind while Factoring </vt:lpstr>
      <vt:lpstr>Tips to Keep in Mind while Factoring (cont.)</vt:lpstr>
      <vt:lpstr>Completion Example 6: Factoring Trinomials</vt:lpstr>
      <vt:lpstr>The ac-Method of Factoring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283</cp:revision>
  <dcterms:created xsi:type="dcterms:W3CDTF">2013-04-26T14:43:13Z</dcterms:created>
  <dcterms:modified xsi:type="dcterms:W3CDTF">2020-05-12T18:13:05Z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3DA8715B-86C8-49D5-A31A-DA6669D714B7</vt:lpwstr>
  </property>
  <property fmtid="{D5CDD505-2E9C-101B-9397-08002B2CF9AE}" pid="3" name="ArticulatePath">
    <vt:lpwstr>DEV2e_13_3</vt:lpwstr>
  </property>
</Properties>
</file>