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7" r:id="rId23"/>
    <p:sldId id="281" r:id="rId24"/>
    <p:sldId id="282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elloit, Nicholas G" initials="BNG [7]" lastIdx="1" clrIdx="6"/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7F"/>
    <a:srgbClr val="007F00"/>
    <a:srgbClr val="007F80"/>
    <a:srgbClr val="000000"/>
    <a:srgbClr val="9900FF"/>
    <a:srgbClr val="FFFFCC"/>
    <a:srgbClr val="1F497D"/>
    <a:srgbClr val="0000FF"/>
    <a:srgbClr val="008080"/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0" autoAdjust="0"/>
    <p:restoredTop sz="94646"/>
  </p:normalViewPr>
  <p:slideViewPr>
    <p:cSldViewPr>
      <p:cViewPr varScale="1">
        <p:scale>
          <a:sx n="113" d="100"/>
          <a:sy n="113" d="100"/>
        </p:scale>
        <p:origin x="184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emf"/><Relationship Id="rId7" Type="http://schemas.openxmlformats.org/officeDocument/2006/relationships/image" Target="../media/image8.wmf"/><Relationship Id="rId2" Type="http://schemas.openxmlformats.org/officeDocument/2006/relationships/image" Target="../media/image3.emf"/><Relationship Id="rId1" Type="http://schemas.openxmlformats.org/officeDocument/2006/relationships/image" Target="../media/image2.wmf"/><Relationship Id="rId6" Type="http://schemas.openxmlformats.org/officeDocument/2006/relationships/image" Target="../media/image7.e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emf"/><Relationship Id="rId11" Type="http://schemas.openxmlformats.org/officeDocument/2006/relationships/image" Target="../media/image93.emf"/><Relationship Id="rId5" Type="http://schemas.openxmlformats.org/officeDocument/2006/relationships/image" Target="../media/image87.emf"/><Relationship Id="rId10" Type="http://schemas.openxmlformats.org/officeDocument/2006/relationships/image" Target="../media/image92.emf"/><Relationship Id="rId4" Type="http://schemas.openxmlformats.org/officeDocument/2006/relationships/image" Target="../media/image86.emf"/><Relationship Id="rId9" Type="http://schemas.openxmlformats.org/officeDocument/2006/relationships/image" Target="../media/image9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emf"/><Relationship Id="rId1" Type="http://schemas.openxmlformats.org/officeDocument/2006/relationships/image" Target="../media/image94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13" Type="http://schemas.openxmlformats.org/officeDocument/2006/relationships/image" Target="../media/image109.wmf"/><Relationship Id="rId3" Type="http://schemas.openxmlformats.org/officeDocument/2006/relationships/image" Target="../media/image99.wmf"/><Relationship Id="rId7" Type="http://schemas.openxmlformats.org/officeDocument/2006/relationships/image" Target="../media/image103.emf"/><Relationship Id="rId12" Type="http://schemas.openxmlformats.org/officeDocument/2006/relationships/image" Target="../media/image108.e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emf"/><Relationship Id="rId11" Type="http://schemas.openxmlformats.org/officeDocument/2006/relationships/image" Target="../media/image107.emf"/><Relationship Id="rId5" Type="http://schemas.openxmlformats.org/officeDocument/2006/relationships/image" Target="../media/image101.emf"/><Relationship Id="rId15" Type="http://schemas.openxmlformats.org/officeDocument/2006/relationships/image" Target="../media/image111.emf"/><Relationship Id="rId10" Type="http://schemas.openxmlformats.org/officeDocument/2006/relationships/image" Target="../media/image106.wmf"/><Relationship Id="rId4" Type="http://schemas.openxmlformats.org/officeDocument/2006/relationships/image" Target="../media/image100.wmf"/><Relationship Id="rId9" Type="http://schemas.openxmlformats.org/officeDocument/2006/relationships/image" Target="../media/image105.emf"/><Relationship Id="rId14" Type="http://schemas.openxmlformats.org/officeDocument/2006/relationships/image" Target="../media/image11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3" Type="http://schemas.openxmlformats.org/officeDocument/2006/relationships/image" Target="../media/image117.wmf"/><Relationship Id="rId7" Type="http://schemas.openxmlformats.org/officeDocument/2006/relationships/image" Target="../media/image121.emf"/><Relationship Id="rId12" Type="http://schemas.openxmlformats.org/officeDocument/2006/relationships/image" Target="../media/image126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emf"/><Relationship Id="rId11" Type="http://schemas.openxmlformats.org/officeDocument/2006/relationships/image" Target="../media/image125.emf"/><Relationship Id="rId5" Type="http://schemas.openxmlformats.org/officeDocument/2006/relationships/image" Target="../media/image119.emf"/><Relationship Id="rId10" Type="http://schemas.openxmlformats.org/officeDocument/2006/relationships/image" Target="../media/image124.emf"/><Relationship Id="rId4" Type="http://schemas.openxmlformats.org/officeDocument/2006/relationships/image" Target="../media/image118.wmf"/><Relationship Id="rId9" Type="http://schemas.openxmlformats.org/officeDocument/2006/relationships/image" Target="../media/image12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e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wmf"/><Relationship Id="rId9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12" Type="http://schemas.openxmlformats.org/officeDocument/2006/relationships/image" Target="../media/image32.wmf"/><Relationship Id="rId2" Type="http://schemas.openxmlformats.org/officeDocument/2006/relationships/image" Target="../media/image22.emf"/><Relationship Id="rId1" Type="http://schemas.openxmlformats.org/officeDocument/2006/relationships/image" Target="../media/image21.wmf"/><Relationship Id="rId6" Type="http://schemas.openxmlformats.org/officeDocument/2006/relationships/image" Target="../media/image26.emf"/><Relationship Id="rId11" Type="http://schemas.openxmlformats.org/officeDocument/2006/relationships/image" Target="../media/image31.wmf"/><Relationship Id="rId5" Type="http://schemas.openxmlformats.org/officeDocument/2006/relationships/image" Target="../media/image25.emf"/><Relationship Id="rId10" Type="http://schemas.openxmlformats.org/officeDocument/2006/relationships/image" Target="../media/image30.wmf"/><Relationship Id="rId4" Type="http://schemas.openxmlformats.org/officeDocument/2006/relationships/image" Target="../media/image24.emf"/><Relationship Id="rId9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e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12" Type="http://schemas.openxmlformats.org/officeDocument/2006/relationships/image" Target="../media/image51.w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emf"/><Relationship Id="rId10" Type="http://schemas.openxmlformats.org/officeDocument/2006/relationships/image" Target="../media/image49.w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6" Type="http://schemas.openxmlformats.org/officeDocument/2006/relationships/image" Target="../media/image57.emf"/><Relationship Id="rId5" Type="http://schemas.openxmlformats.org/officeDocument/2006/relationships/image" Target="../media/image56.wmf"/><Relationship Id="rId4" Type="http://schemas.openxmlformats.org/officeDocument/2006/relationships/image" Target="../media/image55.emf"/><Relationship Id="rId9" Type="http://schemas.openxmlformats.org/officeDocument/2006/relationships/image" Target="../media/image60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3.wmf"/><Relationship Id="rId7" Type="http://schemas.openxmlformats.org/officeDocument/2006/relationships/image" Target="../media/image67.e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wmf"/><Relationship Id="rId9" Type="http://schemas.openxmlformats.org/officeDocument/2006/relationships/image" Target="../media/image6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6.emf"/><Relationship Id="rId2" Type="http://schemas.openxmlformats.org/officeDocument/2006/relationships/image" Target="../media/image71.emf"/><Relationship Id="rId1" Type="http://schemas.openxmlformats.org/officeDocument/2006/relationships/image" Target="../media/image70.wmf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43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A7C95-D738-44AF-B50B-7EF0BB744F54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80F26-7C73-49F2-A2DC-04702055D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8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47.wmf"/><Relationship Id="rId26" Type="http://schemas.openxmlformats.org/officeDocument/2006/relationships/image" Target="../media/image51.wmf"/><Relationship Id="rId3" Type="http://schemas.openxmlformats.org/officeDocument/2006/relationships/oleObject" Target="../embeddings/oleObject40.bin"/><Relationship Id="rId21" Type="http://schemas.openxmlformats.org/officeDocument/2006/relationships/oleObject" Target="../embeddings/oleObject49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4.emf"/><Relationship Id="rId17" Type="http://schemas.openxmlformats.org/officeDocument/2006/relationships/oleObject" Target="../embeddings/oleObject47.bin"/><Relationship Id="rId25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emf"/><Relationship Id="rId20" Type="http://schemas.openxmlformats.org/officeDocument/2006/relationships/image" Target="../media/image48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emf"/><Relationship Id="rId11" Type="http://schemas.openxmlformats.org/officeDocument/2006/relationships/oleObject" Target="../embeddings/oleObject44.bin"/><Relationship Id="rId24" Type="http://schemas.openxmlformats.org/officeDocument/2006/relationships/image" Target="../media/image50.wmf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23" Type="http://schemas.openxmlformats.org/officeDocument/2006/relationships/oleObject" Target="../embeddings/oleObject50.bin"/><Relationship Id="rId10" Type="http://schemas.openxmlformats.org/officeDocument/2006/relationships/image" Target="../media/image43.emf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40.e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59.e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emf"/><Relationship Id="rId20" Type="http://schemas.openxmlformats.org/officeDocument/2006/relationships/image" Target="../media/image60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e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55.emf"/><Relationship Id="rId19" Type="http://schemas.openxmlformats.org/officeDocument/2006/relationships/oleObject" Target="../embeddings/oleObject60.bin"/><Relationship Id="rId4" Type="http://schemas.openxmlformats.org/officeDocument/2006/relationships/image" Target="../media/image52.e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5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66.bin"/><Relationship Id="rId18" Type="http://schemas.openxmlformats.org/officeDocument/2006/relationships/image" Target="../media/image68.e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5.emf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emf"/><Relationship Id="rId20" Type="http://schemas.openxmlformats.org/officeDocument/2006/relationships/image" Target="../media/image69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69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6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75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7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6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71.e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73.e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7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13" Type="http://schemas.openxmlformats.org/officeDocument/2006/relationships/oleObject" Target="../embeddings/oleObject82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8.e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80.emf"/><Relationship Id="rId4" Type="http://schemas.openxmlformats.org/officeDocument/2006/relationships/image" Target="../media/image77.e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8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88.bin"/><Relationship Id="rId18" Type="http://schemas.openxmlformats.org/officeDocument/2006/relationships/image" Target="../media/image90.emf"/><Relationship Id="rId3" Type="http://schemas.openxmlformats.org/officeDocument/2006/relationships/oleObject" Target="../embeddings/oleObject83.bin"/><Relationship Id="rId21" Type="http://schemas.openxmlformats.org/officeDocument/2006/relationships/oleObject" Target="../embeddings/oleObject92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87.emf"/><Relationship Id="rId1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wmf"/><Relationship Id="rId20" Type="http://schemas.openxmlformats.org/officeDocument/2006/relationships/image" Target="../media/image91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87.bin"/><Relationship Id="rId24" Type="http://schemas.openxmlformats.org/officeDocument/2006/relationships/image" Target="../media/image93.emf"/><Relationship Id="rId5" Type="http://schemas.openxmlformats.org/officeDocument/2006/relationships/oleObject" Target="../embeddings/oleObject84.bin"/><Relationship Id="rId15" Type="http://schemas.openxmlformats.org/officeDocument/2006/relationships/oleObject" Target="../embeddings/oleObject89.bin"/><Relationship Id="rId23" Type="http://schemas.openxmlformats.org/officeDocument/2006/relationships/oleObject" Target="../embeddings/oleObject93.bin"/><Relationship Id="rId10" Type="http://schemas.openxmlformats.org/officeDocument/2006/relationships/image" Target="../media/image86.emf"/><Relationship Id="rId19" Type="http://schemas.openxmlformats.org/officeDocument/2006/relationships/oleObject" Target="../embeddings/oleObject91.bin"/><Relationship Id="rId4" Type="http://schemas.openxmlformats.org/officeDocument/2006/relationships/image" Target="../media/image83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88.emf"/><Relationship Id="rId22" Type="http://schemas.openxmlformats.org/officeDocument/2006/relationships/image" Target="../media/image9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5.e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9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102.bin"/><Relationship Id="rId18" Type="http://schemas.openxmlformats.org/officeDocument/2006/relationships/image" Target="../media/image104.emf"/><Relationship Id="rId26" Type="http://schemas.openxmlformats.org/officeDocument/2006/relationships/image" Target="../media/image108.emf"/><Relationship Id="rId3" Type="http://schemas.openxmlformats.org/officeDocument/2006/relationships/oleObject" Target="../embeddings/oleObject97.bin"/><Relationship Id="rId21" Type="http://schemas.openxmlformats.org/officeDocument/2006/relationships/oleObject" Target="../embeddings/oleObject106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101.emf"/><Relationship Id="rId17" Type="http://schemas.openxmlformats.org/officeDocument/2006/relationships/oleObject" Target="../embeddings/oleObject104.bin"/><Relationship Id="rId25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3.emf"/><Relationship Id="rId20" Type="http://schemas.openxmlformats.org/officeDocument/2006/relationships/image" Target="../media/image105.emf"/><Relationship Id="rId29" Type="http://schemas.openxmlformats.org/officeDocument/2006/relationships/oleObject" Target="../embeddings/oleObject110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101.bin"/><Relationship Id="rId24" Type="http://schemas.openxmlformats.org/officeDocument/2006/relationships/image" Target="../media/image107.emf"/><Relationship Id="rId32" Type="http://schemas.openxmlformats.org/officeDocument/2006/relationships/image" Target="../media/image111.emf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3.bin"/><Relationship Id="rId23" Type="http://schemas.openxmlformats.org/officeDocument/2006/relationships/oleObject" Target="../embeddings/oleObject107.bin"/><Relationship Id="rId28" Type="http://schemas.openxmlformats.org/officeDocument/2006/relationships/image" Target="../media/image109.wmf"/><Relationship Id="rId10" Type="http://schemas.openxmlformats.org/officeDocument/2006/relationships/image" Target="../media/image100.wmf"/><Relationship Id="rId19" Type="http://schemas.openxmlformats.org/officeDocument/2006/relationships/oleObject" Target="../embeddings/oleObject105.bin"/><Relationship Id="rId31" Type="http://schemas.openxmlformats.org/officeDocument/2006/relationships/oleObject" Target="../embeddings/oleObject111.bin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102.emf"/><Relationship Id="rId22" Type="http://schemas.openxmlformats.org/officeDocument/2006/relationships/image" Target="../media/image106.wmf"/><Relationship Id="rId27" Type="http://schemas.openxmlformats.org/officeDocument/2006/relationships/oleObject" Target="../embeddings/oleObject109.bin"/><Relationship Id="rId30" Type="http://schemas.openxmlformats.org/officeDocument/2006/relationships/image" Target="../media/image1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11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1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13" Type="http://schemas.openxmlformats.org/officeDocument/2006/relationships/oleObject" Target="../embeddings/oleObject120.bin"/><Relationship Id="rId18" Type="http://schemas.openxmlformats.org/officeDocument/2006/relationships/image" Target="../media/image122.emf"/><Relationship Id="rId26" Type="http://schemas.openxmlformats.org/officeDocument/2006/relationships/image" Target="../media/image126.wmf"/><Relationship Id="rId3" Type="http://schemas.openxmlformats.org/officeDocument/2006/relationships/oleObject" Target="../embeddings/oleObject115.bin"/><Relationship Id="rId21" Type="http://schemas.openxmlformats.org/officeDocument/2006/relationships/oleObject" Target="../embeddings/oleObject124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19.emf"/><Relationship Id="rId17" Type="http://schemas.openxmlformats.org/officeDocument/2006/relationships/oleObject" Target="../embeddings/oleObject122.bin"/><Relationship Id="rId25" Type="http://schemas.openxmlformats.org/officeDocument/2006/relationships/oleObject" Target="../embeddings/oleObject1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1.emf"/><Relationship Id="rId20" Type="http://schemas.openxmlformats.org/officeDocument/2006/relationships/image" Target="../media/image123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119.bin"/><Relationship Id="rId24" Type="http://schemas.openxmlformats.org/officeDocument/2006/relationships/image" Target="../media/image125.emf"/><Relationship Id="rId5" Type="http://schemas.openxmlformats.org/officeDocument/2006/relationships/oleObject" Target="../embeddings/oleObject116.bin"/><Relationship Id="rId15" Type="http://schemas.openxmlformats.org/officeDocument/2006/relationships/oleObject" Target="../embeddings/oleObject121.bin"/><Relationship Id="rId23" Type="http://schemas.openxmlformats.org/officeDocument/2006/relationships/oleObject" Target="../embeddings/oleObject125.bin"/><Relationship Id="rId10" Type="http://schemas.openxmlformats.org/officeDocument/2006/relationships/image" Target="../media/image118.wmf"/><Relationship Id="rId19" Type="http://schemas.openxmlformats.org/officeDocument/2006/relationships/oleObject" Target="../embeddings/oleObject123.bin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18.bin"/><Relationship Id="rId14" Type="http://schemas.openxmlformats.org/officeDocument/2006/relationships/image" Target="../media/image120.emf"/><Relationship Id="rId22" Type="http://schemas.openxmlformats.org/officeDocument/2006/relationships/image" Target="../media/image1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17.emf"/><Relationship Id="rId3" Type="http://schemas.openxmlformats.org/officeDocument/2006/relationships/oleObject" Target="../embeddings/oleObject9.bin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4.e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20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3.bin"/><Relationship Id="rId24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23" Type="http://schemas.openxmlformats.org/officeDocument/2006/relationships/oleObject" Target="../embeddings/oleObject19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0.e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5.wmf"/><Relationship Id="rId22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28.emf"/><Relationship Id="rId26" Type="http://schemas.openxmlformats.org/officeDocument/2006/relationships/image" Target="../media/image32.wmf"/><Relationship Id="rId3" Type="http://schemas.openxmlformats.org/officeDocument/2006/relationships/oleObject" Target="../embeddings/oleObject20.bin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5.emf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e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31.wmf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10" Type="http://schemas.openxmlformats.org/officeDocument/2006/relationships/image" Target="../media/image24.emf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6.emf"/><Relationship Id="rId22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7.wmf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image" Target="../media/image38.wmf"/><Relationship Id="rId10" Type="http://schemas.openxmlformats.org/officeDocument/2006/relationships/image" Target="../media/image36.w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35.bin"/><Relationship Id="rId14" Type="http://schemas.openxmlformats.org/officeDocument/2006/relationships/oleObject" Target="../embeddings/oleObject3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4.R.8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Solving Quadratic Equations by Factoring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Solving Quadratic Equations by Factoring</a:t>
            </a:r>
          </a:p>
        </p:txBody>
      </p:sp>
      <p:sp>
        <p:nvSpPr>
          <p:cNvPr id="1302537" name="Rectangle 9"/>
          <p:cNvSpPr>
            <a:spLocks noChangeArrowheads="1"/>
          </p:cNvSpPr>
          <p:nvPr/>
        </p:nvSpPr>
        <p:spPr bwMode="auto">
          <a:xfrm>
            <a:off x="457200" y="5191780"/>
            <a:ext cx="8226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dirty="0">
                <a:latin typeface="Calibri" pitchFamily="34" charset="0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463550" algn="l"/>
              </a:tabLst>
            </a:pPr>
            <a:r>
              <a:rPr lang="en-US" sz="2800" dirty="0"/>
              <a:t>Solve by factoring:  </a:t>
            </a:r>
            <a:r>
              <a:rPr lang="en-US" sz="2800" dirty="0">
                <a:solidFill>
                  <a:srgbClr val="0000FF"/>
                </a:solidFill>
              </a:rPr>
              <a:t>4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4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24</a:t>
            </a:r>
          </a:p>
          <a:p>
            <a:pPr>
              <a:spcBef>
                <a:spcPts val="600"/>
              </a:spcBef>
              <a:tabLst>
                <a:tab pos="463550" algn="l"/>
              </a:tabLst>
            </a:pPr>
            <a:r>
              <a:rPr lang="en-US" sz="2800" b="1" dirty="0"/>
              <a:t>Solution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573256"/>
              </p:ext>
            </p:extLst>
          </p:nvPr>
        </p:nvGraphicFramePr>
        <p:xfrm>
          <a:off x="1968500" y="1830388"/>
          <a:ext cx="195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4" name="Equation" r:id="rId3" imgW="1947240" imgH="393120" progId="Equation.DSMT4">
                  <p:embed/>
                </p:oleObj>
              </mc:Choice>
              <mc:Fallback>
                <p:oleObj name="Equation" r:id="rId3" imgW="1947240" imgH="393120" progId="Equation.DSMT4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1830388"/>
                        <a:ext cx="1955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316165"/>
              </p:ext>
            </p:extLst>
          </p:nvPr>
        </p:nvGraphicFramePr>
        <p:xfrm>
          <a:off x="1333500" y="2401888"/>
          <a:ext cx="2451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5" name="Equation" r:id="rId5" imgW="2440800" imgH="393120" progId="Equation.DSMT4">
                  <p:embed/>
                </p:oleObj>
              </mc:Choice>
              <mc:Fallback>
                <p:oleObj name="Equation" r:id="rId5" imgW="2440800" imgH="393120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2401888"/>
                        <a:ext cx="24511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151098"/>
              </p:ext>
            </p:extLst>
          </p:nvPr>
        </p:nvGraphicFramePr>
        <p:xfrm>
          <a:off x="1435100" y="2946400"/>
          <a:ext cx="2349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6" name="Equation" r:id="rId7" imgW="2340360" imgH="621360" progId="Equation.DSMT4">
                  <p:embed/>
                </p:oleObj>
              </mc:Choice>
              <mc:Fallback>
                <p:oleObj name="Equation" r:id="rId7" imgW="2340360" imgH="62136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2946400"/>
                        <a:ext cx="2349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569902"/>
              </p:ext>
            </p:extLst>
          </p:nvPr>
        </p:nvGraphicFramePr>
        <p:xfrm>
          <a:off x="1143000" y="3632200"/>
          <a:ext cx="2641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" name="Equation" r:id="rId9" imgW="2633040" imgH="594000" progId="Equation.DSMT4">
                  <p:embed/>
                </p:oleObj>
              </mc:Choice>
              <mc:Fallback>
                <p:oleObj name="Equation" r:id="rId9" imgW="2633040" imgH="5940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32200"/>
                        <a:ext cx="2641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01271"/>
              </p:ext>
            </p:extLst>
          </p:nvPr>
        </p:nvGraphicFramePr>
        <p:xfrm>
          <a:off x="685800" y="43243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" name="Equation" r:id="rId11" imgW="1234080" imgH="264960" progId="Equation.DSMT4">
                  <p:embed/>
                </p:oleObj>
              </mc:Choice>
              <mc:Fallback>
                <p:oleObj name="Equation" r:id="rId11" imgW="1234080" imgH="26496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3243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159336"/>
              </p:ext>
            </p:extLst>
          </p:nvPr>
        </p:nvGraphicFramePr>
        <p:xfrm>
          <a:off x="1219200" y="473710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" name="Equation" r:id="rId13" imgW="710891" imgH="291973" progId="Equation.DSMT4">
                  <p:embed/>
                </p:oleObj>
              </mc:Choice>
              <mc:Fallback>
                <p:oleObj name="Equation" r:id="rId13" imgW="710891" imgH="291973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3710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313176"/>
              </p:ext>
            </p:extLst>
          </p:nvPr>
        </p:nvGraphicFramePr>
        <p:xfrm>
          <a:off x="2514600" y="4330700"/>
          <a:ext cx="1270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" name="Equation" r:id="rId15" imgW="1261440" imgH="301680" progId="Equation.DSMT4">
                  <p:embed/>
                </p:oleObj>
              </mc:Choice>
              <mc:Fallback>
                <p:oleObj name="Equation" r:id="rId15" imgW="1261440" imgH="30168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330700"/>
                        <a:ext cx="1270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405763"/>
              </p:ext>
            </p:extLst>
          </p:nvPr>
        </p:nvGraphicFramePr>
        <p:xfrm>
          <a:off x="2072148" y="4369418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" name="Equation" r:id="rId17" imgW="342751" imgH="241195" progId="Equation.DSMT4">
                  <p:embed/>
                </p:oleObj>
              </mc:Choice>
              <mc:Fallback>
                <p:oleObj name="Equation" r:id="rId17" imgW="342751" imgH="241195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2148" y="4369418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754975"/>
              </p:ext>
            </p:extLst>
          </p:nvPr>
        </p:nvGraphicFramePr>
        <p:xfrm>
          <a:off x="3082925" y="4737149"/>
          <a:ext cx="1003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" name="Equation" r:id="rId19" imgW="987120" imgH="264960" progId="Equation.DSMT4">
                  <p:embed/>
                </p:oleObj>
              </mc:Choice>
              <mc:Fallback>
                <p:oleObj name="Equation" r:id="rId19" imgW="987120" imgH="26496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4737149"/>
                        <a:ext cx="1003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92885"/>
              </p:ext>
            </p:extLst>
          </p:nvPr>
        </p:nvGraphicFramePr>
        <p:xfrm>
          <a:off x="4368800" y="3759200"/>
          <a:ext cx="4241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" name="Equation" r:id="rId21" imgW="4241800" imgH="508000" progId="Equation.DSMT4">
                  <p:embed/>
                </p:oleObj>
              </mc:Choice>
              <mc:Fallback>
                <p:oleObj name="Equation" r:id="rId21" imgW="4241800" imgH="50800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759200"/>
                        <a:ext cx="4241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938575"/>
              </p:ext>
            </p:extLst>
          </p:nvPr>
        </p:nvGraphicFramePr>
        <p:xfrm>
          <a:off x="4374444" y="1961822"/>
          <a:ext cx="4560888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" name="Equation" r:id="rId23" imgW="4546440" imgH="304560" progId="Equation.DSMT4">
                  <p:embed/>
                </p:oleObj>
              </mc:Choice>
              <mc:Fallback>
                <p:oleObj name="Equation" r:id="rId23" imgW="4546440" imgH="30456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4444" y="1961822"/>
                        <a:ext cx="4560888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619665"/>
              </p:ext>
            </p:extLst>
          </p:nvPr>
        </p:nvGraphicFramePr>
        <p:xfrm>
          <a:off x="4368800" y="2552700"/>
          <a:ext cx="3873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" name="Equation" r:id="rId25" imgW="3873500" imgH="266700" progId="Equation.DSMT4">
                  <p:embed/>
                </p:oleObj>
              </mc:Choice>
              <mc:Fallback>
                <p:oleObj name="Equation" r:id="rId25" imgW="3873500" imgH="26670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2552700"/>
                        <a:ext cx="38735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35545" y="-5426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25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Solving Quadratic Equations by Factoring</a:t>
            </a:r>
          </a:p>
        </p:txBody>
      </p:sp>
      <p:sp>
        <p:nvSpPr>
          <p:cNvPr id="1308679" name="Rectangle 7"/>
          <p:cNvSpPr>
            <a:spLocks noChangeArrowheads="1"/>
          </p:cNvSpPr>
          <p:nvPr/>
        </p:nvSpPr>
        <p:spPr bwMode="auto">
          <a:xfrm>
            <a:off x="457200" y="5334000"/>
            <a:ext cx="8226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11 </a:t>
            </a:r>
            <a:r>
              <a:rPr lang="en-US" sz="2800" dirty="0">
                <a:latin typeface="Calibri" pitchFamily="34" charset="0"/>
              </a:rPr>
              <a:t>and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463550" algn="l"/>
              </a:tabLst>
            </a:pPr>
            <a:r>
              <a:rPr lang="en-US" sz="2800" dirty="0"/>
              <a:t>Solve by factoring:  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0000FF"/>
                </a:solidFill>
              </a:rPr>
              <a:t> 5)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36</a:t>
            </a:r>
          </a:p>
          <a:p>
            <a:pPr>
              <a:spcBef>
                <a:spcPts val="1200"/>
              </a:spcBef>
              <a:tabLst>
                <a:tab pos="463550" algn="l"/>
              </a:tabLst>
            </a:pPr>
            <a:r>
              <a:rPr lang="en-US" sz="2800" b="1" dirty="0"/>
              <a:t>Solution</a:t>
            </a:r>
            <a:endParaRPr lang="en-US" sz="2000" b="1" dirty="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191089"/>
              </p:ext>
            </p:extLst>
          </p:nvPr>
        </p:nvGraphicFramePr>
        <p:xfrm>
          <a:off x="2270125" y="1785938"/>
          <a:ext cx="1828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3" name="Equation" r:id="rId3" imgW="1819080" imgH="694800" progId="Equation.DSMT4">
                  <p:embed/>
                </p:oleObj>
              </mc:Choice>
              <mc:Fallback>
                <p:oleObj name="Equation" r:id="rId3" imgW="1819080" imgH="69480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1785938"/>
                        <a:ext cx="18288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758814"/>
              </p:ext>
            </p:extLst>
          </p:nvPr>
        </p:nvGraphicFramePr>
        <p:xfrm>
          <a:off x="1495425" y="2446338"/>
          <a:ext cx="2628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4" name="Equation" r:id="rId5" imgW="2614680" imgH="429480" progId="Equation.DSMT4">
                  <p:embed/>
                </p:oleObj>
              </mc:Choice>
              <mc:Fallback>
                <p:oleObj name="Equation" r:id="rId5" imgW="2614680" imgH="42948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2446338"/>
                        <a:ext cx="2628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476239"/>
              </p:ext>
            </p:extLst>
          </p:nvPr>
        </p:nvGraphicFramePr>
        <p:xfrm>
          <a:off x="1368425" y="3587750"/>
          <a:ext cx="2578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5" name="Equation" r:id="rId7" imgW="2568960" imgH="594000" progId="Equation.DSMT4">
                  <p:embed/>
                </p:oleObj>
              </mc:Choice>
              <mc:Fallback>
                <p:oleObj name="Equation" r:id="rId7" imgW="2568960" imgH="5940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3587750"/>
                        <a:ext cx="2578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11869"/>
              </p:ext>
            </p:extLst>
          </p:nvPr>
        </p:nvGraphicFramePr>
        <p:xfrm>
          <a:off x="1041400" y="4322763"/>
          <a:ext cx="143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6" name="Equation" r:id="rId9" imgW="1425960" imgH="301680" progId="Equation.DSMT4">
                  <p:embed/>
                </p:oleObj>
              </mc:Choice>
              <mc:Fallback>
                <p:oleObj name="Equation" r:id="rId9" imgW="1425960" imgH="30168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4322763"/>
                        <a:ext cx="143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651703"/>
              </p:ext>
            </p:extLst>
          </p:nvPr>
        </p:nvGraphicFramePr>
        <p:xfrm>
          <a:off x="2762250" y="4361426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7" name="Equation" r:id="rId11" imgW="342751" imgH="241195" progId="Equation.DSMT4">
                  <p:embed/>
                </p:oleObj>
              </mc:Choice>
              <mc:Fallback>
                <p:oleObj name="Equation" r:id="rId11" imgW="342751" imgH="241195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4361426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856869"/>
              </p:ext>
            </p:extLst>
          </p:nvPr>
        </p:nvGraphicFramePr>
        <p:xfrm>
          <a:off x="3416300" y="4342376"/>
          <a:ext cx="1231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8" name="Equation" r:id="rId13" imgW="1215720" imgH="264960" progId="Equation.DSMT4">
                  <p:embed/>
                </p:oleObj>
              </mc:Choice>
              <mc:Fallback>
                <p:oleObj name="Equation" r:id="rId13" imgW="1215720" imgH="26496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4342376"/>
                        <a:ext cx="1231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018512"/>
              </p:ext>
            </p:extLst>
          </p:nvPr>
        </p:nvGraphicFramePr>
        <p:xfrm>
          <a:off x="1752600" y="4830763"/>
          <a:ext cx="1193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" name="Equation" r:id="rId15" imgW="1179360" imgH="264960" progId="Equation.DSMT4">
                  <p:embed/>
                </p:oleObj>
              </mc:Choice>
              <mc:Fallback>
                <p:oleObj name="Equation" r:id="rId15" imgW="1179360" imgH="26496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830763"/>
                        <a:ext cx="1193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045808"/>
              </p:ext>
            </p:extLst>
          </p:nvPr>
        </p:nvGraphicFramePr>
        <p:xfrm>
          <a:off x="3886200" y="4830763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0" name="Equation" r:id="rId17" imgW="722160" imgH="264960" progId="Equation.DSMT4">
                  <p:embed/>
                </p:oleObj>
              </mc:Choice>
              <mc:Fallback>
                <p:oleObj name="Equation" r:id="rId17" imgW="722160" imgH="26496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830763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074246"/>
              </p:ext>
            </p:extLst>
          </p:nvPr>
        </p:nvGraphicFramePr>
        <p:xfrm>
          <a:off x="1514475" y="3016250"/>
          <a:ext cx="2413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1" name="Equation" r:id="rId19" imgW="2404440" imgH="429480" progId="Equation.DSMT4">
                  <p:embed/>
                </p:oleObj>
              </mc:Choice>
              <mc:Fallback>
                <p:oleObj name="Equation" r:id="rId19" imgW="2404440" imgH="42948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3016250"/>
                        <a:ext cx="2413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495800" y="3062287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000" dirty="0">
                <a:solidFill>
                  <a:srgbClr val="007F80"/>
                </a:solidFill>
                <a:latin typeface="Calibri" pitchFamily="34" charset="0"/>
              </a:rPr>
              <a:t>Add </a:t>
            </a:r>
            <a:r>
              <a:rPr lang="en-US" sz="2000" dirty="0">
                <a:solidFill>
                  <a:srgbClr val="007F80"/>
                </a:solidFill>
                <a:latin typeface="Symbol" charset="2"/>
                <a:cs typeface="Symbol" charset="2"/>
              </a:rPr>
              <a:t>-</a:t>
            </a:r>
            <a:r>
              <a:rPr lang="en-US" sz="2000" dirty="0">
                <a:solidFill>
                  <a:srgbClr val="007F80"/>
                </a:solidFill>
                <a:latin typeface="Calibri" pitchFamily="34" charset="0"/>
              </a:rPr>
              <a:t>36 to both sides so that one side is 0.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495800" y="2528887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000" dirty="0">
                <a:solidFill>
                  <a:srgbClr val="007F7F"/>
                </a:solidFill>
                <a:latin typeface="Calibri" pitchFamily="34" charset="0"/>
              </a:rPr>
              <a:t>Expand </a:t>
            </a:r>
            <a:r>
              <a:rPr lang="en-US" sz="2000" dirty="0">
                <a:solidFill>
                  <a:srgbClr val="007F7F"/>
                </a:solidFill>
              </a:rPr>
              <a:t>(</a:t>
            </a:r>
            <a:r>
              <a:rPr lang="en-US" sz="2000" i="1" dirty="0">
                <a:solidFill>
                  <a:srgbClr val="007F7F"/>
                </a:solidFill>
              </a:rPr>
              <a:t>x</a:t>
            </a:r>
            <a:r>
              <a:rPr lang="en-US" sz="2000" dirty="0">
                <a:solidFill>
                  <a:srgbClr val="007F7F"/>
                </a:solidFill>
              </a:rPr>
              <a:t> </a:t>
            </a:r>
            <a:r>
              <a:rPr lang="en-US" sz="2000" dirty="0">
                <a:solidFill>
                  <a:srgbClr val="007F7F"/>
                </a:solidFill>
                <a:latin typeface="Symbol" pitchFamily="18" charset="2"/>
              </a:rPr>
              <a:t>+</a:t>
            </a:r>
            <a:r>
              <a:rPr lang="en-US" sz="2000" dirty="0">
                <a:solidFill>
                  <a:srgbClr val="007F7F"/>
                </a:solidFill>
              </a:rPr>
              <a:t> 5)</a:t>
            </a:r>
            <a:r>
              <a:rPr lang="en-US" sz="2000" baseline="46000" dirty="0">
                <a:solidFill>
                  <a:srgbClr val="007F7F"/>
                </a:solidFill>
              </a:rPr>
              <a:t>2</a:t>
            </a:r>
            <a:r>
              <a:rPr lang="en-US" sz="2000" dirty="0">
                <a:solidFill>
                  <a:srgbClr val="007F7F"/>
                </a:solidFill>
              </a:rPr>
              <a:t>.</a:t>
            </a:r>
            <a:endParaRPr lang="en-US" sz="2000" dirty="0">
              <a:solidFill>
                <a:srgbClr val="007F7F"/>
              </a:solidFill>
              <a:latin typeface="Calibri" pitchFamily="34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495800" y="36576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000" dirty="0">
                <a:solidFill>
                  <a:srgbClr val="007F7F"/>
                </a:solidFill>
                <a:latin typeface="Calibri" pitchFamily="34" charset="0"/>
              </a:rPr>
              <a:t>Factor.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679" grpId="0"/>
      <p:bldP spid="17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Solving Quadratic Equations by Factoring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5138" indent="-465138">
              <a:buFont typeface="Courier New" pitchFamily="49" charset="0"/>
              <a:buNone/>
            </a:pPr>
            <a:r>
              <a:rPr lang="en-US" sz="2800" dirty="0"/>
              <a:t>Solve by factoring:  </a:t>
            </a:r>
            <a:r>
              <a:rPr lang="en-US" sz="2800" dirty="0">
                <a:solidFill>
                  <a:srgbClr val="0000FF"/>
                </a:solidFill>
              </a:rPr>
              <a:t>3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1)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2(5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pPr marL="465138" indent="-465138">
              <a:buFont typeface="Courier New" pitchFamily="49" charset="0"/>
              <a:buNone/>
            </a:pPr>
            <a:endParaRPr lang="en-US" sz="800" dirty="0"/>
          </a:p>
          <a:p>
            <a:pPr marL="465138" indent="-465138">
              <a:spcBef>
                <a:spcPts val="600"/>
              </a:spcBef>
              <a:buFont typeface="Courier New" pitchFamily="49" charset="0"/>
              <a:buNone/>
            </a:pPr>
            <a:r>
              <a:rPr lang="en-US" sz="2800" b="1" dirty="0"/>
              <a:t>Solution</a:t>
            </a:r>
          </a:p>
          <a:p>
            <a:pPr marL="465138" indent="-465138">
              <a:buFont typeface="Courier New" pitchFamily="49" charset="0"/>
              <a:buNone/>
            </a:pPr>
            <a:endParaRPr lang="en-US" sz="2800" dirty="0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938747"/>
              </p:ext>
            </p:extLst>
          </p:nvPr>
        </p:nvGraphicFramePr>
        <p:xfrm>
          <a:off x="4876800" y="3352800"/>
          <a:ext cx="3683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" name="Equation" r:id="rId3" imgW="3682800" imgH="279360" progId="Equation.DSMT4">
                  <p:embed/>
                </p:oleObj>
              </mc:Choice>
              <mc:Fallback>
                <p:oleObj name="Equation" r:id="rId3" imgW="3682800" imgH="279360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352800"/>
                        <a:ext cx="3683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541488"/>
              </p:ext>
            </p:extLst>
          </p:nvPr>
        </p:nvGraphicFramePr>
        <p:xfrm>
          <a:off x="4876800" y="3934540"/>
          <a:ext cx="400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" name="Equation" r:id="rId5" imgW="4000500" imgH="279400" progId="Equation.DSMT4">
                  <p:embed/>
                </p:oleObj>
              </mc:Choice>
              <mc:Fallback>
                <p:oleObj name="Equation" r:id="rId5" imgW="4000500" imgH="279400" progId="Equation.DSMT4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34540"/>
                        <a:ext cx="400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304337"/>
              </p:ext>
            </p:extLst>
          </p:nvPr>
        </p:nvGraphicFramePr>
        <p:xfrm>
          <a:off x="4876800" y="4531852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" name="Equation" r:id="rId7" imgW="927100" imgH="279400" progId="Equation.DSMT4">
                  <p:embed/>
                </p:oleObj>
              </mc:Choice>
              <mc:Fallback>
                <p:oleObj name="Equation" r:id="rId7" imgW="927100" imgH="279400" progId="Equation.DSMT4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31852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774163"/>
              </p:ext>
            </p:extLst>
          </p:nvPr>
        </p:nvGraphicFramePr>
        <p:xfrm>
          <a:off x="4902200" y="5086950"/>
          <a:ext cx="736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6" name="Equation" r:id="rId9" imgW="736560" imgH="228600" progId="Equation.DSMT4">
                  <p:embed/>
                </p:oleObj>
              </mc:Choice>
              <mc:Fallback>
                <p:oleObj name="Equation" r:id="rId9" imgW="736560" imgH="228600" progId="Equation.DSMT4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5086950"/>
                        <a:ext cx="736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743044"/>
              </p:ext>
            </p:extLst>
          </p:nvPr>
        </p:nvGraphicFramePr>
        <p:xfrm>
          <a:off x="1885950" y="2508250"/>
          <a:ext cx="276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7" name="Equation" r:id="rId11" imgW="2760840" imgH="594000" progId="Equation.DSMT4">
                  <p:embed/>
                </p:oleObj>
              </mc:Choice>
              <mc:Fallback>
                <p:oleObj name="Equation" r:id="rId11" imgW="2760840" imgH="594000" progId="Equation.DSMT4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2508250"/>
                        <a:ext cx="2768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773757"/>
              </p:ext>
            </p:extLst>
          </p:nvPr>
        </p:nvGraphicFramePr>
        <p:xfrm>
          <a:off x="2017713" y="3200400"/>
          <a:ext cx="2590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8" name="Equation" r:id="rId13" imgW="2577960" imgH="393120" progId="Equation.DSMT4">
                  <p:embed/>
                </p:oleObj>
              </mc:Choice>
              <mc:Fallback>
                <p:oleObj name="Equation" r:id="rId13" imgW="2577960" imgH="393120" progId="Equation.DSMT4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3200400"/>
                        <a:ext cx="2590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913976"/>
              </p:ext>
            </p:extLst>
          </p:nvPr>
        </p:nvGraphicFramePr>
        <p:xfrm>
          <a:off x="685800" y="3771900"/>
          <a:ext cx="3098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9" name="Equation" r:id="rId15" imgW="3090240" imgH="429480" progId="Equation.DSMT4">
                  <p:embed/>
                </p:oleObj>
              </mc:Choice>
              <mc:Fallback>
                <p:oleObj name="Equation" r:id="rId15" imgW="3090240" imgH="429480" progId="Equation.DSMT4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71900"/>
                        <a:ext cx="3098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315056"/>
              </p:ext>
            </p:extLst>
          </p:nvPr>
        </p:nvGraphicFramePr>
        <p:xfrm>
          <a:off x="1549400" y="4340225"/>
          <a:ext cx="223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0" name="Equation" r:id="rId17" imgW="2221560" imgH="393120" progId="Equation.DSMT4">
                  <p:embed/>
                </p:oleObj>
              </mc:Choice>
              <mc:Fallback>
                <p:oleObj name="Equation" r:id="rId17" imgW="2221560" imgH="393120" progId="Equation.DSMT4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4340225"/>
                        <a:ext cx="2235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86134"/>
              </p:ext>
            </p:extLst>
          </p:nvPr>
        </p:nvGraphicFramePr>
        <p:xfrm>
          <a:off x="1181100" y="4870450"/>
          <a:ext cx="2603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1" name="Equation" r:id="rId19" imgW="2587320" imgH="594000" progId="Equation.DSMT4">
                  <p:embed/>
                </p:oleObj>
              </mc:Choice>
              <mc:Fallback>
                <p:oleObj name="Equation" r:id="rId19" imgW="2587320" imgH="594000" progId="Equation.DSMT4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4870450"/>
                        <a:ext cx="2603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Solving Quadratic Equations by Factoring (cont.)</a:t>
            </a:r>
          </a:p>
        </p:txBody>
      </p:sp>
      <p:sp>
        <p:nvSpPr>
          <p:cNvPr id="131379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3871913"/>
            <a:ext cx="8229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The solutions are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3138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536066"/>
              </p:ext>
            </p:extLst>
          </p:nvPr>
        </p:nvGraphicFramePr>
        <p:xfrm>
          <a:off x="3121025" y="3727450"/>
          <a:ext cx="154463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" name="Equation" r:id="rId3" imgW="1536480" imgH="838080" progId="Equation.DSMT4">
                  <p:embed/>
                </p:oleObj>
              </mc:Choice>
              <mc:Fallback>
                <p:oleObj name="Equation" r:id="rId3" imgW="1536480" imgH="838080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3727450"/>
                        <a:ext cx="154463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146600"/>
              </p:ext>
            </p:extLst>
          </p:nvPr>
        </p:nvGraphicFramePr>
        <p:xfrm>
          <a:off x="1270000" y="1587500"/>
          <a:ext cx="143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" name="Equation" r:id="rId5" imgW="1425960" imgH="301680" progId="Equation.DSMT4">
                  <p:embed/>
                </p:oleObj>
              </mc:Choice>
              <mc:Fallback>
                <p:oleObj name="Equation" r:id="rId5" imgW="1425960" imgH="30168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1587500"/>
                        <a:ext cx="143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3352800" y="16002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9" name="Equation" r:id="rId7" imgW="342751" imgH="241195" progId="Equation.DSMT4">
                  <p:embed/>
                </p:oleObj>
              </mc:Choice>
              <mc:Fallback>
                <p:oleObj name="Equation" r:id="rId7" imgW="342751" imgH="241195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002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893488"/>
              </p:ext>
            </p:extLst>
          </p:nvPr>
        </p:nvGraphicFramePr>
        <p:xfrm>
          <a:off x="4254500" y="16065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0" name="Equation" r:id="rId9" imgW="1234080" imgH="264960" progId="Equation.DSMT4">
                  <p:embed/>
                </p:oleObj>
              </mc:Choice>
              <mc:Fallback>
                <p:oleObj name="Equation" r:id="rId9" imgW="1234080" imgH="264960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16065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605414"/>
              </p:ext>
            </p:extLst>
          </p:nvPr>
        </p:nvGraphicFramePr>
        <p:xfrm>
          <a:off x="1828800" y="2216150"/>
          <a:ext cx="1181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1" name="Equation" r:id="rId11" imgW="1170000" imgH="264960" progId="Equation.DSMT4">
                  <p:embed/>
                </p:oleObj>
              </mc:Choice>
              <mc:Fallback>
                <p:oleObj name="Equation" r:id="rId11" imgW="1170000" imgH="264960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16150"/>
                        <a:ext cx="1181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544916"/>
              </p:ext>
            </p:extLst>
          </p:nvPr>
        </p:nvGraphicFramePr>
        <p:xfrm>
          <a:off x="4749800" y="2179638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2" name="Equation" r:id="rId13" imgW="749520" imgH="264960" progId="Equation.DSMT4">
                  <p:embed/>
                </p:oleObj>
              </mc:Choice>
              <mc:Fallback>
                <p:oleObj name="Equation" r:id="rId13" imgW="749520" imgH="264960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2179638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364482"/>
              </p:ext>
            </p:extLst>
          </p:nvPr>
        </p:nvGraphicFramePr>
        <p:xfrm>
          <a:off x="2057400" y="2590800"/>
          <a:ext cx="1079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3" name="Equation" r:id="rId15" imgW="1069560" imgH="886680" progId="Equation.DSMT4">
                  <p:embed/>
                </p:oleObj>
              </mc:Choice>
              <mc:Fallback>
                <p:oleObj name="Equation" r:id="rId15" imgW="1069560" imgH="886680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90800"/>
                        <a:ext cx="1079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37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Courier New" pitchFamily="49" charset="0"/>
              <a:buNone/>
            </a:pPr>
            <a:r>
              <a:rPr lang="en-US" sz="2800" dirty="0"/>
              <a:t>Solve by factoring: </a:t>
            </a:r>
            <a:r>
              <a:rPr lang="en-US" sz="2800" b="1" dirty="0"/>
              <a:t> </a:t>
            </a:r>
          </a:p>
          <a:p>
            <a:pPr>
              <a:buFont typeface="Courier New" pitchFamily="49" charset="0"/>
              <a:buNone/>
            </a:pPr>
            <a:endParaRPr lang="en-US" sz="900" b="1" dirty="0"/>
          </a:p>
          <a:p>
            <a:pPr>
              <a:spcBef>
                <a:spcPts val="1200"/>
              </a:spcBef>
              <a:buFont typeface="Courier New" pitchFamily="49" charset="0"/>
              <a:buNone/>
            </a:pPr>
            <a:r>
              <a:rPr lang="en-US" sz="2800" b="1" dirty="0"/>
              <a:t>Solution</a:t>
            </a:r>
          </a:p>
        </p:txBody>
      </p:sp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Solving Quadratic Equations by Factoring</a:t>
            </a:r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95899"/>
              </p:ext>
            </p:extLst>
          </p:nvPr>
        </p:nvGraphicFramePr>
        <p:xfrm>
          <a:off x="3422650" y="1141413"/>
          <a:ext cx="19113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6" name="Equation" r:id="rId3" imgW="2093400" imgH="914040" progId="Equation.DSMT4">
                  <p:embed/>
                </p:oleObj>
              </mc:Choice>
              <mc:Fallback>
                <p:oleObj name="Equation" r:id="rId3" imgW="2093400" imgH="914040" progId="Equation.DSMT4">
                  <p:embed/>
                  <p:pic>
                    <p:nvPicPr>
                      <p:cNvPr id="0" name="Picture 1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1141413"/>
                        <a:ext cx="191135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911316"/>
              </p:ext>
            </p:extLst>
          </p:nvPr>
        </p:nvGraphicFramePr>
        <p:xfrm>
          <a:off x="1377950" y="2527300"/>
          <a:ext cx="2006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7" name="Equation" r:id="rId5" imgW="1992960" imgH="914040" progId="Equation.DSMT4">
                  <p:embed/>
                </p:oleObj>
              </mc:Choice>
              <mc:Fallback>
                <p:oleObj name="Equation" r:id="rId5" imgW="1992960" imgH="914040" progId="Equation.DSMT4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2527300"/>
                        <a:ext cx="2006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302698"/>
              </p:ext>
            </p:extLst>
          </p:nvPr>
        </p:nvGraphicFramePr>
        <p:xfrm>
          <a:off x="487363" y="3606800"/>
          <a:ext cx="3390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8" name="Equation" r:id="rId7" imgW="3382560" imgH="914040" progId="Equation.DSMT4">
                  <p:embed/>
                </p:oleObj>
              </mc:Choice>
              <mc:Fallback>
                <p:oleObj name="Equation" r:id="rId7" imgW="3382560" imgH="914040" progId="Equation.DSMT4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3606800"/>
                        <a:ext cx="33909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080770"/>
              </p:ext>
            </p:extLst>
          </p:nvPr>
        </p:nvGraphicFramePr>
        <p:xfrm>
          <a:off x="1119188" y="4686300"/>
          <a:ext cx="2286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9" name="Equation" r:id="rId9" imgW="2276280" imgH="484560" progId="Equation.DSMT4">
                  <p:embed/>
                </p:oleObj>
              </mc:Choice>
              <mc:Fallback>
                <p:oleObj name="Equation" r:id="rId9" imgW="2276280" imgH="484560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4686300"/>
                        <a:ext cx="2286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332236"/>
              </p:ext>
            </p:extLst>
          </p:nvPr>
        </p:nvGraphicFramePr>
        <p:xfrm>
          <a:off x="4267200" y="3810000"/>
          <a:ext cx="4318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0" name="Equation" r:id="rId11" imgW="4318000" imgH="647700" progId="Equation.DSMT4">
                  <p:embed/>
                </p:oleObj>
              </mc:Choice>
              <mc:Fallback>
                <p:oleObj name="Equation" r:id="rId11" imgW="4318000" imgH="647700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10000"/>
                        <a:ext cx="43180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344433"/>
              </p:ext>
            </p:extLst>
          </p:nvPr>
        </p:nvGraphicFramePr>
        <p:xfrm>
          <a:off x="4267200" y="4786106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1" name="Equation" r:id="rId13" imgW="927100" imgH="279400" progId="Equation.DSMT4">
                  <p:embed/>
                </p:oleObj>
              </mc:Choice>
              <mc:Fallback>
                <p:oleObj name="Equation" r:id="rId13" imgW="927100" imgH="27940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786106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Solving Quadratic Equations by Factoring (cont.)</a:t>
            </a:r>
          </a:p>
        </p:txBody>
      </p:sp>
      <p:graphicFrame>
        <p:nvGraphicFramePr>
          <p:cNvPr id="1319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077591"/>
              </p:ext>
            </p:extLst>
          </p:nvPr>
        </p:nvGraphicFramePr>
        <p:xfrm>
          <a:off x="3147552" y="4525296"/>
          <a:ext cx="1257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7" name="Equation" r:id="rId3" imgW="1257120" imgH="825480" progId="Equation.DSMT4">
                  <p:embed/>
                </p:oleObj>
              </mc:Choice>
              <mc:Fallback>
                <p:oleObj name="Equation" r:id="rId3" imgW="1257120" imgH="82548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7552" y="4525296"/>
                        <a:ext cx="12573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285897"/>
              </p:ext>
            </p:extLst>
          </p:nvPr>
        </p:nvGraphicFramePr>
        <p:xfrm>
          <a:off x="3962400" y="1511300"/>
          <a:ext cx="4191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8" name="Equation" r:id="rId5" imgW="4191000" imgH="241300" progId="Equation.DSMT4">
                  <p:embed/>
                </p:oleObj>
              </mc:Choice>
              <mc:Fallback>
                <p:oleObj name="Equation" r:id="rId5" imgW="4191000" imgH="2413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511300"/>
                        <a:ext cx="4191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365524"/>
              </p:ext>
            </p:extLst>
          </p:nvPr>
        </p:nvGraphicFramePr>
        <p:xfrm>
          <a:off x="3962400" y="2133600"/>
          <a:ext cx="736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9" name="Equation" r:id="rId7" imgW="736600" imgH="228600" progId="Equation.DSMT4">
                  <p:embed/>
                </p:oleObj>
              </mc:Choice>
              <mc:Fallback>
                <p:oleObj name="Equation" r:id="rId7" imgW="736600" imgH="2286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33600"/>
                        <a:ext cx="736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196002"/>
              </p:ext>
            </p:extLst>
          </p:nvPr>
        </p:nvGraphicFramePr>
        <p:xfrm>
          <a:off x="1143000" y="1358900"/>
          <a:ext cx="2413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0" name="Equation" r:id="rId9" imgW="2404440" imgH="484560" progId="Equation.DSMT4">
                  <p:embed/>
                </p:oleObj>
              </mc:Choice>
              <mc:Fallback>
                <p:oleObj name="Equation" r:id="rId9" imgW="2404440" imgH="48456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58900"/>
                        <a:ext cx="2413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840609"/>
              </p:ext>
            </p:extLst>
          </p:nvPr>
        </p:nvGraphicFramePr>
        <p:xfrm>
          <a:off x="827088" y="1924050"/>
          <a:ext cx="2717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1" name="Equation" r:id="rId11" imgW="2706120" imgH="594000" progId="Equation.DSMT4">
                  <p:embed/>
                </p:oleObj>
              </mc:Choice>
              <mc:Fallback>
                <p:oleObj name="Equation" r:id="rId11" imgW="2706120" imgH="59400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24050"/>
                        <a:ext cx="2717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933853"/>
              </p:ext>
            </p:extLst>
          </p:nvPr>
        </p:nvGraphicFramePr>
        <p:xfrm>
          <a:off x="762000" y="2749550"/>
          <a:ext cx="151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2" name="Equation" r:id="rId13" imgW="1499400" imgH="356400" progId="Equation.DSMT4">
                  <p:embed/>
                </p:oleObj>
              </mc:Choice>
              <mc:Fallback>
                <p:oleObj name="Equation" r:id="rId13" imgW="1499400" imgH="35640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49550"/>
                        <a:ext cx="151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541496"/>
              </p:ext>
            </p:extLst>
          </p:nvPr>
        </p:nvGraphicFramePr>
        <p:xfrm>
          <a:off x="2603500" y="281305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3" name="Equation" r:id="rId15" imgW="342751" imgH="241195" progId="Equation.DSMT4">
                  <p:embed/>
                </p:oleObj>
              </mc:Choice>
              <mc:Fallback>
                <p:oleObj name="Equation" r:id="rId15" imgW="342751" imgH="241195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281305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210373"/>
              </p:ext>
            </p:extLst>
          </p:nvPr>
        </p:nvGraphicFramePr>
        <p:xfrm>
          <a:off x="3276600" y="2749550"/>
          <a:ext cx="1320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4" name="Equation" r:id="rId17" imgW="1307160" imgH="356400" progId="Equation.DSMT4">
                  <p:embed/>
                </p:oleObj>
              </mc:Choice>
              <mc:Fallback>
                <p:oleObj name="Equation" r:id="rId17" imgW="1307160" imgH="35640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749550"/>
                        <a:ext cx="1320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742145"/>
              </p:ext>
            </p:extLst>
          </p:nvPr>
        </p:nvGraphicFramePr>
        <p:xfrm>
          <a:off x="1343025" y="3263900"/>
          <a:ext cx="1003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5" name="Equation" r:id="rId19" imgW="987120" imgH="356400" progId="Equation.DSMT4">
                  <p:embed/>
                </p:oleObj>
              </mc:Choice>
              <mc:Fallback>
                <p:oleObj name="Equation" r:id="rId19" imgW="987120" imgH="35640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3263900"/>
                        <a:ext cx="1003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832616"/>
              </p:ext>
            </p:extLst>
          </p:nvPr>
        </p:nvGraphicFramePr>
        <p:xfrm>
          <a:off x="3810000" y="3263900"/>
          <a:ext cx="774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6" name="Equation" r:id="rId21" imgW="758520" imgH="356400" progId="Equation.DSMT4">
                  <p:embed/>
                </p:oleObj>
              </mc:Choice>
              <mc:Fallback>
                <p:oleObj name="Equation" r:id="rId21" imgW="758520" imgH="35640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263900"/>
                        <a:ext cx="774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064419"/>
              </p:ext>
            </p:extLst>
          </p:nvPr>
        </p:nvGraphicFramePr>
        <p:xfrm>
          <a:off x="1473200" y="3671888"/>
          <a:ext cx="889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" name="Equation" r:id="rId23" imgW="877680" imgH="886680" progId="Equation.DSMT4">
                  <p:embed/>
                </p:oleObj>
              </mc:Choice>
              <mc:Fallback>
                <p:oleObj name="Equation" r:id="rId23" imgW="877680" imgH="88668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671888"/>
                        <a:ext cx="889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/>
          <p:cNvSpPr txBox="1">
            <a:spLocks/>
          </p:cNvSpPr>
          <p:nvPr/>
        </p:nvSpPr>
        <p:spPr>
          <a:xfrm>
            <a:off x="457200" y="4662488"/>
            <a:ext cx="8229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solutions 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8: Solving Quadratic Equations by Factoring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210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by factoring: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 2)</a:t>
            </a:r>
            <a:r>
              <a:rPr lang="en-US" i="0" baseline="46000" dirty="0">
                <a:solidFill>
                  <a:srgbClr val="0000FF"/>
                </a:solidFill>
              </a:rPr>
              <a:t>2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64</a:t>
            </a:r>
          </a:p>
          <a:p>
            <a:pPr>
              <a:spcBef>
                <a:spcPts val="2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2048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763204"/>
              </p:ext>
            </p:extLst>
          </p:nvPr>
        </p:nvGraphicFramePr>
        <p:xfrm>
          <a:off x="533400" y="2209800"/>
          <a:ext cx="52197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" name="Equation" r:id="rId3" imgW="5211360" imgH="2934720" progId="Equation.DSMT4">
                  <p:embed/>
                </p:oleObj>
              </mc:Choice>
              <mc:Fallback>
                <p:oleObj name="Equation" r:id="rId3" imgW="5211360" imgH="293472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5219700" cy="294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3016" name="Text Box 8"/>
          <p:cNvSpPr txBox="1">
            <a:spLocks noChangeArrowheads="1"/>
          </p:cNvSpPr>
          <p:nvPr/>
        </p:nvSpPr>
        <p:spPr bwMode="auto">
          <a:xfrm>
            <a:off x="1843548" y="2823242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23017" name="Text Box 9"/>
          <p:cNvSpPr txBox="1">
            <a:spLocks noChangeArrowheads="1"/>
          </p:cNvSpPr>
          <p:nvPr/>
        </p:nvSpPr>
        <p:spPr bwMode="auto">
          <a:xfrm>
            <a:off x="3234816" y="2823242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23018" name="Text Box 10"/>
          <p:cNvSpPr txBox="1">
            <a:spLocks noChangeArrowheads="1"/>
          </p:cNvSpPr>
          <p:nvPr/>
        </p:nvSpPr>
        <p:spPr bwMode="auto">
          <a:xfrm>
            <a:off x="1764888" y="3352800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23019" name="Text Box 11"/>
          <p:cNvSpPr txBox="1">
            <a:spLocks noChangeArrowheads="1"/>
          </p:cNvSpPr>
          <p:nvPr/>
        </p:nvSpPr>
        <p:spPr bwMode="auto">
          <a:xfrm>
            <a:off x="3165984" y="3389315"/>
            <a:ext cx="838200" cy="76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60</a:t>
            </a:r>
          </a:p>
        </p:txBody>
      </p:sp>
      <p:sp>
        <p:nvSpPr>
          <p:cNvPr id="1323020" name="Text Box 12"/>
          <p:cNvSpPr txBox="1">
            <a:spLocks noChangeArrowheads="1"/>
          </p:cNvSpPr>
          <p:nvPr/>
        </p:nvSpPr>
        <p:spPr bwMode="auto">
          <a:xfrm>
            <a:off x="1447800" y="3847884"/>
            <a:ext cx="304800" cy="47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323021" name="Text Box 13"/>
          <p:cNvSpPr txBox="1">
            <a:spLocks noChangeArrowheads="1"/>
          </p:cNvSpPr>
          <p:nvPr/>
        </p:nvSpPr>
        <p:spPr bwMode="auto">
          <a:xfrm>
            <a:off x="3062748" y="3855047"/>
            <a:ext cx="762000" cy="42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23022" name="Text Box 14"/>
          <p:cNvSpPr txBox="1">
            <a:spLocks noChangeArrowheads="1"/>
          </p:cNvSpPr>
          <p:nvPr/>
        </p:nvSpPr>
        <p:spPr bwMode="auto">
          <a:xfrm>
            <a:off x="1524000" y="4510088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323023" name="Text Box 15"/>
          <p:cNvSpPr txBox="1">
            <a:spLocks noChangeArrowheads="1"/>
          </p:cNvSpPr>
          <p:nvPr/>
        </p:nvSpPr>
        <p:spPr bwMode="auto">
          <a:xfrm>
            <a:off x="4343400" y="4510087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23024" name="Text Box 16"/>
          <p:cNvSpPr txBox="1">
            <a:spLocks noChangeArrowheads="1"/>
          </p:cNvSpPr>
          <p:nvPr/>
        </p:nvSpPr>
        <p:spPr bwMode="auto">
          <a:xfrm>
            <a:off x="1447800" y="4915377"/>
            <a:ext cx="685800" cy="57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323025" name="Text Box 17"/>
          <p:cNvSpPr txBox="1">
            <a:spLocks noChangeArrowheads="1"/>
          </p:cNvSpPr>
          <p:nvPr/>
        </p:nvSpPr>
        <p:spPr bwMode="auto">
          <a:xfrm>
            <a:off x="3276600" y="49530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" name="Rectangle 3"/>
          <p:cNvSpPr txBox="1">
            <a:spLocks/>
          </p:cNvSpPr>
          <p:nvPr/>
        </p:nvSpPr>
        <p:spPr>
          <a:xfrm>
            <a:off x="457200" y="5481020"/>
            <a:ext cx="8229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solutions are </a:t>
            </a:r>
            <a:r>
              <a:rPr lang="en-US" sz="2800" dirty="0"/>
              <a:t>______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577513"/>
              </p:ext>
            </p:extLst>
          </p:nvPr>
        </p:nvGraphicFramePr>
        <p:xfrm>
          <a:off x="781050" y="5118100"/>
          <a:ext cx="143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2" name="Equation" r:id="rId5" imgW="1425960" imgH="264960" progId="Equation.DSMT4">
                  <p:embed/>
                </p:oleObj>
              </mc:Choice>
              <mc:Fallback>
                <p:oleObj name="Equation" r:id="rId5" imgW="1425960" imgH="264960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5118100"/>
                        <a:ext cx="1435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678488"/>
              </p:ext>
            </p:extLst>
          </p:nvPr>
        </p:nvGraphicFramePr>
        <p:xfrm>
          <a:off x="2540000" y="5120148"/>
          <a:ext cx="147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3" name="Equation" r:id="rId7" imgW="1473200" imgH="304800" progId="Equation.DSMT4">
                  <p:embed/>
                </p:oleObj>
              </mc:Choice>
              <mc:Fallback>
                <p:oleObj name="Equation" r:id="rId7" imgW="1473200" imgH="3048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5120148"/>
                        <a:ext cx="1473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276600" y="5486400"/>
            <a:ext cx="685800" cy="57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105400" y="5486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16" grpId="0"/>
      <p:bldP spid="1323017" grpId="0"/>
      <p:bldP spid="1323018" grpId="0"/>
      <p:bldP spid="1323019" grpId="0"/>
      <p:bldP spid="1323020" grpId="0"/>
      <p:bldP spid="1323021" grpId="0"/>
      <p:bldP spid="1323022" grpId="0"/>
      <p:bldP spid="1323023" grpId="0"/>
      <p:bldP spid="1323024" grpId="0"/>
      <p:bldP spid="1323025" grpId="0"/>
      <p:bldP spid="17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9: Solving Higher Degree Equations</a:t>
            </a:r>
          </a:p>
        </p:txBody>
      </p:sp>
      <p:graphicFrame>
        <p:nvGraphicFramePr>
          <p:cNvPr id="132608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541588" y="2482850"/>
          <a:ext cx="4514850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6" name="Equation" r:id="rId3" imgW="4635500" imgH="2247900" progId="Equation.DSMT4">
                  <p:embed/>
                </p:oleObj>
              </mc:Choice>
              <mc:Fallback>
                <p:oleObj name="Equation" r:id="rId3" imgW="4635500" imgH="2247900" progId="Equation.DSMT4">
                  <p:embed/>
                  <p:pic>
                    <p:nvPicPr>
                      <p:cNvPr id="0" name="Picture 26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2482850"/>
                        <a:ext cx="4514850" cy="21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6086" name="Rectangle 6"/>
          <p:cNvSpPr>
            <a:spLocks noChangeArrowheads="1"/>
          </p:cNvSpPr>
          <p:nvPr/>
        </p:nvSpPr>
        <p:spPr bwMode="auto">
          <a:xfrm>
            <a:off x="455613" y="4750915"/>
            <a:ext cx="8226425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en-US" sz="2800" dirty="0">
                <a:latin typeface="Calibri" pitchFamily="34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dirty="0">
                <a:latin typeface="Calibri" pitchFamily="34" charset="0"/>
              </a:rPr>
              <a:t>, and </a:t>
            </a:r>
            <a:r>
              <a:rPr lang="en-US" sz="2800" dirty="0">
                <a:solidFill>
                  <a:srgbClr val="FF0000"/>
                </a:solidFill>
                <a:latin typeface="Euclid Symbol" charset="2"/>
                <a:cs typeface="Euclid 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sz="2800" dirty="0">
                <a:latin typeface="Calibri" pitchFamily="34" charset="0"/>
              </a:rPr>
              <a:t>.  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Or, we can say that the solution set is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{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1, 0, 3}</a:t>
            </a:r>
            <a:r>
              <a:rPr lang="en-US" sz="2800" dirty="0">
                <a:latin typeface="Calibri" pitchFamily="34" charset="0"/>
              </a:rPr>
              <a:t>.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Solve by factoring:   </a:t>
            </a:r>
            <a:r>
              <a:rPr lang="en-US" sz="2800" dirty="0">
                <a:solidFill>
                  <a:srgbClr val="0000FF"/>
                </a:solidFill>
              </a:rPr>
              <a:t>2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3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4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6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0</a:t>
            </a:r>
            <a:r>
              <a:rPr lang="en-US" sz="2800" dirty="0"/>
              <a:t>.</a:t>
            </a:r>
          </a:p>
          <a:p>
            <a:pPr>
              <a:spcBef>
                <a:spcPts val="600"/>
              </a:spcBef>
              <a:buFont typeface="Courier New" pitchFamily="49" charset="0"/>
              <a:buNone/>
            </a:pPr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876800" y="2560320"/>
          <a:ext cx="3987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7" name="Equation" r:id="rId5" imgW="3987800" imgH="266700" progId="Equation.DSMT4">
                  <p:embed/>
                </p:oleObj>
              </mc:Choice>
              <mc:Fallback>
                <p:oleObj name="Equation" r:id="rId5" imgW="3987800" imgH="266700" progId="Equation.DSMT4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60320"/>
                        <a:ext cx="39878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4876800" y="3154680"/>
          <a:ext cx="2133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8" name="Equation" r:id="rId7" imgW="2133600" imgH="241300" progId="Equation.DSMT4">
                  <p:embed/>
                </p:oleObj>
              </mc:Choice>
              <mc:Fallback>
                <p:oleObj name="Equation" r:id="rId7" imgW="2133600" imgH="241300" progId="Equation.DSMT4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54680"/>
                        <a:ext cx="2133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6477000" y="3642360"/>
          <a:ext cx="2286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9" name="Equation" r:id="rId9" imgW="2286000" imgH="571500" progId="Equation.DSMT4">
                  <p:embed/>
                </p:oleObj>
              </mc:Choice>
              <mc:Fallback>
                <p:oleObj name="Equation" r:id="rId9" imgW="2286000" imgH="571500" progId="Equation.DSMT4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642360"/>
                        <a:ext cx="2286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556742"/>
              </p:ext>
            </p:extLst>
          </p:nvPr>
        </p:nvGraphicFramePr>
        <p:xfrm>
          <a:off x="1885950" y="1793875"/>
          <a:ext cx="2590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0" name="Equation" r:id="rId11" imgW="2577960" imgH="411120" progId="Equation.DSMT4">
                  <p:embed/>
                </p:oleObj>
              </mc:Choice>
              <mc:Fallback>
                <p:oleObj name="Equation" r:id="rId11" imgW="2577960" imgH="411120" progId="Equation.DSMT4">
                  <p:embed/>
                  <p:pic>
                    <p:nvPicPr>
                      <p:cNvPr id="0" name="Picture 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1793875"/>
                        <a:ext cx="2590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876041"/>
              </p:ext>
            </p:extLst>
          </p:nvPr>
        </p:nvGraphicFramePr>
        <p:xfrm>
          <a:off x="1789113" y="2347913"/>
          <a:ext cx="2679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1" name="Equation" r:id="rId13" imgW="2669400" imgH="649080" progId="Equation.DSMT4">
                  <p:embed/>
                </p:oleObj>
              </mc:Choice>
              <mc:Fallback>
                <p:oleObj name="Equation" r:id="rId13" imgW="2669400" imgH="649080" progId="Equation.DSMT4">
                  <p:embed/>
                  <p:pic>
                    <p:nvPicPr>
                      <p:cNvPr id="0" name="Picture 2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2347913"/>
                        <a:ext cx="2679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849621"/>
              </p:ext>
            </p:extLst>
          </p:nvPr>
        </p:nvGraphicFramePr>
        <p:xfrm>
          <a:off x="1704975" y="3008313"/>
          <a:ext cx="279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2" name="Equation" r:id="rId15" imgW="2779200" imgH="594000" progId="Equation.DSMT4">
                  <p:embed/>
                </p:oleObj>
              </mc:Choice>
              <mc:Fallback>
                <p:oleObj name="Equation" r:id="rId15" imgW="2779200" imgH="594000" progId="Equation.DSMT4">
                  <p:embed/>
                  <p:pic>
                    <p:nvPicPr>
                      <p:cNvPr id="0" name="Picture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3008313"/>
                        <a:ext cx="2794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524428"/>
              </p:ext>
            </p:extLst>
          </p:nvPr>
        </p:nvGraphicFramePr>
        <p:xfrm>
          <a:off x="825500" y="37020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3" name="Equation" r:id="rId17" imgW="914040" imgH="264960" progId="Equation.DSMT4">
                  <p:embed/>
                </p:oleObj>
              </mc:Choice>
              <mc:Fallback>
                <p:oleObj name="Equation" r:id="rId17" imgW="914040" imgH="264960" progId="Equation.DSMT4">
                  <p:embed/>
                  <p:pic>
                    <p:nvPicPr>
                      <p:cNvPr id="0" name="Picture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37020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053976"/>
              </p:ext>
            </p:extLst>
          </p:nvPr>
        </p:nvGraphicFramePr>
        <p:xfrm>
          <a:off x="1008063" y="4175125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4" name="Equation" r:id="rId19" imgW="749520" imgH="264960" progId="Equation.DSMT4">
                  <p:embed/>
                </p:oleObj>
              </mc:Choice>
              <mc:Fallback>
                <p:oleObj name="Equation" r:id="rId19" imgW="749520" imgH="264960" progId="Equation.DSMT4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4175125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964807"/>
              </p:ext>
            </p:extLst>
          </p:nvPr>
        </p:nvGraphicFramePr>
        <p:xfrm>
          <a:off x="4064000" y="37211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5" name="Equation" r:id="rId21" imgW="342751" imgH="241195" progId="Equation.DSMT4">
                  <p:embed/>
                </p:oleObj>
              </mc:Choice>
              <mc:Fallback>
                <p:oleObj name="Equation" r:id="rId21" imgW="342751" imgH="241195" progId="Equation.DSMT4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7211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437138"/>
              </p:ext>
            </p:extLst>
          </p:nvPr>
        </p:nvGraphicFramePr>
        <p:xfrm>
          <a:off x="2578100" y="37020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6" name="Equation" r:id="rId23" imgW="1234080" imgH="264960" progId="Equation.DSMT4">
                  <p:embed/>
                </p:oleObj>
              </mc:Choice>
              <mc:Fallback>
                <p:oleObj name="Equation" r:id="rId23" imgW="1234080" imgH="264960" progId="Equation.DSMT4">
                  <p:embed/>
                  <p:pic>
                    <p:nvPicPr>
                      <p:cNvPr id="0" name="Picture 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37020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912286"/>
              </p:ext>
            </p:extLst>
          </p:nvPr>
        </p:nvGraphicFramePr>
        <p:xfrm>
          <a:off x="3128963" y="4175125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7" name="Equation" r:id="rId25" imgW="749520" imgH="264960" progId="Equation.DSMT4">
                  <p:embed/>
                </p:oleObj>
              </mc:Choice>
              <mc:Fallback>
                <p:oleObj name="Equation" r:id="rId25" imgW="749520" imgH="264960" progId="Equation.DSMT4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4175125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677290"/>
              </p:ext>
            </p:extLst>
          </p:nvPr>
        </p:nvGraphicFramePr>
        <p:xfrm>
          <a:off x="1993900" y="37211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8" name="Equation" r:id="rId27" imgW="342751" imgH="241195" progId="Equation.DSMT4">
                  <p:embed/>
                </p:oleObj>
              </mc:Choice>
              <mc:Fallback>
                <p:oleObj name="Equation" r:id="rId27" imgW="342751" imgH="241195" progId="Equation.DSMT4">
                  <p:embed/>
                  <p:pic>
                    <p:nvPicPr>
                      <p:cNvPr id="0" name="Picture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37211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666384"/>
              </p:ext>
            </p:extLst>
          </p:nvPr>
        </p:nvGraphicFramePr>
        <p:xfrm>
          <a:off x="4648200" y="3683000"/>
          <a:ext cx="1257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9" name="Equation" r:id="rId29" imgW="1243080" imgH="301680" progId="Equation.DSMT4">
                  <p:embed/>
                </p:oleObj>
              </mc:Choice>
              <mc:Fallback>
                <p:oleObj name="Equation" r:id="rId29" imgW="1243080" imgH="301680" progId="Equation.DSMT4">
                  <p:embed/>
                  <p:pic>
                    <p:nvPicPr>
                      <p:cNvPr id="0" name="Picture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683000"/>
                        <a:ext cx="1257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28128"/>
              </p:ext>
            </p:extLst>
          </p:nvPr>
        </p:nvGraphicFramePr>
        <p:xfrm>
          <a:off x="5181600" y="4175125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0" name="Equation" r:id="rId31" imgW="1005480" imgH="264960" progId="Equation.DSMT4">
                  <p:embed/>
                </p:oleObj>
              </mc:Choice>
              <mc:Fallback>
                <p:oleObj name="Equation" r:id="rId31" imgW="1005480" imgH="264960" progId="Equation.DSMT4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175125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To Solve a Quadratic Equation by Factoring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01205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Procedure 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Add or subtract terms as necessary so that 0 is on one side of the equation and the equation is in the standard form </a:t>
            </a:r>
            <a:r>
              <a:rPr lang="en-US" b="1" i="1" dirty="0">
                <a:solidFill>
                  <a:srgbClr val="000000"/>
                </a:solidFill>
                <a:latin typeface="Calibri" pitchFamily="34" charset="0"/>
              </a:rPr>
              <a:t>ax</a:t>
            </a:r>
            <a:r>
              <a:rPr lang="en-US" b="1" baseline="46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Calibri" pitchFamily="34" charset="0"/>
              </a:rPr>
              <a:t>bx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0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where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and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are real numbers and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≠ 0.</a:t>
            </a: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Factor completely.  (If there are any fractional coefficients, multiply each term by the least common denominator first so that all coefficients will be integers. Then factor.)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To Solve a Quadratic Equation by Factoring 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7765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342900" algn="l"/>
                <a:tab pos="5207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Procedure (cont.)</a:t>
            </a: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 startAt="3"/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Set each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nonconstant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factor equal to 0 and solve 	each linear equation for the unknown.</a:t>
            </a: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 startAt="4"/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Check each solution, one at a time, in the original 	equation.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Solve quadratic equations by factoring.</a:t>
            </a: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Write equations given the roots.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8"/>
          <p:cNvSpPr>
            <a:spLocks noChangeShapeType="1"/>
          </p:cNvSpPr>
          <p:nvPr/>
        </p:nvSpPr>
        <p:spPr bwMode="auto">
          <a:xfrm>
            <a:off x="2590800" y="3429000"/>
            <a:ext cx="4038600" cy="2133600"/>
          </a:xfrm>
          <a:prstGeom prst="line">
            <a:avLst/>
          </a:prstGeom>
          <a:noFill/>
          <a:ln w="317500">
            <a:solidFill>
              <a:srgbClr val="F6A59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9" name="Line 9"/>
          <p:cNvSpPr>
            <a:spLocks noChangeShapeType="1"/>
          </p:cNvSpPr>
          <p:nvPr/>
        </p:nvSpPr>
        <p:spPr bwMode="auto">
          <a:xfrm flipV="1">
            <a:off x="2590800" y="3276600"/>
            <a:ext cx="3733800" cy="2362200"/>
          </a:xfrm>
          <a:prstGeom prst="line">
            <a:avLst/>
          </a:prstGeom>
          <a:noFill/>
          <a:ln w="317500">
            <a:solidFill>
              <a:srgbClr val="F6A59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Common Error</a:t>
            </a:r>
          </a:p>
        </p:txBody>
      </p:sp>
      <p:graphicFrame>
        <p:nvGraphicFramePr>
          <p:cNvPr id="2458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828800" y="3276600"/>
          <a:ext cx="1320800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Equation" r:id="rId3" imgW="1320800" imgH="2311400" progId="Equation.DSMT4">
                  <p:embed/>
                </p:oleObj>
              </mc:Choice>
              <mc:Fallback>
                <p:oleObj name="Equation" r:id="rId3" imgW="1320800" imgH="2311400" progId="Equation.DSMT4">
                  <p:embed/>
                  <p:pic>
                    <p:nvPicPr>
                      <p:cNvPr id="0" name="Picture 3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276600"/>
                        <a:ext cx="1320800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4343400" y="3886200"/>
          <a:ext cx="4102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Equation" r:id="rId5" imgW="4102100" imgH="952500" progId="Equation.DSMT4">
                  <p:embed/>
                </p:oleObj>
              </mc:Choice>
              <mc:Fallback>
                <p:oleObj name="Equation" r:id="rId5" imgW="4102100" imgH="95250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886200"/>
                        <a:ext cx="41021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5207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Caution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5207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common error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is to divide both sides of an equation by the variable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 This error can be illustrated by using the equation in Example 2a.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5207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5207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Common Error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71172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342900" algn="l"/>
                <a:tab pos="5207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Caution (cont.)</a:t>
            </a:r>
          </a:p>
          <a:p>
            <a:pPr eaLnBrk="0" hangingPunct="0"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Factoring is the method to use.  By factoring, you will find all solutions as shown in the previous examples.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Factor Theorem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600438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342900" algn="l"/>
                <a:tab pos="5207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Theorem</a:t>
            </a:r>
          </a:p>
          <a:p>
            <a:pPr eaLnBrk="0" hangingPunct="0">
              <a:spcBef>
                <a:spcPct val="50000"/>
              </a:spcBef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If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is a root of a polynomial equation in the form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0, then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is a factor of the polynomial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).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a polynomial equation with integer coefficients that has the given roots: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 the linear equations and then find the product of the factors.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Finding Equations with Given Roots</a:t>
            </a:r>
          </a:p>
        </p:txBody>
      </p:sp>
      <p:graphicFrame>
        <p:nvGraphicFramePr>
          <p:cNvPr id="2765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547548"/>
              </p:ext>
            </p:extLst>
          </p:nvPr>
        </p:nvGraphicFramePr>
        <p:xfrm>
          <a:off x="3443288" y="2382838"/>
          <a:ext cx="2541859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3" imgW="2550600" imgH="886680" progId="Equation.DSMT4">
                  <p:embed/>
                </p:oleObj>
              </mc:Choice>
              <mc:Fallback>
                <p:oleObj name="Equation" r:id="rId3" imgW="2550600" imgH="886680" progId="Equation.DSMT4">
                  <p:embed/>
                  <p:pic>
                    <p:nvPicPr>
                      <p:cNvPr id="0" name="Picture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2382838"/>
                        <a:ext cx="2541859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Finding Equations with Given Roots (cont.)</a:t>
            </a:r>
          </a:p>
        </p:txBody>
      </p:sp>
      <p:graphicFrame>
        <p:nvGraphicFramePr>
          <p:cNvPr id="28676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2795588" y="2049463"/>
          <a:ext cx="3552825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3" name="Equation" r:id="rId3" imgW="3467100" imgH="1079500" progId="Equation.DSMT4">
                  <p:embed/>
                </p:oleObj>
              </mc:Choice>
              <mc:Fallback>
                <p:oleObj name="Equation" r:id="rId3" imgW="3467100" imgH="1079500" progId="Equation.DSMT4">
                  <p:embed/>
                  <p:pic>
                    <p:nvPicPr>
                      <p:cNvPr id="0" name="Picture 17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2049463"/>
                        <a:ext cx="3552825" cy="110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10"/>
          <p:cNvGraphicFramePr>
            <a:graphicFrameLocks noChangeAspect="1"/>
          </p:cNvGraphicFramePr>
          <p:nvPr/>
        </p:nvGraphicFramePr>
        <p:xfrm>
          <a:off x="3708400" y="5556250"/>
          <a:ext cx="4902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4" name="Equation" r:id="rId5" imgW="4902200" imgH="304800" progId="Equation.DSMT4">
                  <p:embed/>
                </p:oleObj>
              </mc:Choice>
              <mc:Fallback>
                <p:oleObj name="Equation" r:id="rId5" imgW="4902200" imgH="304800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556250"/>
                        <a:ext cx="4902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 the equation by setting the product of the factors equal to 0 and multiplying. 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276304" y="2482644"/>
          <a:ext cx="4254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5" name="Equation" r:id="rId7" imgW="4254500" imgH="304800" progId="Equation.DSMT4">
                  <p:embed/>
                </p:oleObj>
              </mc:Choice>
              <mc:Fallback>
                <p:oleObj name="Equation" r:id="rId7" imgW="4254500" imgH="30480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304" y="2482644"/>
                        <a:ext cx="4254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4276304" y="3227436"/>
          <a:ext cx="408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6" name="Equation" r:id="rId9" imgW="4089400" imgH="304800" progId="Equation.DSMT4">
                  <p:embed/>
                </p:oleObj>
              </mc:Choice>
              <mc:Fallback>
                <p:oleObj name="Equation" r:id="rId9" imgW="4089400" imgH="30480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304" y="3227436"/>
                        <a:ext cx="4089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138800"/>
              </p:ext>
            </p:extLst>
          </p:nvPr>
        </p:nvGraphicFramePr>
        <p:xfrm>
          <a:off x="1155700" y="1574800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7" name="Equation" r:id="rId11" imgW="749520" imgH="264960" progId="Equation.DSMT4">
                  <p:embed/>
                </p:oleObj>
              </mc:Choice>
              <mc:Fallback>
                <p:oleObj name="Equation" r:id="rId11" imgW="749520" imgH="26496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1574800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237146"/>
              </p:ext>
            </p:extLst>
          </p:nvPr>
        </p:nvGraphicFramePr>
        <p:xfrm>
          <a:off x="2932113" y="1263650"/>
          <a:ext cx="1079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8" name="Equation" r:id="rId13" imgW="1069560" imgH="886680" progId="Equation.DSMT4">
                  <p:embed/>
                </p:oleObj>
              </mc:Choice>
              <mc:Fallback>
                <p:oleObj name="Equation" r:id="rId13" imgW="1069560" imgH="88668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1263650"/>
                        <a:ext cx="1079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764944"/>
              </p:ext>
            </p:extLst>
          </p:nvPr>
        </p:nvGraphicFramePr>
        <p:xfrm>
          <a:off x="673100" y="241300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9" name="Equation" r:id="rId15" imgW="1234080" imgH="264960" progId="Equation.DSMT4">
                  <p:embed/>
                </p:oleObj>
              </mc:Choice>
              <mc:Fallback>
                <p:oleObj name="Equation" r:id="rId15" imgW="1234080" imgH="26496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241300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972978"/>
              </p:ext>
            </p:extLst>
          </p:nvPr>
        </p:nvGraphicFramePr>
        <p:xfrm>
          <a:off x="2422525" y="2101850"/>
          <a:ext cx="1320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0" name="Equation" r:id="rId17" imgW="1307160" imgH="886680" progId="Equation.DSMT4">
                  <p:embed/>
                </p:oleObj>
              </mc:Choice>
              <mc:Fallback>
                <p:oleObj name="Equation" r:id="rId17" imgW="1307160" imgH="88668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5" y="2101850"/>
                        <a:ext cx="1320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387247"/>
              </p:ext>
            </p:extLst>
          </p:nvPr>
        </p:nvGraphicFramePr>
        <p:xfrm>
          <a:off x="2333625" y="3187700"/>
          <a:ext cx="143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1" name="Equation" r:id="rId19" imgW="1425960" imgH="301680" progId="Equation.DSMT4">
                  <p:embed/>
                </p:oleObj>
              </mc:Choice>
              <mc:Fallback>
                <p:oleObj name="Equation" r:id="rId19" imgW="1425960" imgH="30168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5" y="3187700"/>
                        <a:ext cx="143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23809"/>
              </p:ext>
            </p:extLst>
          </p:nvPr>
        </p:nvGraphicFramePr>
        <p:xfrm>
          <a:off x="798513" y="4876800"/>
          <a:ext cx="2603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2" name="Equation" r:id="rId21" imgW="2587320" imgH="594000" progId="Equation.DSMT4">
                  <p:embed/>
                </p:oleObj>
              </mc:Choice>
              <mc:Fallback>
                <p:oleObj name="Equation" r:id="rId21" imgW="2587320" imgH="5940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4876800"/>
                        <a:ext cx="2603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456542"/>
              </p:ext>
            </p:extLst>
          </p:nvPr>
        </p:nvGraphicFramePr>
        <p:xfrm>
          <a:off x="1200150" y="5473700"/>
          <a:ext cx="2247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3" name="Equation" r:id="rId23" imgW="2239920" imgH="393120" progId="Equation.DSMT4">
                  <p:embed/>
                </p:oleObj>
              </mc:Choice>
              <mc:Fallback>
                <p:oleObj name="Equation" r:id="rId23" imgW="2239920" imgH="393120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5473700"/>
                        <a:ext cx="2247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13"/>
          <p:cNvGraphicFramePr>
            <a:graphicFrameLocks noChangeAspect="1"/>
          </p:cNvGraphicFramePr>
          <p:nvPr/>
        </p:nvGraphicFramePr>
        <p:xfrm>
          <a:off x="3708400" y="4953000"/>
          <a:ext cx="4051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4" name="Equation" r:id="rId25" imgW="4051300" imgH="317500" progId="Equation.DSMT4">
                  <p:embed/>
                </p:oleObj>
              </mc:Choice>
              <mc:Fallback>
                <p:oleObj name="Equation" r:id="rId25" imgW="4051300" imgH="317500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953000"/>
                        <a:ext cx="4051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Quadratic Equations</a:t>
            </a:r>
          </a:p>
        </p:txBody>
      </p:sp>
      <p:sp>
        <p:nvSpPr>
          <p:cNvPr id="6147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90205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 algn="ctr">
              <a:buFont typeface="Courier New" pitchFamily="49" charset="0"/>
              <a:buNone/>
              <a:tabLst>
                <a:tab pos="9779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</a:p>
          <a:p>
            <a:pPr marL="0" indent="0">
              <a:buFont typeface="Courier New" pitchFamily="49" charset="0"/>
              <a:buNone/>
              <a:tabLst>
                <a:tab pos="977900" algn="l"/>
              </a:tabLst>
            </a:pPr>
            <a:r>
              <a:rPr lang="en-US" b="1" i="0" dirty="0">
                <a:solidFill>
                  <a:srgbClr val="C00000"/>
                </a:solidFill>
              </a:rPr>
              <a:t>Quadratic equations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are equations that can be written in the form </a:t>
            </a:r>
            <a:r>
              <a:rPr lang="en-US" b="1" i="1" dirty="0">
                <a:solidFill>
                  <a:srgbClr val="0000FF"/>
                </a:solidFill>
              </a:rPr>
              <a:t>ax</a:t>
            </a:r>
            <a:r>
              <a:rPr lang="en-US" b="1" i="0" baseline="46000" dirty="0">
                <a:solidFill>
                  <a:srgbClr val="0000FF"/>
                </a:solidFill>
              </a:rPr>
              <a:t>2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bx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c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b="1" i="0" dirty="0">
                <a:solidFill>
                  <a:srgbClr val="0000FF"/>
                </a:solidFill>
              </a:rPr>
              <a:t> 0</a:t>
            </a:r>
            <a:r>
              <a:rPr lang="en-US" i="0" dirty="0">
                <a:solidFill>
                  <a:srgbClr val="000000"/>
                </a:solidFill>
              </a:rPr>
              <a:t> where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i="0" dirty="0">
                <a:solidFill>
                  <a:srgbClr val="000000"/>
                </a:solidFill>
              </a:rPr>
              <a:t> are real numbers and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 ≠ 0.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Zero-Factor Property</a:t>
            </a:r>
          </a:p>
        </p:txBody>
      </p:sp>
      <p:sp>
        <p:nvSpPr>
          <p:cNvPr id="717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419124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tabLst>
                <a:tab pos="342900" algn="l"/>
                <a:tab pos="5207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Definition</a:t>
            </a:r>
            <a:endParaRPr lang="en-US" i="0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342900" algn="l"/>
                <a:tab pos="520700" algn="l"/>
              </a:tabLst>
            </a:pPr>
            <a:r>
              <a:rPr lang="en-US" i="0" dirty="0">
                <a:solidFill>
                  <a:srgbClr val="000000"/>
                </a:solidFill>
              </a:rPr>
              <a:t>If the product of two (or more) factors is 0, then at least one of the factors must be 0.  That is, for real numbers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</a:t>
            </a:r>
          </a:p>
          <a:p>
            <a:pPr algn="ctr">
              <a:tabLst>
                <a:tab pos="342900" algn="l"/>
                <a:tab pos="5207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if </a:t>
            </a: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 ·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0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b="1" i="0" dirty="0">
                <a:solidFill>
                  <a:srgbClr val="000000"/>
                </a:solidFill>
              </a:rPr>
              <a:t>then </a:t>
            </a: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0 </a:t>
            </a:r>
            <a:r>
              <a:rPr lang="en-US" b="1" dirty="0">
                <a:solidFill>
                  <a:srgbClr val="000000"/>
                </a:solidFill>
              </a:rPr>
              <a:t>and/or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0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1: Solving Factored Quadratic Equations</a:t>
            </a:r>
          </a:p>
        </p:txBody>
      </p:sp>
      <p:sp>
        <p:nvSpPr>
          <p:cNvPr id="128512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Solve: 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 5)(2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 7)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0</a:t>
            </a:r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Since the quadratic is already factored and the other side of the equation is 0, we use the zero-factor property and set each factor equal to 0.  This process yields two linear equations, which can then be solved.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Thus the </a:t>
            </a:r>
            <a:r>
              <a:rPr lang="en-US" sz="2800" b="1" dirty="0"/>
              <a:t>two solutions</a:t>
            </a:r>
            <a:r>
              <a:rPr lang="en-US" sz="2800" dirty="0"/>
              <a:t> (or </a:t>
            </a:r>
            <a:r>
              <a:rPr lang="en-US" sz="2800" b="1" dirty="0"/>
              <a:t>roots</a:t>
            </a:r>
            <a:r>
              <a:rPr lang="en-US" sz="2800" dirty="0"/>
              <a:t>) to the original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800" dirty="0"/>
              <a:t>equation are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9900FF"/>
                </a:solidFill>
              </a:rPr>
              <a:t>5</a:t>
            </a:r>
            <a:r>
              <a:rPr lang="en-US" sz="2800" dirty="0"/>
              <a:t> and              Or, we can say that the </a:t>
            </a:r>
          </a:p>
          <a:p>
            <a:pPr>
              <a:lnSpc>
                <a:spcPct val="105000"/>
              </a:lnSpc>
            </a:pPr>
            <a:endParaRPr lang="en-US" sz="2800" dirty="0"/>
          </a:p>
          <a:p>
            <a:pPr>
              <a:lnSpc>
                <a:spcPct val="10000"/>
              </a:lnSpc>
              <a:spcBef>
                <a:spcPct val="10000"/>
              </a:spcBef>
            </a:pPr>
            <a:r>
              <a:rPr lang="en-US" sz="2800" dirty="0"/>
              <a:t>solution set is                 The solutions can be </a:t>
            </a:r>
            <a:r>
              <a:rPr lang="en-US" sz="2800" b="1" dirty="0"/>
              <a:t>checked</a:t>
            </a:r>
            <a:r>
              <a:rPr lang="en-US" sz="2800" dirty="0"/>
              <a:t> by </a:t>
            </a:r>
          </a:p>
          <a:p>
            <a:pPr>
              <a:spcBef>
                <a:spcPts val="600"/>
              </a:spcBef>
            </a:pPr>
            <a:endParaRPr lang="en-US" sz="2800" dirty="0"/>
          </a:p>
          <a:p>
            <a:pPr>
              <a:lnSpc>
                <a:spcPct val="20000"/>
              </a:lnSpc>
            </a:pPr>
            <a:r>
              <a:rPr lang="en-US" sz="2800" dirty="0"/>
              <a:t>substituting them one at a time for </a:t>
            </a:r>
            <a:r>
              <a:rPr lang="en-US" sz="2800" i="1" dirty="0"/>
              <a:t>x</a:t>
            </a:r>
            <a:r>
              <a:rPr lang="en-US" sz="2800" dirty="0"/>
              <a:t> in the equation.</a:t>
            </a:r>
          </a:p>
          <a:p>
            <a:r>
              <a:rPr lang="en-US" sz="2800" dirty="0"/>
              <a:t>That is, there will be two “checks.”</a:t>
            </a:r>
          </a:p>
        </p:txBody>
      </p:sp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Solving Factored Quadratic Equations (cont.)</a:t>
            </a:r>
          </a:p>
        </p:txBody>
      </p:sp>
      <p:graphicFrame>
        <p:nvGraphicFramePr>
          <p:cNvPr id="9221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875548" y="3377533"/>
          <a:ext cx="863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Equation" r:id="rId3" imgW="876300" imgH="838200" progId="Equation.DSMT4">
                  <p:embed/>
                </p:oleObj>
              </mc:Choice>
              <mc:Fallback>
                <p:oleObj name="Equation" r:id="rId3" imgW="876300" imgH="838200" progId="Equation.DSMT4">
                  <p:embed/>
                  <p:pic>
                    <p:nvPicPr>
                      <p:cNvPr id="0" name="Picture 13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548" y="3377533"/>
                        <a:ext cx="8636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845655"/>
              </p:ext>
            </p:extLst>
          </p:nvPr>
        </p:nvGraphicFramePr>
        <p:xfrm>
          <a:off x="2667000" y="3906838"/>
          <a:ext cx="1066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Equation" r:id="rId5" imgW="1051200" imgH="1032840" progId="Equation.DSMT4">
                  <p:embed/>
                </p:oleObj>
              </mc:Choice>
              <mc:Fallback>
                <p:oleObj name="Equation" r:id="rId5" imgW="1051200" imgH="1032840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906838"/>
                        <a:ext cx="10668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565540"/>
              </p:ext>
            </p:extLst>
          </p:nvPr>
        </p:nvGraphicFramePr>
        <p:xfrm>
          <a:off x="2197100" y="13398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Equation" r:id="rId7" imgW="1234080" imgH="264960" progId="Equation.DSMT4">
                  <p:embed/>
                </p:oleObj>
              </mc:Choice>
              <mc:Fallback>
                <p:oleObj name="Equation" r:id="rId7" imgW="1234080" imgH="264960" progId="Equation.DSMT4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13398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696496" y="182880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" name="Equation" r:id="rId9" imgW="723586" imgH="291973" progId="Equation.DSMT4">
                  <p:embed/>
                </p:oleObj>
              </mc:Choice>
              <mc:Fallback>
                <p:oleObj name="Equation" r:id="rId9" imgW="723586" imgH="291973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6496" y="1828800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782346" y="13589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" name="Equation" r:id="rId11" imgW="342751" imgH="241195" progId="Equation.DSMT4">
                  <p:embed/>
                </p:oleObj>
              </mc:Choice>
              <mc:Fallback>
                <p:oleObj name="Equation" r:id="rId11" imgW="342751" imgH="241195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2346" y="13589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610202"/>
              </p:ext>
            </p:extLst>
          </p:nvPr>
        </p:nvGraphicFramePr>
        <p:xfrm>
          <a:off x="4459288" y="1339850"/>
          <a:ext cx="1422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" name="Equation" r:id="rId13" imgW="1407960" imgH="264960" progId="Equation.DSMT4">
                  <p:embed/>
                </p:oleObj>
              </mc:Choice>
              <mc:Fallback>
                <p:oleObj name="Equation" r:id="rId13" imgW="1407960" imgH="264960" progId="Equation.DSMT4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339850"/>
                        <a:ext cx="1422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4973892" y="1799304"/>
          <a:ext cx="889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" name="Equation" r:id="rId15" imgW="889000" imgH="279400" progId="Equation.DSMT4">
                  <p:embed/>
                </p:oleObj>
              </mc:Choice>
              <mc:Fallback>
                <p:oleObj name="Equation" r:id="rId15" imgW="889000" imgH="27940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892" y="1799304"/>
                        <a:ext cx="889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5088192" y="2148348"/>
          <a:ext cx="774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name="Equation" r:id="rId17" imgW="774364" imgH="837836" progId="Equation.DSMT4">
                  <p:embed/>
                </p:oleObj>
              </mc:Choice>
              <mc:Fallback>
                <p:oleObj name="Equation" r:id="rId17" imgW="774364" imgH="837836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8192" y="2148348"/>
                        <a:ext cx="774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Substituting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9900FF"/>
                </a:solidFill>
              </a:rPr>
              <a:t>5</a:t>
            </a:r>
            <a:r>
              <a:rPr lang="en-US" sz="2800" dirty="0"/>
              <a:t> gives the following. </a:t>
            </a:r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spcBef>
                <a:spcPct val="80000"/>
              </a:spcBef>
              <a:buFont typeface="Courier New" pitchFamily="49" charset="0"/>
              <a:buNone/>
            </a:pPr>
            <a:r>
              <a:rPr lang="en-US" sz="2800" dirty="0"/>
              <a:t>Substituting		gives the following. </a:t>
            </a:r>
            <a:endParaRPr lang="en-US" sz="2000" dirty="0"/>
          </a:p>
        </p:txBody>
      </p:sp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Solving Factored Quadratic Equations (cont.)</a:t>
            </a:r>
          </a:p>
        </p:txBody>
      </p:sp>
      <p:graphicFrame>
        <p:nvGraphicFramePr>
          <p:cNvPr id="1024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652271"/>
              </p:ext>
            </p:extLst>
          </p:nvPr>
        </p:nvGraphicFramePr>
        <p:xfrm>
          <a:off x="1201738" y="1820864"/>
          <a:ext cx="184775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" name="Equation" r:id="rId3" imgW="2029680" imgH="594000" progId="Equation.DSMT4">
                  <p:embed/>
                </p:oleObj>
              </mc:Choice>
              <mc:Fallback>
                <p:oleObj name="Equation" r:id="rId3" imgW="2029680" imgH="594000" progId="Equation.DSMT4">
                  <p:embed/>
                  <p:pic>
                    <p:nvPicPr>
                      <p:cNvPr id="0" name="Picture 19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1820864"/>
                        <a:ext cx="1847758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362200" y="2336800"/>
          <a:ext cx="7620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3" name="Equation" r:id="rId5" imgW="774364" imgH="837836" progId="Equation.DSMT4">
                  <p:embed/>
                </p:oleObj>
              </mc:Choice>
              <mc:Fallback>
                <p:oleObj name="Equation" r:id="rId5" imgW="774364" imgH="837836" progId="Equation.DSMT4">
                  <p:embed/>
                  <p:pic>
                    <p:nvPicPr>
                      <p:cNvPr id="0" name="Picture 19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336800"/>
                        <a:ext cx="7620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86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751803"/>
              </p:ext>
            </p:extLst>
          </p:nvPr>
        </p:nvGraphicFramePr>
        <p:xfrm>
          <a:off x="958850" y="3206750"/>
          <a:ext cx="20431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" name="Equation" r:id="rId7" imgW="2029680" imgH="594000" progId="Equation.DSMT4">
                  <p:embed/>
                </p:oleObj>
              </mc:Choice>
              <mc:Fallback>
                <p:oleObj name="Equation" r:id="rId7" imgW="2029680" imgH="59400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3206750"/>
                        <a:ext cx="204311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8615" name="Rectangle 7"/>
          <p:cNvSpPr>
            <a:spLocks noChangeArrowheads="1"/>
          </p:cNvSpPr>
          <p:nvPr/>
        </p:nvSpPr>
        <p:spPr bwMode="auto">
          <a:xfrm>
            <a:off x="455613" y="5121275"/>
            <a:ext cx="822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 pitchFamily="34" charset="0"/>
              </a:rPr>
              <a:t>Therefore, both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5</a:t>
            </a:r>
            <a:r>
              <a:rPr lang="en-US" sz="2800" dirty="0">
                <a:latin typeface="Calibri" pitchFamily="34" charset="0"/>
              </a:rPr>
              <a:t> and      are solutions to the original equation. </a:t>
            </a:r>
          </a:p>
        </p:txBody>
      </p:sp>
      <p:graphicFrame>
        <p:nvGraphicFramePr>
          <p:cNvPr id="1348616" name="Object 8"/>
          <p:cNvGraphicFramePr>
            <a:graphicFrameLocks noChangeAspect="1"/>
          </p:cNvGraphicFramePr>
          <p:nvPr/>
        </p:nvGraphicFramePr>
        <p:xfrm>
          <a:off x="3810000" y="4953000"/>
          <a:ext cx="254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" name="Equation" r:id="rId9" imgW="254000" imgH="825500" progId="Equation.DSMT4">
                  <p:embed/>
                </p:oleObj>
              </mc:Choice>
              <mc:Fallback>
                <p:oleObj name="Equation" r:id="rId9" imgW="254000" imgH="8255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953000"/>
                        <a:ext cx="2540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748546"/>
              </p:ext>
            </p:extLst>
          </p:nvPr>
        </p:nvGraphicFramePr>
        <p:xfrm>
          <a:off x="3132138" y="1820863"/>
          <a:ext cx="2451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" name="Equation" r:id="rId11" imgW="2440800" imgH="594000" progId="Equation.DSMT4">
                  <p:embed/>
                </p:oleObj>
              </mc:Choice>
              <mc:Fallback>
                <p:oleObj name="Equation" r:id="rId11" imgW="2440800" imgH="5940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820863"/>
                        <a:ext cx="2451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5626512" y="1905000"/>
          <a:ext cx="1155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" name="Equation" r:id="rId13" imgW="1155700" imgH="469900" progId="Equation.DSMT4">
                  <p:embed/>
                </p:oleObj>
              </mc:Choice>
              <mc:Fallback>
                <p:oleObj name="Equation" r:id="rId13" imgW="1155700" imgH="46990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512" y="1905000"/>
                        <a:ext cx="1155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6877668" y="1981200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" name="Equation" r:id="rId15" imgW="558558" imgH="291973" progId="Equation.DSMT4">
                  <p:embed/>
                </p:oleObj>
              </mc:Choice>
              <mc:Fallback>
                <p:oleObj name="Equation" r:id="rId15" imgW="558558" imgH="291973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668" y="1981200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180686"/>
              </p:ext>
            </p:extLst>
          </p:nvPr>
        </p:nvGraphicFramePr>
        <p:xfrm>
          <a:off x="3221038" y="3022600"/>
          <a:ext cx="25781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" name="Equation" r:id="rId17" imgW="2568960" imgH="1032840" progId="Equation.DSMT4">
                  <p:embed/>
                </p:oleObj>
              </mc:Choice>
              <mc:Fallback>
                <p:oleObj name="Equation" r:id="rId17" imgW="2568960" imgH="103284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38" y="3022600"/>
                        <a:ext cx="25781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105038"/>
              </p:ext>
            </p:extLst>
          </p:nvPr>
        </p:nvGraphicFramePr>
        <p:xfrm>
          <a:off x="3200400" y="4064000"/>
          <a:ext cx="1498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" name="Equation" r:id="rId19" imgW="1490040" imgH="1032840" progId="Equation.DSMT4">
                  <p:embed/>
                </p:oleObj>
              </mc:Choice>
              <mc:Fallback>
                <p:oleObj name="Equation" r:id="rId19" imgW="1490040" imgH="103284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064000"/>
                        <a:ext cx="14986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507943"/>
              </p:ext>
            </p:extLst>
          </p:nvPr>
        </p:nvGraphicFramePr>
        <p:xfrm>
          <a:off x="6040438" y="2990850"/>
          <a:ext cx="19812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1" name="Equation" r:id="rId21" imgW="1965600" imgH="1032840" progId="Equation.DSMT4">
                  <p:embed/>
                </p:oleObj>
              </mc:Choice>
              <mc:Fallback>
                <p:oleObj name="Equation" r:id="rId21" imgW="1965600" imgH="103284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2990850"/>
                        <a:ext cx="19812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005035"/>
              </p:ext>
            </p:extLst>
          </p:nvPr>
        </p:nvGraphicFramePr>
        <p:xfrm>
          <a:off x="4894262" y="4457239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2" name="Equation" r:id="rId23" imgW="558558" imgH="291973" progId="Equation.DSMT4">
                  <p:embed/>
                </p:oleObj>
              </mc:Choice>
              <mc:Fallback>
                <p:oleObj name="Equation" r:id="rId23" imgW="558558" imgH="291973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262" y="4457239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Solving Quadratic Equations by Factoring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8724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Solve by factoring  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rgbClr val="0000FF"/>
                </a:solidFill>
              </a:rPr>
              <a:t>3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baseline="46000" dirty="0">
                <a:solidFill>
                  <a:srgbClr val="0000FF"/>
                </a:solidFill>
              </a:rPr>
              <a:t>2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6</a:t>
            </a:r>
            <a:r>
              <a:rPr lang="en-US" i="1" dirty="0">
                <a:solidFill>
                  <a:srgbClr val="0000FF"/>
                </a:solidFill>
              </a:rPr>
              <a:t>x</a:t>
            </a:r>
          </a:p>
          <a:p>
            <a:pPr>
              <a:spcBef>
                <a:spcPts val="600"/>
              </a:spcBef>
              <a:tabLst>
                <a:tab pos="463550" algn="l"/>
              </a:tabLst>
            </a:pPr>
            <a:r>
              <a:rPr lang="en-US" b="1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674996"/>
              </p:ext>
            </p:extLst>
          </p:nvPr>
        </p:nvGraphicFramePr>
        <p:xfrm>
          <a:off x="4495800" y="2400300"/>
          <a:ext cx="3873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7" name="Equation" r:id="rId3" imgW="3873500" imgH="1028700" progId="Equation.DSMT4">
                  <p:embed/>
                </p:oleObj>
              </mc:Choice>
              <mc:Fallback>
                <p:oleObj name="Equation" r:id="rId3" imgW="3873500" imgH="1028700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400300"/>
                        <a:ext cx="38735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041102"/>
              </p:ext>
            </p:extLst>
          </p:nvPr>
        </p:nvGraphicFramePr>
        <p:xfrm>
          <a:off x="1836738" y="2324100"/>
          <a:ext cx="1257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8" name="Equation" r:id="rId5" imgW="1243080" imgH="393120" progId="Equation.DSMT4">
                  <p:embed/>
                </p:oleObj>
              </mc:Choice>
              <mc:Fallback>
                <p:oleObj name="Equation" r:id="rId5" imgW="1243080" imgH="393120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2324100"/>
                        <a:ext cx="12573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83125"/>
              </p:ext>
            </p:extLst>
          </p:nvPr>
        </p:nvGraphicFramePr>
        <p:xfrm>
          <a:off x="1174750" y="2819400"/>
          <a:ext cx="175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9" name="Equation" r:id="rId7" imgW="1737000" imgH="393120" progId="Equation.DSMT4">
                  <p:embed/>
                </p:oleObj>
              </mc:Choice>
              <mc:Fallback>
                <p:oleObj name="Equation" r:id="rId7" imgW="1737000" imgH="39312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2819400"/>
                        <a:ext cx="1752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802065"/>
              </p:ext>
            </p:extLst>
          </p:nvPr>
        </p:nvGraphicFramePr>
        <p:xfrm>
          <a:off x="1054100" y="3352800"/>
          <a:ext cx="1866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0" name="Equation" r:id="rId9" imgW="1855800" imgH="594000" progId="Equation.DSMT4">
                  <p:embed/>
                </p:oleObj>
              </mc:Choice>
              <mc:Fallback>
                <p:oleObj name="Equation" r:id="rId9" imgW="1855800" imgH="59400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3352800"/>
                        <a:ext cx="1866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775764"/>
              </p:ext>
            </p:extLst>
          </p:nvPr>
        </p:nvGraphicFramePr>
        <p:xfrm>
          <a:off x="715962" y="40640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1" name="Equation" r:id="rId11" imgW="914040" imgH="264960" progId="Equation.DSMT4">
                  <p:embed/>
                </p:oleObj>
              </mc:Choice>
              <mc:Fallback>
                <p:oleObj name="Equation" r:id="rId11" imgW="914040" imgH="26496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2" y="40640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819034"/>
              </p:ext>
            </p:extLst>
          </p:nvPr>
        </p:nvGraphicFramePr>
        <p:xfrm>
          <a:off x="914400" y="4514850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2" name="Equation" r:id="rId13" imgW="749520" imgH="264960" progId="Equation.DSMT4">
                  <p:embed/>
                </p:oleObj>
              </mc:Choice>
              <mc:Fallback>
                <p:oleObj name="Equation" r:id="rId13" imgW="749520" imgH="26496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14850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224819"/>
              </p:ext>
            </p:extLst>
          </p:nvPr>
        </p:nvGraphicFramePr>
        <p:xfrm>
          <a:off x="2438400" y="406400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3" name="Equation" r:id="rId15" imgW="1234080" imgH="264960" progId="Equation.DSMT4">
                  <p:embed/>
                </p:oleObj>
              </mc:Choice>
              <mc:Fallback>
                <p:oleObj name="Equation" r:id="rId15" imgW="1234080" imgH="26496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6400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998109"/>
              </p:ext>
            </p:extLst>
          </p:nvPr>
        </p:nvGraphicFramePr>
        <p:xfrm>
          <a:off x="2933700" y="4514850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4" name="Equation" r:id="rId17" imgW="749520" imgH="264960" progId="Equation.DSMT4">
                  <p:embed/>
                </p:oleObj>
              </mc:Choice>
              <mc:Fallback>
                <p:oleObj name="Equation" r:id="rId17" imgW="749520" imgH="26496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4514850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460097"/>
              </p:ext>
            </p:extLst>
          </p:nvPr>
        </p:nvGraphicFramePr>
        <p:xfrm>
          <a:off x="1828800" y="408305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5" name="Equation" r:id="rId19" imgW="342751" imgH="241195" progId="Equation.DSMT4">
                  <p:embed/>
                </p:oleObj>
              </mc:Choice>
              <mc:Fallback>
                <p:oleObj name="Equation" r:id="rId19" imgW="342751" imgH="241195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08305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957870"/>
              </p:ext>
            </p:extLst>
          </p:nvPr>
        </p:nvGraphicFramePr>
        <p:xfrm>
          <a:off x="4495800" y="4025900"/>
          <a:ext cx="2794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6" name="Equation" r:id="rId21" imgW="2794000" imgH="317500" progId="Equation.DSMT4">
                  <p:embed/>
                </p:oleObj>
              </mc:Choice>
              <mc:Fallback>
                <p:oleObj name="Equation" r:id="rId21" imgW="2794000" imgH="3175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25900"/>
                        <a:ext cx="2794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243427"/>
              </p:ext>
            </p:extLst>
          </p:nvPr>
        </p:nvGraphicFramePr>
        <p:xfrm>
          <a:off x="4495800" y="4483100"/>
          <a:ext cx="2908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7" name="Equation" r:id="rId23" imgW="2908300" imgH="317500" progId="Equation.DSMT4">
                  <p:embed/>
                </p:oleObj>
              </mc:Choice>
              <mc:Fallback>
                <p:oleObj name="Equation" r:id="rId23" imgW="2908300" imgH="317500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483100"/>
                        <a:ext cx="2908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282873"/>
              </p:ext>
            </p:extLst>
          </p:nvPr>
        </p:nvGraphicFramePr>
        <p:xfrm>
          <a:off x="4495800" y="3492500"/>
          <a:ext cx="4064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8" name="Equation" r:id="rId25" imgW="4064000" imgH="317500" progId="Equation.DSMT4">
                  <p:embed/>
                </p:oleObj>
              </mc:Choice>
              <mc:Fallback>
                <p:oleObj name="Equation" r:id="rId25" imgW="4064000" imgH="317500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492500"/>
                        <a:ext cx="4064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55613" y="5191780"/>
            <a:ext cx="8226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0</a:t>
            </a:r>
            <a:r>
              <a:rPr lang="en-US" sz="2800" dirty="0">
                <a:latin typeface="Calibri" pitchFamily="34" charset="0"/>
              </a:rPr>
              <a:t> and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Solving Quadratic Equations by Factoring</a:t>
            </a:r>
          </a:p>
        </p:txBody>
      </p:sp>
      <p:sp>
        <p:nvSpPr>
          <p:cNvPr id="1299465" name="Rectangle 9"/>
          <p:cNvSpPr>
            <a:spLocks noChangeArrowheads="1"/>
          </p:cNvSpPr>
          <p:nvPr/>
        </p:nvSpPr>
        <p:spPr bwMode="auto">
          <a:xfrm>
            <a:off x="455613" y="4665408"/>
            <a:ext cx="8226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only solution is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800" dirty="0">
                <a:latin typeface="Calibri" pitchFamily="34" charset="0"/>
              </a:rPr>
              <a:t>, and it is called a double solution (or double root).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463550" algn="l"/>
              </a:tabLst>
            </a:pPr>
            <a:r>
              <a:rPr lang="en-US" sz="2800" dirty="0"/>
              <a:t>Solve by factoring:  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8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0000FF"/>
                </a:solidFill>
              </a:rPr>
              <a:t> 16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0</a:t>
            </a:r>
          </a:p>
          <a:p>
            <a:pPr>
              <a:spcBef>
                <a:spcPts val="1200"/>
              </a:spcBef>
              <a:tabLst>
                <a:tab pos="463550" algn="l"/>
              </a:tabLst>
            </a:pPr>
            <a:r>
              <a:rPr lang="en-US" sz="2800" b="1" dirty="0"/>
              <a:t>Solution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057971"/>
              </p:ext>
            </p:extLst>
          </p:nvPr>
        </p:nvGraphicFramePr>
        <p:xfrm>
          <a:off x="2178050" y="2330450"/>
          <a:ext cx="2273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8" name="Equation" r:id="rId3" imgW="2258280" imgH="447840" progId="Equation.DSMT4">
                  <p:embed/>
                </p:oleObj>
              </mc:Choice>
              <mc:Fallback>
                <p:oleObj name="Equation" r:id="rId3" imgW="2258280" imgH="447840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2330450"/>
                        <a:ext cx="2273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079339"/>
              </p:ext>
            </p:extLst>
          </p:nvPr>
        </p:nvGraphicFramePr>
        <p:xfrm>
          <a:off x="2763838" y="2930525"/>
          <a:ext cx="54864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9" name="Equation" r:id="rId5" imgW="5473440" imgH="558720" progId="Equation.DSMT4">
                  <p:embed/>
                </p:oleObj>
              </mc:Choice>
              <mc:Fallback>
                <p:oleObj name="Equation" r:id="rId5" imgW="5473440" imgH="558720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2930525"/>
                        <a:ext cx="548640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434266"/>
              </p:ext>
            </p:extLst>
          </p:nvPr>
        </p:nvGraphicFramePr>
        <p:xfrm>
          <a:off x="1141413" y="3656013"/>
          <a:ext cx="1270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" name="Equation" r:id="rId7" imgW="1261440" imgH="264960" progId="Equation.DSMT4">
                  <p:embed/>
                </p:oleObj>
              </mc:Choice>
              <mc:Fallback>
                <p:oleObj name="Equation" r:id="rId7" imgW="1261440" imgH="264960" progId="Equation.DSMT4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3656013"/>
                        <a:ext cx="1270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669844" y="4114800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" name="Equation" r:id="rId9" imgW="736600" imgH="279400" progId="Equation.DSMT4">
                  <p:embed/>
                </p:oleObj>
              </mc:Choice>
              <mc:Fallback>
                <p:oleObj name="Equation" r:id="rId9" imgW="736600" imgH="279400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844" y="4114800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605548" y="3675626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" name="Equation" r:id="rId11" imgW="342751" imgH="241195" progId="Equation.DSMT4">
                  <p:embed/>
                </p:oleObj>
              </mc:Choice>
              <mc:Fallback>
                <p:oleObj name="Equation" r:id="rId11" imgW="342751" imgH="241195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548" y="3675626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477533"/>
              </p:ext>
            </p:extLst>
          </p:nvPr>
        </p:nvGraphicFramePr>
        <p:xfrm>
          <a:off x="3243263" y="3656013"/>
          <a:ext cx="1270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" name="Equation" r:id="rId13" imgW="1261440" imgH="264960" progId="Equation.DSMT4">
                  <p:embed/>
                </p:oleObj>
              </mc:Choice>
              <mc:Fallback>
                <p:oleObj name="Equation" r:id="rId13" imgW="1261440" imgH="264960" progId="Equation.DSMT4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263" y="3656013"/>
                        <a:ext cx="1270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3778044" y="4114800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" name="Equation" r:id="rId14" imgW="736600" imgH="279400" progId="Equation.DSMT4">
                  <p:embed/>
                </p:oleObj>
              </mc:Choice>
              <mc:Fallback>
                <p:oleObj name="Equation" r:id="rId14" imgW="736600" imgH="27940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044" y="4114800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619414"/>
              </p:ext>
            </p:extLst>
          </p:nvPr>
        </p:nvGraphicFramePr>
        <p:xfrm>
          <a:off x="4724400" y="3657600"/>
          <a:ext cx="4025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" name="Equation" r:id="rId16" imgW="4025900" imgH="673100" progId="Equation.DSMT4">
                  <p:embed/>
                </p:oleObj>
              </mc:Choice>
              <mc:Fallback>
                <p:oleObj name="Equation" r:id="rId16" imgW="4025900" imgH="673100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57600"/>
                        <a:ext cx="40259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822</Words>
  <Application>Microsoft Office PowerPoint</Application>
  <PresentationFormat>On-screen Show (4:3)</PresentationFormat>
  <Paragraphs>116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Euclid Symbol</vt:lpstr>
      <vt:lpstr>Symbol</vt:lpstr>
      <vt:lpstr>Office Theme</vt:lpstr>
      <vt:lpstr>Equation</vt:lpstr>
      <vt:lpstr>Section 4.R.8</vt:lpstr>
      <vt:lpstr>Objectives</vt:lpstr>
      <vt:lpstr>Quadratic Equations</vt:lpstr>
      <vt:lpstr>Zero-Factor Property</vt:lpstr>
      <vt:lpstr>Example 1: Solving Factored Quadratic Equations</vt:lpstr>
      <vt:lpstr>Example 1: Solving Factored Quadratic Equations (cont.)</vt:lpstr>
      <vt:lpstr>Example 1: Solving Factored Quadratic Equations (cont.)</vt:lpstr>
      <vt:lpstr>Example 2: Solving Quadratic Equations by Factoring</vt:lpstr>
      <vt:lpstr>Example 3: Solving Quadratic Equations by Factoring</vt:lpstr>
      <vt:lpstr>Example 4: Solving Quadratic Equations by Factoring</vt:lpstr>
      <vt:lpstr>Example 5: Solving Quadratic Equations by Factoring</vt:lpstr>
      <vt:lpstr>Example 6: Solving Quadratic Equations by Factoring</vt:lpstr>
      <vt:lpstr>Example 6: Solving Quadratic Equations by Factoring (cont.)</vt:lpstr>
      <vt:lpstr>Example 7: Solving Quadratic Equations by Factoring</vt:lpstr>
      <vt:lpstr>Example 2: Solving Quadratic Equations by Factoring (cont.)</vt:lpstr>
      <vt:lpstr>Completion Example 8: Solving Quadratic Equations by Factoring</vt:lpstr>
      <vt:lpstr>Example 9: Solving Higher Degree Equations</vt:lpstr>
      <vt:lpstr>To Solve a Quadratic Equation by Factoring</vt:lpstr>
      <vt:lpstr>To Solve a Quadratic Equation by Factoring </vt:lpstr>
      <vt:lpstr>Common Error</vt:lpstr>
      <vt:lpstr>Common Error</vt:lpstr>
      <vt:lpstr>Factor Theorem</vt:lpstr>
      <vt:lpstr>Example 10: Finding Equations with Given Roots</vt:lpstr>
      <vt:lpstr>Example 10: Finding Equations with Given Roots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 Plus Integrated Review</dc:title>
  <dc:creator>Hawkes Learning</dc:creator>
  <cp:lastModifiedBy>Adam Flaherty</cp:lastModifiedBy>
  <cp:revision>108</cp:revision>
  <dcterms:created xsi:type="dcterms:W3CDTF">2013-04-26T14:43:13Z</dcterms:created>
  <dcterms:modified xsi:type="dcterms:W3CDTF">2020-05-12T18:12:14Z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7039EF7E-E657-407F-8F1F-503AF6D3271C</vt:lpwstr>
  </property>
  <property fmtid="{D5CDD505-2E9C-101B-9397-08002B2CF9AE}" pid="3" name="ArticulatePath">
    <vt:lpwstr>DEV2e_13_6</vt:lpwstr>
  </property>
</Properties>
</file>