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FFCC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644" autoAdjust="0"/>
    <p:restoredTop sz="94660"/>
  </p:normalViewPr>
  <p:slideViewPr>
    <p:cSldViewPr>
      <p:cViewPr varScale="1">
        <p:scale>
          <a:sx n="114" d="100"/>
          <a:sy n="114" d="100"/>
        </p:scale>
        <p:origin x="22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4.bin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" Type="http://schemas.openxmlformats.org/officeDocument/2006/relationships/image" Target="../media/image54.wmf"/><Relationship Id="rId21" Type="http://schemas.openxmlformats.org/officeDocument/2006/relationships/image" Target="../media/image63.wmf"/><Relationship Id="rId34" Type="http://schemas.openxmlformats.org/officeDocument/2006/relationships/oleObject" Target="../embeddings/oleObject69.bin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1.wmf"/><Relationship Id="rId25" Type="http://schemas.openxmlformats.org/officeDocument/2006/relationships/image" Target="../media/image65.wmf"/><Relationship Id="rId33" Type="http://schemas.openxmlformats.org/officeDocument/2006/relationships/image" Target="../media/image69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6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8.wmf"/><Relationship Id="rId24" Type="http://schemas.openxmlformats.org/officeDocument/2006/relationships/oleObject" Target="../embeddings/oleObject64.bin"/><Relationship Id="rId32" Type="http://schemas.openxmlformats.org/officeDocument/2006/relationships/oleObject" Target="../embeddings/oleObject68.bin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23" Type="http://schemas.openxmlformats.org/officeDocument/2006/relationships/image" Target="../media/image64.wmf"/><Relationship Id="rId28" Type="http://schemas.openxmlformats.org/officeDocument/2006/relationships/oleObject" Target="../embeddings/oleObject66.bin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2.wmf"/><Relationship Id="rId31" Type="http://schemas.openxmlformats.org/officeDocument/2006/relationships/image" Target="../media/image68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66.wmf"/><Relationship Id="rId30" Type="http://schemas.openxmlformats.org/officeDocument/2006/relationships/oleObject" Target="../embeddings/oleObject67.bin"/><Relationship Id="rId35" Type="http://schemas.openxmlformats.org/officeDocument/2006/relationships/image" Target="../media/image7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 (cont.)</a:t>
            </a:r>
            <a:r>
              <a:rPr lang="en-US" sz="3200"/>
              <a:t> 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527050" y="1136650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400" imgH="977760" progId="Equation.DSMT4">
                  <p:embed/>
                </p:oleObj>
              </mc:Choice>
              <mc:Fallback>
                <p:oleObj name="Equation" r:id="rId2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136650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133600" y="2286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800" imgH="965200" progId="Equation.DSMT4">
                  <p:embed/>
                </p:oleObj>
              </mc:Choice>
              <mc:Fallback>
                <p:oleObj name="Equation" r:id="rId4" imgW="9398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00400" y="2133600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400" imgH="1282700" progId="Equation.DSMT4">
                  <p:embed/>
                </p:oleObj>
              </mc:Choice>
              <mc:Fallback>
                <p:oleObj name="Equation" r:id="rId6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33600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00400" y="3581400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08200" imgH="1219200" progId="Equation.DSMT4">
                  <p:embed/>
                </p:oleObj>
              </mc:Choice>
              <mc:Fallback>
                <p:oleObj name="Equation" r:id="rId8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410200" y="3581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914400" progId="Equation.DSMT4">
                  <p:embed/>
                </p:oleObj>
              </mc:Choice>
              <mc:Fallback>
                <p:oleObj name="Equation" r:id="rId10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81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200400" y="49530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2100" imgH="914400" progId="Equation.DSMT4">
                  <p:embed/>
                </p:oleObj>
              </mc:Choice>
              <mc:Fallback>
                <p:oleObj name="Equation" r:id="rId12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864100" y="49530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89100" imgH="914400" progId="Equation.DSMT4">
                  <p:embed/>
                </p:oleObj>
              </mc:Choice>
              <mc:Fallback>
                <p:oleObj name="Equation" r:id="rId14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49530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6629400" y="4953000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98600" imgH="914400" progId="Equation.DSMT4">
                  <p:embed/>
                </p:oleObj>
              </mc:Choice>
              <mc:Fallback>
                <p:oleObj name="Equation" r:id="rId16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953000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5362" name="Rectangle 3"/>
          <p:cNvSpPr>
            <a:spLocks noGrp="1"/>
          </p:cNvSpPr>
          <p:nvPr>
            <p:ph idx="1"/>
          </p:nvPr>
        </p:nvSpPr>
        <p:spPr>
          <a:xfrm>
            <a:off x="457200" y="2219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838080" progId="Equation.DSMT4">
                  <p:embed/>
                </p:oleObj>
              </mc:Choice>
              <mc:Fallback>
                <p:oleObj name="Equation" r:id="rId2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/>
        </p:nvGraphicFramePr>
        <p:xfrm>
          <a:off x="4108450" y="320040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720" imgH="647640" progId="Equation.DSMT4">
                  <p:embed/>
                </p:oleObj>
              </mc:Choice>
              <mc:Fallback>
                <p:oleObj name="Equation" r:id="rId4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20040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03300" y="3048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08" imgH="837836" progId="Equation.DSMT4">
                  <p:embed/>
                </p:oleObj>
              </mc:Choice>
              <mc:Fallback>
                <p:oleObj name="Equation" r:id="rId6" imgW="672808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048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828800" y="302260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8000" imgH="990600" progId="Equation.DSMT4">
                  <p:embed/>
                </p:oleObj>
              </mc:Choice>
              <mc:Fallback>
                <p:oleObj name="Equation" r:id="rId8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2260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828800" y="411480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7000" imgH="876300" progId="Equation.DSMT4">
                  <p:embed/>
                </p:oleObj>
              </mc:Choice>
              <mc:Fallback>
                <p:oleObj name="Equation" r:id="rId10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352800" y="4191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800" imgH="838200" progId="Equation.DSMT4">
                  <p:embed/>
                </p:oleObj>
              </mc:Choice>
              <mc:Fallback>
                <p:oleObj name="Equation" r:id="rId12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828800" y="52578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54100" imgH="292100" progId="Equation.DSMT4">
                  <p:embed/>
                </p:oleObj>
              </mc:Choice>
              <mc:Fallback>
                <p:oleObj name="Equation" r:id="rId14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457200" y="2600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965160" progId="Equation.DSMT4">
                  <p:embed/>
                </p:oleObj>
              </mc:Choice>
              <mc:Fallback>
                <p:oleObj name="Equation" r:id="rId2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930400" y="2362200"/>
          <a:ext cx="115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700" imgH="965200" progId="Equation.DSMT4">
                  <p:embed/>
                </p:oleObj>
              </mc:Choice>
              <mc:Fallback>
                <p:oleObj name="Equation" r:id="rId4" imgW="11557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362200"/>
                        <a:ext cx="115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149600" y="22225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200" imgH="1282700" progId="Equation.DSMT4">
                  <p:embed/>
                </p:oleObj>
              </mc:Choice>
              <mc:Fallback>
                <p:oleObj name="Equation" r:id="rId6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225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49600" y="35814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08400" imgH="1409700" progId="Equation.DSMT4">
                  <p:embed/>
                </p:oleObj>
              </mc:Choice>
              <mc:Fallback>
                <p:oleObj name="Equation" r:id="rId8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5814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149600" y="50292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900" imgH="914400" progId="Equation.DSMT4">
                  <p:embed/>
                </p:oleObj>
              </mc:Choice>
              <mc:Fallback>
                <p:oleObj name="Equation" r:id="rId10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0292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384800" y="502920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8000" imgH="914400" progId="Equation.DSMT4">
                  <p:embed/>
                </p:oleObj>
              </mc:Choice>
              <mc:Fallback>
                <p:oleObj name="Equation" r:id="rId12" imgW="17780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502920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7188200" y="50292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600" imgH="914400" progId="Equation.DSMT4">
                  <p:embed/>
                </p:oleObj>
              </mc:Choice>
              <mc:Fallback>
                <p:oleObj name="Equation" r:id="rId14" imgW="18796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50292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Example 3: Simplifying Powers of </a:t>
            </a:r>
            <a:r>
              <a:rPr lang="en-US" i="1" dirty="0" err="1"/>
              <a:t>i</a:t>
            </a:r>
            <a:r>
              <a:rPr lang="en-US" dirty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 each power of </a:t>
            </a:r>
            <a:r>
              <a:rPr lang="en-US" sz="2800" i="1" dirty="0" err="1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80880" progId="Equation.DSMT4">
                  <p:embed/>
                </p:oleObj>
              </mc:Choice>
              <mc:Fallback>
                <p:oleObj name="Equation" r:id="rId2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368300" progId="Equation.DSMT4">
                  <p:embed/>
                </p:oleObj>
              </mc:Choice>
              <mc:Fallback>
                <p:oleObj name="Equation" r:id="rId4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635000" progId="Equation.DSMT4">
                  <p:embed/>
                </p:oleObj>
              </mc:Choice>
              <mc:Fallback>
                <p:oleObj name="Equation" r:id="rId6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10000" y="2000250"/>
          <a:ext cx="119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800" imgH="533400" progId="Equation.DSMT4">
                  <p:embed/>
                </p:oleObj>
              </mc:Choice>
              <mc:Fallback>
                <p:oleObj name="Equation" r:id="rId8" imgW="1193800" imgH="533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000250"/>
                        <a:ext cx="1193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224" imgH="279279" progId="Equation.DSMT4">
                  <p:embed/>
                </p:oleObj>
              </mc:Choice>
              <mc:Fallback>
                <p:oleObj name="Equation" r:id="rId10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91200" y="2120900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 err="1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 err="1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380880" progId="Equation.DSMT4">
                  <p:embed/>
                </p:oleObj>
              </mc:Choice>
              <mc:Fallback>
                <p:oleObj name="Equation" r:id="rId12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6000" imgH="368300" progId="Equation.DSMT4">
                  <p:embed/>
                </p:oleObj>
              </mc:Choice>
              <mc:Fallback>
                <p:oleObj name="Equation" r:id="rId14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394" imgH="634725" progId="Equation.DSMT4">
                  <p:embed/>
                </p:oleObj>
              </mc:Choice>
              <mc:Fallback>
                <p:oleObj name="Equation" r:id="rId16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000500" y="309880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14500" imgH="533400" progId="Equation.DSMT4">
                  <p:embed/>
                </p:oleObj>
              </mc:Choice>
              <mc:Fallback>
                <p:oleObj name="Equation" r:id="rId18" imgW="1714500" imgH="533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098800"/>
                        <a:ext cx="1714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79400" progId="Equation.DSMT4">
                  <p:embed/>
                </p:oleObj>
              </mc:Choice>
              <mc:Fallback>
                <p:oleObj name="Equation" r:id="rId20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791200" y="3581400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–1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>
                <a:solidFill>
                  <a:srgbClr val="008080"/>
                </a:solidFill>
              </a:rPr>
              <a:t>0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918200" y="4419600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92400" imgH="241300" progId="Equation.DSMT4">
                  <p:embed/>
                </p:oleObj>
              </mc:Choice>
              <mc:Fallback>
                <p:oleObj name="Equation" r:id="rId22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419600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380880" progId="Equation.DSMT4">
                  <p:embed/>
                </p:oleObj>
              </mc:Choice>
              <mc:Fallback>
                <p:oleObj name="Equation" r:id="rId24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900" imgH="838200" progId="Equation.DSMT4">
                  <p:embed/>
                </p:oleObj>
              </mc:Choice>
              <mc:Fallback>
                <p:oleObj name="Equation" r:id="rId26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14400" imgH="838200" progId="Equation.DSMT4">
                  <p:embed/>
                </p:oleObj>
              </mc:Choice>
              <mc:Fallback>
                <p:oleObj name="Equation" r:id="rId28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600" imgH="838200" progId="Equation.DSMT4">
                  <p:embed/>
                </p:oleObj>
              </mc:Choice>
              <mc:Fallback>
                <p:oleObj name="Equation" r:id="rId30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20700" imgH="838200" progId="Equation.DSMT4">
                  <p:embed/>
                </p:oleObj>
              </mc:Choice>
              <mc:Fallback>
                <p:oleObj name="Equation" r:id="rId32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06224" imgH="279279" progId="Equation.DSMT4">
                  <p:embed/>
                </p:oleObj>
              </mc:Choice>
              <mc:Fallback>
                <p:oleObj name="Equation" r:id="rId34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powers of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(3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FF"/>
                </a:solidFill>
              </a:rPr>
              <a:t> 7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marL="0" indent="3175" algn="just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77900" y="31242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400" imgH="469900" progId="Equation.DSMT4">
                  <p:embed/>
                </p:oleObj>
              </mc:Choice>
              <mc:Fallback>
                <p:oleObj name="Equation" r:id="rId2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1242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90800" y="30988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800" imgH="381000" progId="Equation.DSMT4">
                  <p:embed/>
                </p:oleObj>
              </mc:Choice>
              <mc:Fallback>
                <p:oleObj name="Equation" r:id="rId4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988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590800" y="37020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600" imgH="469900" progId="Equation.DSMT4">
                  <p:embed/>
                </p:oleObj>
              </mc:Choice>
              <mc:Fallback>
                <p:oleObj name="Equation" r:id="rId6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020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90800" y="4394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291973" progId="Equation.DSMT4">
                  <p:embed/>
                </p:oleObj>
              </mc:Choice>
              <mc:Fallback>
                <p:oleObj name="Equation" r:id="rId8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94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76800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381000" progId="Equation.DSMT4">
                  <p:embed/>
                </p:oleObj>
              </mc:Choice>
              <mc:Fallback>
                <p:oleObj name="Equation" r:id="rId10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(5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95600" y="26797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33700" imgH="469900" progId="Equation.DSMT4">
                  <p:embed/>
                </p:oleObj>
              </mc:Choice>
              <mc:Fallback>
                <p:oleObj name="Equation" r:id="rId2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797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95600" y="32766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381000" progId="Equation.DSMT4">
                  <p:embed/>
                </p:oleObj>
              </mc:Choice>
              <mc:Fallback>
                <p:oleObj name="Equation" r:id="rId4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95600" y="39624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5000" imgH="292100" progId="Equation.DSMT4">
                  <p:embed/>
                </p:oleObj>
              </mc:Choice>
              <mc:Fallback>
                <p:oleObj name="Equation" r:id="rId6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624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95600" y="4495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92100" progId="Equation.DSMT4">
                  <p:embed/>
                </p:oleObj>
              </mc:Choice>
              <mc:Fallback>
                <p:oleObj name="Equation" r:id="rId8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95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914400" y="26543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600" imgH="469900" progId="Equation.DSMT4">
                  <p:embed/>
                </p:oleObj>
              </mc:Choice>
              <mc:Fallback>
                <p:oleObj name="Equation" r:id="rId10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543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913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6100" y="1244600"/>
          <a:ext cx="269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622080" progId="Equation.DSMT4">
                  <p:embed/>
                </p:oleObj>
              </mc:Choice>
              <mc:Fallback>
                <p:oleObj name="Equation" r:id="rId2" imgW="2692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44600"/>
                        <a:ext cx="2692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41400" y="2730500"/>
          <a:ext cx="223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5200" imgH="622300" progId="Equation.DSMT4">
                  <p:embed/>
                </p:oleObj>
              </mc:Choice>
              <mc:Fallback>
                <p:oleObj name="Equation" r:id="rId4" imgW="2235200" imgH="622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730500"/>
                        <a:ext cx="223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6797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57600" imgH="698500" progId="Equation.DSMT4">
                  <p:embed/>
                </p:oleObj>
              </mc:Choice>
              <mc:Fallback>
                <p:oleObj name="Equation" r:id="rId6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797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52800" y="35052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500" imgH="444500" progId="Equation.DSMT4">
                  <p:embed/>
                </p:oleObj>
              </mc:Choice>
              <mc:Fallback>
                <p:oleObj name="Equation" r:id="rId8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352800" y="42037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444500" progId="Equation.DSMT4">
                  <p:embed/>
                </p:oleObj>
              </mc:Choice>
              <mc:Fallback>
                <p:oleObj name="Equation" r:id="rId10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037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 algn="just">
              <a:buFont typeface="+mj-lt"/>
              <a:buAutoNum type="alphaLcPeriod" startAt="4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FF"/>
                </a:solidFill>
              </a:rPr>
              <a:t>1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14400" y="26670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000" imgH="469900" progId="Equation.DSMT4">
                  <p:embed/>
                </p:oleObj>
              </mc:Choice>
              <mc:Fallback>
                <p:oleObj name="Equation" r:id="rId2" imgW="1905000" imgH="469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895600" y="26670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800" imgH="368300" progId="Equation.DSMT4">
                  <p:embed/>
                </p:oleObj>
              </mc:Choice>
              <mc:Fallback>
                <p:oleObj name="Equation" r:id="rId4" imgW="2209800" imgH="368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95600" y="32385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900" imgH="292100" progId="Equation.DSMT4">
                  <p:embed/>
                </p:oleObj>
              </mc:Choice>
              <mc:Fallback>
                <p:oleObj name="Equation" r:id="rId6" imgW="17399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385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895600" y="3733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92100" progId="Equation.DSMT4">
                  <p:embed/>
                </p:oleObj>
              </mc:Choice>
              <mc:Fallback>
                <p:oleObj name="Equation" r:id="rId8" imgW="12573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600" b="1" i="0" dirty="0">
                <a:solidFill>
                  <a:srgbClr val="000000"/>
                </a:solidFill>
              </a:rPr>
              <a:t>Caution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>
                <a:solidFill>
                  <a:srgbClr val="000000"/>
                </a:solidFill>
              </a:rPr>
              <a:t>only</a:t>
            </a:r>
            <a:r>
              <a:rPr lang="en-US" sz="2400" i="0" dirty="0">
                <a:solidFill>
                  <a:srgbClr val="000000"/>
                </a:solidFill>
              </a:rPr>
              <a:t> if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i="0" dirty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2522989" y="1769378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393480" progId="Equation.DSMT4">
                  <p:embed/>
                </p:oleObj>
              </mc:Choice>
              <mc:Fallback>
                <p:oleObj name="Equation" r:id="rId2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989" y="1769378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674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657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89450" y="4208463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498320" progId="Equation.DSMT4">
                  <p:embed/>
                </p:oleObj>
              </mc:Choice>
              <mc:Fallback>
                <p:oleObj name="Equation" r:id="rId4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4208463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19200" y="42077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434960" progId="Equation.DSMT4">
                  <p:embed/>
                </p:oleObj>
              </mc:Choice>
              <mc:Fallback>
                <p:oleObj name="Equation" r:id="rId6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077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41148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44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9750" y="1905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905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81200" y="28956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100" imgH="838200" progId="Equation.DSMT4">
                  <p:embed/>
                </p:oleObj>
              </mc:Choice>
              <mc:Fallback>
                <p:oleObj name="Equation" r:id="rId4" imgW="10541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124200" y="2819400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4000" imgH="990600" progId="Equation.DSMT4">
                  <p:embed/>
                </p:oleObj>
              </mc:Choice>
              <mc:Fallback>
                <p:oleObj name="Equation" r:id="rId6" imgW="2794000" imgH="990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007100" y="281940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70100" imgH="990600" progId="Equation.DSMT4">
                  <p:embed/>
                </p:oleObj>
              </mc:Choice>
              <mc:Fallback>
                <p:oleObj name="Equation" r:id="rId8" imgW="20701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81940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242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4000" imgH="838200" progId="Equation.DSMT4">
                  <p:embed/>
                </p:oleObj>
              </mc:Choice>
              <mc:Fallback>
                <p:oleObj name="Equation" r:id="rId10" imgW="15240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8006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4000" imgH="838200" progId="Equation.DSMT4">
                  <p:embed/>
                </p:oleObj>
              </mc:Choice>
              <mc:Fallback>
                <p:oleObj name="Equation" r:id="rId12" imgW="15240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6426200" y="40386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03400" imgH="838200" progId="Equation.DSMT4">
                  <p:embed/>
                </p:oleObj>
              </mc:Choice>
              <mc:Fallback>
                <p:oleObj name="Equation" r:id="rId14" imgW="18034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40386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124200" y="51054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8000" imgH="838200" progId="Equation.DSMT4">
                  <p:embed/>
                </p:oleObj>
              </mc:Choice>
              <mc:Fallback>
                <p:oleObj name="Equation" r:id="rId16" imgW="17780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272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4.R.9</vt:lpstr>
      <vt:lpstr>Objectives</vt:lpstr>
      <vt:lpstr>Example 1: Multiplying with Complex Numbers</vt:lpstr>
      <vt:lpstr>Example 1: Multiplying with Complex Numbers (cont.)</vt:lpstr>
      <vt:lpstr>Example 1: Multiplying with Complex Numbers (cont.)</vt:lpstr>
      <vt:lpstr>Example 1: Multiplying with Complex Numbers (cont.)</vt:lpstr>
      <vt:lpstr>Common Error</vt:lpstr>
      <vt:lpstr>Writing Fractions with Complex Numbers in Standard Form</vt:lpstr>
      <vt:lpstr>Example 2: Division with Complex Numbers </vt:lpstr>
      <vt:lpstr>Example 2: Division with Complex Numbers (cont.) </vt:lpstr>
      <vt:lpstr>Example 2: Division with Complex Numbers (cont.) </vt:lpstr>
      <vt:lpstr>Example 2: Division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Thomas Durst</cp:lastModifiedBy>
  <cp:revision>51</cp:revision>
  <dcterms:created xsi:type="dcterms:W3CDTF">2013-04-26T14:43:13Z</dcterms:created>
  <dcterms:modified xsi:type="dcterms:W3CDTF">2021-04-14T12:50:00Z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79A4ECA9-3FF9-4DFC-A503-9973F134831E</vt:lpwstr>
  </property>
  <property fmtid="{D5CDD505-2E9C-101B-9397-08002B2CF9AE}" pid="3" name="ArticulatePath">
    <vt:lpwstr>DEV2e_15_9</vt:lpwstr>
  </property>
</Properties>
</file>