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0" r:id="rId4"/>
    <p:sldId id="283" r:id="rId5"/>
    <p:sldId id="261" r:id="rId6"/>
    <p:sldId id="262" r:id="rId7"/>
    <p:sldId id="263" r:id="rId8"/>
    <p:sldId id="266" r:id="rId9"/>
    <p:sldId id="284" r:id="rId10"/>
    <p:sldId id="267" r:id="rId11"/>
    <p:sldId id="268" r:id="rId12"/>
    <p:sldId id="269" r:id="rId13"/>
    <p:sldId id="270" r:id="rId14"/>
    <p:sldId id="271" r:id="rId15"/>
    <p:sldId id="282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0" autoAdjust="0"/>
    <p:restoredTop sz="94660"/>
  </p:normalViewPr>
  <p:slideViewPr>
    <p:cSldViewPr>
      <p:cViewPr varScale="1">
        <p:scale>
          <a:sx n="119" d="100"/>
          <a:sy n="119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0" Type="http://schemas.openxmlformats.org/officeDocument/2006/relationships/image" Target="../media/image57.w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image" Target="../media/image61.w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10" Type="http://schemas.openxmlformats.org/officeDocument/2006/relationships/image" Target="../media/image70.emf"/><Relationship Id="rId4" Type="http://schemas.openxmlformats.org/officeDocument/2006/relationships/image" Target="../media/image64.emf"/><Relationship Id="rId9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w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w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image" Target="../media/image41.w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44.e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53.bin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58.emf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10" Type="http://schemas.openxmlformats.org/officeDocument/2006/relationships/image" Target="../media/image51.e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3.emf"/><Relationship Id="rId22" Type="http://schemas.openxmlformats.org/officeDocument/2006/relationships/image" Target="../media/image5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68.emf"/><Relationship Id="rId3" Type="http://schemas.openxmlformats.org/officeDocument/2006/relationships/oleObject" Target="../embeddings/oleObject66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65.e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e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64.e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66.emf"/><Relationship Id="rId22" Type="http://schemas.openxmlformats.org/officeDocument/2006/relationships/image" Target="../media/image7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emf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5.w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1.emf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0.emf"/><Relationship Id="rId19" Type="http://schemas.openxmlformats.org/officeDocument/2006/relationships/image" Target="../media/image24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5.bin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9.emf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image" Target="../media/image33.wmf"/><Relationship Id="rId10" Type="http://schemas.openxmlformats.org/officeDocument/2006/relationships/image" Target="../media/image28.e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5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0.wmf"/><Relationship Id="rId22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5.R.4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200400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Division with Polynomials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38842"/>
              </p:ext>
            </p:extLst>
          </p:nvPr>
        </p:nvGraphicFramePr>
        <p:xfrm>
          <a:off x="2559050" y="274478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6" name="Equation" r:id="rId3" imgW="1563120" imgH="557640" progId="Equation.DSMT4">
                  <p:embed/>
                </p:oleObj>
              </mc:Choice>
              <mc:Fallback>
                <p:oleObj name="Equation" r:id="rId3" imgW="1563120" imgH="55764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74478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45170"/>
              </p:ext>
            </p:extLst>
          </p:nvPr>
        </p:nvGraphicFramePr>
        <p:xfrm>
          <a:off x="3371850" y="340360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7" name="Equation" r:id="rId5" imgW="1206720" imgH="356400" progId="Equation.DSMT4">
                  <p:embed/>
                </p:oleObj>
              </mc:Choice>
              <mc:Fallback>
                <p:oleObj name="Equation" r:id="rId5" imgW="1206720" imgH="35640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40360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0161"/>
              </p:ext>
            </p:extLst>
          </p:nvPr>
        </p:nvGraphicFramePr>
        <p:xfrm>
          <a:off x="3336573" y="3784600"/>
          <a:ext cx="130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8" name="Equation" r:id="rId7" imgW="1298160" imgH="530280" progId="Equation.DSMT4">
                  <p:embed/>
                </p:oleObj>
              </mc:Choice>
              <mc:Fallback>
                <p:oleObj name="Equation" r:id="rId7" imgW="1298160" imgH="5302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573" y="3784600"/>
                        <a:ext cx="130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2384"/>
              </p:ext>
            </p:extLst>
          </p:nvPr>
        </p:nvGraphicFramePr>
        <p:xfrm>
          <a:off x="4180182" y="4379913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9" name="Equation" r:id="rId9" imgW="429480" imgH="356400" progId="Equation.DSMT4">
                  <p:embed/>
                </p:oleObj>
              </mc:Choice>
              <mc:Fallback>
                <p:oleObj name="Equation" r:id="rId9" imgW="429480" imgH="3564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182" y="4379913"/>
                        <a:ext cx="444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34027"/>
              </p:ext>
            </p:extLst>
          </p:nvPr>
        </p:nvGraphicFramePr>
        <p:xfrm>
          <a:off x="1652588" y="209232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0" name="Equation" r:id="rId11" imgW="2925360" imgH="749520" progId="Equation.DSMT4">
                  <p:embed/>
                </p:oleObj>
              </mc:Choice>
              <mc:Fallback>
                <p:oleObj name="Equation" r:id="rId11" imgW="2925360" imgH="74952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09232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77581"/>
              </p:ext>
            </p:extLst>
          </p:nvPr>
        </p:nvGraphicFramePr>
        <p:xfrm>
          <a:off x="3699165" y="178788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1" name="Equation" r:id="rId13" imgW="380835" imgH="291973" progId="Equation.DSMT4">
                  <p:embed/>
                </p:oleObj>
              </mc:Choice>
              <mc:Fallback>
                <p:oleObj name="Equation" r:id="rId13" imgW="380835" imgH="291973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165" y="1787882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36026"/>
              </p:ext>
            </p:extLst>
          </p:nvPr>
        </p:nvGraphicFramePr>
        <p:xfrm>
          <a:off x="4095170" y="1793875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2" name="Equation" r:id="rId15" imgW="456840" imgH="264960" progId="Equation.DSMT4">
                  <p:embed/>
                </p:oleObj>
              </mc:Choice>
              <mc:Fallback>
                <p:oleObj name="Equation" r:id="rId15" imgW="456840" imgH="26496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170" y="1793875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" y="2175384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8: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37356" y="3505200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signs and adding.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4989493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Thus the quotient is </a:t>
            </a:r>
            <a:r>
              <a:rPr lang="en-US" sz="2800" dirty="0">
                <a:solidFill>
                  <a:srgbClr val="FF0008"/>
                </a:solidFill>
              </a:rPr>
              <a:t>3</a:t>
            </a:r>
            <a:r>
              <a:rPr lang="en-US" sz="2800" i="1" dirty="0">
                <a:solidFill>
                  <a:srgbClr val="FF0008"/>
                </a:solidFill>
              </a:rPr>
              <a:t>x</a:t>
            </a:r>
            <a:r>
              <a:rPr lang="en-US" sz="2800" dirty="0">
                <a:solidFill>
                  <a:srgbClr val="FF0008"/>
                </a:solidFill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 2</a:t>
            </a:r>
            <a:r>
              <a:rPr lang="en-US" sz="2800" dirty="0"/>
              <a:t> and the remainder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4</a:t>
            </a:r>
            <a:r>
              <a:rPr lang="en-US" sz="28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 we can write</a:t>
            </a:r>
          </a:p>
          <a:p>
            <a:pPr marL="0" indent="0">
              <a:spcBef>
                <a:spcPct val="7500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Check: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Show 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263422" y="1151466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0" name="Equation" r:id="rId3" imgW="838200" imgH="825500" progId="Equation.DSMT4">
                  <p:embed/>
                </p:oleObj>
              </mc:Choice>
              <mc:Fallback>
                <p:oleObj name="Equation" r:id="rId3" imgW="838200" imgH="82550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422" y="1151466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20215"/>
              </p:ext>
            </p:extLst>
          </p:nvPr>
        </p:nvGraphicFramePr>
        <p:xfrm>
          <a:off x="1746250" y="206375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1" name="Equation" r:id="rId5" imgW="1755360" imgH="914040" progId="Equation.DSMT4">
                  <p:embed/>
                </p:oleObj>
              </mc:Choice>
              <mc:Fallback>
                <p:oleObj name="Equation" r:id="rId5" imgW="1755360" imgH="91404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06375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585437"/>
              </p:ext>
            </p:extLst>
          </p:nvPr>
        </p:nvGraphicFramePr>
        <p:xfrm>
          <a:off x="1508125" y="3937000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2" name="Equation" r:id="rId7" imgW="1764360" imgH="301680" progId="Equation.DSMT4">
                  <p:embed/>
                </p:oleObj>
              </mc:Choice>
              <mc:Fallback>
                <p:oleObj name="Equation" r:id="rId7" imgW="1764360" imgH="3016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3937000"/>
                        <a:ext cx="1778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6784"/>
              </p:ext>
            </p:extLst>
          </p:nvPr>
        </p:nvGraphicFramePr>
        <p:xfrm>
          <a:off x="1752600" y="4654550"/>
          <a:ext cx="2692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3" name="Equation" r:id="rId9" imgW="2678760" imgH="594000" progId="Equation.DSMT4">
                  <p:embed/>
                </p:oleObj>
              </mc:Choice>
              <mc:Fallback>
                <p:oleObj name="Equation" r:id="rId9" imgW="2678760" imgH="5940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54550"/>
                        <a:ext cx="2692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86035"/>
              </p:ext>
            </p:extLst>
          </p:nvPr>
        </p:nvGraphicFramePr>
        <p:xfrm>
          <a:off x="3600450" y="2101850"/>
          <a:ext cx="2476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4" name="Equation" r:id="rId11" imgW="2468520" imgH="886680" progId="Equation.DSMT4">
                  <p:embed/>
                </p:oleObj>
              </mc:Choice>
              <mc:Fallback>
                <p:oleObj name="Equation" r:id="rId11" imgW="2468520" imgH="88668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2101850"/>
                        <a:ext cx="2476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46093"/>
              </p:ext>
            </p:extLst>
          </p:nvPr>
        </p:nvGraphicFramePr>
        <p:xfrm>
          <a:off x="4527550" y="4648200"/>
          <a:ext cx="323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5" name="Equation" r:id="rId13" imgW="3227400" imgH="447840" progId="Equation.DSMT4">
                  <p:embed/>
                </p:oleObj>
              </mc:Choice>
              <mc:Fallback>
                <p:oleObj name="Equation" r:id="rId13" imgW="3227400" imgH="447840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4648200"/>
                        <a:ext cx="3238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561207"/>
              </p:ext>
            </p:extLst>
          </p:nvPr>
        </p:nvGraphicFramePr>
        <p:xfrm>
          <a:off x="4546600" y="5321300"/>
          <a:ext cx="201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6" name="Equation" r:id="rId15" imgW="2011320" imgH="411120" progId="Equation.DSMT4">
                  <p:embed/>
                </p:oleObj>
              </mc:Choice>
              <mc:Fallback>
                <p:oleObj name="Equation" r:id="rId15" imgW="2011320" imgH="41112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321300"/>
                        <a:ext cx="2019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Using Long Division (Remainder 0)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326696" y="1219200"/>
            <a:ext cx="86868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                                                      by using long division.</a:t>
            </a:r>
          </a:p>
          <a:p>
            <a:pPr marL="0" indent="0">
              <a:spcBef>
                <a:spcPct val="6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4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381165"/>
              </p:ext>
            </p:extLst>
          </p:nvPr>
        </p:nvGraphicFramePr>
        <p:xfrm>
          <a:off x="1371600" y="1189990"/>
          <a:ext cx="4368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09" name="Equation" r:id="rId3" imgW="4361040" imgH="649080" progId="Equation.DSMT4">
                  <p:embed/>
                </p:oleObj>
              </mc:Choice>
              <mc:Fallback>
                <p:oleObj name="Equation" r:id="rId3" imgW="4361040" imgH="6490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89990"/>
                        <a:ext cx="4368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949865"/>
              </p:ext>
            </p:extLst>
          </p:nvPr>
        </p:nvGraphicFramePr>
        <p:xfrm>
          <a:off x="3897745" y="1955043"/>
          <a:ext cx="50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0" name="Equation" r:id="rId5" imgW="507780" imgH="393529" progId="Equation.DSMT4">
                  <p:embed/>
                </p:oleObj>
              </mc:Choice>
              <mc:Fallback>
                <p:oleObj name="Equation" r:id="rId5" imgW="507780" imgH="393529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745" y="1955043"/>
                        <a:ext cx="508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765437"/>
              </p:ext>
            </p:extLst>
          </p:nvPr>
        </p:nvGraphicFramePr>
        <p:xfrm>
          <a:off x="7239000" y="5486400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1" name="Equation" r:id="rId7" imgW="1718640" imgH="447840" progId="Equation.DSMT4">
                  <p:embed/>
                </p:oleObj>
              </mc:Choice>
              <mc:Fallback>
                <p:oleObj name="Equation" r:id="rId7" imgW="1718640" imgH="44784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486400"/>
                        <a:ext cx="172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442313"/>
              </p:ext>
            </p:extLst>
          </p:nvPr>
        </p:nvGraphicFramePr>
        <p:xfrm>
          <a:off x="1890713" y="2335213"/>
          <a:ext cx="3746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2" name="Equation" r:id="rId9" imgW="3729960" imgH="749520" progId="Equation.DSMT4">
                  <p:embed/>
                </p:oleObj>
              </mc:Choice>
              <mc:Fallback>
                <p:oleObj name="Equation" r:id="rId9" imgW="37299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335213"/>
                        <a:ext cx="3746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68548"/>
              </p:ext>
            </p:extLst>
          </p:nvPr>
        </p:nvGraphicFramePr>
        <p:xfrm>
          <a:off x="2571750" y="2909888"/>
          <a:ext cx="203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3" name="Equation" r:id="rId11" imgW="2020320" imgH="557640" progId="Equation.DSMT4">
                  <p:embed/>
                </p:oleObj>
              </mc:Choice>
              <mc:Fallback>
                <p:oleObj name="Equation" r:id="rId11" imgW="2020320" imgH="55764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909888"/>
                        <a:ext cx="2032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16317"/>
              </p:ext>
            </p:extLst>
          </p:nvPr>
        </p:nvGraphicFramePr>
        <p:xfrm>
          <a:off x="3562350" y="3398838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4" name="Equation" r:id="rId13" imgW="1663920" imgH="447840" progId="Equation.DSMT4">
                  <p:embed/>
                </p:oleObj>
              </mc:Choice>
              <mc:Fallback>
                <p:oleObj name="Equation" r:id="rId13" imgW="1663920" imgH="447840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3398838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45942"/>
              </p:ext>
            </p:extLst>
          </p:nvPr>
        </p:nvGraphicFramePr>
        <p:xfrm>
          <a:off x="3244850" y="3830638"/>
          <a:ext cx="2146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5" name="Equation" r:id="rId15" imgW="2130120" imgH="530280" progId="Equation.DSMT4">
                  <p:embed/>
                </p:oleObj>
              </mc:Choice>
              <mc:Fallback>
                <p:oleObj name="Equation" r:id="rId15" imgW="2130120" imgH="53028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3830638"/>
                        <a:ext cx="2146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4851400" y="4402312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6" name="Equation" r:id="rId17" imgW="863225" imgH="291973" progId="Equation.DSMT4">
                  <p:embed/>
                </p:oleObj>
              </mc:Choice>
              <mc:Fallback>
                <p:oleObj name="Equation" r:id="rId17" imgW="863225" imgH="291973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402312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87612"/>
              </p:ext>
            </p:extLst>
          </p:nvPr>
        </p:nvGraphicFramePr>
        <p:xfrm>
          <a:off x="4462956" y="4711700"/>
          <a:ext cx="1371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7" name="Equation" r:id="rId19" imgW="1362240" imgH="530280" progId="Equation.DSMT4">
                  <p:embed/>
                </p:oleObj>
              </mc:Choice>
              <mc:Fallback>
                <p:oleObj name="Equation" r:id="rId19" imgW="1362240" imgH="53028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956" y="4711700"/>
                        <a:ext cx="1371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727890"/>
              </p:ext>
            </p:extLst>
          </p:nvPr>
        </p:nvGraphicFramePr>
        <p:xfrm>
          <a:off x="5540704" y="527500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8" name="Equation" r:id="rId21" imgW="215713" imgH="291847" progId="Equation.DSMT4">
                  <p:embed/>
                </p:oleObj>
              </mc:Choice>
              <mc:Fallback>
                <p:oleObj name="Equation" r:id="rId21" imgW="215713" imgH="291847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704" y="527500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52400" y="5486400"/>
            <a:ext cx="8229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There is no remainder, thus the quotient is simply  </a:t>
            </a: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17873"/>
              </p:ext>
            </p:extLst>
          </p:nvPr>
        </p:nvGraphicFramePr>
        <p:xfrm>
          <a:off x="4443873" y="2068676"/>
          <a:ext cx="584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9" name="Equation" r:id="rId23" imgW="576000" imgH="264960" progId="Equation.DSMT4">
                  <p:embed/>
                </p:oleObj>
              </mc:Choice>
              <mc:Fallback>
                <p:oleObj name="Equation" r:id="rId23" imgW="576000" imgH="264960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873" y="2068676"/>
                        <a:ext cx="584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431588"/>
              </p:ext>
            </p:extLst>
          </p:nvPr>
        </p:nvGraphicFramePr>
        <p:xfrm>
          <a:off x="5120148" y="2069343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20" name="Equation" r:id="rId25" imgW="558800" imgH="279400" progId="Equation.DSMT4">
                  <p:embed/>
                </p:oleObj>
              </mc:Choice>
              <mc:Fallback>
                <p:oleObj name="Equation" r:id="rId25" imgW="558800" imgH="27940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148" y="2069343"/>
                        <a:ext cx="558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Using Long </a:t>
            </a:r>
            <a:r>
              <a:rPr lang="en-US" sz="3200" dirty="0">
                <a:solidFill>
                  <a:schemeClr val="accent1"/>
                </a:solidFill>
              </a:rPr>
              <a:t>Division (Terms Missing)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Simplify                                  by using long division.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Note that 0 is written as a placeholder for any missing powers of the variable.  In this way, like terms are easily aligned vertically.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29029"/>
              </p:ext>
            </p:extLst>
          </p:nvPr>
        </p:nvGraphicFramePr>
        <p:xfrm>
          <a:off x="1841500" y="1168400"/>
          <a:ext cx="2463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Equation" r:id="rId3" imgW="2450160" imgH="969120" progId="Equation.DSMT4">
                  <p:embed/>
                </p:oleObj>
              </mc:Choice>
              <mc:Fallback>
                <p:oleObj name="Equation" r:id="rId3" imgW="2450160" imgH="96912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168400"/>
                        <a:ext cx="24638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(Terms Missing)(c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59900"/>
              </p:ext>
            </p:extLst>
          </p:nvPr>
        </p:nvGraphicFramePr>
        <p:xfrm>
          <a:off x="3519948" y="1299908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6" name="Equation" r:id="rId3" imgW="330057" imgH="380835" progId="Equation.DSMT4">
                  <p:embed/>
                </p:oleObj>
              </mc:Choice>
              <mc:Fallback>
                <p:oleObj name="Equation" r:id="rId3" imgW="330057" imgH="380835" progId="Equation.DSMT4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948" y="1299908"/>
                        <a:ext cx="330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442156" y="5233254"/>
            <a:ext cx="3733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the remainder is of smaller degree than the divisor.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76481"/>
              </p:ext>
            </p:extLst>
          </p:nvPr>
        </p:nvGraphicFramePr>
        <p:xfrm>
          <a:off x="393700" y="1674813"/>
          <a:ext cx="4787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7" name="Equation" r:id="rId5" imgW="4772520" imgH="749520" progId="Equation.DSMT4">
                  <p:embed/>
                </p:oleObj>
              </mc:Choice>
              <mc:Fallback>
                <p:oleObj name="Equation" r:id="rId5" imgW="4772520" imgH="7495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674813"/>
                        <a:ext cx="4787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333614"/>
              </p:ext>
            </p:extLst>
          </p:nvPr>
        </p:nvGraphicFramePr>
        <p:xfrm>
          <a:off x="1557338" y="2344738"/>
          <a:ext cx="246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8" name="Equation" r:id="rId7" imgW="2450160" imgH="712800" progId="Equation.DSMT4">
                  <p:embed/>
                </p:oleObj>
              </mc:Choice>
              <mc:Fallback>
                <p:oleObj name="Equation" r:id="rId7" imgW="2450160" imgH="7128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2344738"/>
                        <a:ext cx="2463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802580"/>
              </p:ext>
            </p:extLst>
          </p:nvPr>
        </p:nvGraphicFramePr>
        <p:xfrm>
          <a:off x="2651125" y="3089275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9" name="Equation" r:id="rId9" imgW="1864800" imgH="447840" progId="Equation.DSMT4">
                  <p:embed/>
                </p:oleObj>
              </mc:Choice>
              <mc:Fallback>
                <p:oleObj name="Equation" r:id="rId9" imgW="1864800" imgH="447840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3089275"/>
                        <a:ext cx="187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234547"/>
              </p:ext>
            </p:extLst>
          </p:nvPr>
        </p:nvGraphicFramePr>
        <p:xfrm>
          <a:off x="2255838" y="3598863"/>
          <a:ext cx="2387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0" name="Equation" r:id="rId11" imgW="2377080" imgH="712800" progId="Equation.DSMT4">
                  <p:embed/>
                </p:oleObj>
              </mc:Choice>
              <mc:Fallback>
                <p:oleObj name="Equation" r:id="rId11" imgW="2377080" imgH="71280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3598863"/>
                        <a:ext cx="2387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15598"/>
              </p:ext>
            </p:extLst>
          </p:nvPr>
        </p:nvGraphicFramePr>
        <p:xfrm>
          <a:off x="3330575" y="4217988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1" name="Equation" r:id="rId13" imgW="1700280" imgH="447840" progId="Equation.DSMT4">
                  <p:embed/>
                </p:oleObj>
              </mc:Choice>
              <mc:Fallback>
                <p:oleObj name="Equation" r:id="rId13" imgW="1700280" imgH="447840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217988"/>
                        <a:ext cx="1714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254208"/>
              </p:ext>
            </p:extLst>
          </p:nvPr>
        </p:nvGraphicFramePr>
        <p:xfrm>
          <a:off x="2952750" y="4710113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2" name="Equation" r:id="rId15" imgW="2386080" imgH="712800" progId="Equation.DSMT4">
                  <p:embed/>
                </p:oleObj>
              </mc:Choice>
              <mc:Fallback>
                <p:oleObj name="Equation" r:id="rId15" imgW="2386080" imgH="71280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4710113"/>
                        <a:ext cx="2400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428597"/>
              </p:ext>
            </p:extLst>
          </p:nvPr>
        </p:nvGraphicFramePr>
        <p:xfrm>
          <a:off x="4184650" y="5500688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3" name="Equation" r:id="rId17" imgW="1032840" imgH="264960" progId="Equation.DSMT4">
                  <p:embed/>
                </p:oleObj>
              </mc:Choice>
              <mc:Fallback>
                <p:oleObj name="Equation" r:id="rId17" imgW="1032840" imgH="264960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5500688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718224"/>
              </p:ext>
            </p:extLst>
          </p:nvPr>
        </p:nvGraphicFramePr>
        <p:xfrm>
          <a:off x="3947652" y="1439608"/>
          <a:ext cx="58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4" name="Equation" r:id="rId19" imgW="583947" imgH="241195" progId="Equation.DSMT4">
                  <p:embed/>
                </p:oleObj>
              </mc:Choice>
              <mc:Fallback>
                <p:oleObj name="Equation" r:id="rId19" imgW="583947" imgH="241195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652" y="1439608"/>
                        <a:ext cx="584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06756"/>
              </p:ext>
            </p:extLst>
          </p:nvPr>
        </p:nvGraphicFramePr>
        <p:xfrm>
          <a:off x="4648200" y="1395413"/>
          <a:ext cx="520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5" name="Equation" r:id="rId21" imgW="511920" imgH="264960" progId="Equation.DSMT4">
                  <p:embed/>
                </p:oleObj>
              </mc:Choice>
              <mc:Fallback>
                <p:oleObj name="Equation" r:id="rId21" imgW="511920" imgH="264960" progId="Equation.DSMT4">
                  <p:embed/>
                  <p:pic>
                    <p:nvPicPr>
                      <p:cNvPr id="0" name="Picture 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95413"/>
                        <a:ext cx="520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(Terms Missing)(cont.)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Thus, the quotient is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baseline="30000" dirty="0">
                <a:solidFill>
                  <a:srgbClr val="FF0008"/>
                </a:solidFill>
              </a:rPr>
              <a:t>2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8</a:t>
            </a:r>
            <a:r>
              <a:rPr lang="en-US" i="0" dirty="0">
                <a:solidFill>
                  <a:schemeClr val="tx1"/>
                </a:solidFill>
              </a:rPr>
              <a:t> and the remainder is     </a:t>
            </a:r>
            <a:r>
              <a:rPr lang="en-US" i="0" dirty="0">
                <a:solidFill>
                  <a:srgbClr val="FF0008"/>
                </a:solidFill>
              </a:rPr>
              <a:t>3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8"/>
                </a:solidFill>
              </a:rPr>
              <a:t> 11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ct val="45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  we can write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286000" y="2187222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9" name="Equation" r:id="rId3" imgW="838200" imgH="825500" progId="Equation.DSMT4">
                  <p:embed/>
                </p:oleObj>
              </mc:Choice>
              <mc:Fallback>
                <p:oleObj name="Equation" r:id="rId3" imgW="838200" imgH="82550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87222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958604"/>
              </p:ext>
            </p:extLst>
          </p:nvPr>
        </p:nvGraphicFramePr>
        <p:xfrm>
          <a:off x="2476500" y="3149600"/>
          <a:ext cx="3225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0" name="Equation" r:id="rId5" imgW="3218040" imgH="941400" progId="Equation.DSMT4">
                  <p:embed/>
                </p:oleObj>
              </mc:Choice>
              <mc:Fallback>
                <p:oleObj name="Equation" r:id="rId5" imgW="3218040" imgH="94140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149600"/>
                        <a:ext cx="32258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Divide a polynomial by a monomial.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Divide polynomials by using the division algorithm.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Dividing by a Monomial</a:t>
            </a: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195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each polynomial by the </a:t>
            </a:r>
            <a:r>
              <a:rPr lang="en-US" b="1" i="0" dirty="0">
                <a:solidFill>
                  <a:schemeClr val="tx1"/>
                </a:solidFill>
              </a:rPr>
              <a:t>monomial denominator</a:t>
            </a:r>
            <a:r>
              <a:rPr lang="en-US" i="0" dirty="0">
                <a:solidFill>
                  <a:schemeClr val="tx1"/>
                </a:solidFill>
              </a:rPr>
              <a:t> by writing each fraction as the sum (or difference) of fractions.  Simplify each fraction, if possible.</a:t>
            </a:r>
          </a:p>
          <a:p>
            <a:pPr marL="514350" indent="-514350">
              <a:spcBef>
                <a:spcPct val="65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10000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7198"/>
              </p:ext>
            </p:extLst>
          </p:nvPr>
        </p:nvGraphicFramePr>
        <p:xfrm>
          <a:off x="995363" y="2724150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" name="Equation" r:id="rId3" imgW="1928880" imgH="914040" progId="Equation.DSMT4">
                  <p:embed/>
                </p:oleObj>
              </mc:Choice>
              <mc:Fallback>
                <p:oleObj name="Equation" r:id="rId3" imgW="1928880" imgH="914040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724150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701664"/>
              </p:ext>
            </p:extLst>
          </p:nvPr>
        </p:nvGraphicFramePr>
        <p:xfrm>
          <a:off x="1109663" y="4365835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" name="Equation" r:id="rId5" imgW="1928880" imgH="914040" progId="Equation.DSMT4">
                  <p:embed/>
                </p:oleObj>
              </mc:Choice>
              <mc:Fallback>
                <p:oleObj name="Equation" r:id="rId5" imgW="1928880" imgH="91404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4365835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1131"/>
              </p:ext>
            </p:extLst>
          </p:nvPr>
        </p:nvGraphicFramePr>
        <p:xfrm>
          <a:off x="3103563" y="4384885"/>
          <a:ext cx="2400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" name="Equation" r:id="rId6" imgW="2386080" imgH="914040" progId="Equation.DSMT4">
                  <p:embed/>
                </p:oleObj>
              </mc:Choice>
              <mc:Fallback>
                <p:oleObj name="Equation" r:id="rId6" imgW="2386080" imgH="914040" progId="Equation.DSMT4">
                  <p:embed/>
                  <p:pic>
                    <p:nvPicPr>
                      <p:cNvPr id="0" name="Picture 8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4384885"/>
                        <a:ext cx="2400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98044"/>
              </p:ext>
            </p:extLst>
          </p:nvPr>
        </p:nvGraphicFramePr>
        <p:xfrm>
          <a:off x="5575300" y="4389648"/>
          <a:ext cx="1968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" name="Equation" r:id="rId8" imgW="1956240" imgH="914040" progId="Equation.DSMT4">
                  <p:embed/>
                </p:oleObj>
              </mc:Choice>
              <mc:Fallback>
                <p:oleObj name="Equation" r:id="rId8" imgW="1956240" imgH="914040" progId="Equation.DSMT4">
                  <p:embed/>
                  <p:pic>
                    <p:nvPicPr>
                      <p:cNvPr id="0" name="Picture 8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389648"/>
                        <a:ext cx="1968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29404"/>
              </p:ext>
            </p:extLst>
          </p:nvPr>
        </p:nvGraphicFramePr>
        <p:xfrm>
          <a:off x="4876800" y="2743200"/>
          <a:ext cx="2578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" name="Equation" r:id="rId10" imgW="2568960" imgH="987120" progId="Equation.DSMT4">
                  <p:embed/>
                </p:oleObj>
              </mc:Choice>
              <mc:Fallback>
                <p:oleObj name="Equation" r:id="rId10" imgW="2568960" imgH="987120" progId="Equation.DSMT4">
                  <p:embed/>
                  <p:pic>
                    <p:nvPicPr>
                      <p:cNvPr id="0" name="Picture 8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43200"/>
                        <a:ext cx="25781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91000" y="2831158"/>
            <a:ext cx="47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Dividing by a Monomial (cont.)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438694"/>
              </p:ext>
            </p:extLst>
          </p:nvPr>
        </p:nvGraphicFramePr>
        <p:xfrm>
          <a:off x="1106488" y="1147763"/>
          <a:ext cx="26257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4" name="Equation" r:id="rId3" imgW="2616120" imgH="939600" progId="Equation.DSMT4">
                  <p:embed/>
                </p:oleObj>
              </mc:Choice>
              <mc:Fallback>
                <p:oleObj name="Equation" r:id="rId3" imgW="2616120" imgH="939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147763"/>
                        <a:ext cx="262572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77564"/>
              </p:ext>
            </p:extLst>
          </p:nvPr>
        </p:nvGraphicFramePr>
        <p:xfrm>
          <a:off x="3784600" y="1114789"/>
          <a:ext cx="2997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5" name="Equation" r:id="rId5" imgW="2989440" imgH="987120" progId="Equation.DSMT4">
                  <p:embed/>
                </p:oleObj>
              </mc:Choice>
              <mc:Fallback>
                <p:oleObj name="Equation" r:id="rId5" imgW="2989440" imgH="98712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114789"/>
                        <a:ext cx="2997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16088"/>
              </p:ext>
            </p:extLst>
          </p:nvPr>
        </p:nvGraphicFramePr>
        <p:xfrm>
          <a:off x="3798241" y="2318114"/>
          <a:ext cx="201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6" name="Equation" r:id="rId7" imgW="2011320" imgH="466200" progId="Equation.DSMT4">
                  <p:embed/>
                </p:oleObj>
              </mc:Choice>
              <mc:Fallback>
                <p:oleObj name="Equation" r:id="rId7" imgW="2011320" imgH="46620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241" y="2318114"/>
                        <a:ext cx="2019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3780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</a:rPr>
              <a:t>Theorem</a:t>
            </a:r>
            <a:endParaRPr lang="en-US" b="1" i="0" dirty="0">
              <a:solidFill>
                <a:srgbClr val="000000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For polynomials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, the division algorithm gives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Q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i="0" dirty="0">
                <a:solidFill>
                  <a:srgbClr val="000000"/>
                </a:solidFill>
              </a:rPr>
              <a:t> are polynomials and the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i="0" dirty="0">
                <a:solidFill>
                  <a:srgbClr val="C00000"/>
                </a:solidFill>
              </a:rPr>
              <a:t> &lt; </a:t>
            </a: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640744"/>
              </p:ext>
            </p:extLst>
          </p:nvPr>
        </p:nvGraphicFramePr>
        <p:xfrm>
          <a:off x="3168650" y="2538413"/>
          <a:ext cx="2806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7" name="Equation" r:id="rId3" imgW="2797560" imgH="886680" progId="Equation.DSMT4">
                  <p:embed/>
                </p:oleObj>
              </mc:Choice>
              <mc:Fallback>
                <p:oleObj name="Equation" r:id="rId3" imgW="2797560" imgH="886680" progId="Equation.DSMT4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2538413"/>
                        <a:ext cx="2806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Simplify                        by using long division.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Using 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12970"/>
              </p:ext>
            </p:extLst>
          </p:nvPr>
        </p:nvGraphicFramePr>
        <p:xfrm>
          <a:off x="1803400" y="107950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6" name="Equation" r:id="rId3" imgW="1755360" imgH="914040" progId="Equation.DSMT4">
                  <p:embed/>
                </p:oleObj>
              </mc:Choice>
              <mc:Fallback>
                <p:oleObj name="Equation" r:id="rId3" imgW="1755360" imgH="91404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07950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5940"/>
              </p:ext>
            </p:extLst>
          </p:nvPr>
        </p:nvGraphicFramePr>
        <p:xfrm>
          <a:off x="1860550" y="3259138"/>
          <a:ext cx="2730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7" name="Equation" r:id="rId5" imgW="2715120" imgH="749520" progId="Equation.DSMT4">
                  <p:embed/>
                </p:oleObj>
              </mc:Choice>
              <mc:Fallback>
                <p:oleObj name="Equation" r:id="rId5" imgW="2715120" imgH="749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3259138"/>
                        <a:ext cx="2730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286000" y="2643322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264332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57200" y="3329122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60260" y="3329122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Write both polynomials in order of descending powers.  </a:t>
            </a:r>
            <a:r>
              <a:rPr lang="en-US" sz="2000" b="1" dirty="0">
                <a:solidFill>
                  <a:srgbClr val="008080"/>
                </a:solidFill>
                <a:latin typeface="Calibri" pitchFamily="34" charset="0"/>
              </a:rPr>
              <a:t>If any powers are missing, fill in with 0s.</a:t>
            </a:r>
            <a:endParaRPr lang="en-US" sz="2000" b="1" i="1" dirty="0">
              <a:solidFill>
                <a:srgbClr val="00808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3877112"/>
            <a:ext cx="365760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3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dividend.  Use a ‘−’ sign to indicate that the product is to be subtracted.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96240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3: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68216"/>
              </p:ext>
            </p:extLst>
          </p:nvPr>
        </p:nvGraphicFramePr>
        <p:xfrm>
          <a:off x="2549525" y="4521200"/>
          <a:ext cx="1790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1" name="Equation" r:id="rId3" imgW="1782720" imgH="712800" progId="Equation.DSMT4">
                  <p:embed/>
                </p:oleObj>
              </mc:Choice>
              <mc:Fallback>
                <p:oleObj name="Equation" r:id="rId3" imgW="1782720" imgH="712800" progId="Equation.DSMT4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4521200"/>
                        <a:ext cx="1790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65276"/>
              </p:ext>
            </p:extLst>
          </p:nvPr>
        </p:nvGraphicFramePr>
        <p:xfrm>
          <a:off x="1770063" y="390048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2" name="Equation" r:id="rId5" imgW="2925360" imgH="749520" progId="Equation.DSMT4">
                  <p:embed/>
                </p:oleObj>
              </mc:Choice>
              <mc:Fallback>
                <p:oleObj name="Equation" r:id="rId5" imgW="2925360" imgH="749520" progId="Equation.DSMT4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90048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82400"/>
              </p:ext>
            </p:extLst>
          </p:nvPr>
        </p:nvGraphicFramePr>
        <p:xfrm>
          <a:off x="3803070" y="3594997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3" name="Equation" r:id="rId7" imgW="380835" imgH="291973" progId="Equation.DSMT4">
                  <p:embed/>
                </p:oleObj>
              </mc:Choice>
              <mc:Fallback>
                <p:oleObj name="Equation" r:id="rId7" imgW="380835" imgH="291973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594997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87432"/>
              </p:ext>
            </p:extLst>
          </p:nvPr>
        </p:nvGraphicFramePr>
        <p:xfrm>
          <a:off x="5027613" y="1797050"/>
          <a:ext cx="281146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4" name="Equation" r:id="rId9" imgW="2793960" imgH="1384200" progId="Equation.DSMT4">
                  <p:embed/>
                </p:oleObj>
              </mc:Choice>
              <mc:Fallback>
                <p:oleObj name="Equation" r:id="rId9" imgW="2793960" imgH="138420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1797050"/>
                        <a:ext cx="2811462" cy="139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361416"/>
              </p:ext>
            </p:extLst>
          </p:nvPr>
        </p:nvGraphicFramePr>
        <p:xfrm>
          <a:off x="1697038" y="2043113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5" name="Equation" r:id="rId11" imgW="2925360" imgH="749520" progId="Equation.DSMT4">
                  <p:embed/>
                </p:oleObj>
              </mc:Choice>
              <mc:Fallback>
                <p:oleObj name="Equation" r:id="rId11" imgW="2925360" imgH="74952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043113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55128"/>
              </p:ext>
            </p:extLst>
          </p:nvPr>
        </p:nvGraphicFramePr>
        <p:xfrm>
          <a:off x="3721100" y="172965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6" name="Equation" r:id="rId12" imgW="383760" imgH="264960" progId="Equation.DSMT4">
                  <p:embed/>
                </p:oleObj>
              </mc:Choice>
              <mc:Fallback>
                <p:oleObj name="Equation" r:id="rId12" imgW="383760" imgH="26496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1729653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57200" y="212794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2: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0" y="114300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0260" y="114300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8"/>
          <p:cNvSpPr>
            <a:spLocks noChangeShapeType="1"/>
          </p:cNvSpPr>
          <p:nvPr/>
        </p:nvSpPr>
        <p:spPr bwMode="auto">
          <a:xfrm flipH="1">
            <a:off x="4724400" y="4845336"/>
            <a:ext cx="14748" cy="71726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36882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5: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3835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4: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2738129"/>
            <a:ext cx="3301225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signs and adding.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4815840"/>
            <a:ext cx="2171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8080"/>
                </a:solidFill>
              </a:rPr>
              <a:t>Bring down the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992399"/>
              </p:ext>
            </p:extLst>
          </p:nvPr>
        </p:nvGraphicFramePr>
        <p:xfrm>
          <a:off x="2722563" y="26892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8" name="Equation" r:id="rId3" imgW="1563120" imgH="557640" progId="Equation.DSMT4">
                  <p:embed/>
                </p:oleObj>
              </mc:Choice>
              <mc:Fallback>
                <p:oleObj name="Equation" r:id="rId3" imgW="1563120" imgH="557640" progId="Equation.DSMT4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26892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389798"/>
              </p:ext>
            </p:extLst>
          </p:nvPr>
        </p:nvGraphicFramePr>
        <p:xfrm>
          <a:off x="3683000" y="3276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9" name="Equation" r:id="rId5" imgW="621360" imgH="264960" progId="Equation.DSMT4">
                  <p:embed/>
                </p:oleObj>
              </mc:Choice>
              <mc:Fallback>
                <p:oleObj name="Equation" r:id="rId5" imgW="621360" imgH="264960" progId="Equation.DSMT4">
                  <p:embed/>
                  <p:pic>
                    <p:nvPicPr>
                      <p:cNvPr id="0" name="Picture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276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206199"/>
              </p:ext>
            </p:extLst>
          </p:nvPr>
        </p:nvGraphicFramePr>
        <p:xfrm>
          <a:off x="1830388" y="205263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0" name="Equation" r:id="rId7" imgW="2925360" imgH="749520" progId="Equation.DSMT4">
                  <p:embed/>
                </p:oleObj>
              </mc:Choice>
              <mc:Fallback>
                <p:oleObj name="Equation" r:id="rId7" imgW="2925360" imgH="74952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205263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899335"/>
              </p:ext>
            </p:extLst>
          </p:nvPr>
        </p:nvGraphicFramePr>
        <p:xfrm>
          <a:off x="3879850" y="1754188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1" name="Equation" r:id="rId9" imgW="383760" imgH="264960" progId="Equation.DSMT4">
                  <p:embed/>
                </p:oleObj>
              </mc:Choice>
              <mc:Fallback>
                <p:oleObj name="Equation" r:id="rId9" imgW="383760" imgH="26496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1754188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92343"/>
              </p:ext>
            </p:extLst>
          </p:nvPr>
        </p:nvGraphicFramePr>
        <p:xfrm>
          <a:off x="2849563" y="49355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2" name="Equation" r:id="rId11" imgW="1563120" imgH="557640" progId="Equation.DSMT4">
                  <p:embed/>
                </p:oleObj>
              </mc:Choice>
              <mc:Fallback>
                <p:oleObj name="Equation" r:id="rId11" imgW="1563120" imgH="55764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49355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147216"/>
              </p:ext>
            </p:extLst>
          </p:nvPr>
        </p:nvGraphicFramePr>
        <p:xfrm>
          <a:off x="3745559" y="5562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3" name="Equation" r:id="rId13" imgW="621360" imgH="264960" progId="Equation.DSMT4">
                  <p:embed/>
                </p:oleObj>
              </mc:Choice>
              <mc:Fallback>
                <p:oleObj name="Equation" r:id="rId13" imgW="621360" imgH="264960" progId="Equation.DSMT4">
                  <p:embed/>
                  <p:pic>
                    <p:nvPicPr>
                      <p:cNvPr id="0" name="Picture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559" y="5562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946909"/>
              </p:ext>
            </p:extLst>
          </p:nvPr>
        </p:nvGraphicFramePr>
        <p:xfrm>
          <a:off x="1943100" y="428307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4" name="Equation" r:id="rId15" imgW="2925360" imgH="749520" progId="Equation.DSMT4">
                  <p:embed/>
                </p:oleObj>
              </mc:Choice>
              <mc:Fallback>
                <p:oleObj name="Equation" r:id="rId15" imgW="2925360" imgH="749520" progId="Equation.DSMT4">
                  <p:embed/>
                  <p:pic>
                    <p:nvPicPr>
                      <p:cNvPr id="0" name="Picture 6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28307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9443"/>
              </p:ext>
            </p:extLst>
          </p:nvPr>
        </p:nvGraphicFramePr>
        <p:xfrm>
          <a:off x="4008580" y="3954026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5"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6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580" y="3954026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44198"/>
              </p:ext>
            </p:extLst>
          </p:nvPr>
        </p:nvGraphicFramePr>
        <p:xfrm>
          <a:off x="4483100" y="55626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6" name="Equation" r:id="rId18" imgW="383760" imgH="264960" progId="Equation.DSMT4">
                  <p:embed/>
                </p:oleObj>
              </mc:Choice>
              <mc:Fallback>
                <p:oleObj name="Equation" r:id="rId18" imgW="383760" imgH="26496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556260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18508"/>
              </p:ext>
            </p:extLst>
          </p:nvPr>
        </p:nvGraphicFramePr>
        <p:xfrm>
          <a:off x="5276850" y="1905000"/>
          <a:ext cx="2717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7" name="Equation" r:id="rId3" imgW="2706120" imgH="1343880" progId="Equation.DSMT4">
                  <p:embed/>
                </p:oleObj>
              </mc:Choice>
              <mc:Fallback>
                <p:oleObj name="Equation" r:id="rId3" imgW="2706120" imgH="13438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905000"/>
                        <a:ext cx="27178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91518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6: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66415"/>
              </p:ext>
            </p:extLst>
          </p:nvPr>
        </p:nvGraphicFramePr>
        <p:xfrm>
          <a:off x="2646363" y="23590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8" name="Equation" r:id="rId5" imgW="1563120" imgH="557640" progId="Equation.DSMT4">
                  <p:embed/>
                </p:oleObj>
              </mc:Choice>
              <mc:Fallback>
                <p:oleObj name="Equation" r:id="rId5" imgW="1563120" imgH="55764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3590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288977"/>
              </p:ext>
            </p:extLst>
          </p:nvPr>
        </p:nvGraphicFramePr>
        <p:xfrm>
          <a:off x="3505200" y="2987675"/>
          <a:ext cx="1155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9" name="Equation" r:id="rId7" imgW="1142640" imgH="356400" progId="Equation.DSMT4">
                  <p:embed/>
                </p:oleObj>
              </mc:Choice>
              <mc:Fallback>
                <p:oleObj name="Equation" r:id="rId7" imgW="1142640" imgH="3564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87675"/>
                        <a:ext cx="1155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89012"/>
              </p:ext>
            </p:extLst>
          </p:nvPr>
        </p:nvGraphicFramePr>
        <p:xfrm>
          <a:off x="1754188" y="182880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0" name="Equation" r:id="rId9" imgW="2925360" imgH="749520" progId="Equation.DSMT4">
                  <p:embed/>
                </p:oleObj>
              </mc:Choice>
              <mc:Fallback>
                <p:oleObj name="Equation" r:id="rId9" imgW="29253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182880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26097"/>
              </p:ext>
            </p:extLst>
          </p:nvPr>
        </p:nvGraphicFramePr>
        <p:xfrm>
          <a:off x="4254500" y="153035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1" name="Equation" r:id="rId11" imgW="383760" imgH="264960" progId="Equation.DSMT4">
                  <p:embed/>
                </p:oleObj>
              </mc:Choice>
              <mc:Fallback>
                <p:oleObj name="Equation" r:id="rId11" imgW="383760" imgH="2649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53035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878520"/>
              </p:ext>
            </p:extLst>
          </p:nvPr>
        </p:nvGraphicFramePr>
        <p:xfrm>
          <a:off x="3821545" y="15240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2" name="Equation" r:id="rId13" imgW="380835" imgH="291973" progId="Equation.DSMT4">
                  <p:embed/>
                </p:oleObj>
              </mc:Choice>
              <mc:Fallback>
                <p:oleObj name="Equation" r:id="rId13" imgW="380835" imgH="291973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545" y="15240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181600" y="3928408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2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expression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2.  Use a ‘−’ sign to indicate that the product is to be subtracted.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66294"/>
              </p:ext>
            </p:extLst>
          </p:nvPr>
        </p:nvGraphicFramePr>
        <p:xfrm>
          <a:off x="2638425" y="43894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3" name="Equation" r:id="rId15" imgW="1563120" imgH="557640" progId="Equation.DSMT4">
                  <p:embed/>
                </p:oleObj>
              </mc:Choice>
              <mc:Fallback>
                <p:oleObj name="Equation" r:id="rId15" imgW="1563120" imgH="55764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43894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24254"/>
              </p:ext>
            </p:extLst>
          </p:nvPr>
        </p:nvGraphicFramePr>
        <p:xfrm>
          <a:off x="3451225" y="504825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4" name="Equation" r:id="rId16" imgW="1206720" imgH="356400" progId="Equation.DSMT4">
                  <p:embed/>
                </p:oleObj>
              </mc:Choice>
              <mc:Fallback>
                <p:oleObj name="Equation" r:id="rId16" imgW="1206720" imgH="356400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04825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45993"/>
              </p:ext>
            </p:extLst>
          </p:nvPr>
        </p:nvGraphicFramePr>
        <p:xfrm>
          <a:off x="1746250" y="376555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5" name="Equation" r:id="rId18" imgW="2925360" imgH="749520" progId="Equation.DSMT4">
                  <p:embed/>
                </p:oleObj>
              </mc:Choice>
              <mc:Fallback>
                <p:oleObj name="Equation" r:id="rId18" imgW="2925360" imgH="74952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76555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89417"/>
              </p:ext>
            </p:extLst>
          </p:nvPr>
        </p:nvGraphicFramePr>
        <p:xfrm>
          <a:off x="4262438" y="3490913"/>
          <a:ext cx="4032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6" name="Equation" r:id="rId19" imgW="393480" imgH="279360" progId="Equation.DSMT4">
                  <p:embed/>
                </p:oleObj>
              </mc:Choice>
              <mc:Fallback>
                <p:oleObj name="Equation" r:id="rId19" imgW="393480" imgH="279360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3490913"/>
                        <a:ext cx="4032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04290"/>
              </p:ext>
            </p:extLst>
          </p:nvPr>
        </p:nvGraphicFramePr>
        <p:xfrm>
          <a:off x="3803070" y="349075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7" name="Equation" r:id="rId21" imgW="380835" imgH="291973" progId="Equation.DSMT4">
                  <p:embed/>
                </p:oleObj>
              </mc:Choice>
              <mc:Fallback>
                <p:oleObj name="Equation" r:id="rId21" imgW="380835" imgH="291973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49075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37199"/>
              </p:ext>
            </p:extLst>
          </p:nvPr>
        </p:nvGraphicFramePr>
        <p:xfrm>
          <a:off x="2984500" y="5434013"/>
          <a:ext cx="18653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8" name="Equation" r:id="rId22" imgW="1854000" imgH="545760" progId="Equation.DSMT4">
                  <p:embed/>
                </p:oleObj>
              </mc:Choice>
              <mc:Fallback>
                <p:oleObj name="Equation" r:id="rId22" imgW="1854000" imgH="54576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5434013"/>
                        <a:ext cx="186531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57200" y="3827208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7: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0" y="10007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10007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492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Office Theme</vt:lpstr>
      <vt:lpstr>Equation</vt:lpstr>
      <vt:lpstr>Section 5.R.4</vt:lpstr>
      <vt:lpstr>Objectives</vt:lpstr>
      <vt:lpstr>Example 1: Dividing by a Monomial</vt:lpstr>
      <vt:lpstr>Example 1: Dividing by a Monomial (cont.)</vt:lpstr>
      <vt:lpstr>The Division Algorithm</vt:lpstr>
      <vt:lpstr>Example 2: Using The Division Algorithm</vt:lpstr>
      <vt:lpstr>Example 2: The Division Algorithm (cont.)</vt:lpstr>
      <vt:lpstr>Example 2: The Division Algorithm (cont.)</vt:lpstr>
      <vt:lpstr>Example 2: The Division Algorithm (cont.)</vt:lpstr>
      <vt:lpstr>Example 2: The Division Algorithm (cont.)</vt:lpstr>
      <vt:lpstr>Example 2: The Division Algorithm (cont.)</vt:lpstr>
      <vt:lpstr>Example 3: Using Long Division (Remainder 0)</vt:lpstr>
      <vt:lpstr>Example 4: Using Long Division (Terms Missing)</vt:lpstr>
      <vt:lpstr>Example 4: Using Long Division (Terms Missing)(cont.)</vt:lpstr>
      <vt:lpstr>Example 4: Using Long Division (Terms Missing)(cont.)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 Plus Integrated Review</dc:title>
  <dc:creator>Hawkes Learning</dc:creator>
  <cp:lastModifiedBy>Adam Flaherty</cp:lastModifiedBy>
  <cp:revision>214</cp:revision>
  <dcterms:created xsi:type="dcterms:W3CDTF">2013-04-26T14:43:13Z</dcterms:created>
  <dcterms:modified xsi:type="dcterms:W3CDTF">2020-05-12T18:09:56Z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2673A5FE-1D54-4B0F-95D5-95FE530C93AE</vt:lpwstr>
  </property>
  <property fmtid="{D5CDD505-2E9C-101B-9397-08002B2CF9AE}" pid="3" name="ArticulatePath">
    <vt:lpwstr>DEV2e_12_8</vt:lpwstr>
  </property>
</Properties>
</file>