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07" autoAdjust="0"/>
    <p:restoredTop sz="94721" autoAdjust="0"/>
  </p:normalViewPr>
  <p:slideViewPr>
    <p:cSldViewPr>
      <p:cViewPr varScale="1">
        <p:scale>
          <a:sx n="113" d="100"/>
          <a:sy n="113" d="100"/>
        </p:scale>
        <p:origin x="202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0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97019-5873-4B3F-8405-CD34FD6A323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2C058-B531-4B3E-9EF4-C5157CF0BD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Complex Fractions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complex fractions.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609600" y="17145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3" imgW="1346040" imgH="1688760" progId="Equation.DSMT4">
                  <p:embed/>
                </p:oleObj>
              </mc:Choice>
              <mc:Fallback>
                <p:oleObj name="Equation" r:id="rId3" imgW="134604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7145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791200" y="4063669"/>
            <a:ext cx="32918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+ 3)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+ 3}. This multiplication can be done because the net effect is that the fraction is multiplied by 1.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1112" y="396808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5" imgW="1346200" imgH="1663700" progId="Equation.DSMT4">
                  <p:embed/>
                </p:oleObj>
              </mc:Choice>
              <mc:Fallback>
                <p:oleObj name="Equation" r:id="rId5" imgW="13462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112" y="396808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430132" y="3923352"/>
          <a:ext cx="32893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7" imgW="3289300" imgH="1778000" progId="Equation.DSMT4">
                  <p:embed/>
                </p:oleObj>
              </mc:Choice>
              <mc:Fallback>
                <p:oleObj name="Equation" r:id="rId7" imgW="3289300" imgH="1778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132" y="3923352"/>
                        <a:ext cx="32893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2895600" y="4632325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this matches the result found in Example 2 using Method 1.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5388" y="1441450"/>
          <a:ext cx="4203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3" imgW="4203700" imgH="1663700" progId="Equation.DSMT4">
                  <p:embed/>
                </p:oleObj>
              </mc:Choice>
              <mc:Fallback>
                <p:oleObj name="Equation" r:id="rId3" imgW="42037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1441450"/>
                        <a:ext cx="42037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195388" y="3309258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5" imgW="2895600" imgH="990600" progId="Equation.DSMT4">
                  <p:embed/>
                </p:oleObj>
              </mc:Choice>
              <mc:Fallback>
                <p:oleObj name="Equation" r:id="rId5" imgW="2895600" imgH="990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3309258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89038" y="4446588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7" imgW="1409088" imgH="990170" progId="Equation.DSMT4">
                  <p:embed/>
                </p:oleObj>
              </mc:Choice>
              <mc:Fallback>
                <p:oleObj name="Equation" r:id="rId7" imgW="1409088" imgH="99017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038" y="4446588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267200" y="3397705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9" imgW="2197100" imgH="952500" progId="Equation.DSMT4">
                  <p:embed/>
                </p:oleObj>
              </mc:Choice>
              <mc:Fallback>
                <p:oleObj name="Equation" r:id="rId9" imgW="2197100" imgH="952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397705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2590800" y="167640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1469066" y="2046767"/>
            <a:ext cx="838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810000" y="197324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191000" y="1676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518848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899848" y="253507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Second Method for Simplifying Complex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600722" y="1692802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3" imgW="1282680" imgH="901440" progId="Equation.DSMT4">
                  <p:embed/>
                </p:oleObj>
              </mc:Choice>
              <mc:Fallback>
                <p:oleObj name="Equation" r:id="rId3" imgW="12826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692802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791200" y="3204162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 err="1">
                <a:solidFill>
                  <a:srgbClr val="9900FF"/>
                </a:solidFill>
                <a:latin typeface="Calibri" pitchFamily="34" charset="0"/>
              </a:rPr>
              <a:t>xy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{1,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}.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27080" y="3073039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5" imgW="1282700" imgH="901700" progId="Equation.DSMT4">
                  <p:embed/>
                </p:oleObj>
              </mc:Choice>
              <mc:Fallback>
                <p:oleObj name="Equation" r:id="rId5" imgW="1282700" imgH="901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080" y="3073039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417763" y="2615200"/>
          <a:ext cx="31115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7" imgW="3111500" imgH="1841500" progId="Equation.DSMT4">
                  <p:embed/>
                </p:oleObj>
              </mc:Choice>
              <mc:Fallback>
                <p:oleObj name="Equation" r:id="rId7" imgW="3111500" imgH="1841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2615200"/>
                        <a:ext cx="31115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417763" y="4683712"/>
          <a:ext cx="21717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9" imgW="2171700" imgH="1371600" progId="Equation.DSMT4">
                  <p:embed/>
                </p:oleObj>
              </mc:Choice>
              <mc:Fallback>
                <p:oleObj name="Equation" r:id="rId9" imgW="2171700" imgH="1371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4683712"/>
                        <a:ext cx="21717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800600" y="4737687"/>
          <a:ext cx="1663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11" imgW="1663700" imgH="939800" progId="Equation.DSMT4">
                  <p:embed/>
                </p:oleObj>
              </mc:Choice>
              <mc:Fallback>
                <p:oleObj name="Equation" r:id="rId11" imgW="1663700" imgH="93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37687"/>
                        <a:ext cx="1663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6617379" y="5123223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13" imgW="647419" imgH="304668" progId="Equation.DSMT4">
                  <p:embed/>
                </p:oleObj>
              </mc:Choice>
              <mc:Fallback>
                <p:oleObj name="Equation" r:id="rId13" imgW="647419" imgH="304668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7379" y="5123223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059875" y="546076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743200" y="567748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757550" y="570618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319650" y="542513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5011737" y="4756737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5392737" y="5366337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Simplify the following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defRPr/>
            </a:pPr>
            <a:r>
              <a:rPr lang="en-US" dirty="0"/>
              <a:t>The rules for order of operations indicate that the division is to be done first, followed by the addition.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832100" y="186974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3" imgW="2806700" imgH="838200" progId="Equation.DSMT4">
                  <p:embed/>
                </p:oleObj>
              </mc:Choice>
              <mc:Fallback>
                <p:oleObj name="Equation" r:id="rId3" imgW="2806700" imgH="83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869744"/>
                        <a:ext cx="280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936174" y="16002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3" imgW="2806700" imgH="838200" progId="Equation.DSMT4">
                  <p:embed/>
                </p:oleObj>
              </mc:Choice>
              <mc:Fallback>
                <p:oleObj name="Equation" r:id="rId3" imgW="28067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174" y="16002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757613" y="15875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5" imgW="2971800" imgH="838200" progId="Equation.DSMT4">
                  <p:embed/>
                </p:oleObj>
              </mc:Choice>
              <mc:Fallback>
                <p:oleObj name="Equation" r:id="rId5" imgW="29718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1587500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757613" y="27432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7" imgW="2057400" imgH="838200" progId="Equation.DSMT4">
                  <p:embed/>
                </p:oleObj>
              </mc:Choice>
              <mc:Fallback>
                <p:oleObj name="Equation" r:id="rId7" imgW="20574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27432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77182" y="38156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9" imgW="2006600" imgH="838200" progId="Equation.DSMT4">
                  <p:embed/>
                </p:oleObj>
              </mc:Choice>
              <mc:Fallback>
                <p:oleObj name="Equation" r:id="rId9" imgW="20066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182" y="3815688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784600" y="4800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11" imgW="1028700" imgH="838200" progId="Equation.DSMT4">
                  <p:embed/>
                </p:oleObj>
              </mc:Choice>
              <mc:Fallback>
                <p:oleObj name="Equation" r:id="rId11" imgW="10287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800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5319370" y="1622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211825" y="21189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fractions by simplifying the numerator and denominator and then dividing.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fractions by multiplying by the LCM of all denominators and then simplifying.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algebraic expressions.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Simplify Complex Fractions (First Method)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6409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ctr">
              <a:lnSpc>
                <a:spcPct val="11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numerator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denominator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 and reduce to lowest terms.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First Method for Simplifying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Complex Fractions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2" name="Object 6"/>
          <p:cNvGraphicFramePr>
            <a:graphicFrameLocks noChangeAspect="1"/>
          </p:cNvGraphicFramePr>
          <p:nvPr/>
        </p:nvGraphicFramePr>
        <p:xfrm>
          <a:off x="4845712" y="1205552"/>
          <a:ext cx="6731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3" imgW="673100" imgH="1803400" progId="Equation.DSMT4">
                  <p:embed/>
                </p:oleObj>
              </mc:Choice>
              <mc:Fallback>
                <p:oleObj name="Equation" r:id="rId3" imgW="673100" imgH="1803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712" y="1205552"/>
                        <a:ext cx="6731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4953000" y="3711714"/>
            <a:ext cx="350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278040" y="2999096"/>
          <a:ext cx="6731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5" imgW="673100" imgH="1790700" progId="Equation.DSMT4">
                  <p:embed/>
                </p:oleObj>
              </mc:Choice>
              <mc:Fallback>
                <p:oleObj name="Equation" r:id="rId5" imgW="673100" imgH="1790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2999096"/>
                        <a:ext cx="6731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111500" y="3476625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7" imgW="1459866" imgH="901309" progId="Equation.DSMT4">
                  <p:embed/>
                </p:oleObj>
              </mc:Choice>
              <mc:Fallback>
                <p:oleObj name="Equation" r:id="rId7" imgW="1459866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476625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111500" y="4889500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9" imgW="736600" imgH="901700" progId="Equation.DSMT4">
                  <p:embed/>
                </p:oleObj>
              </mc:Choice>
              <mc:Fallback>
                <p:oleObj name="Equation" r:id="rId9" imgW="736600" imgH="901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889500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393488" y="354071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962400" y="4038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191000" y="35814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429000" y="3962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267200" y="4038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3533775" y="352425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095750" y="4391025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11" imgW="164957" imgH="203024" progId="Equation.DSMT4">
                  <p:embed/>
                </p:oleObj>
              </mc:Choice>
              <mc:Fallback>
                <p:oleObj name="Equation" r:id="rId11" imgW="164957" imgH="203024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4391025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533775" y="43815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13" imgW="152268" imgH="215713" progId="Equation.DSMT4">
                  <p:embed/>
                </p:oleObj>
              </mc:Choice>
              <mc:Fallback>
                <p:oleObj name="Equation" r:id="rId13" imgW="152268" imgH="21571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775" y="43815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Complex Fractions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962400" y="17526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3" imgW="1346040" imgH="1688760" progId="Equation.DSMT4">
                  <p:embed/>
                </p:oleObj>
              </mc:Choice>
              <mc:Fallback>
                <p:oleObj name="Equation" r:id="rId3" imgW="134604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7526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803900" y="4191000"/>
            <a:ext cx="33401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the fractions in the numerator and in the denominator separately. 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918200" y="5181600"/>
          <a:ext cx="1676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" imgW="1676400" imgH="609600" progId="Equation.DSMT4">
                  <p:embed/>
                </p:oleObj>
              </mc:Choice>
              <mc:Fallback>
                <p:oleObj name="Equation" r:id="rId5" imgW="1676400" imgH="60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5181600"/>
                        <a:ext cx="1676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45192" y="414114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7" imgW="1346200" imgH="1663700" progId="Equation.DSMT4">
                  <p:embed/>
                </p:oleObj>
              </mc:Choice>
              <mc:Fallback>
                <p:oleObj name="Equation" r:id="rId7" imgW="1346200" imgH="1663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192" y="414114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19350" y="3989388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9" imgW="3162300" imgH="1816100" progId="Equation.DSMT4">
                  <p:embed/>
                </p:oleObj>
              </mc:Choice>
              <mc:Fallback>
                <p:oleObj name="Equation" r:id="rId9" imgW="3162300" imgH="1816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989388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First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886450" y="3801295"/>
            <a:ext cx="36099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770560"/>
              </p:ext>
            </p:extLst>
          </p:nvPr>
        </p:nvGraphicFramePr>
        <p:xfrm>
          <a:off x="3276600" y="1537834"/>
          <a:ext cx="1828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3" imgW="1828800" imgH="1816100" progId="Equation.DSMT4">
                  <p:embed/>
                </p:oleObj>
              </mc:Choice>
              <mc:Fallback>
                <p:oleObj name="Equation" r:id="rId3" imgW="1828800" imgH="1816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7834"/>
                        <a:ext cx="1828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810847"/>
              </p:ext>
            </p:extLst>
          </p:nvPr>
        </p:nvGraphicFramePr>
        <p:xfrm>
          <a:off x="3276600" y="3651931"/>
          <a:ext cx="2362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5" imgW="2362200" imgH="952500" progId="Equation.DSMT4">
                  <p:embed/>
                </p:oleObj>
              </mc:Choice>
              <mc:Fallback>
                <p:oleObj name="Equation" r:id="rId5" imgW="23622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51931"/>
                        <a:ext cx="2362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520529"/>
              </p:ext>
            </p:extLst>
          </p:nvPr>
        </p:nvGraphicFramePr>
        <p:xfrm>
          <a:off x="3270250" y="4812394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7" imgW="1409088" imgH="990170" progId="Equation.DSMT4">
                  <p:embed/>
                </p:oleObj>
              </mc:Choice>
              <mc:Fallback>
                <p:oleObj name="Equation" r:id="rId7" imgW="1409088" imgH="99017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4812394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263036"/>
              </p:ext>
            </p:extLst>
          </p:nvPr>
        </p:nvGraphicFramePr>
        <p:xfrm>
          <a:off x="5257800" y="1613581"/>
          <a:ext cx="1587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9" imgW="1587500" imgH="1778000" progId="Equation.DSMT4">
                  <p:embed/>
                </p:oleObj>
              </mc:Choice>
              <mc:Fallback>
                <p:oleObj name="Equation" r:id="rId9" imgW="1587500" imgH="1778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613581"/>
                        <a:ext cx="1587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565706"/>
              </p:ext>
            </p:extLst>
          </p:nvPr>
        </p:nvGraphicFramePr>
        <p:xfrm>
          <a:off x="7010400" y="1614034"/>
          <a:ext cx="1536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11" imgW="1536700" imgH="1778000" progId="Equation.DSMT4">
                  <p:embed/>
                </p:oleObj>
              </mc:Choice>
              <mc:Fallback>
                <p:oleObj name="Equation" r:id="rId11" imgW="1536700" imgH="177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614034"/>
                        <a:ext cx="1536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3524250" y="420438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5105400" y="371860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13D9A51C-83EC-4D10-B7BD-29AFFE6081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812618"/>
              </p:ext>
            </p:extLst>
          </p:nvPr>
        </p:nvGraphicFramePr>
        <p:xfrm>
          <a:off x="81895" y="1537834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13" imgW="3162300" imgH="1816100" progId="Equation.DSMT4">
                  <p:embed/>
                </p:oleObj>
              </mc:Choice>
              <mc:Fallback>
                <p:oleObj name="Equation" r:id="rId13" imgW="3162300" imgH="18161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95" y="1537834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849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041900" y="1079500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3" imgW="1282680" imgH="901440" progId="Equation.DSMT4">
                  <p:embed/>
                </p:oleObj>
              </mc:Choice>
              <mc:Fallback>
                <p:oleObj name="Equation" r:id="rId3" imgW="12826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1079500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39444" y="2608556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5" imgW="1282700" imgH="901700" progId="Equation.DSMT4">
                  <p:embed/>
                </p:oleObj>
              </mc:Choice>
              <mc:Fallback>
                <p:oleObj name="Equation" r:id="rId5" imgW="1282700" imgH="9017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444" y="2608556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056452" y="2611400"/>
          <a:ext cx="11430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7" imgW="1143000" imgH="1333500" progId="Equation.DSMT4">
                  <p:embed/>
                </p:oleObj>
              </mc:Choice>
              <mc:Fallback>
                <p:oleObj name="Equation" r:id="rId7" imgW="1143000" imgH="1333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452" y="2611400"/>
                        <a:ext cx="11430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43752" y="4048088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9" imgW="1955800" imgH="1727200" progId="Equation.DSMT4">
                  <p:embed/>
                </p:oleObj>
              </mc:Choice>
              <mc:Fallback>
                <p:oleObj name="Equation" r:id="rId9" imgW="19558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048088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343400" y="2725738"/>
          <a:ext cx="3136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11" imgW="3136680" imgH="660240" progId="Equation.DSMT4">
                  <p:embed/>
                </p:oleObj>
              </mc:Choice>
              <mc:Fallback>
                <p:oleObj name="Equation" r:id="rId11" imgW="3136680" imgH="660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25738"/>
                        <a:ext cx="3136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56100" y="4769452"/>
          <a:ext cx="440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13" imgW="4406900" imgH="241300" progId="Equation.DSMT4">
                  <p:embed/>
                </p:oleObj>
              </mc:Choice>
              <mc:Fallback>
                <p:oleObj name="Equation" r:id="rId13" imgW="4406900" imgH="241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769452"/>
                        <a:ext cx="440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643691"/>
              </p:ext>
            </p:extLst>
          </p:nvPr>
        </p:nvGraphicFramePr>
        <p:xfrm>
          <a:off x="3343313" y="1378414"/>
          <a:ext cx="1485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3" imgW="1485900" imgH="1727200" progId="Equation.DSMT4">
                  <p:embed/>
                </p:oleObj>
              </mc:Choice>
              <mc:Fallback>
                <p:oleObj name="Equation" r:id="rId3" imgW="1485900" imgH="172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313" y="1378414"/>
                        <a:ext cx="1485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295400" y="3290888"/>
          <a:ext cx="7340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5" imgW="7340600" imgH="901700" progId="Equation.DSMT4">
                  <p:embed/>
                </p:oleObj>
              </mc:Choice>
              <mc:Fallback>
                <p:oleObj name="Equation" r:id="rId5" imgW="7340600" imgH="901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90888"/>
                        <a:ext cx="7340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5400" y="437069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7" imgW="711200" imgH="838200" progId="Equation.DSMT4">
                  <p:embed/>
                </p:oleObj>
              </mc:Choice>
              <mc:Fallback>
                <p:oleObj name="Equation" r:id="rId7" imgW="711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7069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95400" y="5490030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9" imgW="647419" imgH="304668" progId="Equation.DSMT4">
                  <p:embed/>
                </p:oleObj>
              </mc:Choice>
              <mc:Fallback>
                <p:oleObj name="Equation" r:id="rId9" imgW="647419" imgH="304668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90030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678740"/>
              </p:ext>
            </p:extLst>
          </p:nvPr>
        </p:nvGraphicFramePr>
        <p:xfrm>
          <a:off x="4921327" y="1383756"/>
          <a:ext cx="1104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11" imgW="1104900" imgH="1727200" progId="Equation.DSMT4">
                  <p:embed/>
                </p:oleObj>
              </mc:Choice>
              <mc:Fallback>
                <p:oleObj name="Equation" r:id="rId11" imgW="11049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327" y="1383756"/>
                        <a:ext cx="1104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1600200" y="3429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2438400" y="39147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5B2313CD-AFED-4432-963A-EAE1CB2F44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318943"/>
              </p:ext>
            </p:extLst>
          </p:nvPr>
        </p:nvGraphicFramePr>
        <p:xfrm>
          <a:off x="1295400" y="1378414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13" imgW="1955800" imgH="1727200" progId="Equation.DSMT4">
                  <p:embed/>
                </p:oleObj>
              </mc:Choice>
              <mc:Fallback>
                <p:oleObj name="Equation" r:id="rId13" imgW="1955800" imgH="17272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78414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77026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ctr" defTabSz="863600">
              <a:buFont typeface="Courier New" pitchFamily="49" charset="0"/>
              <a:buNone/>
              <a:tabLst>
                <a:tab pos="457200" algn="l"/>
                <a:tab pos="5435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LCM of all the denominators in the numerator and denominator of the complex fraction.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both the numerator and denominator of the complex fraction by this LCM.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both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 numerator and denominator and reduce to lowest terms.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Simplify Complex Fractions (Second Method)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390</Words>
  <Application>Microsoft Office PowerPoint</Application>
  <PresentationFormat>On-screen Show (4:3)</PresentationFormat>
  <Paragraphs>55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Section 5.R.7</vt:lpstr>
      <vt:lpstr>Objectives</vt:lpstr>
      <vt:lpstr>To Simplify Complex Fractions (First Method)</vt:lpstr>
      <vt:lpstr>Example 1: First Method for Simplifying  Complex Fractions </vt:lpstr>
      <vt:lpstr>Example 2: First Method for Simplifying  Complex Fractions</vt:lpstr>
      <vt:lpstr>Example 2: First Method for Simplifying Complex Fractions (cont.)</vt:lpstr>
      <vt:lpstr>Example 3: First Method for Simplifying Complex Fractions</vt:lpstr>
      <vt:lpstr>Example 3: First Method for Simplifying Complex Fractions (cont.)</vt:lpstr>
      <vt:lpstr>To Simplify Complex Fractions (Second Method)</vt:lpstr>
      <vt:lpstr>Example 4: Second Method for Simplifying Complex Fractions</vt:lpstr>
      <vt:lpstr>Example 4: Second Method for Simplifying Complex Fractions (cont.)</vt:lpstr>
      <vt:lpstr>Example 5: Second Method for Simplifying Complex Fractions</vt:lpstr>
      <vt:lpstr>Example 6: Simplifying Complex Algebraic Expressions </vt:lpstr>
      <vt:lpstr>Example 6: Simplifying Complex Algebraic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53</cp:revision>
  <dcterms:created xsi:type="dcterms:W3CDTF">2013-04-26T14:43:13Z</dcterms:created>
  <dcterms:modified xsi:type="dcterms:W3CDTF">2020-05-12T18:10:21Z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D59D488E-3770-4FED-972A-5F5DF63F49CE</vt:lpwstr>
  </property>
  <property fmtid="{D5CDD505-2E9C-101B-9397-08002B2CF9AE}" pid="3" name="ArticulatePath">
    <vt:lpwstr>DEV2e_14_5</vt:lpwstr>
  </property>
</Properties>
</file>