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92" r:id="rId11"/>
    <p:sldId id="293" r:id="rId12"/>
    <p:sldId id="268" r:id="rId13"/>
    <p:sldId id="279" r:id="rId14"/>
    <p:sldId id="274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19" d="100"/>
          <a:sy n="119" d="100"/>
        </p:scale>
        <p:origin x="132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e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9" Type="http://schemas.openxmlformats.org/officeDocument/2006/relationships/image" Target="../media/image64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e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3.wmf"/><Relationship Id="rId12" Type="http://schemas.openxmlformats.org/officeDocument/2006/relationships/image" Target="../media/image88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11" Type="http://schemas.openxmlformats.org/officeDocument/2006/relationships/image" Target="../media/image87.wmf"/><Relationship Id="rId5" Type="http://schemas.openxmlformats.org/officeDocument/2006/relationships/image" Target="../media/image81.wmf"/><Relationship Id="rId10" Type="http://schemas.openxmlformats.org/officeDocument/2006/relationships/image" Target="../media/image86.wmf"/><Relationship Id="rId4" Type="http://schemas.openxmlformats.org/officeDocument/2006/relationships/image" Target="../media/image80.wmf"/><Relationship Id="rId9" Type="http://schemas.openxmlformats.org/officeDocument/2006/relationships/image" Target="../media/image8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emf"/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emf"/><Relationship Id="rId2" Type="http://schemas.openxmlformats.org/officeDocument/2006/relationships/image" Target="../media/image103.wmf"/><Relationship Id="rId1" Type="http://schemas.openxmlformats.org/officeDocument/2006/relationships/image" Target="../media/image102.emf"/><Relationship Id="rId6" Type="http://schemas.openxmlformats.org/officeDocument/2006/relationships/image" Target="../media/image101.emf"/><Relationship Id="rId5" Type="http://schemas.openxmlformats.org/officeDocument/2006/relationships/image" Target="../media/image106.wmf"/><Relationship Id="rId4" Type="http://schemas.openxmlformats.org/officeDocument/2006/relationships/image" Target="../media/image105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2" Type="http://schemas.openxmlformats.org/officeDocument/2006/relationships/image" Target="../media/image107.wmf"/><Relationship Id="rId1" Type="http://schemas.openxmlformats.org/officeDocument/2006/relationships/image" Target="../media/image100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emf"/><Relationship Id="rId1" Type="http://schemas.openxmlformats.org/officeDocument/2006/relationships/image" Target="../media/image114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21" Type="http://schemas.openxmlformats.org/officeDocument/2006/relationships/image" Target="../media/image25.e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e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0.bin"/><Relationship Id="rId18" Type="http://schemas.openxmlformats.org/officeDocument/2006/relationships/oleObject" Target="../embeddings/oleObject63.bin"/><Relationship Id="rId3" Type="http://schemas.openxmlformats.org/officeDocument/2006/relationships/oleObject" Target="../embeddings/oleObject55.bin"/><Relationship Id="rId21" Type="http://schemas.openxmlformats.org/officeDocument/2006/relationships/image" Target="../media/image64.e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e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9.wmf"/><Relationship Id="rId19" Type="http://schemas.openxmlformats.org/officeDocument/2006/relationships/image" Target="../media/image63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3.wmf"/><Relationship Id="rId20" Type="http://schemas.openxmlformats.org/officeDocument/2006/relationships/image" Target="../media/image8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87.wmf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96.wmf"/><Relationship Id="rId3" Type="http://schemas.openxmlformats.org/officeDocument/2006/relationships/oleObject" Target="../embeddings/oleObject89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e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0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9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e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5.emf"/><Relationship Id="rId4" Type="http://schemas.openxmlformats.org/officeDocument/2006/relationships/image" Target="../media/image102.e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1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106.wmf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0.wmf"/><Relationship Id="rId17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10" Type="http://schemas.openxmlformats.org/officeDocument/2006/relationships/image" Target="../media/image109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emf"/><Relationship Id="rId5" Type="http://schemas.openxmlformats.org/officeDocument/2006/relationships/oleObject" Target="../embeddings/oleObject117.bin"/><Relationship Id="rId4" Type="http://schemas.openxmlformats.org/officeDocument/2006/relationships/image" Target="../media/image11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4" Type="http://schemas.openxmlformats.org/officeDocument/2006/relationships/image" Target="../media/image25.e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0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spc="10" dirty="0">
                <a:solidFill>
                  <a:srgbClr val="000000"/>
                </a:solidFill>
              </a:rPr>
              <a:t>In an expression such as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, we know that </a:t>
            </a: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</a:t>
            </a:r>
            <a:r>
              <a:rPr lang="en-US" spc="10" dirty="0">
                <a:solidFill>
                  <a:srgbClr val="000000"/>
                </a:solidFill>
              </a:rPr>
              <a:t> is understood to be the coefficient of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 That is, </a:t>
            </a:r>
            <a:br>
              <a:rPr lang="en-US" spc="10" dirty="0">
                <a:solidFill>
                  <a:srgbClr val="000000"/>
                </a:solidFill>
              </a:rPr>
            </a:br>
            <a:r>
              <a:rPr lang="en-US" spc="10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spc="10" dirty="0">
                <a:solidFill>
                  <a:srgbClr val="0000FF"/>
                </a:solidFill>
              </a:rPr>
              <a:t> </a:t>
            </a:r>
            <a:r>
              <a:rPr lang="en-US" spc="10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spc="10" dirty="0">
                <a:solidFill>
                  <a:srgbClr val="0000FF"/>
                </a:solidFill>
              </a:rPr>
              <a:t>1 ⋅ </a:t>
            </a:r>
            <a:r>
              <a:rPr lang="en-US" i="1" spc="10" dirty="0">
                <a:solidFill>
                  <a:srgbClr val="0000FF"/>
                </a:solidFill>
              </a:rPr>
              <a:t>x</a:t>
            </a:r>
            <a:r>
              <a:rPr lang="en-US" spc="10" baseline="30000" dirty="0">
                <a:solidFill>
                  <a:srgbClr val="0000FF"/>
                </a:solidFill>
              </a:rPr>
              <a:t>2</a:t>
            </a:r>
            <a:r>
              <a:rPr lang="en-US" spc="10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The same is true for expressions with numbers such as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. That is,</a:t>
            </a: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500"/>
              </a:spcBef>
              <a:tabLst>
                <a:tab pos="977900" algn="l"/>
              </a:tabLst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18516"/>
              </p:ext>
            </p:extLst>
          </p:nvPr>
        </p:nvGraphicFramePr>
        <p:xfrm>
          <a:off x="2628900" y="4273550"/>
          <a:ext cx="3886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3" imgW="3873240" imgH="380880" progId="Equation.DSMT4">
                  <p:embed/>
                </p:oleObj>
              </mc:Choice>
              <mc:Fallback>
                <p:oleObj name="Equation" r:id="rId3" imgW="38732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73550"/>
                        <a:ext cx="3886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Numbers and Exponents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Caution (cont.)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We see that the exponent refers to 7 and not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. For the exponent to refer to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as the base,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must be in parentheses</a:t>
            </a:r>
            <a:r>
              <a:rPr lang="en-US" dirty="0">
                <a:solidFill>
                  <a:srgbClr val="000000"/>
                </a:solidFill>
              </a:rPr>
              <a:t> as follows.</a:t>
            </a: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dirty="0">
                <a:solidFill>
                  <a:srgbClr val="000000"/>
                </a:solidFill>
              </a:rPr>
              <a:t>As another example,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1⋅2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⋅</a:t>
            </a:r>
            <a:r>
              <a:rPr lang="en-US" dirty="0">
                <a:solidFill>
                  <a:srgbClr val="0000FF"/>
                </a:solidFill>
              </a:rPr>
              <a:t>1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  </a:t>
            </a:r>
            <a:r>
              <a:rPr lang="en-US" dirty="0">
                <a:solidFill>
                  <a:srgbClr val="000000"/>
                </a:solidFill>
              </a:rPr>
              <a:t>and 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2)</a:t>
            </a:r>
            <a:r>
              <a:rPr lang="en-US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908300" y="3124200"/>
          <a:ext cx="3327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3" imgW="3318840" imgH="685440" progId="Equation.DSMT4">
                  <p:embed/>
                </p:oleObj>
              </mc:Choice>
              <mc:Fallback>
                <p:oleObj name="Equation" r:id="rId3" imgW="3318840" imgH="685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3124200"/>
                        <a:ext cx="3327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759200" y="2667000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3" imgW="1625600" imgH="1003300" progId="Equation.DSMT4">
                  <p:embed/>
                </p:oleObj>
              </mc:Choice>
              <mc:Fallback>
                <p:oleObj name="Equation" r:id="rId3" imgW="1625600" imgH="10033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667000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836789499"/>
              </p:ext>
            </p:extLst>
          </p:nvPr>
        </p:nvGraphicFramePr>
        <p:xfrm>
          <a:off x="958314" y="3983924"/>
          <a:ext cx="7588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9" name="Equation" r:id="rId3" imgW="748975" imgH="990170" progId="Equation.DSMT4">
                  <p:embed/>
                </p:oleObj>
              </mc:Choice>
              <mc:Fallback>
                <p:oleObj name="Equation" r:id="rId3" imgW="748975" imgH="99017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3983924"/>
                        <a:ext cx="758825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98151"/>
              </p:ext>
            </p:extLst>
          </p:nvPr>
        </p:nvGraphicFramePr>
        <p:xfrm>
          <a:off x="957448" y="2275238"/>
          <a:ext cx="749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0" name="Equation" r:id="rId5" imgW="740520" imgH="1142640" progId="Equation.DSMT4">
                  <p:embed/>
                </p:oleObj>
              </mc:Choice>
              <mc:Fallback>
                <p:oleObj name="Equation" r:id="rId5" imgW="740520" imgH="114264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448" y="2275238"/>
                        <a:ext cx="7493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276813"/>
              </p:ext>
            </p:extLst>
          </p:nvPr>
        </p:nvGraphicFramePr>
        <p:xfrm>
          <a:off x="958314" y="4953000"/>
          <a:ext cx="74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1" name="Equation" r:id="rId7" imgW="748975" imgH="990170" progId="Equation.DSMT4">
                  <p:embed/>
                </p:oleObj>
              </mc:Choice>
              <mc:Fallback>
                <p:oleObj name="Equation" r:id="rId7" imgW="748975" imgH="99017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4953000"/>
                        <a:ext cx="7493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2" name="Equation" r:id="rId9" imgW="685800" imgH="876300" progId="Equation.DSMT4">
                  <p:embed/>
                </p:oleObj>
              </mc:Choice>
              <mc:Fallback>
                <p:oleObj name="Equation" r:id="rId9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3" name="Equation" r:id="rId11" imgW="698500" imgH="876300" progId="Equation.DSMT4">
                  <p:embed/>
                </p:oleObj>
              </mc:Choice>
              <mc:Fallback>
                <p:oleObj name="Equation" r:id="rId11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4" name="Equation" r:id="rId13" imgW="698500" imgH="838200" progId="Equation.DSMT4">
                  <p:embed/>
                </p:oleObj>
              </mc:Choice>
              <mc:Fallback>
                <p:oleObj name="Equation" r:id="rId13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71024"/>
            <a:ext cx="1261176" cy="990600"/>
            <a:chOff x="2057400" y="2371024"/>
            <a:chExt cx="1261176" cy="9906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82136091"/>
                </p:ext>
              </p:extLst>
            </p:nvPr>
          </p:nvGraphicFramePr>
          <p:xfrm>
            <a:off x="2569276" y="2371024"/>
            <a:ext cx="7493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55" name="Equation" r:id="rId15" imgW="748975" imgH="990170" progId="Equation.DSMT4">
                    <p:embed/>
                  </p:oleObj>
                </mc:Choice>
                <mc:Fallback>
                  <p:oleObj name="Equation" r:id="rId15" imgW="748975" imgH="99017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9276" y="2371024"/>
                          <a:ext cx="7493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56"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72962"/>
            <a:ext cx="1251486" cy="990600"/>
            <a:chOff x="5791200" y="2372962"/>
            <a:chExt cx="1251486" cy="9906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1727784"/>
                </p:ext>
              </p:extLst>
            </p:nvPr>
          </p:nvGraphicFramePr>
          <p:xfrm>
            <a:off x="6306086" y="2372962"/>
            <a:ext cx="7366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57" name="Equation" r:id="rId18" imgW="736600" imgH="990600" progId="Equation.DSMT4">
                    <p:embed/>
                  </p:oleObj>
                </mc:Choice>
                <mc:Fallback>
                  <p:oleObj name="Equation" r:id="rId18" imgW="736600" imgH="99060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6086" y="2372962"/>
                          <a:ext cx="736600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37897"/>
              </p:ext>
            </p:extLst>
          </p:nvPr>
        </p:nvGraphicFramePr>
        <p:xfrm>
          <a:off x="3048000" y="4368800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8"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68800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68682"/>
              </p:ext>
            </p:extLst>
          </p:nvPr>
        </p:nvGraphicFramePr>
        <p:xfrm>
          <a:off x="958314" y="1263114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" name="Equation" r:id="rId3" imgW="736600" imgH="990600" progId="Equation.DSMT4">
                  <p:embed/>
                </p:oleObj>
              </mc:Choice>
              <mc:Fallback>
                <p:oleObj name="Equation" r:id="rId3" imgW="736600" imgH="99060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314" y="1263114"/>
                        <a:ext cx="736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827624"/>
              </p:ext>
            </p:extLst>
          </p:nvPr>
        </p:nvGraphicFramePr>
        <p:xfrm>
          <a:off x="952500" y="2438400"/>
          <a:ext cx="736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Equation" r:id="rId5" imgW="736600" imgH="990600" progId="Equation.DSMT4">
                  <p:embed/>
                </p:oleObj>
              </mc:Choice>
              <mc:Fallback>
                <p:oleObj name="Equation" r:id="rId5" imgW="736600" imgH="990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8400"/>
                        <a:ext cx="736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" name="Equation" r:id="rId7" imgW="685800" imgH="876300" progId="Equation.DSMT4">
                  <p:embed/>
                </p:oleObj>
              </mc:Choice>
              <mc:Fallback>
                <p:oleObj name="Equation" r:id="rId7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4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Equation" r:id="rId11" imgW="685800" imgH="876300" progId="Equation.DSMT4">
                  <p:embed/>
                </p:oleObj>
              </mc:Choice>
              <mc:Fallback>
                <p:oleObj name="Equation" r:id="rId11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Equation" r:id="rId13" imgW="723586" imgH="875920" progId="Equation.DSMT4">
                  <p:embed/>
                </p:oleObj>
              </mc:Choice>
              <mc:Fallback>
                <p:oleObj name="Equation" r:id="rId13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Equation" r:id="rId3" imgW="1104900" imgH="1054100" progId="Equation.DSMT4">
                  <p:embed/>
                </p:oleObj>
              </mc:Choice>
              <mc:Fallback>
                <p:oleObj name="Equation" r:id="rId3" imgW="1104900" imgH="105410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" name="Equation" r:id="rId5" imgW="1308100" imgH="1193800" progId="Equation.DSMT4">
                  <p:embed/>
                </p:oleObj>
              </mc:Choice>
              <mc:Fallback>
                <p:oleObj name="Equation" r:id="rId5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44933"/>
              </p:ext>
            </p:extLst>
          </p:nvPr>
        </p:nvGraphicFramePr>
        <p:xfrm>
          <a:off x="990600" y="4362450"/>
          <a:ext cx="1130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7" name="Equation" r:id="rId7" imgW="1115280" imgH="1142640" progId="Equation.DSMT4">
                  <p:embed/>
                </p:oleObj>
              </mc:Choice>
              <mc:Fallback>
                <p:oleObj name="Equation" r:id="rId7" imgW="1115280" imgH="11426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62450"/>
                        <a:ext cx="1130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8" name="Equation" r:id="rId9" imgW="1473200" imgH="1016000" progId="Equation.DSMT4">
                  <p:embed/>
                </p:oleObj>
              </mc:Choice>
              <mc:Fallback>
                <p:oleObj name="Equation" r:id="rId9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" name="Equation" r:id="rId11" imgW="1079500" imgH="939800" progId="Equation.DSMT4">
                  <p:embed/>
                </p:oleObj>
              </mc:Choice>
              <mc:Fallback>
                <p:oleObj name="Equation" r:id="rId11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492141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0" name="Equation" r:id="rId13" imgW="1180588" imgH="1091726" progId="Equation.DSMT4">
                  <p:embed/>
                </p:oleObj>
              </mc:Choice>
              <mc:Fallback>
                <p:oleObj name="Equation" r:id="rId13" imgW="1180588" imgH="1091726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14091983"/>
              </p:ext>
            </p:extLst>
          </p:nvPr>
        </p:nvGraphicFramePr>
        <p:xfrm>
          <a:off x="979838" y="190500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7" name="Equation" r:id="rId3" imgW="1193800" imgH="1092200" progId="Equation.DSMT4">
                  <p:embed/>
                </p:oleObj>
              </mc:Choice>
              <mc:Fallback>
                <p:oleObj name="Equation" r:id="rId3" imgW="1193800" imgH="109220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838" y="190500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8" name="Equation" r:id="rId5" imgW="2032000" imgH="635000" progId="Equation.DSMT4">
                  <p:embed/>
                </p:oleObj>
              </mc:Choice>
              <mc:Fallback>
                <p:oleObj name="Equation" r:id="rId5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9" name="Equation" r:id="rId7" imgW="1675673" imgH="634725" progId="Equation.DSMT4">
                  <p:embed/>
                </p:oleObj>
              </mc:Choice>
              <mc:Fallback>
                <p:oleObj name="Equation" r:id="rId7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0" name="Equation" r:id="rId9" imgW="1447800" imgH="381000" progId="Equation.DSMT4">
                  <p:embed/>
                </p:oleObj>
              </mc:Choice>
              <mc:Fallback>
                <p:oleObj name="Equation" r:id="rId9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1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2" name="Equation" r:id="rId13" imgW="1384300" imgH="1282700" progId="Equation.DSMT4">
                  <p:embed/>
                </p:oleObj>
              </mc:Choice>
              <mc:Fallback>
                <p:oleObj name="Equation" r:id="rId13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951350"/>
              </p:ext>
            </p:extLst>
          </p:nvPr>
        </p:nvGraphicFramePr>
        <p:xfrm>
          <a:off x="983714" y="382905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3" name="Equation" r:id="rId15" imgW="1193800" imgH="1092200" progId="Equation.DSMT4">
                  <p:embed/>
                </p:oleObj>
              </mc:Choice>
              <mc:Fallback>
                <p:oleObj name="Equation" r:id="rId15" imgW="1193800" imgH="109220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714" y="382905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4" name="Equation" r:id="rId17" imgW="1511300" imgH="939800" progId="Equation.DSMT4">
                  <p:embed/>
                </p:oleObj>
              </mc:Choice>
              <mc:Fallback>
                <p:oleObj name="Equation" r:id="rId17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5" name="Equation" r:id="rId19" imgW="1701800" imgH="393700" progId="Equation.DSMT4">
                  <p:embed/>
                </p:oleObj>
              </mc:Choice>
              <mc:Fallback>
                <p:oleObj name="Equation" r:id="rId19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6" name="Equation" r:id="rId21" imgW="1168400" imgH="876300" progId="Equation.DSMT4">
                  <p:embed/>
                </p:oleObj>
              </mc:Choice>
              <mc:Fallback>
                <p:oleObj name="Equation" r:id="rId21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7" name="Equation" r:id="rId23" imgW="1320227" imgH="380835" progId="Equation.DSMT4">
                  <p:embed/>
                </p:oleObj>
              </mc:Choice>
              <mc:Fallback>
                <p:oleObj name="Equation" r:id="rId23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8" name="Equation" r:id="rId25" imgW="977900" imgH="838200" progId="Equation.DSMT4">
                  <p:embed/>
                </p:oleObj>
              </mc:Choice>
              <mc:Fallback>
                <p:oleObj name="Equation" r:id="rId25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892300" y="1005348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5" name="Equation" r:id="rId3" imgW="1002865" imgH="1091726" progId="Equation.DSMT4">
                  <p:embed/>
                </p:oleObj>
              </mc:Choice>
              <mc:Fallback>
                <p:oleObj name="Equation" r:id="rId3" imgW="1002865" imgH="1091726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05348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514600" y="289560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6" name="Equation" r:id="rId5" imgW="1016000" imgH="1092200" progId="Equation.DSMT4">
                  <p:embed/>
                </p:oleObj>
              </mc:Choice>
              <mc:Fallback>
                <p:oleObj name="Equation" r:id="rId5" imgW="1016000" imgH="109220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95600"/>
                        <a:ext cx="1016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590800" y="474345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7" name="Equation" r:id="rId7" imgW="1016000" imgH="1092200" progId="Equation.DSMT4">
                  <p:embed/>
                </p:oleObj>
              </mc:Choice>
              <mc:Fallback>
                <p:oleObj name="Equation" r:id="rId7" imgW="1016000" imgH="109220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43450"/>
                        <a:ext cx="10160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3581400" y="2895600"/>
          <a:ext cx="1168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8" name="Equation" r:id="rId9" imgW="1167893" imgH="1091726" progId="Equation.DSMT4">
                  <p:embed/>
                </p:oleObj>
              </mc:Choice>
              <mc:Fallback>
                <p:oleObj name="Equation" r:id="rId9" imgW="1167893" imgH="1091726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1168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9" name="Equation" r:id="rId11" imgW="939800" imgH="927100" progId="Equation.DSMT4">
                  <p:embed/>
                </p:oleObj>
              </mc:Choice>
              <mc:Fallback>
                <p:oleObj name="Equation" r:id="rId11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0" name="Equation" r:id="rId13" imgW="787400" imgH="876300" progId="Equation.DSMT4">
                  <p:embed/>
                </p:oleObj>
              </mc:Choice>
              <mc:Fallback>
                <p:oleObj name="Equation" r:id="rId13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631756"/>
              </p:ext>
            </p:extLst>
          </p:nvPr>
        </p:nvGraphicFramePr>
        <p:xfrm>
          <a:off x="3667125" y="46482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1" name="Equation" r:id="rId15" imgW="1193800" imgH="1282700" progId="Equation.DSMT4">
                  <p:embed/>
                </p:oleObj>
              </mc:Choice>
              <mc:Fallback>
                <p:oleObj name="Equation" r:id="rId15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6482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69055"/>
              </p:ext>
            </p:extLst>
          </p:nvPr>
        </p:nvGraphicFramePr>
        <p:xfrm>
          <a:off x="4921250" y="48101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2" name="Equation" r:id="rId17" imgW="1054100" imgH="939800" progId="Equation.DSMT4">
                  <p:embed/>
                </p:oleObj>
              </mc:Choice>
              <mc:Fallback>
                <p:oleObj name="Equation" r:id="rId17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8101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072521"/>
              </p:ext>
            </p:extLst>
          </p:nvPr>
        </p:nvGraphicFramePr>
        <p:xfrm>
          <a:off x="6035675" y="48101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3" name="Equation" r:id="rId19" imgW="914400" imgH="939800" progId="Equation.DSMT4">
                  <p:embed/>
                </p:oleObj>
              </mc:Choice>
              <mc:Fallback>
                <p:oleObj name="Equation" r:id="rId19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8101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088017"/>
              </p:ext>
            </p:extLst>
          </p:nvPr>
        </p:nvGraphicFramePr>
        <p:xfrm>
          <a:off x="7010400" y="48132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4" name="Equation" r:id="rId21" imgW="787400" imgH="876300" progId="Equation.DSMT4">
                  <p:embed/>
                </p:oleObj>
              </mc:Choice>
              <mc:Fallback>
                <p:oleObj name="Equation" r:id="rId21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8132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3" imgW="3073400" imgH="1092200" progId="Equation.DSMT4">
                  <p:embed/>
                </p:oleObj>
              </mc:Choice>
              <mc:Fallback>
                <p:oleObj name="Equation" r:id="rId3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56898"/>
              </p:ext>
            </p:extLst>
          </p:nvPr>
        </p:nvGraphicFramePr>
        <p:xfrm>
          <a:off x="762000" y="487680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5" imgW="3060700" imgH="1092200" progId="Equation.DSMT4">
                  <p:embed/>
                </p:oleObj>
              </mc:Choice>
              <mc:Fallback>
                <p:oleObj name="Equation" r:id="rId5" imgW="3060700" imgH="1092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144870"/>
              </p:ext>
            </p:extLst>
          </p:nvPr>
        </p:nvGraphicFramePr>
        <p:xfrm>
          <a:off x="3905251" y="4876800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5" name="Equation" r:id="rId7" imgW="4644360" imgH="1142640" progId="Equation.DSMT4">
                  <p:embed/>
                </p:oleObj>
              </mc:Choice>
              <mc:Fallback>
                <p:oleObj name="Equation" r:id="rId7" imgW="4644360" imgH="11426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1" y="4876800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power rule for exponents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product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 for a power of a quotient to simplify expressions.</a:t>
            </a:r>
          </a:p>
          <a:p>
            <a:pPr marL="457200" indent="-457200" defTabSz="406400">
              <a:spcBef>
                <a:spcPct val="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combinations of rules for exponents to simplify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61172"/>
              </p:ext>
            </p:extLst>
          </p:nvPr>
        </p:nvGraphicFramePr>
        <p:xfrm>
          <a:off x="475735" y="2183704"/>
          <a:ext cx="3213099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Equation" r:id="rId3" imgW="3318840" imgH="1142640" progId="Equation.DSMT4">
                  <p:embed/>
                </p:oleObj>
              </mc:Choice>
              <mc:Fallback>
                <p:oleObj name="Equation" r:id="rId3" imgW="3318840" imgH="114264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2183704"/>
                        <a:ext cx="3213099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52396"/>
              </p:ext>
            </p:extLst>
          </p:nvPr>
        </p:nvGraphicFramePr>
        <p:xfrm>
          <a:off x="475735" y="3279327"/>
          <a:ext cx="52165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Equation" r:id="rId5" imgW="5384520" imgH="1002960" progId="Equation.DSMT4">
                  <p:embed/>
                </p:oleObj>
              </mc:Choice>
              <mc:Fallback>
                <p:oleObj name="Equation" r:id="rId5" imgW="53845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35" y="3279327"/>
                        <a:ext cx="52165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41246"/>
              </p:ext>
            </p:extLst>
          </p:nvPr>
        </p:nvGraphicFramePr>
        <p:xfrm>
          <a:off x="5824372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Equation" r:id="rId7" imgW="2870640" imgH="923400" progId="Equation.DSMT4">
                  <p:embed/>
                </p:oleObj>
              </mc:Choice>
              <mc:Fallback>
                <p:oleObj name="Equation" r:id="rId7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372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012605"/>
              </p:ext>
            </p:extLst>
          </p:nvPr>
        </p:nvGraphicFramePr>
        <p:xfrm>
          <a:off x="5851668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" name="Equation" r:id="rId9" imgW="1508400" imgH="886680" progId="Equation.DSMT4">
                  <p:embed/>
                </p:oleObj>
              </mc:Choice>
              <mc:Fallback>
                <p:oleObj name="Equation" r:id="rId9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668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455487"/>
              </p:ext>
            </p:extLst>
          </p:nvPr>
        </p:nvGraphicFramePr>
        <p:xfrm>
          <a:off x="7543800" y="4329529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" name="Equation" r:id="rId11" imgW="1320227" imgH="901309" progId="Equation.DSMT4">
                  <p:embed/>
                </p:oleObj>
              </mc:Choice>
              <mc:Fallback>
                <p:oleObj name="Equation" r:id="rId11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4329529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7CCC9952-298F-4312-82B2-4009C6DBA0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45068"/>
              </p:ext>
            </p:extLst>
          </p:nvPr>
        </p:nvGraphicFramePr>
        <p:xfrm>
          <a:off x="428368" y="1213221"/>
          <a:ext cx="4500791" cy="11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Equation" r:id="rId13" imgW="4644360" imgH="1142640" progId="Equation.DSMT4">
                  <p:embed/>
                </p:oleObj>
              </mc:Choice>
              <mc:Fallback>
                <p:oleObj name="Equation" r:id="rId13" imgW="4644360" imgH="11426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68" y="1213221"/>
                        <a:ext cx="4500791" cy="11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02096"/>
              </p:ext>
            </p:extLst>
          </p:nvPr>
        </p:nvGraphicFramePr>
        <p:xfrm>
          <a:off x="548038" y="1895310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89" name="Equation" r:id="rId3" imgW="3060700" imgH="1092200" progId="Equation.DSMT4">
                  <p:embed/>
                </p:oleObj>
              </mc:Choice>
              <mc:Fallback>
                <p:oleObj name="Equation" r:id="rId3" imgW="3060700" imgH="109220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38" y="1895310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2883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0" name="Equation" r:id="rId5" imgW="4749480" imgH="1015920" progId="Equation.DSMT4">
                  <p:embed/>
                </p:oleObj>
              </mc:Choice>
              <mc:Fallback>
                <p:oleObj name="Equation" r:id="rId5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327152"/>
              </p:ext>
            </p:extLst>
          </p:nvPr>
        </p:nvGraphicFramePr>
        <p:xfrm>
          <a:off x="3664486" y="3038310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1" name="Equation" r:id="rId7" imgW="3517900" imgH="939800" progId="Equation.DSMT4">
                  <p:embed/>
                </p:oleObj>
              </mc:Choice>
              <mc:Fallback>
                <p:oleObj name="Equation" r:id="rId7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038310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870868"/>
              </p:ext>
            </p:extLst>
          </p:nvPr>
        </p:nvGraphicFramePr>
        <p:xfrm>
          <a:off x="3664486" y="4054956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2" name="Equation" r:id="rId9" imgW="2540000" imgH="939800" progId="Equation.DSMT4">
                  <p:embed/>
                </p:oleObj>
              </mc:Choice>
              <mc:Fallback>
                <p:oleObj name="Equation" r:id="rId9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054956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592517"/>
              </p:ext>
            </p:extLst>
          </p:nvPr>
        </p:nvGraphicFramePr>
        <p:xfrm>
          <a:off x="3664486" y="5065362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3" name="Equation" r:id="rId11" imgW="2298700" imgH="876300" progId="Equation.DSMT4">
                  <p:embed/>
                </p:oleObj>
              </mc:Choice>
              <mc:Fallback>
                <p:oleObj name="Equation" r:id="rId11" imgW="2298700" imgH="8763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5065362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419672"/>
              </p:ext>
            </p:extLst>
          </p:nvPr>
        </p:nvGraphicFramePr>
        <p:xfrm>
          <a:off x="6324600" y="4054956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4" name="Equation" r:id="rId13" imgW="1549400" imgH="939800" progId="Equation.DSMT4">
                  <p:embed/>
                </p:oleObj>
              </mc:Choice>
              <mc:Fallback>
                <p:oleObj name="Equation" r:id="rId13" imgW="1549400" imgH="9398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054956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28868"/>
              </p:ext>
            </p:extLst>
          </p:nvPr>
        </p:nvGraphicFramePr>
        <p:xfrm>
          <a:off x="6102886" y="5065362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5" name="Equation" r:id="rId15" imgW="1562100" imgH="876300" progId="Equation.DSMT4">
                  <p:embed/>
                </p:oleObj>
              </mc:Choice>
              <mc:Fallback>
                <p:oleObj name="Equation" r:id="rId15" imgW="1562100" imgH="876300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886" y="5065362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093850"/>
              </p:ext>
            </p:extLst>
          </p:nvPr>
        </p:nvGraphicFramePr>
        <p:xfrm>
          <a:off x="7779286" y="5100402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6" name="Equation" r:id="rId17" imgW="1320227" imgH="901309" progId="Equation.DSMT4">
                  <p:embed/>
                </p:oleObj>
              </mc:Choice>
              <mc:Fallback>
                <p:oleObj name="Equation" r:id="rId17" imgW="1320227" imgH="901309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9286" y="5100402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810000" y="43434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3" imgW="1511300" imgH="889000" progId="Equation.DSMT4">
                  <p:embed/>
                </p:oleObj>
              </mc:Choice>
              <mc:Fallback>
                <p:oleObj name="Equation" r:id="rId3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3434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i="1" baseline="46000" dirty="0">
                <a:solidFill>
                  <a:srgbClr val="0000FF"/>
                </a:solidFill>
              </a:rPr>
              <a:t>m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mn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 err="1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328411"/>
              </p:ext>
            </p:extLst>
          </p:nvPr>
        </p:nvGraphicFramePr>
        <p:xfrm>
          <a:off x="4108239" y="1766620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1" name="Equation" r:id="rId3" imgW="1279800" imgH="914040" progId="Equation.DSMT4">
                  <p:embed/>
                </p:oleObj>
              </mc:Choice>
              <mc:Fallback>
                <p:oleObj name="Equation" r:id="rId3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239" y="1766620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955899"/>
              </p:ext>
            </p:extLst>
          </p:nvPr>
        </p:nvGraphicFramePr>
        <p:xfrm>
          <a:off x="4110726" y="3746711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2" name="Equation" r:id="rId5" imgW="1599840" imgH="1142640" progId="Equation.DSMT4">
                  <p:embed/>
                </p:oleObj>
              </mc:Choice>
              <mc:Fallback>
                <p:oleObj name="Equation" r:id="rId5" imgW="1599840" imgH="11426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726" y="3746711"/>
                        <a:ext cx="1612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689813"/>
              </p:ext>
            </p:extLst>
          </p:nvPr>
        </p:nvGraphicFramePr>
        <p:xfrm>
          <a:off x="3810000" y="3940244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3" imgW="1447800" imgH="889000" progId="Equation.DSMT4">
                  <p:embed/>
                </p:oleObj>
              </mc:Choice>
              <mc:Fallback>
                <p:oleObj name="Equation" r:id="rId3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40244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44933"/>
              </p:ext>
            </p:extLst>
          </p:nvPr>
        </p:nvGraphicFramePr>
        <p:xfrm>
          <a:off x="4114800" y="4840496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5" imgW="1257300" imgH="838200" progId="Equation.DSMT4">
                  <p:embed/>
                </p:oleObj>
              </mc:Choice>
              <mc:Fallback>
                <p:oleObj name="Equation" r:id="rId5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40496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3657600" y="27432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1765300" imgH="647700" progId="Equation.DSMT4">
                  <p:embed/>
                </p:oleObj>
              </mc:Choice>
              <mc:Fallback>
                <p:oleObj name="Equation" r:id="rId3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7432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5" name="Equation" r:id="rId3" imgW="749300" imgH="647700" progId="Equation.DSMT4">
                  <p:embed/>
                </p:oleObj>
              </mc:Choice>
              <mc:Fallback>
                <p:oleObj name="Equation" r:id="rId3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614373"/>
              </p:ext>
            </p:extLst>
          </p:nvPr>
        </p:nvGraphicFramePr>
        <p:xfrm>
          <a:off x="990600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6" name="Equation" r:id="rId5" imgW="710891" imgH="634725" progId="Equation.DSMT4">
                  <p:embed/>
                </p:oleObj>
              </mc:Choice>
              <mc:Fallback>
                <p:oleObj name="Equation" r:id="rId5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7" name="Equation" r:id="rId7" imgW="825480" imgH="634680" progId="Equation.DSMT4">
                  <p:embed/>
                </p:oleObj>
              </mc:Choice>
              <mc:Fallback>
                <p:oleObj name="Equation" r:id="rId7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471399"/>
              </p:ext>
            </p:extLst>
          </p:nvPr>
        </p:nvGraphicFramePr>
        <p:xfrm>
          <a:off x="9906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8" name="Equation" r:id="rId9" imgW="863225" imgH="634725" progId="Equation.DSMT4">
                  <p:embed/>
                </p:oleObj>
              </mc:Choice>
              <mc:Fallback>
                <p:oleObj name="Equation" r:id="rId9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21134"/>
              </p:ext>
            </p:extLst>
          </p:nvPr>
        </p:nvGraphicFramePr>
        <p:xfrm>
          <a:off x="17526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9" name="Equation" r:id="rId11" imgW="850531" imgH="406224" progId="Equation.DSMT4">
                  <p:embed/>
                </p:oleObj>
              </mc:Choice>
              <mc:Fallback>
                <p:oleObj name="Equation" r:id="rId11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693125"/>
              </p:ext>
            </p:extLst>
          </p:nvPr>
        </p:nvGraphicFramePr>
        <p:xfrm>
          <a:off x="26670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0" name="Equation" r:id="rId13" imgW="609600" imgH="368300" progId="Equation.DSMT4">
                  <p:embed/>
                </p:oleObj>
              </mc:Choice>
              <mc:Fallback>
                <p:oleObj name="Equation" r:id="rId13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973455"/>
              </p:ext>
            </p:extLst>
          </p:nvPr>
        </p:nvGraphicFramePr>
        <p:xfrm>
          <a:off x="50800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" name="Equation" r:id="rId15" imgW="825142" imgH="634725" progId="Equation.DSMT4">
                  <p:embed/>
                </p:oleObj>
              </mc:Choice>
              <mc:Fallback>
                <p:oleObj name="Equation" r:id="rId15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87519"/>
              </p:ext>
            </p:extLst>
          </p:nvPr>
        </p:nvGraphicFramePr>
        <p:xfrm>
          <a:off x="5918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2" name="Equation" r:id="rId17" imgW="1066800" imgH="1079500" progId="Equation.DSMT4">
                  <p:embed/>
                </p:oleObj>
              </mc:Choice>
              <mc:Fallback>
                <p:oleObj name="Equation" r:id="rId17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787765"/>
              </p:ext>
            </p:extLst>
          </p:nvPr>
        </p:nvGraphicFramePr>
        <p:xfrm>
          <a:off x="6985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3" name="Equation" r:id="rId19" imgW="939392" imgH="850531" progId="Equation.DSMT4">
                  <p:embed/>
                </p:oleObj>
              </mc:Choice>
              <mc:Fallback>
                <p:oleObj name="Equation" r:id="rId19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03569"/>
              </p:ext>
            </p:extLst>
          </p:nvPr>
        </p:nvGraphicFramePr>
        <p:xfrm>
          <a:off x="7975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4" name="Equation" r:id="rId21" imgW="787400" imgH="838200" progId="Equation.DSMT4">
                  <p:embed/>
                </p:oleObj>
              </mc:Choice>
              <mc:Fallback>
                <p:oleObj name="Equation" r:id="rId21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290798"/>
              </p:ext>
            </p:extLst>
          </p:nvPr>
        </p:nvGraphicFramePr>
        <p:xfrm>
          <a:off x="4640263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5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0212"/>
              </p:ext>
            </p:extLst>
          </p:nvPr>
        </p:nvGraphicFramePr>
        <p:xfrm>
          <a:off x="18288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6" name="Equation" r:id="rId25" imgW="964781" imgH="406224" progId="Equation.DSMT4">
                  <p:embed/>
                </p:oleObj>
              </mc:Choice>
              <mc:Fallback>
                <p:oleObj name="Equation" r:id="rId25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998326"/>
              </p:ext>
            </p:extLst>
          </p:nvPr>
        </p:nvGraphicFramePr>
        <p:xfrm>
          <a:off x="28702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7" name="Equation" r:id="rId27" imgW="838200" imgH="368300" progId="Equation.DSMT4">
                  <p:embed/>
                </p:oleObj>
              </mc:Choice>
              <mc:Fallback>
                <p:oleObj name="Equation" r:id="rId27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5502"/>
              </p:ext>
            </p:extLst>
          </p:nvPr>
        </p:nvGraphicFramePr>
        <p:xfrm>
          <a:off x="3784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8" name="Equation" r:id="rId29" imgW="787400" imgH="838200" progId="Equation.DSMT4">
                  <p:embed/>
                </p:oleObj>
              </mc:Choice>
              <mc:Fallback>
                <p:oleObj name="Equation" r:id="rId29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9" name="Equation" r:id="rId31" imgW="825480" imgH="634680" progId="Equation.DSMT4">
                  <p:embed/>
                </p:oleObj>
              </mc:Choice>
              <mc:Fallback>
                <p:oleObj name="Equation" r:id="rId31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0" name="Equation" r:id="rId33" imgW="799920" imgH="634680" progId="Equation.DSMT4">
                  <p:embed/>
                </p:oleObj>
              </mc:Choice>
              <mc:Fallback>
                <p:oleObj name="Equation" r:id="rId33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335512"/>
              </p:ext>
            </p:extLst>
          </p:nvPr>
        </p:nvGraphicFramePr>
        <p:xfrm>
          <a:off x="19600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" name="Equation" r:id="rId35" imgW="1091726" imgH="482391" progId="Equation.DSMT4">
                  <p:embed/>
                </p:oleObj>
              </mc:Choice>
              <mc:Fallback>
                <p:oleObj name="Equation" r:id="rId35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0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465995"/>
              </p:ext>
            </p:extLst>
          </p:nvPr>
        </p:nvGraphicFramePr>
        <p:xfrm>
          <a:off x="9906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" name="Equation" r:id="rId37" imgW="850900" imgH="647700" progId="Equation.DSMT4">
                  <p:embed/>
                </p:oleObj>
              </mc:Choice>
              <mc:Fallback>
                <p:oleObj name="Equation" r:id="rId37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282482"/>
              </p:ext>
            </p:extLst>
          </p:nvPr>
        </p:nvGraphicFramePr>
        <p:xfrm>
          <a:off x="31707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3" name="Equation" r:id="rId39" imgW="825142" imgH="444307" progId="Equation.DSMT4">
                  <p:embed/>
                </p:oleObj>
              </mc:Choice>
              <mc:Fallback>
                <p:oleObj name="Equation" r:id="rId39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7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944961"/>
              </p:ext>
            </p:extLst>
          </p:nvPr>
        </p:nvGraphicFramePr>
        <p:xfrm>
          <a:off x="41148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4" name="Equation" r:id="rId41" imgW="787400" imgH="901700" progId="Equation.DSMT4">
                  <p:embed/>
                </p:oleObj>
              </mc:Choice>
              <mc:Fallback>
                <p:oleObj name="Equation" r:id="rId41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857133"/>
              </p:ext>
            </p:extLst>
          </p:nvPr>
        </p:nvGraphicFramePr>
        <p:xfrm>
          <a:off x="4292600" y="3700112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5" name="Equation" r:id="rId43" imgW="4305960" imgH="264960" progId="Equation.DSMT4">
                  <p:embed/>
                </p:oleObj>
              </mc:Choice>
              <mc:Fallback>
                <p:oleObj name="Equation" r:id="rId43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700112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" name="Equation" r:id="rId3" imgW="799753" imgH="634725" progId="Equation.DSMT4">
                  <p:embed/>
                </p:oleObj>
              </mc:Choice>
              <mc:Fallback>
                <p:oleObj name="Equation" r:id="rId3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4" name="Equation" r:id="rId5" imgW="799753" imgH="634725" progId="Equation.DSMT4">
                  <p:embed/>
                </p:oleObj>
              </mc:Choice>
              <mc:Fallback>
                <p:oleObj name="Equation" r:id="rId5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5" name="Equation" r:id="rId7" imgW="939392" imgH="406224" progId="Equation.DSMT4">
                  <p:embed/>
                </p:oleObj>
              </mc:Choice>
              <mc:Fallback>
                <p:oleObj name="Equation" r:id="rId7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6" name="Equation" r:id="rId9" imgW="711200" imgH="368300" progId="Equation.DSMT4">
                  <p:embed/>
                </p:oleObj>
              </mc:Choice>
              <mc:Fallback>
                <p:oleObj name="Equation" r:id="rId9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7" name="Equation" r:id="rId11" imgW="672808" imgH="837836" progId="Equation.DSMT4">
                  <p:embed/>
                </p:oleObj>
              </mc:Choice>
              <mc:Fallback>
                <p:oleObj name="Equation" r:id="rId11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8" name="Equation" r:id="rId13" imgW="2705100" imgH="647700" progId="Equation.DSMT4">
                  <p:embed/>
                </p:oleObj>
              </mc:Choice>
              <mc:Fallback>
                <p:oleObj name="Equation" r:id="rId13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9" name="Equation" r:id="rId15" imgW="952087" imgH="533169" progId="Equation.DSMT4">
                  <p:embed/>
                </p:oleObj>
              </mc:Choice>
              <mc:Fallback>
                <p:oleObj name="Equation" r:id="rId15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0" name="Equation" r:id="rId17" imgW="740520" imgH="914040" progId="Equation.DSMT4">
                  <p:embed/>
                </p:oleObj>
              </mc:Choice>
              <mc:Fallback>
                <p:oleObj name="Equation" r:id="rId17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1" name="Equation" r:id="rId19" imgW="2768600" imgH="647700" progId="Equation.DSMT4">
                  <p:embed/>
                </p:oleObj>
              </mc:Choice>
              <mc:Fallback>
                <p:oleObj name="Equation" r:id="rId19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 then 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</p:nvPr>
        </p:nvGraphicFramePr>
        <p:xfrm>
          <a:off x="3505200" y="27940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1892300" imgH="558800" progId="Equation.DSMT4">
                  <p:embed/>
                </p:oleObj>
              </mc:Choice>
              <mc:Fallback>
                <p:oleObj name="Equation" r:id="rId3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940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82114" y="3805064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723933" y="3805064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76121" y="3805064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82114" y="443474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05630" y="4434740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39514" y="4434740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907923"/>
              </p:ext>
            </p:extLst>
          </p:nvPr>
        </p:nvGraphicFramePr>
        <p:xfrm>
          <a:off x="2470150" y="2338388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" name="Equation" r:id="rId3" imgW="723600" imgH="533160" progId="Equation.DSMT4">
                  <p:embed/>
                </p:oleObj>
              </mc:Choice>
              <mc:Fallback>
                <p:oleObj name="Equation" r:id="rId3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338388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670917"/>
              </p:ext>
            </p:extLst>
          </p:nvPr>
        </p:nvGraphicFramePr>
        <p:xfrm>
          <a:off x="3886200" y="2338388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" name="Equation" r:id="rId5" imgW="1117440" imgH="533160" progId="Equation.DSMT4">
                  <p:embed/>
                </p:oleObj>
              </mc:Choice>
              <mc:Fallback>
                <p:oleObj name="Equation" r:id="rId5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38388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300324"/>
              </p:ext>
            </p:extLst>
          </p:nvPr>
        </p:nvGraphicFramePr>
        <p:xfrm>
          <a:off x="5823849" y="2338388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9" name="Equation" r:id="rId7" imgW="863280" imgH="533160" progId="Equation.DSMT4">
                  <p:embed/>
                </p:oleObj>
              </mc:Choice>
              <mc:Fallback>
                <p:oleObj name="Equation" r:id="rId7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338388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76522"/>
              </p:ext>
            </p:extLst>
          </p:nvPr>
        </p:nvGraphicFramePr>
        <p:xfrm>
          <a:off x="7548563" y="2287588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" name="Equation" r:id="rId9" imgW="1130040" imgH="634680" progId="Equation.DSMT4">
                  <p:embed/>
                </p:oleObj>
              </mc:Choice>
              <mc:Fallback>
                <p:oleObj name="Equation" r:id="rId9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287588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914467"/>
              </p:ext>
            </p:extLst>
          </p:nvPr>
        </p:nvGraphicFramePr>
        <p:xfrm>
          <a:off x="940278" y="2355640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1" name="Equation" r:id="rId11" imgW="736560" imgH="533160" progId="Equation.DSMT4">
                  <p:embed/>
                </p:oleObj>
              </mc:Choice>
              <mc:Fallback>
                <p:oleObj name="Equation" r:id="rId11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355640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82114" y="508970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2101314" y="5089702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853914" y="5089702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611925"/>
              </p:ext>
            </p:extLst>
          </p:nvPr>
        </p:nvGraphicFramePr>
        <p:xfrm>
          <a:off x="4578350" y="4004388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2" name="Equation" r:id="rId13" imgW="3729960" imgH="264960" progId="Equation.DSMT4">
                  <p:embed/>
                </p:oleObj>
              </mc:Choice>
              <mc:Fallback>
                <p:oleObj name="Equation" r:id="rId13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004388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3535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34494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1" name="Equation" r:id="rId3" imgW="863225" imgH="533169" progId="Equation.DSMT4">
                  <p:embed/>
                </p:oleObj>
              </mc:Choice>
              <mc:Fallback>
                <p:oleObj name="Equation" r:id="rId3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" name="Equation" r:id="rId5" imgW="1320227" imgH="380835" progId="Equation.DSMT4">
                  <p:embed/>
                </p:oleObj>
              </mc:Choice>
              <mc:Fallback>
                <p:oleObj name="Equation" r:id="rId5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" name="Equation" r:id="rId7" imgW="863225" imgH="533169" progId="Equation.DSMT4">
                  <p:embed/>
                </p:oleObj>
              </mc:Choice>
              <mc:Fallback>
                <p:oleObj name="Equation" r:id="rId7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" name="Equation" r:id="rId9" imgW="1219200" imgH="838200" progId="Equation.DSMT4">
                  <p:embed/>
                </p:oleObj>
              </mc:Choice>
              <mc:Fallback>
                <p:oleObj name="Equation" r:id="rId9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" name="Equation" r:id="rId11" imgW="977900" imgH="838200" progId="Equation.DSMT4">
                  <p:embed/>
                </p:oleObj>
              </mc:Choice>
              <mc:Fallback>
                <p:oleObj name="Equation" r:id="rId11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" name="Equation" r:id="rId13" imgW="1104900" imgH="990600" progId="Equation.DSMT4">
                  <p:embed/>
                </p:oleObj>
              </mc:Choice>
              <mc:Fallback>
                <p:oleObj name="Equation" r:id="rId13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" name="Equation" r:id="rId15" imgW="977900" imgH="838200" progId="Equation.DSMT4">
                  <p:embed/>
                </p:oleObj>
              </mc:Choice>
              <mc:Fallback>
                <p:oleObj name="Equation" r:id="rId15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97140"/>
              </p:ext>
            </p:extLst>
          </p:nvPr>
        </p:nvGraphicFramePr>
        <p:xfrm>
          <a:off x="990600" y="36322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" name="Equation" r:id="rId17" imgW="1129810" imgH="634725" progId="Equation.DSMT4">
                  <p:embed/>
                </p:oleObj>
              </mc:Choice>
              <mc:Fallback>
                <p:oleObj name="Equation" r:id="rId17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322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55597"/>
              </p:ext>
            </p:extLst>
          </p:nvPr>
        </p:nvGraphicFramePr>
        <p:xfrm>
          <a:off x="2133600" y="3632200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" name="Equation" r:id="rId19" imgW="1854200" imgH="635000" progId="Equation.DSMT4">
                  <p:embed/>
                </p:oleObj>
              </mc:Choice>
              <mc:Fallback>
                <p:oleObj name="Equation" r:id="rId19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32200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00994"/>
              </p:ext>
            </p:extLst>
          </p:nvPr>
        </p:nvGraphicFramePr>
        <p:xfrm>
          <a:off x="4038600" y="372745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" name="Equation" r:id="rId21" imgW="1307532" imgH="444307" progId="Equation.DSMT4">
                  <p:embed/>
                </p:oleObj>
              </mc:Choice>
              <mc:Fallback>
                <p:oleObj name="Equation" r:id="rId21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27450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867321"/>
              </p:ext>
            </p:extLst>
          </p:nvPr>
        </p:nvGraphicFramePr>
        <p:xfrm>
          <a:off x="5410200" y="3498896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1" name="Equation" r:id="rId23" imgW="774364" imgH="939392" progId="Equation.DSMT4">
                  <p:embed/>
                </p:oleObj>
              </mc:Choice>
              <mc:Fallback>
                <p:oleObj name="Equation" r:id="rId23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98896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729</Words>
  <Application>Microsoft Office PowerPoint</Application>
  <PresentationFormat>On-screen Show (4:3)</PresentationFormat>
  <Paragraphs>149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7.R.2</vt:lpstr>
      <vt:lpstr>Objectives</vt:lpstr>
      <vt:lpstr>Summary of the Rules for Exponents</vt:lpstr>
      <vt:lpstr>Power Rule for Exponents</vt:lpstr>
      <vt:lpstr>Example 1: Using the Power Rule for Exponents</vt:lpstr>
      <vt:lpstr>Example 1: Using the Power Rule for Exponents (cont.)</vt:lpstr>
      <vt:lpstr>Rule for Power of a Product</vt:lpstr>
      <vt:lpstr>Example 2: Using the Rule for Power  of a Product </vt:lpstr>
      <vt:lpstr>Example 2: Using the Rule for Power  of a Product (cont.)</vt:lpstr>
      <vt:lpstr>Negative Numbers and Exponents</vt:lpstr>
      <vt:lpstr>Negative Numbers and Exponents</vt:lpstr>
      <vt:lpstr>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Summary of the Rules for Exponents</vt:lpstr>
      <vt:lpstr>Summary of the Rules for Exponents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170</cp:revision>
  <dcterms:created xsi:type="dcterms:W3CDTF">2013-04-26T14:43:13Z</dcterms:created>
  <dcterms:modified xsi:type="dcterms:W3CDTF">2020-05-12T18:04:23Z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0F779B64-BA80-4E45-896C-2079FB31F310</vt:lpwstr>
  </property>
  <property fmtid="{D5CDD505-2E9C-101B-9397-08002B2CF9AE}" pid="3" name="ArticulatePath">
    <vt:lpwstr>DEV2e_12_2</vt:lpwstr>
  </property>
</Properties>
</file>