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60" r:id="rId4"/>
    <p:sldId id="259" r:id="rId5"/>
    <p:sldId id="262" r:id="rId6"/>
    <p:sldId id="263" r:id="rId7"/>
    <p:sldId id="264" r:id="rId8"/>
    <p:sldId id="280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7E7E"/>
    <a:srgbClr val="00007E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19" d="100"/>
          <a:sy n="119" d="100"/>
        </p:scale>
        <p:origin x="2064" y="108"/>
      </p:cViewPr>
      <p:guideLst>
        <p:guide orient="horz" pos="2160"/>
        <p:guide pos="3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10" Type="http://schemas.openxmlformats.org/officeDocument/2006/relationships/image" Target="../media/image70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7.wmf"/><Relationship Id="rId12" Type="http://schemas.openxmlformats.org/officeDocument/2006/relationships/image" Target="../media/image102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96.wmf"/><Relationship Id="rId11" Type="http://schemas.openxmlformats.org/officeDocument/2006/relationships/image" Target="../media/image101.wmf"/><Relationship Id="rId5" Type="http://schemas.openxmlformats.org/officeDocument/2006/relationships/image" Target="../media/image95.wmf"/><Relationship Id="rId10" Type="http://schemas.openxmlformats.org/officeDocument/2006/relationships/image" Target="../media/image100.wmf"/><Relationship Id="rId4" Type="http://schemas.openxmlformats.org/officeDocument/2006/relationships/image" Target="../media/image94.wmf"/><Relationship Id="rId9" Type="http://schemas.openxmlformats.org/officeDocument/2006/relationships/image" Target="../media/image99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3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9.wmf"/><Relationship Id="rId1" Type="http://schemas.openxmlformats.org/officeDocument/2006/relationships/image" Target="../media/image108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2" Type="http://schemas.openxmlformats.org/officeDocument/2006/relationships/image" Target="../media/image16.wmf"/><Relationship Id="rId16" Type="http://schemas.openxmlformats.org/officeDocument/2006/relationships/image" Target="../media/image30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5" Type="http://schemas.openxmlformats.org/officeDocument/2006/relationships/image" Target="../media/image2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7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0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8.bin"/><Relationship Id="rId18" Type="http://schemas.openxmlformats.org/officeDocument/2006/relationships/image" Target="../media/image68.wmf"/><Relationship Id="rId3" Type="http://schemas.openxmlformats.org/officeDocument/2006/relationships/oleObject" Target="../embeddings/oleObject63.bin"/><Relationship Id="rId21" Type="http://schemas.openxmlformats.org/officeDocument/2006/relationships/oleObject" Target="../embeddings/oleObject72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7.wmf"/><Relationship Id="rId20" Type="http://schemas.openxmlformats.org/officeDocument/2006/relationships/image" Target="../media/image69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71.bin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6.wmf"/><Relationship Id="rId22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78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7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92.bin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8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9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oleObject" Target="../embeddings/oleObject98.bin"/><Relationship Id="rId18" Type="http://schemas.openxmlformats.org/officeDocument/2006/relationships/image" Target="../media/image98.wmf"/><Relationship Id="rId26" Type="http://schemas.openxmlformats.org/officeDocument/2006/relationships/image" Target="../media/image102.wmf"/><Relationship Id="rId3" Type="http://schemas.openxmlformats.org/officeDocument/2006/relationships/oleObject" Target="../embeddings/oleObject93.bin"/><Relationship Id="rId21" Type="http://schemas.openxmlformats.org/officeDocument/2006/relationships/oleObject" Target="../embeddings/oleObject102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95.wmf"/><Relationship Id="rId17" Type="http://schemas.openxmlformats.org/officeDocument/2006/relationships/oleObject" Target="../embeddings/oleObject100.bin"/><Relationship Id="rId25" Type="http://schemas.openxmlformats.org/officeDocument/2006/relationships/oleObject" Target="../embeddings/oleObject10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7.wmf"/><Relationship Id="rId20" Type="http://schemas.openxmlformats.org/officeDocument/2006/relationships/image" Target="../media/image99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97.bin"/><Relationship Id="rId24" Type="http://schemas.openxmlformats.org/officeDocument/2006/relationships/image" Target="../media/image101.wmf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9.bin"/><Relationship Id="rId23" Type="http://schemas.openxmlformats.org/officeDocument/2006/relationships/oleObject" Target="../embeddings/oleObject103.bin"/><Relationship Id="rId10" Type="http://schemas.openxmlformats.org/officeDocument/2006/relationships/image" Target="../media/image94.wmf"/><Relationship Id="rId19" Type="http://schemas.openxmlformats.org/officeDocument/2006/relationships/oleObject" Target="../embeddings/oleObject101.bin"/><Relationship Id="rId4" Type="http://schemas.openxmlformats.org/officeDocument/2006/relationships/image" Target="../media/image91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96.wmf"/><Relationship Id="rId22" Type="http://schemas.openxmlformats.org/officeDocument/2006/relationships/image" Target="../media/image100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4.png"/><Relationship Id="rId5" Type="http://schemas.openxmlformats.org/officeDocument/2006/relationships/oleObject" Target="../embeddings/oleObject106.bin"/><Relationship Id="rId4" Type="http://schemas.openxmlformats.org/officeDocument/2006/relationships/image" Target="../media/image10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07.png"/><Relationship Id="rId5" Type="http://schemas.openxmlformats.org/officeDocument/2006/relationships/image" Target="../media/image105.wmf"/><Relationship Id="rId4" Type="http://schemas.openxmlformats.org/officeDocument/2006/relationships/oleObject" Target="../embeddings/oleObject10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8.bin"/><Relationship Id="rId7" Type="http://schemas.openxmlformats.org/officeDocument/2006/relationships/image" Target="../media/image10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9.wmf"/><Relationship Id="rId5" Type="http://schemas.openxmlformats.org/officeDocument/2006/relationships/oleObject" Target="../embeddings/oleObject109.bin"/><Relationship Id="rId4" Type="http://schemas.openxmlformats.org/officeDocument/2006/relationships/image" Target="../media/image10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11.png"/><Relationship Id="rId5" Type="http://schemas.openxmlformats.org/officeDocument/2006/relationships/image" Target="../media/image110.wmf"/><Relationship Id="rId4" Type="http://schemas.openxmlformats.org/officeDocument/2006/relationships/oleObject" Target="../embeddings/oleObject11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3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2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6.bin"/><Relationship Id="rId34" Type="http://schemas.openxmlformats.org/officeDocument/2006/relationships/image" Target="../media/image30.wmf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4.bin"/><Relationship Id="rId25" Type="http://schemas.openxmlformats.org/officeDocument/2006/relationships/oleObject" Target="../embeddings/oleObject28.bin"/><Relationship Id="rId3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29" Type="http://schemas.openxmlformats.org/officeDocument/2006/relationships/oleObject" Target="../embeddings/oleObject3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1.bin"/><Relationship Id="rId24" Type="http://schemas.openxmlformats.org/officeDocument/2006/relationships/image" Target="../media/image25.wmf"/><Relationship Id="rId32" Type="http://schemas.openxmlformats.org/officeDocument/2006/relationships/image" Target="../media/image29.wmf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28" Type="http://schemas.openxmlformats.org/officeDocument/2006/relationships/image" Target="../media/image27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5.bin"/><Relationship Id="rId31" Type="http://schemas.openxmlformats.org/officeDocument/2006/relationships/oleObject" Target="../embeddings/oleObject31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Relationship Id="rId27" Type="http://schemas.openxmlformats.org/officeDocument/2006/relationships/oleObject" Target="../embeddings/oleObject29.bin"/><Relationship Id="rId30" Type="http://schemas.openxmlformats.org/officeDocument/2006/relationships/image" Target="../media/image28.wmf"/><Relationship Id="rId8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 Exponents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that each variable represents a positive real number. Each expression is changed to an equivalent expression in either radical or exponential notation.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Converting from Exponential Notation to Radical Notation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2870433" y="2952690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3, is the denominator in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870433" y="3733800"/>
            <a:ext cx="586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3, is not affected by the exponent.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870433" y="47052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−1 is the understood coefficient. </a:t>
            </a:r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541789" y="2726422"/>
          <a:ext cx="850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8" name="Equation" r:id="rId3" imgW="850680" imgH="634680" progId="Equation.DSMT4">
                  <p:embed/>
                </p:oleObj>
              </mc:Choice>
              <mc:Fallback>
                <p:oleObj name="Equation" r:id="rId3" imgW="85068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726422"/>
                        <a:ext cx="850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447800" y="2895600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9" name="Equation" r:id="rId5" imgW="901440" imgH="495000" progId="Equation.DSMT4">
                  <p:embed/>
                </p:oleObj>
              </mc:Choice>
              <mc:Fallback>
                <p:oleObj name="Equation" r:id="rId5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95600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533400" y="3505200"/>
          <a:ext cx="1028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90" name="Equation" r:id="rId7" imgW="1028520" imgH="634680" progId="Equation.DSMT4">
                  <p:embed/>
                </p:oleObj>
              </mc:Choice>
              <mc:Fallback>
                <p:oleObj name="Equation" r:id="rId7" imgW="102852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05200"/>
                        <a:ext cx="1028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1676400" y="3674378"/>
          <a:ext cx="107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91" name="Equation" r:id="rId9" imgW="1079280" imgH="495000" progId="Equation.DSMT4">
                  <p:embed/>
                </p:oleObj>
              </mc:Choice>
              <mc:Fallback>
                <p:oleObj name="Equation" r:id="rId9" imgW="10792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674378"/>
                        <a:ext cx="107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/>
        </p:nvGraphicFramePr>
        <p:xfrm>
          <a:off x="533400" y="441960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92" name="Equation" r:id="rId11" imgW="1054080" imgH="622080" progId="Equation.DSMT4">
                  <p:embed/>
                </p:oleObj>
              </mc:Choice>
              <mc:Fallback>
                <p:oleObj name="Equation" r:id="rId11" imgW="10540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19600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1676400" y="4572000"/>
          <a:ext cx="111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93" name="Equation" r:id="rId13" imgW="1117440" imgH="495000" progId="Equation.DSMT4">
                  <p:embed/>
                </p:oleObj>
              </mc:Choice>
              <mc:Fallback>
                <p:oleObj name="Equation" r:id="rId13" imgW="111744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572000"/>
                        <a:ext cx="111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Converting from Exponential Notation to Radical Notation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0" y="1603514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6, is the denominator of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2656512"/>
            <a:ext cx="533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a square root, the index is understood to be 2.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0" y="3742422"/>
            <a:ext cx="411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−1, is not affected by the exponent. We could also write </a:t>
            </a:r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6400800" y="3919989"/>
          <a:ext cx="1346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1" name="Equation" r:id="rId3" imgW="1346040" imgH="457200" progId="Equation.DSMT4">
                  <p:embed/>
                </p:oleObj>
              </mc:Choice>
              <mc:Fallback>
                <p:oleObj name="Equation" r:id="rId3" imgW="134604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919989"/>
                        <a:ext cx="1346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457200" y="1473200"/>
          <a:ext cx="1104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2" name="Equation" r:id="rId5" imgW="1104840" imgH="495000" progId="Equation.DSMT4">
                  <p:embed/>
                </p:oleObj>
              </mc:Choice>
              <mc:Fallback>
                <p:oleObj name="Equation" r:id="rId5" imgW="11048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73200"/>
                        <a:ext cx="1104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1642844" y="12954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3" name="Equation" r:id="rId7" imgW="634680" imgH="634680" progId="Equation.DSMT4">
                  <p:embed/>
                </p:oleObj>
              </mc:Choice>
              <mc:Fallback>
                <p:oleObj name="Equation" r:id="rId7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2844" y="12954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457200" y="2565167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4" name="Equation" r:id="rId9" imgW="1143000" imgH="444240" progId="Equation.DSMT4">
                  <p:embed/>
                </p:oleObj>
              </mc:Choice>
              <mc:Fallback>
                <p:oleObj name="Equation" r:id="rId9" imgW="1143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65167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1676400" y="2362433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5" name="Equation" r:id="rId11" imgW="812520" imgH="622080" progId="Equation.DSMT4">
                  <p:embed/>
                </p:oleObj>
              </mc:Choice>
              <mc:Fallback>
                <p:oleObj name="Equation" r:id="rId11" imgW="8125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362433"/>
                        <a:ext cx="812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457200" y="3734033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6" name="Equation" r:id="rId13" imgW="1091880" imgH="444240" progId="Equation.DSMT4">
                  <p:embed/>
                </p:oleObj>
              </mc:Choice>
              <mc:Fallback>
                <p:oleObj name="Equation" r:id="rId13" imgW="109188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734033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1659622" y="3497044"/>
          <a:ext cx="838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7" name="Equation" r:id="rId15" imgW="838080" imgH="622080" progId="Equation.DSMT4">
                  <p:embed/>
                </p:oleObj>
              </mc:Choice>
              <mc:Fallback>
                <p:oleObj name="Equation" r:id="rId15" imgW="83808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622" y="3497044"/>
                        <a:ext cx="838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Attention! 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remainder of this chapter, we will assume that all variables represent positive real numbers, unless otherwise stated.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 Exponents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using one or more of the rules for exponents.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</a:t>
            </a:r>
          </a:p>
        </p:txBody>
      </p:sp>
      <p:sp>
        <p:nvSpPr>
          <p:cNvPr id="5" name="Rectangle 4"/>
          <p:cNvSpPr/>
          <p:nvPr/>
        </p:nvSpPr>
        <p:spPr>
          <a:xfrm>
            <a:off x="4038600" y="2430011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the exponents. 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956345" y="2133600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3" name="Equation" r:id="rId3" imgW="876240" imgH="622080" progId="Equation.DSMT4">
                  <p:embed/>
                </p:oleObj>
              </mc:Choice>
              <mc:Fallback>
                <p:oleObj name="Equation" r:id="rId3" imgW="8762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345" y="2133600"/>
                        <a:ext cx="87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1888222" y="2133600"/>
          <a:ext cx="965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4" name="Equation" r:id="rId5" imgW="965160" imgH="622080" progId="Equation.DSMT4">
                  <p:embed/>
                </p:oleObj>
              </mc:Choice>
              <mc:Fallback>
                <p:oleObj name="Equation" r:id="rId5" imgW="96516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8222" y="2133600"/>
                        <a:ext cx="965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1896611" y="2942322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5" name="Equation" r:id="rId7" imgW="977760" imgH="622080" progId="Equation.DSMT4">
                  <p:embed/>
                </p:oleObj>
              </mc:Choice>
              <mc:Fallback>
                <p:oleObj name="Equation" r:id="rId7" imgW="97776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611" y="2942322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2920767" y="2942322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6" name="Equation" r:id="rId9" imgW="647640" imgH="622080" progId="Equation.DSMT4">
                  <p:embed/>
                </p:oleObj>
              </mc:Choice>
              <mc:Fallback>
                <p:oleObj name="Equation" r:id="rId9" imgW="64764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767" y="2942322"/>
                        <a:ext cx="64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038600" y="4248090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the exponents. </a:t>
            </a:r>
          </a:p>
        </p:txBody>
      </p:sp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533400" y="3733800"/>
          <a:ext cx="939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7" name="Equation" r:id="rId11" imgW="939600" imgH="1346040" progId="Equation.DSMT4">
                  <p:embed/>
                </p:oleObj>
              </mc:Choice>
              <mc:Fallback>
                <p:oleObj name="Equation" r:id="rId11" imgW="939600" imgH="1346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33800"/>
                        <a:ext cx="939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1524000" y="3962400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8" name="Equation" r:id="rId13" imgW="977760" imgH="622080" progId="Equation.DSMT4">
                  <p:embed/>
                </p:oleObj>
              </mc:Choice>
              <mc:Fallback>
                <p:oleObj name="Equation" r:id="rId13" imgW="97776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62400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/>
        </p:nvGraphicFramePr>
        <p:xfrm>
          <a:off x="1524000" y="4953000"/>
          <a:ext cx="1155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9" name="Equation" r:id="rId15" imgW="1155600" imgH="609480" progId="Equation.DSMT4">
                  <p:embed/>
                </p:oleObj>
              </mc:Choice>
              <mc:Fallback>
                <p:oleObj name="Equation" r:id="rId15" imgW="1155600" imgH="609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953000"/>
                        <a:ext cx="1155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/>
        </p:nvGraphicFramePr>
        <p:xfrm>
          <a:off x="2743200" y="4945310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0" name="Equation" r:id="rId17" imgW="736560" imgH="609480" progId="Equation.DSMT4">
                  <p:embed/>
                </p:oleObj>
              </mc:Choice>
              <mc:Fallback>
                <p:oleObj name="Equation" r:id="rId17" imgW="736560" imgH="609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945310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533400" y="1295400"/>
          <a:ext cx="1397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6" name="Equation" r:id="rId3" imgW="1396800" imgH="749160" progId="Equation.DSMT4">
                  <p:embed/>
                </p:oleObj>
              </mc:Choice>
              <mc:Fallback>
                <p:oleObj name="Equation" r:id="rId3" imgW="1396800" imgH="749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397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1981200" y="1414244"/>
          <a:ext cx="1333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7" name="Equation" r:id="rId5" imgW="1333440" imgH="622080" progId="Equation.DSMT4">
                  <p:embed/>
                </p:oleObj>
              </mc:Choice>
              <mc:Fallback>
                <p:oleObj name="Equation" r:id="rId5" imgW="133344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14244"/>
                        <a:ext cx="1333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378666" y="1396767"/>
          <a:ext cx="82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8" name="Equation" r:id="rId7" imgW="825480" imgH="622080" progId="Equation.DSMT4">
                  <p:embed/>
                </p:oleObj>
              </mc:Choice>
              <mc:Fallback>
                <p:oleObj name="Equation" r:id="rId7" imgW="8254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666" y="1396767"/>
                        <a:ext cx="82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953000" y="25908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7E7E"/>
                </a:solidFill>
              </a:rPr>
              <a:t>Multiply the exponents of </a:t>
            </a:r>
            <a:r>
              <a:rPr lang="en-US" i="1" dirty="0">
                <a:solidFill>
                  <a:srgbClr val="007E7E"/>
                </a:solidFill>
              </a:rPr>
              <a:t>y </a:t>
            </a:r>
            <a:r>
              <a:rPr lang="en-US" sz="2000" dirty="0">
                <a:solidFill>
                  <a:srgbClr val="007E7E"/>
                </a:solidFill>
              </a:rPr>
              <a:t>and reduce.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62400" y="5105400"/>
            <a:ext cx="457200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This is not a real number.        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                              is not real. </a:t>
            </a:r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636412"/>
              </p:ext>
            </p:extLst>
          </p:nvPr>
        </p:nvGraphicFramePr>
        <p:xfrm>
          <a:off x="4114800" y="5385033"/>
          <a:ext cx="157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9" name="Equation" r:id="rId9" imgW="1574640" imgH="507960" progId="Equation.DSMT4">
                  <p:embed/>
                </p:oleObj>
              </mc:Choice>
              <mc:Fallback>
                <p:oleObj name="Equation" r:id="rId9" imgW="157464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385033"/>
                        <a:ext cx="1574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918733"/>
              </p:ext>
            </p:extLst>
          </p:nvPr>
        </p:nvGraphicFramePr>
        <p:xfrm>
          <a:off x="541789" y="2264678"/>
          <a:ext cx="2019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0" name="Equation" r:id="rId11" imgW="2019240" imgH="952200" progId="Equation.DSMT4">
                  <p:embed/>
                </p:oleObj>
              </mc:Choice>
              <mc:Fallback>
                <p:oleObj name="Equation" r:id="rId11" imgW="201924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264678"/>
                        <a:ext cx="2019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70199"/>
              </p:ext>
            </p:extLst>
          </p:nvPr>
        </p:nvGraphicFramePr>
        <p:xfrm>
          <a:off x="2590800" y="2489433"/>
          <a:ext cx="2222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1" name="Equation" r:id="rId13" imgW="2222280" imgH="723600" progId="Equation.DSMT4">
                  <p:embed/>
                </p:oleObj>
              </mc:Choice>
              <mc:Fallback>
                <p:oleObj name="Equation" r:id="rId13" imgW="2222280" imgH="723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489433"/>
                        <a:ext cx="2222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015866"/>
              </p:ext>
            </p:extLst>
          </p:nvPr>
        </p:nvGraphicFramePr>
        <p:xfrm>
          <a:off x="2616666" y="3327633"/>
          <a:ext cx="876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2" name="Equation" r:id="rId15" imgW="876240" imgH="1358640" progId="Equation.DSMT4">
                  <p:embed/>
                </p:oleObj>
              </mc:Choice>
              <mc:Fallback>
                <p:oleObj name="Equation" r:id="rId15" imgW="876240" imgH="1358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666" y="3327633"/>
                        <a:ext cx="876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954218"/>
              </p:ext>
            </p:extLst>
          </p:nvPr>
        </p:nvGraphicFramePr>
        <p:xfrm>
          <a:off x="3521978" y="3336022"/>
          <a:ext cx="8255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3" name="Equation" r:id="rId17" imgW="825480" imgH="1130040" progId="Equation.DSMT4">
                  <p:embed/>
                </p:oleObj>
              </mc:Choice>
              <mc:Fallback>
                <p:oleObj name="Equation" r:id="rId17" imgW="825480" imgH="1130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978" y="3336022"/>
                        <a:ext cx="8255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576784"/>
              </p:ext>
            </p:extLst>
          </p:nvPr>
        </p:nvGraphicFramePr>
        <p:xfrm>
          <a:off x="533400" y="4800600"/>
          <a:ext cx="1625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4" name="Equation" r:id="rId19" imgW="1625400" imgH="672840" progId="Equation.DSMT4">
                  <p:embed/>
                </p:oleObj>
              </mc:Choice>
              <mc:Fallback>
                <p:oleObj name="Equation" r:id="rId19" imgW="1625400" imgH="6728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00600"/>
                        <a:ext cx="1625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418137"/>
              </p:ext>
            </p:extLst>
          </p:nvPr>
        </p:nvGraphicFramePr>
        <p:xfrm>
          <a:off x="2209800" y="4800600"/>
          <a:ext cx="13462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5" name="Equation" r:id="rId21" imgW="1346040" imgH="1117440" progId="Equation.DSMT4">
                  <p:embed/>
                </p:oleObj>
              </mc:Choice>
              <mc:Fallback>
                <p:oleObj name="Equation" r:id="rId21" imgW="1346040" imgH="1117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00600"/>
                        <a:ext cx="13462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3564622" y="117655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 can be reduced as long as the expression is real.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09094" y="3886200"/>
            <a:ext cx="34301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power rule four times. </a:t>
            </a:r>
          </a:p>
          <a:p>
            <a:endParaRPr lang="en-US" sz="2000" dirty="0">
              <a:solidFill>
                <a:srgbClr val="007E7E"/>
              </a:solidFill>
            </a:endParaRPr>
          </a:p>
          <a:p>
            <a:r>
              <a:rPr lang="en-US" sz="2000" dirty="0">
                <a:solidFill>
                  <a:srgbClr val="007E7E"/>
                </a:solidFill>
              </a:rPr>
              <a:t>Simplify the exponents. 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9094" y="5105400"/>
            <a:ext cx="35063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properties of negative exponents. 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57200" y="1143000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1" name="Equation" r:id="rId3" imgW="850680" imgH="622080" progId="Equation.DSMT4">
                  <p:embed/>
                </p:oleObj>
              </mc:Choice>
              <mc:Fallback>
                <p:oleObj name="Equation" r:id="rId3" imgW="85068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143000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371600" y="1126222"/>
          <a:ext cx="622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2" name="Equation" r:id="rId5" imgW="622080" imgH="622080" progId="Equation.DSMT4">
                  <p:embed/>
                </p:oleObj>
              </mc:Choice>
              <mc:Fallback>
                <p:oleObj name="Equation" r:id="rId5" imgW="6220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126222"/>
                        <a:ext cx="622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057400" y="14478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3" name="Equation" r:id="rId7" imgW="469800" imgH="291960" progId="Equation.DSMT4">
                  <p:embed/>
                </p:oleObj>
              </mc:Choice>
              <mc:Fallback>
                <p:oleObj name="Equation" r:id="rId7" imgW="469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4478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457200" y="1905000"/>
          <a:ext cx="2184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4" name="Equation" r:id="rId9" imgW="2184120" imgH="1218960" progId="Equation.DSMT4">
                  <p:embed/>
                </p:oleObj>
              </mc:Choice>
              <mc:Fallback>
                <p:oleObj name="Equation" r:id="rId9" imgW="2184120" imgH="1218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905000"/>
                        <a:ext cx="21844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743200" y="1828800"/>
          <a:ext cx="18923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5" name="Equation" r:id="rId11" imgW="1892160" imgH="1562040" progId="Equation.DSMT4">
                  <p:embed/>
                </p:oleObj>
              </mc:Choice>
              <mc:Fallback>
                <p:oleObj name="Equation" r:id="rId11" imgW="1892160" imgH="1562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828800"/>
                        <a:ext cx="18923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2743200" y="3505200"/>
          <a:ext cx="23368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6" name="Equation" r:id="rId13" imgW="2336760" imgH="1473120" progId="Equation.DSMT4">
                  <p:embed/>
                </p:oleObj>
              </mc:Choice>
              <mc:Fallback>
                <p:oleObj name="Equation" r:id="rId13" imgW="2336760" imgH="1473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05200"/>
                        <a:ext cx="2336800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743200" y="5062756"/>
          <a:ext cx="1282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7" name="Equation" r:id="rId15" imgW="1282680" imgH="876240" progId="Equation.DSMT4">
                  <p:embed/>
                </p:oleObj>
              </mc:Choice>
              <mc:Fallback>
                <p:oleObj name="Equation" r:id="rId15" imgW="128268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062756"/>
                        <a:ext cx="1282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4038600" y="5062756"/>
          <a:ext cx="1143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8" name="Equation" r:id="rId17" imgW="1143000" imgH="939600" progId="Equation.DSMT4">
                  <p:embed/>
                </p:oleObj>
              </mc:Choice>
              <mc:Fallback>
                <p:oleObj name="Equation" r:id="rId17" imgW="1143000" imgH="939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062756"/>
                        <a:ext cx="1143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by first changing it into an equivalent expression with rational exponents. Then rewrite the answer in simplified radical form.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</a:t>
            </a: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781626"/>
              </p:ext>
            </p:extLst>
          </p:nvPr>
        </p:nvGraphicFramePr>
        <p:xfrm>
          <a:off x="3930766" y="4804678"/>
          <a:ext cx="213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6" name="Equation" r:id="rId3" imgW="2133360" imgH="622080" progId="Equation.DSMT4">
                  <p:embed/>
                </p:oleObj>
              </mc:Choice>
              <mc:Fallback>
                <p:oleObj name="Equation" r:id="rId3" imgW="21333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766" y="4804678"/>
                        <a:ext cx="2133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533400" y="2862044"/>
          <a:ext cx="1244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7" name="Equation" r:id="rId5" imgW="1244520" imgH="545760" progId="Equation.DSMT4">
                  <p:embed/>
                </p:oleObj>
              </mc:Choice>
              <mc:Fallback>
                <p:oleObj name="Equation" r:id="rId5" imgW="124452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62044"/>
                        <a:ext cx="1244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1828800" y="2701255"/>
          <a:ext cx="1155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8" name="Equation" r:id="rId7" imgW="1155600" imgH="825480" progId="Equation.DSMT4">
                  <p:embed/>
                </p:oleObj>
              </mc:Choice>
              <mc:Fallback>
                <p:oleObj name="Equation" r:id="rId7" imgW="115560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701255"/>
                        <a:ext cx="1155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1828800" y="3640822"/>
          <a:ext cx="1054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9" name="Equation" r:id="rId9" imgW="1054080" imgH="888840" progId="Equation.DSMT4">
                  <p:embed/>
                </p:oleObj>
              </mc:Choice>
              <mc:Fallback>
                <p:oleObj name="Equation" r:id="rId9" imgW="105408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40822"/>
                        <a:ext cx="1054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1829033" y="4690844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0" name="Equation" r:id="rId11" imgW="736560" imgH="609480" progId="Equation.DSMT4">
                  <p:embed/>
                </p:oleObj>
              </mc:Choice>
              <mc:Fallback>
                <p:oleObj name="Equation" r:id="rId11" imgW="736560" imgH="60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9033" y="4690844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2641833" y="4893578"/>
          <a:ext cx="800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1" name="Equation" r:id="rId13" imgW="799920" imgH="444240" progId="Equation.DSMT4">
                  <p:embed/>
                </p:oleObj>
              </mc:Choice>
              <mc:Fallback>
                <p:oleObj name="Equation" r:id="rId13" imgW="7999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833" y="4893578"/>
                        <a:ext cx="800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457200" y="1515611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0" name="Equation" r:id="rId3" imgW="1422360" imgH="444240" progId="Equation.DSMT4">
                  <p:embed/>
                </p:oleObj>
              </mc:Choice>
              <mc:Fallback>
                <p:oleObj name="Equation" r:id="rId3" imgW="14223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515611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1905699" y="1295400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1" name="Equation" r:id="rId5" imgW="1130040" imgH="634680" progId="Equation.DSMT4">
                  <p:embed/>
                </p:oleObj>
              </mc:Choice>
              <mc:Fallback>
                <p:oleObj name="Equation" r:id="rId5" imgW="113004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699" y="1295400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1905000" y="2108433"/>
          <a:ext cx="95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2" name="Equation" r:id="rId7" imgW="952200" imgH="634680" progId="Equation.DSMT4">
                  <p:embed/>
                </p:oleObj>
              </mc:Choice>
              <mc:Fallback>
                <p:oleObj name="Equation" r:id="rId7" imgW="95220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108433"/>
                        <a:ext cx="952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1905000" y="2929156"/>
          <a:ext cx="965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3" name="Equation" r:id="rId9" imgW="965160" imgH="634680" progId="Equation.DSMT4">
                  <p:embed/>
                </p:oleObj>
              </mc:Choice>
              <mc:Fallback>
                <p:oleObj name="Equation" r:id="rId9" imgW="96516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929156"/>
                        <a:ext cx="965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1905000" y="37338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4" name="Equation" r:id="rId11" imgW="634680" imgH="634680" progId="Equation.DSMT4">
                  <p:embed/>
                </p:oleObj>
              </mc:Choice>
              <mc:Fallback>
                <p:oleObj name="Equation" r:id="rId11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338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2607578" y="3928844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5" name="Equation" r:id="rId13" imgW="901440" imgH="495000" progId="Equation.DSMT4">
                  <p:embed/>
                </p:oleObj>
              </mc:Choice>
              <mc:Fallback>
                <p:oleObj name="Equation" r:id="rId13" imgW="90144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578" y="3928844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403929"/>
              </p:ext>
            </p:extLst>
          </p:nvPr>
        </p:nvGraphicFramePr>
        <p:xfrm>
          <a:off x="5791200" y="3601357"/>
          <a:ext cx="2311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8" name="Equation" r:id="rId3" imgW="2311200" imgH="977760" progId="Equation.DSMT4">
                  <p:embed/>
                </p:oleObj>
              </mc:Choice>
              <mc:Fallback>
                <p:oleObj name="Equation" r:id="rId3" imgW="23112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601357"/>
                        <a:ext cx="2311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457200" y="1447800"/>
          <a:ext cx="1765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9" name="Equation" r:id="rId5" imgW="1765080" imgH="1066680" progId="Equation.DSMT4">
                  <p:embed/>
                </p:oleObj>
              </mc:Choice>
              <mc:Fallback>
                <p:oleObj name="Equation" r:id="rId5" imgW="1765080" imgH="1066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47800"/>
                        <a:ext cx="1765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2277611" y="1286312"/>
          <a:ext cx="12319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10" name="Equation" r:id="rId7" imgW="1231560" imgH="1358640" progId="Equation.DSMT4">
                  <p:embed/>
                </p:oleObj>
              </mc:Choice>
              <mc:Fallback>
                <p:oleObj name="Equation" r:id="rId7" imgW="1231560" imgH="1358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611" y="1286312"/>
                        <a:ext cx="12319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3531066" y="1295400"/>
          <a:ext cx="10541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11" name="Equation" r:id="rId9" imgW="1054080" imgH="1358640" progId="Equation.DSMT4">
                  <p:embed/>
                </p:oleObj>
              </mc:Choice>
              <mc:Fallback>
                <p:oleObj name="Equation" r:id="rId9" imgW="1054080" imgH="1358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066" y="1295400"/>
                        <a:ext cx="10541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605556" y="1312178"/>
          <a:ext cx="1003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12" name="Equation" r:id="rId11" imgW="1002960" imgH="1358640" progId="Equation.DSMT4">
                  <p:embed/>
                </p:oleObj>
              </mc:Choice>
              <mc:Fallback>
                <p:oleObj name="Equation" r:id="rId11" imgW="1002960" imgH="1358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556" y="1312178"/>
                        <a:ext cx="1003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5638800" y="1295400"/>
          <a:ext cx="825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13" name="Equation" r:id="rId13" imgW="825480" imgH="1358640" progId="Equation.DSMT4">
                  <p:embed/>
                </p:oleObj>
              </mc:Choice>
              <mc:Fallback>
                <p:oleObj name="Equation" r:id="rId13" imgW="825480" imgH="1358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295400"/>
                        <a:ext cx="825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2286000" y="2835945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14" name="Equation" r:id="rId15" imgW="1066680" imgH="622080" progId="Equation.DSMT4">
                  <p:embed/>
                </p:oleObj>
              </mc:Choice>
              <mc:Fallback>
                <p:oleObj name="Equation" r:id="rId15" imgW="10666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35945"/>
                        <a:ext cx="106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3394745" y="2844334"/>
          <a:ext cx="118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15" name="Equation" r:id="rId17" imgW="1180800" imgH="622080" progId="Equation.DSMT4">
                  <p:embed/>
                </p:oleObj>
              </mc:Choice>
              <mc:Fallback>
                <p:oleObj name="Equation" r:id="rId17" imgW="118080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745" y="2844334"/>
                        <a:ext cx="1181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4648200" y="2835945"/>
          <a:ext cx="749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16" name="Equation" r:id="rId19" imgW="749160" imgH="622080" progId="Equation.DSMT4">
                  <p:embed/>
                </p:oleObj>
              </mc:Choice>
              <mc:Fallback>
                <p:oleObj name="Equation" r:id="rId19" imgW="7491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835945"/>
                        <a:ext cx="749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8" name="Object 12"/>
          <p:cNvGraphicFramePr>
            <a:graphicFrameLocks noChangeAspect="1"/>
          </p:cNvGraphicFramePr>
          <p:nvPr/>
        </p:nvGraphicFramePr>
        <p:xfrm>
          <a:off x="2286000" y="3721100"/>
          <a:ext cx="135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17" name="Equation" r:id="rId21" imgW="1358640" imgH="622080" progId="Equation.DSMT4">
                  <p:embed/>
                </p:oleObj>
              </mc:Choice>
              <mc:Fallback>
                <p:oleObj name="Equation" r:id="rId21" imgW="135864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21100"/>
                        <a:ext cx="1358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9" name="Object 13"/>
          <p:cNvGraphicFramePr>
            <a:graphicFrameLocks noChangeAspect="1"/>
          </p:cNvGraphicFramePr>
          <p:nvPr/>
        </p:nvGraphicFramePr>
        <p:xfrm>
          <a:off x="3691855" y="3721100"/>
          <a:ext cx="1079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18" name="Equation" r:id="rId23" imgW="1079280" imgH="622080" progId="Equation.DSMT4">
                  <p:embed/>
                </p:oleObj>
              </mc:Choice>
              <mc:Fallback>
                <p:oleObj name="Equation" r:id="rId23" imgW="107928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1855" y="3721100"/>
                        <a:ext cx="1079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0" name="Object 14"/>
          <p:cNvGraphicFramePr>
            <a:graphicFrameLocks noChangeAspect="1"/>
          </p:cNvGraphicFramePr>
          <p:nvPr/>
        </p:nvGraphicFramePr>
        <p:xfrm>
          <a:off x="3733800" y="4546600"/>
          <a:ext cx="1257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19" name="Equation" r:id="rId25" imgW="1257120" imgH="558720" progId="Equation.DSMT4">
                  <p:embed/>
                </p:oleObj>
              </mc:Choice>
              <mc:Fallback>
                <p:oleObj name="Equation" r:id="rId25" imgW="1257120" imgH="558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46600"/>
                        <a:ext cx="1257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Evaluate the following expressions using a TI-84 Plus graphing calculator.</a:t>
            </a: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125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947956" y="2167622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5" name="Equation" r:id="rId3" imgW="698400" imgH="634680" progId="Equation.DSMT4">
                  <p:embed/>
                </p:oleObj>
              </mc:Choice>
              <mc:Fallback>
                <p:oleObj name="Equation" r:id="rId3" imgW="69840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956" y="2167622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1600200" y="3352800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6" name="Equation" r:id="rId5" imgW="698400" imgH="634680" progId="Equation.DSMT4">
                  <p:embed/>
                </p:oleObj>
              </mc:Choice>
              <mc:Fallback>
                <p:oleObj name="Equation" r:id="rId5" imgW="69840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352800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41382" y="4757956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Evaluate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Translate between radical expressions and expressions with rational exponents.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properties of rational exponents to simplify expressions.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a graphing calculator to evaluate expressions with rational exponents.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</a:t>
            </a:r>
            <a:r>
              <a:rPr lang="en-US" b="1" dirty="0"/>
              <a:t> </a:t>
            </a:r>
          </a:p>
          <a:p>
            <a:r>
              <a:rPr lang="en-US" dirty="0"/>
              <a:t>The display should read as follows.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4266" y="1871444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6776517" y="1126222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0" name="Equation" r:id="rId4" imgW="368280" imgH="838080" progId="Equation.DSMT4">
                  <p:embed/>
                </p:oleObj>
              </mc:Choice>
              <mc:Fallback>
                <p:oleObj name="Equation" r:id="rId4" imgW="368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6517" y="1126222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29200" y="2971800"/>
            <a:ext cx="332168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36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948655" y="1245066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3" name="Equation" r:id="rId3" imgW="533160" imgH="634680" progId="Equation.DSMT4">
                  <p:embed/>
                </p:oleObj>
              </mc:Choice>
              <mc:Fallback>
                <p:oleObj name="Equation" r:id="rId3" imgW="53316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1245066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1650534" y="2438400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4" name="Equation" r:id="rId5" imgW="533160" imgH="634680" progId="Equation.DSMT4">
                  <p:embed/>
                </p:oleObj>
              </mc:Choice>
              <mc:Fallback>
                <p:oleObj name="Equation" r:id="rId5" imgW="53316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534" y="2438400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7989" y="3835167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</a:t>
            </a:r>
            <a:r>
              <a:rPr lang="en-US" b="1" dirty="0"/>
              <a:t> </a:t>
            </a:r>
          </a:p>
          <a:p>
            <a:r>
              <a:rPr lang="en-US" dirty="0"/>
              <a:t>The display should read as follows.</a:t>
            </a:r>
            <a:endParaRPr lang="en-US" b="1" dirty="0"/>
          </a:p>
          <a:p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4266" y="1871444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6819900" y="1125538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8" name="Equation" r:id="rId4" imgW="342720" imgH="838080" progId="Equation.DSMT4">
                  <p:embed/>
                </p:oleObj>
              </mc:Choice>
              <mc:Fallback>
                <p:oleObj name="Equation" r:id="rId4" imgW="3427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1125538"/>
                        <a:ext cx="34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1600" y="2971800"/>
            <a:ext cx="330031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Root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Radical Notation and Exponential Notation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square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cube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fourth roots 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sz="2000" i="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20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895600" y="2049011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2" name="Equation" r:id="rId3" imgW="2247840" imgH="533160" progId="Equation.DSMT4">
                  <p:embed/>
                </p:oleObj>
              </mc:Choice>
              <mc:Fallback>
                <p:oleObj name="Equation" r:id="rId3" imgW="22478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049011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2895600" y="26670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3" name="Equation" r:id="rId5" imgW="2247840" imgH="533160" progId="Equation.DSMT4">
                  <p:embed/>
                </p:oleObj>
              </mc:Choice>
              <mc:Fallback>
                <p:oleObj name="Equation" r:id="rId5" imgW="22478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670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2887444" y="3310156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4" name="Equation" r:id="rId7" imgW="2260440" imgH="533160" progId="Equation.DSMT4">
                  <p:embed/>
                </p:oleObj>
              </mc:Choice>
              <mc:Fallback>
                <p:oleObj name="Equation" r:id="rId7" imgW="22604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444" y="3310156"/>
                        <a:ext cx="226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2912378" y="39624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5" name="Equation" r:id="rId9" imgW="2247840" imgH="533160" progId="Equation.DSMT4">
                  <p:embed/>
                </p:oleObj>
              </mc:Choice>
              <mc:Fallback>
                <p:oleObj name="Equation" r:id="rId9" imgW="22478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378" y="39624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5900956" y="2057400"/>
          <a:ext cx="2197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6" name="Equation" r:id="rId11" imgW="2197080" imgH="533160" progId="Equation.DSMT4">
                  <p:embed/>
                </p:oleObj>
              </mc:Choice>
              <mc:Fallback>
                <p:oleObj name="Equation" r:id="rId11" imgW="21970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0956" y="2057400"/>
                        <a:ext cx="2197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5791200" y="2709644"/>
          <a:ext cx="267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7" name="Equation" r:id="rId13" imgW="2679480" imgH="533160" progId="Equation.DSMT4">
                  <p:embed/>
                </p:oleObj>
              </mc:Choice>
              <mc:Fallback>
                <p:oleObj name="Equation" r:id="rId13" imgW="267948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709644"/>
                        <a:ext cx="267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5867400" y="3302466"/>
          <a:ext cx="245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8" name="Equation" r:id="rId15" imgW="2450880" imgH="533160" progId="Equation.DSMT4">
                  <p:embed/>
                </p:oleObj>
              </mc:Choice>
              <mc:Fallback>
                <p:oleObj name="Equation" r:id="rId15" imgW="245088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302466"/>
                        <a:ext cx="245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Radical Notation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then               (assuming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      is a real number). </a:t>
            </a:r>
          </a:p>
          <a:p>
            <a:r>
              <a:rPr lang="en-US" dirty="0">
                <a:solidFill>
                  <a:srgbClr val="000000"/>
                </a:solidFill>
              </a:rPr>
              <a:t>The expression        is called a </a:t>
            </a:r>
            <a:r>
              <a:rPr lang="en-US" b="1" dirty="0">
                <a:solidFill>
                  <a:srgbClr val="C00000"/>
                </a:solidFill>
              </a:rPr>
              <a:t>radical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</a:rPr>
              <a:t>radical sign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index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radicand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If no index is given, it is understood to be 2. For </a:t>
            </a:r>
          </a:p>
          <a:p>
            <a:r>
              <a:rPr lang="en-US" dirty="0">
                <a:solidFill>
                  <a:srgbClr val="000000"/>
                </a:solidFill>
              </a:rPr>
              <a:t>example,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6147" name="Object 45"/>
          <p:cNvGraphicFramePr>
            <a:graphicFrameLocks noChangeAspect="1"/>
          </p:cNvGraphicFramePr>
          <p:nvPr/>
        </p:nvGraphicFramePr>
        <p:xfrm>
          <a:off x="3276600" y="1790700"/>
          <a:ext cx="914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Equation" r:id="rId3" imgW="451655" imgH="774266" progId="Equation.DSMT4">
                  <p:embed/>
                </p:oleObj>
              </mc:Choice>
              <mc:Fallback>
                <p:oleObj name="Equation" r:id="rId3" imgW="451655" imgH="77426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854700" y="1600200"/>
          <a:ext cx="115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Equation" r:id="rId5" imgW="1155600" imgH="647640" progId="Equation.DSMT4">
                  <p:embed/>
                </p:oleObj>
              </mc:Choice>
              <mc:Fallback>
                <p:oleObj name="Equation" r:id="rId5" imgW="115560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1600200"/>
                        <a:ext cx="1155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08000" y="2234967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Equation" r:id="rId7" imgW="482400" imgH="444240" progId="Equation.DSMT4">
                  <p:embed/>
                </p:oleObj>
              </mc:Choice>
              <mc:Fallback>
                <p:oleObj name="Equation" r:id="rId7" imgW="4824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2234967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759978" y="27432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name="Equation" r:id="rId9" imgW="482400" imgH="444240" progId="Equation.DSMT4">
                  <p:embed/>
                </p:oleObj>
              </mc:Choice>
              <mc:Fallback>
                <p:oleObj name="Equation" r:id="rId9" imgW="4824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978" y="27432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256056" y="3276600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Equation" r:id="rId10" imgW="457200" imgH="444240" progId="Equation.DSMT4">
                  <p:embed/>
                </p:oleObj>
              </mc:Choice>
              <mc:Fallback>
                <p:oleObj name="Equation" r:id="rId10" imgW="4572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056" y="3276600"/>
                        <a:ext cx="45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905000" y="5126722"/>
          <a:ext cx="1955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Equation" r:id="rId12" imgW="1955520" imgH="647640" progId="Equation.DSMT4">
                  <p:embed/>
                </p:oleObj>
              </mc:Choice>
              <mc:Fallback>
                <p:oleObj name="Equation" r:id="rId12" imgW="195552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26722"/>
                        <a:ext cx="1955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71771"/>
            <a:ext cx="8229600" cy="3502497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Special Notes about the Index 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expression       (or      ) to be a real number (assuming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 greater than 1):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nonnegative,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can be any index, and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must be odd. 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even, then       is not a real number.)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3216945" y="18415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4" name="Equation" r:id="rId3" imgW="482400" imgH="444240" progId="Equation.DSMT4">
                  <p:embed/>
                </p:oleObj>
              </mc:Choice>
              <mc:Fallback>
                <p:oleObj name="Equation" r:id="rId3" imgW="48240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945" y="18415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4263122" y="1633756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5" name="Equation" r:id="rId5" imgW="368280" imgH="622080" progId="Equation.DSMT4">
                  <p:embed/>
                </p:oleObj>
              </mc:Choice>
              <mc:Fallback>
                <p:oleObj name="Equation" r:id="rId5" imgW="36828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3122" y="1633756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6078989" y="38100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6" name="Equation" r:id="rId7" imgW="482400" imgH="444240" progId="Equation.DSMT4">
                  <p:embed/>
                </p:oleObj>
              </mc:Choice>
              <mc:Fallback>
                <p:oleObj name="Equation" r:id="rId7" imgW="4824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8989" y="38100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                              because </a:t>
            </a:r>
            <a:r>
              <a:rPr lang="en-US" dirty="0">
                <a:solidFill>
                  <a:srgbClr val="00007E"/>
                </a:solidFill>
              </a:rPr>
              <a:t>7</a:t>
            </a:r>
            <a:r>
              <a:rPr lang="en-US" baseline="30000" dirty="0">
                <a:solidFill>
                  <a:srgbClr val="00007E"/>
                </a:solidFill>
              </a:rPr>
              <a:t>2</a:t>
            </a:r>
            <a:r>
              <a:rPr lang="en-US" dirty="0">
                <a:solidFill>
                  <a:srgbClr val="00007E"/>
                </a:solidFill>
              </a:rPr>
              <a:t> = 49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533400" y="1083578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4" name="Equation" r:id="rId3" imgW="977760" imgH="622080" progId="Equation.DSMT4">
                  <p:embed/>
                </p:oleObj>
              </mc:Choice>
              <mc:Fallback>
                <p:oleObj name="Equation" r:id="rId3" imgW="9777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83578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583422" y="1270233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5" name="Equation" r:id="rId5" imgW="939600" imgH="444240" progId="Equation.DSMT4">
                  <p:embed/>
                </p:oleObj>
              </mc:Choice>
              <mc:Fallback>
                <p:oleObj name="Equation" r:id="rId5" imgW="9396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422" y="1270233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615967" y="1388378"/>
          <a:ext cx="571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6" name="Equation" r:id="rId7" imgW="571320" imgH="330120" progId="Equation.DSMT4">
                  <p:embed/>
                </p:oleObj>
              </mc:Choice>
              <mc:Fallback>
                <p:oleObj name="Equation" r:id="rId7" imgW="57132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5967" y="1388378"/>
                        <a:ext cx="571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192011" y="2133600"/>
            <a:ext cx="2566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because </a:t>
            </a:r>
            <a:r>
              <a:rPr lang="en-US" sz="2800" dirty="0">
                <a:solidFill>
                  <a:srgbClr val="00007E"/>
                </a:solidFill>
              </a:rPr>
              <a:t>3</a:t>
            </a:r>
            <a:r>
              <a:rPr lang="en-US" sz="2800" baseline="30000" dirty="0">
                <a:solidFill>
                  <a:srgbClr val="00007E"/>
                </a:solidFill>
              </a:rPr>
              <a:t>4</a:t>
            </a:r>
            <a:r>
              <a:rPr lang="en-US" sz="2800" dirty="0">
                <a:solidFill>
                  <a:srgbClr val="00007E"/>
                </a:solidFill>
              </a:rPr>
              <a:t> = 81</a:t>
            </a:r>
            <a:r>
              <a:rPr lang="en-US" sz="2800" dirty="0"/>
              <a:t>.</a:t>
            </a:r>
          </a:p>
        </p:txBody>
      </p:sp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533400" y="1938556"/>
          <a:ext cx="101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7" name="Equation" r:id="rId9" imgW="1015920" imgH="622080" progId="Equation.DSMT4">
                  <p:embed/>
                </p:oleObj>
              </mc:Choice>
              <mc:Fallback>
                <p:oleObj name="Equation" r:id="rId9" imgW="101592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38556"/>
                        <a:ext cx="1016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1600200" y="215037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8" name="Equation" r:id="rId11" imgW="927000" imgH="444240" progId="Equation.DSMT4">
                  <p:embed/>
                </p:oleObj>
              </mc:Choice>
              <mc:Fallback>
                <p:oleObj name="Equation" r:id="rId11" imgW="927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15037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2582411" y="2268989"/>
          <a:ext cx="558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9" name="Equation" r:id="rId13" imgW="558720" imgH="330120" progId="Equation.DSMT4">
                  <p:embed/>
                </p:oleObj>
              </mc:Choice>
              <mc:Fallback>
                <p:oleObj name="Equation" r:id="rId13" imgW="55872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2268989"/>
                        <a:ext cx="558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533400" y="2895600"/>
          <a:ext cx="1282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0" name="Equation" r:id="rId15" imgW="1282680" imgH="672840" progId="Equation.DSMT4">
                  <p:embed/>
                </p:oleObj>
              </mc:Choice>
              <mc:Fallback>
                <p:oleObj name="Equation" r:id="rId15" imgW="1282680" imgH="6728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282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1879833" y="3048000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1" name="Equation" r:id="rId17" imgW="965160" imgH="444240" progId="Equation.DSMT4">
                  <p:embed/>
                </p:oleObj>
              </mc:Choice>
              <mc:Fallback>
                <p:oleObj name="Equation" r:id="rId17" imgW="9651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833" y="3048000"/>
                        <a:ext cx="965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/>
        </p:nvGraphicFramePr>
        <p:xfrm>
          <a:off x="2942322" y="3174534"/>
          <a:ext cx="774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2" name="Equation" r:id="rId19" imgW="774360" imgH="330120" progId="Equation.DSMT4">
                  <p:embed/>
                </p:oleObj>
              </mc:Choice>
              <mc:Fallback>
                <p:oleObj name="Equation" r:id="rId19" imgW="77436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322" y="3174534"/>
                        <a:ext cx="774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/>
        </p:nvGraphicFramePr>
        <p:xfrm>
          <a:off x="3785532" y="3022833"/>
          <a:ext cx="2895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3" name="Equation" r:id="rId21" imgW="2895480" imgH="533160" progId="Equation.DSMT4">
                  <p:embed/>
                </p:oleObj>
              </mc:Choice>
              <mc:Fallback>
                <p:oleObj name="Equation" r:id="rId21" imgW="289548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5532" y="3022833"/>
                        <a:ext cx="2895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8" name="Object 16"/>
          <p:cNvGraphicFramePr>
            <a:graphicFrameLocks noChangeAspect="1"/>
          </p:cNvGraphicFramePr>
          <p:nvPr/>
        </p:nvGraphicFramePr>
        <p:xfrm>
          <a:off x="5304755" y="3962400"/>
          <a:ext cx="372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4" name="Equation" r:id="rId23" imgW="3720960" imgH="533160" progId="Equation.DSMT4">
                  <p:embed/>
                </p:oleObj>
              </mc:Choice>
              <mc:Fallback>
                <p:oleObj name="Equation" r:id="rId23" imgW="372096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755" y="3962400"/>
                        <a:ext cx="372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3208789" y="4868411"/>
            <a:ext cx="3276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is </a:t>
            </a:r>
            <a:r>
              <a:rPr lang="en-US" sz="2800" dirty="0">
                <a:solidFill>
                  <a:srgbClr val="FF0000"/>
                </a:solidFill>
              </a:rPr>
              <a:t>not a real number</a:t>
            </a:r>
            <a:r>
              <a:rPr lang="en-US" sz="2800" dirty="0"/>
              <a:t>.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562600" y="5300444"/>
            <a:ext cx="320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Any even root of a negative number is not a real number. </a:t>
            </a:r>
          </a:p>
        </p:txBody>
      </p:sp>
      <p:graphicFrame>
        <p:nvGraphicFramePr>
          <p:cNvPr id="44050" name="Object 18"/>
          <p:cNvGraphicFramePr>
            <a:graphicFrameLocks noChangeAspect="1"/>
          </p:cNvGraphicFramePr>
          <p:nvPr/>
        </p:nvGraphicFramePr>
        <p:xfrm>
          <a:off x="546100" y="3810000"/>
          <a:ext cx="204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5" name="Equation" r:id="rId25" imgW="2044440" imgH="672840" progId="Equation.DSMT4">
                  <p:embed/>
                </p:oleObj>
              </mc:Choice>
              <mc:Fallback>
                <p:oleObj name="Equation" r:id="rId25" imgW="2044440" imgH="6728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810000"/>
                        <a:ext cx="204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1" name="Object 19"/>
          <p:cNvGraphicFramePr>
            <a:graphicFrameLocks noChangeAspect="1"/>
          </p:cNvGraphicFramePr>
          <p:nvPr/>
        </p:nvGraphicFramePr>
        <p:xfrm>
          <a:off x="2650222" y="3962400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6" name="Equation" r:id="rId27" imgW="1726920" imgH="444240" progId="Equation.DSMT4">
                  <p:embed/>
                </p:oleObj>
              </mc:Choice>
              <mc:Fallback>
                <p:oleObj name="Equation" r:id="rId27" imgW="1726920" imgH="4442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222" y="3962400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/>
        </p:nvGraphicFramePr>
        <p:xfrm>
          <a:off x="4427989" y="4098022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7" name="Equation" r:id="rId29" imgW="838080" imgH="330120" progId="Equation.DSMT4">
                  <p:embed/>
                </p:oleObj>
              </mc:Choice>
              <mc:Fallback>
                <p:oleObj name="Equation" r:id="rId29" imgW="838080" imgH="3301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9" y="4098022"/>
                        <a:ext cx="838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533400" y="4724400"/>
          <a:ext cx="1460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8" name="Equation" r:id="rId31" imgW="1460160" imgH="672840" progId="Equation.DSMT4">
                  <p:embed/>
                </p:oleObj>
              </mc:Choice>
              <mc:Fallback>
                <p:oleObj name="Equation" r:id="rId31" imgW="1460160" imgH="6728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24400"/>
                        <a:ext cx="1460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/>
        </p:nvGraphicFramePr>
        <p:xfrm>
          <a:off x="2057400" y="4876800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9" name="Equation" r:id="rId33" imgW="1143000" imgH="444240" progId="Equation.DSMT4">
                  <p:embed/>
                </p:oleObj>
              </mc:Choice>
              <mc:Fallback>
                <p:oleObj name="Equation" r:id="rId33" imgW="1143000" imgH="4442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76800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For nonzero real numbers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and rational numbers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exponent 1: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	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any real number.)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exponent 0: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	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0)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product rule: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dirty="0">
                <a:solidFill>
                  <a:srgbClr val="0000FF"/>
                </a:solidFill>
              </a:rPr>
              <a:t> ∙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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 </a:t>
            </a:r>
            <a:r>
              <a:rPr lang="en-US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514350" indent="-514350">
              <a:spcBef>
                <a:spcPts val="24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quotient rule: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the Rules for Exponents</a:t>
            </a:r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3727450" y="4538354"/>
          <a:ext cx="1473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8" name="Equation" r:id="rId3" imgW="1473120" imgH="876240" progId="Equation.DSMT4">
                  <p:embed/>
                </p:oleObj>
              </mc:Choice>
              <mc:Fallback>
                <p:oleObj name="Equation" r:id="rId3" imgW="147312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7450" y="4538354"/>
                        <a:ext cx="1473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 (cont.)</a:t>
            </a:r>
          </a:p>
          <a:p>
            <a:pPr algn="ctr"/>
            <a:r>
              <a:rPr lang="en-US" sz="1000" dirty="0">
                <a:solidFill>
                  <a:srgbClr val="000000"/>
                </a:solidFill>
              </a:rPr>
              <a:t> </a:t>
            </a:r>
            <a:endParaRPr lang="en-US" sz="1000" dirty="0"/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Negative exponents: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rule: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of a product: </a:t>
            </a:r>
          </a:p>
          <a:p>
            <a:pPr marL="514350" indent="-514350">
              <a:buFont typeface="+mj-lt"/>
              <a:buAutoNum type="arabicPeriod" startAt="5"/>
            </a:pPr>
            <a:endParaRPr lang="en-US" sz="120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of a quotient: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the Rules for Exponents</a:t>
            </a:r>
          </a:p>
        </p:txBody>
      </p:sp>
      <p:graphicFrame>
        <p:nvGraphicFramePr>
          <p:cNvPr id="61443" name="Object 2"/>
          <p:cNvGraphicFramePr>
            <a:graphicFrameLocks noChangeAspect="1"/>
          </p:cNvGraphicFramePr>
          <p:nvPr/>
        </p:nvGraphicFramePr>
        <p:xfrm>
          <a:off x="4064000" y="1828800"/>
          <a:ext cx="266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0" name="Equation" r:id="rId3" imgW="2666880" imgH="838080" progId="Equation.DSMT4">
                  <p:embed/>
                </p:oleObj>
              </mc:Choice>
              <mc:Fallback>
                <p:oleObj name="Equation" r:id="rId3" imgW="26668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1828800"/>
                        <a:ext cx="266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2"/>
          <p:cNvGraphicFramePr>
            <a:graphicFrameLocks noChangeAspect="1"/>
          </p:cNvGraphicFramePr>
          <p:nvPr/>
        </p:nvGraphicFramePr>
        <p:xfrm>
          <a:off x="2809060" y="2436813"/>
          <a:ext cx="1651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1" name="Equation" r:id="rId5" imgW="1650960" imgH="634680" progId="Equation.DSMT4">
                  <p:embed/>
                </p:oleObj>
              </mc:Choice>
              <mc:Fallback>
                <p:oleObj name="Equation" r:id="rId5" imgW="165096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060" y="2436813"/>
                        <a:ext cx="1651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4000500" y="2997200"/>
          <a:ext cx="1790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2" name="Equation" r:id="rId7" imgW="1790640" imgH="533160" progId="Equation.DSMT4">
                  <p:embed/>
                </p:oleObj>
              </mc:Choice>
              <mc:Fallback>
                <p:oleObj name="Equation" r:id="rId7" imgW="17906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997200"/>
                        <a:ext cx="1790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2"/>
          <p:cNvGraphicFramePr>
            <a:graphicFrameLocks noChangeAspect="1"/>
          </p:cNvGraphicFramePr>
          <p:nvPr/>
        </p:nvGraphicFramePr>
        <p:xfrm>
          <a:off x="4102100" y="3505200"/>
          <a:ext cx="1536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3" name="Equation" r:id="rId9" imgW="1536480" imgH="990360" progId="Equation.DSMT4">
                  <p:embed/>
                </p:oleObj>
              </mc:Choice>
              <mc:Fallback>
                <p:oleObj name="Equation" r:id="rId9" imgW="153648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3505200"/>
                        <a:ext cx="1536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is any integer,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is a real number, then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In radical notation: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General Form</a:t>
            </a:r>
          </a:p>
        </p:txBody>
      </p:sp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8195735" y="1583266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4" name="Equation" r:id="rId3" imgW="368280" imgH="622080" progId="Equation.DSMT4">
                  <p:embed/>
                </p:oleObj>
              </mc:Choice>
              <mc:Fallback>
                <p:oleObj name="Equation" r:id="rId3" imgW="3682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5735" y="1583266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3098800" y="2819400"/>
          <a:ext cx="2921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5" name="Equation" r:id="rId5" imgW="2920680" imgH="749160" progId="Equation.DSMT4">
                  <p:embed/>
                </p:oleObj>
              </mc:Choice>
              <mc:Fallback>
                <p:oleObj name="Equation" r:id="rId5" imgW="2920680" imgH="749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2819400"/>
                        <a:ext cx="2921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3369734" y="3708399"/>
          <a:ext cx="2743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6" name="Equation" r:id="rId7" imgW="2743200" imgH="749160" progId="Equation.DSMT4">
                  <p:embed/>
                </p:oleObj>
              </mc:Choice>
              <mc:Fallback>
                <p:oleObj name="Equation" r:id="rId7" imgW="2743200" imgH="749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734" y="3708399"/>
                        <a:ext cx="27432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6121167" y="59422"/>
          <a:ext cx="469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7" name="Equation" r:id="rId9" imgW="469800" imgH="698400" progId="Equation.DSMT4">
                  <p:embed/>
                </p:oleObj>
              </mc:Choice>
              <mc:Fallback>
                <p:oleObj name="Equation" r:id="rId9" imgW="46980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167" y="59422"/>
                        <a:ext cx="469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701</Words>
  <Application>Microsoft Office PowerPoint</Application>
  <PresentationFormat>On-screen Show (4:3)</PresentationFormat>
  <Paragraphs>109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Courier New</vt:lpstr>
      <vt:lpstr>Office Theme</vt:lpstr>
      <vt:lpstr>Equation</vt:lpstr>
      <vt:lpstr>Section 7.R.3</vt:lpstr>
      <vt:lpstr>Objectives</vt:lpstr>
      <vt:lpstr>nth Roots </vt:lpstr>
      <vt:lpstr>Radical Notation </vt:lpstr>
      <vt:lpstr>Note </vt:lpstr>
      <vt:lpstr>Example 1: Evaluating nth Roots </vt:lpstr>
      <vt:lpstr>Summary of the Rules for Exponents</vt:lpstr>
      <vt:lpstr>Summary of the Rules for Exponents</vt:lpstr>
      <vt:lpstr>The General Form</vt:lpstr>
      <vt:lpstr>Example 2: Converting from Exponential Notation to Radical Notation</vt:lpstr>
      <vt:lpstr>Example 2: Converting from Exponential Notation to Radical Notation (cont.)</vt:lpstr>
      <vt:lpstr>Rational Exponents </vt:lpstr>
      <vt:lpstr>Example 3: Simplifying Expressions with Rational Exponents </vt:lpstr>
      <vt:lpstr>Example 3: Simplifying Expressions with Rational Exponents (cont.)</vt:lpstr>
      <vt:lpstr>Example 3: Simplifying Expressions with Rational Exponents (cont.)</vt:lpstr>
      <vt:lpstr>Example 4: Simplifying Radical Notation by Changing to Exponential Notation</vt:lpstr>
      <vt:lpstr>Example 4: Simplifying Radical Notation by Changing to Exponential Notation (cont.)</vt:lpstr>
      <vt:lpstr>Example 4: Simplifying Radical Notation by Changing to Exponential Notation (cont.)</vt:lpstr>
      <vt:lpstr>Example 5: Evaluating Rational Exponents using a Calculator </vt:lpstr>
      <vt:lpstr>Example 5: Evaluating Rational Exponents using a Calculator (cont.)</vt:lpstr>
      <vt:lpstr>Example 5: Evaluating Rational Exponents using a Calculator (cont.)</vt:lpstr>
      <vt:lpstr>Example 5: Evaluating Rational Exponents using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129</cp:revision>
  <dcterms:created xsi:type="dcterms:W3CDTF">2013-04-26T14:43:13Z</dcterms:created>
  <dcterms:modified xsi:type="dcterms:W3CDTF">2020-05-12T18:05:54Z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4BAEFF20-2134-4CA7-B09C-E7698E591FAD</vt:lpwstr>
  </property>
  <property fmtid="{D5CDD505-2E9C-101B-9397-08002B2CF9AE}" pid="3" name="ArticulatePath">
    <vt:lpwstr>DEV2e_15_3</vt:lpwstr>
  </property>
</Properties>
</file>