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86" r:id="rId4"/>
    <p:sldId id="288" r:id="rId5"/>
    <p:sldId id="287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21" autoAdjust="0"/>
  </p:normalViewPr>
  <p:slideViewPr>
    <p:cSldViewPr>
      <p:cViewPr varScale="1">
        <p:scale>
          <a:sx n="113" d="100"/>
          <a:sy n="113" d="100"/>
        </p:scale>
        <p:origin x="15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1447800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5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6" name="Equation" r:id="rId5" imgW="774360" imgH="838080" progId="Equation.DSMT4">
                  <p:embed/>
                </p:oleObj>
              </mc:Choice>
              <mc:Fallback>
                <p:oleObj name="Equation" r:id="rId5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7" name="Equation" r:id="rId7" imgW="2374560" imgH="838080" progId="Equation.DSMT4">
                  <p:embed/>
                </p:oleObj>
              </mc:Choice>
              <mc:Fallback>
                <p:oleObj name="Equation" r:id="rId7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expressions between exponential and logarithmic form.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logarithms by using their basic properties.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definitions of exponential and logarithmic functions to solve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exponential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 err="1">
                <a:solidFill>
                  <a:srgbClr val="0000FF"/>
                </a:solidFill>
              </a:rPr>
              <a:t>log</a:t>
            </a:r>
            <a:r>
              <a:rPr lang="en-US" i="1" baseline="-25000" dirty="0" err="1">
                <a:solidFill>
                  <a:srgbClr val="0000FF"/>
                </a:solidFill>
              </a:rPr>
              <a:t>b</a:t>
            </a:r>
            <a:r>
              <a:rPr lang="en-US" i="1" dirty="0" err="1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120640"/>
            <a:ext cx="8229600" cy="594360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Note that in each case the base of the exponent is the base of the logarithm.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5" name="Equation" r:id="rId3" imgW="761760" imgH="622080" progId="Equation.DSMT4">
                  <p:embed/>
                </p:oleObj>
              </mc:Choice>
              <mc:Fallback>
                <p:oleObj name="Equation" r:id="rId3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6" name="Equation" r:id="rId5" imgW="1143000" imgH="622080" progId="Equation.DSMT4">
                  <p:embed/>
                </p:oleObj>
              </mc:Choice>
              <mc:Fallback>
                <p:oleObj name="Equation" r:id="rId5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log</a:t>
            </a:r>
            <a:r>
              <a:rPr lang="en-US" b="1" i="1" baseline="-25000" dirty="0" err="1">
                <a:solidFill>
                  <a:srgbClr val="000000"/>
                </a:solidFill>
              </a:rPr>
              <a:t>b</a:t>
            </a:r>
            <a:r>
              <a:rPr lang="en-US" b="1" i="1" dirty="0" err="1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 err="1">
                <a:solidFill>
                  <a:srgbClr val="000000"/>
                </a:solidFill>
              </a:rPr>
              <a:t>log</a:t>
            </a:r>
            <a:r>
              <a:rPr lang="fr-FR" b="1" i="1" baseline="-25000" dirty="0" err="1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 err="1">
                <a:solidFill>
                  <a:srgbClr val="000000"/>
                </a:solidFill>
              </a:rPr>
              <a:t>b</a:t>
            </a:r>
            <a:r>
              <a:rPr lang="fr-FR" b="1" i="1" baseline="30000" dirty="0" err="1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1066800" y="3792244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5" name="Equation" r:id="rId3" imgW="1244520" imgH="393480" progId="Equation.DSMT4">
                  <p:embed/>
                </p:oleObj>
              </mc:Choice>
              <mc:Fallback>
                <p:oleObj name="Equation" r:id="rId3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92244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4" name="Equation" r:id="rId3" imgW="1269720" imgH="431640" progId="Equation.DSMT4">
                  <p:embed/>
                </p:oleObj>
              </mc:Choice>
              <mc:Fallback>
                <p:oleObj name="Equation" r:id="rId3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1922756" y="2294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5" name="Equation" r:id="rId5" imgW="495000" imgH="291960" progId="Equation.DSMT4">
                  <p:embed/>
                </p:oleObj>
              </mc:Choice>
              <mc:Fallback>
                <p:oleObj name="Equation" r:id="rId5" imgW="495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2294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2209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6" name="Equation" r:id="rId7" imgW="1295280" imgH="431640" progId="Equation.DSMT4">
                  <p:embed/>
                </p:oleObj>
              </mc:Choice>
              <mc:Fallback>
                <p:oleObj name="Equation" r:id="rId7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941513" y="2927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7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927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835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600722" y="3549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8" name="Equation" r:id="rId11" imgW="1511280" imgH="393480" progId="Equation.DSMT4">
                  <p:embed/>
                </p:oleObj>
              </mc:Choice>
              <mc:Fallback>
                <p:oleObj name="Equation" r:id="rId11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549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167878" y="3575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9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575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489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609600" y="4361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0" name="Equation" r:id="rId15" imgW="1460160" imgH="431640" progId="Equation.DSMT4">
                  <p:embed/>
                </p:oleObj>
              </mc:Choice>
              <mc:Fallback>
                <p:oleObj name="Equation" r:id="rId15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61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/>
        </p:nvGraphicFramePr>
        <p:xfrm>
          <a:off x="2133600" y="4330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1" name="Equation" r:id="rId17" imgW="1180800" imgH="469800" progId="Equation.DSMT4">
                  <p:embed/>
                </p:oleObj>
              </mc:Choice>
              <mc:Fallback>
                <p:oleObj name="Equation" r:id="rId17" imgW="11808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30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/>
        </p:nvGraphicFramePr>
        <p:xfrm>
          <a:off x="2133600" y="4953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62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53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4347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9020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4" name="Equation" r:id="rId3" imgW="3695400" imgH="622080" progId="Equation.DSMT4">
                  <p:embed/>
                </p:oleObj>
              </mc:Choice>
              <mc:Fallback>
                <p:oleObj name="Equation" r:id="rId3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5" name="Equation" r:id="rId5" imgW="1828800" imgH="431640" progId="Equation.DSMT4">
                  <p:embed/>
                </p:oleObj>
              </mc:Choice>
              <mc:Fallback>
                <p:oleObj name="Equation" r:id="rId5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6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7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8" name="Equation" r:id="rId11" imgW="1587240" imgH="469800" progId="Equation.DSMT4">
                  <p:embed/>
                </p:oleObj>
              </mc:Choice>
              <mc:Fallback>
                <p:oleObj name="Equation" r:id="rId11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9"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407112" y="1640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2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1640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971800" y="3867090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530352" y="51816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3" name="Equation" r:id="rId5" imgW="2476440" imgH="838080" progId="Equation.DSMT4">
                  <p:embed/>
                </p:oleObj>
              </mc:Choice>
              <mc:Fallback>
                <p:oleObj name="Equation" r:id="rId5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838200" y="2783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4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83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1524000" y="3657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5" name="Equation" r:id="rId9" imgW="1054080" imgH="622080" progId="Equation.DSMT4">
                  <p:embed/>
                </p:oleObj>
              </mc:Choice>
              <mc:Fallback>
                <p:oleObj name="Equation" r:id="rId9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657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1524000" y="4392966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6" name="Equation" r:id="rId11" imgW="1434960" imgH="749160" progId="Equation.DSMT4">
                  <p:embed/>
                </p:oleObj>
              </mc:Choice>
              <mc:Fallback>
                <p:oleObj name="Equation" r:id="rId11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92966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3048000" y="47244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7" name="Equation" r:id="rId13" imgW="583920" imgH="368280" progId="Equation.DSMT4">
                  <p:embed/>
                </p:oleObj>
              </mc:Choice>
              <mc:Fallback>
                <p:oleObj name="Equation" r:id="rId13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3675356" y="480947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8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80947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1398234" y="1793288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8" name="Equation" r:id="rId3" imgW="1346040" imgH="431640" progId="Equation.DSMT4">
                  <p:embed/>
                </p:oleObj>
              </mc:Choice>
              <mc:Fallback>
                <p:oleObj name="Equation" r:id="rId3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1793288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819400" y="3562290"/>
            <a:ext cx="632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9" name="Equation" r:id="rId5" imgW="1346040" imgH="431640" progId="Equation.DSMT4">
                  <p:embed/>
                </p:oleObj>
              </mc:Choice>
              <mc:Fallback>
                <p:oleObj name="Equation" r:id="rId5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0" name="Equation" r:id="rId7" imgW="888840" imgH="380880" progId="Equation.DSMT4">
                  <p:embed/>
                </p:oleObj>
              </mc:Choice>
              <mc:Fallback>
                <p:oleObj name="Equation" r:id="rId7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1" name="Equation" r:id="rId9" imgW="1346040" imgH="634680" progId="Equation.DSMT4">
                  <p:embed/>
                </p:oleObj>
              </mc:Choice>
              <mc:Fallback>
                <p:oleObj name="Equation" r:id="rId9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2" name="Equation" r:id="rId11" imgW="1066680" imgH="368280" progId="Equation.DSMT4">
                  <p:embed/>
                </p:oleObj>
              </mc:Choice>
              <mc:Fallback>
                <p:oleObj name="Equation" r:id="rId11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367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Roboto Condensed</vt:lpstr>
      <vt:lpstr>Symbol</vt:lpstr>
      <vt:lpstr>Times New Roman</vt:lpstr>
      <vt:lpstr>Office Theme</vt:lpstr>
      <vt:lpstr>Equation</vt:lpstr>
      <vt:lpstr>Section 7.R.4</vt:lpstr>
      <vt:lpstr>Objectives</vt:lpstr>
      <vt:lpstr>Definition of Logarithm (base b) </vt:lpstr>
      <vt:lpstr>Example 1: Translating Between Exponential and Logarithmic Form</vt:lpstr>
      <vt:lpstr>Basic Properties of Logarithms </vt:lpstr>
      <vt:lpstr>Example 2: Evaluating Logarithms</vt:lpstr>
      <vt:lpstr>Example 2: Evaluating Logarithms (cont.)</vt:lpstr>
      <vt:lpstr>Example 3: Solving Logarithmic Equations</vt:lpstr>
      <vt:lpstr>Example 4: Solving Logarithmic Equations</vt:lpstr>
      <vt:lpstr>Example 4: Solving Logarithmic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122</cp:revision>
  <dcterms:created xsi:type="dcterms:W3CDTF">2013-04-26T14:43:13Z</dcterms:created>
  <dcterms:modified xsi:type="dcterms:W3CDTF">2020-05-12T18:07:02Z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293A2EFB-5545-46D0-A144-DD6A0541490B</vt:lpwstr>
  </property>
  <property fmtid="{D5CDD505-2E9C-101B-9397-08002B2CF9AE}" pid="3" name="ArticulatePath">
    <vt:lpwstr>DEV2e_17_4</vt:lpwstr>
  </property>
</Properties>
</file>