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9" r:id="rId3"/>
    <p:sldId id="286" r:id="rId4"/>
    <p:sldId id="261" r:id="rId5"/>
    <p:sldId id="262" r:id="rId6"/>
    <p:sldId id="263" r:id="rId7"/>
    <p:sldId id="264" r:id="rId8"/>
    <p:sldId id="265" r:id="rId9"/>
    <p:sldId id="293" r:id="rId10"/>
    <p:sldId id="292" r:id="rId11"/>
    <p:sldId id="288" r:id="rId12"/>
    <p:sldId id="296" r:id="rId13"/>
    <p:sldId id="269" r:id="rId14"/>
    <p:sldId id="294" r:id="rId15"/>
    <p:sldId id="295" r:id="rId16"/>
    <p:sldId id="271" r:id="rId17"/>
    <p:sldId id="272" r:id="rId18"/>
    <p:sldId id="297" r:id="rId19"/>
    <p:sldId id="298" r:id="rId20"/>
    <p:sldId id="289" r:id="rId21"/>
    <p:sldId id="275" r:id="rId22"/>
    <p:sldId id="276" r:id="rId23"/>
    <p:sldId id="299" r:id="rId24"/>
    <p:sldId id="279" r:id="rId25"/>
    <p:sldId id="300" r:id="rId26"/>
    <p:sldId id="281" r:id="rId27"/>
    <p:sldId id="282" r:id="rId28"/>
  </p:sldIdLst>
  <p:sldSz cx="9144000" cy="6858000" type="screen4x3"/>
  <p:notesSz cx="6858000" cy="9144000"/>
  <p:custDataLst>
    <p:tags r:id="rId3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7A79883-2F9B-FD47-8286-6F96C789AEB3}">
          <p14:sldIdLst>
            <p14:sldId id="256"/>
            <p14:sldId id="259"/>
            <p14:sldId id="286"/>
            <p14:sldId id="261"/>
            <p14:sldId id="262"/>
            <p14:sldId id="263"/>
            <p14:sldId id="264"/>
            <p14:sldId id="265"/>
            <p14:sldId id="293"/>
            <p14:sldId id="292"/>
            <p14:sldId id="288"/>
            <p14:sldId id="296"/>
            <p14:sldId id="269"/>
            <p14:sldId id="294"/>
            <p14:sldId id="295"/>
            <p14:sldId id="271"/>
            <p14:sldId id="272"/>
            <p14:sldId id="297"/>
            <p14:sldId id="298"/>
            <p14:sldId id="289"/>
            <p14:sldId id="275"/>
            <p14:sldId id="276"/>
            <p14:sldId id="299"/>
            <p14:sldId id="279"/>
            <p14:sldId id="300"/>
            <p14:sldId id="281"/>
            <p14:sldId id="282"/>
          </p14:sldIdLst>
        </p14:section>
      </p14:sectionLst>
    </p:ext>
    <p:ext uri="{EFAFB233-063F-42B5-8137-9DF3F51BA10A}">
      <p15:sldGuideLst xmlns:p15="http://schemas.microsoft.com/office/powerpoint/2012/main">
        <p15:guide id="1" orient="horz" pos="96" userDrawn="1">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cmAuthor id="1" name="Belloit, Nicholas G" initials="BNG" lastIdx="1" clrIdx="0"/>
  <p:cmAuthor id="8" name="Belloit, Nicholas G" initials="BNG [8]" lastIdx="1" clrIdx="7"/>
  <p:cmAuthor id="2" name="Belloit, Nicholas G" initials="BNG [2]" lastIdx="1" clrIdx="1"/>
  <p:cmAuthor id="9" name="Belloit, Nicholas G" initials="BNG [9]" lastIdx="1" clrIdx="8"/>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8080"/>
    <a:srgbClr val="2A7B9E"/>
    <a:srgbClr val="0000FF"/>
    <a:srgbClr val="000099"/>
    <a:srgbClr val="9900FF"/>
    <a:srgbClr val="000000"/>
    <a:srgbClr val="FFFFCC"/>
    <a:srgbClr val="FF00FF"/>
    <a:srgbClr val="36609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228" autoAdjust="0"/>
    <p:restoredTop sz="94660"/>
  </p:normalViewPr>
  <p:slideViewPr>
    <p:cSldViewPr>
      <p:cViewPr varScale="1">
        <p:scale>
          <a:sx n="119" d="100"/>
          <a:sy n="119" d="100"/>
        </p:scale>
        <p:origin x="1512" y="108"/>
      </p:cViewPr>
      <p:guideLst>
        <p:guide orient="horz" pos="96"/>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35" Type="http://schemas.openxmlformats.org/officeDocument/2006/relationships/theme" Target="theme/theme1.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9.emf"/><Relationship Id="rId1" Type="http://schemas.openxmlformats.org/officeDocument/2006/relationships/image" Target="../media/image28.e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emf"/><Relationship Id="rId2" Type="http://schemas.openxmlformats.org/officeDocument/2006/relationships/image" Target="../media/image32.emf"/><Relationship Id="rId1" Type="http://schemas.openxmlformats.org/officeDocument/2006/relationships/image" Target="../media/image31.emf"/><Relationship Id="rId5" Type="http://schemas.openxmlformats.org/officeDocument/2006/relationships/image" Target="../media/image35.emf"/><Relationship Id="rId4" Type="http://schemas.openxmlformats.org/officeDocument/2006/relationships/image" Target="../media/image34.emf"/></Relationships>
</file>

<file path=ppt/drawings/_rels/vmlDrawing12.vml.rels><?xml version="1.0" encoding="UTF-8" standalone="yes"?>
<Relationships xmlns="http://schemas.openxmlformats.org/package/2006/relationships"><Relationship Id="rId2" Type="http://schemas.openxmlformats.org/officeDocument/2006/relationships/image" Target="../media/image37.emf"/><Relationship Id="rId1" Type="http://schemas.openxmlformats.org/officeDocument/2006/relationships/image" Target="../media/image36.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9.emf"/><Relationship Id="rId1" Type="http://schemas.openxmlformats.org/officeDocument/2006/relationships/image" Target="../media/image38.e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wmf"/><Relationship Id="rId1" Type="http://schemas.openxmlformats.org/officeDocument/2006/relationships/image" Target="../media/image7.e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image" Target="../media/image10.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image" Target="../media/image15.emf"/><Relationship Id="rId1" Type="http://schemas.openxmlformats.org/officeDocument/2006/relationships/image" Target="../media/image14.emf"/><Relationship Id="rId6" Type="http://schemas.openxmlformats.org/officeDocument/2006/relationships/image" Target="../media/image19.emf"/><Relationship Id="rId5" Type="http://schemas.openxmlformats.org/officeDocument/2006/relationships/image" Target="../media/image18.emf"/><Relationship Id="rId4" Type="http://schemas.openxmlformats.org/officeDocument/2006/relationships/image" Target="../media/image17.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0.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6.emf"/><Relationship Id="rId2" Type="http://schemas.openxmlformats.org/officeDocument/2006/relationships/image" Target="../media/image25.emf"/><Relationship Id="rId1" Type="http://schemas.openxmlformats.org/officeDocument/2006/relationships/image" Target="../media/image24.emf"/><Relationship Id="rId4" Type="http://schemas.openxmlformats.org/officeDocument/2006/relationships/image" Target="../media/image2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5/12/2020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2623671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FA43670-4766-4587-A3AA-715C8B3EE45C}" type="datetimeFigureOut">
              <a:rPr lang="en-US" smtClean="0"/>
              <a:pPr/>
              <a:t>5/12/2020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F67E5-DC27-4858-B4F5-969ACB0B1D78}" type="slidenum">
              <a:rPr lang="en-US" smtClean="0"/>
              <a:pPr/>
              <a:t>‹#›</a:t>
            </a:fld>
            <a:endParaRPr lang="en-US"/>
          </a:p>
        </p:txBody>
      </p:sp>
    </p:spTree>
    <p:extLst>
      <p:ext uri="{BB962C8B-B14F-4D97-AF65-F5344CB8AC3E}">
        <p14:creationId xmlns:p14="http://schemas.microsoft.com/office/powerpoint/2010/main" val="18623299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   </a:t>
            </a:r>
          </a:p>
          <a:p>
            <a:pPr eaLnBrk="1" hangingPunct="1"/>
            <a:r>
              <a:rPr lang="en-US" baseline="-25000" dirty="0">
                <a:solidFill>
                  <a:srgbClr val="2A7B9E"/>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553998"/>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A7B9E"/>
                </a:solidFill>
              </a:rPr>
              <a:t>Copyright © by Hawkes Learning</a:t>
            </a:r>
          </a:p>
          <a:p>
            <a:pPr eaLnBrk="1" hangingPunct="1"/>
            <a:r>
              <a:rPr lang="en-US" baseline="-25000" dirty="0">
                <a:solidFill>
                  <a:srgbClr val="2A7B9E"/>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5.vml"/><Relationship Id="rId5" Type="http://schemas.openxmlformats.org/officeDocument/2006/relationships/image" Target="../media/image13.png"/><Relationship Id="rId4" Type="http://schemas.openxmlformats.org/officeDocument/2006/relationships/image" Target="../media/image12.emf"/></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8.e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e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7.emf"/><Relationship Id="rId4" Type="http://schemas.openxmlformats.org/officeDocument/2006/relationships/image" Target="../media/image14.emf"/><Relationship Id="rId9" Type="http://schemas.openxmlformats.org/officeDocument/2006/relationships/oleObject" Target="../embeddings/oleObject15.bin"/><Relationship Id="rId14" Type="http://schemas.openxmlformats.org/officeDocument/2006/relationships/image" Target="../media/image19.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21.png"/><Relationship Id="rId4" Type="http://schemas.openxmlformats.org/officeDocument/2006/relationships/image" Target="../media/image20.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 Id="rId5" Type="http://schemas.openxmlformats.org/officeDocument/2006/relationships/image" Target="../media/image23.png"/><Relationship Id="rId4" Type="http://schemas.openxmlformats.org/officeDocument/2006/relationships/image" Target="../media/image22.emf"/></Relationships>
</file>

<file path=ppt/slides/_rels/slide17.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5.emf"/><Relationship Id="rId5" Type="http://schemas.openxmlformats.org/officeDocument/2006/relationships/oleObject" Target="../embeddings/oleObject21.bin"/><Relationship Id="rId10" Type="http://schemas.openxmlformats.org/officeDocument/2006/relationships/image" Target="../media/image27.emf"/><Relationship Id="rId4" Type="http://schemas.openxmlformats.org/officeDocument/2006/relationships/image" Target="../media/image24.emf"/><Relationship Id="rId9" Type="http://schemas.openxmlformats.org/officeDocument/2006/relationships/oleObject" Target="../embeddings/oleObject23.bin"/></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emf"/><Relationship Id="rId5" Type="http://schemas.openxmlformats.org/officeDocument/2006/relationships/oleObject" Target="../embeddings/oleObject25.bin"/><Relationship Id="rId4" Type="http://schemas.openxmlformats.org/officeDocument/2006/relationships/image" Target="../media/image28.emf"/></Relationships>
</file>

<file path=ppt/slides/_rels/slide21.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image" Target="../media/image33.emf"/><Relationship Id="rId3" Type="http://schemas.openxmlformats.org/officeDocument/2006/relationships/oleObject" Target="../embeddings/oleObject26.bin"/><Relationship Id="rId7" Type="http://schemas.openxmlformats.org/officeDocument/2006/relationships/oleObject" Target="../embeddings/oleObject28.bin"/><Relationship Id="rId12" Type="http://schemas.openxmlformats.org/officeDocument/2006/relationships/image" Target="../media/image35.e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emf"/><Relationship Id="rId11" Type="http://schemas.openxmlformats.org/officeDocument/2006/relationships/oleObject" Target="../embeddings/oleObject30.bin"/><Relationship Id="rId5" Type="http://schemas.openxmlformats.org/officeDocument/2006/relationships/oleObject" Target="../embeddings/oleObject27.bin"/><Relationship Id="rId10" Type="http://schemas.openxmlformats.org/officeDocument/2006/relationships/image" Target="../media/image34.emf"/><Relationship Id="rId4" Type="http://schemas.openxmlformats.org/officeDocument/2006/relationships/image" Target="../media/image31.emf"/><Relationship Id="rId9" Type="http://schemas.openxmlformats.org/officeDocument/2006/relationships/oleObject" Target="../embeddings/oleObject29.bin"/></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7.emf"/><Relationship Id="rId5" Type="http://schemas.openxmlformats.org/officeDocument/2006/relationships/oleObject" Target="../embeddings/oleObject32.bin"/><Relationship Id="rId4" Type="http://schemas.openxmlformats.org/officeDocument/2006/relationships/image" Target="../media/image36.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9.emf"/><Relationship Id="rId5" Type="http://schemas.openxmlformats.org/officeDocument/2006/relationships/oleObject" Target="../embeddings/oleObject34.bin"/><Relationship Id="rId4" Type="http://schemas.openxmlformats.org/officeDocument/2006/relationships/image" Target="../media/image38.emf"/></Relationships>
</file>

<file path=ppt/slides/_rels/slide25.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6" Type="http://schemas.openxmlformats.org/officeDocument/2006/relationships/image" Target="../media/image44.png"/><Relationship Id="rId5" Type="http://schemas.openxmlformats.org/officeDocument/2006/relationships/image" Target="../media/image43.png"/><Relationship Id="rId4" Type="http://schemas.openxmlformats.org/officeDocument/2006/relationships/image" Target="../media/image42.png"/></Relationships>
</file>

<file path=ppt/slides/_rels/slide26.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4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5.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oleObject" Target="../embeddings/oleObject6.bin"/><Relationship Id="rId7"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8.wmf"/><Relationship Id="rId5" Type="http://schemas.openxmlformats.org/officeDocument/2006/relationships/oleObject" Target="../embeddings/oleObject7.bin"/><Relationship Id="rId4" Type="http://schemas.openxmlformats.org/officeDocument/2006/relationships/image" Target="../media/image7.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emf"/><Relationship Id="rId5" Type="http://schemas.openxmlformats.org/officeDocument/2006/relationships/oleObject" Target="../embeddings/oleObject10.bin"/><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9.</a:t>
            </a:r>
            <a:r>
              <a:rPr lang="en-US" b="1" dirty="0">
                <a:solidFill>
                  <a:srgbClr val="1F497D"/>
                </a:solidFill>
                <a:latin typeface="Arial" charset="0"/>
                <a:cs typeface="Arial" charset="0"/>
              </a:rPr>
              <a:t>R.1</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r>
              <a:rPr lang="en-US" b="1" i="1" dirty="0">
                <a:solidFill>
                  <a:srgbClr val="1F497D"/>
                </a:solidFill>
              </a:rPr>
              <a:t>Systems of Linear Equations: Solutions by Graphing</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a:t>
            </a:r>
            <a:endParaRPr lang="en-US" dirty="0"/>
          </a:p>
        </p:txBody>
      </p:sp>
      <p:sp>
        <p:nvSpPr>
          <p:cNvPr id="3" name="Content Placeholder 2"/>
          <p:cNvSpPr>
            <a:spLocks noGrp="1"/>
          </p:cNvSpPr>
          <p:nvPr>
            <p:ph idx="1"/>
          </p:nvPr>
        </p:nvSpPr>
        <p:spPr>
          <a:xfrm>
            <a:off x="457200" y="1066800"/>
            <a:ext cx="8229600" cy="2074414"/>
          </a:xfrm>
        </p:spPr>
        <p:txBody>
          <a:bodyPr>
            <a:spAutoFit/>
          </a:bodyPr>
          <a:lstStyle/>
          <a:p>
            <a:r>
              <a:rPr lang="en-US" dirty="0">
                <a:solidFill>
                  <a:schemeClr val="tx1"/>
                </a:solidFill>
              </a:rPr>
              <a:t>Solve the system of equations by graphing.</a:t>
            </a:r>
          </a:p>
          <a:p>
            <a:endParaRPr lang="en-US" dirty="0">
              <a:solidFill>
                <a:schemeClr val="tx1"/>
              </a:solidFill>
            </a:endParaRPr>
          </a:p>
          <a:p>
            <a:endParaRPr lang="en-US" dirty="0">
              <a:solidFill>
                <a:schemeClr val="tx1"/>
              </a:solidFill>
            </a:endParaRPr>
          </a:p>
          <a:p>
            <a:pPr>
              <a:spcBef>
                <a:spcPts val="72"/>
              </a:spcBef>
            </a:pPr>
            <a:r>
              <a:rPr lang="en-US" b="1" dirty="0">
                <a:solidFill>
                  <a:schemeClr val="tx1"/>
                </a:solidFill>
              </a:rPr>
              <a:t>Solution</a:t>
            </a:r>
            <a:endParaRPr lang="en-US" dirty="0"/>
          </a:p>
        </p:txBody>
      </p:sp>
      <p:graphicFrame>
        <p:nvGraphicFramePr>
          <p:cNvPr id="35842" name="Object 4"/>
          <p:cNvGraphicFramePr>
            <a:graphicFrameLocks noChangeAspect="1"/>
          </p:cNvGraphicFramePr>
          <p:nvPr>
            <p:extLst>
              <p:ext uri="{D42A27DB-BD31-4B8C-83A1-F6EECF244321}">
                <p14:modId xmlns:p14="http://schemas.microsoft.com/office/powerpoint/2010/main" val="1528454929"/>
              </p:ext>
            </p:extLst>
          </p:nvPr>
        </p:nvGraphicFramePr>
        <p:xfrm>
          <a:off x="2463800" y="1600200"/>
          <a:ext cx="1701800" cy="1066800"/>
        </p:xfrm>
        <a:graphic>
          <a:graphicData uri="http://schemas.openxmlformats.org/presentationml/2006/ole">
            <mc:AlternateContent xmlns:mc="http://schemas.openxmlformats.org/markup-compatibility/2006">
              <mc:Choice xmlns:v="urn:schemas-microsoft-com:vml" Requires="v">
                <p:oleObj spid="_x0000_s59021" name="Equation" r:id="rId3" imgW="1691280" imgH="1051200" progId="Equation.DSMT4">
                  <p:embed/>
                </p:oleObj>
              </mc:Choice>
              <mc:Fallback>
                <p:oleObj name="Equation" r:id="rId3" imgW="1691280" imgH="1051200" progId="Equation.DSMT4">
                  <p:embed/>
                  <p:pic>
                    <p:nvPicPr>
                      <p:cNvPr id="0" name="Picture 64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63800" y="1600200"/>
                        <a:ext cx="17018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457200" y="2982042"/>
            <a:ext cx="4572000" cy="3108544"/>
          </a:xfrm>
          <a:prstGeom prst="rect">
            <a:avLst/>
          </a:prstGeom>
        </p:spPr>
        <p:txBody>
          <a:bodyPr>
            <a:spAutoFit/>
          </a:bodyPr>
          <a:lstStyle/>
          <a:p>
            <a:r>
              <a:rPr lang="en-US" sz="2800" dirty="0"/>
              <a:t>In Example 2, we showed that (0, 4) is not a solution to the given system.</a:t>
            </a:r>
          </a:p>
          <a:p>
            <a:r>
              <a:rPr lang="en-US" sz="2800" dirty="0"/>
              <a:t>However, by graphing both equations, we see that the two lines appear to </a:t>
            </a:r>
            <a:r>
              <a:rPr lang="en-US" sz="2800" b="1" dirty="0"/>
              <a:t>intersect </a:t>
            </a:r>
            <a:r>
              <a:rPr lang="en-US" sz="2800" dirty="0"/>
              <a:t>at the point (1, 3).</a:t>
            </a:r>
          </a:p>
        </p:txBody>
      </p:sp>
      <p:pic>
        <p:nvPicPr>
          <p:cNvPr id="59015" name="Picture 647"/>
          <p:cNvPicPr>
            <a:picLocks noChangeAspect="1" noChangeArrowheads="1"/>
          </p:cNvPicPr>
          <p:nvPr/>
        </p:nvPicPr>
        <p:blipFill>
          <a:blip r:embed="rId5" cstate="print"/>
          <a:srcRect/>
          <a:stretch>
            <a:fillRect/>
          </a:stretch>
        </p:blipFill>
        <p:spPr bwMode="auto">
          <a:xfrm>
            <a:off x="5410200" y="2514600"/>
            <a:ext cx="3276600"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90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3: Solving Systems (One Solution/</a:t>
            </a:r>
            <a:br>
              <a:rPr lang="en-US" dirty="0">
                <a:solidFill>
                  <a:schemeClr val="accent1"/>
                </a:solidFill>
              </a:rPr>
            </a:br>
            <a:r>
              <a:rPr lang="en-US" dirty="0">
                <a:solidFill>
                  <a:schemeClr val="accent1"/>
                </a:solidFill>
              </a:rPr>
              <a:t>A Consistent System) (cont.)</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r>
              <a:rPr lang="en-US" dirty="0">
                <a:solidFill>
                  <a:schemeClr val="tx1"/>
                </a:solidFill>
              </a:rPr>
              <a:t>We can check that </a:t>
            </a:r>
            <a:r>
              <a:rPr lang="en-US" dirty="0">
                <a:solidFill>
                  <a:srgbClr val="FF0000"/>
                </a:solidFill>
              </a:rPr>
              <a:t>(1, 3) </a:t>
            </a:r>
            <a:r>
              <a:rPr lang="en-US" dirty="0">
                <a:solidFill>
                  <a:schemeClr val="tx1"/>
                </a:solidFill>
              </a:rPr>
              <a:t>satisfies both equations by substituting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 </a:t>
            </a:r>
            <a:r>
              <a:rPr lang="en-US" dirty="0">
                <a:solidFill>
                  <a:srgbClr val="FF0000"/>
                </a:solidFill>
              </a:rPr>
              <a:t>1</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a:t>
            </a:r>
            <a:r>
              <a:rPr lang="en-US" dirty="0">
                <a:solidFill>
                  <a:srgbClr val="FF0000"/>
                </a:solidFill>
              </a:rPr>
              <a:t>3</a:t>
            </a:r>
            <a:r>
              <a:rPr lang="en-US" dirty="0">
                <a:solidFill>
                  <a:schemeClr val="tx1"/>
                </a:solidFill>
              </a:rPr>
              <a:t> into both equations.</a:t>
            </a:r>
            <a:endParaRPr lang="en-US" dirty="0"/>
          </a:p>
        </p:txBody>
      </p:sp>
      <p:graphicFrame>
        <p:nvGraphicFramePr>
          <p:cNvPr id="36868" name="Object 4"/>
          <p:cNvGraphicFramePr>
            <a:graphicFrameLocks noChangeAspect="1"/>
          </p:cNvGraphicFramePr>
          <p:nvPr>
            <p:extLst>
              <p:ext uri="{D42A27DB-BD31-4B8C-83A1-F6EECF244321}">
                <p14:modId xmlns:p14="http://schemas.microsoft.com/office/powerpoint/2010/main" val="2554368653"/>
              </p:ext>
            </p:extLst>
          </p:nvPr>
        </p:nvGraphicFramePr>
        <p:xfrm>
          <a:off x="1880015" y="2673350"/>
          <a:ext cx="1333500" cy="342900"/>
        </p:xfrm>
        <a:graphic>
          <a:graphicData uri="http://schemas.openxmlformats.org/presentationml/2006/ole">
            <mc:AlternateContent xmlns:mc="http://schemas.openxmlformats.org/markup-compatibility/2006">
              <mc:Choice xmlns:v="urn:schemas-microsoft-com:vml" Requires="v">
                <p:oleObj spid="_x0000_s90910" name="Equation" r:id="rId3" imgW="1325520" imgH="329040" progId="Equation.DSMT4">
                  <p:embed/>
                </p:oleObj>
              </mc:Choice>
              <mc:Fallback>
                <p:oleObj name="Equation" r:id="rId3" imgW="1325520" imgH="329040" progId="Equation.DSMT4">
                  <p:embed/>
                  <p:pic>
                    <p:nvPicPr>
                      <p:cNvPr id="0" name="Picture 76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80015" y="2673350"/>
                        <a:ext cx="13335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69" name="Object 5"/>
          <p:cNvGraphicFramePr>
            <a:graphicFrameLocks noChangeAspect="1"/>
          </p:cNvGraphicFramePr>
          <p:nvPr>
            <p:extLst>
              <p:ext uri="{D42A27DB-BD31-4B8C-83A1-F6EECF244321}">
                <p14:modId xmlns:p14="http://schemas.microsoft.com/office/powerpoint/2010/main" val="1734345958"/>
              </p:ext>
            </p:extLst>
          </p:nvPr>
        </p:nvGraphicFramePr>
        <p:xfrm>
          <a:off x="1670050" y="2870200"/>
          <a:ext cx="1981200" cy="1003300"/>
        </p:xfrm>
        <a:graphic>
          <a:graphicData uri="http://schemas.openxmlformats.org/presentationml/2006/ole">
            <mc:AlternateContent xmlns:mc="http://schemas.openxmlformats.org/markup-compatibility/2006">
              <mc:Choice xmlns:v="urn:schemas-microsoft-com:vml" Requires="v">
                <p:oleObj spid="_x0000_s90911" name="Equation" r:id="rId5" imgW="1965600" imgH="987120" progId="Equation.DSMT4">
                  <p:embed/>
                </p:oleObj>
              </mc:Choice>
              <mc:Fallback>
                <p:oleObj name="Equation" r:id="rId5" imgW="1965600" imgH="987120" progId="Equation.DSMT4">
                  <p:embed/>
                  <p:pic>
                    <p:nvPicPr>
                      <p:cNvPr id="0" name="Picture 76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0050" y="2870200"/>
                        <a:ext cx="19812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0" name="Object 6"/>
          <p:cNvGraphicFramePr>
            <a:graphicFrameLocks noChangeAspect="1"/>
          </p:cNvGraphicFramePr>
          <p:nvPr>
            <p:extLst>
              <p:ext uri="{D42A27DB-BD31-4B8C-83A1-F6EECF244321}">
                <p14:modId xmlns:p14="http://schemas.microsoft.com/office/powerpoint/2010/main" val="452466291"/>
              </p:ext>
            </p:extLst>
          </p:nvPr>
        </p:nvGraphicFramePr>
        <p:xfrm>
          <a:off x="1905000" y="4044950"/>
          <a:ext cx="685800" cy="279400"/>
        </p:xfrm>
        <a:graphic>
          <a:graphicData uri="http://schemas.openxmlformats.org/presentationml/2006/ole">
            <mc:AlternateContent xmlns:mc="http://schemas.openxmlformats.org/markup-compatibility/2006">
              <mc:Choice xmlns:v="urn:schemas-microsoft-com:vml" Requires="v">
                <p:oleObj spid="_x0000_s90912" name="Equation" r:id="rId7" imgW="676440" imgH="264960" progId="Equation.DSMT4">
                  <p:embed/>
                </p:oleObj>
              </mc:Choice>
              <mc:Fallback>
                <p:oleObj name="Equation" r:id="rId7" imgW="676440" imgH="264960" progId="Equation.DSMT4">
                  <p:embed/>
                  <p:pic>
                    <p:nvPicPr>
                      <p:cNvPr id="0" name="Picture 76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050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1" name="Object 7"/>
          <p:cNvGraphicFramePr>
            <a:graphicFrameLocks noChangeAspect="1"/>
          </p:cNvGraphicFramePr>
          <p:nvPr>
            <p:extLst>
              <p:ext uri="{D42A27DB-BD31-4B8C-83A1-F6EECF244321}">
                <p14:modId xmlns:p14="http://schemas.microsoft.com/office/powerpoint/2010/main" val="2410103257"/>
              </p:ext>
            </p:extLst>
          </p:nvPr>
        </p:nvGraphicFramePr>
        <p:xfrm>
          <a:off x="4635500" y="2673350"/>
          <a:ext cx="1409700" cy="342900"/>
        </p:xfrm>
        <a:graphic>
          <a:graphicData uri="http://schemas.openxmlformats.org/presentationml/2006/ole">
            <mc:AlternateContent xmlns:mc="http://schemas.openxmlformats.org/markup-compatibility/2006">
              <mc:Choice xmlns:v="urn:schemas-microsoft-com:vml" Requires="v">
                <p:oleObj spid="_x0000_s90913" name="Equation" r:id="rId9" imgW="1398600" imgH="329040" progId="Equation.DSMT4">
                  <p:embed/>
                </p:oleObj>
              </mc:Choice>
              <mc:Fallback>
                <p:oleObj name="Equation" r:id="rId9" imgW="1398600" imgH="329040" progId="Equation.DSMT4">
                  <p:embed/>
                  <p:pic>
                    <p:nvPicPr>
                      <p:cNvPr id="0" name="Picture 76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35500" y="2673350"/>
                        <a:ext cx="14097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2" name="Object 8"/>
          <p:cNvGraphicFramePr>
            <a:graphicFrameLocks noChangeAspect="1"/>
          </p:cNvGraphicFramePr>
          <p:nvPr>
            <p:extLst>
              <p:ext uri="{D42A27DB-BD31-4B8C-83A1-F6EECF244321}">
                <p14:modId xmlns:p14="http://schemas.microsoft.com/office/powerpoint/2010/main" val="958833713"/>
              </p:ext>
            </p:extLst>
          </p:nvPr>
        </p:nvGraphicFramePr>
        <p:xfrm>
          <a:off x="4419600" y="2870200"/>
          <a:ext cx="1993900" cy="1003300"/>
        </p:xfrm>
        <a:graphic>
          <a:graphicData uri="http://schemas.openxmlformats.org/presentationml/2006/ole">
            <mc:AlternateContent xmlns:mc="http://schemas.openxmlformats.org/markup-compatibility/2006">
              <mc:Choice xmlns:v="urn:schemas-microsoft-com:vml" Requires="v">
                <p:oleObj spid="_x0000_s90914" name="Equation" r:id="rId11" imgW="1983960" imgH="987120" progId="Equation.DSMT4">
                  <p:embed/>
                </p:oleObj>
              </mc:Choice>
              <mc:Fallback>
                <p:oleObj name="Equation" r:id="rId11" imgW="1983960" imgH="987120" progId="Equation.DSMT4">
                  <p:embed/>
                  <p:pic>
                    <p:nvPicPr>
                      <p:cNvPr id="0" name="Picture 76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419600" y="2870200"/>
                        <a:ext cx="19939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6873" name="Object 9"/>
          <p:cNvGraphicFramePr>
            <a:graphicFrameLocks noChangeAspect="1"/>
          </p:cNvGraphicFramePr>
          <p:nvPr>
            <p:extLst>
              <p:ext uri="{D42A27DB-BD31-4B8C-83A1-F6EECF244321}">
                <p14:modId xmlns:p14="http://schemas.microsoft.com/office/powerpoint/2010/main" val="1535287097"/>
              </p:ext>
            </p:extLst>
          </p:nvPr>
        </p:nvGraphicFramePr>
        <p:xfrm>
          <a:off x="4648200" y="4044950"/>
          <a:ext cx="685800" cy="279400"/>
        </p:xfrm>
        <a:graphic>
          <a:graphicData uri="http://schemas.openxmlformats.org/presentationml/2006/ole">
            <mc:AlternateContent xmlns:mc="http://schemas.openxmlformats.org/markup-compatibility/2006">
              <mc:Choice xmlns:v="urn:schemas-microsoft-com:vml" Requires="v">
                <p:oleObj spid="_x0000_s90915" name="Equation" r:id="rId13" imgW="676440" imgH="264960" progId="Equation.DSMT4">
                  <p:embed/>
                </p:oleObj>
              </mc:Choice>
              <mc:Fallback>
                <p:oleObj name="Equation" r:id="rId13" imgW="676440" imgH="264960" progId="Equation.DSMT4">
                  <p:embed/>
                  <p:pic>
                    <p:nvPicPr>
                      <p:cNvPr id="0" name="Picture 76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648200" y="4044950"/>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10" name="Content Placeholder 2"/>
          <p:cNvSpPr txBox="1">
            <a:spLocks/>
          </p:cNvSpPr>
          <p:nvPr/>
        </p:nvSpPr>
        <p:spPr>
          <a:xfrm>
            <a:off x="568628" y="4419600"/>
            <a:ext cx="8229600" cy="1384995"/>
          </a:xfrm>
          <a:prstGeom prst="rect">
            <a:avLst/>
          </a:prstGeom>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solidFill>
                  <a:schemeClr val="tx1"/>
                </a:solidFill>
              </a:rPr>
              <a:t>Since both substitutions give true statements, the point </a:t>
            </a:r>
            <a:r>
              <a:rPr lang="en-US" b="1" dirty="0">
                <a:solidFill>
                  <a:srgbClr val="FF0000"/>
                </a:solidFill>
              </a:rPr>
              <a:t>(1, 3) </a:t>
            </a:r>
            <a:r>
              <a:rPr lang="en-US" b="1" dirty="0">
                <a:solidFill>
                  <a:schemeClr val="tx1"/>
                </a:solidFill>
              </a:rPr>
              <a:t>is the solution to the system</a:t>
            </a:r>
            <a:r>
              <a:rPr lang="en-US" dirty="0">
                <a:solidFill>
                  <a:schemeClr val="tx1"/>
                </a:solidFill>
              </a:rPr>
              <a:t> and the system is </a:t>
            </a:r>
            <a:r>
              <a:rPr lang="en-US" b="1" dirty="0">
                <a:solidFill>
                  <a:schemeClr val="tx1"/>
                </a:solidFill>
              </a:rPr>
              <a:t>consistent</a:t>
            </a:r>
            <a:r>
              <a:rPr lang="en-US" dirty="0">
                <a:solidFill>
                  <a:schemeClr val="tx1"/>
                </a:solidFill>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68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687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687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p:cNvSpPr>
          <p:nvPr/>
        </p:nvSpPr>
        <p:spPr>
          <a:xfrm>
            <a:off x="457200" y="1280160"/>
            <a:ext cx="8229600" cy="2763834"/>
          </a:xfrm>
          <a:prstGeom prst="rect">
            <a:avLst/>
          </a:prstGeom>
          <a:noFill/>
          <a:ln w="28575">
            <a:solidFill>
              <a:srgbClr val="FF0000"/>
            </a:solidFill>
          </a:ln>
        </p:spPr>
        <p:txBody>
          <a:bodyPr>
            <a:spAutoFit/>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Notes</a:t>
            </a:r>
            <a:endParaRPr lang="en-US" sz="2800" i="1" dirty="0">
              <a:solidFill>
                <a:srgbClr val="000000"/>
              </a:solidFill>
              <a:latin typeface="Calibri" pitchFamily="34" charset="0"/>
            </a:endParaRPr>
          </a:p>
          <a:p>
            <a:pPr marL="1588" algn="just"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Before working the examples in this section, you might want to review graphing lines in Chapter 10. Recall that lines can be graphed by plotting intercepts, finding a point on the line and using the slope to find another point, or finding two points.</a:t>
            </a:r>
            <a:endParaRPr lang="en-US" sz="2800" i="1" dirty="0">
              <a:solidFill>
                <a:srgbClr val="000000"/>
              </a:solidFill>
              <a:latin typeface="Calibri" pitchFamily="34" charset="0"/>
            </a:endParaRPr>
          </a:p>
        </p:txBody>
      </p:sp>
      <p:sp>
        <p:nvSpPr>
          <p:cNvPr id="7" name="Rectangle 2"/>
          <p:cNvSpPr txBox="1">
            <a:spLocks/>
          </p:cNvSpPr>
          <p:nvPr/>
        </p:nvSpPr>
        <p:spPr>
          <a:xfrm>
            <a:off x="609600" y="192024"/>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Solving Systems of Linear Equations by Graphing </a:t>
            </a:r>
          </a:p>
        </p:txBody>
      </p:sp>
    </p:spTree>
    <p:extLst>
      <p:ext uri="{BB962C8B-B14F-4D97-AF65-F5344CB8AC3E}">
        <p14:creationId xmlns:p14="http://schemas.microsoft.com/office/powerpoint/2010/main" val="9538300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2074414"/>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Solve the system of equations by graphing.</a:t>
            </a: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endParaRPr lang="en-US" sz="2800" dirty="0">
              <a:latin typeface="Calibri" pitchFamily="34" charset="0"/>
            </a:endParaRPr>
          </a:p>
          <a:p>
            <a:pPr eaLnBrk="0" hangingPunct="0">
              <a:spcBef>
                <a:spcPct val="20000"/>
              </a:spcBef>
              <a:buFont typeface="Courier New" pitchFamily="49" charset="0"/>
              <a:buNone/>
            </a:pPr>
            <a:r>
              <a:rPr lang="en-US" sz="2800" b="1" dirty="0">
                <a:latin typeface="Calibri" pitchFamily="34" charset="0"/>
              </a:rPr>
              <a:t>Solution</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graphicFrame>
        <p:nvGraphicFramePr>
          <p:cNvPr id="15365" name="Object 14"/>
          <p:cNvGraphicFramePr>
            <a:graphicFrameLocks noGrp="1" noChangeAspect="1"/>
          </p:cNvGraphicFramePr>
          <p:nvPr>
            <p:ph idx="1"/>
            <p:extLst>
              <p:ext uri="{D42A27DB-BD31-4B8C-83A1-F6EECF244321}">
                <p14:modId xmlns:p14="http://schemas.microsoft.com/office/powerpoint/2010/main" val="2330552577"/>
              </p:ext>
            </p:extLst>
          </p:nvPr>
        </p:nvGraphicFramePr>
        <p:xfrm>
          <a:off x="2336742" y="1828800"/>
          <a:ext cx="2082858" cy="892357"/>
        </p:xfrm>
        <a:graphic>
          <a:graphicData uri="http://schemas.openxmlformats.org/presentationml/2006/ole">
            <mc:AlternateContent xmlns:mc="http://schemas.openxmlformats.org/markup-compatibility/2006">
              <mc:Choice xmlns:v="urn:schemas-microsoft-com:vml" Requires="v">
                <p:oleObj spid="_x0000_s7821" name="Equation" r:id="rId3" imgW="2898000" imgH="1234080" progId="Equation.DSMT4">
                  <p:embed/>
                </p:oleObj>
              </mc:Choice>
              <mc:Fallback>
                <p:oleObj name="Equation" r:id="rId3" imgW="2898000" imgH="1234080" progId="Equation.DSMT4">
                  <p:embed/>
                  <p:pic>
                    <p:nvPicPr>
                      <p:cNvPr id="0" name="Picture 646"/>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6742" y="1828800"/>
                        <a:ext cx="2082858" cy="89235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8" name="Rectangle 7"/>
          <p:cNvSpPr/>
          <p:nvPr/>
        </p:nvSpPr>
        <p:spPr>
          <a:xfrm>
            <a:off x="457200" y="3200400"/>
            <a:ext cx="4800600" cy="1384995"/>
          </a:xfrm>
          <a:prstGeom prst="rect">
            <a:avLst/>
          </a:prstGeom>
        </p:spPr>
        <p:txBody>
          <a:bodyPr wrap="square">
            <a:spAutoFit/>
          </a:bodyPr>
          <a:lstStyle/>
          <a:p>
            <a:pPr eaLnBrk="0" hangingPunct="0">
              <a:buFont typeface="Courier New" pitchFamily="49" charset="0"/>
              <a:buNone/>
            </a:pPr>
            <a:r>
              <a:rPr lang="en-US" sz="2800" dirty="0">
                <a:latin typeface="Calibri" pitchFamily="34" charset="0"/>
              </a:rPr>
              <a:t>The graphs of the lines of the equations in the system are shown to the right.</a:t>
            </a:r>
          </a:p>
        </p:txBody>
      </p:sp>
      <p:pic>
        <p:nvPicPr>
          <p:cNvPr id="7815" name="Picture 647"/>
          <p:cNvPicPr>
            <a:picLocks noChangeAspect="1" noChangeArrowheads="1"/>
          </p:cNvPicPr>
          <p:nvPr/>
        </p:nvPicPr>
        <p:blipFill>
          <a:blip r:embed="rId5" cstate="print"/>
          <a:srcRect/>
          <a:stretch>
            <a:fillRect/>
          </a:stretch>
        </p:blipFill>
        <p:spPr bwMode="auto">
          <a:xfrm>
            <a:off x="5334000" y="2209800"/>
            <a:ext cx="3219450" cy="328612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8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28016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The lines are </a:t>
            </a:r>
            <a:r>
              <a:rPr lang="en-US" sz="2800" b="1" dirty="0">
                <a:latin typeface="Calibri" pitchFamily="34" charset="0"/>
              </a:rPr>
              <a:t>parallel</a:t>
            </a:r>
            <a:r>
              <a:rPr lang="en-US" sz="2800" dirty="0">
                <a:latin typeface="Calibri" pitchFamily="34" charset="0"/>
              </a:rPr>
              <a:t>. This can be shown by writing the equations in slope-intercept form and noting that they have the same slope and different </a:t>
            </a:r>
            <a:r>
              <a:rPr lang="en-US" sz="2800" i="1" dirty="0">
                <a:latin typeface="Calibri" pitchFamily="34" charset="0"/>
              </a:rPr>
              <a:t>y</a:t>
            </a:r>
            <a:r>
              <a:rPr lang="en-US" sz="2800" dirty="0">
                <a:latin typeface="Calibri" pitchFamily="34" charset="0"/>
              </a:rPr>
              <a:t>-intercepts.</a:t>
            </a:r>
          </a:p>
        </p:txBody>
      </p:sp>
      <p:sp>
        <p:nvSpPr>
          <p:cNvPr id="15362" name="Rectangle 8"/>
          <p:cNvSpPr>
            <a:spLocks noGrp="1"/>
          </p:cNvSpPr>
          <p:nvPr>
            <p:ph type="title"/>
          </p:nvPr>
        </p:nvSpPr>
        <p:spPr>
          <a:prstGeom prst="rect">
            <a:avLst/>
          </a:prstGeom>
        </p:spPr>
        <p:txBody>
          <a:bodyPr/>
          <a:lstStyle/>
          <a:p>
            <a:r>
              <a:rPr lang="en-US" sz="3200" dirty="0">
                <a:solidFill>
                  <a:schemeClr val="accent1"/>
                </a:solidFill>
              </a:rPr>
              <a:t>Example 4: </a:t>
            </a:r>
            <a:r>
              <a:rPr lang="en-US" dirty="0">
                <a:solidFill>
                  <a:schemeClr val="accent1"/>
                </a:solidFill>
              </a:rPr>
              <a:t>Solving Systems (No Solution/</a:t>
            </a:r>
            <a:br>
              <a:rPr lang="en-US" dirty="0">
                <a:solidFill>
                  <a:schemeClr val="accent1"/>
                </a:solidFill>
              </a:rPr>
            </a:br>
            <a:r>
              <a:rPr lang="en-US" dirty="0">
                <a:solidFill>
                  <a:schemeClr val="accent1"/>
                </a:solidFill>
              </a:rPr>
              <a:t>An Inconsistent System)</a:t>
            </a:r>
            <a:endParaRPr lang="en-US" sz="3200" dirty="0">
              <a:solidFill>
                <a:schemeClr val="accent1"/>
              </a:solidFill>
            </a:endParaRPr>
          </a:p>
        </p:txBody>
      </p:sp>
      <p:sp>
        <p:nvSpPr>
          <p:cNvPr id="15363" name="Rectangle 12"/>
          <p:cNvSpPr>
            <a:spLocks/>
          </p:cNvSpPr>
          <p:nvPr/>
        </p:nvSpPr>
        <p:spPr bwMode="auto">
          <a:xfrm>
            <a:off x="457200" y="1828800"/>
            <a:ext cx="8229600" cy="4297363"/>
          </a:xfrm>
          <a:prstGeom prst="rect">
            <a:avLst/>
          </a:prstGeom>
          <a:noFill/>
          <a:ln w="9525">
            <a:noFill/>
            <a:miter lim="800000"/>
            <a:headEnd/>
            <a:tailEnd/>
          </a:ln>
        </p:spPr>
        <p:txBody>
          <a:bodyPr/>
          <a:lstStyle/>
          <a:p>
            <a:pPr eaLnBrk="0" hangingPunct="0">
              <a:spcBef>
                <a:spcPct val="20000"/>
              </a:spcBef>
              <a:buFont typeface="Courier New" pitchFamily="49" charset="0"/>
              <a:buNone/>
            </a:pPr>
            <a:endParaRPr lang="en-US" sz="2800">
              <a:latin typeface="Calibri" pitchFamily="34" charset="0"/>
            </a:endParaRPr>
          </a:p>
        </p:txBody>
      </p:sp>
      <p:sp>
        <p:nvSpPr>
          <p:cNvPr id="9" name="Content Placeholder 2"/>
          <p:cNvSpPr txBox="1">
            <a:spLocks/>
          </p:cNvSpPr>
          <p:nvPr/>
        </p:nvSpPr>
        <p:spPr>
          <a:xfrm>
            <a:off x="482185" y="2895600"/>
            <a:ext cx="8229600" cy="523220"/>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first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4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r>
              <a:rPr lang="en-US" sz="2800" i="1" dirty="0">
                <a:latin typeface="Calibri" pitchFamily="34" charset="0"/>
              </a:rPr>
              <a:t>y</a:t>
            </a:r>
            <a:r>
              <a:rPr lang="en-US" sz="2800" dirty="0">
                <a:latin typeface="Calibri" pitchFamily="34" charset="0"/>
              </a:rPr>
              <a:t>-intercept 4</a:t>
            </a:r>
          </a:p>
        </p:txBody>
      </p:sp>
      <p:sp>
        <p:nvSpPr>
          <p:cNvPr id="10" name="Content Placeholder 2"/>
          <p:cNvSpPr txBox="1">
            <a:spLocks/>
          </p:cNvSpPr>
          <p:nvPr/>
        </p:nvSpPr>
        <p:spPr>
          <a:xfrm>
            <a:off x="482185" y="3313093"/>
            <a:ext cx="8128416" cy="954107"/>
          </a:xfrm>
          <a:prstGeom prst="rect">
            <a:avLst/>
          </a:prstGeom>
        </p:spPr>
        <p:txBody>
          <a:bodyPr wrap="square">
            <a:spAutoFit/>
          </a:bodyPr>
          <a:lstStyle/>
          <a:p>
            <a:pPr eaLnBrk="0" hangingPunct="0">
              <a:spcBef>
                <a:spcPct val="20000"/>
              </a:spcBef>
              <a:buFont typeface="Courier New" pitchFamily="49" charset="0"/>
              <a:buNone/>
            </a:pPr>
            <a:r>
              <a:rPr lang="en-US" sz="2800" dirty="0">
                <a:latin typeface="Calibri" pitchFamily="34" charset="0"/>
              </a:rPr>
              <a:t>second equation:  </a:t>
            </a:r>
            <a:r>
              <a:rPr lang="en-US" sz="2800" i="1" dirty="0">
                <a:latin typeface="Calibri" pitchFamily="34" charset="0"/>
              </a:rPr>
              <a:t>y </a:t>
            </a:r>
            <a:r>
              <a:rPr lang="en-US" sz="2800" dirty="0">
                <a:latin typeface="Symbol" charset="2"/>
                <a:cs typeface="Symbol" charset="2"/>
              </a:rPr>
              <a:t>= </a:t>
            </a:r>
            <a:r>
              <a:rPr lang="en-US" sz="2800" dirty="0">
                <a:latin typeface="Calibri" pitchFamily="34" charset="0"/>
              </a:rPr>
              <a:t>–</a:t>
            </a:r>
            <a:r>
              <a:rPr lang="en-US" sz="2800" i="1" dirty="0">
                <a:latin typeface="Calibri" pitchFamily="34" charset="0"/>
              </a:rPr>
              <a:t>x </a:t>
            </a:r>
            <a:r>
              <a:rPr lang="en-US" sz="2800" dirty="0">
                <a:latin typeface="Symbol" charset="2"/>
                <a:cs typeface="Symbol" charset="2"/>
              </a:rPr>
              <a:t>+ </a:t>
            </a:r>
            <a:r>
              <a:rPr lang="en-US" sz="2800" dirty="0">
                <a:latin typeface="Calibri" pitchFamily="34" charset="0"/>
              </a:rPr>
              <a:t>2 with </a:t>
            </a:r>
            <a:r>
              <a:rPr lang="en-US" sz="2800" i="1" dirty="0">
                <a:latin typeface="Calibri" pitchFamily="34" charset="0"/>
              </a:rPr>
              <a:t>m </a:t>
            </a:r>
            <a:r>
              <a:rPr lang="en-US" sz="2800" dirty="0">
                <a:latin typeface="Symbol" charset="2"/>
                <a:cs typeface="Symbol" charset="2"/>
              </a:rPr>
              <a:t>= </a:t>
            </a:r>
            <a:r>
              <a:rPr lang="en-US" sz="2800" dirty="0">
                <a:latin typeface="Calibri" pitchFamily="34" charset="0"/>
              </a:rPr>
              <a:t>–1 and </a:t>
            </a:r>
            <a:br>
              <a:rPr lang="en-US" sz="2800" dirty="0">
                <a:latin typeface="Calibri" pitchFamily="34" charset="0"/>
              </a:rPr>
            </a:br>
            <a:r>
              <a:rPr lang="en-US" sz="2800" dirty="0">
                <a:latin typeface="Calibri" pitchFamily="34" charset="0"/>
              </a:rPr>
              <a:t>		          </a:t>
            </a:r>
            <a:r>
              <a:rPr lang="en-US" sz="2800" i="1" dirty="0">
                <a:latin typeface="Calibri" pitchFamily="34" charset="0"/>
              </a:rPr>
              <a:t>y</a:t>
            </a:r>
            <a:r>
              <a:rPr lang="en-US" sz="2800" dirty="0">
                <a:latin typeface="Calibri" pitchFamily="34" charset="0"/>
              </a:rPr>
              <a:t>-intercept 2</a:t>
            </a:r>
          </a:p>
        </p:txBody>
      </p:sp>
      <p:sp>
        <p:nvSpPr>
          <p:cNvPr id="7" name="Content Placeholder 2"/>
          <p:cNvSpPr txBox="1">
            <a:spLocks/>
          </p:cNvSpPr>
          <p:nvPr/>
        </p:nvSpPr>
        <p:spPr>
          <a:xfrm>
            <a:off x="533400" y="4419600"/>
            <a:ext cx="8229600" cy="1384995"/>
          </a:xfrm>
          <a:prstGeom prst="rect">
            <a:avLst/>
          </a:prstGeom>
        </p:spPr>
        <p:txBody>
          <a:bodyPr>
            <a:spAutoFit/>
          </a:bodyPr>
          <a:lstStyle/>
          <a:p>
            <a:pPr eaLnBrk="0" hangingPunct="0">
              <a:spcBef>
                <a:spcPct val="20000"/>
              </a:spcBef>
              <a:buFont typeface="Courier New" pitchFamily="49" charset="0"/>
              <a:buNone/>
            </a:pPr>
            <a:r>
              <a:rPr lang="en-US" sz="2800" dirty="0">
                <a:latin typeface="Calibri" pitchFamily="34" charset="0"/>
              </a:rPr>
              <a:t>Thus the lines are </a:t>
            </a:r>
            <a:r>
              <a:rPr lang="en-US" sz="2800" b="1" dirty="0">
                <a:latin typeface="Calibri" pitchFamily="34" charset="0"/>
              </a:rPr>
              <a:t>parallel</a:t>
            </a:r>
            <a:r>
              <a:rPr lang="en-US" sz="2800" dirty="0">
                <a:latin typeface="Calibri" pitchFamily="34" charset="0"/>
              </a:rPr>
              <a:t> and do not intersect, and there is </a:t>
            </a:r>
            <a:r>
              <a:rPr lang="en-US" sz="2800" b="1" dirty="0">
                <a:latin typeface="Calibri" pitchFamily="34" charset="0"/>
              </a:rPr>
              <a:t>no solution </a:t>
            </a:r>
            <a:r>
              <a:rPr lang="en-US" sz="2800" dirty="0">
                <a:latin typeface="Calibri" pitchFamily="34" charset="0"/>
              </a:rPr>
              <a:t>to the system. The system is </a:t>
            </a:r>
            <a:r>
              <a:rPr lang="en-US" sz="2800" b="1" dirty="0">
                <a:latin typeface="Calibri" pitchFamily="34" charset="0"/>
              </a:rPr>
              <a:t>inconsistent</a:t>
            </a:r>
            <a:r>
              <a:rPr lang="en-US" sz="2800" dirty="0">
                <a:latin typeface="Calibri" pitchFamily="34" charset="0"/>
              </a:rPr>
              <a:t>.</a:t>
            </a:r>
          </a:p>
        </p:txBody>
      </p:sp>
    </p:spTree>
    <p:extLst>
      <p:ext uri="{BB962C8B-B14F-4D97-AF65-F5344CB8AC3E}">
        <p14:creationId xmlns:p14="http://schemas.microsoft.com/office/powerpoint/2010/main" val="12383857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pPr marL="15875" indent="-15875">
              <a:tabLst>
                <a:tab pos="342900" algn="l"/>
                <a:tab pos="800100" algn="l"/>
                <a:tab pos="7150100" algn="l"/>
              </a:tabLst>
            </a:pPr>
            <a:r>
              <a:rPr lang="en-US" dirty="0"/>
              <a:t>Consistent and Inconsistent Systems of Linear Equations</a:t>
            </a:r>
          </a:p>
        </p:txBody>
      </p:sp>
      <p:sp>
        <p:nvSpPr>
          <p:cNvPr id="9" name="TextBox 3"/>
          <p:cNvSpPr txBox="1">
            <a:spLocks noChangeArrowheads="1"/>
          </p:cNvSpPr>
          <p:nvPr/>
        </p:nvSpPr>
        <p:spPr>
          <a:xfrm>
            <a:off x="457200" y="1280160"/>
            <a:ext cx="8305800" cy="1815882"/>
          </a:xfrm>
          <a:prstGeom prst="rect">
            <a:avLst/>
          </a:prstGeom>
          <a:solidFill>
            <a:srgbClr val="FFFFCC"/>
          </a:solidFill>
          <a:ln w="28575">
            <a:solidFill>
              <a:srgbClr val="000000"/>
            </a:solidFill>
          </a:ln>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15875" indent="-15875" algn="ctr">
              <a:spcBef>
                <a:spcPct val="0"/>
              </a:spcBef>
              <a:tabLst>
                <a:tab pos="342900" algn="l"/>
                <a:tab pos="800100" algn="l"/>
                <a:tab pos="7150100" algn="l"/>
              </a:tabLst>
            </a:pPr>
            <a:r>
              <a:rPr lang="en-US" b="1" dirty="0">
                <a:solidFill>
                  <a:srgbClr val="000000"/>
                </a:solidFill>
              </a:rPr>
              <a:t>Definition</a:t>
            </a:r>
          </a:p>
          <a:p>
            <a:pPr marL="15875" indent="-15875">
              <a:spcBef>
                <a:spcPct val="0"/>
              </a:spcBef>
              <a:tabLst>
                <a:tab pos="342900" algn="l"/>
                <a:tab pos="800100" algn="l"/>
                <a:tab pos="7150100" algn="l"/>
              </a:tabLst>
            </a:pPr>
            <a:r>
              <a:rPr lang="en-US" dirty="0">
                <a:solidFill>
                  <a:srgbClr val="000000"/>
                </a:solidFill>
              </a:rPr>
              <a:t>If the graphs of two linear equations are</a:t>
            </a:r>
            <a:endParaRPr lang="en-US" b="1" dirty="0">
              <a:solidFill>
                <a:srgbClr val="000000"/>
              </a:solidFill>
            </a:endParaRPr>
          </a:p>
          <a:p>
            <a:pPr marL="514350" indent="-514350">
              <a:spcBef>
                <a:spcPct val="0"/>
              </a:spcBef>
              <a:buFont typeface="+mj-lt"/>
              <a:buAutoNum type="alphaLcPeriod"/>
              <a:tabLst>
                <a:tab pos="342900" algn="l"/>
                <a:tab pos="800100" algn="l"/>
                <a:tab pos="7150100" algn="l"/>
              </a:tabLst>
            </a:pPr>
            <a:r>
              <a:rPr lang="en-US" dirty="0">
                <a:solidFill>
                  <a:srgbClr val="000000"/>
                </a:solidFill>
              </a:rPr>
              <a:t>the same line, then the equations are </a:t>
            </a:r>
            <a:r>
              <a:rPr lang="en-US" b="1" dirty="0">
                <a:solidFill>
                  <a:srgbClr val="C00000"/>
                </a:solidFill>
                <a:latin typeface="Calibri" pitchFamily="34" charset="0"/>
              </a:rPr>
              <a:t>dependent</a:t>
            </a:r>
            <a:r>
              <a:rPr lang="en-US" dirty="0">
                <a:solidFill>
                  <a:srgbClr val="000000"/>
                </a:solidFill>
              </a:rPr>
              <a:t>.</a:t>
            </a:r>
          </a:p>
          <a:p>
            <a:pPr marL="514350" indent="-514350">
              <a:spcBef>
                <a:spcPct val="0"/>
              </a:spcBef>
              <a:buFont typeface="+mj-lt"/>
              <a:buAutoNum type="alphaLcPeriod" startAt="2"/>
              <a:tabLst>
                <a:tab pos="7150100" algn="l"/>
              </a:tabLst>
            </a:pPr>
            <a:r>
              <a:rPr lang="en-US" dirty="0">
                <a:solidFill>
                  <a:srgbClr val="000000"/>
                </a:solidFill>
              </a:rPr>
              <a:t>different lines, then the equations are </a:t>
            </a:r>
            <a:r>
              <a:rPr lang="en-US" b="1" dirty="0">
                <a:solidFill>
                  <a:srgbClr val="C00000"/>
                </a:solidFill>
                <a:latin typeface="Calibri" pitchFamily="34" charset="0"/>
              </a:rPr>
              <a:t>independent</a:t>
            </a:r>
            <a:r>
              <a:rPr lang="en-US" dirty="0">
                <a:solidFill>
                  <a:srgbClr val="000000"/>
                </a:solidFill>
              </a:rPr>
              <a:t>.</a:t>
            </a:r>
          </a:p>
        </p:txBody>
      </p:sp>
    </p:spTree>
    <p:extLst>
      <p:ext uri="{BB962C8B-B14F-4D97-AF65-F5344CB8AC3E}">
        <p14:creationId xmlns:p14="http://schemas.microsoft.com/office/powerpoint/2010/main" val="3584715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p:cNvSpPr>
          <p:nvPr/>
        </p:nvSpPr>
        <p:spPr>
          <a:xfrm>
            <a:off x="457200" y="1280160"/>
            <a:ext cx="8229600" cy="4750018"/>
          </a:xfrm>
          <a:prstGeom prst="rect">
            <a:avLst/>
          </a:prstGeom>
        </p:spPr>
        <p:txBody>
          <a:bodyPr>
            <a:spAutoFit/>
          </a:bodyPr>
          <a:lstStyle/>
          <a:p>
            <a:pPr>
              <a:lnSpc>
                <a:spcPct val="90000"/>
              </a:lnSpc>
            </a:pPr>
            <a:r>
              <a:rPr lang="en-US" sz="2800" dirty="0"/>
              <a:t>Solve the system of equations by graphing.</a:t>
            </a:r>
          </a:p>
          <a:p>
            <a:pPr>
              <a:lnSpc>
                <a:spcPct val="90000"/>
              </a:lnSpc>
            </a:pPr>
            <a:endParaRPr lang="en-US" sz="2800" dirty="0"/>
          </a:p>
          <a:p>
            <a:pPr>
              <a:lnSpc>
                <a:spcPct val="90000"/>
              </a:lnSpc>
            </a:pPr>
            <a:endParaRPr lang="en-US" sz="2800" dirty="0"/>
          </a:p>
          <a:p>
            <a:pPr>
              <a:lnSpc>
                <a:spcPct val="90000"/>
              </a:lnSpc>
              <a:spcBef>
                <a:spcPts val="1800"/>
              </a:spcBef>
            </a:pPr>
            <a:r>
              <a:rPr lang="en-US" sz="2800" b="1" dirty="0"/>
              <a:t>Solution</a:t>
            </a:r>
          </a:p>
          <a:p>
            <a:pPr>
              <a:lnSpc>
                <a:spcPct val="90000"/>
              </a:lnSpc>
              <a:spcBef>
                <a:spcPts val="600"/>
              </a:spcBef>
            </a:pPr>
            <a:r>
              <a:rPr lang="en-US" sz="2800" dirty="0"/>
              <a:t>The graphs of both equations </a:t>
            </a:r>
            <a:br>
              <a:rPr lang="en-US" sz="2800" dirty="0"/>
            </a:br>
            <a:r>
              <a:rPr lang="en-US" sz="2800" dirty="0"/>
              <a:t>are as follows.</a:t>
            </a:r>
          </a:p>
          <a:p>
            <a:pPr>
              <a:lnSpc>
                <a:spcPct val="90000"/>
              </a:lnSpc>
              <a:spcBef>
                <a:spcPts val="600"/>
              </a:spcBef>
            </a:pPr>
            <a:r>
              <a:rPr lang="en-US" sz="2800" dirty="0"/>
              <a:t>There is just one line because </a:t>
            </a:r>
            <a:br>
              <a:rPr lang="en-US" sz="2800" dirty="0"/>
            </a:br>
            <a:r>
              <a:rPr lang="en-US" sz="2800" dirty="0"/>
              <a:t>both equations represent the </a:t>
            </a:r>
            <a:br>
              <a:rPr lang="en-US" sz="2800" dirty="0"/>
            </a:br>
            <a:r>
              <a:rPr lang="en-US" sz="2800" dirty="0"/>
              <a:t>same line. That is, they </a:t>
            </a:r>
            <a:r>
              <a:rPr lang="en-US" sz="2800" b="1" dirty="0"/>
              <a:t>coincide.</a:t>
            </a:r>
            <a:r>
              <a:rPr lang="en-US" sz="2800" dirty="0"/>
              <a:t> </a:t>
            </a:r>
            <a:br>
              <a:rPr lang="en-US" sz="2800" dirty="0"/>
            </a:br>
            <a:r>
              <a:rPr lang="en-US" sz="2800" dirty="0"/>
              <a:t>Any point that satisfies one of</a:t>
            </a:r>
          </a:p>
          <a:p>
            <a:pPr>
              <a:lnSpc>
                <a:spcPct val="90000"/>
              </a:lnSpc>
            </a:pPr>
            <a:r>
              <a:rPr lang="en-US" sz="2800" dirty="0"/>
              <a:t>the equations will also satisfy</a:t>
            </a:r>
          </a:p>
        </p:txBody>
      </p:sp>
      <p:sp>
        <p:nvSpPr>
          <p:cNvPr id="17410" name="Rectangle 2"/>
          <p:cNvSpPr>
            <a:spLocks noGrp="1"/>
          </p:cNvSpPr>
          <p:nvPr>
            <p:ph type="title"/>
          </p:nvPr>
        </p:nvSpPr>
        <p:spPr>
          <a:prstGeom prst="rect">
            <a:avLst/>
          </a:prstGeom>
        </p:spPr>
        <p:txBody>
          <a:bodyPr/>
          <a:lstStyle/>
          <a:p>
            <a:r>
              <a:rPr lang="en-US" sz="3200" dirty="0">
                <a:solidFill>
                  <a:schemeClr val="accent1"/>
                </a:solidFill>
              </a:rPr>
              <a:t>Example 5: </a:t>
            </a:r>
            <a:r>
              <a:rPr lang="en-US" dirty="0">
                <a:solidFill>
                  <a:schemeClr val="accent1"/>
                </a:solidFill>
              </a:rPr>
              <a:t>Solving Systems (Infinite Solutions/</a:t>
            </a:r>
            <a:br>
              <a:rPr lang="en-US" dirty="0">
                <a:solidFill>
                  <a:schemeClr val="accent1"/>
                </a:solidFill>
              </a:rPr>
            </a:br>
            <a:r>
              <a:rPr lang="en-US" dirty="0">
                <a:solidFill>
                  <a:schemeClr val="accent1"/>
                </a:solidFill>
              </a:rPr>
              <a:t>A Dependent System)</a:t>
            </a:r>
            <a:endParaRPr lang="en-US" sz="3200" dirty="0">
              <a:solidFill>
                <a:schemeClr val="accent1"/>
              </a:solidFill>
            </a:endParaRPr>
          </a:p>
        </p:txBody>
      </p:sp>
      <p:graphicFrame>
        <p:nvGraphicFramePr>
          <p:cNvPr id="8" name="Object 14"/>
          <p:cNvGraphicFramePr>
            <a:graphicFrameLocks noChangeAspect="1"/>
          </p:cNvGraphicFramePr>
          <p:nvPr>
            <p:extLst>
              <p:ext uri="{D42A27DB-BD31-4B8C-83A1-F6EECF244321}">
                <p14:modId xmlns:p14="http://schemas.microsoft.com/office/powerpoint/2010/main" val="4214628456"/>
              </p:ext>
            </p:extLst>
          </p:nvPr>
        </p:nvGraphicFramePr>
        <p:xfrm>
          <a:off x="2168525" y="1828800"/>
          <a:ext cx="2419350" cy="892175"/>
        </p:xfrm>
        <a:graphic>
          <a:graphicData uri="http://schemas.openxmlformats.org/presentationml/2006/ole">
            <mc:AlternateContent xmlns:mc="http://schemas.openxmlformats.org/markup-compatibility/2006">
              <mc:Choice xmlns:v="urn:schemas-microsoft-com:vml" Requires="v">
                <p:oleObj spid="_x0000_s92270" name="Equation" r:id="rId3" imgW="3364560" imgH="1234080" progId="Equation.DSMT4">
                  <p:embed/>
                </p:oleObj>
              </mc:Choice>
              <mc:Fallback>
                <p:oleObj name="Equation" r:id="rId3" imgW="3364560" imgH="1234080" progId="Equation.DSMT4">
                  <p:embed/>
                  <p:pic>
                    <p:nvPicPr>
                      <p:cNvPr id="0" name="Picture 10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68525" y="1828800"/>
                        <a:ext cx="2419350" cy="892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2263" name="Picture 103"/>
          <p:cNvPicPr>
            <a:picLocks noChangeAspect="1" noChangeArrowheads="1"/>
          </p:cNvPicPr>
          <p:nvPr/>
        </p:nvPicPr>
        <p:blipFill>
          <a:blip r:embed="rId5" cstate="print"/>
          <a:srcRect/>
          <a:stretch>
            <a:fillRect/>
          </a:stretch>
        </p:blipFill>
        <p:spPr bwMode="auto">
          <a:xfrm>
            <a:off x="5410200" y="2286000"/>
            <a:ext cx="3209925" cy="3257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6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2332946"/>
          </a:xfrm>
          <a:prstGeom prst="rect">
            <a:avLst/>
          </a:prstGeom>
          <a:noFill/>
        </p:spPr>
        <p:txBody>
          <a:bodyPr>
            <a:spAutoFit/>
          </a:bodyPr>
          <a:lstStyle/>
          <a:p>
            <a:r>
              <a:rPr lang="en-US" dirty="0">
                <a:solidFill>
                  <a:schemeClr val="tx1"/>
                </a:solidFill>
              </a:rPr>
              <a:t>the other. The system has an </a:t>
            </a:r>
            <a:r>
              <a:rPr lang="en-US" b="1" dirty="0">
                <a:solidFill>
                  <a:schemeClr val="tx1"/>
                </a:solidFill>
              </a:rPr>
              <a:t>infinite number of solutions</a:t>
            </a:r>
            <a:r>
              <a:rPr lang="en-US" dirty="0">
                <a:solidFill>
                  <a:schemeClr val="tx1"/>
                </a:solidFill>
              </a:rPr>
              <a:t> and the equations are </a:t>
            </a:r>
            <a:r>
              <a:rPr lang="en-US" b="1" dirty="0">
                <a:solidFill>
                  <a:schemeClr val="tx1"/>
                </a:solidFill>
              </a:rPr>
              <a:t>dependent</a:t>
            </a:r>
            <a:r>
              <a:rPr lang="en-US" dirty="0">
                <a:solidFill>
                  <a:schemeClr val="tx1"/>
                </a:solidFill>
              </a:rPr>
              <a:t>. Putting both equations in the slope-intercept form shows that they are identical.</a:t>
            </a:r>
          </a:p>
          <a:p>
            <a:r>
              <a:rPr lang="en-US" dirty="0">
                <a:solidFill>
                  <a:schemeClr val="tx1"/>
                </a:solidFill>
              </a:rPr>
              <a:t>Solving </a:t>
            </a:r>
            <a:r>
              <a:rPr lang="en-US" dirty="0">
                <a:solidFill>
                  <a:srgbClr val="0000FF"/>
                </a:solidFill>
              </a:rPr>
              <a:t>2</a:t>
            </a:r>
            <a:r>
              <a:rPr lang="en-US" i="1" dirty="0">
                <a:solidFill>
                  <a:srgbClr val="0000FF"/>
                </a:solidFill>
              </a:rPr>
              <a:t>y </a:t>
            </a:r>
            <a:r>
              <a:rPr lang="en-US" dirty="0">
                <a:solidFill>
                  <a:srgbClr val="0000FF"/>
                </a:solidFill>
                <a:latin typeface="Symbol" charset="2"/>
                <a:cs typeface="Symbol" charset="2"/>
              </a:rPr>
              <a:t>+ </a:t>
            </a:r>
            <a:r>
              <a:rPr lang="en-US" dirty="0">
                <a:solidFill>
                  <a:srgbClr val="0000FF"/>
                </a:solidFill>
              </a:rPr>
              <a:t>2</a:t>
            </a:r>
            <a:r>
              <a:rPr lang="en-US" i="1" dirty="0">
                <a:solidFill>
                  <a:srgbClr val="0000FF"/>
                </a:solidFill>
              </a:rPr>
              <a:t>x </a:t>
            </a:r>
            <a:r>
              <a:rPr lang="en-US" dirty="0">
                <a:solidFill>
                  <a:srgbClr val="0000FF"/>
                </a:solidFill>
                <a:latin typeface="Symbol" charset="2"/>
                <a:cs typeface="Symbol" charset="2"/>
              </a:rPr>
              <a:t>=</a:t>
            </a:r>
            <a:r>
              <a:rPr lang="en-US" dirty="0">
                <a:solidFill>
                  <a:srgbClr val="0000FF"/>
                </a:solidFill>
              </a:rPr>
              <a:t> 8 </a:t>
            </a:r>
            <a:r>
              <a:rPr lang="en-US" dirty="0">
                <a:solidFill>
                  <a:schemeClr val="tx1"/>
                </a:solidFill>
              </a:rPr>
              <a:t>for </a:t>
            </a:r>
            <a:r>
              <a:rPr lang="en-US" i="1" dirty="0">
                <a:solidFill>
                  <a:srgbClr val="0000FF"/>
                </a:solidFill>
              </a:rPr>
              <a:t>y</a:t>
            </a:r>
            <a:r>
              <a:rPr lang="en-US" dirty="0">
                <a:solidFill>
                  <a:schemeClr val="tx1"/>
                </a:solidFill>
              </a:rPr>
              <a:t> gives the following.</a:t>
            </a:r>
            <a:endParaRPr lang="en-US" i="0" dirty="0">
              <a:solidFill>
                <a:schemeClr val="tx1"/>
              </a:solidFill>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3796259343"/>
              </p:ext>
            </p:extLst>
          </p:nvPr>
        </p:nvGraphicFramePr>
        <p:xfrm>
          <a:off x="2427259" y="3733800"/>
          <a:ext cx="1524000" cy="342900"/>
        </p:xfrm>
        <a:graphic>
          <a:graphicData uri="http://schemas.openxmlformats.org/presentationml/2006/ole">
            <mc:AlternateContent xmlns:mc="http://schemas.openxmlformats.org/markup-compatibility/2006">
              <mc:Choice xmlns:v="urn:schemas-microsoft-com:vml" Requires="v">
                <p:oleObj spid="_x0000_s91669" name="Equation" r:id="rId3" imgW="1508400" imgH="329040" progId="Equation.DSMT4">
                  <p:embed/>
                </p:oleObj>
              </mc:Choice>
              <mc:Fallback>
                <p:oleObj name="Equation" r:id="rId3" imgW="1508400" imgH="329040" progId="Equation.DSMT4">
                  <p:embed/>
                  <p:pic>
                    <p:nvPicPr>
                      <p:cNvPr id="0" name="Picture 50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27259" y="3733800"/>
                        <a:ext cx="15240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6" name="Object 4"/>
          <p:cNvGraphicFramePr>
            <a:graphicFrameLocks noChangeAspect="1"/>
          </p:cNvGraphicFramePr>
          <p:nvPr>
            <p:extLst>
              <p:ext uri="{D42A27DB-BD31-4B8C-83A1-F6EECF244321}">
                <p14:modId xmlns:p14="http://schemas.microsoft.com/office/powerpoint/2010/main" val="1976627757"/>
              </p:ext>
            </p:extLst>
          </p:nvPr>
        </p:nvGraphicFramePr>
        <p:xfrm>
          <a:off x="3073400" y="4191000"/>
          <a:ext cx="1892300" cy="342900"/>
        </p:xfrm>
        <a:graphic>
          <a:graphicData uri="http://schemas.openxmlformats.org/presentationml/2006/ole">
            <mc:AlternateContent xmlns:mc="http://schemas.openxmlformats.org/markup-compatibility/2006">
              <mc:Choice xmlns:v="urn:schemas-microsoft-com:vml" Requires="v">
                <p:oleObj spid="_x0000_s91670" name="Equation" r:id="rId5" imgW="1883160" imgH="329040" progId="Equation.DSMT4">
                  <p:embed/>
                </p:oleObj>
              </mc:Choice>
              <mc:Fallback>
                <p:oleObj name="Equation" r:id="rId5" imgW="1883160" imgH="329040" progId="Equation.DSMT4">
                  <p:embed/>
                  <p:pic>
                    <p:nvPicPr>
                      <p:cNvPr id="0" name="Picture 50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73400" y="4191000"/>
                        <a:ext cx="1892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7" name="Object 4"/>
          <p:cNvGraphicFramePr>
            <a:graphicFrameLocks noChangeAspect="1"/>
          </p:cNvGraphicFramePr>
          <p:nvPr>
            <p:extLst>
              <p:ext uri="{D42A27DB-BD31-4B8C-83A1-F6EECF244321}">
                <p14:modId xmlns:p14="http://schemas.microsoft.com/office/powerpoint/2010/main" val="1197249872"/>
              </p:ext>
            </p:extLst>
          </p:nvPr>
        </p:nvGraphicFramePr>
        <p:xfrm>
          <a:off x="3001963" y="4521200"/>
          <a:ext cx="2057400" cy="901700"/>
        </p:xfrm>
        <a:graphic>
          <a:graphicData uri="http://schemas.openxmlformats.org/presentationml/2006/ole">
            <mc:AlternateContent xmlns:mc="http://schemas.openxmlformats.org/markup-compatibility/2006">
              <mc:Choice xmlns:v="urn:schemas-microsoft-com:vml" Requires="v">
                <p:oleObj spid="_x0000_s91671" name="Equation" r:id="rId7" imgW="2047680" imgH="886680" progId="Equation.DSMT4">
                  <p:embed/>
                </p:oleObj>
              </mc:Choice>
              <mc:Fallback>
                <p:oleObj name="Equation" r:id="rId7" imgW="2047680" imgH="886680" progId="Equation.DSMT4">
                  <p:embed/>
                  <p:pic>
                    <p:nvPicPr>
                      <p:cNvPr id="0" name="Picture 5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01963" y="4521200"/>
                        <a:ext cx="2057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8" name="Object 4"/>
          <p:cNvGraphicFramePr>
            <a:graphicFrameLocks noChangeAspect="1"/>
          </p:cNvGraphicFramePr>
          <p:nvPr>
            <p:extLst>
              <p:ext uri="{D42A27DB-BD31-4B8C-83A1-F6EECF244321}">
                <p14:modId xmlns:p14="http://schemas.microsoft.com/office/powerpoint/2010/main" val="2237601489"/>
              </p:ext>
            </p:extLst>
          </p:nvPr>
        </p:nvGraphicFramePr>
        <p:xfrm>
          <a:off x="3206750" y="5524500"/>
          <a:ext cx="1549400" cy="342900"/>
        </p:xfrm>
        <a:graphic>
          <a:graphicData uri="http://schemas.openxmlformats.org/presentationml/2006/ole">
            <mc:AlternateContent xmlns:mc="http://schemas.openxmlformats.org/markup-compatibility/2006">
              <mc:Choice xmlns:v="urn:schemas-microsoft-com:vml" Requires="v">
                <p:oleObj spid="_x0000_s91672" name="Equation" r:id="rId9" imgW="1535760" imgH="329040" progId="Equation.DSMT4">
                  <p:embed/>
                </p:oleObj>
              </mc:Choice>
              <mc:Fallback>
                <p:oleObj name="Equation" r:id="rId9" imgW="1535760" imgH="329040" progId="Equation.DSMT4">
                  <p:embed/>
                  <p:pic>
                    <p:nvPicPr>
                      <p:cNvPr id="0" name="Picture 5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6750" y="5524500"/>
                        <a:ext cx="15494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dirty="0">
                <a:solidFill>
                  <a:schemeClr val="accent1"/>
                </a:solidFill>
              </a:rPr>
              <a:t>Example 5: Solving Systems (Infinite Solutions/</a:t>
            </a:r>
            <a:br>
              <a:rPr lang="en-US" dirty="0">
                <a:solidFill>
                  <a:schemeClr val="accent1"/>
                </a:solidFill>
              </a:rPr>
            </a:br>
            <a:r>
              <a:rPr lang="en-US" dirty="0">
                <a:solidFill>
                  <a:schemeClr val="accent1"/>
                </a:solidFill>
              </a:rPr>
              <a:t>A Dependent System) </a:t>
            </a:r>
            <a:r>
              <a:rPr lang="en-US" sz="3200" dirty="0">
                <a:solidFill>
                  <a:schemeClr val="accent1"/>
                </a:solidFill>
              </a:rPr>
              <a:t>(cont.)</a:t>
            </a:r>
          </a:p>
        </p:txBody>
      </p:sp>
      <p:sp>
        <p:nvSpPr>
          <p:cNvPr id="18435" name="Rectangle 3"/>
          <p:cNvSpPr>
            <a:spLocks noGrp="1"/>
          </p:cNvSpPr>
          <p:nvPr>
            <p:ph idx="1"/>
          </p:nvPr>
        </p:nvSpPr>
        <p:spPr>
          <a:xfrm>
            <a:off x="457200" y="1280160"/>
            <a:ext cx="8229600" cy="1471172"/>
          </a:xfrm>
          <a:prstGeom prst="rect">
            <a:avLst/>
          </a:prstGeom>
          <a:noFill/>
        </p:spPr>
        <p:txBody>
          <a:bodyPr>
            <a:spAutoFit/>
          </a:bodyPr>
          <a:lstStyle/>
          <a:p>
            <a:r>
              <a:rPr lang="en-US" dirty="0">
                <a:solidFill>
                  <a:schemeClr val="tx1"/>
                </a:solidFill>
              </a:rPr>
              <a:t>This is the same as the first equation: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a:t>
            </a:r>
            <a:r>
              <a:rPr lang="en-US" dirty="0">
                <a:solidFill>
                  <a:srgbClr val="2A7B9E"/>
                </a:solidFill>
              </a:rPr>
              <a:t>.</a:t>
            </a:r>
          </a:p>
          <a:p>
            <a:r>
              <a:rPr lang="en-US" dirty="0">
                <a:solidFill>
                  <a:schemeClr val="tx1"/>
                </a:solidFill>
              </a:rPr>
              <a:t>Since </a:t>
            </a:r>
            <a:r>
              <a:rPr lang="en-US" i="1" dirty="0">
                <a:solidFill>
                  <a:srgbClr val="0000FF"/>
                </a:solidFill>
              </a:rPr>
              <a:t>y</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a:t>
            </a:r>
            <a:r>
              <a:rPr lang="en-US" i="1" dirty="0">
                <a:solidFill>
                  <a:srgbClr val="0000FF"/>
                </a:solidFill>
              </a:rPr>
              <a:t>x</a:t>
            </a:r>
            <a:r>
              <a:rPr lang="en-US" dirty="0">
                <a:solidFill>
                  <a:srgbClr val="0000FF"/>
                </a:solidFill>
              </a:rPr>
              <a:t> </a:t>
            </a:r>
            <a:r>
              <a:rPr lang="en-US" dirty="0">
                <a:solidFill>
                  <a:srgbClr val="0000FF"/>
                </a:solidFill>
                <a:latin typeface="Symbol" charset="2"/>
                <a:cs typeface="Symbol" charset="2"/>
              </a:rPr>
              <a:t>+</a:t>
            </a:r>
            <a:r>
              <a:rPr lang="en-US" dirty="0">
                <a:solidFill>
                  <a:srgbClr val="0000FF"/>
                </a:solidFill>
              </a:rPr>
              <a:t> 4 </a:t>
            </a:r>
            <a:r>
              <a:rPr lang="en-US" dirty="0">
                <a:solidFill>
                  <a:schemeClr val="tx1"/>
                </a:solidFill>
              </a:rPr>
              <a:t>for all points on the line, we can write the set </a:t>
            </a:r>
            <a:r>
              <a:rPr lang="en-US" b="1" dirty="0">
                <a:solidFill>
                  <a:schemeClr val="tx1"/>
                </a:solidFill>
              </a:rPr>
              <a:t>of all solutions in the form </a:t>
            </a:r>
            <a:r>
              <a:rPr lang="en-US" dirty="0">
                <a:solidFill>
                  <a:schemeClr val="tx1"/>
                </a:solidFill>
              </a:rPr>
              <a:t>(</a:t>
            </a:r>
            <a:r>
              <a:rPr lang="en-US" i="1" dirty="0">
                <a:solidFill>
                  <a:schemeClr val="tx1"/>
                </a:solidFill>
              </a:rPr>
              <a:t>x</a:t>
            </a:r>
            <a:r>
              <a:rPr lang="en-US" dirty="0">
                <a:solidFill>
                  <a:schemeClr val="tx1"/>
                </a:solidFill>
              </a:rPr>
              <a:t>, –</a:t>
            </a:r>
            <a:r>
              <a:rPr lang="en-US" i="1" dirty="0">
                <a:solidFill>
                  <a:schemeClr val="tx1"/>
                </a:solidFill>
              </a:rPr>
              <a:t>x</a:t>
            </a:r>
            <a:r>
              <a:rPr lang="en-US" dirty="0">
                <a:solidFill>
                  <a:schemeClr val="tx1"/>
                </a:solidFill>
              </a:rPr>
              <a:t> </a:t>
            </a:r>
            <a:r>
              <a:rPr lang="en-US" dirty="0">
                <a:solidFill>
                  <a:schemeClr val="tx1"/>
                </a:solidFill>
                <a:latin typeface="Symbol" charset="2"/>
                <a:cs typeface="Symbol" charset="2"/>
              </a:rPr>
              <a:t>+</a:t>
            </a:r>
            <a:r>
              <a:rPr lang="en-US" dirty="0">
                <a:solidFill>
                  <a:schemeClr val="tx1"/>
                </a:solidFill>
              </a:rPr>
              <a:t> 4).</a:t>
            </a:r>
            <a:endParaRPr lang="en-US" i="0" dirty="0">
              <a:solidFill>
                <a:schemeClr val="tx1"/>
              </a:solidFill>
            </a:endParaRPr>
          </a:p>
        </p:txBody>
      </p:sp>
    </p:spTree>
    <p:extLst>
      <p:ext uri="{BB962C8B-B14F-4D97-AF65-F5344CB8AC3E}">
        <p14:creationId xmlns:p14="http://schemas.microsoft.com/office/powerpoint/2010/main" val="24426594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3"/>
          <p:cNvSpPr txBox="1">
            <a:spLocks/>
          </p:cNvSpPr>
          <p:nvPr/>
        </p:nvSpPr>
        <p:spPr>
          <a:xfrm>
            <a:off x="457200" y="1280160"/>
            <a:ext cx="8229600" cy="2936188"/>
          </a:xfrm>
          <a:prstGeom prst="rect">
            <a:avLst/>
          </a:prstGeom>
          <a:noFill/>
          <a:ln w="28575">
            <a:solidFill>
              <a:srgbClr val="FF0000"/>
            </a:solidFill>
          </a:ln>
        </p:spPr>
        <p:txBody>
          <a:bodyPr>
            <a:spAutoFit/>
          </a:bodyPr>
          <a:lstStyle/>
          <a:p>
            <a:pPr marL="533400" indent="-533400" algn="ctr" eaLnBrk="0" hangingPunct="0">
              <a:spcBef>
                <a:spcPct val="20000"/>
              </a:spcBef>
              <a:buFont typeface="Courier New" pitchFamily="49" charset="0"/>
              <a:buNone/>
              <a:tabLst>
                <a:tab pos="457200" algn="l"/>
              </a:tabLst>
            </a:pPr>
            <a:r>
              <a:rPr lang="en-US" sz="2800" b="1" dirty="0">
                <a:solidFill>
                  <a:srgbClr val="000000"/>
                </a:solidFill>
                <a:latin typeface="Calibri" pitchFamily="34" charset="0"/>
              </a:rPr>
              <a:t>Attention!</a:t>
            </a:r>
          </a:p>
          <a:p>
            <a:pPr eaLnBrk="0" hangingPunct="0">
              <a:spcBef>
                <a:spcPct val="20000"/>
              </a:spcBef>
              <a:buFont typeface="Courier New" pitchFamily="49" charset="0"/>
              <a:buNone/>
              <a:tabLst>
                <a:tab pos="457200" algn="l"/>
              </a:tabLst>
            </a:pPr>
            <a:r>
              <a:rPr lang="en-US" sz="2800" dirty="0">
                <a:solidFill>
                  <a:srgbClr val="000000"/>
                </a:solidFill>
                <a:latin typeface="Calibri" pitchFamily="34" charset="0"/>
              </a:rPr>
              <a:t>To use the graphing method</a:t>
            </a:r>
          </a:p>
          <a:p>
            <a:pPr marL="514350" indent="-514350" eaLnBrk="0" hangingPunct="0">
              <a:spcBef>
                <a:spcPct val="20000"/>
              </a:spcBef>
              <a:buFont typeface="+mj-lt"/>
              <a:buAutoNum type="arabicPeriod"/>
              <a:tabLst>
                <a:tab pos="457200" algn="l"/>
              </a:tabLst>
            </a:pPr>
            <a:r>
              <a:rPr lang="en-US" sz="2800" dirty="0">
                <a:solidFill>
                  <a:srgbClr val="000000"/>
                </a:solidFill>
                <a:latin typeface="Calibri" pitchFamily="34" charset="0"/>
              </a:rPr>
              <a:t>Graph the lines as accurately as you can.</a:t>
            </a:r>
          </a:p>
          <a:p>
            <a:pPr marL="514350" indent="-514350" eaLnBrk="0" hangingPunct="0">
              <a:spcBef>
                <a:spcPct val="20000"/>
              </a:spcBef>
              <a:buFont typeface="+mj-lt"/>
              <a:buAutoNum type="arabicPeriod" startAt="2"/>
              <a:tabLst>
                <a:tab pos="457200" algn="l"/>
              </a:tabLst>
            </a:pPr>
            <a:r>
              <a:rPr lang="en-US" sz="2800" dirty="0">
                <a:solidFill>
                  <a:srgbClr val="000000"/>
                </a:solidFill>
                <a:latin typeface="Calibri" pitchFamily="34" charset="0"/>
              </a:rPr>
              <a:t>Be sure to check your solution by substituting it back into both of the original equations. (Of course, </a:t>
            </a:r>
            <a:br>
              <a:rPr lang="en-US" sz="2800" dirty="0">
                <a:solidFill>
                  <a:srgbClr val="000000"/>
                </a:solidFill>
                <a:latin typeface="Calibri" pitchFamily="34" charset="0"/>
              </a:rPr>
            </a:br>
            <a:r>
              <a:rPr lang="en-US" sz="2800" dirty="0">
                <a:solidFill>
                  <a:srgbClr val="000000"/>
                </a:solidFill>
                <a:latin typeface="Calibri" pitchFamily="34" charset="0"/>
              </a:rPr>
              <a:t>fractional estimates may not check exactly.)</a:t>
            </a:r>
            <a:endParaRPr lang="en-US" sz="2800" i="1" dirty="0">
              <a:solidFill>
                <a:srgbClr val="000000"/>
              </a:solidFill>
              <a:latin typeface="Calibri" pitchFamily="34" charset="0"/>
            </a:endParaRPr>
          </a:p>
        </p:txBody>
      </p:sp>
      <p:sp>
        <p:nvSpPr>
          <p:cNvPr id="7" name="Rectangle 2"/>
          <p:cNvSpPr txBox="1">
            <a:spLocks/>
          </p:cNvSpPr>
          <p:nvPr/>
        </p:nvSpPr>
        <p:spPr>
          <a:xfrm>
            <a:off x="457200" y="182880"/>
            <a:ext cx="8229600" cy="914400"/>
          </a:xfrm>
          <a:prstGeom prst="rect">
            <a:avLst/>
          </a:prstGeom>
        </p:spPr>
        <p:txBody>
          <a:bodyPr anchor="ctr" anchorCtr="1">
            <a:normAutofit/>
          </a:bodyPr>
          <a:lstStyle>
            <a:lvl1pPr algn="ctr" defTabSz="914400" rtl="0" eaLnBrk="1" latinLnBrk="0" hangingPunct="1">
              <a:lnSpc>
                <a:spcPts val="3000"/>
              </a:lnSpc>
              <a:spcBef>
                <a:spcPct val="0"/>
              </a:spcBef>
              <a:buNone/>
              <a:defRPr sz="3200" kern="1200" baseline="0">
                <a:solidFill>
                  <a:srgbClr val="1F497D"/>
                </a:solidFill>
                <a:latin typeface="+mj-lt"/>
                <a:ea typeface="+mj-ea"/>
                <a:cs typeface="+mj-cs"/>
              </a:defRPr>
            </a:lvl1pPr>
          </a:lstStyle>
          <a:p>
            <a:r>
              <a:rPr lang="en-US" dirty="0">
                <a:solidFill>
                  <a:schemeClr val="accent1"/>
                </a:solidFill>
              </a:rPr>
              <a:t>Solving Systems of Linear Equations by Graphing </a:t>
            </a:r>
          </a:p>
        </p:txBody>
      </p:sp>
    </p:spTree>
    <p:extLst>
      <p:ext uri="{BB962C8B-B14F-4D97-AF65-F5344CB8AC3E}">
        <p14:creationId xmlns:p14="http://schemas.microsoft.com/office/powerpoint/2010/main" val="3297602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xfrm>
            <a:off x="457200" y="1280160"/>
            <a:ext cx="8229600" cy="2677656"/>
          </a:xfrm>
          <a:prstGeom prst="rect">
            <a:avLst/>
          </a:prstGeom>
          <a:noFill/>
        </p:spPr>
        <p:txBody>
          <a:bodyPr>
            <a:spAutoFit/>
          </a:bodyPr>
          <a:lstStyle/>
          <a:p>
            <a:pPr marL="339725" indent="-339725" defTabSz="406400">
              <a:spcBef>
                <a:spcPct val="50000"/>
              </a:spcBef>
              <a:buFont typeface="Courier New" pitchFamily="49" charset="0"/>
              <a:buChar char="o"/>
            </a:pPr>
            <a:r>
              <a:rPr lang="en-US" dirty="0">
                <a:solidFill>
                  <a:schemeClr val="tx1"/>
                </a:solidFill>
              </a:rPr>
              <a:t>Determine whether a given ordered pair is a solution to a specified system of linear equations.</a:t>
            </a:r>
          </a:p>
          <a:p>
            <a:pPr marL="339725" indent="-339725" defTabSz="406400">
              <a:spcBef>
                <a:spcPct val="50000"/>
              </a:spcBef>
              <a:buFont typeface="Courier New" pitchFamily="49" charset="0"/>
              <a:buChar char="o"/>
            </a:pPr>
            <a:r>
              <a:rPr lang="en-US" dirty="0">
                <a:solidFill>
                  <a:schemeClr val="tx1"/>
                </a:solidFill>
              </a:rPr>
              <a:t>Solve systems of linear equations by graphing.</a:t>
            </a:r>
            <a:endParaRPr lang="en-US" i="0" dirty="0">
              <a:solidFill>
                <a:schemeClr val="tx1"/>
              </a:solidFill>
            </a:endParaRPr>
          </a:p>
          <a:p>
            <a:pPr marL="339725" indent="-339725" defTabSz="406400">
              <a:spcBef>
                <a:spcPct val="50000"/>
              </a:spcBef>
              <a:buFont typeface="Courier New" pitchFamily="49" charset="0"/>
              <a:buChar char="o"/>
            </a:pPr>
            <a:r>
              <a:rPr lang="en-US" dirty="0">
                <a:solidFill>
                  <a:schemeClr val="tx1"/>
                </a:solidFill>
              </a:rPr>
              <a:t>Use a graphing calculator to solve systems of linear equations.</a:t>
            </a:r>
            <a:endParaRPr lang="en-US" i="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6: Solving a System that Requires Estimation</a:t>
            </a:r>
            <a:endParaRPr lang="en-US" dirty="0"/>
          </a:p>
        </p:txBody>
      </p:sp>
      <p:sp>
        <p:nvSpPr>
          <p:cNvPr id="3" name="Content Placeholder 2"/>
          <p:cNvSpPr>
            <a:spLocks noGrp="1"/>
          </p:cNvSpPr>
          <p:nvPr>
            <p:ph idx="1"/>
          </p:nvPr>
        </p:nvSpPr>
        <p:spPr>
          <a:xfrm>
            <a:off x="457200" y="1280160"/>
            <a:ext cx="8229600" cy="3520440"/>
          </a:xfrm>
        </p:spPr>
        <p:txBody>
          <a:bodyPr>
            <a:normAutofit/>
          </a:bodyPr>
          <a:lstStyle/>
          <a:p>
            <a:r>
              <a:rPr lang="en-US" dirty="0">
                <a:solidFill>
                  <a:schemeClr val="tx1"/>
                </a:solidFill>
              </a:rPr>
              <a:t>Solve the system of equations by graphing.</a:t>
            </a:r>
          </a:p>
          <a:p>
            <a:endParaRPr lang="en-US" b="1" dirty="0">
              <a:solidFill>
                <a:schemeClr val="tx1"/>
              </a:solidFill>
            </a:endParaRPr>
          </a:p>
          <a:p>
            <a:pPr>
              <a:spcBef>
                <a:spcPts val="4272"/>
              </a:spcBef>
            </a:pPr>
            <a:r>
              <a:rPr lang="en-US" b="1" dirty="0">
                <a:solidFill>
                  <a:schemeClr val="tx1"/>
                </a:solidFill>
              </a:rPr>
              <a:t>Solution</a:t>
            </a:r>
          </a:p>
          <a:p>
            <a:r>
              <a:rPr lang="en-US" dirty="0">
                <a:solidFill>
                  <a:schemeClr val="tx1"/>
                </a:solidFill>
              </a:rPr>
              <a:t>The two lines intersect at one point. However, we can </a:t>
            </a:r>
          </a:p>
          <a:p>
            <a:pPr>
              <a:spcBef>
                <a:spcPct val="45000"/>
              </a:spcBef>
            </a:pPr>
            <a:r>
              <a:rPr lang="en-US" dirty="0">
                <a:solidFill>
                  <a:schemeClr val="tx1"/>
                </a:solidFill>
              </a:rPr>
              <a:t>only estimate the point of intersection as </a:t>
            </a:r>
          </a:p>
          <a:p>
            <a:endParaRPr lang="en-US" dirty="0"/>
          </a:p>
        </p:txBody>
      </p:sp>
      <p:graphicFrame>
        <p:nvGraphicFramePr>
          <p:cNvPr id="37890" name="Object 5"/>
          <p:cNvGraphicFramePr>
            <a:graphicFrameLocks noChangeAspect="1"/>
          </p:cNvGraphicFramePr>
          <p:nvPr>
            <p:extLst>
              <p:ext uri="{D42A27DB-BD31-4B8C-83A1-F6EECF244321}">
                <p14:modId xmlns:p14="http://schemas.microsoft.com/office/powerpoint/2010/main" val="1825198440"/>
              </p:ext>
            </p:extLst>
          </p:nvPr>
        </p:nvGraphicFramePr>
        <p:xfrm>
          <a:off x="3708400" y="1854200"/>
          <a:ext cx="1612900" cy="1066800"/>
        </p:xfrm>
        <a:graphic>
          <a:graphicData uri="http://schemas.openxmlformats.org/presentationml/2006/ole">
            <mc:AlternateContent xmlns:mc="http://schemas.openxmlformats.org/markup-compatibility/2006">
              <mc:Choice xmlns:v="urn:schemas-microsoft-com:vml" Requires="v">
                <p:oleObj spid="_x0000_s88338" name="Equation" r:id="rId3" imgW="1599840" imgH="1051200" progId="Equation.DSMT4">
                  <p:embed/>
                </p:oleObj>
              </mc:Choice>
              <mc:Fallback>
                <p:oleObj name="Equation" r:id="rId3" imgW="1599840" imgH="1051200" progId="Equation.DSMT4">
                  <p:embed/>
                  <p:pic>
                    <p:nvPicPr>
                      <p:cNvPr id="0" name="Picture 25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8400" y="1854200"/>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7891" name="Object 7"/>
          <p:cNvGraphicFramePr>
            <a:graphicFrameLocks noChangeAspect="1"/>
          </p:cNvGraphicFramePr>
          <p:nvPr>
            <p:extLst>
              <p:ext uri="{D42A27DB-BD31-4B8C-83A1-F6EECF244321}">
                <p14:modId xmlns:p14="http://schemas.microsoft.com/office/powerpoint/2010/main" val="548172296"/>
              </p:ext>
            </p:extLst>
          </p:nvPr>
        </p:nvGraphicFramePr>
        <p:xfrm>
          <a:off x="6589713" y="3657600"/>
          <a:ext cx="1168400" cy="1041400"/>
        </p:xfrm>
        <a:graphic>
          <a:graphicData uri="http://schemas.openxmlformats.org/presentationml/2006/ole">
            <mc:AlternateContent xmlns:mc="http://schemas.openxmlformats.org/markup-compatibility/2006">
              <mc:Choice xmlns:v="urn:schemas-microsoft-com:vml" Requires="v">
                <p:oleObj spid="_x0000_s88339" name="Equation" r:id="rId5" imgW="1152000" imgH="1032840" progId="Equation.DSMT4">
                  <p:embed/>
                </p:oleObj>
              </mc:Choice>
              <mc:Fallback>
                <p:oleObj name="Equation" r:id="rId5" imgW="1152000" imgH="1032840" progId="Equation.DSMT4">
                  <p:embed/>
                  <p:pic>
                    <p:nvPicPr>
                      <p:cNvPr id="0" name="Picture 2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89713" y="3657600"/>
                        <a:ext cx="11684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4" name="TextBox 3"/>
          <p:cNvSpPr txBox="1"/>
          <p:nvPr/>
        </p:nvSpPr>
        <p:spPr>
          <a:xfrm>
            <a:off x="457200" y="4558605"/>
            <a:ext cx="8340945" cy="1507079"/>
          </a:xfrm>
          <a:prstGeom prst="rect">
            <a:avLst/>
          </a:prstGeom>
          <a:noFill/>
        </p:spPr>
        <p:txBody>
          <a:bodyPr wrap="none" rtlCol="0">
            <a:spAutoFit/>
          </a:bodyPr>
          <a:lstStyle/>
          <a:p>
            <a:pPr>
              <a:lnSpc>
                <a:spcPct val="110000"/>
              </a:lnSpc>
            </a:pPr>
            <a:r>
              <a:rPr lang="en-US" sz="2800" dirty="0"/>
              <a:t>In this situation be aware that, although graphing gives </a:t>
            </a:r>
            <a:br>
              <a:rPr lang="en-US" sz="2800" dirty="0"/>
            </a:br>
            <a:r>
              <a:rPr lang="en-US" sz="2800" dirty="0"/>
              <a:t>a good “estimate,” finding exact solutions to the system </a:t>
            </a:r>
            <a:br>
              <a:rPr lang="en-US" sz="2800" dirty="0"/>
            </a:br>
            <a:r>
              <a:rPr lang="en-US" sz="2800" dirty="0"/>
              <a:t>is not likely.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789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a:t>
            </a:r>
            <a:r>
              <a:rPr lang="en-US" sz="3200" dirty="0">
                <a:solidFill>
                  <a:schemeClr val="accent1"/>
                </a:solidFill>
              </a:rPr>
              <a:t> (cont.)</a:t>
            </a:r>
          </a:p>
        </p:txBody>
      </p:sp>
      <p:pic>
        <p:nvPicPr>
          <p:cNvPr id="103425" name="Picture 1"/>
          <p:cNvPicPr>
            <a:picLocks noChangeAspect="1" noChangeArrowheads="1"/>
          </p:cNvPicPr>
          <p:nvPr/>
        </p:nvPicPr>
        <p:blipFill>
          <a:blip r:embed="rId2" cstate="print"/>
          <a:srcRect/>
          <a:stretch>
            <a:fillRect/>
          </a:stretch>
        </p:blipFill>
        <p:spPr bwMode="auto">
          <a:xfrm>
            <a:off x="2743200" y="1676400"/>
            <a:ext cx="3238500" cy="3276600"/>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graphicFrame>
        <p:nvGraphicFramePr>
          <p:cNvPr id="22532" name="Object 4"/>
          <p:cNvGraphicFramePr>
            <a:graphicFrameLocks noGrp="1" noChangeAspect="1"/>
          </p:cNvGraphicFramePr>
          <p:nvPr>
            <p:ph idx="1"/>
            <p:extLst>
              <p:ext uri="{D42A27DB-BD31-4B8C-83A1-F6EECF244321}">
                <p14:modId xmlns:p14="http://schemas.microsoft.com/office/powerpoint/2010/main" val="1598267610"/>
              </p:ext>
            </p:extLst>
          </p:nvPr>
        </p:nvGraphicFramePr>
        <p:xfrm>
          <a:off x="3481954" y="1489745"/>
          <a:ext cx="1024089" cy="866279"/>
        </p:xfrm>
        <a:graphic>
          <a:graphicData uri="http://schemas.openxmlformats.org/presentationml/2006/ole">
            <mc:AlternateContent xmlns:mc="http://schemas.openxmlformats.org/markup-compatibility/2006">
              <mc:Choice xmlns:v="urn:schemas-microsoft-com:vml" Requires="v">
                <p:oleObj spid="_x0000_s98459" name="Equation" r:id="rId3" imgW="1051200" imgH="886680" progId="Equation.DSMT4">
                  <p:embed/>
                </p:oleObj>
              </mc:Choice>
              <mc:Fallback>
                <p:oleObj name="Equation" r:id="rId3" imgW="1051200" imgH="886680" progId="Equation.DSMT4">
                  <p:embed/>
                  <p:pic>
                    <p:nvPicPr>
                      <p:cNvPr id="0" name="Picture 12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81954" y="1489745"/>
                        <a:ext cx="1024089" cy="866279"/>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Rectangle 3"/>
          <p:cNvSpPr txBox="1">
            <a:spLocks/>
          </p:cNvSpPr>
          <p:nvPr/>
        </p:nvSpPr>
        <p:spPr>
          <a:xfrm>
            <a:off x="457200" y="1430972"/>
            <a:ext cx="8229600" cy="828432"/>
          </a:xfrm>
          <a:prstGeom prst="rect">
            <a:avLst/>
          </a:prstGeom>
          <a:noFill/>
        </p:spPr>
        <p:txBody>
          <a:bodyPr>
            <a:spAutoFit/>
          </a:bodyPr>
          <a:lstStyle/>
          <a:p>
            <a:pPr>
              <a:lnSpc>
                <a:spcPct val="185000"/>
              </a:lnSpc>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FF0000"/>
                </a:solidFill>
              </a:rPr>
              <a:t>2</a:t>
            </a:r>
            <a:r>
              <a:rPr lang="en-US" sz="2800" dirty="0"/>
              <a:t> and</a:t>
            </a:r>
          </a:p>
        </p:txBody>
      </p:sp>
      <p:sp>
        <p:nvSpPr>
          <p:cNvPr id="8" name="Rectangle 7"/>
          <p:cNvSpPr/>
          <p:nvPr/>
        </p:nvSpPr>
        <p:spPr>
          <a:xfrm>
            <a:off x="4192052" y="2940050"/>
            <a:ext cx="734496" cy="523220"/>
          </a:xfrm>
          <a:prstGeom prst="rect">
            <a:avLst/>
          </a:prstGeom>
        </p:spPr>
        <p:txBody>
          <a:bodyPr wrap="none">
            <a:spAutoFit/>
          </a:bodyPr>
          <a:lstStyle/>
          <a:p>
            <a:pPr algn="ctr"/>
            <a:r>
              <a:rPr lang="en-US" sz="2800" dirty="0"/>
              <a:t>and</a:t>
            </a:r>
          </a:p>
        </p:txBody>
      </p:sp>
      <p:graphicFrame>
        <p:nvGraphicFramePr>
          <p:cNvPr id="11269" name="Object 5"/>
          <p:cNvGraphicFramePr>
            <a:graphicFrameLocks noChangeAspect="1"/>
          </p:cNvGraphicFramePr>
          <p:nvPr>
            <p:extLst>
              <p:ext uri="{D42A27DB-BD31-4B8C-83A1-F6EECF244321}">
                <p14:modId xmlns:p14="http://schemas.microsoft.com/office/powerpoint/2010/main" val="1084893340"/>
              </p:ext>
            </p:extLst>
          </p:nvPr>
        </p:nvGraphicFramePr>
        <p:xfrm>
          <a:off x="1606550" y="2540000"/>
          <a:ext cx="1981200" cy="1219200"/>
        </p:xfrm>
        <a:graphic>
          <a:graphicData uri="http://schemas.openxmlformats.org/presentationml/2006/ole">
            <mc:AlternateContent xmlns:mc="http://schemas.openxmlformats.org/markup-compatibility/2006">
              <mc:Choice xmlns:v="urn:schemas-microsoft-com:vml" Requires="v">
                <p:oleObj spid="_x0000_s98460" name="Equation" r:id="rId5" imgW="1965600" imgH="1206720" progId="Equation.DSMT4">
                  <p:embed/>
                </p:oleObj>
              </mc:Choice>
              <mc:Fallback>
                <p:oleObj name="Equation" r:id="rId5" imgW="1965600" imgH="1206720" progId="Equation.DSMT4">
                  <p:embed/>
                  <p:pic>
                    <p:nvPicPr>
                      <p:cNvPr id="0" name="Picture 1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6550" y="2540000"/>
                        <a:ext cx="19812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0" name="Object 6"/>
          <p:cNvGraphicFramePr>
            <a:graphicFrameLocks noChangeAspect="1"/>
          </p:cNvGraphicFramePr>
          <p:nvPr>
            <p:extLst>
              <p:ext uri="{D42A27DB-BD31-4B8C-83A1-F6EECF244321}">
                <p14:modId xmlns:p14="http://schemas.microsoft.com/office/powerpoint/2010/main" val="3976139888"/>
              </p:ext>
            </p:extLst>
          </p:nvPr>
        </p:nvGraphicFramePr>
        <p:xfrm>
          <a:off x="2825750" y="3898900"/>
          <a:ext cx="825500" cy="901700"/>
        </p:xfrm>
        <a:graphic>
          <a:graphicData uri="http://schemas.openxmlformats.org/presentationml/2006/ole">
            <mc:AlternateContent xmlns:mc="http://schemas.openxmlformats.org/markup-compatibility/2006">
              <mc:Choice xmlns:v="urn:schemas-microsoft-com:vml" Requires="v">
                <p:oleObj spid="_x0000_s98461" name="Equation" r:id="rId7" imgW="813600" imgH="886680" progId="Equation.DSMT4">
                  <p:embed/>
                </p:oleObj>
              </mc:Choice>
              <mc:Fallback>
                <p:oleObj name="Equation" r:id="rId7" imgW="813600" imgH="886680" progId="Equation.DSMT4">
                  <p:embed/>
                  <p:pic>
                    <p:nvPicPr>
                      <p:cNvPr id="0" name="Picture 1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25750" y="3898900"/>
                        <a:ext cx="825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1" name="Object 7"/>
          <p:cNvGraphicFramePr>
            <a:graphicFrameLocks noChangeAspect="1"/>
          </p:cNvGraphicFramePr>
          <p:nvPr>
            <p:extLst>
              <p:ext uri="{D42A27DB-BD31-4B8C-83A1-F6EECF244321}">
                <p14:modId xmlns:p14="http://schemas.microsoft.com/office/powerpoint/2010/main" val="2065633316"/>
              </p:ext>
            </p:extLst>
          </p:nvPr>
        </p:nvGraphicFramePr>
        <p:xfrm>
          <a:off x="5410200" y="2540000"/>
          <a:ext cx="2209800" cy="1219200"/>
        </p:xfrm>
        <a:graphic>
          <a:graphicData uri="http://schemas.openxmlformats.org/presentationml/2006/ole">
            <mc:AlternateContent xmlns:mc="http://schemas.openxmlformats.org/markup-compatibility/2006">
              <mc:Choice xmlns:v="urn:schemas-microsoft-com:vml" Requires="v">
                <p:oleObj spid="_x0000_s98462" name="Equation" r:id="rId9" imgW="2194200" imgH="1206720" progId="Equation.DSMT4">
                  <p:embed/>
                </p:oleObj>
              </mc:Choice>
              <mc:Fallback>
                <p:oleObj name="Equation" r:id="rId9" imgW="2194200" imgH="1206720" progId="Equation.DSMT4">
                  <p:embed/>
                  <p:pic>
                    <p:nvPicPr>
                      <p:cNvPr id="0" name="Picture 1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10200" y="2540000"/>
                        <a:ext cx="2209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11272" name="Object 8"/>
          <p:cNvGraphicFramePr>
            <a:graphicFrameLocks noChangeAspect="1"/>
          </p:cNvGraphicFramePr>
          <p:nvPr>
            <p:extLst>
              <p:ext uri="{D42A27DB-BD31-4B8C-83A1-F6EECF244321}">
                <p14:modId xmlns:p14="http://schemas.microsoft.com/office/powerpoint/2010/main" val="3304270621"/>
              </p:ext>
            </p:extLst>
          </p:nvPr>
        </p:nvGraphicFramePr>
        <p:xfrm>
          <a:off x="6870700" y="3898900"/>
          <a:ext cx="800100" cy="901700"/>
        </p:xfrm>
        <a:graphic>
          <a:graphicData uri="http://schemas.openxmlformats.org/presentationml/2006/ole">
            <mc:AlternateContent xmlns:mc="http://schemas.openxmlformats.org/markup-compatibility/2006">
              <mc:Choice xmlns:v="urn:schemas-microsoft-com:vml" Requires="v">
                <p:oleObj spid="_x0000_s98463" name="Equation" r:id="rId11" imgW="786240" imgH="886680" progId="Equation.DSMT4">
                  <p:embed/>
                </p:oleObj>
              </mc:Choice>
              <mc:Fallback>
                <p:oleObj name="Equation" r:id="rId11" imgW="786240" imgH="886680" progId="Equation.DSMT4">
                  <p:embed/>
                  <p:pic>
                    <p:nvPicPr>
                      <p:cNvPr id="0" name="Picture 12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70700" y="3898900"/>
                        <a:ext cx="800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2" name="TextBox 1"/>
          <p:cNvSpPr txBox="1"/>
          <p:nvPr/>
        </p:nvSpPr>
        <p:spPr>
          <a:xfrm>
            <a:off x="457200" y="1143000"/>
            <a:ext cx="1169836" cy="523220"/>
          </a:xfrm>
          <a:prstGeom prst="rect">
            <a:avLst/>
          </a:prstGeom>
          <a:noFill/>
        </p:spPr>
        <p:txBody>
          <a:bodyPr wrap="none" rtlCol="0">
            <a:spAutoFit/>
          </a:bodyPr>
          <a:lstStyle/>
          <a:p>
            <a:r>
              <a:rPr lang="en-US" sz="2800" b="1" dirty="0"/>
              <a:t>Check:</a:t>
            </a:r>
            <a:r>
              <a:rPr lang="en-US" sz="2800"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69"/>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27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27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dirty="0">
                <a:solidFill>
                  <a:schemeClr val="accent1"/>
                </a:solidFill>
              </a:rPr>
              <a:t>Example 6: Solving a System that Requires Estimation (cont.)</a:t>
            </a:r>
            <a:endParaRPr lang="en-US" sz="3200" dirty="0">
              <a:solidFill>
                <a:schemeClr val="accent1"/>
              </a:solidFill>
            </a:endParaRPr>
          </a:p>
        </p:txBody>
      </p:sp>
      <p:sp>
        <p:nvSpPr>
          <p:cNvPr id="23555" name="Rectangle 3"/>
          <p:cNvSpPr>
            <a:spLocks noGrp="1"/>
          </p:cNvSpPr>
          <p:nvPr>
            <p:ph idx="1"/>
          </p:nvPr>
        </p:nvSpPr>
        <p:spPr>
          <a:prstGeom prst="rect">
            <a:avLst/>
          </a:prstGeom>
        </p:spPr>
        <p:txBody>
          <a:bodyPr/>
          <a:lstStyle/>
          <a:p>
            <a:pPr marL="0" indent="0">
              <a:spcBef>
                <a:spcPts val="0"/>
              </a:spcBef>
              <a:buFont typeface="Courier New" pitchFamily="49" charset="0"/>
              <a:buNone/>
            </a:pPr>
            <a:r>
              <a:rPr lang="en-US" i="0" dirty="0">
                <a:solidFill>
                  <a:schemeClr val="tx1"/>
                </a:solidFill>
              </a:rPr>
              <a:t>Thus checking shows that the estimated solution</a:t>
            </a:r>
          </a:p>
          <a:p>
            <a:pPr marL="0" indent="0">
              <a:spcBef>
                <a:spcPts val="2400"/>
              </a:spcBef>
              <a:buFont typeface="Courier New" pitchFamily="49" charset="0"/>
              <a:buNone/>
            </a:pPr>
            <a:r>
              <a:rPr lang="en-US" i="0" dirty="0">
                <a:solidFill>
                  <a:schemeClr val="tx1"/>
                </a:solidFill>
              </a:rPr>
              <a:t>does not satisfy either equation.  The estimated point of intersection is just that, an estimate. The following sections will provide algebraic techniques for solving systems of equations that would give the exact solution </a:t>
            </a:r>
          </a:p>
          <a:p>
            <a:pPr marL="0" indent="0">
              <a:spcBef>
                <a:spcPts val="2400"/>
              </a:spcBef>
              <a:buFont typeface="Courier New" pitchFamily="49" charset="0"/>
              <a:buNone/>
            </a:pPr>
            <a:r>
              <a:rPr lang="en-US" i="0" dirty="0">
                <a:solidFill>
                  <a:schemeClr val="tx1"/>
                </a:solidFill>
              </a:rPr>
              <a:t>as </a:t>
            </a:r>
          </a:p>
        </p:txBody>
      </p:sp>
      <p:graphicFrame>
        <p:nvGraphicFramePr>
          <p:cNvPr id="23556" name="Object 7"/>
          <p:cNvGraphicFramePr>
            <a:graphicFrameLocks noChangeAspect="1"/>
          </p:cNvGraphicFramePr>
          <p:nvPr>
            <p:extLst>
              <p:ext uri="{D42A27DB-BD31-4B8C-83A1-F6EECF244321}">
                <p14:modId xmlns:p14="http://schemas.microsoft.com/office/powerpoint/2010/main" val="592359115"/>
              </p:ext>
            </p:extLst>
          </p:nvPr>
        </p:nvGraphicFramePr>
        <p:xfrm>
          <a:off x="7696200" y="1081088"/>
          <a:ext cx="1028700" cy="1041400"/>
        </p:xfrm>
        <a:graphic>
          <a:graphicData uri="http://schemas.openxmlformats.org/presentationml/2006/ole">
            <mc:AlternateContent xmlns:mc="http://schemas.openxmlformats.org/markup-compatibility/2006">
              <mc:Choice xmlns:v="urn:schemas-microsoft-com:vml" Requires="v">
                <p:oleObj spid="_x0000_s83476" name="Equation" r:id="rId3" imgW="1014840" imgH="1032840" progId="Equation.DSMT4">
                  <p:embed/>
                </p:oleObj>
              </mc:Choice>
              <mc:Fallback>
                <p:oleObj name="Equation" r:id="rId3" imgW="1014840" imgH="1032840" progId="Equation.DSMT4">
                  <p:embed/>
                  <p:pic>
                    <p:nvPicPr>
                      <p:cNvPr id="0" name="Picture 51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1081088"/>
                        <a:ext cx="10287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3557" name="Object 10"/>
          <p:cNvGraphicFramePr>
            <a:graphicFrameLocks noChangeAspect="1"/>
          </p:cNvGraphicFramePr>
          <p:nvPr>
            <p:extLst>
              <p:ext uri="{D42A27DB-BD31-4B8C-83A1-F6EECF244321}">
                <p14:modId xmlns:p14="http://schemas.microsoft.com/office/powerpoint/2010/main" val="3780156538"/>
              </p:ext>
            </p:extLst>
          </p:nvPr>
        </p:nvGraphicFramePr>
        <p:xfrm>
          <a:off x="937343" y="3870325"/>
          <a:ext cx="1358900" cy="1041400"/>
        </p:xfrm>
        <a:graphic>
          <a:graphicData uri="http://schemas.openxmlformats.org/presentationml/2006/ole">
            <mc:AlternateContent xmlns:mc="http://schemas.openxmlformats.org/markup-compatibility/2006">
              <mc:Choice xmlns:v="urn:schemas-microsoft-com:vml" Requires="v">
                <p:oleObj spid="_x0000_s83477" name="Equation" r:id="rId5" imgW="1343880" imgH="1032840" progId="Equation.DSMT4">
                  <p:embed/>
                </p:oleObj>
              </mc:Choice>
              <mc:Fallback>
                <p:oleObj name="Equation" r:id="rId5" imgW="1343880" imgH="1032840" progId="Equation.DSMT4">
                  <p:embed/>
                  <p:pic>
                    <p:nvPicPr>
                      <p:cNvPr id="0" name="Picture 5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37343" y="3870325"/>
                        <a:ext cx="1358900" cy="1041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67587068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80160"/>
            <a:ext cx="8229600" cy="4065931"/>
          </a:xfrm>
          <a:prstGeom prst="rect">
            <a:avLst/>
          </a:prstGeom>
        </p:spPr>
        <p:txBody>
          <a:bodyPr>
            <a:normAutofit/>
          </a:bodyPr>
          <a:lstStyle/>
          <a:p>
            <a:pPr lvl="0">
              <a:spcBef>
                <a:spcPct val="20000"/>
              </a:spcBef>
              <a:defRPr/>
            </a:pPr>
            <a:r>
              <a:rPr kumimoji="0" lang="en-US" sz="2800" b="0" i="0" u="none" strike="noStrike" kern="1200" cap="none" spc="0" normalizeH="0" baseline="0" noProof="0" dirty="0">
                <a:ln>
                  <a:noFill/>
                </a:ln>
                <a:solidFill>
                  <a:schemeClr val="tx1"/>
                </a:solidFill>
                <a:effectLst/>
                <a:uLnTx/>
                <a:uFillTx/>
                <a:latin typeface="+mn-lt"/>
                <a:ea typeface="+mn-ea"/>
                <a:cs typeface="+mn-cs"/>
              </a:rPr>
              <a:t>Use a graphing </a:t>
            </a:r>
            <a:r>
              <a:rPr lang="en-US" sz="2800" dirty="0"/>
              <a:t>calculator’s intersect function </a:t>
            </a:r>
            <a:br>
              <a:rPr lang="en-US" sz="2800" dirty="0"/>
            </a:br>
            <a:r>
              <a:rPr lang="en-US" sz="2800" dirty="0"/>
              <a:t>to solve the system of equations.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ts val="8472"/>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1:</a:t>
            </a:r>
            <a:r>
              <a:rPr kumimoji="0" lang="en-US" sz="2800" b="0" i="0" u="none" strike="noStrike" kern="1200" cap="none" spc="0" normalizeH="0" baseline="0" noProof="0" dirty="0">
                <a:ln>
                  <a:noFill/>
                </a:ln>
                <a:solidFill>
                  <a:schemeClr val="tx1"/>
                </a:solidFill>
                <a:effectLst/>
                <a:uLnTx/>
                <a:uFillTx/>
                <a:latin typeface="+mn-lt"/>
                <a:ea typeface="+mn-ea"/>
                <a:cs typeface="+mn-cs"/>
              </a:rPr>
              <a:t> Solve each equation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For this system,</a:t>
            </a: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a:t>
            </a:r>
            <a:endParaRPr lang="en-US" sz="3200" dirty="0">
              <a:solidFill>
                <a:schemeClr val="accent1"/>
              </a:solidFill>
            </a:endParaRPr>
          </a:p>
        </p:txBody>
      </p:sp>
      <p:graphicFrame>
        <p:nvGraphicFramePr>
          <p:cNvPr id="25604" name="Object 4"/>
          <p:cNvGraphicFramePr>
            <a:graphicFrameLocks noGrp="1" noChangeAspect="1"/>
          </p:cNvGraphicFramePr>
          <p:nvPr>
            <p:ph idx="1"/>
            <p:extLst>
              <p:ext uri="{D42A27DB-BD31-4B8C-83A1-F6EECF244321}">
                <p14:modId xmlns:p14="http://schemas.microsoft.com/office/powerpoint/2010/main" val="836112881"/>
              </p:ext>
            </p:extLst>
          </p:nvPr>
        </p:nvGraphicFramePr>
        <p:xfrm>
          <a:off x="3735388" y="2274887"/>
          <a:ext cx="1398587" cy="925513"/>
        </p:xfrm>
        <a:graphic>
          <a:graphicData uri="http://schemas.openxmlformats.org/presentationml/2006/ole">
            <mc:AlternateContent xmlns:mc="http://schemas.openxmlformats.org/markup-compatibility/2006">
              <mc:Choice xmlns:v="urn:schemas-microsoft-com:vml" Requires="v">
                <p:oleObj spid="_x0000_s89360" name="Equation" r:id="rId3" imgW="1599840" imgH="1051200" progId="Equation.DSMT4">
                  <p:embed/>
                </p:oleObj>
              </mc:Choice>
              <mc:Fallback>
                <p:oleObj name="Equation" r:id="rId3" imgW="1599840" imgH="1051200" progId="Equation.DSMT4">
                  <p:embed/>
                  <p:pic>
                    <p:nvPicPr>
                      <p:cNvPr id="0" name="Picture 259"/>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35388" y="2274887"/>
                        <a:ext cx="1398587" cy="925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25605" name="Object 6"/>
          <p:cNvGraphicFramePr>
            <a:graphicFrameLocks noGrp="1" noChangeAspect="1"/>
          </p:cNvGraphicFramePr>
          <p:nvPr>
            <p:ph sz="quarter" idx="4294967295"/>
            <p:extLst>
              <p:ext uri="{D42A27DB-BD31-4B8C-83A1-F6EECF244321}">
                <p14:modId xmlns:p14="http://schemas.microsoft.com/office/powerpoint/2010/main" val="3251212683"/>
              </p:ext>
            </p:extLst>
          </p:nvPr>
        </p:nvGraphicFramePr>
        <p:xfrm>
          <a:off x="3770313" y="4370388"/>
          <a:ext cx="1601787" cy="909637"/>
        </p:xfrm>
        <a:graphic>
          <a:graphicData uri="http://schemas.openxmlformats.org/presentationml/2006/ole">
            <mc:AlternateContent xmlns:mc="http://schemas.openxmlformats.org/markup-compatibility/2006">
              <mc:Choice xmlns:v="urn:schemas-microsoft-com:vml" Requires="v">
                <p:oleObj spid="_x0000_s89361" name="Equation" r:id="rId5" imgW="1864800" imgH="1051200" progId="Equation.DSMT4">
                  <p:embed/>
                </p:oleObj>
              </mc:Choice>
              <mc:Fallback>
                <p:oleObj name="Equation" r:id="rId5" imgW="1864800" imgH="1051200" progId="Equation.DSMT4">
                  <p:embed/>
                  <p:pic>
                    <p:nvPicPr>
                      <p:cNvPr id="0" name="Picture 260"/>
                      <p:cNvPicPr>
                        <a:picLocks noGrp="1"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0313" y="4370388"/>
                        <a:ext cx="1601787" cy="909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56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457200" y="1219200"/>
            <a:ext cx="8229600" cy="4572000"/>
          </a:xfrm>
          <a:prstGeom prst="rect">
            <a:avLst/>
          </a:prstGeom>
        </p:spPr>
        <p:txBody>
          <a:bodyPr>
            <a:normAutofit/>
          </a:bodyPr>
          <a:lstStyle/>
          <a:p>
            <a:pPr marL="0" marR="0" lvl="0" indent="0" algn="l"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Solution</a:t>
            </a:r>
          </a:p>
          <a:p>
            <a:pPr marL="1150938" lvl="0" indent="-1150938">
              <a:spcBef>
                <a:spcPct val="20000"/>
              </a:spcBef>
              <a:defRPr/>
            </a:pPr>
            <a:r>
              <a:rPr kumimoji="0" lang="en-US" sz="2800" b="1" i="0" u="none" strike="noStrike" kern="1200" cap="none" spc="0" normalizeH="0" baseline="0" noProof="0" dirty="0">
                <a:ln>
                  <a:noFill/>
                </a:ln>
                <a:solidFill>
                  <a:schemeClr val="tx1"/>
                </a:solidFill>
                <a:effectLst/>
                <a:uLnTx/>
                <a:uFillTx/>
                <a:latin typeface="+mn-lt"/>
                <a:ea typeface="+mn-ea"/>
                <a:cs typeface="+mn-cs"/>
              </a:rPr>
              <a:t>Step 2:	</a:t>
            </a:r>
            <a:r>
              <a:rPr kumimoji="0" lang="en-US" sz="2800" b="0" i="0" u="none" strike="noStrike" kern="1200" cap="none" spc="0" normalizeH="0" baseline="0" noProof="0" dirty="0">
                <a:ln>
                  <a:noFill/>
                </a:ln>
                <a:solidFill>
                  <a:schemeClr val="tx1"/>
                </a:solidFill>
                <a:effectLst/>
                <a:uLnTx/>
                <a:uFillTx/>
                <a:latin typeface="+mn-lt"/>
                <a:ea typeface="+mn-ea"/>
                <a:cs typeface="+mn-cs"/>
              </a:rPr>
              <a:t>Press               and enter the two expressions for </a:t>
            </a:r>
            <a:r>
              <a:rPr kumimoji="0" lang="en-US" sz="2800" b="0" i="1" u="none" strike="noStrike" kern="1200" cap="none" spc="0" normalizeH="0" baseline="0" noProof="0" dirty="0">
                <a:ln>
                  <a:noFill/>
                </a:ln>
                <a:solidFill>
                  <a:schemeClr val="tx1"/>
                </a:solidFill>
                <a:effectLst/>
                <a:uLnTx/>
                <a:uFillTx/>
                <a:latin typeface="+mn-lt"/>
                <a:ea typeface="+mn-ea"/>
                <a:cs typeface="+mn-cs"/>
              </a:rPr>
              <a:t>y</a:t>
            </a:r>
            <a:r>
              <a:rPr kumimoji="0" lang="en-US" sz="2800" b="0" i="0" u="none" strike="noStrike" kern="1200" cap="none" spc="0" normalizeH="0" baseline="0" noProof="0" dirty="0">
                <a:ln>
                  <a:noFill/>
                </a:ln>
                <a:solidFill>
                  <a:schemeClr val="tx1"/>
                </a:solidFill>
                <a:effectLst/>
                <a:uLnTx/>
                <a:uFillTx/>
                <a:latin typeface="+mn-lt"/>
                <a:ea typeface="+mn-ea"/>
                <a:cs typeface="+mn-cs"/>
              </a:rPr>
              <a:t>.  To get the variable </a:t>
            </a:r>
            <a:r>
              <a:rPr kumimoji="0" lang="en-US" sz="2800" b="0" i="1" u="none" strike="noStrike" kern="1200" cap="none" spc="0" normalizeH="0" baseline="0" noProof="0" dirty="0">
                <a:ln>
                  <a:noFill/>
                </a:ln>
                <a:solidFill>
                  <a:schemeClr val="tx1"/>
                </a:solidFill>
                <a:effectLst/>
                <a:uLnTx/>
                <a:uFillTx/>
                <a:latin typeface="+mn-lt"/>
                <a:ea typeface="+mn-ea"/>
                <a:cs typeface="+mn-cs"/>
              </a:rPr>
              <a:t>X</a:t>
            </a:r>
            <a:r>
              <a:rPr kumimoji="0" lang="en-US" sz="2800" b="0" i="0" u="none" strike="noStrike" kern="1200" cap="none" spc="0" normalizeH="0" baseline="0" noProof="0" dirty="0">
                <a:ln>
                  <a:noFill/>
                </a:ln>
                <a:solidFill>
                  <a:schemeClr val="tx1"/>
                </a:solidFill>
                <a:effectLst/>
                <a:uLnTx/>
                <a:uFillTx/>
                <a:latin typeface="+mn-lt"/>
                <a:ea typeface="+mn-ea"/>
                <a:cs typeface="+mn-cs"/>
              </a:rPr>
              <a:t>, press            </a:t>
            </a:r>
            <a:r>
              <a:rPr lang="en-US" sz="2800" dirty="0"/>
              <a:t>. The display screen will appear as follows:</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Tx/>
              <a:buNone/>
              <a:tabLst/>
              <a:defRPr/>
            </a:pPr>
            <a:endParaRPr kumimoji="0" lang="en-US" sz="2800" b="0" i="0" u="none" strike="noStrike" kern="1200" cap="none" spc="0" normalizeH="0" baseline="0" noProof="0" dirty="0">
              <a:ln>
                <a:noFill/>
              </a:ln>
              <a:solidFill>
                <a:srgbClr val="366092"/>
              </a:solidFill>
              <a:effectLst/>
              <a:uLnTx/>
              <a:uFillTx/>
              <a:latin typeface="+mn-lt"/>
              <a:ea typeface="+mn-ea"/>
              <a:cs typeface="+mn-cs"/>
            </a:endParaRPr>
          </a:p>
        </p:txBody>
      </p:sp>
      <p:sp>
        <p:nvSpPr>
          <p:cNvPr id="25602" name="Rectangle 2"/>
          <p:cNvSpPr>
            <a:spLocks noGrp="1"/>
          </p:cNvSpPr>
          <p:nvPr>
            <p:ph type="title"/>
          </p:nvPr>
        </p:nvSpPr>
        <p:spPr>
          <a:prstGeom prst="rect">
            <a:avLst/>
          </a:prstGeom>
        </p:spPr>
        <p:txBody>
          <a:bodyPr/>
          <a:lstStyle/>
          <a:p>
            <a:r>
              <a:rPr lang="en-US" sz="3200" dirty="0">
                <a:solidFill>
                  <a:schemeClr val="accent1"/>
                </a:solidFill>
              </a:rPr>
              <a:t>Example 7: </a:t>
            </a:r>
            <a:r>
              <a:rPr lang="en-US" dirty="0">
                <a:solidFill>
                  <a:schemeClr val="accent1"/>
                </a:solidFill>
              </a:rPr>
              <a:t>Using a Graphing Calculator To Solve a System (cont.)</a:t>
            </a:r>
            <a:endParaRPr lang="en-US" sz="3200" dirty="0">
              <a:solidFill>
                <a:schemeClr val="accent1"/>
              </a:solidFill>
            </a:endParaRPr>
          </a:p>
        </p:txBody>
      </p:sp>
      <p:pic>
        <p:nvPicPr>
          <p:cNvPr id="25606" name="Picture 8" descr="Ch_10_6"/>
          <p:cNvPicPr>
            <a:picLocks noChangeAspect="1" noChangeArrowheads="1"/>
          </p:cNvPicPr>
          <p:nvPr/>
        </p:nvPicPr>
        <p:blipFill>
          <a:blip r:embed="rId2" cstate="print"/>
          <a:srcRect/>
          <a:stretch>
            <a:fillRect/>
          </a:stretch>
        </p:blipFill>
        <p:spPr bwMode="auto">
          <a:xfrm>
            <a:off x="2529591" y="1905000"/>
            <a:ext cx="1097280" cy="272651"/>
          </a:xfrm>
          <a:prstGeom prst="rect">
            <a:avLst/>
          </a:prstGeom>
          <a:noFill/>
          <a:ln w="9525">
            <a:noFill/>
            <a:miter lim="800000"/>
            <a:headEnd/>
            <a:tailEnd/>
          </a:ln>
        </p:spPr>
      </p:pic>
      <p:pic>
        <p:nvPicPr>
          <p:cNvPr id="25607" name="Picture 9" descr="Ch_10_7"/>
          <p:cNvPicPr>
            <a:picLocks noChangeAspect="1" noChangeArrowheads="1"/>
          </p:cNvPicPr>
          <p:nvPr/>
        </p:nvPicPr>
        <p:blipFill>
          <a:blip r:embed="rId3" cstate="print"/>
          <a:srcRect/>
          <a:stretch>
            <a:fillRect/>
          </a:stretch>
        </p:blipFill>
        <p:spPr bwMode="auto">
          <a:xfrm>
            <a:off x="6044128" y="2268523"/>
            <a:ext cx="822960" cy="401837"/>
          </a:xfrm>
          <a:prstGeom prst="rect">
            <a:avLst/>
          </a:prstGeom>
          <a:noFill/>
          <a:ln w="9525">
            <a:noFill/>
            <a:miter lim="800000"/>
            <a:headEnd/>
            <a:tailEnd/>
          </a:ln>
        </p:spPr>
      </p:pic>
      <p:sp>
        <p:nvSpPr>
          <p:cNvPr id="3" name="Rectangle 2"/>
          <p:cNvSpPr/>
          <p:nvPr/>
        </p:nvSpPr>
        <p:spPr>
          <a:xfrm>
            <a:off x="457200" y="5105400"/>
            <a:ext cx="8229600" cy="954107"/>
          </a:xfrm>
          <a:prstGeom prst="rect">
            <a:avLst/>
          </a:prstGeom>
        </p:spPr>
        <p:txBody>
          <a:bodyPr wrap="square">
            <a:spAutoFit/>
          </a:bodyPr>
          <a:lstStyle/>
          <a:p>
            <a:pPr marL="1150938" indent="-1150938">
              <a:spcBef>
                <a:spcPct val="55000"/>
              </a:spcBef>
              <a:buFont typeface="Courier New" pitchFamily="49" charset="0"/>
              <a:buNone/>
            </a:pPr>
            <a:r>
              <a:rPr lang="en-US" sz="2800" b="1" dirty="0"/>
              <a:t>Step 3:	</a:t>
            </a:r>
            <a:r>
              <a:rPr lang="en-US" sz="2800" dirty="0"/>
              <a:t>Press              . (Both lines should appear.  If not, you may need to adjust the               .)</a:t>
            </a:r>
          </a:p>
        </p:txBody>
      </p:sp>
      <p:pic>
        <p:nvPicPr>
          <p:cNvPr id="11" name="Picture 6" descr="Ch_10_9"/>
          <p:cNvPicPr>
            <a:picLocks noChangeAspect="1" noChangeArrowheads="1"/>
          </p:cNvPicPr>
          <p:nvPr/>
        </p:nvPicPr>
        <p:blipFill>
          <a:blip r:embed="rId4" cstate="print"/>
          <a:srcRect/>
          <a:stretch>
            <a:fillRect/>
          </a:stretch>
        </p:blipFill>
        <p:spPr bwMode="auto">
          <a:xfrm>
            <a:off x="2514600" y="5309010"/>
            <a:ext cx="1005840" cy="249929"/>
          </a:xfrm>
          <a:prstGeom prst="rect">
            <a:avLst/>
          </a:prstGeom>
          <a:noFill/>
          <a:ln w="9525">
            <a:noFill/>
            <a:miter lim="800000"/>
            <a:headEnd/>
            <a:tailEnd/>
          </a:ln>
        </p:spPr>
      </p:pic>
      <p:pic>
        <p:nvPicPr>
          <p:cNvPr id="12" name="Picture 7" descr="Ch_10_10"/>
          <p:cNvPicPr>
            <a:picLocks noChangeAspect="1" noChangeArrowheads="1"/>
          </p:cNvPicPr>
          <p:nvPr/>
        </p:nvPicPr>
        <p:blipFill>
          <a:blip r:embed="rId5" cstate="print"/>
          <a:srcRect/>
          <a:stretch>
            <a:fillRect/>
          </a:stretch>
        </p:blipFill>
        <p:spPr bwMode="auto">
          <a:xfrm>
            <a:off x="5684520" y="5711313"/>
            <a:ext cx="1097280" cy="272650"/>
          </a:xfrm>
          <a:prstGeom prst="rect">
            <a:avLst/>
          </a:prstGeom>
          <a:noFill/>
          <a:ln w="9525">
            <a:noFill/>
            <a:miter lim="800000"/>
            <a:headEnd/>
            <a:tailEnd/>
          </a:ln>
        </p:spPr>
      </p:pic>
      <p:pic>
        <p:nvPicPr>
          <p:cNvPr id="107522" name="Picture 2"/>
          <p:cNvPicPr>
            <a:picLocks noChangeAspect="1" noChangeArrowheads="1"/>
          </p:cNvPicPr>
          <p:nvPr/>
        </p:nvPicPr>
        <p:blipFill>
          <a:blip r:embed="rId6" cstate="print"/>
          <a:srcRect/>
          <a:stretch>
            <a:fillRect/>
          </a:stretch>
        </p:blipFill>
        <p:spPr bwMode="auto">
          <a:xfrm>
            <a:off x="3200400" y="3124200"/>
            <a:ext cx="2940404" cy="2057400"/>
          </a:xfrm>
          <a:prstGeom prst="rect">
            <a:avLst/>
          </a:prstGeom>
          <a:noFill/>
          <a:ln w="9525">
            <a:noFill/>
            <a:miter lim="800000"/>
            <a:headEnd/>
            <a:tailEnd/>
          </a:ln>
        </p:spPr>
      </p:pic>
    </p:spTree>
    <p:extLst>
      <p:ext uri="{BB962C8B-B14F-4D97-AF65-F5344CB8AC3E}">
        <p14:creationId xmlns:p14="http://schemas.microsoft.com/office/powerpoint/2010/main" val="1430822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6"/>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56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752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a:t>
            </a:r>
            <a:r>
              <a:rPr lang="en-US">
                <a:solidFill>
                  <a:schemeClr val="accent1"/>
                </a:solidFill>
              </a:rPr>
              <a:t>System (cont</a:t>
            </a:r>
            <a:r>
              <a:rPr lang="en-US" dirty="0">
                <a:solidFill>
                  <a:schemeClr val="accent1"/>
                </a:solidFill>
              </a:rPr>
              <a:t>.)</a:t>
            </a:r>
            <a:endParaRPr lang="en-US" sz="3200" dirty="0">
              <a:solidFill>
                <a:schemeClr val="accent1"/>
              </a:solidFill>
            </a:endParaRPr>
          </a:p>
        </p:txBody>
      </p:sp>
      <p:sp>
        <p:nvSpPr>
          <p:cNvPr id="27651" name="Rectangle 3"/>
          <p:cNvSpPr>
            <a:spLocks noGrp="1"/>
          </p:cNvSpPr>
          <p:nvPr>
            <p:ph idx="1"/>
          </p:nvPr>
        </p:nvSpPr>
        <p:spPr>
          <a:prstGeom prst="rect">
            <a:avLst/>
          </a:prstGeom>
        </p:spPr>
        <p:txBody>
          <a:bodyPr/>
          <a:lstStyle/>
          <a:p>
            <a:pPr marL="1166813" indent="-1166813">
              <a:lnSpc>
                <a:spcPct val="90000"/>
              </a:lnSpc>
              <a:buFont typeface="Courier New" pitchFamily="49" charset="0"/>
              <a:buNone/>
            </a:pPr>
            <a:r>
              <a:rPr lang="en-US" b="1" i="0" dirty="0">
                <a:solidFill>
                  <a:schemeClr val="tx1"/>
                </a:solidFill>
              </a:rPr>
              <a:t>Step 4:</a:t>
            </a:r>
            <a:r>
              <a:rPr lang="en-US" dirty="0">
                <a:solidFill>
                  <a:schemeClr val="tx1"/>
                </a:solidFill>
              </a:rPr>
              <a:t>  </a:t>
            </a:r>
            <a:r>
              <a:rPr lang="en-US" i="0" dirty="0">
                <a:solidFill>
                  <a:schemeClr val="tx1"/>
                </a:solidFill>
              </a:rPr>
              <a:t>Press            and CALC.  Select 5: intersect. The cursor will appear on one of the lines. Use the right or left arrow to get near the point of intersection and press            . Then move the up or down arrow to get to the other line. Now use the right or left arrow to move closer to the point of intersection on this line and press            .  Follow the directions for </a:t>
            </a:r>
            <a:r>
              <a:rPr lang="en-US" i="0" dirty="0">
                <a:solidFill>
                  <a:srgbClr val="0000FF"/>
                </a:solidFill>
              </a:rPr>
              <a:t>Guess?</a:t>
            </a:r>
            <a:r>
              <a:rPr lang="en-US" i="0" dirty="0">
                <a:solidFill>
                  <a:schemeClr val="tx1"/>
                </a:solidFill>
              </a:rPr>
              <a:t> by moving the cursor to the point of intersection and pressing            .</a:t>
            </a:r>
          </a:p>
        </p:txBody>
      </p:sp>
      <p:pic>
        <p:nvPicPr>
          <p:cNvPr id="27652" name="Picture 4" descr="Ch_10_11"/>
          <p:cNvPicPr>
            <a:picLocks noChangeAspect="1" noChangeArrowheads="1"/>
          </p:cNvPicPr>
          <p:nvPr/>
        </p:nvPicPr>
        <p:blipFill>
          <a:blip r:embed="rId2" cstate="print"/>
          <a:srcRect/>
          <a:stretch>
            <a:fillRect/>
          </a:stretch>
        </p:blipFill>
        <p:spPr bwMode="auto">
          <a:xfrm>
            <a:off x="2561304" y="1310148"/>
            <a:ext cx="838200" cy="409575"/>
          </a:xfrm>
          <a:prstGeom prst="rect">
            <a:avLst/>
          </a:prstGeom>
          <a:noFill/>
          <a:ln w="9525">
            <a:noFill/>
            <a:miter lim="800000"/>
            <a:headEnd/>
            <a:tailEnd/>
          </a:ln>
        </p:spPr>
      </p:pic>
      <p:pic>
        <p:nvPicPr>
          <p:cNvPr id="27653" name="Picture 5" descr="Ch_10_12"/>
          <p:cNvPicPr>
            <a:picLocks noChangeAspect="1" noChangeArrowheads="1"/>
          </p:cNvPicPr>
          <p:nvPr/>
        </p:nvPicPr>
        <p:blipFill>
          <a:blip r:embed="rId3" cstate="print"/>
          <a:srcRect/>
          <a:stretch>
            <a:fillRect/>
          </a:stretch>
        </p:blipFill>
        <p:spPr bwMode="auto">
          <a:xfrm>
            <a:off x="4953000" y="2514600"/>
            <a:ext cx="854075" cy="414338"/>
          </a:xfrm>
          <a:prstGeom prst="rect">
            <a:avLst/>
          </a:prstGeom>
          <a:noFill/>
          <a:ln w="9525">
            <a:noFill/>
            <a:miter lim="800000"/>
            <a:headEnd/>
            <a:tailEnd/>
          </a:ln>
        </p:spPr>
      </p:pic>
      <p:pic>
        <p:nvPicPr>
          <p:cNvPr id="27654" name="Picture 6" descr="Ch_10_12"/>
          <p:cNvPicPr>
            <a:picLocks noChangeAspect="1" noChangeArrowheads="1"/>
          </p:cNvPicPr>
          <p:nvPr/>
        </p:nvPicPr>
        <p:blipFill>
          <a:blip r:embed="rId3" cstate="print"/>
          <a:srcRect/>
          <a:stretch>
            <a:fillRect/>
          </a:stretch>
        </p:blipFill>
        <p:spPr bwMode="auto">
          <a:xfrm>
            <a:off x="7822734" y="3699545"/>
            <a:ext cx="854075" cy="414338"/>
          </a:xfrm>
          <a:prstGeom prst="rect">
            <a:avLst/>
          </a:prstGeom>
          <a:noFill/>
          <a:ln w="9525">
            <a:noFill/>
            <a:miter lim="800000"/>
            <a:headEnd/>
            <a:tailEnd/>
          </a:ln>
        </p:spPr>
      </p:pic>
      <p:pic>
        <p:nvPicPr>
          <p:cNvPr id="27655" name="Picture 7" descr="Ch_10_12"/>
          <p:cNvPicPr>
            <a:picLocks noChangeAspect="1" noChangeArrowheads="1"/>
          </p:cNvPicPr>
          <p:nvPr/>
        </p:nvPicPr>
        <p:blipFill>
          <a:blip r:embed="rId3" cstate="print"/>
          <a:srcRect/>
          <a:stretch>
            <a:fillRect/>
          </a:stretch>
        </p:blipFill>
        <p:spPr bwMode="auto">
          <a:xfrm>
            <a:off x="2954323" y="4865682"/>
            <a:ext cx="854075" cy="414338"/>
          </a:xfrm>
          <a:prstGeom prst="rect">
            <a:avLst/>
          </a:prstGeom>
          <a:noFill/>
          <a:ln w="9525">
            <a:noFill/>
            <a:miter lim="800000"/>
            <a:headEnd/>
            <a:tailEnd/>
          </a:ln>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prstGeom prst="rect">
            <a:avLst/>
          </a:prstGeom>
        </p:spPr>
        <p:txBody>
          <a:bodyPr/>
          <a:lstStyle/>
          <a:p>
            <a:r>
              <a:rPr lang="en-US" dirty="0">
                <a:solidFill>
                  <a:schemeClr val="accent1"/>
                </a:solidFill>
              </a:rPr>
              <a:t>Example 7: Using a Graphing Calculator To Solve a System (cont.)</a:t>
            </a:r>
            <a:endParaRPr lang="en-US" sz="3200" dirty="0">
              <a:solidFill>
                <a:schemeClr val="accent1"/>
              </a:solidFill>
            </a:endParaRPr>
          </a:p>
        </p:txBody>
      </p:sp>
      <p:sp>
        <p:nvSpPr>
          <p:cNvPr id="28675" name="Rectangle 3"/>
          <p:cNvSpPr>
            <a:spLocks noGrp="1"/>
          </p:cNvSpPr>
          <p:nvPr>
            <p:ph idx="1"/>
          </p:nvPr>
        </p:nvSpPr>
        <p:spPr>
          <a:prstGeom prst="rect">
            <a:avLst/>
          </a:prstGeom>
          <a:noFill/>
        </p:spPr>
        <p:txBody>
          <a:bodyPr>
            <a:spAutoFit/>
          </a:bodyPr>
          <a:lstStyle/>
          <a:p>
            <a:pPr marL="0" indent="0">
              <a:spcBef>
                <a:spcPct val="5000"/>
              </a:spcBef>
              <a:buFont typeface="Courier New" pitchFamily="49" charset="0"/>
              <a:buNone/>
            </a:pPr>
            <a:r>
              <a:rPr lang="en-US" b="1" i="0" dirty="0">
                <a:solidFill>
                  <a:schemeClr val="tx1"/>
                </a:solidFill>
              </a:rPr>
              <a:t>Step 5:</a:t>
            </a:r>
            <a:r>
              <a:rPr lang="en-US" i="0" dirty="0">
                <a:solidFill>
                  <a:schemeClr val="tx1"/>
                </a:solidFill>
              </a:rPr>
              <a:t> The answer </a:t>
            </a:r>
            <a:r>
              <a:rPr lang="en-US" i="1" dirty="0">
                <a:solidFill>
                  <a:srgbClr val="FF0000"/>
                </a:solidFill>
              </a:rPr>
              <a:t>x</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3 </a:t>
            </a:r>
            <a:r>
              <a:rPr lang="en-US" i="0" dirty="0">
                <a:solidFill>
                  <a:schemeClr val="tx1"/>
                </a:solidFill>
              </a:rPr>
              <a:t>and </a:t>
            </a:r>
            <a:r>
              <a:rPr lang="en-US" i="1" dirty="0">
                <a:solidFill>
                  <a:srgbClr val="FF0000"/>
                </a:solidFill>
              </a:rPr>
              <a:t>y</a:t>
            </a:r>
            <a:r>
              <a:rPr lang="en-US" i="0" dirty="0">
                <a:solidFill>
                  <a:srgbClr val="FF0000"/>
                </a:solidFill>
              </a:rPr>
              <a:t> </a:t>
            </a:r>
            <a:r>
              <a:rPr lang="en-US" i="0" dirty="0">
                <a:solidFill>
                  <a:srgbClr val="FF0000"/>
                </a:solidFill>
                <a:latin typeface="Symbol" pitchFamily="18" charset="2"/>
              </a:rPr>
              <a:t>=</a:t>
            </a:r>
            <a:r>
              <a:rPr lang="en-US" i="0" dirty="0">
                <a:solidFill>
                  <a:srgbClr val="FF0000"/>
                </a:solidFill>
              </a:rPr>
              <a:t> 2 </a:t>
            </a:r>
            <a:r>
              <a:rPr lang="en-US" i="0" dirty="0">
                <a:solidFill>
                  <a:schemeClr val="tx1"/>
                </a:solidFill>
              </a:rPr>
              <a:t>will appear at the  	    bottom of the display screen.</a:t>
            </a: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buFont typeface="Courier New" pitchFamily="49" charset="0"/>
              <a:buNone/>
            </a:pPr>
            <a:endParaRPr lang="en-US" i="0" dirty="0">
              <a:solidFill>
                <a:schemeClr val="tx1"/>
              </a:solidFill>
            </a:endParaRPr>
          </a:p>
          <a:p>
            <a:pPr marL="0" indent="0">
              <a:spcBef>
                <a:spcPct val="50000"/>
              </a:spcBef>
              <a:buFont typeface="Courier New" pitchFamily="49" charset="0"/>
              <a:buNone/>
            </a:pPr>
            <a:r>
              <a:rPr lang="en-US" b="1" i="0" dirty="0">
                <a:solidFill>
                  <a:schemeClr val="tx1"/>
                </a:solidFill>
              </a:rPr>
              <a:t>Note:  Step 4 may seem somewhat complicated, but TRY IT.  It is fun and accurate!</a:t>
            </a:r>
            <a:r>
              <a:rPr lang="en-US" i="0" dirty="0">
                <a:solidFill>
                  <a:schemeClr val="tx1"/>
                </a:solidFill>
              </a:rPr>
              <a:t>  (If the lines are parallel (an inconsistent system) the calculator will give an error message.)</a:t>
            </a:r>
          </a:p>
        </p:txBody>
      </p:sp>
      <p:pic>
        <p:nvPicPr>
          <p:cNvPr id="108546" name="Picture 2"/>
          <p:cNvPicPr>
            <a:picLocks noChangeAspect="1" noChangeArrowheads="1"/>
          </p:cNvPicPr>
          <p:nvPr/>
        </p:nvPicPr>
        <p:blipFill>
          <a:blip r:embed="rId2" cstate="print"/>
          <a:srcRect/>
          <a:stretch>
            <a:fillRect/>
          </a:stretch>
        </p:blipFill>
        <p:spPr bwMode="auto">
          <a:xfrm>
            <a:off x="3124200" y="2183934"/>
            <a:ext cx="2514600" cy="177546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Checking Solutions to Systems (Solution)</a:t>
            </a:r>
            <a:endParaRPr lang="en-US" dirty="0"/>
          </a:p>
        </p:txBody>
      </p:sp>
      <p:sp>
        <p:nvSpPr>
          <p:cNvPr id="3" name="Content Placeholder 2"/>
          <p:cNvSpPr>
            <a:spLocks noGrp="1"/>
          </p:cNvSpPr>
          <p:nvPr>
            <p:ph idx="1"/>
          </p:nvPr>
        </p:nvSpPr>
        <p:spPr>
          <a:xfrm>
            <a:off x="457200" y="1346200"/>
            <a:ext cx="8229600" cy="2382191"/>
          </a:xfrm>
        </p:spPr>
        <p:txBody>
          <a:bodyPr>
            <a:spAutoFit/>
          </a:bodyPr>
          <a:lstStyle/>
          <a:p>
            <a:r>
              <a:rPr lang="en-US" dirty="0">
                <a:solidFill>
                  <a:schemeClr val="tx1"/>
                </a:solidFill>
              </a:rPr>
              <a:t>Show that </a:t>
            </a:r>
            <a:r>
              <a:rPr lang="en-US" dirty="0">
                <a:solidFill>
                  <a:srgbClr val="0000FF"/>
                </a:solidFill>
              </a:rPr>
              <a:t>(2, 1) </a:t>
            </a:r>
            <a:r>
              <a:rPr lang="en-US" dirty="0">
                <a:solidFill>
                  <a:schemeClr val="tx1"/>
                </a:solidFill>
              </a:rPr>
              <a:t>is a solution to the system </a:t>
            </a:r>
          </a:p>
          <a:p>
            <a:pPr>
              <a:spcBef>
                <a:spcPts val="3072"/>
              </a:spcBef>
            </a:pPr>
            <a:r>
              <a:rPr lang="en-US" b="1" dirty="0">
                <a:solidFill>
                  <a:schemeClr val="tx1"/>
                </a:solidFill>
              </a:rPr>
              <a:t>Solution</a:t>
            </a:r>
          </a:p>
          <a:p>
            <a:r>
              <a:rPr lang="en-US" dirty="0">
                <a:solidFill>
                  <a:schemeClr val="tx1"/>
                </a:solidFill>
              </a:rPr>
              <a:t>Substitute </a:t>
            </a:r>
            <a:r>
              <a:rPr lang="en-US" i="1" dirty="0">
                <a:solidFill>
                  <a:schemeClr val="tx1"/>
                </a:solidFill>
              </a:rPr>
              <a:t>x</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9900FF"/>
                </a:solidFill>
              </a:rPr>
              <a:t>2</a:t>
            </a:r>
            <a:r>
              <a:rPr lang="en-US" dirty="0">
                <a:solidFill>
                  <a:schemeClr val="tx1"/>
                </a:solidFill>
              </a:rPr>
              <a:t> and </a:t>
            </a:r>
            <a:r>
              <a:rPr lang="en-US" i="1" dirty="0">
                <a:solidFill>
                  <a:schemeClr val="tx1"/>
                </a:solidFill>
              </a:rPr>
              <a:t>y</a:t>
            </a:r>
            <a:r>
              <a:rPr lang="en-US" dirty="0">
                <a:solidFill>
                  <a:schemeClr val="tx1"/>
                </a:solidFill>
              </a:rPr>
              <a:t> </a:t>
            </a:r>
            <a:r>
              <a:rPr lang="en-US" dirty="0">
                <a:solidFill>
                  <a:schemeClr val="tx1"/>
                </a:solidFill>
                <a:latin typeface="Symbol" pitchFamily="18" charset="2"/>
              </a:rPr>
              <a:t>=</a:t>
            </a:r>
            <a:r>
              <a:rPr lang="en-US" dirty="0">
                <a:solidFill>
                  <a:schemeClr val="tx1"/>
                </a:solidFill>
              </a:rPr>
              <a:t> </a:t>
            </a:r>
            <a:r>
              <a:rPr lang="en-US" dirty="0">
                <a:solidFill>
                  <a:srgbClr val="FF00FF"/>
                </a:solidFill>
              </a:rPr>
              <a:t>1</a:t>
            </a:r>
            <a:r>
              <a:rPr lang="en-US" dirty="0">
                <a:solidFill>
                  <a:schemeClr val="tx1"/>
                </a:solidFill>
              </a:rPr>
              <a:t> into </a:t>
            </a:r>
            <a:r>
              <a:rPr lang="en-US" b="1" dirty="0">
                <a:solidFill>
                  <a:schemeClr val="tx1"/>
                </a:solidFill>
              </a:rPr>
              <a:t>both</a:t>
            </a:r>
            <a:r>
              <a:rPr lang="en-US" dirty="0">
                <a:solidFill>
                  <a:schemeClr val="tx1"/>
                </a:solidFill>
              </a:rPr>
              <a:t> equations. </a:t>
            </a:r>
          </a:p>
          <a:p>
            <a:r>
              <a:rPr lang="en-US" dirty="0">
                <a:solidFill>
                  <a:schemeClr val="tx1"/>
                </a:solidFill>
              </a:rPr>
              <a:t>In the first equation:</a:t>
            </a:r>
            <a:endParaRPr lang="en-US" dirty="0"/>
          </a:p>
        </p:txBody>
      </p:sp>
      <p:graphicFrame>
        <p:nvGraphicFramePr>
          <p:cNvPr id="34818" name="Object 4"/>
          <p:cNvGraphicFramePr>
            <a:graphicFrameLocks noChangeAspect="1"/>
          </p:cNvGraphicFramePr>
          <p:nvPr>
            <p:extLst>
              <p:ext uri="{D42A27DB-BD31-4B8C-83A1-F6EECF244321}">
                <p14:modId xmlns:p14="http://schemas.microsoft.com/office/powerpoint/2010/main" val="4220496549"/>
              </p:ext>
            </p:extLst>
          </p:nvPr>
        </p:nvGraphicFramePr>
        <p:xfrm>
          <a:off x="6735763" y="1084263"/>
          <a:ext cx="1612900" cy="1066800"/>
        </p:xfrm>
        <a:graphic>
          <a:graphicData uri="http://schemas.openxmlformats.org/presentationml/2006/ole">
            <mc:AlternateContent xmlns:mc="http://schemas.openxmlformats.org/markup-compatibility/2006">
              <mc:Choice xmlns:v="urn:schemas-microsoft-com:vml" Requires="v">
                <p:oleObj spid="_x0000_s81811" name="Equation" r:id="rId3" imgW="1599840" imgH="1051200" progId="Equation.DSMT4">
                  <p:embed/>
                </p:oleObj>
              </mc:Choice>
              <mc:Fallback>
                <p:oleObj name="Equation" r:id="rId3" imgW="1599840" imgH="1051200" progId="Equation.DSMT4">
                  <p:embed/>
                  <p:pic>
                    <p:nvPicPr>
                      <p:cNvPr id="0" name="Picture 89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35763" y="1084263"/>
                        <a:ext cx="1612900" cy="1066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4819" name="Object 6"/>
          <p:cNvGraphicFramePr>
            <a:graphicFrameLocks noChangeAspect="1"/>
          </p:cNvGraphicFramePr>
          <p:nvPr>
            <p:extLst>
              <p:ext uri="{D42A27DB-BD31-4B8C-83A1-F6EECF244321}">
                <p14:modId xmlns:p14="http://schemas.microsoft.com/office/powerpoint/2010/main" val="3995899763"/>
              </p:ext>
            </p:extLst>
          </p:nvPr>
        </p:nvGraphicFramePr>
        <p:xfrm>
          <a:off x="3011488" y="3505200"/>
          <a:ext cx="1855787" cy="998538"/>
        </p:xfrm>
        <a:graphic>
          <a:graphicData uri="http://schemas.openxmlformats.org/presentationml/2006/ole">
            <mc:AlternateContent xmlns:mc="http://schemas.openxmlformats.org/markup-compatibility/2006">
              <mc:Choice xmlns:v="urn:schemas-microsoft-com:vml" Requires="v">
                <p:oleObj spid="_x0000_s81812" name="Equation" r:id="rId5" imgW="1855800" imgH="987120" progId="Equation.DSMT4">
                  <p:embed/>
                </p:oleObj>
              </mc:Choice>
              <mc:Fallback>
                <p:oleObj name="Equation" r:id="rId5" imgW="1855800" imgH="987120" progId="Equation.DSMT4">
                  <p:embed/>
                  <p:pic>
                    <p:nvPicPr>
                      <p:cNvPr id="0" name="Picture 89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11488" y="3505200"/>
                        <a:ext cx="1855787" cy="998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6" name="Rectangle 5"/>
          <p:cNvSpPr/>
          <p:nvPr/>
        </p:nvSpPr>
        <p:spPr>
          <a:xfrm>
            <a:off x="5291417" y="4668684"/>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4820" name="Object 4"/>
          <p:cNvGraphicFramePr>
            <a:graphicFrameLocks noChangeAspect="1"/>
          </p:cNvGraphicFramePr>
          <p:nvPr>
            <p:extLst>
              <p:ext uri="{D42A27DB-BD31-4B8C-83A1-F6EECF244321}">
                <p14:modId xmlns:p14="http://schemas.microsoft.com/office/powerpoint/2010/main" val="346460037"/>
              </p:ext>
            </p:extLst>
          </p:nvPr>
        </p:nvGraphicFramePr>
        <p:xfrm>
          <a:off x="3644900" y="4730750"/>
          <a:ext cx="1231900" cy="368300"/>
        </p:xfrm>
        <a:graphic>
          <a:graphicData uri="http://schemas.openxmlformats.org/presentationml/2006/ole">
            <mc:AlternateContent xmlns:mc="http://schemas.openxmlformats.org/markup-compatibility/2006">
              <mc:Choice xmlns:v="urn:schemas-microsoft-com:vml" Requires="v">
                <p:oleObj spid="_x0000_s81813" name="Equation" r:id="rId7" imgW="1215720" imgH="356400" progId="Equation.DSMT4">
                  <p:embed/>
                </p:oleObj>
              </mc:Choice>
              <mc:Fallback>
                <p:oleObj name="Equation" r:id="rId7" imgW="1215720" imgH="356400" progId="Equation.DSMT4">
                  <p:embed/>
                  <p:pic>
                    <p:nvPicPr>
                      <p:cNvPr id="0" name="Picture 89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44900" y="4730750"/>
                        <a:ext cx="1231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481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482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7170" name="Rectangle 2"/>
          <p:cNvSpPr>
            <a:spLocks noGrp="1"/>
          </p:cNvSpPr>
          <p:nvPr>
            <p:ph type="title"/>
          </p:nvPr>
        </p:nvSpPr>
        <p:spPr>
          <a:prstGeom prst="rect">
            <a:avLst/>
          </a:prstGeom>
        </p:spPr>
        <p:txBody>
          <a:bodyPr/>
          <a:lstStyle/>
          <a:p>
            <a:r>
              <a:rPr lang="en-US" dirty="0">
                <a:solidFill>
                  <a:schemeClr val="accent1"/>
                </a:solidFill>
              </a:rPr>
              <a:t>Example 1: Checking Solutions to Systems (Solution) </a:t>
            </a:r>
            <a:r>
              <a:rPr lang="en-US" sz="3200" dirty="0">
                <a:solidFill>
                  <a:schemeClr val="accent1"/>
                </a:solidFill>
              </a:rPr>
              <a:t>(cont.)</a:t>
            </a:r>
          </a:p>
        </p:txBody>
      </p:sp>
      <p:sp>
        <p:nvSpPr>
          <p:cNvPr id="6" name="Rectangle 5"/>
          <p:cNvSpPr/>
          <p:nvPr/>
        </p:nvSpPr>
        <p:spPr>
          <a:xfrm>
            <a:off x="5638800" y="287649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2051" name="Object 3"/>
          <p:cNvGraphicFramePr>
            <a:graphicFrameLocks noChangeAspect="1"/>
          </p:cNvGraphicFramePr>
          <p:nvPr>
            <p:extLst>
              <p:ext uri="{D42A27DB-BD31-4B8C-83A1-F6EECF244321}">
                <p14:modId xmlns:p14="http://schemas.microsoft.com/office/powerpoint/2010/main" val="4006121421"/>
              </p:ext>
            </p:extLst>
          </p:nvPr>
        </p:nvGraphicFramePr>
        <p:xfrm>
          <a:off x="3712496" y="2928938"/>
          <a:ext cx="1181100" cy="381000"/>
        </p:xfrm>
        <a:graphic>
          <a:graphicData uri="http://schemas.openxmlformats.org/presentationml/2006/ole">
            <mc:AlternateContent xmlns:mc="http://schemas.openxmlformats.org/markup-compatibility/2006">
              <mc:Choice xmlns:v="urn:schemas-microsoft-com:vml" Requires="v">
                <p:oleObj spid="_x0000_s86289" name="Equation" r:id="rId3" imgW="1180618" imgH="380862" progId="Equation.DSMT4">
                  <p:embed/>
                </p:oleObj>
              </mc:Choice>
              <mc:Fallback>
                <p:oleObj name="Equation" r:id="rId3" imgW="1180618" imgH="380862" progId="Equation.DSMT4">
                  <p:embed/>
                  <p:pic>
                    <p:nvPicPr>
                      <p:cNvPr id="0" name="Picture 2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2496" y="2928938"/>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568005"/>
            <a:ext cx="8229600" cy="954107"/>
          </a:xfrm>
          <a:prstGeom prst="rect">
            <a:avLst/>
          </a:prstGeom>
        </p:spPr>
        <p:txBody>
          <a:bodyPr>
            <a:spAutoFit/>
          </a:bodyPr>
          <a:lstStyle/>
          <a:p>
            <a:r>
              <a:rPr lang="en-US" sz="2800" dirty="0"/>
              <a:t>Because </a:t>
            </a:r>
            <a:r>
              <a:rPr lang="en-US" sz="2800" dirty="0">
                <a:solidFill>
                  <a:srgbClr val="0000FF"/>
                </a:solidFill>
              </a:rPr>
              <a:t>(2, 1) </a:t>
            </a:r>
            <a:r>
              <a:rPr lang="en-US" sz="2800" dirty="0"/>
              <a:t>satisfies both </a:t>
            </a:r>
            <a:r>
              <a:rPr lang="en-US" sz="2800" dirty="0">
                <a:solidFill>
                  <a:srgbClr val="366092"/>
                </a:solidFill>
              </a:rPr>
              <a:t>equations, (2, 1)</a:t>
            </a:r>
            <a:r>
              <a:rPr lang="en-US" sz="2800" b="1" dirty="0">
                <a:solidFill>
                  <a:srgbClr val="366092"/>
                </a:solidFill>
              </a:rPr>
              <a:t> is a solution to the system.</a:t>
            </a:r>
          </a:p>
        </p:txBody>
      </p:sp>
      <p:graphicFrame>
        <p:nvGraphicFramePr>
          <p:cNvPr id="2052" name="Object 4"/>
          <p:cNvGraphicFramePr>
            <a:graphicFrameLocks noChangeAspect="1"/>
          </p:cNvGraphicFramePr>
          <p:nvPr>
            <p:extLst>
              <p:ext uri="{D42A27DB-BD31-4B8C-83A1-F6EECF244321}">
                <p14:modId xmlns:p14="http://schemas.microsoft.com/office/powerpoint/2010/main" val="4144026201"/>
              </p:ext>
            </p:extLst>
          </p:nvPr>
        </p:nvGraphicFramePr>
        <p:xfrm>
          <a:off x="3148013" y="1727200"/>
          <a:ext cx="1892300" cy="1003300"/>
        </p:xfrm>
        <a:graphic>
          <a:graphicData uri="http://schemas.openxmlformats.org/presentationml/2006/ole">
            <mc:AlternateContent xmlns:mc="http://schemas.openxmlformats.org/markup-compatibility/2006">
              <mc:Choice xmlns:v="urn:schemas-microsoft-com:vml" Requires="v">
                <p:oleObj spid="_x0000_s86290" name="Equation" r:id="rId5" imgW="1883160" imgH="987120" progId="Equation.DSMT4">
                  <p:embed/>
                </p:oleObj>
              </mc:Choice>
              <mc:Fallback>
                <p:oleObj name="Equation" r:id="rId5" imgW="1883160" imgH="987120" progId="Equation.DSMT4">
                  <p:embed/>
                  <p:pic>
                    <p:nvPicPr>
                      <p:cNvPr id="0" name="Picture 2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8013" y="1727200"/>
                        <a:ext cx="18923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5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333500"/>
            <a:ext cx="8229600" cy="2354491"/>
          </a:xfrm>
          <a:prstGeom prst="rect">
            <a:avLst/>
          </a:prstGeom>
        </p:spPr>
        <p:txBody>
          <a:bodyPr>
            <a:spAutoFit/>
          </a:bodyPr>
          <a:lstStyle/>
          <a:p>
            <a:pPr>
              <a:spcBef>
                <a:spcPts val="600"/>
              </a:spcBef>
            </a:pPr>
            <a:r>
              <a:rPr lang="en-US" sz="2800" dirty="0"/>
              <a:t>Show that </a:t>
            </a:r>
            <a:r>
              <a:rPr lang="en-US" sz="2800" dirty="0">
                <a:solidFill>
                  <a:srgbClr val="0000FF"/>
                </a:solidFill>
              </a:rPr>
              <a:t>(0, 4) </a:t>
            </a:r>
            <a:r>
              <a:rPr lang="en-US" sz="2800" dirty="0"/>
              <a:t>is not a solution to the system </a:t>
            </a:r>
          </a:p>
          <a:p>
            <a:pPr>
              <a:spcBef>
                <a:spcPts val="3000"/>
              </a:spcBef>
            </a:pPr>
            <a:r>
              <a:rPr lang="en-US" sz="2800" b="1" dirty="0"/>
              <a:t>Solution</a:t>
            </a:r>
          </a:p>
          <a:p>
            <a:pPr>
              <a:spcBef>
                <a:spcPts val="600"/>
              </a:spcBef>
            </a:pPr>
            <a:r>
              <a:rPr lang="en-US" sz="2800" dirty="0"/>
              <a:t>Substitute </a:t>
            </a:r>
            <a:r>
              <a:rPr lang="en-US" sz="2800" i="1" dirty="0"/>
              <a:t>x</a:t>
            </a:r>
            <a:r>
              <a:rPr lang="en-US" sz="2800" dirty="0"/>
              <a:t> </a:t>
            </a:r>
            <a:r>
              <a:rPr lang="en-US" sz="2800" dirty="0">
                <a:latin typeface="Symbol" pitchFamily="18" charset="2"/>
              </a:rPr>
              <a:t>=</a:t>
            </a:r>
            <a:r>
              <a:rPr lang="en-US" sz="2800" dirty="0"/>
              <a:t> </a:t>
            </a:r>
            <a:r>
              <a:rPr lang="en-US" sz="2800" dirty="0">
                <a:solidFill>
                  <a:srgbClr val="9900FF"/>
                </a:solidFill>
              </a:rPr>
              <a:t>0</a:t>
            </a:r>
            <a:r>
              <a:rPr lang="en-US" sz="2800" dirty="0"/>
              <a:t> and </a:t>
            </a:r>
            <a:r>
              <a:rPr lang="en-US" sz="2800" i="1" dirty="0"/>
              <a:t>y</a:t>
            </a:r>
            <a:r>
              <a:rPr lang="en-US" sz="2800" dirty="0"/>
              <a:t> </a:t>
            </a:r>
            <a:r>
              <a:rPr lang="en-US" sz="2800" dirty="0">
                <a:latin typeface="Symbol" pitchFamily="18" charset="2"/>
              </a:rPr>
              <a:t>=</a:t>
            </a:r>
            <a:r>
              <a:rPr lang="en-US" sz="2800" dirty="0"/>
              <a:t> </a:t>
            </a:r>
            <a:r>
              <a:rPr lang="en-US" sz="2800" dirty="0">
                <a:solidFill>
                  <a:srgbClr val="FF00FF"/>
                </a:solidFill>
              </a:rPr>
              <a:t>4</a:t>
            </a:r>
            <a:r>
              <a:rPr lang="en-US" sz="2800" dirty="0"/>
              <a:t> into </a:t>
            </a:r>
            <a:r>
              <a:rPr lang="en-US" sz="2800" b="1" dirty="0"/>
              <a:t>both</a:t>
            </a:r>
            <a:r>
              <a:rPr lang="en-US" sz="2800" dirty="0"/>
              <a:t> equations. </a:t>
            </a:r>
          </a:p>
          <a:p>
            <a:pPr>
              <a:spcBef>
                <a:spcPts val="600"/>
              </a:spcBef>
            </a:pPr>
            <a:r>
              <a:rPr lang="en-US" sz="2800" dirty="0"/>
              <a:t>In the first equation:</a:t>
            </a:r>
          </a:p>
        </p:txBody>
      </p:sp>
      <p:sp>
        <p:nvSpPr>
          <p:cNvPr id="8194" name="Rectangle 2"/>
          <p:cNvSpPr>
            <a:spLocks noGrp="1"/>
          </p:cNvSpPr>
          <p:nvPr>
            <p:ph type="title"/>
          </p:nvPr>
        </p:nvSpPr>
        <p:spPr>
          <a:prstGeom prst="rect">
            <a:avLst/>
          </a:prstGeom>
        </p:spPr>
        <p:txBody>
          <a:bodyPr/>
          <a:lstStyle/>
          <a:p>
            <a:r>
              <a:rPr lang="en-US" sz="3200" dirty="0">
                <a:solidFill>
                  <a:schemeClr val="accent1"/>
                </a:solidFill>
              </a:rPr>
              <a:t>Example 2: </a:t>
            </a:r>
            <a:r>
              <a:rPr lang="en-US" dirty="0">
                <a:solidFill>
                  <a:schemeClr val="accent1"/>
                </a:solidFill>
              </a:rPr>
              <a:t>Checking Solutions to Systems </a:t>
            </a:r>
            <a:br>
              <a:rPr lang="en-US" dirty="0">
                <a:solidFill>
                  <a:schemeClr val="accent1"/>
                </a:solidFill>
              </a:rPr>
            </a:br>
            <a:r>
              <a:rPr lang="en-US" dirty="0">
                <a:solidFill>
                  <a:schemeClr val="accent1"/>
                </a:solidFill>
              </a:rPr>
              <a:t>(Not a Solution)</a:t>
            </a:r>
            <a:endParaRPr lang="en-US" sz="3200" dirty="0">
              <a:solidFill>
                <a:schemeClr val="accent1"/>
              </a:solidFill>
            </a:endParaRPr>
          </a:p>
        </p:txBody>
      </p:sp>
      <p:graphicFrame>
        <p:nvGraphicFramePr>
          <p:cNvPr id="8197" name="Object 6"/>
          <p:cNvGraphicFramePr>
            <a:graphicFrameLocks noGrp="1" noChangeAspect="1"/>
          </p:cNvGraphicFramePr>
          <p:nvPr>
            <p:ph sz="quarter" idx="4294967295"/>
            <p:extLst>
              <p:ext uri="{D42A27DB-BD31-4B8C-83A1-F6EECF244321}">
                <p14:modId xmlns:p14="http://schemas.microsoft.com/office/powerpoint/2010/main" val="703201356"/>
              </p:ext>
            </p:extLst>
          </p:nvPr>
        </p:nvGraphicFramePr>
        <p:xfrm>
          <a:off x="7335838" y="1182688"/>
          <a:ext cx="1392237" cy="906462"/>
        </p:xfrm>
        <a:graphic>
          <a:graphicData uri="http://schemas.openxmlformats.org/presentationml/2006/ole">
            <mc:AlternateContent xmlns:mc="http://schemas.openxmlformats.org/markup-compatibility/2006">
              <mc:Choice xmlns:v="urn:schemas-microsoft-com:vml" Requires="v">
                <p:oleObj spid="_x0000_s80789" name="Equation" r:id="rId3" imgW="1627200" imgH="1051200" progId="Equation.DSMT4">
                  <p:embed/>
                </p:oleObj>
              </mc:Choice>
              <mc:Fallback>
                <p:oleObj name="Equation" r:id="rId3" imgW="1627200" imgH="1051200" progId="Equation.DSMT4">
                  <p:embed/>
                  <p:pic>
                    <p:nvPicPr>
                      <p:cNvPr id="0" name="Picture 898"/>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35838" y="1182688"/>
                        <a:ext cx="1392237" cy="906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5715000" y="4724400"/>
            <a:ext cx="1795183" cy="400110"/>
          </a:xfrm>
          <a:prstGeom prst="rect">
            <a:avLst/>
          </a:prstGeom>
        </p:spPr>
        <p:txBody>
          <a:bodyPr wrap="none">
            <a:spAutoFit/>
          </a:bodyPr>
          <a:lstStyle/>
          <a:p>
            <a:r>
              <a:rPr lang="en-US" sz="2000" dirty="0">
                <a:solidFill>
                  <a:srgbClr val="008080"/>
                </a:solidFill>
              </a:rPr>
              <a:t>True statement</a:t>
            </a:r>
          </a:p>
        </p:txBody>
      </p:sp>
      <p:graphicFrame>
        <p:nvGraphicFramePr>
          <p:cNvPr id="3076" name="Object 4"/>
          <p:cNvGraphicFramePr>
            <a:graphicFrameLocks noChangeAspect="1"/>
          </p:cNvGraphicFramePr>
          <p:nvPr>
            <p:extLst>
              <p:ext uri="{D42A27DB-BD31-4B8C-83A1-F6EECF244321}">
                <p14:modId xmlns:p14="http://schemas.microsoft.com/office/powerpoint/2010/main" val="672225233"/>
              </p:ext>
            </p:extLst>
          </p:nvPr>
        </p:nvGraphicFramePr>
        <p:xfrm>
          <a:off x="3524069" y="4778405"/>
          <a:ext cx="1231900" cy="292100"/>
        </p:xfrm>
        <a:graphic>
          <a:graphicData uri="http://schemas.openxmlformats.org/presentationml/2006/ole">
            <mc:AlternateContent xmlns:mc="http://schemas.openxmlformats.org/markup-compatibility/2006">
              <mc:Choice xmlns:v="urn:schemas-microsoft-com:vml" Requires="v">
                <p:oleObj spid="_x0000_s80790" name="Equation" r:id="rId5" imgW="1231135" imgH="291947" progId="Equation.DSMT4">
                  <p:embed/>
                </p:oleObj>
              </mc:Choice>
              <mc:Fallback>
                <p:oleObj name="Equation" r:id="rId5" imgW="1231135" imgH="291947" progId="Equation.DSMT4">
                  <p:embed/>
                  <p:pic>
                    <p:nvPicPr>
                      <p:cNvPr id="0" name="Picture 89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24069" y="4778405"/>
                        <a:ext cx="1231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graphicFrame>
        <p:nvGraphicFramePr>
          <p:cNvPr id="3078" name="Object 6"/>
          <p:cNvGraphicFramePr>
            <a:graphicFrameLocks noChangeAspect="1"/>
          </p:cNvGraphicFramePr>
          <p:nvPr>
            <p:extLst>
              <p:ext uri="{D42A27DB-BD31-4B8C-83A1-F6EECF244321}">
                <p14:modId xmlns:p14="http://schemas.microsoft.com/office/powerpoint/2010/main" val="552069644"/>
              </p:ext>
            </p:extLst>
          </p:nvPr>
        </p:nvGraphicFramePr>
        <p:xfrm>
          <a:off x="3333750" y="3486150"/>
          <a:ext cx="1930400" cy="990600"/>
        </p:xfrm>
        <a:graphic>
          <a:graphicData uri="http://schemas.openxmlformats.org/presentationml/2006/ole">
            <mc:AlternateContent xmlns:mc="http://schemas.openxmlformats.org/markup-compatibility/2006">
              <mc:Choice xmlns:v="urn:schemas-microsoft-com:vml" Requires="v">
                <p:oleObj spid="_x0000_s80791" name="Equation" r:id="rId7" imgW="1919880" imgH="978120" progId="Equation.DSMT4">
                  <p:embed/>
                </p:oleObj>
              </mc:Choice>
              <mc:Fallback>
                <p:oleObj name="Equation" r:id="rId7" imgW="1919880" imgH="978120" progId="Equation.DSMT4">
                  <p:embed/>
                  <p:pic>
                    <p:nvPicPr>
                      <p:cNvPr id="0" name="Picture 90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33750" y="3486150"/>
                        <a:ext cx="19304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07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07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457200" y="1280160"/>
            <a:ext cx="8229600" cy="523220"/>
          </a:xfrm>
          <a:prstGeom prst="rect">
            <a:avLst/>
          </a:prstGeom>
        </p:spPr>
        <p:txBody>
          <a:bodyPr>
            <a:spAutoFit/>
          </a:bodyPr>
          <a:lstStyle/>
          <a:p>
            <a:r>
              <a:rPr lang="en-US" sz="2800" dirty="0"/>
              <a:t>In the second equation:</a:t>
            </a:r>
          </a:p>
        </p:txBody>
      </p:sp>
      <p:sp>
        <p:nvSpPr>
          <p:cNvPr id="9218" name="Rectangle 2"/>
          <p:cNvSpPr>
            <a:spLocks noGrp="1"/>
          </p:cNvSpPr>
          <p:nvPr>
            <p:ph type="title"/>
          </p:nvPr>
        </p:nvSpPr>
        <p:spPr>
          <a:prstGeom prst="rect">
            <a:avLst/>
          </a:prstGeom>
        </p:spPr>
        <p:txBody>
          <a:bodyPr/>
          <a:lstStyle/>
          <a:p>
            <a:r>
              <a:rPr lang="en-US" dirty="0">
                <a:solidFill>
                  <a:schemeClr val="accent1"/>
                </a:solidFill>
              </a:rPr>
              <a:t>Example 2: Checking Solutions to Systems </a:t>
            </a:r>
            <a:br>
              <a:rPr lang="en-US" dirty="0">
                <a:solidFill>
                  <a:schemeClr val="accent1"/>
                </a:solidFill>
              </a:rPr>
            </a:br>
            <a:r>
              <a:rPr lang="en-US" dirty="0">
                <a:solidFill>
                  <a:schemeClr val="accent1"/>
                </a:solidFill>
              </a:rPr>
              <a:t>(Not a Solution) (cont.)</a:t>
            </a:r>
            <a:endParaRPr lang="en-US" sz="3200" dirty="0">
              <a:solidFill>
                <a:schemeClr val="accent1"/>
              </a:solidFill>
            </a:endParaRPr>
          </a:p>
        </p:txBody>
      </p:sp>
      <p:sp>
        <p:nvSpPr>
          <p:cNvPr id="6" name="Rectangle 5"/>
          <p:cNvSpPr/>
          <p:nvPr/>
        </p:nvSpPr>
        <p:spPr>
          <a:xfrm>
            <a:off x="5469297" y="2916084"/>
            <a:ext cx="1845903" cy="400110"/>
          </a:xfrm>
          <a:prstGeom prst="rect">
            <a:avLst/>
          </a:prstGeom>
        </p:spPr>
        <p:txBody>
          <a:bodyPr wrap="none">
            <a:spAutoFit/>
          </a:bodyPr>
          <a:lstStyle/>
          <a:p>
            <a:r>
              <a:rPr lang="en-US" sz="2000" dirty="0">
                <a:solidFill>
                  <a:srgbClr val="008080"/>
                </a:solidFill>
              </a:rPr>
              <a:t>False statement</a:t>
            </a:r>
          </a:p>
        </p:txBody>
      </p:sp>
      <p:graphicFrame>
        <p:nvGraphicFramePr>
          <p:cNvPr id="4099" name="Object 3"/>
          <p:cNvGraphicFramePr>
            <a:graphicFrameLocks noChangeAspect="1"/>
          </p:cNvGraphicFramePr>
          <p:nvPr>
            <p:extLst>
              <p:ext uri="{D42A27DB-BD31-4B8C-83A1-F6EECF244321}">
                <p14:modId xmlns:p14="http://schemas.microsoft.com/office/powerpoint/2010/main" val="26783883"/>
              </p:ext>
            </p:extLst>
          </p:nvPr>
        </p:nvGraphicFramePr>
        <p:xfrm>
          <a:off x="3454400" y="2955925"/>
          <a:ext cx="1155700" cy="279400"/>
        </p:xfrm>
        <a:graphic>
          <a:graphicData uri="http://schemas.openxmlformats.org/presentationml/2006/ole">
            <mc:AlternateContent xmlns:mc="http://schemas.openxmlformats.org/markup-compatibility/2006">
              <mc:Choice xmlns:v="urn:schemas-microsoft-com:vml" Requires="v">
                <p:oleObj spid="_x0000_s87313" name="Equation" r:id="rId3" imgW="1142640" imgH="264960" progId="Equation.DSMT4">
                  <p:embed/>
                </p:oleObj>
              </mc:Choice>
              <mc:Fallback>
                <p:oleObj name="Equation" r:id="rId3" imgW="1142640" imgH="264960" progId="Equation.DSMT4">
                  <p:embed/>
                  <p:pic>
                    <p:nvPicPr>
                      <p:cNvPr id="0" name="Picture 26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54400" y="2955925"/>
                        <a:ext cx="11557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
        <p:nvSpPr>
          <p:cNvPr id="7" name="Rectangle 6"/>
          <p:cNvSpPr/>
          <p:nvPr/>
        </p:nvSpPr>
        <p:spPr>
          <a:xfrm>
            <a:off x="457200" y="3491805"/>
            <a:ext cx="8229600" cy="954107"/>
          </a:xfrm>
          <a:prstGeom prst="rect">
            <a:avLst/>
          </a:prstGeom>
        </p:spPr>
        <p:txBody>
          <a:bodyPr>
            <a:spAutoFit/>
          </a:bodyPr>
          <a:lstStyle/>
          <a:p>
            <a:r>
              <a:rPr lang="en-US" sz="2800" dirty="0"/>
              <a:t>Because </a:t>
            </a:r>
            <a:r>
              <a:rPr lang="en-US" sz="2800" dirty="0">
                <a:solidFill>
                  <a:srgbClr val="0000FF"/>
                </a:solidFill>
              </a:rPr>
              <a:t>(0, 4) </a:t>
            </a:r>
            <a:r>
              <a:rPr lang="en-US" sz="2800" dirty="0"/>
              <a:t>does not satisfy </a:t>
            </a:r>
            <a:r>
              <a:rPr lang="en-US" sz="2800" b="1" dirty="0"/>
              <a:t>both</a:t>
            </a:r>
            <a:r>
              <a:rPr lang="en-US" sz="2800" dirty="0"/>
              <a:t> equations, (0, 4)</a:t>
            </a:r>
            <a:r>
              <a:rPr lang="en-US" sz="2800" b="1" dirty="0">
                <a:solidFill>
                  <a:srgbClr val="366092"/>
                </a:solidFill>
              </a:rPr>
              <a:t> is NOT a solution to the system.</a:t>
            </a:r>
          </a:p>
        </p:txBody>
      </p:sp>
      <p:graphicFrame>
        <p:nvGraphicFramePr>
          <p:cNvPr id="4100" name="Object 4"/>
          <p:cNvGraphicFramePr>
            <a:graphicFrameLocks noChangeAspect="1"/>
          </p:cNvGraphicFramePr>
          <p:nvPr>
            <p:extLst>
              <p:ext uri="{D42A27DB-BD31-4B8C-83A1-F6EECF244321}">
                <p14:modId xmlns:p14="http://schemas.microsoft.com/office/powerpoint/2010/main" val="3238477084"/>
              </p:ext>
            </p:extLst>
          </p:nvPr>
        </p:nvGraphicFramePr>
        <p:xfrm>
          <a:off x="3327400" y="1733550"/>
          <a:ext cx="1841500" cy="990600"/>
        </p:xfrm>
        <a:graphic>
          <a:graphicData uri="http://schemas.openxmlformats.org/presentationml/2006/ole">
            <mc:AlternateContent xmlns:mc="http://schemas.openxmlformats.org/markup-compatibility/2006">
              <mc:Choice xmlns:v="urn:schemas-microsoft-com:vml" Requires="v">
                <p:oleObj spid="_x0000_s87314" name="Equation" r:id="rId5" imgW="1828440" imgH="978120" progId="Equation.DSMT4">
                  <p:embed/>
                </p:oleObj>
              </mc:Choice>
              <mc:Fallback>
                <p:oleObj name="Equation" r:id="rId5" imgW="1828440" imgH="978120" progId="Equation.DSMT4">
                  <p:embed/>
                  <p:pic>
                    <p:nvPicPr>
                      <p:cNvPr id="0" name="Picture 26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27400" y="1733550"/>
                        <a:ext cx="18415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7" dir="2700000" algn="ctr" rotWithShape="0">
                                <a:schemeClr val="bg2">
                                  <a:alpha val="74997"/>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pPr marL="15875" indent="-15875">
              <a:tabLst>
                <a:tab pos="342900" algn="l"/>
                <a:tab pos="749300" algn="l"/>
                <a:tab pos="7150100" algn="l"/>
              </a:tabLst>
            </a:pPr>
            <a:r>
              <a:rPr lang="en-US" dirty="0"/>
              <a:t>To Solve a System of Linear Equations by Graphing</a:t>
            </a:r>
          </a:p>
        </p:txBody>
      </p:sp>
      <p:sp>
        <p:nvSpPr>
          <p:cNvPr id="10243" name="TextBox 3"/>
          <p:cNvSpPr>
            <a:spLocks noGrp="1" noChangeArrowheads="1"/>
          </p:cNvSpPr>
          <p:nvPr>
            <p:ph idx="1"/>
          </p:nvPr>
        </p:nvSpPr>
        <p:spPr>
          <a:xfrm>
            <a:off x="457200" y="1143000"/>
            <a:ext cx="8229600" cy="4745915"/>
          </a:xfrm>
          <a:prstGeom prst="rect">
            <a:avLst/>
          </a:prstGeom>
          <a:solidFill>
            <a:srgbClr val="FFFFCC"/>
          </a:solidFill>
          <a:ln w="28575">
            <a:solidFill>
              <a:srgbClr val="000000"/>
            </a:solidFill>
          </a:ln>
        </p:spPr>
        <p:txBody>
          <a:bodyPr>
            <a:spAutoFit/>
          </a:bodyPr>
          <a:lstStyle/>
          <a:p>
            <a:pPr marL="15875" indent="-15875" algn="ctr">
              <a:buFont typeface="Courier New" pitchFamily="49" charset="0"/>
              <a:buNone/>
              <a:tabLst>
                <a:tab pos="342900" algn="l"/>
                <a:tab pos="749300" algn="l"/>
                <a:tab pos="7150100" algn="l"/>
              </a:tabLst>
            </a:pPr>
            <a:r>
              <a:rPr lang="en-US" b="1" i="0" dirty="0">
                <a:solidFill>
                  <a:srgbClr val="000000"/>
                </a:solidFill>
              </a:rPr>
              <a:t>Procedure </a:t>
            </a:r>
          </a:p>
          <a:p>
            <a:pPr marL="514350" indent="-514350">
              <a:buFont typeface="+mj-lt"/>
              <a:buAutoNum type="arabicPeriod"/>
              <a:tabLst>
                <a:tab pos="7150100" algn="l"/>
              </a:tabLst>
            </a:pPr>
            <a:r>
              <a:rPr lang="en-US" i="0" dirty="0">
                <a:solidFill>
                  <a:srgbClr val="000000"/>
                </a:solidFill>
              </a:rPr>
              <a:t>Graph both linear equations on the same set of axes.</a:t>
            </a:r>
          </a:p>
          <a:p>
            <a:pPr marL="514350" indent="-514350">
              <a:buFont typeface="+mj-lt"/>
              <a:buAutoNum type="arabicPeriod" startAt="2"/>
              <a:tabLst>
                <a:tab pos="7150100" algn="l"/>
              </a:tabLst>
            </a:pPr>
            <a:r>
              <a:rPr lang="en-US" i="0" dirty="0">
                <a:solidFill>
                  <a:srgbClr val="000000"/>
                </a:solidFill>
              </a:rPr>
              <a:t>Observe the point of intersection (if there is one).</a:t>
            </a:r>
          </a:p>
          <a:p>
            <a:pPr marL="912813" indent="-450850">
              <a:buFont typeface="+mj-lt"/>
              <a:buAutoNum type="alphaLcPeriod"/>
              <a:tabLst>
                <a:tab pos="7150100" algn="l"/>
              </a:tabLst>
            </a:pPr>
            <a:r>
              <a:rPr lang="en-US" i="0" dirty="0">
                <a:solidFill>
                  <a:srgbClr val="000000"/>
                </a:solidFill>
              </a:rPr>
              <a:t>If the slopes of the two lines are different, then the lines intersect in one and only one point. The system has a single point as its solution. 	</a:t>
            </a:r>
          </a:p>
          <a:p>
            <a:pPr marL="912813" indent="-450850">
              <a:buFont typeface="+mj-lt"/>
              <a:buAutoNum type="alphaLcPeriod" startAt="2"/>
              <a:tabLst>
                <a:tab pos="7150100" algn="l"/>
              </a:tabLst>
            </a:pPr>
            <a:r>
              <a:rPr lang="en-US" i="0" dirty="0">
                <a:solidFill>
                  <a:srgbClr val="000000"/>
                </a:solidFill>
              </a:rPr>
              <a:t>If the lines have the same slope and different </a:t>
            </a:r>
            <a:br>
              <a:rPr lang="en-US" i="0" dirty="0">
                <a:solidFill>
                  <a:srgbClr val="000000"/>
                </a:solidFill>
              </a:rPr>
            </a:br>
            <a:r>
              <a:rPr lang="en-US" i="1" dirty="0">
                <a:solidFill>
                  <a:srgbClr val="000000"/>
                </a:solidFill>
              </a:rPr>
              <a:t>y-</a:t>
            </a:r>
            <a:r>
              <a:rPr lang="en-US" i="0" dirty="0">
                <a:solidFill>
                  <a:srgbClr val="000000"/>
                </a:solidFill>
              </a:rPr>
              <a:t>intercepts, then the lines are parallel.  The system has no solution.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dirty="0"/>
              <a:t>To Solve a System of Linear Equations by Graphing</a:t>
            </a:r>
            <a:endParaRPr lang="en-US" sz="3200" dirty="0">
              <a:solidFill>
                <a:schemeClr val="accent1"/>
              </a:solidFill>
            </a:endParaRPr>
          </a:p>
        </p:txBody>
      </p:sp>
      <p:sp>
        <p:nvSpPr>
          <p:cNvPr id="11267" name="TextBox 3"/>
          <p:cNvSpPr>
            <a:spLocks noGrp="1" noChangeArrowheads="1"/>
          </p:cNvSpPr>
          <p:nvPr>
            <p:ph idx="1"/>
          </p:nvPr>
        </p:nvSpPr>
        <p:spPr>
          <a:xfrm>
            <a:off x="457200" y="1280160"/>
            <a:ext cx="8229600" cy="2677656"/>
          </a:xfrm>
          <a:prstGeom prst="rect">
            <a:avLst/>
          </a:prstGeom>
          <a:solidFill>
            <a:srgbClr val="FFFFCC"/>
          </a:solidFill>
          <a:ln w="28575">
            <a:solidFill>
              <a:srgbClr val="000000"/>
            </a:solidFill>
          </a:ln>
        </p:spPr>
        <p:txBody>
          <a:bodyPr>
            <a:spAutoFit/>
          </a:bodyPr>
          <a:lstStyle/>
          <a:p>
            <a:pPr marL="15875" indent="-15875" algn="ctr" eaLnBrk="1" hangingPunct="1">
              <a:spcBef>
                <a:spcPct val="0"/>
              </a:spcBef>
              <a:buFontTx/>
              <a:buNone/>
              <a:tabLst>
                <a:tab pos="342900" algn="l"/>
                <a:tab pos="800100" algn="l"/>
                <a:tab pos="7150100" algn="l"/>
              </a:tabLst>
            </a:pPr>
            <a:r>
              <a:rPr lang="en-US" b="1" i="0" dirty="0">
                <a:solidFill>
                  <a:srgbClr val="000000"/>
                </a:solidFill>
              </a:rPr>
              <a:t>Procedure (cont.)</a:t>
            </a:r>
          </a:p>
          <a:p>
            <a:pPr marL="912813" indent="-450850" eaLnBrk="1" hangingPunct="1">
              <a:spcBef>
                <a:spcPct val="0"/>
              </a:spcBef>
              <a:buFont typeface="+mj-lt"/>
              <a:buAutoNum type="alphaLcPeriod" startAt="3"/>
              <a:tabLst>
                <a:tab pos="7150100" algn="l"/>
              </a:tabLst>
            </a:pPr>
            <a:r>
              <a:rPr lang="en-US" i="0" dirty="0">
                <a:solidFill>
                  <a:srgbClr val="000000"/>
                </a:solidFill>
              </a:rPr>
              <a:t>If the lines are the same line, then all the points on the line constitute the solution. There are an infinite number of solutions.</a:t>
            </a:r>
          </a:p>
          <a:p>
            <a:pPr marL="514350" indent="-514350" eaLnBrk="1" hangingPunct="1">
              <a:spcBef>
                <a:spcPct val="0"/>
              </a:spcBef>
              <a:buFont typeface="+mj-lt"/>
              <a:buAutoNum type="arabicPeriod" startAt="3"/>
              <a:tabLst>
                <a:tab pos="7150100" algn="l"/>
              </a:tabLst>
            </a:pPr>
            <a:r>
              <a:rPr lang="en-US" i="0" dirty="0">
                <a:solidFill>
                  <a:srgbClr val="000000"/>
                </a:solidFill>
              </a:rPr>
              <a:t>Check the solution (if there is one) in both of the original equations.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pPr marL="15875" indent="-15875">
              <a:tabLst>
                <a:tab pos="342900" algn="l"/>
                <a:tab pos="800100" algn="l"/>
                <a:tab pos="7150100" algn="l"/>
              </a:tabLst>
            </a:pPr>
            <a:r>
              <a:rPr lang="en-US" dirty="0"/>
              <a:t>Consistent and Inconsistent Systems of Linear Equations</a:t>
            </a:r>
          </a:p>
        </p:txBody>
      </p:sp>
      <p:sp>
        <p:nvSpPr>
          <p:cNvPr id="11267" name="TextBox 3"/>
          <p:cNvSpPr>
            <a:spLocks noGrp="1" noChangeArrowheads="1"/>
          </p:cNvSpPr>
          <p:nvPr>
            <p:ph idx="1"/>
          </p:nvPr>
        </p:nvSpPr>
        <p:spPr>
          <a:xfrm>
            <a:off x="457200" y="1280160"/>
            <a:ext cx="8305800" cy="1815882"/>
          </a:xfrm>
          <a:prstGeom prst="rect">
            <a:avLst/>
          </a:prstGeom>
          <a:solidFill>
            <a:srgbClr val="FFFFCC"/>
          </a:solidFill>
          <a:ln w="28575">
            <a:solidFill>
              <a:srgbClr val="000000"/>
            </a:solidFill>
          </a:ln>
        </p:spPr>
        <p:txBody>
          <a:bodyPr wrap="square">
            <a:spAutoFit/>
          </a:bodyPr>
          <a:lstStyle/>
          <a:p>
            <a:pPr marL="15875" indent="-15875" algn="ctr">
              <a:spcBef>
                <a:spcPct val="0"/>
              </a:spcBef>
              <a:tabLst>
                <a:tab pos="342900" algn="l"/>
                <a:tab pos="800100" algn="l"/>
                <a:tab pos="7150100" algn="l"/>
              </a:tabLst>
            </a:pPr>
            <a:r>
              <a:rPr lang="en-US" b="1" dirty="0">
                <a:solidFill>
                  <a:srgbClr val="000000"/>
                </a:solidFill>
              </a:rPr>
              <a:t>Definition</a:t>
            </a:r>
            <a:endParaRPr lang="en-US" b="1" i="0" dirty="0">
              <a:solidFill>
                <a:srgbClr val="000000"/>
              </a:solidFill>
            </a:endParaRPr>
          </a:p>
          <a:p>
            <a:pPr marL="514350" indent="-514350">
              <a:spcBef>
                <a:spcPct val="0"/>
              </a:spcBef>
              <a:buFont typeface="+mj-lt"/>
              <a:buAutoNum type="arabicPeriod"/>
              <a:tabLst>
                <a:tab pos="7150100" algn="l"/>
              </a:tabLst>
            </a:pPr>
            <a:r>
              <a:rPr lang="en-US" dirty="0">
                <a:solidFill>
                  <a:srgbClr val="000000"/>
                </a:solidFill>
              </a:rPr>
              <a:t>A system is </a:t>
            </a:r>
            <a:r>
              <a:rPr lang="en-US" b="1" dirty="0">
                <a:solidFill>
                  <a:srgbClr val="C00000"/>
                </a:solidFill>
                <a:latin typeface="Calibri" pitchFamily="34" charset="0"/>
              </a:rPr>
              <a:t>consistent</a:t>
            </a:r>
            <a:r>
              <a:rPr lang="en-US" dirty="0">
                <a:solidFill>
                  <a:srgbClr val="000000"/>
                </a:solidFill>
              </a:rPr>
              <a:t> if it has one or more solutions.</a:t>
            </a:r>
            <a:endParaRPr lang="en-US" i="0" dirty="0">
              <a:solidFill>
                <a:srgbClr val="000000"/>
              </a:solidFill>
            </a:endParaRPr>
          </a:p>
          <a:p>
            <a:pPr marL="514350" indent="-514350">
              <a:spcBef>
                <a:spcPct val="0"/>
              </a:spcBef>
              <a:buFont typeface="+mj-lt"/>
              <a:buAutoNum type="arabicPeriod" startAt="2"/>
              <a:tabLst>
                <a:tab pos="7150100" algn="l"/>
              </a:tabLst>
            </a:pPr>
            <a:r>
              <a:rPr lang="en-US" dirty="0">
                <a:solidFill>
                  <a:srgbClr val="000000"/>
                </a:solidFill>
              </a:rPr>
              <a:t>A system is </a:t>
            </a:r>
            <a:r>
              <a:rPr lang="en-US" b="1" dirty="0">
                <a:solidFill>
                  <a:srgbClr val="C00000"/>
                </a:solidFill>
                <a:latin typeface="Calibri" pitchFamily="34" charset="0"/>
              </a:rPr>
              <a:t>inconsistent</a:t>
            </a:r>
            <a:r>
              <a:rPr lang="en-US" dirty="0">
                <a:solidFill>
                  <a:srgbClr val="000000"/>
                </a:solidFill>
              </a:rPr>
              <a:t> if it has no solutions.</a:t>
            </a:r>
          </a:p>
        </p:txBody>
      </p:sp>
    </p:spTree>
    <p:extLst>
      <p:ext uri="{BB962C8B-B14F-4D97-AF65-F5344CB8AC3E}">
        <p14:creationId xmlns:p14="http://schemas.microsoft.com/office/powerpoint/2010/main" val="11208567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SLIDE_COUNT" val="27"/>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641</TotalTime>
  <Words>1147</Words>
  <Application>Microsoft Office PowerPoint</Application>
  <PresentationFormat>On-screen Show (4:3)</PresentationFormat>
  <Paragraphs>120</Paragraphs>
  <Slides>27</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27</vt:i4>
      </vt:variant>
    </vt:vector>
  </HeadingPairs>
  <TitlesOfParts>
    <vt:vector size="33" baseType="lpstr">
      <vt:lpstr>Arial</vt:lpstr>
      <vt:lpstr>Calibri</vt:lpstr>
      <vt:lpstr>Courier New</vt:lpstr>
      <vt:lpstr>Symbol</vt:lpstr>
      <vt:lpstr>Office Theme</vt:lpstr>
      <vt:lpstr>Equation</vt:lpstr>
      <vt:lpstr>Section 9.R.1</vt:lpstr>
      <vt:lpstr>Objectives</vt:lpstr>
      <vt:lpstr>Example 1: Checking Solutions to Systems (Solution)</vt:lpstr>
      <vt:lpstr>Example 1: Checking Solutions to Systems (Solution) (cont.)</vt:lpstr>
      <vt:lpstr>Example 2: Checking Solutions to Systems  (Not a Solution)</vt:lpstr>
      <vt:lpstr>Example 2: Checking Solutions to Systems  (Not a Solution) (cont.)</vt:lpstr>
      <vt:lpstr>To Solve a System of Linear Equations by Graphing</vt:lpstr>
      <vt:lpstr>To Solve a System of Linear Equations by Graphing</vt:lpstr>
      <vt:lpstr>Consistent and Inconsistent Systems of Linear Equations</vt:lpstr>
      <vt:lpstr>Example 3: Solving Systems (One Solution/ A Consistent System)</vt:lpstr>
      <vt:lpstr>Example 3: Solving Systems (One Solution/ A Consistent System) (cont.)</vt:lpstr>
      <vt:lpstr>PowerPoint Presentation</vt:lpstr>
      <vt:lpstr>Example 4: Solving Systems (No Solution/ An Inconsistent System)</vt:lpstr>
      <vt:lpstr>Example 4: Solving Systems (No Solution/ An Inconsistent System)</vt:lpstr>
      <vt:lpstr>PowerPoint Presentation</vt:lpstr>
      <vt:lpstr>Example 5: Solving Systems (Infinite Solutions/ A Dependent System)</vt:lpstr>
      <vt:lpstr>Example 5: Solving Systems (Infinite Solutions/ A Dependent System) (cont.)</vt:lpstr>
      <vt:lpstr>Example 5: Solving Systems (Infinite Solutions/ A Dependent System) (cont.)</vt:lpstr>
      <vt:lpstr>PowerPoint Presentation</vt:lpstr>
      <vt:lpstr>Example 6: Solving a System that Requires Estimation</vt:lpstr>
      <vt:lpstr>Example 6: Solving a System that Requires Estimation (cont.)</vt:lpstr>
      <vt:lpstr>Example 6: Solving a System that Requires Estimation (cont.)</vt:lpstr>
      <vt:lpstr>Example 6: Solving a System that Requires Estimation (cont.)</vt:lpstr>
      <vt:lpstr>Example 7: Using a Graphing Calculator To Solve a System</vt:lpstr>
      <vt:lpstr>Example 7: Using a Graphing Calculator To Solve a System (cont.)</vt:lpstr>
      <vt:lpstr>Example 7: Using a Graphing Calculator To Solve a System (cont.)</vt:lpstr>
      <vt:lpstr>Example 7: Using a Graphing Calculator To Solve a System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College Algebra 3rd Edition Plus Integrated Review</dc:title>
  <dc:creator>Hawkes Learning</dc:creator>
  <cp:lastModifiedBy>Adam Flaherty</cp:lastModifiedBy>
  <cp:revision>305</cp:revision>
  <dcterms:created xsi:type="dcterms:W3CDTF">2013-04-26T14:43:13Z</dcterms:created>
  <dcterms:modified xsi:type="dcterms:W3CDTF">2020-05-12T17:51:25Z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GUID">
    <vt:lpwstr>2E1C02DC-D2DF-4860-BADF-8FCEA1FD4478</vt:lpwstr>
  </property>
  <property fmtid="{D5CDD505-2E9C-101B-9397-08002B2CF9AE}" pid="3" name="ArticulatePath">
    <vt:lpwstr>DEV2e_11_1</vt:lpwstr>
  </property>
</Properties>
</file>