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81" r:id="rId6"/>
    <p:sldId id="282" r:id="rId7"/>
    <p:sldId id="263" r:id="rId8"/>
    <p:sldId id="279" r:id="rId9"/>
    <p:sldId id="265" r:id="rId10"/>
    <p:sldId id="280" r:id="rId11"/>
    <p:sldId id="267" r:id="rId12"/>
    <p:sldId id="268" r:id="rId13"/>
    <p:sldId id="269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2D7D9F"/>
    <a:srgbClr val="009900"/>
    <a:srgbClr val="FF00FF"/>
    <a:srgbClr val="7F0000"/>
    <a:srgbClr val="9900FF"/>
    <a:srgbClr val="000099"/>
    <a:srgbClr val="000000"/>
    <a:srgbClr val="FFFF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75" autoAdjust="0"/>
    <p:restoredTop sz="94660"/>
  </p:normalViewPr>
  <p:slideViewPr>
    <p:cSldViewPr>
      <p:cViewPr varScale="1">
        <p:scale>
          <a:sx n="119" d="100"/>
          <a:sy n="119" d="100"/>
        </p:scale>
        <p:origin x="153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emf"/><Relationship Id="rId1" Type="http://schemas.openxmlformats.org/officeDocument/2006/relationships/image" Target="../media/image34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emf"/><Relationship Id="rId3" Type="http://schemas.openxmlformats.org/officeDocument/2006/relationships/image" Target="../media/image42.emf"/><Relationship Id="rId7" Type="http://schemas.openxmlformats.org/officeDocument/2006/relationships/image" Target="../media/image46.emf"/><Relationship Id="rId2" Type="http://schemas.openxmlformats.org/officeDocument/2006/relationships/image" Target="../media/image41.wmf"/><Relationship Id="rId1" Type="http://schemas.openxmlformats.org/officeDocument/2006/relationships/image" Target="../media/image40.emf"/><Relationship Id="rId6" Type="http://schemas.openxmlformats.org/officeDocument/2006/relationships/image" Target="../media/image45.emf"/><Relationship Id="rId5" Type="http://schemas.openxmlformats.org/officeDocument/2006/relationships/image" Target="../media/image44.emf"/><Relationship Id="rId4" Type="http://schemas.openxmlformats.org/officeDocument/2006/relationships/image" Target="../media/image43.emf"/><Relationship Id="rId9" Type="http://schemas.openxmlformats.org/officeDocument/2006/relationships/image" Target="../media/image48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7" Type="http://schemas.openxmlformats.org/officeDocument/2006/relationships/image" Target="../media/image56.wmf"/><Relationship Id="rId2" Type="http://schemas.openxmlformats.org/officeDocument/2006/relationships/image" Target="../media/image51.emf"/><Relationship Id="rId1" Type="http://schemas.openxmlformats.org/officeDocument/2006/relationships/image" Target="../media/image50.emf"/><Relationship Id="rId6" Type="http://schemas.openxmlformats.org/officeDocument/2006/relationships/image" Target="../media/image55.emf"/><Relationship Id="rId5" Type="http://schemas.openxmlformats.org/officeDocument/2006/relationships/image" Target="../media/image54.emf"/><Relationship Id="rId4" Type="http://schemas.openxmlformats.org/officeDocument/2006/relationships/image" Target="../media/image5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emf"/><Relationship Id="rId2" Type="http://schemas.openxmlformats.org/officeDocument/2006/relationships/image" Target="../media/image14.wmf"/><Relationship Id="rId1" Type="http://schemas.openxmlformats.org/officeDocument/2006/relationships/image" Target="../media/image13.emf"/><Relationship Id="rId6" Type="http://schemas.openxmlformats.org/officeDocument/2006/relationships/image" Target="../media/image18.wmf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wmf"/><Relationship Id="rId1" Type="http://schemas.openxmlformats.org/officeDocument/2006/relationships/image" Target="../media/image29.emf"/><Relationship Id="rId4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45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A1686-E64B-46B1-A6C7-EC094D2AF7CA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1536B-6EBF-419F-BFEF-9FCB6741D1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88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2.wmf"/><Relationship Id="rId4" Type="http://schemas.openxmlformats.org/officeDocument/2006/relationships/image" Target="../media/image29.emf"/><Relationship Id="rId9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e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e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7.e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emf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emf"/><Relationship Id="rId20" Type="http://schemas.openxmlformats.org/officeDocument/2006/relationships/image" Target="../media/image48.e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3.e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40.e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5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e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1.e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10" Type="http://schemas.openxmlformats.org/officeDocument/2006/relationships/image" Target="../media/image53.emf"/><Relationship Id="rId4" Type="http://schemas.openxmlformats.org/officeDocument/2006/relationships/image" Target="../media/image50.e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emf"/><Relationship Id="rId4" Type="http://schemas.openxmlformats.org/officeDocument/2006/relationships/image" Target="../media/image5.e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emf"/><Relationship Id="rId4" Type="http://schemas.openxmlformats.org/officeDocument/2006/relationships/image" Target="../media/image13.e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e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9.</a:t>
            </a:r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Linear Equations: Solutions by Substitution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method of substitution to solve the following system of linear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gives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1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 3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. Substituting </a:t>
            </a:r>
            <a:r>
              <a:rPr lang="en-US" dirty="0">
                <a:solidFill>
                  <a:srgbClr val="FF0000"/>
                </a:solidFill>
              </a:rPr>
              <a:t>1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in the second equation gives the following. </a:t>
            </a:r>
          </a:p>
          <a:p>
            <a:endParaRPr lang="en-US" dirty="0"/>
          </a:p>
        </p:txBody>
      </p:sp>
      <p:graphicFrame>
        <p:nvGraphicFramePr>
          <p:cNvPr id="28674" name="Object 4"/>
          <p:cNvGraphicFramePr>
            <a:graphicFrameLocks noChangeAspect="1"/>
          </p:cNvGraphicFramePr>
          <p:nvPr/>
        </p:nvGraphicFramePr>
        <p:xfrm>
          <a:off x="3708400" y="2286000"/>
          <a:ext cx="1727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19" name="Equation" r:id="rId3" imgW="1726833" imgH="1015816" progId="Equation.DSMT4">
                  <p:embed/>
                </p:oleObj>
              </mc:Choice>
              <mc:Fallback>
                <p:oleObj name="Equation" r:id="rId3" imgW="1726833" imgH="1015816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286000"/>
                        <a:ext cx="1727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r>
              <a:rPr lang="en-US" dirty="0">
                <a:solidFill>
                  <a:schemeClr val="tx1"/>
                </a:solidFill>
              </a:rPr>
              <a:t>This last equation (</a:t>
            </a:r>
            <a:r>
              <a:rPr lang="en-US" dirty="0">
                <a:solidFill>
                  <a:srgbClr val="FF0000"/>
                </a:solidFill>
              </a:rPr>
              <a:t>2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dirty="0">
                <a:solidFill>
                  <a:schemeClr val="tx1"/>
                </a:solidFill>
              </a:rPr>
              <a:t>) is </a:t>
            </a:r>
            <a:r>
              <a:rPr lang="en-US" b="1" dirty="0"/>
              <a:t>false</a:t>
            </a:r>
            <a:r>
              <a:rPr lang="en-US" dirty="0"/>
              <a:t>.</a:t>
            </a:r>
            <a:r>
              <a:rPr lang="en-US" dirty="0">
                <a:solidFill>
                  <a:schemeClr val="tx1"/>
                </a:solidFill>
              </a:rPr>
              <a:t> This tells us that the system </a:t>
            </a:r>
            <a:r>
              <a:rPr lang="en-US" dirty="0"/>
              <a:t>is inconsistent and </a:t>
            </a:r>
            <a:r>
              <a:rPr lang="en-US" dirty="0">
                <a:solidFill>
                  <a:schemeClr val="tx1"/>
                </a:solidFill>
              </a:rPr>
              <a:t>has </a:t>
            </a:r>
            <a:r>
              <a:rPr lang="en-US" b="1" dirty="0">
                <a:solidFill>
                  <a:srgbClr val="FF0008"/>
                </a:solidFill>
              </a:rPr>
              <a:t>no solution</a:t>
            </a:r>
            <a:r>
              <a:rPr lang="en-US" dirty="0">
                <a:solidFill>
                  <a:schemeClr val="tx1"/>
                </a:solidFill>
              </a:rPr>
              <a:t>. Graphically, the lines are parallel and there is no intersection. </a:t>
            </a:r>
          </a:p>
          <a:p>
            <a:pPr lvl="0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268933"/>
              </p:ext>
            </p:extLst>
          </p:nvPr>
        </p:nvGraphicFramePr>
        <p:xfrm>
          <a:off x="2774950" y="1536700"/>
          <a:ext cx="2400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1" name="Equation" r:id="rId3" imgW="2386080" imgH="585000" progId="Equation.DSMT4">
                  <p:embed/>
                </p:oleObj>
              </mc:Choice>
              <mc:Fallback>
                <p:oleObj name="Equation" r:id="rId3" imgW="2386080" imgH="5850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0" y="1536700"/>
                        <a:ext cx="2400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149600" y="2260600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2" name="Equation" r:id="rId5" imgW="2056987" imgH="292123" progId="Equation.DSMT4">
                  <p:embed/>
                </p:oleObj>
              </mc:Choice>
              <mc:Fallback>
                <p:oleObj name="Equation" r:id="rId5" imgW="2056987" imgH="292123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260600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3969008"/>
              </p:ext>
            </p:extLst>
          </p:nvPr>
        </p:nvGraphicFramePr>
        <p:xfrm>
          <a:off x="4514850" y="274955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3" name="Equation" r:id="rId7" imgW="676440" imgH="264960" progId="Equation.DSMT4">
                  <p:embed/>
                </p:oleObj>
              </mc:Choice>
              <mc:Fallback>
                <p:oleObj name="Equation" r:id="rId7" imgW="676440" imgH="264960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74955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08BDABE3-CBD1-4C5D-BD23-ADB60EFF2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945470"/>
              </p:ext>
            </p:extLst>
          </p:nvPr>
        </p:nvGraphicFramePr>
        <p:xfrm>
          <a:off x="3638550" y="1128073"/>
          <a:ext cx="1536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4" name="Equation" r:id="rId9" imgW="1536480" imgH="355320" progId="Equation.DSMT4">
                  <p:embed/>
                </p:oleObj>
              </mc:Choice>
              <mc:Fallback>
                <p:oleObj name="Equation" r:id="rId9" imgW="1536480" imgH="355320" progId="Equation.DSMT4">
                  <p:embed/>
                  <p:pic>
                    <p:nvPicPr>
                      <p:cNvPr id="2867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1128073"/>
                        <a:ext cx="1536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2800" dirty="0"/>
              <a:t>Use the method of substitution to solve the following system of linear equations.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Solving the first equation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gives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Substituting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the second equation gives the following.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329034"/>
              </p:ext>
            </p:extLst>
          </p:nvPr>
        </p:nvGraphicFramePr>
        <p:xfrm>
          <a:off x="3708400" y="2201863"/>
          <a:ext cx="1727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9" name="Equation" r:id="rId3" imgW="1726833" imgH="1015816" progId="Equation.DSMT4">
                  <p:embed/>
                </p:oleObj>
              </mc:Choice>
              <mc:Fallback>
                <p:oleObj name="Equation" r:id="rId3" imgW="1726833" imgH="1015816" progId="Equation.DSMT4">
                  <p:embed/>
                  <p:pic>
                    <p:nvPicPr>
                      <p:cNvPr id="0" name="Picture 1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201863"/>
                        <a:ext cx="1727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6634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  <a:latin typeface="Calibri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lvl="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This last equation 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3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 is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always true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This tells us that the </a:t>
            </a:r>
            <a:r>
              <a:rPr lang="en-US" sz="2800" dirty="0"/>
              <a:t>equations are dependent and that the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system has an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infinite number of solutions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lang="en-US" sz="2800" dirty="0"/>
              <a:t>The solutions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are of the form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(Or, solving</a:t>
            </a:r>
          </a:p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one of the equations for </a:t>
            </a:r>
            <a:r>
              <a:rPr lang="en-US" sz="2800" i="1" dirty="0">
                <a:solidFill>
                  <a:srgbClr val="366092"/>
                </a:solidFill>
                <a:latin typeface="Calibri" pitchFamily="34" charset="0"/>
              </a:rPr>
              <a:t>y </a:t>
            </a:r>
            <a:r>
              <a:rPr lang="en-US" sz="2800" dirty="0">
                <a:solidFill>
                  <a:srgbClr val="366092"/>
                </a:solidFill>
                <a:latin typeface="Calibri" pitchFamily="34" charset="0"/>
              </a:rPr>
              <a:t>we have           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</a:t>
            </a:r>
          </a:p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.) 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5366" name="Object 9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060969356"/>
              </p:ext>
            </p:extLst>
          </p:nvPr>
        </p:nvGraphicFramePr>
        <p:xfrm>
          <a:off x="5626100" y="4538132"/>
          <a:ext cx="168910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4" name="Equation" r:id="rId3" imgW="1701478" imgH="927077" progId="Equation.DSMT4">
                  <p:embed/>
                </p:oleObj>
              </mc:Choice>
              <mc:Fallback>
                <p:oleObj name="Equation" r:id="rId3" imgW="1701478" imgH="927077" progId="Equation.DSMT4">
                  <p:embed/>
                  <p:pic>
                    <p:nvPicPr>
                      <p:cNvPr id="0" name="Picture 54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4538132"/>
                        <a:ext cx="1689100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7668929"/>
              </p:ext>
            </p:extLst>
          </p:nvPr>
        </p:nvGraphicFramePr>
        <p:xfrm>
          <a:off x="3384550" y="1460500"/>
          <a:ext cx="2387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5" name="Equation" r:id="rId5" imgW="2377080" imgH="585000" progId="Equation.DSMT4">
                  <p:embed/>
                </p:oleObj>
              </mc:Choice>
              <mc:Fallback>
                <p:oleObj name="Equation" r:id="rId5" imgW="2377080" imgH="585000" progId="Equation.DSMT4">
                  <p:embed/>
                  <p:pic>
                    <p:nvPicPr>
                      <p:cNvPr id="0" name="Picture 5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1460500"/>
                        <a:ext cx="2387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589391"/>
              </p:ext>
            </p:extLst>
          </p:nvPr>
        </p:nvGraphicFramePr>
        <p:xfrm>
          <a:off x="3759200" y="2159000"/>
          <a:ext cx="2044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6" name="Equation" r:id="rId7" imgW="2044310" imgH="355508" progId="Equation.DSMT4">
                  <p:embed/>
                </p:oleObj>
              </mc:Choice>
              <mc:Fallback>
                <p:oleObj name="Equation" r:id="rId7" imgW="2044310" imgH="355508" progId="Equation.DSMT4">
                  <p:embed/>
                  <p:pic>
                    <p:nvPicPr>
                      <p:cNvPr id="0" name="Picture 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159000"/>
                        <a:ext cx="2044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419736"/>
              </p:ext>
            </p:extLst>
          </p:nvPr>
        </p:nvGraphicFramePr>
        <p:xfrm>
          <a:off x="5105400" y="26035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7" name="Equation" r:id="rId9" imgW="698339" imgH="292123" progId="Equation.DSMT4">
                  <p:embed/>
                </p:oleObj>
              </mc:Choice>
              <mc:Fallback>
                <p:oleObj name="Equation" r:id="rId9" imgW="698339" imgH="292123" progId="Equation.DSMT4">
                  <p:embed/>
                  <p:pic>
                    <p:nvPicPr>
                      <p:cNvPr id="0" name="Picture 5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6035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A9161590-96D2-4C30-AD83-1152FF549ACA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7785846"/>
              </p:ext>
            </p:extLst>
          </p:nvPr>
        </p:nvGraphicFramePr>
        <p:xfrm>
          <a:off x="4159250" y="1118615"/>
          <a:ext cx="1612900" cy="376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8" name="Equation" r:id="rId11" imgW="1523880" imgH="355320" progId="Equation.DSMT4">
                  <p:embed/>
                </p:oleObj>
              </mc:Choice>
              <mc:Fallback>
                <p:oleObj name="Equation" r:id="rId11" imgW="1523880" imgH="355320" progId="Equation.DSMT4">
                  <p:embed/>
                  <p:pic>
                    <p:nvPicPr>
                      <p:cNvPr id="1434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1118615"/>
                        <a:ext cx="1612900" cy="3765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Use the method of substitution to solve the following system of linear equations.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b="1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Solving the first equation for </a:t>
            </a:r>
            <a:r>
              <a:rPr lang="en-US" sz="2800" i="1" dirty="0"/>
              <a:t>y</a:t>
            </a:r>
            <a:r>
              <a:rPr lang="en-US" sz="2800" dirty="0"/>
              <a:t> gives 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5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/>
              <a:t>. Substituting 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following. </a:t>
            </a: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305175" y="2257425"/>
          <a:ext cx="25336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1" name="Equation" r:id="rId3" imgW="2565170" imgH="1028493" progId="Equation.DSMT4">
                  <p:embed/>
                </p:oleObj>
              </mc:Choice>
              <mc:Fallback>
                <p:oleObj name="Equation" r:id="rId3" imgW="2565170" imgH="1028493" progId="Equation.DSMT4">
                  <p:embed/>
                  <p:pic>
                    <p:nvPicPr>
                      <p:cNvPr id="0" name="Picture 1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75" y="2257425"/>
                        <a:ext cx="253365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4785852" y="1651337"/>
            <a:ext cx="42057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</a:t>
            </a:r>
            <a:r>
              <a:rPr lang="en-US" sz="2000" dirty="0">
                <a:solidFill>
                  <a:srgbClr val="FF0000"/>
                </a:solidFill>
              </a:rPr>
              <a:t>10</a:t>
            </a:r>
            <a:r>
              <a:rPr lang="en-US" sz="2000" dirty="0">
                <a:solidFill>
                  <a:srgbClr val="008080"/>
                </a:solidFill>
              </a:rPr>
              <a:t> so that the corresponding coefficients and constants will be integers. 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737191"/>
              </p:ext>
            </p:extLst>
          </p:nvPr>
        </p:nvGraphicFramePr>
        <p:xfrm>
          <a:off x="1083734" y="1621366"/>
          <a:ext cx="354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34" name="Equation" r:id="rId3" imgW="3529080" imgH="585000" progId="Equation.DSMT4">
                  <p:embed/>
                </p:oleObj>
              </mc:Choice>
              <mc:Fallback>
                <p:oleObj name="Equation" r:id="rId3" imgW="3529080" imgH="5850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3734" y="1621366"/>
                        <a:ext cx="3543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243014"/>
              </p:ext>
            </p:extLst>
          </p:nvPr>
        </p:nvGraphicFramePr>
        <p:xfrm>
          <a:off x="1644651" y="1250950"/>
          <a:ext cx="238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35" name="Equation" r:id="rId5" imgW="2387141" imgH="355508" progId="Equation.DSMT4">
                  <p:embed/>
                </p:oleObj>
              </mc:Choice>
              <mc:Fallback>
                <p:oleObj name="Equation" r:id="rId5" imgW="2387141" imgH="355508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1" y="1250950"/>
                        <a:ext cx="2387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656567"/>
              </p:ext>
            </p:extLst>
          </p:nvPr>
        </p:nvGraphicFramePr>
        <p:xfrm>
          <a:off x="1494367" y="2241550"/>
          <a:ext cx="224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36" name="Equation" r:id="rId7" imgW="2239920" imgH="585000" progId="Equation.DSMT4">
                  <p:embed/>
                </p:oleObj>
              </mc:Choice>
              <mc:Fallback>
                <p:oleObj name="Equation" r:id="rId7" imgW="2239920" imgH="5850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4367" y="2241550"/>
                        <a:ext cx="2247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292316"/>
              </p:ext>
            </p:extLst>
          </p:nvPr>
        </p:nvGraphicFramePr>
        <p:xfrm>
          <a:off x="2827868" y="3302000"/>
          <a:ext cx="154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37" name="Equation" r:id="rId9" imgW="1535760" imgH="264960" progId="Equation.DSMT4">
                  <p:embed/>
                </p:oleObj>
              </mc:Choice>
              <mc:Fallback>
                <p:oleObj name="Equation" r:id="rId9" imgW="1535760" imgH="26496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868" y="3302000"/>
                        <a:ext cx="1549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041387"/>
              </p:ext>
            </p:extLst>
          </p:nvPr>
        </p:nvGraphicFramePr>
        <p:xfrm>
          <a:off x="2764366" y="3975100"/>
          <a:ext cx="124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38" name="Equation" r:id="rId11" imgW="1234080" imgH="886680" progId="Equation.DSMT4">
                  <p:embed/>
                </p:oleObj>
              </mc:Choice>
              <mc:Fallback>
                <p:oleObj name="Equation" r:id="rId11" imgW="1234080" imgH="88668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4366" y="3975100"/>
                        <a:ext cx="1244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143318"/>
              </p:ext>
            </p:extLst>
          </p:nvPr>
        </p:nvGraphicFramePr>
        <p:xfrm>
          <a:off x="3035301" y="5020732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39" name="Equation" r:id="rId13" imgW="694800" imgH="264960" progId="Equation.DSMT4">
                  <p:embed/>
                </p:oleObj>
              </mc:Choice>
              <mc:Fallback>
                <p:oleObj name="Equation" r:id="rId13" imgW="694800" imgH="26496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1" y="5020732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566006"/>
              </p:ext>
            </p:extLst>
          </p:nvPr>
        </p:nvGraphicFramePr>
        <p:xfrm>
          <a:off x="3041650" y="5357283"/>
          <a:ext cx="306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40" name="Equation" r:id="rId15" imgW="3044520" imgH="585000" progId="Equation.DSMT4">
                  <p:embed/>
                </p:oleObj>
              </mc:Choice>
              <mc:Fallback>
                <p:oleObj name="Equation" r:id="rId15" imgW="3044520" imgH="5850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50" y="5357283"/>
                        <a:ext cx="306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765704"/>
              </p:ext>
            </p:extLst>
          </p:nvPr>
        </p:nvGraphicFramePr>
        <p:xfrm>
          <a:off x="1598082" y="2887134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41" name="Equation" r:id="rId17" imgW="2130120" imgH="264960" progId="Equation.DSMT4">
                  <p:embed/>
                </p:oleObj>
              </mc:Choice>
              <mc:Fallback>
                <p:oleObj name="Equation" r:id="rId17" imgW="2130120" imgH="264960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082" y="2887134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579239"/>
              </p:ext>
            </p:extLst>
          </p:nvPr>
        </p:nvGraphicFramePr>
        <p:xfrm>
          <a:off x="2822045" y="3704166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42" name="Equation" r:id="rId19" imgW="1115280" imgH="264960" progId="Equation.DSMT4">
                  <p:embed/>
                </p:oleObj>
              </mc:Choice>
              <mc:Fallback>
                <p:oleObj name="Equation" r:id="rId19" imgW="1115280" imgH="26496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045" y="3704166"/>
                        <a:ext cx="1130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8956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The solution to the system is </a:t>
            </a:r>
            <a:r>
              <a:rPr lang="en-US" dirty="0">
                <a:solidFill>
                  <a:srgbClr val="FF0008"/>
                </a:solidFill>
              </a:rPr>
              <a:t>(6,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1)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To check, substitute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6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in both of the original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</a:t>
            </a:r>
            <a:br>
              <a:rPr lang="en-US" dirty="0"/>
            </a:br>
            <a:r>
              <a:rPr lang="en-US" dirty="0"/>
              <a:t>by Substitution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Use the method of substitution to solve the following system of linear equations.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________. Substituting ________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 the second equation gives the following.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613150" y="2209800"/>
          <a:ext cx="1714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0" name="Equation" r:id="rId3" imgW="1714156" imgH="1015816" progId="Equation.DSMT4">
                  <p:embed/>
                </p:oleObj>
              </mc:Choice>
              <mc:Fallback>
                <p:oleObj name="Equation" r:id="rId3" imgW="1714156" imgH="1015816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150" y="2209800"/>
                        <a:ext cx="17145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269924" y="3657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41148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</a:t>
            </a:r>
            <a:br>
              <a:rPr lang="en-US" dirty="0"/>
            </a:br>
            <a:r>
              <a:rPr lang="en-US" dirty="0"/>
              <a:t>by Substitution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609600" y="5105400"/>
            <a:ext cx="5999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solution to the system is ________.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3734340"/>
              </p:ext>
            </p:extLst>
          </p:nvPr>
        </p:nvGraphicFramePr>
        <p:xfrm>
          <a:off x="1761481" y="1544248"/>
          <a:ext cx="266065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9" name="Equation" r:id="rId3" imgW="2806560" imgH="585000" progId="Equation.DSMT4">
                  <p:embed/>
                </p:oleObj>
              </mc:Choice>
              <mc:Fallback>
                <p:oleObj name="Equation" r:id="rId3" imgW="2806560" imgH="585000" progId="Equation.DSMT4">
                  <p:embed/>
                  <p:pic>
                    <p:nvPicPr>
                      <p:cNvPr id="0" name="Picture 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1481" y="1544248"/>
                        <a:ext cx="2660650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983028"/>
              </p:ext>
            </p:extLst>
          </p:nvPr>
        </p:nvGraphicFramePr>
        <p:xfrm>
          <a:off x="2066281" y="2233568"/>
          <a:ext cx="239712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20" name="Equation" r:id="rId5" imgW="2340360" imgH="329040" progId="Equation.DSMT4">
                  <p:embed/>
                </p:oleObj>
              </mc:Choice>
              <mc:Fallback>
                <p:oleObj name="Equation" r:id="rId5" imgW="2340360" imgH="329040" progId="Equation.DSMT4">
                  <p:embed/>
                  <p:pic>
                    <p:nvPicPr>
                      <p:cNvPr id="0" name="Picture 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281" y="2233568"/>
                        <a:ext cx="2397125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776595"/>
              </p:ext>
            </p:extLst>
          </p:nvPr>
        </p:nvGraphicFramePr>
        <p:xfrm>
          <a:off x="2025306" y="2740325"/>
          <a:ext cx="242093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21" name="Equation" r:id="rId7" imgW="2358720" imgH="329040" progId="Equation.DSMT4">
                  <p:embed/>
                </p:oleObj>
              </mc:Choice>
              <mc:Fallback>
                <p:oleObj name="Equation" r:id="rId7" imgW="2358720" imgH="329040" progId="Equation.DSMT4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306" y="2740325"/>
                        <a:ext cx="2420937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920354"/>
              </p:ext>
            </p:extLst>
          </p:nvPr>
        </p:nvGraphicFramePr>
        <p:xfrm>
          <a:off x="3194739" y="3250811"/>
          <a:ext cx="21621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22" name="Equation" r:id="rId9" imgW="2111760" imgH="329040" progId="Equation.DSMT4">
                  <p:embed/>
                </p:oleObj>
              </mc:Choice>
              <mc:Fallback>
                <p:oleObj name="Equation" r:id="rId9" imgW="2111760" imgH="329040" progId="Equation.DSMT4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739" y="3250811"/>
                        <a:ext cx="21621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710692"/>
              </p:ext>
            </p:extLst>
          </p:nvPr>
        </p:nvGraphicFramePr>
        <p:xfrm>
          <a:off x="3583587" y="3801973"/>
          <a:ext cx="1785937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23" name="Equation" r:id="rId11" imgW="1737000" imgH="264960" progId="Equation.DSMT4">
                  <p:embed/>
                </p:oleObj>
              </mc:Choice>
              <mc:Fallback>
                <p:oleObj name="Equation" r:id="rId11" imgW="1737000" imgH="264960" progId="Equation.DSMT4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587" y="3801973"/>
                        <a:ext cx="1785937" cy="28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528996"/>
              </p:ext>
            </p:extLst>
          </p:nvPr>
        </p:nvGraphicFramePr>
        <p:xfrm>
          <a:off x="3603370" y="4170363"/>
          <a:ext cx="3725863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24" name="Equation" r:id="rId13" imgW="4004280" imgH="585000" progId="Equation.DSMT4">
                  <p:embed/>
                </p:oleObj>
              </mc:Choice>
              <mc:Fallback>
                <p:oleObj name="Equation" r:id="rId13" imgW="4004280" imgH="585000" progId="Equation.DSMT4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370" y="4170363"/>
                        <a:ext cx="3725863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78924" y="1427654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078924" y="2030319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6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 -</a:t>
            </a:r>
            <a:r>
              <a:rPr lang="es-ES_tradnl" sz="2800" dirty="0">
                <a:solidFill>
                  <a:srgbClr val="FF0000"/>
                </a:solidFill>
              </a:rPr>
              <a:t> 2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2557648" y="2546888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147086" y="30394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6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4114800" y="3523766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4625810" y="40833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6154070" y="40833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31476" y="5017572"/>
            <a:ext cx="1393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(5, </a:t>
            </a:r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2)</a:t>
            </a:r>
            <a:endParaRPr lang="en-US" sz="2800" dirty="0">
              <a:latin typeface="Calibri"/>
              <a:cs typeface="Calibri"/>
            </a:endParaRPr>
          </a:p>
        </p:txBody>
      </p:sp>
      <p:graphicFrame>
        <p:nvGraphicFramePr>
          <p:cNvPr id="25" name="Object 6">
            <a:extLst>
              <a:ext uri="{FF2B5EF4-FFF2-40B4-BE49-F238E27FC236}">
                <a16:creationId xmlns:a16="http://schemas.microsoft.com/office/drawing/2014/main" id="{5FA5DED4-76F4-4F42-8F9C-F9EBE81F64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452719"/>
              </p:ext>
            </p:extLst>
          </p:nvPr>
        </p:nvGraphicFramePr>
        <p:xfrm>
          <a:off x="2907738" y="1129706"/>
          <a:ext cx="1524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25" name="Equation" r:id="rId15" imgW="1523880" imgH="355320" progId="Equation.DSMT4">
                  <p:embed/>
                </p:oleObj>
              </mc:Choice>
              <mc:Fallback>
                <p:oleObj name="Equation" r:id="rId15" imgW="1523880" imgH="355320" progId="Equation.DSMT4">
                  <p:embed/>
                  <p:pic>
                    <p:nvPicPr>
                      <p:cNvPr id="215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7738" y="1129706"/>
                        <a:ext cx="1524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3" grpId="0"/>
      <p:bldP spid="12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/>
              <a:t>Use the method of substitution to solve systems of linear equations.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one of the equations for one of the variables.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Substitute the resulting expression into the other equation. </a:t>
            </a:r>
          </a:p>
          <a:p>
            <a:pPr marL="514350" indent="-514350" eaLnBrk="0" hangingPunct="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this new equation, if possible, and then substitute back into one of the original equations to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find the value of the other variable. (This is known as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back substitution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.) </a:t>
            </a:r>
          </a:p>
          <a:p>
            <a:pPr marL="514350" indent="-514350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the solution in both of the original equations.</a:t>
            </a:r>
            <a:endParaRPr lang="en-US" dirty="0"/>
          </a:p>
        </p:txBody>
      </p:sp>
      <p:sp>
        <p:nvSpPr>
          <p:cNvPr id="614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latin typeface="Calibri" pitchFamily="34" charset="0"/>
              </a:rPr>
              <a:t>To Solve a System of Linear Equations by Substitution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</a:p>
          <a:p>
            <a:pPr algn="just"/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1600" b="1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x</a:t>
            </a:r>
            <a:r>
              <a:rPr lang="en-US" sz="2800" dirty="0"/>
              <a:t>. Substituting   </a:t>
            </a:r>
            <a:r>
              <a:rPr lang="en-US" sz="2800" dirty="0">
                <a:solidFill>
                  <a:srgbClr val="FF0000"/>
                </a:solidFill>
                <a:latin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/>
              <a:t>for </a:t>
            </a:r>
            <a:r>
              <a:rPr lang="en-US" sz="2800" i="1" dirty="0"/>
              <a:t>x </a:t>
            </a:r>
            <a:r>
              <a:rPr lang="en-US" sz="2800" dirty="0"/>
              <a:t>in the second equation gives the corresponding value for </a:t>
            </a:r>
            <a:r>
              <a:rPr lang="en-US" sz="2800" i="1" dirty="0"/>
              <a:t>y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pPr>
              <a:spcBef>
                <a:spcPts val="600"/>
              </a:spcBef>
            </a:pPr>
            <a:r>
              <a:rPr lang="en-US" sz="2800" dirty="0"/>
              <a:t>The solution to the system is</a:t>
            </a:r>
          </a:p>
          <a:p>
            <a:pPr algn="just"/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641036"/>
              </p:ext>
            </p:extLst>
          </p:nvPr>
        </p:nvGraphicFramePr>
        <p:xfrm>
          <a:off x="2633663" y="4821766"/>
          <a:ext cx="387667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" name="Equation" r:id="rId3" imgW="3794040" imgH="585000" progId="Equation.DSMT4">
                  <p:embed/>
                </p:oleObj>
              </mc:Choice>
              <mc:Fallback>
                <p:oleObj name="Equation" r:id="rId3" imgW="3794040" imgH="58500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3" y="4821766"/>
                        <a:ext cx="3876675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798152"/>
              </p:ext>
            </p:extLst>
          </p:nvPr>
        </p:nvGraphicFramePr>
        <p:xfrm>
          <a:off x="3790156" y="2165349"/>
          <a:ext cx="1563688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" name="Equation" r:id="rId5" imgW="1526760" imgH="1069560" progId="Equation.DSMT4">
                  <p:embed/>
                </p:oleObj>
              </mc:Choice>
              <mc:Fallback>
                <p:oleObj name="Equation" r:id="rId5" imgW="1526760" imgH="106956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156" y="2165349"/>
                        <a:ext cx="1563688" cy="1100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365662"/>
              </p:ext>
            </p:extLst>
          </p:nvPr>
        </p:nvGraphicFramePr>
        <p:xfrm>
          <a:off x="4721225" y="5475288"/>
          <a:ext cx="12779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" name="Equation" r:id="rId7" imgW="1244520" imgH="482400" progId="Equation.DSMT4">
                  <p:embed/>
                </p:oleObj>
              </mc:Choice>
              <mc:Fallback>
                <p:oleObj name="Equation" r:id="rId7" imgW="1244520" imgH="482400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225" y="5475288"/>
                        <a:ext cx="127793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en-US" b="1" dirty="0"/>
              <a:t>Check</a:t>
            </a:r>
          </a:p>
          <a:p>
            <a:pPr lvl="0">
              <a:defRPr/>
            </a:pPr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5,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1) </a:t>
            </a:r>
            <a:r>
              <a:rPr lang="en-US" dirty="0"/>
              <a:t>satisfies </a:t>
            </a:r>
            <a:r>
              <a:rPr lang="en-US" b="1" dirty="0"/>
              <a:t>both </a:t>
            </a:r>
            <a:r>
              <a:rPr lang="en-US" dirty="0"/>
              <a:t>of the equations in the system.</a:t>
            </a:r>
          </a:p>
          <a:p>
            <a:endParaRPr lang="en-US" dirty="0"/>
          </a:p>
        </p:txBody>
      </p:sp>
      <p:graphicFrame>
        <p:nvGraphicFramePr>
          <p:cNvPr id="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564357"/>
              </p:ext>
            </p:extLst>
          </p:nvPr>
        </p:nvGraphicFramePr>
        <p:xfrm>
          <a:off x="2571750" y="300355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2" name="Equation" r:id="rId3" imgW="886680" imgH="264960" progId="Equation.DSMT4">
                  <p:embed/>
                </p:oleObj>
              </mc:Choice>
              <mc:Fallback>
                <p:oleObj name="Equation" r:id="rId3" imgW="886680" imgH="264960" progId="Equation.DSMT4">
                  <p:embed/>
                  <p:pic>
                    <p:nvPicPr>
                      <p:cNvPr id="0" name="Picture 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00355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895623"/>
              </p:ext>
            </p:extLst>
          </p:nvPr>
        </p:nvGraphicFramePr>
        <p:xfrm>
          <a:off x="5391150" y="2971800"/>
          <a:ext cx="1346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3" name="Equation" r:id="rId5" imgW="1334520" imgH="329040" progId="Equation.DSMT4">
                  <p:embed/>
                </p:oleObj>
              </mc:Choice>
              <mc:Fallback>
                <p:oleObj name="Equation" r:id="rId5" imgW="1334520" imgH="329040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971800"/>
                        <a:ext cx="1346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342414"/>
              </p:ext>
            </p:extLst>
          </p:nvPr>
        </p:nvGraphicFramePr>
        <p:xfrm>
          <a:off x="2133600" y="3581400"/>
          <a:ext cx="1333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4" name="Equation" r:id="rId7" imgW="1325520" imgH="585000" progId="Equation.DSMT4">
                  <p:embed/>
                </p:oleObj>
              </mc:Choice>
              <mc:Fallback>
                <p:oleObj name="Equation" r:id="rId7" imgW="1325520" imgH="585000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81400"/>
                        <a:ext cx="1333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0202"/>
              </p:ext>
            </p:extLst>
          </p:nvPr>
        </p:nvGraphicFramePr>
        <p:xfrm>
          <a:off x="4959351" y="3189817"/>
          <a:ext cx="2247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5" name="Equation" r:id="rId9" imgW="2239920" imgH="978120" progId="Equation.DSMT4">
                  <p:embed/>
                </p:oleObj>
              </mc:Choice>
              <mc:Fallback>
                <p:oleObj name="Equation" r:id="rId9" imgW="2239920" imgH="978120" progId="Equation.DSMT4">
                  <p:embed/>
                  <p:pic>
                    <p:nvPicPr>
                      <p:cNvPr id="0" name="Picture 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1" y="3189817"/>
                        <a:ext cx="2247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165247"/>
              </p:ext>
            </p:extLst>
          </p:nvPr>
        </p:nvGraphicFramePr>
        <p:xfrm>
          <a:off x="2383368" y="43688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6" name="Equation" r:id="rId11" imgW="1069560" imgH="264960" progId="Equation.DSMT4">
                  <p:embed/>
                </p:oleObj>
              </mc:Choice>
              <mc:Fallback>
                <p:oleObj name="Equation" r:id="rId11" imgW="1069560" imgH="264960" progId="Equation.DSMT4">
                  <p:embed/>
                  <p:pic>
                    <p:nvPicPr>
                      <p:cNvPr id="0" name="Picture 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368" y="4368800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928617"/>
              </p:ext>
            </p:extLst>
          </p:nvPr>
        </p:nvGraphicFramePr>
        <p:xfrm>
          <a:off x="5215468" y="43688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7" name="Equation" r:id="rId13" imgW="1069560" imgH="264960" progId="Equation.DSMT4">
                  <p:embed/>
                </p:oleObj>
              </mc:Choice>
              <mc:Fallback>
                <p:oleObj name="Equation" r:id="rId13" imgW="1069560" imgH="264960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5468" y="4368800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690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3600" b="1" dirty="0"/>
          </a:p>
          <a:p>
            <a:pPr>
              <a:spcBef>
                <a:spcPts val="2400"/>
              </a:spcBef>
            </a:pPr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y</a:t>
            </a:r>
            <a:r>
              <a:rPr lang="en-US" sz="2800" dirty="0"/>
              <a:t>. Substituting </a:t>
            </a:r>
          </a:p>
          <a:p>
            <a:endParaRPr lang="en-US" sz="1200" dirty="0"/>
          </a:p>
          <a:p>
            <a:r>
              <a:rPr lang="en-US" sz="2800" dirty="0"/>
              <a:t>             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</a:t>
            </a:r>
          </a:p>
          <a:p>
            <a:endParaRPr lang="en-US" sz="1200" dirty="0"/>
          </a:p>
          <a:p>
            <a:r>
              <a:rPr lang="en-US" sz="2800" dirty="0"/>
              <a:t>following. </a:t>
            </a:r>
            <a:endParaRPr lang="en-US" sz="2800" b="1" dirty="0"/>
          </a:p>
          <a:p>
            <a:endParaRPr lang="en-US" sz="2800" dirty="0"/>
          </a:p>
          <a:p>
            <a:pPr algn="just"/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6" name="Object 2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839498"/>
              </p:ext>
            </p:extLst>
          </p:nvPr>
        </p:nvGraphicFramePr>
        <p:xfrm>
          <a:off x="3505200" y="2209800"/>
          <a:ext cx="2413000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6" name="Equation" r:id="rId3" imgW="2425172" imgH="1663447" progId="Equation.DSMT4">
                  <p:embed/>
                </p:oleObj>
              </mc:Choice>
              <mc:Fallback>
                <p:oleObj name="Equation" r:id="rId3" imgW="2425172" imgH="1663447" progId="Equation.DSMT4">
                  <p:embed/>
                  <p:pic>
                    <p:nvPicPr>
                      <p:cNvPr id="0" name="Picture 21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09800"/>
                        <a:ext cx="2413000" cy="165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041427"/>
              </p:ext>
            </p:extLst>
          </p:nvPr>
        </p:nvGraphicFramePr>
        <p:xfrm>
          <a:off x="546100" y="4669781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7" name="Equation" r:id="rId5" imgW="914040" imgH="886680" progId="Equation.DSMT4">
                  <p:embed/>
                </p:oleObj>
              </mc:Choice>
              <mc:Fallback>
                <p:oleObj name="Equation" r:id="rId5" imgW="914040" imgH="88668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4669781"/>
                        <a:ext cx="927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799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5181600" y="2667000"/>
            <a:ext cx="36627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both sides by </a:t>
            </a:r>
            <a:r>
              <a:rPr lang="en-US" sz="2000" dirty="0">
                <a:solidFill>
                  <a:srgbClr val="FF0000"/>
                </a:solidFill>
              </a:rPr>
              <a:t>6</a:t>
            </a:r>
            <a:r>
              <a:rPr lang="en-US" sz="2000" dirty="0">
                <a:solidFill>
                  <a:srgbClr val="008080"/>
                </a:solidFill>
              </a:rPr>
              <a:t>, the LCD.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967388"/>
              </p:ext>
            </p:extLst>
          </p:nvPr>
        </p:nvGraphicFramePr>
        <p:xfrm>
          <a:off x="1371600" y="2344738"/>
          <a:ext cx="3454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4" name="Equation" r:id="rId3" imgW="3446640" imgH="1042200" progId="Equation.DSMT4">
                  <p:embed/>
                </p:oleObj>
              </mc:Choice>
              <mc:Fallback>
                <p:oleObj name="Equation" r:id="rId3" imgW="3446640" imgH="1042200" progId="Equation.DSMT4">
                  <p:embed/>
                  <p:pic>
                    <p:nvPicPr>
                      <p:cNvPr id="0" name="Picture 9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44738"/>
                        <a:ext cx="3454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70414"/>
              </p:ext>
            </p:extLst>
          </p:nvPr>
        </p:nvGraphicFramePr>
        <p:xfrm>
          <a:off x="2504017" y="3473244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5" name="Equation" r:id="rId5" imgW="2235016" imgH="292123" progId="Equation.DSMT4">
                  <p:embed/>
                </p:oleObj>
              </mc:Choice>
              <mc:Fallback>
                <p:oleObj name="Equation" r:id="rId5" imgW="2235016" imgH="292123" progId="Equation.DSMT4">
                  <p:embed/>
                  <p:pic>
                    <p:nvPicPr>
                      <p:cNvPr id="0" name="Picture 9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4017" y="3473244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690010"/>
              </p:ext>
            </p:extLst>
          </p:nvPr>
        </p:nvGraphicFramePr>
        <p:xfrm>
          <a:off x="2999455" y="3972983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6" name="Equation" r:id="rId7" imgW="1739510" imgH="292123" progId="Equation.DSMT4">
                  <p:embed/>
                </p:oleObj>
              </mc:Choice>
              <mc:Fallback>
                <p:oleObj name="Equation" r:id="rId7" imgW="1739510" imgH="292123" progId="Equation.DSMT4">
                  <p:embed/>
                  <p:pic>
                    <p:nvPicPr>
                      <p:cNvPr id="0" name="Picture 9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455" y="3972983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754730"/>
              </p:ext>
            </p:extLst>
          </p:nvPr>
        </p:nvGraphicFramePr>
        <p:xfrm>
          <a:off x="2034116" y="1231900"/>
          <a:ext cx="2514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7" name="Equation" r:id="rId9" imgW="2504880" imgH="1042200" progId="Equation.DSMT4">
                  <p:embed/>
                </p:oleObj>
              </mc:Choice>
              <mc:Fallback>
                <p:oleObj name="Equation" r:id="rId9" imgW="2504880" imgH="1042200" progId="Equation.DSMT4">
                  <p:embed/>
                  <p:pic>
                    <p:nvPicPr>
                      <p:cNvPr id="0" name="Picture 9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116" y="1231900"/>
                        <a:ext cx="25146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697507"/>
              </p:ext>
            </p:extLst>
          </p:nvPr>
        </p:nvGraphicFramePr>
        <p:xfrm>
          <a:off x="3836988" y="5481638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8" name="Equation" r:id="rId11" imgW="694800" imgH="264960" progId="Equation.DSMT4">
                  <p:embed/>
                </p:oleObj>
              </mc:Choice>
              <mc:Fallback>
                <p:oleObj name="Equation" r:id="rId11" imgW="694800" imgH="264960" progId="Equation.DSMT4">
                  <p:embed/>
                  <p:pic>
                    <p:nvPicPr>
                      <p:cNvPr id="0" name="Picture 9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988" y="5481638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384280"/>
              </p:ext>
            </p:extLst>
          </p:nvPr>
        </p:nvGraphicFramePr>
        <p:xfrm>
          <a:off x="3649272" y="4974166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" name="Equation" r:id="rId13" imgW="1079201" imgH="292123" progId="Equation.DSMT4">
                  <p:embed/>
                </p:oleObj>
              </mc:Choice>
              <mc:Fallback>
                <p:oleObj name="Equation" r:id="rId13" imgW="1079201" imgH="292123" progId="Equation.DSMT4">
                  <p:embed/>
                  <p:pic>
                    <p:nvPicPr>
                      <p:cNvPr id="0" name="Picture 9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272" y="4974166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332575"/>
              </p:ext>
            </p:extLst>
          </p:nvPr>
        </p:nvGraphicFramePr>
        <p:xfrm>
          <a:off x="3666068" y="4474634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" name="Equation" r:id="rId15" imgW="1691280" imgH="264960" progId="Equation.DSMT4">
                  <p:embed/>
                </p:oleObj>
              </mc:Choice>
              <mc:Fallback>
                <p:oleObj name="Equation" r:id="rId15" imgW="1691280" imgH="264960" progId="Equation.DSMT4">
                  <p:embed/>
                  <p:pic>
                    <p:nvPicPr>
                      <p:cNvPr id="0" name="Picture 9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068" y="4474634"/>
                        <a:ext cx="170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Substituting 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in the first equation gives the corresponding value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graphicFrame>
        <p:nvGraphicFramePr>
          <p:cNvPr id="276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559050"/>
              </p:ext>
            </p:extLst>
          </p:nvPr>
        </p:nvGraphicFramePr>
        <p:xfrm>
          <a:off x="1295400" y="3205804"/>
          <a:ext cx="308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8" name="Equation" r:id="rId3" imgW="3071880" imgH="886680" progId="Equation.DSMT4">
                  <p:embed/>
                </p:oleObj>
              </mc:Choice>
              <mc:Fallback>
                <p:oleObj name="Equation" r:id="rId3" imgW="3071880" imgH="88668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05804"/>
                        <a:ext cx="3086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92843" y="4106556"/>
            <a:ext cx="52722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solution to the system is </a:t>
            </a:r>
            <a:r>
              <a:rPr lang="en-US" sz="2800" dirty="0">
                <a:solidFill>
                  <a:srgbClr val="FF0008"/>
                </a:solidFill>
              </a:rPr>
              <a:t>(6, 7)</a:t>
            </a:r>
            <a:r>
              <a:rPr lang="en-US" sz="2800" dirty="0"/>
              <a:t>.</a:t>
            </a:r>
          </a:p>
        </p:txBody>
      </p:sp>
      <p:graphicFrame>
        <p:nvGraphicFramePr>
          <p:cNvPr id="7" name="Object 22">
            <a:extLst>
              <a:ext uri="{FF2B5EF4-FFF2-40B4-BE49-F238E27FC236}">
                <a16:creationId xmlns:a16="http://schemas.microsoft.com/office/drawing/2014/main" id="{6175366B-DE8E-4AD6-8B7B-64FC6A1DD6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53588"/>
              </p:ext>
            </p:extLst>
          </p:nvPr>
        </p:nvGraphicFramePr>
        <p:xfrm>
          <a:off x="1295400" y="2372366"/>
          <a:ext cx="144145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9" name="Equation" r:id="rId5" imgW="1447560" imgH="838080" progId="Equation.DSMT4">
                  <p:embed/>
                </p:oleObj>
              </mc:Choice>
              <mc:Fallback>
                <p:oleObj name="Equation" r:id="rId5" imgW="1447560" imgH="838080" progId="Equation.DSMT4">
                  <p:embed/>
                  <p:pic>
                    <p:nvPicPr>
                      <p:cNvPr id="6" name="Object 2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72366"/>
                        <a:ext cx="144145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lvl="0">
              <a:defRPr/>
            </a:pPr>
            <a:r>
              <a:rPr lang="en-US" b="1" dirty="0"/>
              <a:t>Check</a:t>
            </a:r>
          </a:p>
          <a:p>
            <a:pPr lvl="0">
              <a:defRPr/>
            </a:pPr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(6, 7) </a:t>
            </a:r>
            <a:r>
              <a:rPr lang="en-US" dirty="0"/>
              <a:t>satisfies </a:t>
            </a:r>
            <a:r>
              <a:rPr lang="en-US" b="1" dirty="0"/>
              <a:t>both </a:t>
            </a:r>
            <a:r>
              <a:rPr lang="en-US" dirty="0"/>
              <a:t>of the equations in the system.</a:t>
            </a: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286000" y="28956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9" name="Equation" r:id="rId3" imgW="1473629" imgH="838292" progId="Equation.DSMT4">
                  <p:embed/>
                </p:oleObj>
              </mc:Choice>
              <mc:Fallback>
                <p:oleObj name="Equation" r:id="rId3" imgW="1473629" imgH="83829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956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791015"/>
              </p:ext>
            </p:extLst>
          </p:nvPr>
        </p:nvGraphicFramePr>
        <p:xfrm>
          <a:off x="5416551" y="28956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0" name="Equation" r:id="rId5" imgW="1486314" imgH="838292" progId="Equation.DSMT4">
                  <p:embed/>
                </p:oleObj>
              </mc:Choice>
              <mc:Fallback>
                <p:oleObj name="Equation" r:id="rId5" imgW="1486314" imgH="838292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1" y="28956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171158"/>
              </p:ext>
            </p:extLst>
          </p:nvPr>
        </p:nvGraphicFramePr>
        <p:xfrm>
          <a:off x="2046817" y="3670300"/>
          <a:ext cx="1905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1" name="Equation" r:id="rId7" imgW="1892520" imgH="1078560" progId="Equation.DSMT4">
                  <p:embed/>
                </p:oleObj>
              </mc:Choice>
              <mc:Fallback>
                <p:oleObj name="Equation" r:id="rId7" imgW="1892520" imgH="107856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817" y="3670300"/>
                        <a:ext cx="1905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219493"/>
              </p:ext>
            </p:extLst>
          </p:nvPr>
        </p:nvGraphicFramePr>
        <p:xfrm>
          <a:off x="4991100" y="3670300"/>
          <a:ext cx="1917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2" name="Equation" r:id="rId9" imgW="1901520" imgH="1078560" progId="Equation.DSMT4">
                  <p:embed/>
                </p:oleObj>
              </mc:Choice>
              <mc:Fallback>
                <p:oleObj name="Equation" r:id="rId9" imgW="1901520" imgH="1078560" progId="Equation.DSMT4">
                  <p:embed/>
                  <p:pic>
                    <p:nvPicPr>
                      <p:cNvPr id="0" name="Picture 8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670300"/>
                        <a:ext cx="1917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285963"/>
              </p:ext>
            </p:extLst>
          </p:nvPr>
        </p:nvGraphicFramePr>
        <p:xfrm>
          <a:off x="2286000" y="49530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3" name="Equation" r:id="rId11" imgW="711016" imgH="279446" progId="Equation.DSMT4">
                  <p:embed/>
                </p:oleObj>
              </mc:Choice>
              <mc:Fallback>
                <p:oleObj name="Equation" r:id="rId11" imgW="711016" imgH="279446" progId="Equation.DSMT4">
                  <p:embed/>
                  <p:pic>
                    <p:nvPicPr>
                      <p:cNvPr id="0" name="Picture 8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9530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4105388"/>
              </p:ext>
            </p:extLst>
          </p:nvPr>
        </p:nvGraphicFramePr>
        <p:xfrm>
          <a:off x="6189132" y="49530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4" name="Equation" r:id="rId13" imgW="711016" imgH="292123" progId="Equation.DSMT4">
                  <p:embed/>
                </p:oleObj>
              </mc:Choice>
              <mc:Fallback>
                <p:oleObj name="Equation" r:id="rId13" imgW="711016" imgH="292123" progId="Equation.DSMT4">
                  <p:embed/>
                  <p:pic>
                    <p:nvPicPr>
                      <p:cNvPr id="0" name="Picture 8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132" y="49530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8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706</Words>
  <Application>Microsoft Office PowerPoint</Application>
  <PresentationFormat>On-screen Show (4:3)</PresentationFormat>
  <Paragraphs>106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9.R.2</vt:lpstr>
      <vt:lpstr>Objective</vt:lpstr>
      <vt:lpstr>To Solve a System of Linear Equations by Substitution</vt:lpstr>
      <vt:lpstr>Example 1: Solving Systems by Substitution  (One Solution)</vt:lpstr>
      <vt:lpstr>Example 1: Solving Systems by Substitution  (One Solution) (cont.)</vt:lpstr>
      <vt:lpstr>Example 2: Solving Systems by Substitution  (One Solution) </vt:lpstr>
      <vt:lpstr>Example 2: Solving Systems by Substitution  (One Solution) (cont.)</vt:lpstr>
      <vt:lpstr>Example 2: Solving Systems by Substitution  (One Solution) (cont.)</vt:lpstr>
      <vt:lpstr>Example 2: Solving Systems by Substitution  (One Solution) (cont.)</vt:lpstr>
      <vt:lpstr>Example 3: Solving Systems by Substitution  (No Solution)</vt:lpstr>
      <vt:lpstr>Example 3: Solving Systems by Substitution  (No Solution) (cont.)</vt:lpstr>
      <vt:lpstr>Example 4: Solving Systems by Substitution (Infinite Solutions) </vt:lpstr>
      <vt:lpstr>Example 4: Solving Systems by Substitution (Infinite Solutions) (cont.)</vt:lpstr>
      <vt:lpstr>Example 5: Solving Systems by Substitution (Decimal Numbers)</vt:lpstr>
      <vt:lpstr>Example 5: Solving Systems by Substitution (Decimal Numbers) (cont.)</vt:lpstr>
      <vt:lpstr>Example 5: Solving Systems by Substitution (Decimal Numbers) (cont.)</vt:lpstr>
      <vt:lpstr>Completion Example 6: Solving Systems  by Substitution </vt:lpstr>
      <vt:lpstr>Completion Example 6: Solving Systems  by Substitution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157</cp:revision>
  <dcterms:created xsi:type="dcterms:W3CDTF">2013-04-26T14:43:13Z</dcterms:created>
  <dcterms:modified xsi:type="dcterms:W3CDTF">2020-05-12T17:52:29Z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D3D04B28-BA6C-41C5-BC6D-C2651175230A</vt:lpwstr>
  </property>
  <property fmtid="{D5CDD505-2E9C-101B-9397-08002B2CF9AE}" pid="3" name="ArticulatePath">
    <vt:lpwstr>DEV2e_11_2</vt:lpwstr>
  </property>
</Properties>
</file>