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9" r:id="rId4"/>
    <p:sldId id="263" r:id="rId5"/>
    <p:sldId id="264" r:id="rId6"/>
    <p:sldId id="265" r:id="rId7"/>
    <p:sldId id="266" r:id="rId8"/>
    <p:sldId id="269" r:id="rId9"/>
    <p:sldId id="270" r:id="rId10"/>
    <p:sldId id="375" r:id="rId11"/>
    <p:sldId id="272" r:id="rId12"/>
    <p:sldId id="273" r:id="rId13"/>
    <p:sldId id="274" r:id="rId14"/>
    <p:sldId id="276" r:id="rId15"/>
    <p:sldId id="279" r:id="rId16"/>
    <p:sldId id="281" r:id="rId17"/>
    <p:sldId id="283" r:id="rId18"/>
    <p:sldId id="284" r:id="rId19"/>
    <p:sldId id="285" r:id="rId20"/>
    <p:sldId id="290" r:id="rId21"/>
    <p:sldId id="291" r:id="rId22"/>
    <p:sldId id="292" r:id="rId23"/>
    <p:sldId id="293" r:id="rId24"/>
    <p:sldId id="298" r:id="rId25"/>
    <p:sldId id="300" r:id="rId26"/>
    <p:sldId id="302" r:id="rId27"/>
    <p:sldId id="301" r:id="rId28"/>
    <p:sldId id="305" r:id="rId29"/>
    <p:sldId id="304" r:id="rId30"/>
    <p:sldId id="308" r:id="rId31"/>
    <p:sldId id="307" r:id="rId32"/>
    <p:sldId id="311" r:id="rId33"/>
    <p:sldId id="31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Properties of Exponents</a:t>
            </a:r>
          </a:p>
        </p:txBody>
      </p:sp>
      <p:sp>
        <p:nvSpPr>
          <p:cNvPr id="3" name="Title 2"/>
          <p:cNvSpPr>
            <a:spLocks noGrp="1"/>
          </p:cNvSpPr>
          <p:nvPr>
            <p:ph type="title"/>
          </p:nvPr>
        </p:nvSpPr>
        <p:spPr/>
        <p:txBody>
          <a:bodyPr/>
          <a:lstStyle/>
          <a:p>
            <a:r>
              <a:rPr dirty="0"/>
              <a:t>Section 1.</a:t>
            </a:r>
            <a:r>
              <a:rPr lang="en-US" dirty="0"/>
              <a:t>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Properties of Exponents</a:t>
            </a:r>
            <a:r>
              <a:rPr lang="en-US" dirty="0"/>
              <a:t> (cont.)</a:t>
            </a:r>
            <a:endParaRPr dirty="0"/>
          </a:p>
        </p:txBody>
      </p:sp>
      <p:sp>
        <p:nvSpPr>
          <p:cNvPr id="3" name="Text Placeholder 2"/>
          <p:cNvSpPr>
            <a:spLocks noGrp="1"/>
          </p:cNvSpPr>
          <p:nvPr>
            <p:ph type="body" sz="quarter" idx="10"/>
          </p:nvPr>
        </p:nvSpPr>
        <p:spPr/>
        <p:txBody>
          <a:bodyPr>
            <a:normAutofit/>
          </a:bodyPr>
          <a:lstStyle/>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457A183-DD08-48AD-A8CA-530454AD5258}"/>
                  </a:ext>
                </a:extLst>
              </p:cNvPr>
              <p:cNvGraphicFramePr>
                <a:graphicFrameLocks/>
              </p:cNvGraphicFramePr>
              <p:nvPr>
                <p:extLst>
                  <p:ext uri="{D42A27DB-BD31-4B8C-83A1-F6EECF244321}">
                    <p14:modId xmlns:p14="http://schemas.microsoft.com/office/powerpoint/2010/main" val="748752631"/>
                  </p:ext>
                </p:extLst>
              </p:nvPr>
            </p:nvGraphicFramePr>
            <p:xfrm>
              <a:off x="685801" y="1295400"/>
              <a:ext cx="7086599" cy="4555554"/>
            </p:xfrm>
            <a:graphic>
              <a:graphicData uri="http://schemas.openxmlformats.org/drawingml/2006/table">
                <a:tbl>
                  <a:tblPr firstRow="1" bandRow="1">
                    <a:tableStyleId>{2D5ABB26-0587-4C30-8999-92F81FD0307C}</a:tableStyleId>
                  </a:tblPr>
                  <a:tblGrid>
                    <a:gridCol w="423333">
                      <a:extLst>
                        <a:ext uri="{9D8B030D-6E8A-4147-A177-3AD203B41FA5}">
                          <a16:colId xmlns:a16="http://schemas.microsoft.com/office/drawing/2014/main" val="20000"/>
                        </a:ext>
                      </a:extLst>
                    </a:gridCol>
                    <a:gridCol w="27770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04597">
                    <a:tc gridSpan="2">
                      <a:txBody>
                        <a:bodyPr/>
                        <a:lstStyle/>
                        <a:p>
                          <a:pPr algn="l">
                            <a:defRPr sz="1800" b="1"/>
                          </a:pPr>
                          <a:r>
                            <a:rPr sz="2000" dirty="0"/>
                            <a:t>Property</a:t>
                          </a:r>
                        </a:p>
                      </a:txBody>
                      <a:tcPr/>
                    </a:tc>
                    <a:tc hMerge="1">
                      <a:txBody>
                        <a:bodyPr/>
                        <a:lstStyle/>
                        <a:p>
                          <a:endParaRPr/>
                        </a:p>
                      </a:txBody>
                      <a:tcPr/>
                    </a:tc>
                    <a:tc>
                      <a:txBody>
                        <a:bodyPr/>
                        <a:lstStyle/>
                        <a:p>
                          <a:pPr algn="l">
                            <a:defRPr sz="1800" b="1"/>
                          </a:pPr>
                          <a:r>
                            <a:rPr sz="2000" dirty="0"/>
                            <a:t>Example</a:t>
                          </a:r>
                          <a:r>
                            <a:rPr lang="en-US" sz="2000" dirty="0"/>
                            <a:t>(s)</a:t>
                          </a:r>
                          <a:endParaRPr sz="2000" dirty="0"/>
                        </a:p>
                      </a:txBody>
                      <a:tcPr/>
                    </a:tc>
                    <a:extLst>
                      <a:ext uri="{0D108BD9-81ED-4DB2-BD59-A6C34878D82A}">
                        <a16:rowId xmlns:a16="http://schemas.microsoft.com/office/drawing/2014/main" val="10000"/>
                      </a:ext>
                    </a:extLst>
                  </a:tr>
                  <a:tr h="419146">
                    <a:tc>
                      <a:txBody>
                        <a:bodyPr/>
                        <a:lstStyle/>
                        <a:p>
                          <a:pPr algn="l">
                            <a:defRPr sz="1800" b="1"/>
                          </a:pPr>
                          <a:r>
                            <a:rPr dirty="0"/>
                            <a:t>1.</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𝑚</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r>
                                    <a:rPr sz="1800">
                                      <a:latin typeface="Cambria Math"/>
                                    </a:rPr>
                                    <m:t>+</m:t>
                                  </m:r>
                                  <m:r>
                                    <a:rPr sz="1800">
                                      <a:latin typeface="Cambria Math"/>
                                    </a:rPr>
                                    <m:t>𝑚</m:t>
                                  </m:r>
                                </m:sup>
                              </m:sSup>
                            </m:oMath>
                          </a14:m>
                          <a:endParaRPr lang="en-US" dirty="0"/>
                        </a:p>
                        <a:p>
                          <a:pPr algn="l">
                            <a:defRPr sz="1800"/>
                          </a:pPr>
                          <a:endParaRPr dirty="0"/>
                        </a:p>
                      </a:txBody>
                      <a:tcPr/>
                    </a:tc>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−1</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3+</m:t>
                                  </m:r>
                                  <m:d>
                                    <m:dPr>
                                      <m:ctrlPr>
                                        <a:rPr sz="1800" i="1">
                                          <a:latin typeface="Cambria Math" panose="02040503050406030204" pitchFamily="18" charset="0"/>
                                        </a:rPr>
                                      </m:ctrlPr>
                                    </m:dPr>
                                    <m:e>
                                      <m:r>
                                        <a:rPr sz="1800">
                                          <a:latin typeface="Cambria Math"/>
                                        </a:rPr>
                                        <m:t>−1</m:t>
                                      </m:r>
                                    </m:e>
                                  </m:d>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=9</m:t>
                              </m:r>
                            </m:oMath>
                          </a14:m>
                          <a:endParaRPr/>
                        </a:p>
                      </a:txBody>
                      <a:tcPr/>
                    </a:tc>
                    <a:extLst>
                      <a:ext uri="{0D108BD9-81ED-4DB2-BD59-A6C34878D82A}">
                        <a16:rowId xmlns:a16="http://schemas.microsoft.com/office/drawing/2014/main" val="10001"/>
                      </a:ext>
                    </a:extLst>
                  </a:tr>
                  <a:tr h="565397">
                    <a:tc>
                      <a:txBody>
                        <a:bodyPr/>
                        <a:lstStyle/>
                        <a:p>
                          <a:pPr algn="l">
                            <a:lnSpc>
                              <a:spcPct val="150000"/>
                            </a:lnSpc>
                            <a:defRPr sz="1800" b="1"/>
                          </a:pPr>
                          <a:r>
                            <a:rPr dirty="0"/>
                            <a:t>2.</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num>
                                <m:den>
                                  <m:sSup>
                                    <m:sSupPr>
                                      <m:ctrlPr>
                                        <a:rPr sz="1800" i="1">
                                          <a:latin typeface="Cambria Math" panose="02040503050406030204" pitchFamily="18" charset="0"/>
                                        </a:rPr>
                                      </m:ctrlPr>
                                    </m:sSupPr>
                                    <m:e>
                                      <m:r>
                                        <a:rPr sz="1800">
                                          <a:latin typeface="Cambria Math"/>
                                        </a:rPr>
                                        <m:t>𝑎</m:t>
                                      </m:r>
                                    </m:e>
                                    <m:sup>
                                      <m:r>
                                        <a:rPr sz="1800">
                                          <a:latin typeface="Cambria Math"/>
                                        </a:rPr>
                                        <m:t>𝑚</m:t>
                                      </m:r>
                                    </m:sup>
                                  </m:sSup>
                                </m:den>
                              </m:f>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r>
                                    <a:rPr sz="1800">
                                      <a:latin typeface="Cambria Math"/>
                                    </a:rPr>
                                    <m:t>−</m:t>
                                  </m:r>
                                  <m:r>
                                    <a:rPr sz="1800">
                                      <a:latin typeface="Cambria Math"/>
                                    </a:rPr>
                                    <m:t>𝑚</m:t>
                                  </m:r>
                                </m:sup>
                              </m:sSup>
                            </m:oMath>
                          </a14:m>
                          <a:endParaRPr lang="en-US" dirty="0"/>
                        </a:p>
                        <a:p>
                          <a:pPr algn="l">
                            <a:defRPr sz="1800"/>
                          </a:pPr>
                          <a:endParaRPr dirty="0"/>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7</m:t>
                                      </m:r>
                                    </m:e>
                                    <m:sup>
                                      <m:r>
                                        <a:rPr sz="1800">
                                          <a:latin typeface="Cambria Math"/>
                                        </a:rPr>
                                        <m:t>9</m:t>
                                      </m:r>
                                    </m:sup>
                                  </m:sSup>
                                </m:num>
                                <m:den>
                                  <m:sSup>
                                    <m:sSupPr>
                                      <m:ctrlPr>
                                        <a:rPr sz="1800" i="1">
                                          <a:latin typeface="Cambria Math" panose="02040503050406030204" pitchFamily="18" charset="0"/>
                                        </a:rPr>
                                      </m:ctrlPr>
                                    </m:sSupPr>
                                    <m:e>
                                      <m:r>
                                        <a:rPr sz="1800">
                                          <a:latin typeface="Cambria Math"/>
                                        </a:rPr>
                                        <m:t>7</m:t>
                                      </m:r>
                                    </m:e>
                                    <m:sup>
                                      <m:r>
                                        <a:rPr sz="1800">
                                          <a:latin typeface="Cambria Math"/>
                                        </a:rPr>
                                        <m:t>10</m:t>
                                      </m:r>
                                    </m:sup>
                                  </m:sSup>
                                </m:den>
                              </m:f>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9−10</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−1</m:t>
                                  </m:r>
                                </m:sup>
                              </m:sSup>
                            </m:oMath>
                          </a14:m>
                          <a:endParaRPr dirty="0"/>
                        </a:p>
                      </a:txBody>
                      <a:tcPr/>
                    </a:tc>
                    <a:extLst>
                      <a:ext uri="{0D108BD9-81ED-4DB2-BD59-A6C34878D82A}">
                        <a16:rowId xmlns:a16="http://schemas.microsoft.com/office/drawing/2014/main" val="10002"/>
                      </a:ext>
                    </a:extLst>
                  </a:tr>
                  <a:tr h="524244">
                    <a:tc>
                      <a:txBody>
                        <a:bodyPr/>
                        <a:lstStyle/>
                        <a:p>
                          <a:pPr algn="l">
                            <a:lnSpc>
                              <a:spcPct val="150000"/>
                            </a:lnSpc>
                            <a:defRPr sz="1800" b="1"/>
                          </a:pPr>
                          <a:r>
                            <a:rPr dirty="0"/>
                            <a:t>3.</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𝑎</m:t>
                                  </m:r>
                                </m:e>
                                <m:sup>
                                  <m:r>
                                    <a:rPr sz="1800">
                                      <a:latin typeface="Cambria Math"/>
                                    </a:rPr>
                                    <m:t>−</m:t>
                                  </m:r>
                                  <m:r>
                                    <a:rPr sz="1800">
                                      <a:latin typeface="Cambria Math"/>
                                    </a:rPr>
                                    <m:t>𝑛</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den>
                              </m:f>
                            </m:oMath>
                          </a14:m>
                          <a:endParaRPr lang="en-US" dirty="0"/>
                        </a:p>
                        <a:p>
                          <a:pPr algn="l">
                            <a:defRPr sz="1800"/>
                          </a:pPr>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5</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25</m:t>
                                  </m:r>
                                </m:den>
                              </m:f>
                            </m:oMath>
                          </a14:m>
                          <a:r>
                            <a:rPr sz="1800" dirty="0"/>
                            <a:t> </a:t>
                          </a:r>
                          <a:r>
                            <a:rPr lang="en-US" sz="1800" dirty="0"/>
                            <a:t> </a:t>
                          </a:r>
                          <a:r>
                            <a:rPr sz="1800" dirty="0"/>
                            <a:t>and</a:t>
                          </a:r>
                          <a:r>
                            <a:rPr lang="en-US" sz="1800" dirty="0"/>
                            <a:t> </a:t>
                          </a:r>
                          <a:r>
                            <a:rPr sz="1800" dirty="0"/>
                            <a:t> </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𝑥</m:t>
                                      </m:r>
                                    </m:e>
                                    <m:sup>
                                      <m:r>
                                        <a:rPr sz="1800">
                                          <a:latin typeface="Cambria Math"/>
                                        </a:rPr>
                                        <m:t>−3</m:t>
                                      </m:r>
                                    </m:sup>
                                  </m:sSup>
                                </m:den>
                              </m:f>
                            </m:oMath>
                          </a14:m>
                          <a:endParaRPr sz="1800" dirty="0"/>
                        </a:p>
                      </a:txBody>
                      <a:tcPr/>
                    </a:tc>
                    <a:extLst>
                      <a:ext uri="{0D108BD9-81ED-4DB2-BD59-A6C34878D82A}">
                        <a16:rowId xmlns:a16="http://schemas.microsoft.com/office/drawing/2014/main" val="10003"/>
                      </a:ext>
                    </a:extLst>
                  </a:tr>
                  <a:tr h="404597">
                    <a:tc>
                      <a:txBody>
                        <a:bodyPr/>
                        <a:lstStyle/>
                        <a:p>
                          <a:pPr algn="l">
                            <a:defRPr sz="1800" b="1"/>
                          </a:pPr>
                          <a:r>
                            <a:rPr dirty="0"/>
                            <a:t>4.</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e>
                                  </m:d>
                                </m:e>
                                <m:sup>
                                  <m:r>
                                    <a:rPr sz="1800">
                                      <a:latin typeface="Cambria Math"/>
                                    </a:rPr>
                                    <m:t>𝑚</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𝑛𝑚</m:t>
                                  </m:r>
                                </m:sup>
                              </m:sSup>
                            </m:oMath>
                          </a14:m>
                          <a:endParaRPr lang="en-US" dirty="0"/>
                        </a:p>
                        <a:p>
                          <a:pPr algn="l">
                            <a:defRPr sz="1800"/>
                          </a:pPr>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2</m:t>
                                          </m:r>
                                        </m:e>
                                        <m:sup>
                                          <m:r>
                                            <a:rPr sz="1800">
                                              <a:latin typeface="Cambria Math"/>
                                            </a:rPr>
                                            <m:t>3</m:t>
                                          </m:r>
                                        </m:sup>
                                      </m:sSup>
                                    </m:e>
                                  </m:d>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3⋅2</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6</m:t>
                                  </m:r>
                                </m:sup>
                              </m:sSup>
                              <m:r>
                                <a:rPr sz="1800">
                                  <a:latin typeface="Cambria Math"/>
                                </a:rPr>
                                <m:t>=64</m:t>
                              </m:r>
                            </m:oMath>
                          </a14:m>
                          <a:endParaRPr dirty="0"/>
                        </a:p>
                      </a:txBody>
                      <a:tcPr/>
                    </a:tc>
                    <a:extLst>
                      <a:ext uri="{0D108BD9-81ED-4DB2-BD59-A6C34878D82A}">
                        <a16:rowId xmlns:a16="http://schemas.microsoft.com/office/drawing/2014/main" val="10004"/>
                      </a:ext>
                    </a:extLst>
                  </a:tr>
                  <a:tr h="704996">
                    <a:tc>
                      <a:txBody>
                        <a:bodyPr/>
                        <a:lstStyle/>
                        <a:p>
                          <a:pPr algn="l">
                            <a:defRPr sz="1800" b="1"/>
                          </a:pPr>
                          <a:r>
                            <a:rPr dirty="0"/>
                            <a:t>5.</a:t>
                          </a:r>
                        </a:p>
                      </a:txBody>
                      <a:tcPr/>
                    </a:tc>
                    <a:tc>
                      <a:txBody>
                        <a:bodyPr/>
                        <a:lstStyle/>
                        <a:p>
                          <a:pPr algn="l">
                            <a:defRPr sz="1800"/>
                          </a:pPr>
                          <a:r>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𝑎𝑏</m:t>
                                      </m:r>
                                    </m:e>
                                  </m:d>
                                </m:e>
                                <m:sup>
                                  <m:r>
                                    <a:rPr sz="1800">
                                      <a:latin typeface="Cambria Math"/>
                                    </a:rPr>
                                    <m:t>𝑛</m:t>
                                  </m:r>
                                </m:sup>
                              </m:sSup>
                              <m:r>
                                <a:rPr sz="1800">
                                  <a:latin typeface="Cambria Math"/>
                                </a:rPr>
                                <m:t>=</m:t>
                              </m:r>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sSup>
                                <m:sSupPr>
                                  <m:ctrlPr>
                                    <a:rPr sz="1800" i="1">
                                      <a:latin typeface="Cambria Math" panose="02040503050406030204" pitchFamily="18" charset="0"/>
                                    </a:rPr>
                                  </m:ctrlPr>
                                </m:sSupPr>
                                <m:e>
                                  <m:r>
                                    <a:rPr sz="1800">
                                      <a:latin typeface="Cambria Math"/>
                                    </a:rPr>
                                    <m:t>𝑏</m:t>
                                  </m:r>
                                </m:e>
                                <m:sup>
                                  <m:r>
                                    <a:rPr sz="1800">
                                      <a:latin typeface="Cambria Math"/>
                                    </a:rPr>
                                    <m:t>𝑛</m:t>
                                  </m:r>
                                </m:sup>
                              </m:sSup>
                            </m:oMath>
                          </a14:m>
                          <a:endParaRP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7</m:t>
                                      </m:r>
                                      <m:r>
                                        <a:rPr sz="1800">
                                          <a:latin typeface="Cambria Math"/>
                                        </a:rPr>
                                        <m:t>𝑥</m:t>
                                      </m:r>
                                    </m:e>
                                  </m:d>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3</m:t>
                                  </m:r>
                                </m:sup>
                              </m:sSup>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=343</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a14:m>
                          <a:r>
                            <a:rPr sz="1800" dirty="0"/>
                            <a:t> </a:t>
                          </a:r>
                          <a:r>
                            <a:rPr lang="en-US" sz="1800" dirty="0"/>
                            <a:t> </a:t>
                          </a:r>
                          <a:r>
                            <a:rPr sz="1800" dirty="0"/>
                            <a:t>and</a:t>
                          </a:r>
                          <a:br>
                            <a:rPr lang="en-US" sz="1800" dirty="0"/>
                          </a:br>
                          <a:r>
                            <a:rPr sz="1800" dirty="0"/>
                            <a:t> </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d>
                                </m:e>
                                <m:sup>
                                  <m:r>
                                    <a:rPr sz="1800">
                                      <a:latin typeface="Cambria Math"/>
                                    </a:rPr>
                                    <m:t>2</m:t>
                                  </m:r>
                                </m:sup>
                              </m:sSup>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2</m:t>
                                  </m:r>
                                </m:sup>
                              </m:sSup>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d>
                                </m:e>
                                <m:sup>
                                  <m:r>
                                    <a:rPr sz="1800">
                                      <a:latin typeface="Cambria Math"/>
                                    </a:rPr>
                                    <m:t>2</m:t>
                                  </m:r>
                                </m:sup>
                              </m:sSup>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10</m:t>
                                  </m:r>
                                </m:sup>
                              </m:sSup>
                            </m:oMath>
                          </a14:m>
                          <a:endParaRPr sz="1800" dirty="0"/>
                        </a:p>
                      </a:txBody>
                      <a:tcPr/>
                    </a:tc>
                    <a:extLst>
                      <a:ext uri="{0D108BD9-81ED-4DB2-BD59-A6C34878D82A}">
                        <a16:rowId xmlns:a16="http://schemas.microsoft.com/office/drawing/2014/main" val="10005"/>
                      </a:ext>
                    </a:extLst>
                  </a:tr>
                  <a:tr h="630243">
                    <a:tc>
                      <a:txBody>
                        <a:bodyPr/>
                        <a:lstStyle/>
                        <a:p>
                          <a:pPr algn="l">
                            <a:lnSpc>
                              <a:spcPct val="150000"/>
                            </a:lnSpc>
                            <a:defRPr sz="1800" b="1"/>
                          </a:pPr>
                          <a:r>
                            <a:rPr dirty="0"/>
                            <a:t>6.</a:t>
                          </a:r>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𝑎</m:t>
                                          </m:r>
                                        </m:num>
                                        <m:den>
                                          <m:r>
                                            <a:rPr sz="1800">
                                              <a:latin typeface="Cambria Math"/>
                                            </a:rPr>
                                            <m:t>𝑏</m:t>
                                          </m:r>
                                        </m:den>
                                      </m:f>
                                    </m:e>
                                  </m:d>
                                </m:e>
                                <m:sup>
                                  <m:r>
                                    <a:rPr sz="1800">
                                      <a:latin typeface="Cambria Math"/>
                                    </a:rPr>
                                    <m:t>𝑛</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𝑎</m:t>
                                      </m:r>
                                    </m:e>
                                    <m:sup>
                                      <m:r>
                                        <a:rPr sz="1800">
                                          <a:latin typeface="Cambria Math"/>
                                        </a:rPr>
                                        <m:t>𝑛</m:t>
                                      </m:r>
                                    </m:sup>
                                  </m:sSup>
                                </m:num>
                                <m:den>
                                  <m:sSup>
                                    <m:sSupPr>
                                      <m:ctrlPr>
                                        <a:rPr sz="1800" i="1">
                                          <a:latin typeface="Cambria Math" panose="02040503050406030204" pitchFamily="18" charset="0"/>
                                        </a:rPr>
                                      </m:ctrlPr>
                                    </m:sSupPr>
                                    <m:e>
                                      <m:r>
                                        <a:rPr sz="1800">
                                          <a:latin typeface="Cambria Math"/>
                                        </a:rPr>
                                        <m:t>𝑏</m:t>
                                      </m:r>
                                    </m:e>
                                    <m:sup>
                                      <m:r>
                                        <a:rPr sz="1800">
                                          <a:latin typeface="Cambria Math"/>
                                        </a:rPr>
                                        <m:t>𝑛</m:t>
                                      </m:r>
                                    </m:sup>
                                  </m:sSup>
                                </m:den>
                              </m:f>
                            </m:oMath>
                          </a14:m>
                          <a:endParaRPr dirty="0"/>
                        </a:p>
                      </a:txBody>
                      <a:tcPr/>
                    </a:tc>
                    <a:tc>
                      <a:txBody>
                        <a:bodyPr/>
                        <a:lstStyle/>
                        <a:p>
                          <a:pPr algn="l">
                            <a:defRPr sz="1800"/>
                          </a:pPr>
                          <a:r>
                            <a:rPr dirty="0"/>
                            <a:t>​</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3</m:t>
                                          </m:r>
                                        </m:num>
                                        <m:den>
                                          <m:r>
                                            <a:rPr sz="1800">
                                              <a:latin typeface="Cambria Math"/>
                                            </a:rPr>
                                            <m:t>𝑥</m:t>
                                          </m:r>
                                        </m:den>
                                      </m:f>
                                    </m:e>
                                  </m:d>
                                </m:e>
                                <m:sup>
                                  <m:r>
                                    <a:rPr sz="1800">
                                      <a:latin typeface="Cambria Math"/>
                                    </a:rPr>
                                    <m:t>2</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3</m:t>
                                      </m:r>
                                    </m:e>
                                    <m:sup>
                                      <m:r>
                                        <a:rPr sz="1800">
                                          <a:latin typeface="Cambria Math"/>
                                        </a:rPr>
                                        <m:t>2</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9</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oMath>
                          </a14:m>
                          <a:r>
                            <a:rPr sz="1800" dirty="0"/>
                            <a:t> and </a:t>
                          </a:r>
                          <a14:m>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3</m:t>
                                          </m:r>
                                          <m:r>
                                            <a:rPr sz="1800">
                                              <a:latin typeface="Cambria Math"/>
                                            </a:rPr>
                                            <m:t>𝑧</m:t>
                                          </m:r>
                                        </m:den>
                                      </m:f>
                                    </m:e>
                                  </m:d>
                                </m:e>
                                <m:sup>
                                  <m:r>
                                    <a:rPr sz="1800">
                                      <a:latin typeface="Cambria Math"/>
                                    </a:rPr>
                                    <m:t>2</m:t>
                                  </m:r>
                                </m:sup>
                              </m:sSup>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1</m:t>
                                      </m:r>
                                    </m:e>
                                    <m:sup>
                                      <m:r>
                                        <a:rPr sz="1800">
                                          <a:latin typeface="Cambria Math"/>
                                        </a:rPr>
                                        <m:t>2</m:t>
                                      </m:r>
                                    </m:sup>
                                  </m:sSup>
                                </m:num>
                                <m:den>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𝑧</m:t>
                                          </m:r>
                                        </m:e>
                                      </m:d>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9</m:t>
                                  </m:r>
                                  <m:sSup>
                                    <m:sSupPr>
                                      <m:ctrlPr>
                                        <a:rPr sz="1800" i="1">
                                          <a:latin typeface="Cambria Math" panose="02040503050406030204" pitchFamily="18" charset="0"/>
                                        </a:rPr>
                                      </m:ctrlPr>
                                    </m:sSupPr>
                                    <m:e>
                                      <m:r>
                                        <a:rPr sz="1800">
                                          <a:latin typeface="Cambria Math"/>
                                        </a:rPr>
                                        <m:t>𝑧</m:t>
                                      </m:r>
                                    </m:e>
                                    <m:sup>
                                      <m:r>
                                        <a:rPr sz="1800">
                                          <a:latin typeface="Cambria Math"/>
                                        </a:rPr>
                                        <m:t>2</m:t>
                                      </m:r>
                                    </m:sup>
                                  </m:sSup>
                                </m:den>
                              </m:f>
                            </m:oMath>
                          </a14:m>
                          <a:endParaRPr sz="18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B457A183-DD08-48AD-A8CA-530454AD5258}"/>
                  </a:ext>
                </a:extLst>
              </p:cNvPr>
              <p:cNvGraphicFramePr>
                <a:graphicFrameLocks/>
              </p:cNvGraphicFramePr>
              <p:nvPr>
                <p:extLst>
                  <p:ext uri="{D42A27DB-BD31-4B8C-83A1-F6EECF244321}">
                    <p14:modId xmlns:p14="http://schemas.microsoft.com/office/powerpoint/2010/main" val="748752631"/>
                  </p:ext>
                </p:extLst>
              </p:nvPr>
            </p:nvGraphicFramePr>
            <p:xfrm>
              <a:off x="685801" y="1295400"/>
              <a:ext cx="7086599" cy="4555554"/>
            </p:xfrm>
            <a:graphic>
              <a:graphicData uri="http://schemas.openxmlformats.org/drawingml/2006/table">
                <a:tbl>
                  <a:tblPr firstRow="1" bandRow="1">
                    <a:tableStyleId>{2D5ABB26-0587-4C30-8999-92F81FD0307C}</a:tableStyleId>
                  </a:tblPr>
                  <a:tblGrid>
                    <a:gridCol w="423333">
                      <a:extLst>
                        <a:ext uri="{9D8B030D-6E8A-4147-A177-3AD203B41FA5}">
                          <a16:colId xmlns:a16="http://schemas.microsoft.com/office/drawing/2014/main" val="20000"/>
                        </a:ext>
                      </a:extLst>
                    </a:gridCol>
                    <a:gridCol w="277706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04597">
                    <a:tc gridSpan="2">
                      <a:txBody>
                        <a:bodyPr/>
                        <a:lstStyle/>
                        <a:p>
                          <a:pPr algn="l">
                            <a:defRPr sz="1800" b="1"/>
                          </a:pPr>
                          <a:r>
                            <a:rPr sz="2000" dirty="0"/>
                            <a:t>Property</a:t>
                          </a:r>
                        </a:p>
                      </a:txBody>
                      <a:tcPr/>
                    </a:tc>
                    <a:tc hMerge="1">
                      <a:txBody>
                        <a:bodyPr/>
                        <a:lstStyle/>
                        <a:p>
                          <a:endParaRPr/>
                        </a:p>
                      </a:txBody>
                      <a:tcPr/>
                    </a:tc>
                    <a:tc>
                      <a:txBody>
                        <a:bodyPr/>
                        <a:lstStyle/>
                        <a:p>
                          <a:pPr algn="l">
                            <a:defRPr sz="1800" b="1"/>
                          </a:pPr>
                          <a:r>
                            <a:rPr sz="2000" dirty="0"/>
                            <a:t>Example</a:t>
                          </a:r>
                          <a:r>
                            <a:rPr lang="en-US" sz="2000" dirty="0"/>
                            <a:t>(s)</a:t>
                          </a:r>
                          <a:endParaRPr sz="2000" dirty="0"/>
                        </a:p>
                      </a:txBody>
                      <a:tcPr/>
                    </a:tc>
                    <a:extLst>
                      <a:ext uri="{0D108BD9-81ED-4DB2-BD59-A6C34878D82A}">
                        <a16:rowId xmlns:a16="http://schemas.microsoft.com/office/drawing/2014/main" val="10000"/>
                      </a:ext>
                    </a:extLst>
                  </a:tr>
                  <a:tr h="640080">
                    <a:tc>
                      <a:txBody>
                        <a:bodyPr/>
                        <a:lstStyle/>
                        <a:p>
                          <a:pPr algn="l">
                            <a:defRPr sz="1800" b="1"/>
                          </a:pPr>
                          <a:r>
                            <a:rPr dirty="0"/>
                            <a:t>1.</a:t>
                          </a:r>
                        </a:p>
                      </a:txBody>
                      <a:tcPr/>
                    </a:tc>
                    <a:tc>
                      <a:txBody>
                        <a:bodyPr/>
                        <a:lstStyle/>
                        <a:p>
                          <a:endParaRPr lang="en-US"/>
                        </a:p>
                      </a:txBody>
                      <a:tcPr>
                        <a:blipFill>
                          <a:blip r:embed="rId2"/>
                          <a:stretch>
                            <a:fillRect l="-15132" t="-66981" r="-139912" b="-543396"/>
                          </a:stretch>
                        </a:blipFill>
                      </a:tcPr>
                    </a:tc>
                    <a:tc>
                      <a:txBody>
                        <a:bodyPr/>
                        <a:lstStyle/>
                        <a:p>
                          <a:endParaRPr lang="en-US"/>
                        </a:p>
                      </a:txBody>
                      <a:tcPr>
                        <a:blipFill>
                          <a:blip r:embed="rId2"/>
                          <a:stretch>
                            <a:fillRect l="-82288" t="-66981" b="-543396"/>
                          </a:stretch>
                        </a:blipFill>
                      </a:tcPr>
                    </a:tc>
                    <a:extLst>
                      <a:ext uri="{0D108BD9-81ED-4DB2-BD59-A6C34878D82A}">
                        <a16:rowId xmlns:a16="http://schemas.microsoft.com/office/drawing/2014/main" val="10001"/>
                      </a:ext>
                    </a:extLst>
                  </a:tr>
                  <a:tr h="780987">
                    <a:tc>
                      <a:txBody>
                        <a:bodyPr/>
                        <a:lstStyle/>
                        <a:p>
                          <a:pPr algn="l">
                            <a:lnSpc>
                              <a:spcPct val="150000"/>
                            </a:lnSpc>
                            <a:defRPr sz="1800" b="1"/>
                          </a:pPr>
                          <a:r>
                            <a:rPr dirty="0"/>
                            <a:t>2.</a:t>
                          </a:r>
                        </a:p>
                      </a:txBody>
                      <a:tcPr/>
                    </a:tc>
                    <a:tc>
                      <a:txBody>
                        <a:bodyPr/>
                        <a:lstStyle/>
                        <a:p>
                          <a:endParaRPr lang="en-US"/>
                        </a:p>
                      </a:txBody>
                      <a:tcPr>
                        <a:blipFill>
                          <a:blip r:embed="rId2"/>
                          <a:stretch>
                            <a:fillRect l="-15132" t="-138281" r="-139912" b="-350000"/>
                          </a:stretch>
                        </a:blipFill>
                      </a:tcPr>
                    </a:tc>
                    <a:tc>
                      <a:txBody>
                        <a:bodyPr/>
                        <a:lstStyle/>
                        <a:p>
                          <a:endParaRPr lang="en-US"/>
                        </a:p>
                      </a:txBody>
                      <a:tcPr>
                        <a:blipFill>
                          <a:blip r:embed="rId2"/>
                          <a:stretch>
                            <a:fillRect l="-82288" t="-138281" b="-350000"/>
                          </a:stretch>
                        </a:blipFill>
                      </a:tcPr>
                    </a:tc>
                    <a:extLst>
                      <a:ext uri="{0D108BD9-81ED-4DB2-BD59-A6C34878D82A}">
                        <a16:rowId xmlns:a16="http://schemas.microsoft.com/office/drawing/2014/main" val="10002"/>
                      </a:ext>
                    </a:extLst>
                  </a:tr>
                  <a:tr h="754571">
                    <a:tc>
                      <a:txBody>
                        <a:bodyPr/>
                        <a:lstStyle/>
                        <a:p>
                          <a:pPr algn="l">
                            <a:lnSpc>
                              <a:spcPct val="150000"/>
                            </a:lnSpc>
                            <a:defRPr sz="1800" b="1"/>
                          </a:pPr>
                          <a:r>
                            <a:rPr dirty="0"/>
                            <a:t>3.</a:t>
                          </a:r>
                        </a:p>
                      </a:txBody>
                      <a:tcPr/>
                    </a:tc>
                    <a:tc>
                      <a:txBody>
                        <a:bodyPr/>
                        <a:lstStyle/>
                        <a:p>
                          <a:endParaRPr lang="en-US"/>
                        </a:p>
                      </a:txBody>
                      <a:tcPr>
                        <a:blipFill>
                          <a:blip r:embed="rId2"/>
                          <a:stretch>
                            <a:fillRect l="-15132" t="-245968" r="-139912" b="-261290"/>
                          </a:stretch>
                        </a:blipFill>
                      </a:tcPr>
                    </a:tc>
                    <a:tc>
                      <a:txBody>
                        <a:bodyPr/>
                        <a:lstStyle/>
                        <a:p>
                          <a:endParaRPr lang="en-US"/>
                        </a:p>
                      </a:txBody>
                      <a:tcPr>
                        <a:blipFill>
                          <a:blip r:embed="rId2"/>
                          <a:stretch>
                            <a:fillRect l="-82288" t="-245968" b="-261290"/>
                          </a:stretch>
                        </a:blipFill>
                      </a:tcPr>
                    </a:tc>
                    <a:extLst>
                      <a:ext uri="{0D108BD9-81ED-4DB2-BD59-A6C34878D82A}">
                        <a16:rowId xmlns:a16="http://schemas.microsoft.com/office/drawing/2014/main" val="10003"/>
                      </a:ext>
                    </a:extLst>
                  </a:tr>
                  <a:tr h="640080">
                    <a:tc>
                      <a:txBody>
                        <a:bodyPr/>
                        <a:lstStyle/>
                        <a:p>
                          <a:pPr algn="l">
                            <a:defRPr sz="1800" b="1"/>
                          </a:pPr>
                          <a:r>
                            <a:rPr dirty="0"/>
                            <a:t>4.</a:t>
                          </a:r>
                        </a:p>
                      </a:txBody>
                      <a:tcPr/>
                    </a:tc>
                    <a:tc>
                      <a:txBody>
                        <a:bodyPr/>
                        <a:lstStyle/>
                        <a:p>
                          <a:endParaRPr lang="en-US"/>
                        </a:p>
                      </a:txBody>
                      <a:tcPr>
                        <a:blipFill>
                          <a:blip r:embed="rId2"/>
                          <a:stretch>
                            <a:fillRect l="-15132" t="-408571" r="-139912" b="-208571"/>
                          </a:stretch>
                        </a:blipFill>
                      </a:tcPr>
                    </a:tc>
                    <a:tc>
                      <a:txBody>
                        <a:bodyPr/>
                        <a:lstStyle/>
                        <a:p>
                          <a:endParaRPr lang="en-US"/>
                        </a:p>
                      </a:txBody>
                      <a:tcPr>
                        <a:blipFill>
                          <a:blip r:embed="rId2"/>
                          <a:stretch>
                            <a:fillRect l="-82288" t="-408571" b="-208571"/>
                          </a:stretch>
                        </a:blipFill>
                      </a:tcPr>
                    </a:tc>
                    <a:extLst>
                      <a:ext uri="{0D108BD9-81ED-4DB2-BD59-A6C34878D82A}">
                        <a16:rowId xmlns:a16="http://schemas.microsoft.com/office/drawing/2014/main" val="10004"/>
                      </a:ext>
                    </a:extLst>
                  </a:tr>
                  <a:tr h="704996">
                    <a:tc>
                      <a:txBody>
                        <a:bodyPr/>
                        <a:lstStyle/>
                        <a:p>
                          <a:pPr algn="l">
                            <a:defRPr sz="1800" b="1"/>
                          </a:pPr>
                          <a:r>
                            <a:rPr dirty="0"/>
                            <a:t>5.</a:t>
                          </a:r>
                        </a:p>
                      </a:txBody>
                      <a:tcPr/>
                    </a:tc>
                    <a:tc>
                      <a:txBody>
                        <a:bodyPr/>
                        <a:lstStyle/>
                        <a:p>
                          <a:endParaRPr lang="en-US"/>
                        </a:p>
                      </a:txBody>
                      <a:tcPr>
                        <a:blipFill>
                          <a:blip r:embed="rId2"/>
                          <a:stretch>
                            <a:fillRect l="-15132" t="-460345" r="-139912" b="-88793"/>
                          </a:stretch>
                        </a:blipFill>
                      </a:tcPr>
                    </a:tc>
                    <a:tc>
                      <a:txBody>
                        <a:bodyPr/>
                        <a:lstStyle/>
                        <a:p>
                          <a:endParaRPr lang="en-US"/>
                        </a:p>
                      </a:txBody>
                      <a:tcPr>
                        <a:blipFill>
                          <a:blip r:embed="rId2"/>
                          <a:stretch>
                            <a:fillRect l="-82288" t="-460345" b="-88793"/>
                          </a:stretch>
                        </a:blipFill>
                      </a:tcPr>
                    </a:tc>
                    <a:extLst>
                      <a:ext uri="{0D108BD9-81ED-4DB2-BD59-A6C34878D82A}">
                        <a16:rowId xmlns:a16="http://schemas.microsoft.com/office/drawing/2014/main" val="10005"/>
                      </a:ext>
                    </a:extLst>
                  </a:tr>
                  <a:tr h="630243">
                    <a:tc>
                      <a:txBody>
                        <a:bodyPr/>
                        <a:lstStyle/>
                        <a:p>
                          <a:pPr algn="l">
                            <a:lnSpc>
                              <a:spcPct val="150000"/>
                            </a:lnSpc>
                            <a:defRPr sz="1800" b="1"/>
                          </a:pPr>
                          <a:r>
                            <a:rPr dirty="0"/>
                            <a:t>6.</a:t>
                          </a:r>
                        </a:p>
                      </a:txBody>
                      <a:tcPr/>
                    </a:tc>
                    <a:tc>
                      <a:txBody>
                        <a:bodyPr/>
                        <a:lstStyle/>
                        <a:p>
                          <a:endParaRPr lang="en-US"/>
                        </a:p>
                      </a:txBody>
                      <a:tcPr>
                        <a:blipFill>
                          <a:blip r:embed="rId2"/>
                          <a:stretch>
                            <a:fillRect l="-15132" t="-631068" r="-139912"/>
                          </a:stretch>
                        </a:blipFill>
                      </a:tcPr>
                    </a:tc>
                    <a:tc>
                      <a:txBody>
                        <a:bodyPr/>
                        <a:lstStyle/>
                        <a:p>
                          <a:endParaRPr lang="en-US"/>
                        </a:p>
                      </a:txBody>
                      <a:tcPr>
                        <a:blipFill>
                          <a:blip r:embed="rId2"/>
                          <a:stretch>
                            <a:fillRect l="-82288" t="-631068"/>
                          </a:stretch>
                        </a:blip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78658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Here and throughout this lesson, assume </a:t>
                </a:r>
                <a:r>
                  <a:rPr lang="en-US" sz="2800" dirty="0"/>
                  <a:t>that </a:t>
                </a:r>
                <a:r>
                  <a:rPr sz="2800" dirty="0"/>
                  <a:t>every expression is defined. That is, if an exponent is </a:t>
                </a:r>
                <a:r>
                  <a:rPr sz="2800" dirty="0">
                    <a:latin typeface="Cambria Math"/>
                  </a:rPr>
                  <a:t>0</a:t>
                </a:r>
                <a:r>
                  <a:rPr sz="2800" dirty="0"/>
                  <a:t>, then the base is nonzero, and if an expression appears in the denominator of a fraction, then that expression is nonzero. Remember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dirty="0"/>
                  <a:t> for every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0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Simplify the following expressions by using the properties of exponents. Write the final answers with only positive exponents.</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17</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0</m:t>
                        </m:r>
                      </m:sup>
                    </m:sSup>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e>
                            </m:d>
                          </m:e>
                          <m:sup>
                            <m:r>
                              <a:rPr lang="ar-AE">
                                <a:latin typeface="Cambria Math" panose="02040503050406030204" pitchFamily="18" charset="0"/>
                              </a:rPr>
                              <m:t>−</m:t>
                            </m:r>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3</m:t>
                            </m:r>
                          </m:sup>
                        </m:sSup>
                      </m:den>
                    </m:f>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m:t>
                                    </m:r>
                                    <m:r>
                                      <a:rPr lang="ar-AE">
                                        <a:latin typeface="Cambria Math" panose="02040503050406030204" pitchFamily="18" charset="0"/>
                                      </a:rPr>
                                      <m:t>1</m:t>
                                    </m:r>
                                  </m:sup>
                                </m:sSup>
                              </m:e>
                            </m:d>
                          </m:e>
                          <m:sup>
                            <m:r>
                              <a:rPr lang="ar-AE">
                                <a:latin typeface="Cambria Math" panose="02040503050406030204" pitchFamily="18" charset="0"/>
                              </a:rPr>
                              <m:t>−</m:t>
                            </m:r>
                            <m:r>
                              <a:rPr lang="ar-AE">
                                <a:latin typeface="Cambria Math" panose="02040503050406030204" pitchFamily="18" charset="0"/>
                              </a:rPr>
                              <m:t>3</m:t>
                            </m:r>
                          </m:sup>
                        </m:sSup>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m:t>
                                    </m:r>
                                    <m:r>
                                      <a:rPr lang="ar-AE">
                                        <a:latin typeface="Cambria Math" panose="02040503050406030204" pitchFamily="18" charset="0"/>
                                      </a:rPr>
                                      <m:t>3</m:t>
                                    </m:r>
                                  </m:sup>
                                </m:sSup>
                              </m:e>
                            </m:d>
                          </m:e>
                          <m:sup>
                            <m:r>
                              <a:rPr lang="ar-AE">
                                <a:latin typeface="Cambria Math" panose="02040503050406030204" pitchFamily="18" charset="0"/>
                              </a:rPr>
                              <m:t>0</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𝑥𝑦</m:t>
                                </m:r>
                              </m:e>
                            </m:d>
                          </m:e>
                          <m:sup>
                            <m:r>
                              <a:rPr lang="ar-AE">
                                <a:latin typeface="Cambria Math" panose="02040503050406030204" pitchFamily="18" charset="0"/>
                              </a:rPr>
                              <m:t>−</m:t>
                            </m:r>
                            <m:r>
                              <a:rPr lang="ar-AE">
                                <a:latin typeface="Cambria Math" panose="02040503050406030204" pitchFamily="18" charset="0"/>
                              </a:rPr>
                              <m:t>2</m:t>
                            </m:r>
                          </m:sup>
                        </m:sSup>
                      </m:den>
                    </m:f>
                  </m:oMath>
                </a14:m>
                <a:endParaRPr lang="en-US"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𝑥</m:t>
                            </m:r>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e>
                        </m:d>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m:t>
                        </m:r>
                        <m:r>
                          <a:rPr lang="ar-AE">
                            <a:latin typeface="Cambria Math" panose="02040503050406030204" pitchFamily="18" charset="0"/>
                          </a:rPr>
                          <m:t>1</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0</m:t>
                        </m:r>
                      </m:sup>
                    </m:sSup>
                    <m:r>
                      <a:rPr>
                        <a:latin typeface="Cambria Math" panose="02040503050406030204" pitchFamily="18" charset="0"/>
                      </a:rPr>
                      <m:t>=</m:t>
                    </m:r>
                    <m:r>
                      <a:rPr>
                        <a:latin typeface="Cambria Math" panose="02040503050406030204" pitchFamily="18" charset="0"/>
                      </a:rPr>
                      <m:t>1</m:t>
                    </m:r>
                  </m:oMath>
                </a14:m>
                <a:r>
                  <a:rPr sz="2800" dirty="0"/>
                  <a:t> </a:t>
                </a:r>
                <a:r>
                  <a:rPr dirty="0"/>
                  <a:t> </a:t>
                </a:r>
                <a:endParaRPr lang="en-US" dirty="0"/>
              </a:p>
              <a:p>
                <a:pPr marL="457200" lvl="1" indent="0">
                  <a:buNone/>
                  <a:defRPr sz="2800"/>
                </a:pPr>
                <a:r>
                  <a:rPr sz="2400" dirty="0"/>
                  <a:t>Any nonzero expression with an exponent of </a:t>
                </a:r>
                <a:r>
                  <a:rPr sz="2400" dirty="0">
                    <a:latin typeface="Cambria Math"/>
                  </a:rPr>
                  <a:t>0</a:t>
                </a:r>
                <a:r>
                  <a:rPr sz="2400" dirty="0"/>
                  <a:t> is </a:t>
                </a:r>
                <a:r>
                  <a:rPr sz="2400" dirty="0">
                    <a:latin typeface="Cambria Math"/>
                  </a:rPr>
                  <a:t>1</a:t>
                </a:r>
                <a:r>
                  <a:rPr sz="2400" dirty="0"/>
                  <a:t>.</a:t>
                </a:r>
                <a:endParaRPr lang="en-US" sz="2400" dirty="0"/>
              </a:p>
              <a:p>
                <a:pPr>
                  <a:defRPr sz="2800"/>
                </a:pPr>
                <a:endParaRPr sz="2000" dirty="0"/>
              </a:p>
              <a:p>
                <a:pPr marL="514350" indent="-514350">
                  <a:buFont typeface="+mj-lt"/>
                  <a:buAutoNum type="alphaLcPeriod" startAt="2"/>
                  <a:defRPr sz="28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B81B63D-8868-4305-933B-4D689CF837C1}"/>
                  </a:ext>
                </a:extLst>
              </p:cNvPr>
              <p:cNvGraphicFramePr>
                <a:graphicFrameLocks/>
              </p:cNvGraphicFramePr>
              <p:nvPr>
                <p:extLst>
                  <p:ext uri="{D42A27DB-BD31-4B8C-83A1-F6EECF244321}">
                    <p14:modId xmlns:p14="http://schemas.microsoft.com/office/powerpoint/2010/main" val="2229235038"/>
                  </p:ext>
                </p:extLst>
              </p:nvPr>
            </p:nvGraphicFramePr>
            <p:xfrm>
              <a:off x="914400" y="2629662"/>
              <a:ext cx="7772400" cy="3142933"/>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10354">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𝑥</m:t>
                                      </m:r>
                                    </m:e>
                                    <m:sup>
                                      <m:r>
                                        <a:rPr sz="2800">
                                          <a:latin typeface="Cambria Math"/>
                                        </a:rPr>
                                        <m:t>−</m:t>
                                      </m:r>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m:t>
                                      </m:r>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oMath>
                          </a14:m>
                          <a:endParaRPr sz="2800" dirty="0"/>
                        </a:p>
                      </a:txBody>
                      <a:tcPr/>
                    </a:tc>
                    <a:tc rowSpan="3">
                      <a:txBody>
                        <a:bodyPr/>
                        <a:lstStyle/>
                        <a:p>
                          <a:pPr algn="l">
                            <a:defRPr sz="1100" b="1"/>
                          </a:pPr>
                          <a:r>
                            <a:rPr sz="2000" b="0" dirty="0"/>
                            <a:t>Note that we have used several properties in this example. We could have used the applicable properties in many different orders to achieve the same result. Also note that the final answer contains only positive exponents. If we had not been told to write the answer in this way, we could have written the result as </a:t>
                          </a:r>
                          <a14:m>
                            <m:oMath xmlns:m="http://schemas.openxmlformats.org/officeDocument/2006/math">
                              <m:r>
                                <a:rPr sz="2000" b="0" i="1">
                                  <a:latin typeface="Cambria Math"/>
                                </a:rPr>
                                <m:t>𝑧</m:t>
                              </m:r>
                              <m:sSup>
                                <m:sSupPr>
                                  <m:ctrlPr>
                                    <a:rPr sz="2000" b="0" i="1">
                                      <a:latin typeface="Cambria Math" panose="02040503050406030204" pitchFamily="18" charset="0"/>
                                    </a:rPr>
                                  </m:ctrlPr>
                                </m:sSupPr>
                                <m:e>
                                  <m:r>
                                    <a:rPr sz="2000" b="0" i="1">
                                      <a:latin typeface="Cambria Math"/>
                                    </a:rPr>
                                    <m:t>𝑥</m:t>
                                  </m:r>
                                </m:e>
                                <m:sup>
                                  <m:r>
                                    <a:rPr sz="2000" b="0">
                                      <a:latin typeface="Cambria Math"/>
                                    </a:rPr>
                                    <m:t>−</m:t>
                                  </m:r>
                                  <m:r>
                                    <a:rPr sz="2000" b="0" i="1">
                                      <a:latin typeface="Cambria Math"/>
                                    </a:rPr>
                                    <m:t>5</m:t>
                                  </m:r>
                                </m:sup>
                              </m:sSup>
                              <m:sSup>
                                <m:sSupPr>
                                  <m:ctrlPr>
                                    <a:rPr sz="2000" b="0" i="1">
                                      <a:latin typeface="Cambria Math" panose="02040503050406030204" pitchFamily="18" charset="0"/>
                                    </a:rPr>
                                  </m:ctrlPr>
                                </m:sSupPr>
                                <m:e>
                                  <m:r>
                                    <a:rPr sz="2000" b="0" i="1">
                                      <a:latin typeface="Cambria Math"/>
                                    </a:rPr>
                                    <m:t>𝑦</m:t>
                                  </m:r>
                                </m:e>
                                <m:sup>
                                  <m:r>
                                    <a:rPr sz="2000" b="0">
                                      <a:latin typeface="Cambria Math"/>
                                    </a:rPr>
                                    <m:t>−</m:t>
                                  </m:r>
                                  <m:r>
                                    <a:rPr sz="2000" b="0" i="1">
                                      <a:latin typeface="Cambria Math"/>
                                    </a:rPr>
                                    <m:t>3</m:t>
                                  </m:r>
                                </m:sup>
                              </m:sSup>
                            </m:oMath>
                          </a14:m>
                          <a:r>
                            <a:rPr sz="2000" b="0" dirty="0"/>
                            <a:t>.</a:t>
                          </a:r>
                        </a:p>
                      </a:txBody>
                      <a:tcPr/>
                    </a:tc>
                    <a:extLst>
                      <a:ext uri="{0D108BD9-81ED-4DB2-BD59-A6C34878D82A}">
                        <a16:rowId xmlns:a16="http://schemas.microsoft.com/office/drawing/2014/main" val="10000"/>
                      </a:ext>
                    </a:extLst>
                  </a:tr>
                  <a:tr h="749723">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e>
                              </m:phant>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𝑧</m:t>
                                      </m:r>
                                    </m:e>
                                    <m:sup>
                                      <m:r>
                                        <a:rPr sz="2800">
                                          <a:latin typeface="Cambria Math"/>
                                        </a:rPr>
                                        <m:t>3</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2</m:t>
                                      </m:r>
                                    </m:sup>
                                  </m:sSup>
                                </m:den>
                              </m:f>
                            </m:oMath>
                          </a14:m>
                          <a:endParaRPr sz="2800" dirty="0"/>
                        </a:p>
                      </a:txBody>
                      <a:tcPr/>
                    </a:tc>
                    <a:tc vMerge="1">
                      <a:txBody>
                        <a:bodyPr/>
                        <a:lstStyle/>
                        <a:p>
                          <a:pPr algn="l"/>
                          <a:endParaRPr dirty="0"/>
                        </a:p>
                      </a:txBody>
                      <a:tcPr/>
                    </a:tc>
                    <a:extLst>
                      <a:ext uri="{0D108BD9-81ED-4DB2-BD59-A6C34878D82A}">
                        <a16:rowId xmlns:a16="http://schemas.microsoft.com/office/drawing/2014/main" val="10001"/>
                      </a:ext>
                    </a:extLst>
                  </a:tr>
                  <a:tr h="749723">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e>
                                          </m:d>
                                        </m:e>
                                        <m:sup>
                                          <m:r>
                                            <a:rPr sz="2800">
                                              <a:latin typeface="Cambria Math"/>
                                            </a:rPr>
                                            <m:t>−</m:t>
                                          </m:r>
                                          <m:r>
                                            <a:rPr sz="2800">
                                              <a:latin typeface="Cambria Math"/>
                                            </a:rPr>
                                            <m:t>1</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num>
                                    <m:den>
                                      <m:sSup>
                                        <m:sSupPr>
                                          <m:ctrlPr>
                                            <a:rPr sz="2800" i="1">
                                              <a:latin typeface="Cambria Math" panose="02040503050406030204" pitchFamily="18" charset="0"/>
                                            </a:rPr>
                                          </m:ctrlPr>
                                        </m:sSupPr>
                                        <m:e>
                                          <m:r>
                                            <a:rPr sz="2800">
                                              <a:latin typeface="Cambria Math"/>
                                            </a:rPr>
                                            <m:t>𝑥</m:t>
                                          </m:r>
                                        </m:e>
                                        <m:sup>
                                          <m:r>
                                            <a:rPr sz="2800">
                                              <a:latin typeface="Cambria Math"/>
                                            </a:rPr>
                                            <m:t>3</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3</m:t>
                                          </m:r>
                                        </m:sup>
                                      </m:sSup>
                                    </m:den>
                                  </m:f>
                                </m:e>
                              </m:phant>
                              <m:r>
                                <a:rPr sz="2800">
                                  <a:latin typeface="Cambria Math"/>
                                </a:rPr>
                                <m:t>=</m:t>
                              </m:r>
                              <m:f>
                                <m:fPr>
                                  <m:ctrlPr>
                                    <a:rPr sz="2800" i="1">
                                      <a:latin typeface="Cambria Math" panose="02040503050406030204" pitchFamily="18" charset="0"/>
                                    </a:rPr>
                                  </m:ctrlPr>
                                </m:fPr>
                                <m:num>
                                  <m:r>
                                    <a:rPr sz="2800">
                                      <a:latin typeface="Cambria Math"/>
                                    </a:rPr>
                                    <m:t>𝑧</m:t>
                                  </m:r>
                                </m:num>
                                <m:den>
                                  <m:sSup>
                                    <m:sSupPr>
                                      <m:ctrlPr>
                                        <a:rPr sz="2800" i="1">
                                          <a:latin typeface="Cambria Math" panose="02040503050406030204" pitchFamily="18" charset="0"/>
                                        </a:rPr>
                                      </m:ctrlPr>
                                    </m:sSupPr>
                                    <m:e>
                                      <m:r>
                                        <a:rPr sz="2800">
                                          <a:latin typeface="Cambria Math"/>
                                        </a:rPr>
                                        <m:t>𝑥</m:t>
                                      </m:r>
                                    </m:e>
                                    <m:sup>
                                      <m:r>
                                        <a:rPr sz="2800">
                                          <a:latin typeface="Cambria Math"/>
                                        </a:rPr>
                                        <m:t>5</m:t>
                                      </m:r>
                                    </m:sup>
                                  </m:sSup>
                                  <m:sSup>
                                    <m:sSupPr>
                                      <m:ctrlPr>
                                        <a:rPr sz="2800" i="1">
                                          <a:latin typeface="Cambria Math" panose="02040503050406030204" pitchFamily="18" charset="0"/>
                                        </a:rPr>
                                      </m:ctrlPr>
                                    </m:sSupPr>
                                    <m:e>
                                      <m:r>
                                        <a:rPr sz="2800">
                                          <a:latin typeface="Cambria Math"/>
                                        </a:rPr>
                                        <m:t>𝑦</m:t>
                                      </m:r>
                                    </m:e>
                                    <m:sup>
                                      <m:r>
                                        <a:rPr sz="2800">
                                          <a:latin typeface="Cambria Math"/>
                                        </a:rPr>
                                        <m:t>3</m:t>
                                      </m:r>
                                    </m:sup>
                                  </m:sSup>
                                </m:den>
                              </m:f>
                            </m:oMath>
                          </a14:m>
                          <a:endParaRPr sz="2800" dirty="0"/>
                        </a:p>
                      </a:txBody>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AB81B63D-8868-4305-933B-4D689CF837C1}"/>
                  </a:ext>
                </a:extLst>
              </p:cNvPr>
              <p:cNvGraphicFramePr>
                <a:graphicFrameLocks/>
              </p:cNvGraphicFramePr>
              <p:nvPr>
                <p:extLst>
                  <p:ext uri="{D42A27DB-BD31-4B8C-83A1-F6EECF244321}">
                    <p14:modId xmlns:p14="http://schemas.microsoft.com/office/powerpoint/2010/main" val="2229235038"/>
                  </p:ext>
                </p:extLst>
              </p:nvPr>
            </p:nvGraphicFramePr>
            <p:xfrm>
              <a:off x="914400" y="2629662"/>
              <a:ext cx="7772400" cy="3142933"/>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44296">
                    <a:tc>
                      <a:txBody>
                        <a:bodyPr/>
                        <a:lstStyle/>
                        <a:p>
                          <a:endParaRPr lang="en-US"/>
                        </a:p>
                      </a:txBody>
                      <a:tcPr>
                        <a:blipFill>
                          <a:blip r:embed="rId3"/>
                          <a:stretch>
                            <a:fillRect t="-3597" r="-99843" b="-284173"/>
                          </a:stretch>
                        </a:blipFill>
                      </a:tcPr>
                    </a:tc>
                    <a:tc rowSpan="3">
                      <a:txBody>
                        <a:bodyPr/>
                        <a:lstStyle/>
                        <a:p>
                          <a:endParaRPr lang="en-US"/>
                        </a:p>
                      </a:txBody>
                      <a:tcPr>
                        <a:blipFill>
                          <a:blip r:embed="rId3"/>
                          <a:stretch>
                            <a:fillRect l="-100157" t="-969" b="-3488"/>
                          </a:stretch>
                        </a:blipFill>
                      </a:tcPr>
                    </a:tc>
                    <a:extLst>
                      <a:ext uri="{0D108BD9-81ED-4DB2-BD59-A6C34878D82A}">
                        <a16:rowId xmlns:a16="http://schemas.microsoft.com/office/drawing/2014/main" val="10000"/>
                      </a:ext>
                    </a:extLst>
                  </a:tr>
                  <a:tr h="891921">
                    <a:tc>
                      <a:txBody>
                        <a:bodyPr/>
                        <a:lstStyle/>
                        <a:p>
                          <a:endParaRPr lang="en-US"/>
                        </a:p>
                      </a:txBody>
                      <a:tcPr>
                        <a:blipFill>
                          <a:blip r:embed="rId3"/>
                          <a:stretch>
                            <a:fillRect t="-98630" r="-99843" b="-170548"/>
                          </a:stretch>
                        </a:blipFill>
                      </a:tcPr>
                    </a:tc>
                    <a:tc vMerge="1">
                      <a:txBody>
                        <a:bodyPr/>
                        <a:lstStyle/>
                        <a:p>
                          <a:pPr algn="l"/>
                          <a:endParaRPr dirty="0"/>
                        </a:p>
                      </a:txBody>
                      <a:tcPr/>
                    </a:tc>
                    <a:extLst>
                      <a:ext uri="{0D108BD9-81ED-4DB2-BD59-A6C34878D82A}">
                        <a16:rowId xmlns:a16="http://schemas.microsoft.com/office/drawing/2014/main" val="10001"/>
                      </a:ext>
                    </a:extLst>
                  </a:tr>
                  <a:tr h="1406716">
                    <a:tc>
                      <a:txBody>
                        <a:bodyPr/>
                        <a:lstStyle/>
                        <a:p>
                          <a:endParaRPr lang="en-US"/>
                        </a:p>
                      </a:txBody>
                      <a:tcPr>
                        <a:blipFill>
                          <a:blip r:embed="rId3"/>
                          <a:stretch>
                            <a:fillRect t="-125541" r="-99843" b="-7792"/>
                          </a:stretch>
                        </a:blipFill>
                      </a:tcPr>
                    </a:tc>
                    <a:tc vMerge="1">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p:sp>
        <p:nvSpPr>
          <p:cNvPr id="3" name="Text Placeholder 2"/>
          <p:cNvSpPr>
            <a:spLocks noGrp="1"/>
          </p:cNvSpPr>
          <p:nvPr>
            <p:ph type="body" sz="quarter" idx="10"/>
          </p:nvPr>
        </p:nvSpPr>
        <p:spPr>
          <a:xfrm>
            <a:off x="457200" y="1128933"/>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B72E81F-3FD0-4BC9-9E58-42DDFE0D1591}"/>
                  </a:ext>
                </a:extLst>
              </p:cNvPr>
              <p:cNvGraphicFramePr>
                <a:graphicFrameLocks/>
              </p:cNvGraphicFramePr>
              <p:nvPr>
                <p:extLst>
                  <p:ext uri="{D42A27DB-BD31-4B8C-83A1-F6EECF244321}">
                    <p14:modId xmlns:p14="http://schemas.microsoft.com/office/powerpoint/2010/main" val="114268732"/>
                  </p:ext>
                </p:extLst>
              </p:nvPr>
            </p:nvGraphicFramePr>
            <p:xfrm>
              <a:off x="914400" y="990600"/>
              <a:ext cx="7772400" cy="3891915"/>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−9</m:t>
                                      </m:r>
                                    </m:sup>
                                  </m:sSup>
                                  <m:sSup>
                                    <m:sSupPr>
                                      <m:ctrlPr>
                                        <a:rPr sz="2400" i="1">
                                          <a:latin typeface="Cambria Math" panose="02040503050406030204" pitchFamily="18" charset="0"/>
                                        </a:rPr>
                                      </m:ctrlPr>
                                    </m:sSupPr>
                                    <m:e>
                                      <m:r>
                                        <a:rPr sz="2400">
                                          <a:latin typeface="Cambria Math"/>
                                        </a:rPr>
                                        <m:t>𝑦</m:t>
                                      </m:r>
                                    </m:e>
                                    <m:sup>
                                      <m:r>
                                        <a:rPr sz="2400">
                                          <a:latin typeface="Cambria Math"/>
                                        </a:rPr>
                                        <m:t>3</m:t>
                                      </m:r>
                                    </m:sup>
                                  </m:sSup>
                                </m:num>
                                <m:den>
                                  <m:sSup>
                                    <m:sSupPr>
                                      <m:ctrlPr>
                                        <a:rPr sz="2400" i="1">
                                          <a:latin typeface="Cambria Math" panose="02040503050406030204" pitchFamily="18" charset="0"/>
                                        </a:rPr>
                                      </m:ctrlPr>
                                    </m:sSupPr>
                                    <m:e>
                                      <m:r>
                                        <a:rPr sz="2400">
                                          <a:latin typeface="Cambria Math"/>
                                        </a:rPr>
                                        <m:t>𝑥</m:t>
                                      </m:r>
                                    </m:e>
                                    <m:sup>
                                      <m:r>
                                        <a:rPr sz="2400">
                                          <a:latin typeface="Cambria Math"/>
                                        </a:rPr>
                                        <m:t>−2</m:t>
                                      </m:r>
                                    </m:sup>
                                  </m:sSup>
                                  <m:sSup>
                                    <m:sSupPr>
                                      <m:ctrlPr>
                                        <a:rPr sz="2400" i="1">
                                          <a:latin typeface="Cambria Math" panose="02040503050406030204" pitchFamily="18" charset="0"/>
                                        </a:rPr>
                                      </m:ctrlPr>
                                    </m:sSupPr>
                                    <m:e>
                                      <m:r>
                                        <a:rPr sz="2400">
                                          <a:latin typeface="Cambria Math"/>
                                        </a:rPr>
                                        <m:t>𝑦</m:t>
                                      </m:r>
                                    </m:e>
                                    <m:sup>
                                      <m:r>
                                        <a:rPr sz="2400">
                                          <a:latin typeface="Cambria Math"/>
                                        </a:rPr>
                                        <m:t>−2</m:t>
                                      </m:r>
                                    </m:sup>
                                  </m:sSup>
                                </m:den>
                              </m:f>
                            </m:oMath>
                          </a14:m>
                          <a:endParaRPr sz="2400" dirty="0"/>
                        </a:p>
                      </a:txBody>
                      <a:tcPr/>
                    </a:tc>
                    <a:tc rowSpan="4">
                      <a:txBody>
                        <a:bodyPr/>
                        <a:lstStyle/>
                        <a:p>
                          <a:pPr algn="l">
                            <a:defRPr b="1"/>
                          </a:pPr>
                          <a:r>
                            <a:rPr lang="en-US" b="0" dirty="0"/>
                            <a:t>We have chosen to apply the appropriate properties in a slightly different order than in the previous example, just to illustrate an alternative way to go about the task of simplifying such an expression.</a:t>
                          </a:r>
                          <a:endParaRPr b="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−9−</m:t>
                                  </m:r>
                                  <m:d>
                                    <m:dPr>
                                      <m:ctrlPr>
                                        <a:rPr sz="2400" i="1">
                                          <a:latin typeface="Cambria Math" panose="02040503050406030204" pitchFamily="18" charset="0"/>
                                        </a:rPr>
                                      </m:ctrlPr>
                                    </m:dPr>
                                    <m:e>
                                      <m:r>
                                        <a:rPr sz="2400">
                                          <a:latin typeface="Cambria Math"/>
                                        </a:rPr>
                                        <m:t>−2</m:t>
                                      </m:r>
                                    </m:e>
                                  </m:d>
                                </m:sup>
                              </m:sSup>
                              <m:sSup>
                                <m:sSupPr>
                                  <m:ctrlPr>
                                    <a:rPr sz="2400" i="1">
                                      <a:latin typeface="Cambria Math" panose="02040503050406030204" pitchFamily="18" charset="0"/>
                                    </a:rPr>
                                  </m:ctrlPr>
                                </m:sSupPr>
                                <m:e>
                                  <m:r>
                                    <a:rPr sz="2400">
                                      <a:latin typeface="Cambria Math"/>
                                    </a:rPr>
                                    <m:t>𝑦</m:t>
                                  </m:r>
                                </m:e>
                                <m:sup>
                                  <m:r>
                                    <a:rPr sz="2400">
                                      <a:latin typeface="Cambria Math"/>
                                    </a:rPr>
                                    <m:t>3−</m:t>
                                  </m:r>
                                  <m:d>
                                    <m:dPr>
                                      <m:ctrlPr>
                                        <a:rPr sz="2400" i="1">
                                          <a:latin typeface="Cambria Math" panose="02040503050406030204" pitchFamily="18" charset="0"/>
                                        </a:rPr>
                                      </m:ctrlPr>
                                    </m:dPr>
                                    <m:e>
                                      <m:r>
                                        <a:rPr sz="2400">
                                          <a:latin typeface="Cambria Math"/>
                                        </a:rPr>
                                        <m:t>−2</m:t>
                                      </m:r>
                                    </m:e>
                                  </m:d>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e>
                                  </m:d>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−7</m:t>
                                  </m:r>
                                </m:sup>
                              </m:sSup>
                              <m:sSup>
                                <m:sSupPr>
                                  <m:ctrlPr>
                                    <a:rPr sz="2400" i="1">
                                      <a:latin typeface="Cambria Math" panose="02040503050406030204" pitchFamily="18" charset="0"/>
                                    </a:rPr>
                                  </m:ctrlPr>
                                </m:sSupPr>
                                <m:e>
                                  <m:r>
                                    <a:rPr sz="2400">
                                      <a:latin typeface="Cambria Math"/>
                                    </a:rPr>
                                    <m:t>𝑦</m:t>
                                  </m:r>
                                </m:e>
                                <m:sup>
                                  <m:r>
                                    <a:rPr sz="2400">
                                      <a:latin typeface="Cambria Math"/>
                                    </a:rPr>
                                    <m:t>5</m:t>
                                  </m:r>
                                </m:sup>
                              </m:sSup>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a:rPr>
                                        <m:t>𝑦</m:t>
                                      </m:r>
                                    </m:e>
                                    <m:sup>
                                      <m:r>
                                        <a:rPr sz="2400">
                                          <a:latin typeface="Cambria Math"/>
                                        </a:rPr>
                                        <m:t>5</m:t>
                                      </m:r>
                                    </m:sup>
                                  </m:sSup>
                                </m:num>
                                <m:den>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7</m:t>
                                      </m:r>
                                    </m:sup>
                                  </m:sSup>
                                </m:den>
                              </m:f>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sSup>
                                                <m:sSupPr>
                                                  <m:ctrlPr>
                                                    <a:rPr sz="2400" i="1">
                                                      <a:latin typeface="Cambria Math" panose="02040503050406030204" pitchFamily="18" charset="0"/>
                                                    </a:rPr>
                                                  </m:ctrlPr>
                                                </m:sSupPr>
                                                <m:e>
                                                  <m:r>
                                                    <a:rPr sz="2400">
                                                      <a:latin typeface="Cambria Math"/>
                                                    </a:rPr>
                                                    <m:t>𝑦</m:t>
                                                  </m:r>
                                                </m:e>
                                                <m:sup>
                                                  <m:r>
                                                    <a:rPr sz="2400">
                                                      <a:latin typeface="Cambria Math"/>
                                                    </a:rPr>
                                                    <m:t>−1</m:t>
                                                  </m:r>
                                                </m:sup>
                                              </m:sSup>
                                            </m:e>
                                          </m:d>
                                        </m:e>
                                        <m:sup>
                                          <m:r>
                                            <a:rPr sz="2400">
                                              <a:latin typeface="Cambria Math"/>
                                            </a:rPr>
                                            <m:t>−3</m:t>
                                          </m:r>
                                        </m:sup>
                                      </m:sSup>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18</m:t>
                                              </m:r>
                                              <m:sSup>
                                                <m:sSupPr>
                                                  <m:ctrlPr>
                                                    <a:rPr sz="2400" i="1">
                                                      <a:latin typeface="Cambria Math" panose="02040503050406030204" pitchFamily="18" charset="0"/>
                                                    </a:rPr>
                                                  </m:ctrlPr>
                                                </m:sSupPr>
                                                <m:e>
                                                  <m:r>
                                                    <a:rPr sz="2400">
                                                      <a:latin typeface="Cambria Math"/>
                                                    </a:rPr>
                                                    <m:t>𝑥</m:t>
                                                  </m:r>
                                                </m:e>
                                                <m:sup>
                                                  <m:r>
                                                    <a:rPr sz="2400">
                                                      <a:latin typeface="Cambria Math"/>
                                                    </a:rPr>
                                                    <m:t>−3</m:t>
                                                  </m:r>
                                                </m:sup>
                                              </m:sSup>
                                            </m:e>
                                          </m:d>
                                        </m:e>
                                        <m:sup>
                                          <m:r>
                                            <a:rPr sz="2400">
                                              <a:latin typeface="Cambria Math"/>
                                            </a:rPr>
                                            <m:t>0</m:t>
                                          </m:r>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𝑥𝑦</m:t>
                                              </m:r>
                                            </m:e>
                                          </m:d>
                                        </m:e>
                                        <m:sup>
                                          <m:r>
                                            <a:rPr sz="2400">
                                              <a:latin typeface="Cambria Math"/>
                                            </a:rPr>
                                            <m:t>−2</m:t>
                                          </m:r>
                                        </m:sup>
                                      </m:sSup>
                                    </m:den>
                                  </m:f>
                                </m:e>
                              </m:phant>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r>
                                        <a:rPr sz="2400">
                                          <a:latin typeface="Cambria Math"/>
                                        </a:rPr>
                                        <m:t>𝑦</m:t>
                                      </m:r>
                                    </m:e>
                                    <m:sup>
                                      <m:r>
                                        <a:rPr sz="2400">
                                          <a:latin typeface="Cambria Math"/>
                                        </a:rPr>
                                        <m:t>5</m:t>
                                      </m:r>
                                    </m:sup>
                                  </m:sSup>
                                </m:num>
                                <m:den>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7</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0B72E81F-3FD0-4BC9-9E58-42DDFE0D1591}"/>
                  </a:ext>
                </a:extLst>
              </p:cNvPr>
              <p:cNvGraphicFramePr>
                <a:graphicFrameLocks/>
              </p:cNvGraphicFramePr>
              <p:nvPr>
                <p:extLst>
                  <p:ext uri="{D42A27DB-BD31-4B8C-83A1-F6EECF244321}">
                    <p14:modId xmlns:p14="http://schemas.microsoft.com/office/powerpoint/2010/main" val="114268732"/>
                  </p:ext>
                </p:extLst>
              </p:nvPr>
            </p:nvGraphicFramePr>
            <p:xfrm>
              <a:off x="914400" y="990600"/>
              <a:ext cx="7772400" cy="3891915"/>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778383">
                    <a:tc>
                      <a:txBody>
                        <a:bodyPr/>
                        <a:lstStyle/>
                        <a:p>
                          <a:endParaRPr lang="en-US"/>
                        </a:p>
                      </a:txBody>
                      <a:tcPr>
                        <a:blipFill>
                          <a:blip r:embed="rId2"/>
                          <a:stretch>
                            <a:fillRect t="-3906" r="-41667" b="-402344"/>
                          </a:stretch>
                        </a:blipFill>
                      </a:tcPr>
                    </a:tc>
                    <a:tc rowSpan="4">
                      <a:txBody>
                        <a:bodyPr/>
                        <a:lstStyle/>
                        <a:p>
                          <a:pPr algn="l">
                            <a:defRPr b="1"/>
                          </a:pPr>
                          <a:r>
                            <a:rPr lang="en-US" b="0" dirty="0"/>
                            <a:t>We have chosen to apply the appropriate properties in a slightly different order than in the previous example, just to illustrate an alternative way to go about the task of simplifying such an expression.</a:t>
                          </a:r>
                          <a:endParaRPr b="0" dirty="0"/>
                        </a:p>
                      </a:txBody>
                      <a:tcPr/>
                    </a:tc>
                    <a:extLst>
                      <a:ext uri="{0D108BD9-81ED-4DB2-BD59-A6C34878D82A}">
                        <a16:rowId xmlns:a16="http://schemas.microsoft.com/office/drawing/2014/main" val="10000"/>
                      </a:ext>
                    </a:extLst>
                  </a:tr>
                  <a:tr h="778383">
                    <a:tc>
                      <a:txBody>
                        <a:bodyPr/>
                        <a:lstStyle/>
                        <a:p>
                          <a:endParaRPr lang="en-US"/>
                        </a:p>
                      </a:txBody>
                      <a:tcPr>
                        <a:blipFill>
                          <a:blip r:embed="rId2"/>
                          <a:stretch>
                            <a:fillRect t="-103906" r="-41667" b="-302344"/>
                          </a:stretch>
                        </a:blipFill>
                      </a:tcPr>
                    </a:tc>
                    <a:tc vMerge="1">
                      <a:txBody>
                        <a:bodyPr/>
                        <a:lstStyle/>
                        <a:p>
                          <a:pPr algn="l"/>
                          <a:endParaRPr dirty="0"/>
                        </a:p>
                      </a:txBody>
                      <a:tcPr/>
                    </a:tc>
                    <a:extLst>
                      <a:ext uri="{0D108BD9-81ED-4DB2-BD59-A6C34878D82A}">
                        <a16:rowId xmlns:a16="http://schemas.microsoft.com/office/drawing/2014/main" val="10001"/>
                      </a:ext>
                    </a:extLst>
                  </a:tr>
                  <a:tr h="778383">
                    <a:tc>
                      <a:txBody>
                        <a:bodyPr/>
                        <a:lstStyle/>
                        <a:p>
                          <a:endParaRPr lang="en-US"/>
                        </a:p>
                      </a:txBody>
                      <a:tcPr>
                        <a:blipFill>
                          <a:blip r:embed="rId2"/>
                          <a:stretch>
                            <a:fillRect t="-205512" r="-41667" b="-204724"/>
                          </a:stretch>
                        </a:blipFill>
                      </a:tcPr>
                    </a:tc>
                    <a:tc vMerge="1">
                      <a:txBody>
                        <a:bodyPr/>
                        <a:lstStyle/>
                        <a:p>
                          <a:pPr algn="l"/>
                          <a:endParaRPr dirty="0"/>
                        </a:p>
                      </a:txBody>
                      <a:tcPr/>
                    </a:tc>
                    <a:extLst>
                      <a:ext uri="{0D108BD9-81ED-4DB2-BD59-A6C34878D82A}">
                        <a16:rowId xmlns:a16="http://schemas.microsoft.com/office/drawing/2014/main" val="10002"/>
                      </a:ext>
                    </a:extLst>
                  </a:tr>
                  <a:tr h="778383">
                    <a:tc>
                      <a:txBody>
                        <a:bodyPr/>
                        <a:lstStyle/>
                        <a:p>
                          <a:endParaRPr lang="en-US"/>
                        </a:p>
                      </a:txBody>
                      <a:tcPr>
                        <a:blipFill>
                          <a:blip r:embed="rId2"/>
                          <a:stretch>
                            <a:fillRect t="-303125" r="-41667" b="-103125"/>
                          </a:stretch>
                        </a:blipFill>
                      </a:tcPr>
                    </a:tc>
                    <a:tc vMerge="1">
                      <a:txBody>
                        <a:bodyPr/>
                        <a:lstStyle/>
                        <a:p>
                          <a:pPr algn="l"/>
                          <a:endParaRPr dirty="0"/>
                        </a:p>
                      </a:txBody>
                      <a:tcPr/>
                    </a:tc>
                    <a:extLst>
                      <a:ext uri="{0D108BD9-81ED-4DB2-BD59-A6C34878D82A}">
                        <a16:rowId xmlns:a16="http://schemas.microsoft.com/office/drawing/2014/main" val="10003"/>
                      </a:ext>
                    </a:extLst>
                  </a:tr>
                  <a:tr h="778383">
                    <a:tc>
                      <a:txBody>
                        <a:bodyPr/>
                        <a:lstStyle/>
                        <a:p>
                          <a:endParaRPr lang="en-US"/>
                        </a:p>
                      </a:txBody>
                      <a:tcPr>
                        <a:blipFill>
                          <a:blip r:embed="rId2"/>
                          <a:stretch>
                            <a:fillRect t="-403125" r="-41667" b="-3125"/>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Properties of Exponents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214011"/>
                <a:ext cx="8229600" cy="4967067"/>
              </a:xfrm>
            </p:spPr>
            <p:txBody>
              <a:bodyPr/>
              <a:lstStyle/>
              <a:p>
                <a:pPr>
                  <a:defRPr sz="2800"/>
                </a:pPr>
                <a:r>
                  <a:rPr lang="en-US" dirty="0"/>
                  <a:t>d. </a:t>
                </a:r>
              </a:p>
              <a:p>
                <a:pPr>
                  <a:defRPr sz="2800"/>
                </a:pPr>
                <a:endParaRPr lang="en-US" sz="2800" b="0" dirty="0"/>
              </a:p>
              <a:p>
                <a:pPr>
                  <a:defRPr sz="2800"/>
                </a:pPr>
                <a:endParaRPr lang="en-US" dirty="0"/>
              </a:p>
              <a:p>
                <a:pPr marL="457200" lvl="1" indent="0">
                  <a:buNone/>
                  <a:defRPr sz="2800"/>
                </a:pPr>
                <a:r>
                  <a:rPr lang="en-US" b="0" dirty="0"/>
                  <a:t>Note that the variable </a:t>
                </a:r>
                <a14:m>
                  <m:oMath xmlns:m="http://schemas.openxmlformats.org/officeDocument/2006/math">
                    <m:r>
                      <a:rPr lang="en-US" b="0" i="1">
                        <a:latin typeface="Cambria Math"/>
                      </a:rPr>
                      <m:t>𝑥</m:t>
                    </m:r>
                  </m:oMath>
                </a14:m>
                <a:r>
                  <a:rPr lang="en-US" b="0" dirty="0"/>
                  <a:t> disappeared entirely from the expression. If we had simplified the expression in a slightly different order, we would have obtained a factor of </a:t>
                </a:r>
                <a14:m>
                  <m:oMath xmlns:m="http://schemas.openxmlformats.org/officeDocument/2006/math">
                    <m:sSup>
                      <m:sSupPr>
                        <m:ctrlPr>
                          <a:rPr lang="ar-AE" b="0" i="1">
                            <a:latin typeface="Cambria Math" panose="02040503050406030204" pitchFamily="18" charset="0"/>
                          </a:rPr>
                        </m:ctrlPr>
                      </m:sSupPr>
                      <m:e>
                        <m:r>
                          <a:rPr lang="ar-AE" b="0" i="1">
                            <a:latin typeface="Cambria Math"/>
                          </a:rPr>
                          <m:t>𝑥</m:t>
                        </m:r>
                      </m:e>
                      <m:sup>
                        <m:r>
                          <a:rPr lang="ar-AE" b="0" i="1">
                            <a:latin typeface="Cambria Math"/>
                          </a:rPr>
                          <m:t>2</m:t>
                        </m:r>
                        <m:r>
                          <a:rPr lang="ar-AE" b="0">
                            <a:latin typeface="Cambria Math"/>
                          </a:rPr>
                          <m:t>−</m:t>
                        </m:r>
                        <m:r>
                          <a:rPr lang="ar-AE" b="0" i="1">
                            <a:latin typeface="Cambria Math"/>
                          </a:rPr>
                          <m:t>2</m:t>
                        </m:r>
                      </m:sup>
                    </m:sSup>
                  </m:oMath>
                </a14:m>
                <a:r>
                  <a:rPr lang="en-US" b="0" dirty="0"/>
                  <a:t>, which is </a:t>
                </a:r>
                <a:r>
                  <a:rPr lang="en-US" b="0" dirty="0">
                    <a:latin typeface="Cambria Math"/>
                  </a:rPr>
                  <a:t>1</a:t>
                </a:r>
                <a:r>
                  <a:rPr lang="en-US" b="0" dirty="0"/>
                  <a:t>.</a:t>
                </a:r>
              </a:p>
              <a:p>
                <a:pPr>
                  <a:defRPr sz="2800"/>
                </a:pPr>
                <a:endParaRPr lang="en-US" dirty="0"/>
              </a:p>
              <a:p>
                <a:pPr>
                  <a:defRPr sz="2800"/>
                </a:pPr>
                <a:r>
                  <a:rPr lang="en-US" dirty="0"/>
                  <a:t> </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214011"/>
                <a:ext cx="8229600" cy="4967067"/>
              </a:xfrm>
              <a:blipFill>
                <a:blip r:embed="rId2"/>
                <a:stretch>
                  <a:fillRect l="-1481" t="-1104" r="-1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849ADC45-C0EE-4362-9295-55C2916B3BB6}"/>
                  </a:ext>
                </a:extLst>
              </p:cNvPr>
              <p:cNvGraphicFramePr>
                <a:graphicFrameLocks/>
              </p:cNvGraphicFramePr>
              <p:nvPr>
                <p:extLst>
                  <p:ext uri="{D42A27DB-BD31-4B8C-83A1-F6EECF244321}">
                    <p14:modId xmlns:p14="http://schemas.microsoft.com/office/powerpoint/2010/main" val="2071362473"/>
                  </p:ext>
                </p:extLst>
              </p:nvPr>
            </p:nvGraphicFramePr>
            <p:xfrm>
              <a:off x="914400" y="1066800"/>
              <a:ext cx="7696200" cy="1549146"/>
            </p:xfrm>
            <a:graphic>
              <a:graphicData uri="http://schemas.openxmlformats.org/drawingml/2006/table">
                <a:tbl>
                  <a:tblPr firstRow="1" bandRow="1">
                    <a:tableStyleId>{2D5ABB26-0587-4C30-8999-92F81FD0307C}</a:tableStyleId>
                  </a:tblPr>
                  <a:tblGrid>
                    <a:gridCol w="6743337">
                      <a:extLst>
                        <a:ext uri="{9D8B030D-6E8A-4147-A177-3AD203B41FA5}">
                          <a16:colId xmlns:a16="http://schemas.microsoft.com/office/drawing/2014/main" val="20000"/>
                        </a:ext>
                      </a:extLst>
                    </a:gridCol>
                    <a:gridCol w="952863">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7</m:t>
                                      </m:r>
                                      <m:r>
                                        <a:rPr sz="2800">
                                          <a:latin typeface="Cambria Math"/>
                                        </a:rPr>
                                        <m:t>𝑥</m:t>
                                      </m:r>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e>
                                  </m:d>
                                </m:e>
                                <m:sup>
                                  <m:r>
                                    <a:rPr sz="2800">
                                      <a:latin typeface="Cambria Math"/>
                                    </a:rPr>
                                    <m:t>2</m:t>
                                  </m:r>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sup>
                                  <m:r>
                                    <a:rPr sz="2800">
                                      <a:latin typeface="Cambria Math"/>
                                    </a:rPr>
                                    <m:t>−</m:t>
                                  </m:r>
                                  <m:r>
                                    <a:rPr sz="2800">
                                      <a:latin typeface="Cambria Math"/>
                                    </a:rPr>
                                    <m:t>1</m:t>
                                  </m:r>
                                </m:sup>
                              </m:sSup>
                              <m:r>
                                <a:rPr sz="2800">
                                  <a:latin typeface="Cambria Math"/>
                                </a:rPr>
                                <m:t>=</m:t>
                              </m:r>
                              <m:f>
                                <m:fPr>
                                  <m:ctrlPr>
                                    <a:rPr sz="2800" i="1">
                                      <a:latin typeface="Cambria Math" panose="02040503050406030204" pitchFamily="18" charset="0"/>
                                    </a:rPr>
                                  </m:ctrlPr>
                                </m:fPr>
                                <m:num>
                                  <m:r>
                                    <a:rPr sz="2800">
                                      <a:latin typeface="Cambria Math"/>
                                    </a:rPr>
                                    <m:t>49</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4</m:t>
                                      </m:r>
                                    </m:sup>
                                  </m:sSup>
                                </m:num>
                                <m:den>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7</m:t>
                                          </m:r>
                                          <m:r>
                                            <a:rPr sz="2800">
                                              <a:latin typeface="Cambria Math"/>
                                            </a:rPr>
                                            <m:t>𝑥</m:t>
                                          </m:r>
                                          <m:sSup>
                                            <m:sSupPr>
                                              <m:ctrlPr>
                                                <a:rPr sz="2800" i="1">
                                                  <a:latin typeface="Cambria Math" panose="02040503050406030204" pitchFamily="18" charset="0"/>
                                                </a:rPr>
                                              </m:ctrlPr>
                                            </m:sSupPr>
                                            <m:e>
                                              <m:r>
                                                <a:rPr sz="2800">
                                                  <a:latin typeface="Cambria Math"/>
                                                </a:rPr>
                                                <m:t>𝑧</m:t>
                                              </m:r>
                                            </m:e>
                                            <m:sup>
                                              <m:r>
                                                <a:rPr sz="2800">
                                                  <a:latin typeface="Cambria Math"/>
                                                </a:rPr>
                                                <m:t>−</m:t>
                                              </m:r>
                                              <m:r>
                                                <a:rPr sz="2800">
                                                  <a:latin typeface="Cambria Math"/>
                                                </a:rPr>
                                                <m:t>2</m:t>
                                              </m:r>
                                            </m:sup>
                                          </m:sSup>
                                        </m:e>
                                      </m:d>
                                    </m:e>
                                    <m:sup>
                                      <m:r>
                                        <a:rPr sz="2800">
                                          <a:latin typeface="Cambria Math"/>
                                        </a:rPr>
                                        <m:t>2</m:t>
                                      </m:r>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𝑦</m:t>
                                          </m:r>
                                        </m:e>
                                      </m:d>
                                    </m:e>
                                    <m:sup>
                                      <m:r>
                                        <a:rPr sz="2800">
                                          <a:latin typeface="Cambria Math"/>
                                        </a:rPr>
                                        <m:t>−</m:t>
                                      </m:r>
                                      <m:r>
                                        <a:rPr sz="2800">
                                          <a:latin typeface="Cambria Math"/>
                                        </a:rPr>
                                        <m:t>1</m:t>
                                      </m:r>
                                    </m:sup>
                                  </m:sSup>
                                </m:e>
                              </m:phant>
                              <m:r>
                                <a:rPr sz="2800">
                                  <a:latin typeface="Cambria Math"/>
                                </a:rPr>
                                <m:t>=</m:t>
                              </m:r>
                              <m:f>
                                <m:fPr>
                                  <m:ctrlPr>
                                    <a:rPr sz="2800" i="1">
                                      <a:latin typeface="Cambria Math" panose="02040503050406030204" pitchFamily="18" charset="0"/>
                                    </a:rPr>
                                  </m:ctrlPr>
                                </m:fPr>
                                <m:num>
                                  <m:r>
                                    <a:rPr sz="2800">
                                      <a:latin typeface="Cambria Math"/>
                                    </a:rPr>
                                    <m:t>49</m:t>
                                  </m:r>
                                </m:num>
                                <m:den>
                                  <m:r>
                                    <a:rPr sz="2800">
                                      <a:latin typeface="Cambria Math"/>
                                    </a:rPr>
                                    <m:t>5</m:t>
                                  </m:r>
                                  <m:r>
                                    <a:rPr sz="2800">
                                      <a:latin typeface="Cambria Math"/>
                                    </a:rPr>
                                    <m:t>𝑦</m:t>
                                  </m:r>
                                  <m:sSup>
                                    <m:sSupPr>
                                      <m:ctrlPr>
                                        <a:rPr sz="2800" i="1">
                                          <a:latin typeface="Cambria Math" panose="02040503050406030204" pitchFamily="18" charset="0"/>
                                        </a:rPr>
                                      </m:ctrlPr>
                                    </m:sSupPr>
                                    <m:e>
                                      <m:r>
                                        <a:rPr sz="2800">
                                          <a:latin typeface="Cambria Math"/>
                                        </a:rPr>
                                        <m:t>𝑧</m:t>
                                      </m:r>
                                    </m:e>
                                    <m:sup>
                                      <m:r>
                                        <a:rPr sz="2800">
                                          <a:latin typeface="Cambria Math"/>
                                        </a:rPr>
                                        <m:t>4</m:t>
                                      </m:r>
                                    </m:sup>
                                  </m:sSup>
                                </m:den>
                              </m:f>
                            </m:oMath>
                          </a14:m>
                          <a:endParaRPr sz="2800" dirty="0"/>
                        </a:p>
                      </a:txBody>
                      <a:tcPr/>
                    </a:tc>
                    <a:tc>
                      <a:txBody>
                        <a:bodyPr/>
                        <a:lstStyle/>
                        <a:p>
                          <a:pPr algn="l">
                            <a:defRPr sz="1100" b="1"/>
                          </a:pPr>
                          <a:endParaRPr sz="1600" b="0"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849ADC45-C0EE-4362-9295-55C2916B3BB6}"/>
                  </a:ext>
                </a:extLst>
              </p:cNvPr>
              <p:cNvGraphicFramePr>
                <a:graphicFrameLocks/>
              </p:cNvGraphicFramePr>
              <p:nvPr>
                <p:extLst>
                  <p:ext uri="{D42A27DB-BD31-4B8C-83A1-F6EECF244321}">
                    <p14:modId xmlns:p14="http://schemas.microsoft.com/office/powerpoint/2010/main" val="2071362473"/>
                  </p:ext>
                </p:extLst>
              </p:nvPr>
            </p:nvGraphicFramePr>
            <p:xfrm>
              <a:off x="914400" y="1066800"/>
              <a:ext cx="7696200" cy="1549146"/>
            </p:xfrm>
            <a:graphic>
              <a:graphicData uri="http://schemas.openxmlformats.org/drawingml/2006/table">
                <a:tbl>
                  <a:tblPr firstRow="1" bandRow="1">
                    <a:tableStyleId>{2D5ABB26-0587-4C30-8999-92F81FD0307C}</a:tableStyleId>
                  </a:tblPr>
                  <a:tblGrid>
                    <a:gridCol w="6743337">
                      <a:extLst>
                        <a:ext uri="{9D8B030D-6E8A-4147-A177-3AD203B41FA5}">
                          <a16:colId xmlns:a16="http://schemas.microsoft.com/office/drawing/2014/main" val="20000"/>
                        </a:ext>
                      </a:extLst>
                    </a:gridCol>
                    <a:gridCol w="952863">
                      <a:extLst>
                        <a:ext uri="{9D8B030D-6E8A-4147-A177-3AD203B41FA5}">
                          <a16:colId xmlns:a16="http://schemas.microsoft.com/office/drawing/2014/main" val="20001"/>
                        </a:ext>
                      </a:extLst>
                    </a:gridCol>
                  </a:tblGrid>
                  <a:tr h="804418">
                    <a:tc>
                      <a:txBody>
                        <a:bodyPr/>
                        <a:lstStyle/>
                        <a:p>
                          <a:endParaRPr lang="en-US"/>
                        </a:p>
                      </a:txBody>
                      <a:tcPr>
                        <a:blipFill>
                          <a:blip r:embed="rId3"/>
                          <a:stretch>
                            <a:fillRect r="-14092" b="-97727"/>
                          </a:stretch>
                        </a:blipFill>
                      </a:tcPr>
                    </a:tc>
                    <a:tc>
                      <a:txBody>
                        <a:bodyPr/>
                        <a:lstStyle/>
                        <a:p>
                          <a:pPr algn="l"/>
                          <a:endParaRPr dirty="0"/>
                        </a:p>
                      </a:txBody>
                      <a:tcPr/>
                    </a:tc>
                    <a:extLst>
                      <a:ext uri="{0D108BD9-81ED-4DB2-BD59-A6C34878D82A}">
                        <a16:rowId xmlns:a16="http://schemas.microsoft.com/office/drawing/2014/main" val="10000"/>
                      </a:ext>
                    </a:extLst>
                  </a:tr>
                  <a:tr h="744728">
                    <a:tc>
                      <a:txBody>
                        <a:bodyPr/>
                        <a:lstStyle/>
                        <a:p>
                          <a:endParaRPr lang="en-US"/>
                        </a:p>
                      </a:txBody>
                      <a:tcPr>
                        <a:blipFill>
                          <a:blip r:embed="rId3"/>
                          <a:stretch>
                            <a:fillRect t="-107317" r="-14092" b="-4878"/>
                          </a:stretch>
                        </a:blipFill>
                      </a:tcPr>
                    </a:tc>
                    <a:tc>
                      <a:txBody>
                        <a:bodyPr/>
                        <a:lstStyle/>
                        <a:p>
                          <a:pPr algn="l">
                            <a:defRPr sz="1100" b="1"/>
                          </a:pPr>
                          <a:endParaRPr sz="16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Many common errors result from forgetting the exact forms of the properties of exponents, as shown below.</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11A2424-5B9C-4B14-A29B-0A481783BEA1}"/>
                  </a:ext>
                </a:extLst>
              </p:cNvPr>
              <p:cNvGraphicFramePr>
                <a:graphicFrameLocks/>
              </p:cNvGraphicFramePr>
              <p:nvPr>
                <p:extLst>
                  <p:ext uri="{D42A27DB-BD31-4B8C-83A1-F6EECF244321}">
                    <p14:modId xmlns:p14="http://schemas.microsoft.com/office/powerpoint/2010/main" val="3316199746"/>
                  </p:ext>
                </p:extLst>
              </p:nvPr>
            </p:nvGraphicFramePr>
            <p:xfrm>
              <a:off x="533400" y="2286000"/>
              <a:ext cx="8077200" cy="3379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67540">
                    <a:tc>
                      <a:txBody>
                        <a:bodyPr/>
                        <a:lstStyle/>
                        <a:p>
                          <a:pPr algn="ctr">
                            <a:defRPr sz="1800" b="1"/>
                          </a:pPr>
                          <a:r>
                            <a:t>Incorrect Statements</a:t>
                          </a:r>
                        </a:p>
                      </a:txBody>
                      <a:tcPr/>
                    </a:tc>
                    <a:tc>
                      <a:txBody>
                        <a:bodyPr/>
                        <a:lstStyle/>
                        <a:p>
                          <a:pPr algn="ctr">
                            <a:defRPr sz="1800" b="1"/>
                          </a:pPr>
                          <a:r>
                            <a:t>Corrected Statements</a:t>
                          </a:r>
                        </a:p>
                      </a:txBody>
                      <a:tcPr/>
                    </a:tc>
                    <a:extLst>
                      <a:ext uri="{0D108BD9-81ED-4DB2-BD59-A6C34878D82A}">
                        <a16:rowId xmlns:a16="http://schemas.microsoft.com/office/drawing/2014/main" val="10000"/>
                      </a:ext>
                    </a:extLst>
                  </a:tr>
                  <a:tr h="396176">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10</m:t>
                                    </m:r>
                                  </m:sup>
                                </m:sSup>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sSup>
                                  <m:sSupPr>
                                    <m:ctrlPr>
                                      <a:rPr sz="2000" i="1">
                                        <a:latin typeface="Cambria Math" panose="02040503050406030204" pitchFamily="18" charset="0"/>
                                      </a:rPr>
                                    </m:ctrlPr>
                                  </m:sSupPr>
                                  <m:e>
                                    <m:r>
                                      <a:rPr sz="2000">
                                        <a:latin typeface="Cambria Math"/>
                                      </a:rPr>
                                      <m:t>𝑥</m:t>
                                    </m:r>
                                  </m:e>
                                  <m:sup>
                                    <m:r>
                                      <a:rPr sz="2000">
                                        <a:latin typeface="Cambria Math"/>
                                      </a:rPr>
                                      <m:t>5</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2+5</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7</m:t>
                                    </m:r>
                                  </m:sup>
                                </m:sSup>
                              </m:oMath>
                            </m:oMathPara>
                          </a14:m>
                          <a:endParaRPr sz="2000"/>
                        </a:p>
                      </a:txBody>
                      <a:tcPr/>
                    </a:tc>
                    <a:extLst>
                      <a:ext uri="{0D108BD9-81ED-4DB2-BD59-A6C34878D82A}">
                        <a16:rowId xmlns:a16="http://schemas.microsoft.com/office/drawing/2014/main" val="10001"/>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2</m:t>
                                    </m:r>
                                  </m:e>
                                  <m:sup>
                                    <m:r>
                                      <a:rPr sz="2000">
                                        <a:latin typeface="Cambria Math"/>
                                      </a:rPr>
                                      <m:t>4</m:t>
                                    </m:r>
                                  </m:sup>
                                </m:sSup>
                                <m:sSup>
                                  <m:sSupPr>
                                    <m:ctrlPr>
                                      <a:rPr sz="2000" i="1">
                                        <a:latin typeface="Cambria Math" panose="02040503050406030204" pitchFamily="18" charset="0"/>
                                      </a:rPr>
                                    </m:ctrlPr>
                                  </m:sSupPr>
                                  <m:e>
                                    <m:r>
                                      <a:rPr sz="2000">
                                        <a:latin typeface="Cambria Math"/>
                                      </a:rPr>
                                      <m:t>2</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7</m:t>
                                    </m:r>
                                  </m:sup>
                                </m:sSup>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r>
                                      <a:rPr sz="2000">
                                        <a:latin typeface="Cambria Math"/>
                                      </a:rPr>
                                      <m:t>2</m:t>
                                    </m:r>
                                  </m:e>
                                  <m:sup>
                                    <m:r>
                                      <a:rPr sz="2000">
                                        <a:latin typeface="Cambria Math"/>
                                      </a:rPr>
                                      <m:t>4</m:t>
                                    </m:r>
                                  </m:sup>
                                </m:sSup>
                                <m:sSup>
                                  <m:sSupPr>
                                    <m:ctrlPr>
                                      <a:rPr sz="2000" i="1">
                                        <a:latin typeface="Cambria Math" panose="02040503050406030204" pitchFamily="18" charset="0"/>
                                      </a:rPr>
                                    </m:ctrlPr>
                                  </m:sSupPr>
                                  <m:e>
                                    <m:r>
                                      <a:rPr sz="2000">
                                        <a:latin typeface="Cambria Math"/>
                                      </a:rPr>
                                      <m:t>2</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2</m:t>
                                    </m:r>
                                  </m:e>
                                  <m:sup>
                                    <m:r>
                                      <a:rPr sz="2000">
                                        <a:latin typeface="Cambria Math"/>
                                      </a:rPr>
                                      <m:t>4+3</m:t>
                                    </m:r>
                                  </m:sup>
                                </m:sSup>
                                <m:r>
                                  <a:rPr sz="2000">
                                    <a:latin typeface="Cambria Math"/>
                                  </a:rPr>
                                  <m:t>=</m:t>
                                </m:r>
                                <m:sSup>
                                  <m:sSupPr>
                                    <m:ctrlPr>
                                      <a:rPr sz="2000" i="1">
                                        <a:latin typeface="Cambria Math" panose="02040503050406030204" pitchFamily="18" charset="0"/>
                                      </a:rPr>
                                    </m:ctrlPr>
                                  </m:sSupPr>
                                  <m:e>
                                    <m:r>
                                      <a:rPr sz="2000">
                                        <a:latin typeface="Cambria Math"/>
                                      </a:rPr>
                                      <m:t>2</m:t>
                                    </m:r>
                                  </m:e>
                                  <m:sup>
                                    <m:r>
                                      <a:rPr sz="2000">
                                        <a:latin typeface="Cambria Math"/>
                                      </a:rPr>
                                      <m:t>7</m:t>
                                    </m:r>
                                  </m:sup>
                                </m:sSup>
                              </m:oMath>
                            </m:oMathPara>
                          </a14:m>
                          <a:endParaRPr sz="2000" dirty="0"/>
                        </a:p>
                      </a:txBody>
                      <a:tcPr/>
                    </a:tc>
                    <a:extLst>
                      <a:ext uri="{0D108BD9-81ED-4DB2-BD59-A6C34878D82A}">
                        <a16:rowId xmlns:a16="http://schemas.microsoft.com/office/drawing/2014/main" val="10002"/>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3+4</m:t>
                                        </m:r>
                                      </m:e>
                                    </m:d>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3</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4</m:t>
                                    </m:r>
                                  </m:e>
                                  <m:sup>
                                    <m:r>
                                      <a:rPr sz="2000">
                                        <a:latin typeface="Cambria Math"/>
                                      </a:rPr>
                                      <m:t>2</m:t>
                                    </m:r>
                                  </m:sup>
                                </m:sSup>
                              </m:oMath>
                            </m:oMathPara>
                          </a14:m>
                          <a:endParaRPr sz="200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3+4</m:t>
                                        </m:r>
                                      </m:e>
                                    </m:d>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7</m:t>
                                    </m:r>
                                  </m:e>
                                  <m:sup>
                                    <m:r>
                                      <a:rPr sz="2000">
                                        <a:latin typeface="Cambria Math"/>
                                      </a:rPr>
                                      <m:t>2</m:t>
                                    </m:r>
                                  </m:sup>
                                </m:sSup>
                              </m:oMath>
                            </m:oMathPara>
                          </a14:m>
                          <a:endParaRPr sz="2000" dirty="0"/>
                        </a:p>
                      </a:txBody>
                      <a:tcPr/>
                    </a:tc>
                    <a:extLst>
                      <a:ext uri="{0D108BD9-81ED-4DB2-BD59-A6C34878D82A}">
                        <a16:rowId xmlns:a16="http://schemas.microsoft.com/office/drawing/2014/main" val="10003"/>
                      </a:ext>
                    </a:extLst>
                  </a:tr>
                  <a:tr h="709781">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m:t>
                                        </m:r>
                                        <m:r>
                                          <a:rPr sz="2000">
                                            <a:latin typeface="Cambria Math"/>
                                          </a:rPr>
                                          <m:t>𝑦</m:t>
                                        </m:r>
                                      </m:e>
                                    </m:d>
                                  </m:e>
                                  <m:sup>
                                    <m:r>
                                      <a:rPr sz="2000">
                                        <a:latin typeface="Cambria Math"/>
                                      </a:rPr>
                                      <m:t>−1</m:t>
                                    </m:r>
                                  </m:sup>
                                </m:sSup>
                                <m:r>
                                  <a:rPr sz="2000">
                                    <a:latin typeface="Cambria Math"/>
                                  </a:rPr>
                                  <m:t>=</m:t>
                                </m:r>
                                <m:f>
                                  <m:fPr>
                                    <m:ctrlPr>
                                      <a:rPr sz="2000" i="1">
                                        <a:latin typeface="Cambria Math" panose="02040503050406030204" pitchFamily="18" charset="0"/>
                                      </a:rPr>
                                    </m:ctrlPr>
                                  </m:fPr>
                                  <m:num>
                                    <m:r>
                                      <a:rPr sz="2000">
                                        <a:latin typeface="Cambria Math"/>
                                      </a:rPr>
                                      <m:t>1</m:t>
                                    </m:r>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den>
                                </m:f>
                                <m:r>
                                  <a:rPr sz="2000">
                                    <a:latin typeface="Cambria Math"/>
                                  </a:rPr>
                                  <m:t>+</m:t>
                                </m:r>
                                <m:f>
                                  <m:fPr>
                                    <m:ctrlPr>
                                      <a:rPr sz="2000" i="1">
                                        <a:latin typeface="Cambria Math" panose="02040503050406030204" pitchFamily="18" charset="0"/>
                                      </a:rPr>
                                    </m:ctrlPr>
                                  </m:fPr>
                                  <m:num>
                                    <m:r>
                                      <a:rPr sz="2000">
                                        <a:latin typeface="Cambria Math"/>
                                      </a:rPr>
                                      <m:t>1</m:t>
                                    </m:r>
                                  </m:num>
                                  <m:den>
                                    <m:r>
                                      <a:rPr sz="2000">
                                        <a:latin typeface="Cambria Math"/>
                                      </a:rPr>
                                      <m:t>3</m:t>
                                    </m:r>
                                    <m:r>
                                      <a:rPr sz="2000">
                                        <a:latin typeface="Cambria Math"/>
                                      </a:rPr>
                                      <m:t>𝑦</m:t>
                                    </m:r>
                                  </m:den>
                                </m:f>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m:t>
                                        </m:r>
                                        <m:r>
                                          <a:rPr sz="2000">
                                            <a:latin typeface="Cambria Math"/>
                                          </a:rPr>
                                          <m:t>𝑦</m:t>
                                        </m:r>
                                      </m:e>
                                    </m:d>
                                  </m:e>
                                  <m:sup>
                                    <m:r>
                                      <a:rPr sz="2000">
                                        <a:latin typeface="Cambria Math"/>
                                      </a:rPr>
                                      <m:t>−1</m:t>
                                    </m:r>
                                  </m:sup>
                                </m:sSup>
                                <m:r>
                                  <a:rPr sz="2000">
                                    <a:latin typeface="Cambria Math"/>
                                  </a:rPr>
                                  <m:t>=</m:t>
                                </m:r>
                                <m:f>
                                  <m:fPr>
                                    <m:ctrlPr>
                                      <a:rPr sz="2000" i="1">
                                        <a:latin typeface="Cambria Math" panose="02040503050406030204" pitchFamily="18" charset="0"/>
                                      </a:rPr>
                                    </m:ctrlPr>
                                  </m:fPr>
                                  <m:num>
                                    <m:r>
                                      <a:rPr sz="2000">
                                        <a:latin typeface="Cambria Math"/>
                                      </a:rPr>
                                      <m:t>1</m:t>
                                    </m:r>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+3</m:t>
                                    </m:r>
                                    <m:r>
                                      <a:rPr sz="2000">
                                        <a:latin typeface="Cambria Math"/>
                                      </a:rPr>
                                      <m:t>𝑦</m:t>
                                    </m:r>
                                  </m:den>
                                </m:f>
                              </m:oMath>
                            </m:oMathPara>
                          </a14:m>
                          <a:endParaRPr sz="2000" dirty="0"/>
                        </a:p>
                      </a:txBody>
                      <a:tcPr/>
                    </a:tc>
                    <a:extLst>
                      <a:ext uri="{0D108BD9-81ED-4DB2-BD59-A6C34878D82A}">
                        <a16:rowId xmlns:a16="http://schemas.microsoft.com/office/drawing/2014/main" val="10004"/>
                      </a:ext>
                    </a:extLst>
                  </a:tr>
                  <a:tr h="392714">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m:t>
                                        </m:r>
                                        <m:r>
                                          <a:rPr sz="2000">
                                            <a:latin typeface="Cambria Math"/>
                                          </a:rPr>
                                          <m:t>𝑥</m:t>
                                        </m:r>
                                      </m:e>
                                    </m:d>
                                  </m:e>
                                  <m:sup>
                                    <m:r>
                                      <a:rPr sz="2000">
                                        <a:latin typeface="Cambria Math"/>
                                      </a:rPr>
                                      <m:t>2</m:t>
                                    </m:r>
                                  </m:sup>
                                </m:sSup>
                                <m:r>
                                  <a:rPr sz="2000">
                                    <a:latin typeface="Cambria Math"/>
                                  </a:rPr>
                                  <m:t>=3</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m:oMathPara>
                          </a14:m>
                          <a:endParaRPr sz="2000"/>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3</m:t>
                                        </m:r>
                                        <m:r>
                                          <a:rPr sz="2000">
                                            <a:latin typeface="Cambria Math"/>
                                          </a:rPr>
                                          <m:t>𝑥</m:t>
                                        </m:r>
                                      </m:e>
                                    </m:d>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3</m:t>
                                    </m:r>
                                  </m:e>
                                  <m:sup>
                                    <m:r>
                                      <a:rPr sz="2000">
                                        <a:latin typeface="Cambria Math"/>
                                      </a:rPr>
                                      <m:t>2</m:t>
                                    </m:r>
                                  </m:sup>
                                </m:sSup>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=9</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oMath>
                            </m:oMathPara>
                          </a14:m>
                          <a:endParaRPr sz="2000" dirty="0"/>
                        </a:p>
                      </a:txBody>
                      <a:tcPr/>
                    </a:tc>
                    <a:extLst>
                      <a:ext uri="{0D108BD9-81ED-4DB2-BD59-A6C34878D82A}">
                        <a16:rowId xmlns:a16="http://schemas.microsoft.com/office/drawing/2014/main" val="10005"/>
                      </a:ext>
                    </a:extLst>
                  </a:tr>
                  <a:tr h="701159">
                    <a:tc>
                      <a:txBody>
                        <a:bodyPr/>
                        <a:lstStyle/>
                        <a:p>
                          <a:pPr algn="ctr">
                            <a:defRPr sz="1800"/>
                          </a:pPr>
                          <a14:m>
                            <m:oMathPara xmlns:m="http://schemas.openxmlformats.org/officeDocument/2006/math">
                              <m:oMathParaPr>
                                <m:jc m:val="centerGroup"/>
                              </m:oMathParaPr>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5</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den>
                                </m:f>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oMath>
                            </m:oMathPara>
                          </a14:m>
                          <a:endParaRPr sz="2000"/>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2000" i="1">
                                        <a:latin typeface="Cambria Math" panose="02040503050406030204" pitchFamily="18" charset="0"/>
                                      </a:rPr>
                                    </m:ctrlPr>
                                  </m:fPr>
                                  <m:num>
                                    <m:sSup>
                                      <m:sSupPr>
                                        <m:ctrlPr>
                                          <a:rPr sz="2000" i="1">
                                            <a:latin typeface="Cambria Math" panose="02040503050406030204" pitchFamily="18" charset="0"/>
                                          </a:rPr>
                                        </m:ctrlPr>
                                      </m:sSupPr>
                                      <m:e>
                                        <m:r>
                                          <a:rPr sz="2000">
                                            <a:latin typeface="Cambria Math"/>
                                          </a:rPr>
                                          <m:t>𝑥</m:t>
                                        </m:r>
                                      </m:e>
                                      <m:sup>
                                        <m:r>
                                          <a:rPr sz="2000">
                                            <a:latin typeface="Cambria Math"/>
                                          </a:rPr>
                                          <m:t>5</m:t>
                                        </m:r>
                                      </m:sup>
                                    </m:sSup>
                                  </m:num>
                                  <m:den>
                                    <m:sSup>
                                      <m:sSupPr>
                                        <m:ctrlPr>
                                          <a:rPr sz="2000" i="1">
                                            <a:latin typeface="Cambria Math" panose="02040503050406030204" pitchFamily="18" charset="0"/>
                                          </a:rPr>
                                        </m:ctrlPr>
                                      </m:sSupPr>
                                      <m:e>
                                        <m:r>
                                          <a:rPr sz="2000">
                                            <a:latin typeface="Cambria Math"/>
                                          </a:rPr>
                                          <m:t>𝑥</m:t>
                                        </m:r>
                                      </m:e>
                                      <m:sup>
                                        <m:r>
                                          <a:rPr sz="2000">
                                            <a:latin typeface="Cambria Math"/>
                                          </a:rPr>
                                          <m:t>−2</m:t>
                                        </m:r>
                                      </m:sup>
                                    </m:sSup>
                                  </m:den>
                                </m:f>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5−</m:t>
                                    </m:r>
                                    <m:d>
                                      <m:dPr>
                                        <m:ctrlPr>
                                          <a:rPr sz="2000" i="1">
                                            <a:latin typeface="Cambria Math" panose="02040503050406030204" pitchFamily="18" charset="0"/>
                                          </a:rPr>
                                        </m:ctrlPr>
                                      </m:dPr>
                                      <m:e>
                                        <m:r>
                                          <a:rPr sz="2000">
                                            <a:latin typeface="Cambria Math"/>
                                          </a:rPr>
                                          <m:t>−2</m:t>
                                        </m:r>
                                      </m:e>
                                    </m:d>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7</m:t>
                                    </m:r>
                                  </m:sup>
                                </m:sSup>
                              </m:oMath>
                            </m:oMathPara>
                          </a14:m>
                          <a:endParaRPr sz="20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B11A2424-5B9C-4B14-A29B-0A481783BEA1}"/>
                  </a:ext>
                </a:extLst>
              </p:cNvPr>
              <p:cNvGraphicFramePr>
                <a:graphicFrameLocks/>
              </p:cNvGraphicFramePr>
              <p:nvPr>
                <p:extLst>
                  <p:ext uri="{D42A27DB-BD31-4B8C-83A1-F6EECF244321}">
                    <p14:modId xmlns:p14="http://schemas.microsoft.com/office/powerpoint/2010/main" val="3316199746"/>
                  </p:ext>
                </p:extLst>
              </p:nvPr>
            </p:nvGraphicFramePr>
            <p:xfrm>
              <a:off x="533400" y="2286000"/>
              <a:ext cx="8077200" cy="33796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67540">
                    <a:tc>
                      <a:txBody>
                        <a:bodyPr/>
                        <a:lstStyle/>
                        <a:p>
                          <a:pPr algn="ctr">
                            <a:defRPr sz="1800" b="1"/>
                          </a:pPr>
                          <a:r>
                            <a:t>Incorrect Statements</a:t>
                          </a:r>
                        </a:p>
                      </a:txBody>
                      <a:tcPr/>
                    </a:tc>
                    <a:tc>
                      <a:txBody>
                        <a:bodyPr/>
                        <a:lstStyle/>
                        <a:p>
                          <a:pPr algn="ctr">
                            <a:defRPr sz="1800" b="1"/>
                          </a:pPr>
                          <a:r>
                            <a:t>Corrected Statements</a:t>
                          </a:r>
                        </a:p>
                      </a:txBody>
                      <a:tcPr/>
                    </a:tc>
                    <a:extLst>
                      <a:ext uri="{0D108BD9-81ED-4DB2-BD59-A6C34878D82A}">
                        <a16:rowId xmlns:a16="http://schemas.microsoft.com/office/drawing/2014/main" val="10000"/>
                      </a:ext>
                    </a:extLst>
                  </a:tr>
                  <a:tr h="399733">
                    <a:tc>
                      <a:txBody>
                        <a:bodyPr/>
                        <a:lstStyle/>
                        <a:p>
                          <a:endParaRPr lang="en-US"/>
                        </a:p>
                      </a:txBody>
                      <a:tcPr>
                        <a:blipFill>
                          <a:blip r:embed="rId2"/>
                          <a:stretch>
                            <a:fillRect l="-151" t="-98485" r="-100603" b="-653030"/>
                          </a:stretch>
                        </a:blipFill>
                      </a:tcPr>
                    </a:tc>
                    <a:tc>
                      <a:txBody>
                        <a:bodyPr/>
                        <a:lstStyle/>
                        <a:p>
                          <a:endParaRPr lang="en-US"/>
                        </a:p>
                      </a:txBody>
                      <a:tcPr>
                        <a:blipFill>
                          <a:blip r:embed="rId2"/>
                          <a:stretch>
                            <a:fillRect l="-100151" t="-98485" r="-603" b="-653030"/>
                          </a:stretch>
                        </a:blipFill>
                      </a:tcPr>
                    </a:tc>
                    <a:extLst>
                      <a:ext uri="{0D108BD9-81ED-4DB2-BD59-A6C34878D82A}">
                        <a16:rowId xmlns:a16="http://schemas.microsoft.com/office/drawing/2014/main" val="10001"/>
                      </a:ext>
                    </a:extLst>
                  </a:tr>
                  <a:tr h="396240">
                    <a:tc>
                      <a:txBody>
                        <a:bodyPr/>
                        <a:lstStyle/>
                        <a:p>
                          <a:endParaRPr lang="en-US"/>
                        </a:p>
                      </a:txBody>
                      <a:tcPr>
                        <a:blipFill>
                          <a:blip r:embed="rId2"/>
                          <a:stretch>
                            <a:fillRect l="-151" t="-201538" r="-100603" b="-563077"/>
                          </a:stretch>
                        </a:blipFill>
                      </a:tcPr>
                    </a:tc>
                    <a:tc>
                      <a:txBody>
                        <a:bodyPr/>
                        <a:lstStyle/>
                        <a:p>
                          <a:endParaRPr lang="en-US"/>
                        </a:p>
                      </a:txBody>
                      <a:tcPr>
                        <a:blipFill>
                          <a:blip r:embed="rId2"/>
                          <a:stretch>
                            <a:fillRect l="-100151" t="-201538" r="-603" b="-563077"/>
                          </a:stretch>
                        </a:blipFill>
                      </a:tcPr>
                    </a:tc>
                    <a:extLst>
                      <a:ext uri="{0D108BD9-81ED-4DB2-BD59-A6C34878D82A}">
                        <a16:rowId xmlns:a16="http://schemas.microsoft.com/office/drawing/2014/main" val="10002"/>
                      </a:ext>
                    </a:extLst>
                  </a:tr>
                  <a:tr h="396240">
                    <a:tc>
                      <a:txBody>
                        <a:bodyPr/>
                        <a:lstStyle/>
                        <a:p>
                          <a:endParaRPr lang="en-US"/>
                        </a:p>
                      </a:txBody>
                      <a:tcPr>
                        <a:blipFill>
                          <a:blip r:embed="rId2"/>
                          <a:stretch>
                            <a:fillRect l="-151" t="-301538" r="-100603" b="-463077"/>
                          </a:stretch>
                        </a:blipFill>
                      </a:tcPr>
                    </a:tc>
                    <a:tc>
                      <a:txBody>
                        <a:bodyPr/>
                        <a:lstStyle/>
                        <a:p>
                          <a:endParaRPr lang="en-US"/>
                        </a:p>
                      </a:txBody>
                      <a:tcPr>
                        <a:blipFill>
                          <a:blip r:embed="rId2"/>
                          <a:stretch>
                            <a:fillRect l="-100151" t="-301538" r="-603" b="-463077"/>
                          </a:stretch>
                        </a:blipFill>
                      </a:tcPr>
                    </a:tc>
                    <a:extLst>
                      <a:ext uri="{0D108BD9-81ED-4DB2-BD59-A6C34878D82A}">
                        <a16:rowId xmlns:a16="http://schemas.microsoft.com/office/drawing/2014/main" val="10003"/>
                      </a:ext>
                    </a:extLst>
                  </a:tr>
                  <a:tr h="716153">
                    <a:tc>
                      <a:txBody>
                        <a:bodyPr/>
                        <a:lstStyle/>
                        <a:p>
                          <a:endParaRPr lang="en-US"/>
                        </a:p>
                      </a:txBody>
                      <a:tcPr>
                        <a:blipFill>
                          <a:blip r:embed="rId2"/>
                          <a:stretch>
                            <a:fillRect l="-151" t="-221186" r="-100603" b="-155085"/>
                          </a:stretch>
                        </a:blipFill>
                      </a:tcPr>
                    </a:tc>
                    <a:tc>
                      <a:txBody>
                        <a:bodyPr/>
                        <a:lstStyle/>
                        <a:p>
                          <a:endParaRPr lang="en-US"/>
                        </a:p>
                      </a:txBody>
                      <a:tcPr>
                        <a:blipFill>
                          <a:blip r:embed="rId2"/>
                          <a:stretch>
                            <a:fillRect l="-100151" t="-221186" r="-603" b="-155085"/>
                          </a:stretch>
                        </a:blipFill>
                      </a:tcPr>
                    </a:tc>
                    <a:extLst>
                      <a:ext uri="{0D108BD9-81ED-4DB2-BD59-A6C34878D82A}">
                        <a16:rowId xmlns:a16="http://schemas.microsoft.com/office/drawing/2014/main" val="10004"/>
                      </a:ext>
                    </a:extLst>
                  </a:tr>
                  <a:tr h="396240">
                    <a:tc>
                      <a:txBody>
                        <a:bodyPr/>
                        <a:lstStyle/>
                        <a:p>
                          <a:endParaRPr lang="en-US"/>
                        </a:p>
                      </a:txBody>
                      <a:tcPr>
                        <a:blipFill>
                          <a:blip r:embed="rId2"/>
                          <a:stretch>
                            <a:fillRect l="-151" t="-583077" r="-100603" b="-181538"/>
                          </a:stretch>
                        </a:blipFill>
                      </a:tcPr>
                    </a:tc>
                    <a:tc>
                      <a:txBody>
                        <a:bodyPr/>
                        <a:lstStyle/>
                        <a:p>
                          <a:endParaRPr lang="en-US"/>
                        </a:p>
                      </a:txBody>
                      <a:tcPr>
                        <a:blipFill>
                          <a:blip r:embed="rId2"/>
                          <a:stretch>
                            <a:fillRect l="-100151" t="-583077" r="-603" b="-181538"/>
                          </a:stretch>
                        </a:blipFill>
                      </a:tcPr>
                    </a:tc>
                    <a:extLst>
                      <a:ext uri="{0D108BD9-81ED-4DB2-BD59-A6C34878D82A}">
                        <a16:rowId xmlns:a16="http://schemas.microsoft.com/office/drawing/2014/main" val="10005"/>
                      </a:ext>
                    </a:extLst>
                  </a:tr>
                  <a:tr h="707454">
                    <a:tc>
                      <a:txBody>
                        <a:bodyPr/>
                        <a:lstStyle/>
                        <a:p>
                          <a:endParaRPr lang="en-US"/>
                        </a:p>
                      </a:txBody>
                      <a:tcPr>
                        <a:blipFill>
                          <a:blip r:embed="rId2"/>
                          <a:stretch>
                            <a:fillRect l="-151" t="-382759" r="-100603" b="-1724"/>
                          </a:stretch>
                        </a:blipFill>
                      </a:tcPr>
                    </a:tc>
                    <a:tc>
                      <a:txBody>
                        <a:bodyPr/>
                        <a:lstStyle/>
                        <a:p>
                          <a:endParaRPr lang="en-US"/>
                        </a:p>
                      </a:txBody>
                      <a:tcPr>
                        <a:blipFill>
                          <a:blip r:embed="rId2"/>
                          <a:stretch>
                            <a:fillRect l="-100151" t="-382759" r="-603" b="-1724"/>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number is in </a:t>
                </a:r>
                <a:r>
                  <a:rPr sz="2800" b="1" dirty="0"/>
                  <a:t>scientific notation</a:t>
                </a:r>
                <a:r>
                  <a:rPr sz="2800" dirty="0"/>
                  <a:t> when it is written in the form</a:t>
                </a:r>
              </a:p>
              <a:p>
                <a:pPr algn="ctr">
                  <a:defRPr sz="2800"/>
                </a:pPr>
                <a:r>
                  <a:rPr sz="2800" dirty="0"/>
                  <a: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𝑛</m:t>
                        </m:r>
                      </m:sup>
                    </m:sSup>
                  </m:oMath>
                </a14:m>
                <a:r>
                  <a:rPr sz="2800" dirty="0"/>
                  <a:t>,</a:t>
                </a:r>
              </a:p>
              <a:p>
                <a:pPr>
                  <a:defRPr sz="2800"/>
                </a:pPr>
                <a:r>
                  <a:rPr sz="2800" dirty="0"/>
                  <a:t>where </a:t>
                </a:r>
                <a14:m>
                  <m:oMath xmlns:m="http://schemas.openxmlformats.org/officeDocument/2006/math">
                    <m:r>
                      <a:rPr>
                        <a:latin typeface="Cambria Math" panose="02040503050406030204" pitchFamily="18" charset="0"/>
                      </a:rPr>
                      <m:t>1≤</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&lt;10</m:t>
                    </m:r>
                  </m:oMath>
                </a14:m>
                <a:r>
                  <a:rPr sz="2800" dirty="0"/>
                  <a:t> and </a:t>
                </a:r>
                <a14:m>
                  <m:oMath xmlns:m="http://schemas.openxmlformats.org/officeDocument/2006/math">
                    <m:r>
                      <a:rPr>
                        <a:latin typeface="Cambria Math" panose="02040503050406030204" pitchFamily="18" charset="0"/>
                      </a:rPr>
                      <m:t>𝑛</m:t>
                    </m:r>
                  </m:oMath>
                </a14:m>
                <a:r>
                  <a:rPr sz="2800" dirty="0"/>
                  <a:t> is an integer. If </a:t>
                </a:r>
                <a14:m>
                  <m:oMath xmlns:m="http://schemas.openxmlformats.org/officeDocument/2006/math">
                    <m:r>
                      <a:rPr>
                        <a:latin typeface="Cambria Math" panose="02040503050406030204" pitchFamily="18" charset="0"/>
                      </a:rPr>
                      <m:t>𝑛</m:t>
                    </m:r>
                  </m:oMath>
                </a14:m>
                <a:r>
                  <a:rPr sz="2800" dirty="0"/>
                  <a:t> is a positive integer, the number is large in magnitude</a:t>
                </a:r>
                <a:r>
                  <a:rPr lang="en-US" sz="2800" dirty="0"/>
                  <a:t>;</a:t>
                </a:r>
                <a:r>
                  <a:rPr sz="2800" dirty="0"/>
                  <a:t> if </a:t>
                </a:r>
                <a14:m>
                  <m:oMath xmlns:m="http://schemas.openxmlformats.org/officeDocument/2006/math">
                    <m:r>
                      <a:rPr>
                        <a:latin typeface="Cambria Math" panose="02040503050406030204" pitchFamily="18" charset="0"/>
                      </a:rPr>
                      <m:t>𝑛</m:t>
                    </m:r>
                  </m:oMath>
                </a14:m>
                <a:r>
                  <a:rPr sz="2800" dirty="0"/>
                  <a:t> is a negative integer, the number is small in magnitude (close to </a:t>
                </a:r>
                <a:r>
                  <a:rPr sz="2800" dirty="0">
                    <a:latin typeface="Cambria Math"/>
                  </a:rPr>
                  <a:t>0</a:t>
                </a:r>
                <a:r>
                  <a:rPr sz="2800" dirty="0"/>
                  <a:t>). The number </a:t>
                </a:r>
                <a14:m>
                  <m:oMath xmlns:m="http://schemas.openxmlformats.org/officeDocument/2006/math">
                    <m:r>
                      <a:rPr>
                        <a:latin typeface="Cambria Math" panose="02040503050406030204" pitchFamily="18" charset="0"/>
                      </a:rPr>
                      <m:t>𝑎</m:t>
                    </m:r>
                  </m:oMath>
                </a14:m>
                <a:r>
                  <a:rPr sz="2800" dirty="0"/>
                  <a:t> itself can be either positive or negative, and the sign of </a:t>
                </a:r>
                <a14:m>
                  <m:oMath xmlns:m="http://schemas.openxmlformats.org/officeDocument/2006/math">
                    <m:r>
                      <a:rPr>
                        <a:latin typeface="Cambria Math" panose="02040503050406030204" pitchFamily="18" charset="0"/>
                      </a:rPr>
                      <m:t>𝑎</m:t>
                    </m:r>
                  </m:oMath>
                </a14:m>
                <a:r>
                  <a:rPr sz="2800" dirty="0"/>
                  <a:t> determines the sign of the number as a whole.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sign of the exponent </a:t>
                </a:r>
                <a14:m>
                  <m:oMath xmlns:m="http://schemas.openxmlformats.org/officeDocument/2006/math">
                    <m:r>
                      <a:rPr>
                        <a:latin typeface="Cambria Math" panose="02040503050406030204" pitchFamily="18" charset="0"/>
                      </a:rPr>
                      <m:t>𝑛</m:t>
                    </m:r>
                  </m:oMath>
                </a14:m>
                <a:r>
                  <a:rPr sz="2800"/>
                  <a:t> in scientific notation does </a:t>
                </a:r>
                <a:r>
                  <a:rPr sz="2800" i="1"/>
                  <a:t>not</a:t>
                </a:r>
                <a:r>
                  <a:rPr sz="2800"/>
                  <a:t> determine the sign of the number as a whole. The sign of </a:t>
                </a:r>
                <a14:m>
                  <m:oMath xmlns:m="http://schemas.openxmlformats.org/officeDocument/2006/math">
                    <m:r>
                      <a:rPr>
                        <a:latin typeface="Cambria Math" panose="02040503050406030204" pitchFamily="18" charset="0"/>
                      </a:rPr>
                      <m:t>𝑛</m:t>
                    </m:r>
                  </m:oMath>
                </a14:m>
                <a:r>
                  <a:rPr sz="2800"/>
                  <a:t> only determines if the number is large (positive </a:t>
                </a:r>
                <a14:m>
                  <m:oMath xmlns:m="http://schemas.openxmlformats.org/officeDocument/2006/math">
                    <m:r>
                      <a:rPr>
                        <a:latin typeface="Cambria Math" panose="02040503050406030204" pitchFamily="18" charset="0"/>
                      </a:rPr>
                      <m:t>𝑛</m:t>
                    </m:r>
                  </m:oMath>
                </a14:m>
                <a:r>
                  <a:rPr sz="2800"/>
                  <a:t>) or small (negative </a:t>
                </a:r>
                <a14:m>
                  <m:oMath xmlns:m="http://schemas.openxmlformats.org/officeDocument/2006/math">
                    <m:r>
                      <a:rPr>
                        <a:latin typeface="Cambria Math" panose="02040503050406030204" pitchFamily="18" charset="0"/>
                      </a:rPr>
                      <m:t>𝑛</m:t>
                    </m:r>
                  </m:oMath>
                </a14:m>
                <a:r>
                  <a:rPr sz="2800"/>
                  <a:t>) in magnitude.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r>
                  <a:rPr lang="en-US" sz="2800" dirty="0"/>
                  <a:t>The distance from Earth to the sun is approximately </a:t>
                </a:r>
                <a:r>
                  <a:rPr lang="en-US" sz="2800" dirty="0">
                    <a:latin typeface="Cambria Math"/>
                  </a:rPr>
                  <a:t>93,000,000</a:t>
                </a:r>
                <a:r>
                  <a:rPr lang="en-US" sz="2800" dirty="0"/>
                  <a:t> miles. Scientific notation takes advantage of the observation that multiplication of a number by </a:t>
                </a:r>
                <a:r>
                  <a:rPr lang="en-US" sz="2800" dirty="0">
                    <a:latin typeface="Cambria Math"/>
                  </a:rPr>
                  <a:t>10</a:t>
                </a:r>
                <a:r>
                  <a:rPr lang="en-US" sz="2800" dirty="0"/>
                  <a:t> moves the decimal point one place to the right, and we can repeat this process as many times as necessary. Thus </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7</m:t>
                        </m:r>
                      </m:sup>
                    </m:sSup>
                  </m:oMath>
                </a14:m>
                <a:r>
                  <a:rPr lang="ar-AE" sz="2800" dirty="0"/>
                  <a:t> </a:t>
                </a:r>
                <a:r>
                  <a:rPr lang="en-US" sz="2800" dirty="0"/>
                  <a:t>is equal to </a:t>
                </a:r>
                <a:r>
                  <a:rPr lang="en-US" sz="2800" dirty="0">
                    <a:latin typeface="Cambria Math"/>
                  </a:rPr>
                  <a:t>93,000,000</a:t>
                </a:r>
                <a:r>
                  <a:rPr lang="en-US" sz="2800" dirty="0"/>
                  <a:t>, as </a:t>
                </a:r>
                <a:r>
                  <a:rPr lang="en-US" sz="2800" dirty="0">
                    <a:latin typeface="Cambria Math"/>
                  </a:rPr>
                  <a:t>93,000,000</a:t>
                </a:r>
                <a:r>
                  <a:rPr lang="en-US" sz="2800" dirty="0"/>
                  <a:t> is obtained from </a:t>
                </a:r>
                <a:r>
                  <a:rPr lang="en-US" sz="2800" dirty="0">
                    <a:latin typeface="Cambria Math"/>
                  </a:rPr>
                  <a:t>9.3</a:t>
                </a:r>
                <a:r>
                  <a:rPr lang="en-US" sz="2800" dirty="0"/>
                  <a:t> by moving the decimal point </a:t>
                </a:r>
                <a:r>
                  <a:rPr lang="en-US" sz="2800" dirty="0">
                    <a:latin typeface="Cambria Math"/>
                  </a:rPr>
                  <a:t>7</a:t>
                </a:r>
                <a:r>
                  <a:rPr lang="en-US" sz="2800" dirty="0"/>
                  <a:t> places to the right.</a:t>
                </a:r>
              </a:p>
              <a:p>
                <a:pPr algn="ctr">
                  <a:defRPr sz="2800"/>
                </a:pPr>
                <a:r>
                  <a:rPr lang="en-US" dirty="0"/>
                  <a:t>​</a:t>
                </a:r>
                <a14:m>
                  <m:oMath xmlns:m="http://schemas.openxmlformats.org/officeDocument/2006/math">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7</m:t>
                        </m:r>
                      </m:sup>
                    </m:sSup>
                    <m:r>
                      <a:rPr lang="ar-AE">
                        <a:latin typeface="Cambria Math" panose="02040503050406030204" pitchFamily="18" charset="0"/>
                      </a:rPr>
                      <m:t>=</m:t>
                    </m:r>
                    <m:limLow>
                      <m:limLowPr>
                        <m:ctrlPr>
                          <a:rPr lang="ar-AE" i="1" smtClean="0">
                            <a:latin typeface="Cambria Math" panose="02040503050406030204" pitchFamily="18" charset="0"/>
                          </a:rPr>
                        </m:ctrlPr>
                      </m:limLowPr>
                      <m:e>
                        <m:r>
                          <a:rPr lang="en-US" b="0" i="1" smtClean="0">
                            <a:latin typeface="Cambria Math" panose="02040503050406030204" pitchFamily="18" charset="0"/>
                          </a:rPr>
                          <m:t>9</m:t>
                        </m:r>
                        <m:groupChr>
                          <m:groupChrPr>
                            <m:chr m:val="⏟"/>
                            <m:ctrlPr>
                              <a:rPr lang="ar-AE" i="1" smtClean="0">
                                <a:latin typeface="Cambria Math" panose="02040503050406030204" pitchFamily="18" charset="0"/>
                              </a:rPr>
                            </m:ctrlPr>
                          </m:groupChrPr>
                          <m:e>
                            <m:r>
                              <a:rPr lang="en-US" b="0" i="1" smtClean="0">
                                <a:latin typeface="Cambria Math" panose="02040503050406030204" pitchFamily="18" charset="0"/>
                              </a:rPr>
                              <m:t>3000000</m:t>
                            </m:r>
                          </m:e>
                        </m:groupChr>
                      </m:e>
                      <m:lim>
                        <m:r>
                          <a:rPr lang="en-US" b="0" i="1" smtClean="0">
                            <a:latin typeface="Cambria Math" panose="02040503050406030204" pitchFamily="18" charset="0"/>
                          </a:rPr>
                          <m:t>7</m:t>
                        </m:r>
                        <m:r>
                          <a:rPr lang="en-US" b="0" i="1" smtClean="0">
                            <a:latin typeface="Cambria Math" panose="02040503050406030204" pitchFamily="18" charset="0"/>
                          </a:rPr>
                          <m:t> </m:t>
                        </m:r>
                        <m:r>
                          <m:rPr>
                            <m:sty m:val="p"/>
                          </m:rPr>
                          <a:rPr lang="en-US" b="0" i="0" smtClean="0">
                            <a:latin typeface="Cambria Math" panose="02040503050406030204" pitchFamily="18" charset="0"/>
                          </a:rPr>
                          <m:t>places</m:t>
                        </m:r>
                      </m:lim>
                    </m:limLow>
                  </m:oMath>
                </a14:m>
                <a:endParaRPr lang="ar-AE" dirty="0"/>
              </a:p>
              <a:p>
                <a:r>
                  <a:rPr lang="ar-AE"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Natural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If </a:t>
                </a:r>
                <a14:m>
                  <m:oMath xmlns:m="http://schemas.openxmlformats.org/officeDocument/2006/math">
                    <m:r>
                      <a:rPr lang="en-US">
                        <a:latin typeface="Cambria Math" panose="02040503050406030204" pitchFamily="18" charset="0"/>
                      </a:rPr>
                      <m:t>𝑎</m:t>
                    </m:r>
                  </m:oMath>
                </a14:m>
                <a:r>
                  <a:rPr lang="en-US" sz="2800" dirty="0"/>
                  <a:t> is any real number and if </a:t>
                </a:r>
                <a14:m>
                  <m:oMath xmlns:m="http://schemas.openxmlformats.org/officeDocument/2006/math">
                    <m:r>
                      <a:rPr lang="en-US">
                        <a:latin typeface="Cambria Math" panose="02040503050406030204" pitchFamily="18" charset="0"/>
                      </a:rPr>
                      <m:t>𝑛</m:t>
                    </m:r>
                  </m:oMath>
                </a14:m>
                <a:r>
                  <a:rPr lang="en-US" sz="2800" dirty="0"/>
                  <a:t> is any natural number, then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𝑛</m:t>
                        </m:r>
                      </m:sup>
                    </m:sSup>
                    <m:r>
                      <a:rPr lang="en-US" sz="2800" b="0" i="0" smtClean="0">
                        <a:latin typeface="Cambria Math" panose="02040503050406030204" pitchFamily="18" charset="0"/>
                      </a:rPr>
                      <m:t>=</m:t>
                    </m:r>
                    <m:limLow>
                      <m:limLowPr>
                        <m:ctrlPr>
                          <a:rPr lang="en-US" sz="2800" i="1" smtClean="0">
                            <a:latin typeface="Cambria Math" panose="02040503050406030204" pitchFamily="18" charset="0"/>
                          </a:rPr>
                        </m:ctrlPr>
                      </m:limLowPr>
                      <m:e>
                        <m:groupChr>
                          <m:groupChrPr>
                            <m:chr m:val="⏟"/>
                            <m:ctrlPr>
                              <a:rPr lang="en-US" sz="2800" i="1" smtClean="0">
                                <a:latin typeface="Cambria Math" panose="02040503050406030204" pitchFamily="18" charset="0"/>
                              </a:rPr>
                            </m:ctrlPr>
                          </m:groupChr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𝑎</m:t>
                            </m:r>
                          </m:e>
                        </m:groupChr>
                      </m:e>
                      <m:lim>
                        <m:r>
                          <a:rPr lang="en-US" sz="2800" b="0" i="1" smtClean="0">
                            <a:latin typeface="Cambria Math" panose="02040503050406030204" pitchFamily="18" charset="0"/>
                          </a:rPr>
                          <m:t>𝑛</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factors</m:t>
                        </m:r>
                      </m:lim>
                    </m:limLow>
                  </m:oMath>
                </a14:m>
                <a:r>
                  <a:rPr lang="ar-AE" sz="2800" dirty="0"/>
                  <a:t>.</a:t>
                </a:r>
                <a:r>
                  <a:rPr lang="en-US" sz="2800" dirty="0"/>
                  <a:t> That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𝑛</m:t>
                        </m:r>
                      </m:sup>
                    </m:sSup>
                  </m:oMath>
                </a14:m>
                <a:r>
                  <a:rPr lang="ar-AE" sz="2800" dirty="0"/>
                  <a:t> </a:t>
                </a:r>
                <a:r>
                  <a:rPr lang="en-US" sz="2800" dirty="0"/>
                  <a:t>is merely a shorter, and more precise, way of denoting the product of </a:t>
                </a:r>
                <a14:m>
                  <m:oMath xmlns:m="http://schemas.openxmlformats.org/officeDocument/2006/math">
                    <m:r>
                      <a:rPr lang="en-US">
                        <a:latin typeface="Cambria Math" panose="02040503050406030204" pitchFamily="18" charset="0"/>
                      </a:rPr>
                      <m:t>𝑛</m:t>
                    </m:r>
                  </m:oMath>
                </a14:m>
                <a:r>
                  <a:rPr lang="en-US" sz="2800" dirty="0"/>
                  <a:t> factors of </a:t>
                </a:r>
                <a14:m>
                  <m:oMath xmlns:m="http://schemas.openxmlformats.org/officeDocument/2006/math">
                    <m:r>
                      <a:rPr lang="en-US">
                        <a:latin typeface="Cambria Math" panose="02040503050406030204" pitchFamily="18" charset="0"/>
                      </a:rPr>
                      <m:t>𝑎</m:t>
                    </m:r>
                  </m:oMath>
                </a14:m>
                <a:r>
                  <a:rPr lang="en-US" sz="2800" dirty="0"/>
                  <a:t>. In the expression </a:t>
                </a:r>
                <a14:m>
                  <m:oMath xmlns:m="http://schemas.openxmlformats.org/officeDocument/2006/math">
                    <m:r>
                      <a:rPr lang="en-US">
                        <a:latin typeface="Cambria Math" panose="02040503050406030204" pitchFamily="18" charset="0"/>
                      </a:rPr>
                      <m:t>𝑎</m:t>
                    </m:r>
                  </m:oMath>
                </a14:m>
                <a:r>
                  <a:rPr lang="en-US" sz="2800" i="1" baseline="30000" dirty="0"/>
                  <a:t>n</a:t>
                </a:r>
                <a:r>
                  <a:rPr lang="en-US" sz="2800" dirty="0"/>
                  <a:t>, </a:t>
                </a:r>
                <a14:m>
                  <m:oMath xmlns:m="http://schemas.openxmlformats.org/officeDocument/2006/math">
                    <m:r>
                      <a:rPr lang="en-US">
                        <a:latin typeface="Cambria Math" panose="02040503050406030204" pitchFamily="18" charset="0"/>
                      </a:rPr>
                      <m:t>𝑎</m:t>
                    </m:r>
                  </m:oMath>
                </a14:m>
                <a:r>
                  <a:rPr lang="en-US" sz="2800" dirty="0"/>
                  <a:t> is called the </a:t>
                </a:r>
                <a:r>
                  <a:rPr lang="en-US" sz="2800" b="1" dirty="0"/>
                  <a:t>base</a:t>
                </a:r>
                <a:r>
                  <a:rPr lang="en-US" sz="2800" dirty="0"/>
                  <a:t>, and </a:t>
                </a:r>
                <a14:m>
                  <m:oMath xmlns:m="http://schemas.openxmlformats.org/officeDocument/2006/math">
                    <m:r>
                      <a:rPr lang="en-US">
                        <a:latin typeface="Cambria Math" panose="02040503050406030204" pitchFamily="18" charset="0"/>
                      </a:rPr>
                      <m:t>𝑛</m:t>
                    </m:r>
                  </m:oMath>
                </a14:m>
                <a:r>
                  <a:rPr lang="en-US" sz="2800" dirty="0"/>
                  <a:t> is the </a:t>
                </a:r>
                <a:r>
                  <a:rPr lang="en-US" sz="2800" b="1" dirty="0"/>
                  <a:t>exponent</a:t>
                </a:r>
                <a:r>
                  <a:rPr lang="en-US" sz="2800" dirty="0"/>
                  <a:t>. The process of multiplying </a:t>
                </a:r>
                <a14:m>
                  <m:oMath xmlns:m="http://schemas.openxmlformats.org/officeDocument/2006/math">
                    <m:r>
                      <a:rPr lang="en-US">
                        <a:latin typeface="Cambria Math" panose="02040503050406030204" pitchFamily="18" charset="0"/>
                      </a:rPr>
                      <m:t>𝑛</m:t>
                    </m:r>
                  </m:oMath>
                </a14:m>
                <a:r>
                  <a:rPr lang="en-US" sz="2800" dirty="0"/>
                  <a:t> factors of </a:t>
                </a:r>
                <a14:m>
                  <m:oMath xmlns:m="http://schemas.openxmlformats.org/officeDocument/2006/math">
                    <m:r>
                      <a:rPr lang="en-US">
                        <a:latin typeface="Cambria Math" panose="02040503050406030204" pitchFamily="18" charset="0"/>
                      </a:rPr>
                      <m:t>𝑎</m:t>
                    </m:r>
                  </m:oMath>
                </a14:m>
                <a:r>
                  <a:rPr lang="en-US" sz="2800" dirty="0"/>
                  <a:t> is called "raising </a:t>
                </a:r>
                <a14:m>
                  <m:oMath xmlns:m="http://schemas.openxmlformats.org/officeDocument/2006/math">
                    <m:r>
                      <a:rPr lang="en-US">
                        <a:latin typeface="Cambria Math" panose="02040503050406030204" pitchFamily="18" charset="0"/>
                      </a:rPr>
                      <m:t>𝑎</m:t>
                    </m:r>
                  </m:oMath>
                </a14:m>
                <a:r>
                  <a:rPr lang="en-US" sz="2800" dirty="0"/>
                  <a:t>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and the expression </a:t>
                </a:r>
                <a14:m>
                  <m:oMath xmlns:m="http://schemas.openxmlformats.org/officeDocument/2006/math">
                    <m:r>
                      <a:rPr lang="en-US">
                        <a:latin typeface="Cambria Math" panose="02040503050406030204" pitchFamily="18" charset="0"/>
                      </a:rPr>
                      <m:t>𝑎</m:t>
                    </m:r>
                  </m:oMath>
                </a14:m>
                <a:r>
                  <a:rPr lang="en-US" sz="2800" i="1" baseline="30000" dirty="0"/>
                  <a:t>n</a:t>
                </a:r>
                <a:r>
                  <a:rPr lang="en-US" sz="2800" dirty="0"/>
                  <a:t> may be referred to as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of </a:t>
                </a:r>
                <a14:m>
                  <m:oMath xmlns:m="http://schemas.openxmlformats.org/officeDocument/2006/math">
                    <m:r>
                      <a:rPr lang="en-US">
                        <a:latin typeface="Cambria Math" panose="02040503050406030204" pitchFamily="18" charset="0"/>
                      </a:rPr>
                      <m:t>𝑎</m:t>
                    </m:r>
                  </m:oMath>
                </a14:m>
                <a:r>
                  <a:rPr lang="en-US" sz="2800" dirty="0"/>
                  <a:t>" or "</a:t>
                </a:r>
                <a14:m>
                  <m:oMath xmlns:m="http://schemas.openxmlformats.org/officeDocument/2006/math">
                    <m:r>
                      <a:rPr lang="en-US">
                        <a:latin typeface="Cambria Math" panose="02040503050406030204" pitchFamily="18" charset="0"/>
                      </a:rPr>
                      <m:t>𝑎</m:t>
                    </m:r>
                  </m:oMath>
                </a14:m>
                <a:r>
                  <a:rPr lang="en-US" sz="2800" dirty="0"/>
                  <a:t> to the </a:t>
                </a:r>
                <a14:m>
                  <m:oMath xmlns:m="http://schemas.openxmlformats.org/officeDocument/2006/math">
                    <m:r>
                      <a:rPr lang="en-US">
                        <a:latin typeface="Cambria Math" panose="02040503050406030204" pitchFamily="18" charset="0"/>
                      </a:rPr>
                      <m:t>𝑛</m:t>
                    </m:r>
                  </m:oMath>
                </a14:m>
                <a:r>
                  <a:rPr lang="en-US" sz="2800" baseline="30000" dirty="0" err="1"/>
                  <a:t>th</a:t>
                </a:r>
                <a:r>
                  <a:rPr lang="en-US" sz="2800" dirty="0"/>
                  <a:t> power." Note that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1</m:t>
                        </m:r>
                      </m:sup>
                    </m:sSup>
                    <m:r>
                      <a:rPr lang="ar-AE">
                        <a:latin typeface="Cambria Math" panose="02040503050406030204" pitchFamily="18" charset="0"/>
                      </a:rPr>
                      <m:t>=</m:t>
                    </m:r>
                    <m:r>
                      <a:rPr lang="ar-AE">
                        <a:latin typeface="Cambria Math" panose="02040503050406030204" pitchFamily="18" charset="0"/>
                      </a:rPr>
                      <m:t>𝑎</m:t>
                    </m:r>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9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4: Using Scientific Notation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marL="514350" indent="-514350">
                  <a:buFont typeface="+mj-lt"/>
                  <a:buAutoNum type="alphaLcPeriod" startAt="2"/>
                  <a:defRPr sz="2800"/>
                </a:pPr>
                <a:r>
                  <a:rPr lang="en-US" dirty="0"/>
                  <a:t>​</a:t>
                </a:r>
                <a:r>
                  <a:rPr lang="en-US" sz="2800" dirty="0"/>
                  <a:t>The mass of an electron, in kilograms, is approximately</a:t>
                </a:r>
              </a:p>
              <a:p>
                <a:pPr algn="ctr"/>
                <a:r>
                  <a:rPr lang="en-US" dirty="0"/>
                  <a:t>​</a:t>
                </a:r>
                <a:r>
                  <a:rPr lang="en-US" sz="2800" dirty="0">
                    <a:latin typeface="Cambria Math"/>
                  </a:rPr>
                  <a:t>0.000000000000000000000000000000911</a:t>
                </a:r>
                <a:r>
                  <a:rPr lang="en-US" sz="2800" dirty="0"/>
                  <a:t>,</a:t>
                </a:r>
              </a:p>
              <a:p>
                <a:pPr marL="457200" lvl="1" indent="0">
                  <a:buNone/>
                  <a:defRPr sz="2800"/>
                </a:pPr>
                <a:r>
                  <a:rPr lang="en-US" dirty="0"/>
                  <a:t>clearly not a convenient number to work with. Scientific notation takes advantage of the observation that multiplication of a number by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1</m:t>
                        </m:r>
                      </m:sup>
                    </m:sSup>
                  </m:oMath>
                </a14:m>
                <a:r>
                  <a:rPr lang="ar-AE" dirty="0"/>
                  <a:t> (</a:t>
                </a:r>
                <a:r>
                  <a:rPr lang="en-US" dirty="0"/>
                  <a:t>which is equivalent to division by </a:t>
                </a:r>
                <a:r>
                  <a:rPr lang="en-US" dirty="0">
                    <a:latin typeface="Cambria Math"/>
                  </a:rPr>
                  <a:t>10</a:t>
                </a:r>
                <a:r>
                  <a:rPr lang="en-US" dirty="0"/>
                  <a:t>) moves the decimal point one place to the left. Again, we can repeat this process as many times as necessary. Thus in scientific notation,</a:t>
                </a:r>
              </a:p>
              <a:p>
                <a:pPr algn="ctr">
                  <a:defRPr sz="2800"/>
                </a:pPr>
                <a:r>
                  <a:rPr lang="en-US" dirty="0"/>
                  <a:t>​</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000000000000000000000000000000911</m:t>
                    </m:r>
                  </m:oMath>
                </a14:m>
                <a:endParaRPr lang="en-US" dirty="0">
                  <a:latin typeface="Cambria Math" panose="02040503050406030204" pitchFamily="18" charset="0"/>
                </a:endParaRPr>
              </a:p>
              <a:p>
                <a:pPr algn="ctr">
                  <a:defRPr sz="2800"/>
                </a:pP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11</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10</m:t>
                        </m:r>
                      </m:e>
                      <m:sup>
                        <m:r>
                          <a:rPr lang="ar-AE">
                            <a:latin typeface="Cambria Math" panose="02040503050406030204" pitchFamily="18" charset="0"/>
                          </a:rPr>
                          <m:t>−</m:t>
                        </m:r>
                        <m:r>
                          <a:rPr lang="ar-AE">
                            <a:latin typeface="Cambria Math" panose="02040503050406030204" pitchFamily="18" charset="0"/>
                          </a:rPr>
                          <m:t>31</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27" r="-207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4: Using Scientific Notation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speed of light in a vacuum is approximately </a:t>
                </a:r>
                <a:br>
                  <a:rPr lang="en-US" sz="2800" dirty="0"/>
                </a:br>
                <a14:m>
                  <m:oMath xmlns:m="http://schemas.openxmlformats.org/officeDocument/2006/math">
                    <m:r>
                      <a:rPr>
                        <a:latin typeface="Cambria Math" panose="02040503050406030204" pitchFamily="18" charset="0"/>
                      </a:rPr>
                      <m:t>3</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8</m:t>
                        </m:r>
                      </m:sup>
                    </m:sSup>
                  </m:oMath>
                </a14:m>
                <a:r>
                  <a:rPr sz="2800" dirty="0"/>
                  <a:t> meters per second. In standard (nonscientific) notation, this number is written as </a:t>
                </a:r>
                <a:r>
                  <a:rPr sz="2800" dirty="0">
                    <a:latin typeface="Cambria Math"/>
                  </a:rPr>
                  <a:t>300,000,000</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Simplifying Expressions with Scientific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Simplify the following expressions, writing your answer either in scientific or standard notation, as appropriate.</a:t>
                </a:r>
              </a:p>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3.6×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−12</m:t>
                                </m:r>
                              </m:sup>
                            </m:sSup>
                          </m:e>
                        </m:d>
                        <m:d>
                          <m:dPr>
                            <m:ctrlPr>
                              <a:rPr i="1">
                                <a:latin typeface="Cambria Math" panose="02040503050406030204" pitchFamily="18" charset="0"/>
                              </a:rPr>
                            </m:ctrlPr>
                          </m:dPr>
                          <m:e>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4</m:t>
                                </m:r>
                              </m:sup>
                            </m:sSup>
                          </m:e>
                        </m:d>
                      </m:num>
                      <m:den>
                        <m:r>
                          <a:rPr>
                            <a:latin typeface="Cambria Math" panose="02040503050406030204" pitchFamily="18" charset="0"/>
                          </a:rPr>
                          <m:t>1.8×</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m:t>
                            </m:r>
                          </m:sup>
                        </m:sSup>
                      </m:den>
                    </m:f>
                  </m:oMath>
                </a14:m>
                <a:endParaRPr dirty="0"/>
              </a:p>
              <a:p>
                <a:pPr marL="514350" indent="-514350">
                  <a:buFont typeface="+mj-lt"/>
                  <a:buAutoNum type="alphaLcPeriod" startAt="2"/>
                  <a:defRPr sz="2800"/>
                </a:pPr>
                <a:r>
                  <a:rPr dirty="0"/>
                  <a:t>​</a:t>
                </a:r>
                <a14:m>
                  <m:oMath xmlns:m="http://schemas.openxmlformats.org/officeDocument/2006/math">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34</m:t>
                                </m:r>
                              </m:sup>
                            </m:sSup>
                          </m:e>
                        </m:d>
                        <m:d>
                          <m:dPr>
                            <m:ctrlPr>
                              <a:rPr i="1">
                                <a:latin typeface="Cambria Math" panose="02040503050406030204" pitchFamily="18" charset="0"/>
                              </a:rPr>
                            </m:ctrlPr>
                          </m:dPr>
                          <m:e>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−12</m:t>
                                </m:r>
                              </m:sup>
                            </m:sSup>
                          </m:e>
                        </m:d>
                      </m:num>
                      <m:den>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−7</m:t>
                            </m:r>
                          </m:sup>
                        </m:sSup>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Simplifying Expressions with Scientific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endParaRPr lang="en-US" dirty="0"/>
              </a:p>
              <a:p>
                <a:pPr>
                  <a:defRPr sz="2800"/>
                </a:pPr>
                <a:endParaRPr lang="en-US" dirty="0"/>
              </a:p>
              <a:p>
                <a:pPr>
                  <a:defRPr sz="2800"/>
                </a:pPr>
                <a:endParaRPr lang="en-US" dirty="0"/>
              </a:p>
              <a:p>
                <a:pPr>
                  <a:defRPr sz="2800"/>
                </a:pPr>
                <a:endParaRPr lang="en-US" dirty="0"/>
              </a:p>
              <a:p>
                <a:pPr>
                  <a:defRPr sz="2800"/>
                </a:pPr>
                <a:endParaRPr lang="en-US" sz="2800" b="0" dirty="0"/>
              </a:p>
              <a:p>
                <a:pPr>
                  <a:defRPr sz="2800"/>
                </a:pPr>
                <a:r>
                  <a:rPr lang="en-US" sz="2800" b="0" dirty="0"/>
                  <a:t>We have written the final answer in standard notation (as it is not inconvenient to do so). Note that in scientific notation, it would be written as </a:t>
                </a:r>
                <a14:m>
                  <m:oMath xmlns:m="http://schemas.openxmlformats.org/officeDocument/2006/math">
                    <m:r>
                      <a:rPr lang="en-US" sz="2800" b="0">
                        <a:latin typeface="Cambria Math"/>
                      </a:rPr>
                      <m:t>−</m:t>
                    </m:r>
                    <m:r>
                      <a:rPr lang="en-US" sz="2800" b="0" i="1">
                        <a:latin typeface="Cambria Math"/>
                      </a:rPr>
                      <m:t>1</m:t>
                    </m:r>
                    <m:r>
                      <a:rPr lang="en-US" sz="2800" b="0">
                        <a:latin typeface="Cambria Math"/>
                      </a:rPr>
                      <m:t>.</m:t>
                    </m:r>
                    <m:r>
                      <a:rPr lang="en-US" sz="2800" b="0" i="1">
                        <a:latin typeface="Cambria Math"/>
                      </a:rPr>
                      <m:t>2</m:t>
                    </m:r>
                    <m:r>
                      <a:rPr lang="en-US" sz="2800" b="0">
                        <a:latin typeface="Cambria Math"/>
                      </a:rPr>
                      <m:t>×</m:t>
                    </m:r>
                    <m:sSup>
                      <m:sSupPr>
                        <m:ctrlPr>
                          <a:rPr lang="ar-AE" sz="2800" b="0" i="1">
                            <a:latin typeface="Cambria Math" panose="02040503050406030204" pitchFamily="18" charset="0"/>
                          </a:rPr>
                        </m:ctrlPr>
                      </m:sSupPr>
                      <m:e>
                        <m:r>
                          <a:rPr lang="ar-AE" sz="2800" b="0" i="1">
                            <a:latin typeface="Cambria Math"/>
                          </a:rPr>
                          <m:t>10</m:t>
                        </m:r>
                      </m:e>
                      <m:sup>
                        <m:r>
                          <a:rPr lang="ar-AE" sz="2800" b="0">
                            <a:latin typeface="Cambria Math"/>
                          </a:rPr>
                          <m:t>−</m:t>
                        </m:r>
                        <m:r>
                          <a:rPr lang="ar-AE" sz="2800" b="0" i="1">
                            <a:latin typeface="Cambria Math"/>
                          </a:rPr>
                          <m:t>1</m:t>
                        </m:r>
                      </m:sup>
                    </m:sSup>
                  </m:oMath>
                </a14:m>
                <a:r>
                  <a:rPr lang="ar-AE" sz="2800" b="0" dirty="0"/>
                  <a:t>.</a:t>
                </a:r>
              </a:p>
              <a:p>
                <a:pPr>
                  <a:defRPr sz="2800"/>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21E12197-EA19-4E46-B3ED-A23F397A93CF}"/>
                  </a:ext>
                </a:extLst>
              </p:cNvPr>
              <p:cNvGraphicFramePr>
                <a:graphicFrameLocks/>
              </p:cNvGraphicFramePr>
              <p:nvPr>
                <p:extLst>
                  <p:ext uri="{D42A27DB-BD31-4B8C-83A1-F6EECF244321}">
                    <p14:modId xmlns:p14="http://schemas.microsoft.com/office/powerpoint/2010/main" val="715323775"/>
                  </p:ext>
                </p:extLst>
              </p:nvPr>
            </p:nvGraphicFramePr>
            <p:xfrm>
              <a:off x="914400" y="1398234"/>
              <a:ext cx="7239000" cy="2462629"/>
            </p:xfrm>
            <a:graphic>
              <a:graphicData uri="http://schemas.openxmlformats.org/drawingml/2006/table">
                <a:tbl>
                  <a:tblPr firstRow="1" bandRow="1">
                    <a:tableStyleId>{2D5ABB26-0587-4C30-8999-92F81FD0307C}</a:tableStyleId>
                  </a:tblPr>
                  <a:tblGrid>
                    <a:gridCol w="7010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697935">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r>
                                <a:rPr sz="2800">
                                  <a:latin typeface="Cambria Math"/>
                                </a:rPr>
                                <m:t>=</m:t>
                              </m:r>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e>
                                  </m:d>
                                  <m:d>
                                    <m:dPr>
                                      <m:ctrlPr>
                                        <a:rPr sz="2800" i="1">
                                          <a:latin typeface="Cambria Math" panose="02040503050406030204" pitchFamily="18" charset="0"/>
                                        </a:rPr>
                                      </m:ctrlPr>
                                    </m:dPr>
                                    <m:e>
                                      <m:r>
                                        <a:rPr sz="2800">
                                          <a:latin typeface="Cambria Math"/>
                                        </a:rPr>
                                        <m:t>−</m:t>
                                      </m:r>
                                      <m:r>
                                        <a:rPr sz="2800">
                                          <a:latin typeface="Cambria Math"/>
                                        </a:rPr>
                                        <m:t>6</m:t>
                                      </m:r>
                                    </m:e>
                                  </m:d>
                                </m:num>
                                <m:den>
                                  <m:r>
                                    <a:rPr sz="2800">
                                      <a:latin typeface="Cambria Math"/>
                                    </a:rPr>
                                    <m:t>1</m:t>
                                  </m:r>
                                  <m:r>
                                    <a:rPr sz="2800">
                                      <a:latin typeface="Cambria Math"/>
                                    </a:rPr>
                                    <m:t>.</m:t>
                                  </m:r>
                                  <m:r>
                                    <a:rPr sz="2800">
                                      <a:latin typeface="Cambria Math"/>
                                    </a:rPr>
                                    <m:t>8</m:t>
                                  </m:r>
                                </m:den>
                              </m:f>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r>
                                    <a:rPr sz="2800">
                                      <a:latin typeface="Cambria Math"/>
                                    </a:rPr>
                                    <m:t>+</m:t>
                                  </m:r>
                                  <m:r>
                                    <a:rPr sz="2800">
                                      <a:latin typeface="Cambria Math"/>
                                    </a:rPr>
                                    <m:t>4</m:t>
                                  </m:r>
                                  <m:r>
                                    <a:rPr sz="2800">
                                      <a:latin typeface="Cambria Math"/>
                                    </a:rPr>
                                    <m:t>−</m:t>
                                  </m:r>
                                  <m:d>
                                    <m:dPr>
                                      <m:ctrlPr>
                                        <a:rPr sz="2800" i="1">
                                          <a:latin typeface="Cambria Math" panose="02040503050406030204" pitchFamily="18" charset="0"/>
                                        </a:rPr>
                                      </m:ctrlPr>
                                    </m:dPr>
                                    <m:e>
                                      <m:r>
                                        <a:rPr sz="2800">
                                          <a:latin typeface="Cambria Math"/>
                                        </a:rPr>
                                        <m:t>−</m:t>
                                      </m:r>
                                      <m:r>
                                        <a:rPr sz="2800">
                                          <a:latin typeface="Cambria Math"/>
                                        </a:rPr>
                                        <m:t>6</m:t>
                                      </m:r>
                                    </m:e>
                                  </m:d>
                                </m:sup>
                              </m:sSup>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446997">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e>
                              </m:phant>
                              <m:r>
                                <a:rPr sz="2800">
                                  <a:latin typeface="Cambria Math"/>
                                </a:rPr>
                                <m:t>=−</m:t>
                              </m:r>
                              <m:r>
                                <a:rPr sz="2800">
                                  <a:latin typeface="Cambria Math"/>
                                </a:rPr>
                                <m:t>12</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2</m:t>
                                  </m:r>
                                </m:sup>
                              </m:sSup>
                            </m:oMath>
                          </a14:m>
                          <a:endParaRPr sz="2800" dirty="0"/>
                        </a:p>
                      </a:txBody>
                      <a:tcPr/>
                    </a:tc>
                    <a:tc>
                      <a:txBody>
                        <a:bodyPr/>
                        <a:lstStyle/>
                        <a:p>
                          <a:pPr algn="l">
                            <a:defRPr sz="1100" b="1"/>
                          </a:pPr>
                          <a:endParaRPr sz="1100" b="0" dirty="0"/>
                        </a:p>
                      </a:txBody>
                      <a:tcPr/>
                    </a:tc>
                    <a:extLst>
                      <a:ext uri="{0D108BD9-81ED-4DB2-BD59-A6C34878D82A}">
                        <a16:rowId xmlns:a16="http://schemas.microsoft.com/office/drawing/2014/main" val="10001"/>
                      </a:ext>
                    </a:extLst>
                  </a:tr>
                  <a:tr h="912467">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3</m:t>
                                          </m:r>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12</m:t>
                                              </m:r>
                                            </m:sup>
                                          </m:sSup>
                                        </m:e>
                                      </m:d>
                                      <m:d>
                                        <m:dPr>
                                          <m:ctrlPr>
                                            <a:rPr sz="2800" i="1">
                                              <a:latin typeface="Cambria Math" panose="02040503050406030204" pitchFamily="18" charset="0"/>
                                            </a:rPr>
                                          </m:ctrlPr>
                                        </m:dPr>
                                        <m:e>
                                          <m:r>
                                            <a:rPr sz="2800">
                                              <a:latin typeface="Cambria Math"/>
                                            </a:rPr>
                                            <m:t>−</m:t>
                                          </m:r>
                                          <m:r>
                                            <a:rPr sz="2800">
                                              <a:latin typeface="Cambria Math"/>
                                            </a:rPr>
                                            <m:t>6</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4</m:t>
                                              </m:r>
                                            </m:sup>
                                          </m:sSup>
                                        </m:e>
                                      </m:d>
                                    </m:num>
                                    <m:den>
                                      <m:r>
                                        <a:rPr sz="2800">
                                          <a:latin typeface="Cambria Math"/>
                                        </a:rPr>
                                        <m:t>1</m:t>
                                      </m:r>
                                      <m:r>
                                        <a:rPr sz="2800">
                                          <a:latin typeface="Cambria Math"/>
                                        </a:rPr>
                                        <m:t>.</m:t>
                                      </m:r>
                                      <m:r>
                                        <a:rPr sz="2800">
                                          <a:latin typeface="Cambria Math"/>
                                        </a:rPr>
                                        <m:t>8</m:t>
                                      </m:r>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m:t>
                                          </m:r>
                                          <m:r>
                                            <a:rPr sz="2800">
                                              <a:latin typeface="Cambria Math"/>
                                            </a:rPr>
                                            <m:t>6</m:t>
                                          </m:r>
                                        </m:sup>
                                      </m:sSup>
                                    </m:den>
                                  </m:f>
                                </m:e>
                              </m:phant>
                              <m:r>
                                <a:rPr sz="2800">
                                  <a:latin typeface="Cambria Math"/>
                                </a:rPr>
                                <m:t>=−</m:t>
                              </m:r>
                              <m:r>
                                <a:rPr sz="2800">
                                  <a:latin typeface="Cambria Math"/>
                                </a:rPr>
                                <m:t>0</m:t>
                              </m:r>
                              <m:r>
                                <a:rPr sz="2800">
                                  <a:latin typeface="Cambria Math"/>
                                </a:rPr>
                                <m:t>.</m:t>
                              </m:r>
                              <m:r>
                                <a:rPr sz="2800">
                                  <a:latin typeface="Cambria Math"/>
                                </a:rPr>
                                <m:t>12</m:t>
                              </m:r>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21E12197-EA19-4E46-B3ED-A23F397A93CF}"/>
                  </a:ext>
                </a:extLst>
              </p:cNvPr>
              <p:cNvGraphicFramePr>
                <a:graphicFrameLocks/>
              </p:cNvGraphicFramePr>
              <p:nvPr>
                <p:extLst>
                  <p:ext uri="{D42A27DB-BD31-4B8C-83A1-F6EECF244321}">
                    <p14:modId xmlns:p14="http://schemas.microsoft.com/office/powerpoint/2010/main" val="715323775"/>
                  </p:ext>
                </p:extLst>
              </p:nvPr>
            </p:nvGraphicFramePr>
            <p:xfrm>
              <a:off x="914400" y="1398234"/>
              <a:ext cx="7239000" cy="2462629"/>
            </p:xfrm>
            <a:graphic>
              <a:graphicData uri="http://schemas.openxmlformats.org/drawingml/2006/table">
                <a:tbl>
                  <a:tblPr firstRow="1" bandRow="1">
                    <a:tableStyleId>{2D5ABB26-0587-4C30-8999-92F81FD0307C}</a:tableStyleId>
                  </a:tblPr>
                  <a:tblGrid>
                    <a:gridCol w="70104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tblGrid>
                  <a:tr h="775081">
                    <a:tc>
                      <a:txBody>
                        <a:bodyPr/>
                        <a:lstStyle/>
                        <a:p>
                          <a:endParaRPr lang="en-US"/>
                        </a:p>
                      </a:txBody>
                      <a:tcPr>
                        <a:blipFill>
                          <a:blip r:embed="rId3"/>
                          <a:stretch>
                            <a:fillRect r="-3304" b="-218898"/>
                          </a:stretch>
                        </a:blipFill>
                      </a:tcPr>
                    </a:tc>
                    <a:tc>
                      <a:txBody>
                        <a:bodyPr/>
                        <a:lstStyle/>
                        <a:p>
                          <a:pPr algn="l"/>
                          <a:endParaRPr dirty="0"/>
                        </a:p>
                      </a:txBody>
                      <a:tcPr/>
                    </a:tc>
                    <a:extLst>
                      <a:ext uri="{0D108BD9-81ED-4DB2-BD59-A6C34878D82A}">
                        <a16:rowId xmlns:a16="http://schemas.microsoft.com/office/drawing/2014/main" val="10000"/>
                      </a:ext>
                    </a:extLst>
                  </a:tr>
                  <a:tr h="775081">
                    <a:tc>
                      <a:txBody>
                        <a:bodyPr/>
                        <a:lstStyle/>
                        <a:p>
                          <a:endParaRPr lang="en-US"/>
                        </a:p>
                      </a:txBody>
                      <a:tcPr>
                        <a:blipFill>
                          <a:blip r:embed="rId3"/>
                          <a:stretch>
                            <a:fillRect t="-99219" r="-3304" b="-117188"/>
                          </a:stretch>
                        </a:blipFill>
                      </a:tcPr>
                    </a:tc>
                    <a:tc>
                      <a:txBody>
                        <a:bodyPr/>
                        <a:lstStyle/>
                        <a:p>
                          <a:pPr algn="l">
                            <a:defRPr sz="1100" b="1"/>
                          </a:pPr>
                          <a:endParaRPr sz="1100" b="0" dirty="0"/>
                        </a:p>
                      </a:txBody>
                      <a:tcPr/>
                    </a:tc>
                    <a:extLst>
                      <a:ext uri="{0D108BD9-81ED-4DB2-BD59-A6C34878D82A}">
                        <a16:rowId xmlns:a16="http://schemas.microsoft.com/office/drawing/2014/main" val="10001"/>
                      </a:ext>
                    </a:extLst>
                  </a:tr>
                  <a:tr h="912467">
                    <a:tc>
                      <a:txBody>
                        <a:bodyPr/>
                        <a:lstStyle/>
                        <a:p>
                          <a:endParaRPr lang="en-US"/>
                        </a:p>
                      </a:txBody>
                      <a:tcPr>
                        <a:blipFill>
                          <a:blip r:embed="rId3"/>
                          <a:stretch>
                            <a:fillRect t="-170000" r="-3304"/>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Simplifying Expressions with Scientific Notation (cont.)</a:t>
            </a:r>
            <a:endParaRPr dirty="0"/>
          </a:p>
        </p:txBody>
      </p:sp>
      <p:sp>
        <p:nvSpPr>
          <p:cNvPr id="3" name="Text Placeholder 2"/>
          <p:cNvSpPr>
            <a:spLocks noGrp="1"/>
          </p:cNvSpPr>
          <p:nvPr>
            <p:ph type="body" sz="quarter" idx="10"/>
          </p:nvPr>
        </p:nvSpPr>
        <p:spPr>
          <a:xfrm>
            <a:off x="457200" y="1219201"/>
            <a:ext cx="8229600" cy="4800600"/>
          </a:xfrm>
        </p:spPr>
        <p:txBody>
          <a:bodyPr/>
          <a:lstStyle/>
          <a:p>
            <a:pPr marL="514350" indent="-514350">
              <a:buFont typeface="+mj-lt"/>
              <a:buAutoNum type="alphaLcPeriod" startAt="2"/>
              <a:defRPr sz="2800"/>
            </a:pPr>
            <a:r>
              <a:rPr dirty="0"/>
              <a:t>​</a:t>
            </a:r>
            <a:endParaRPr lang="en-US" dirty="0"/>
          </a:p>
          <a:p>
            <a:pPr>
              <a:defRPr sz="2800"/>
            </a:pPr>
            <a:endParaRPr lang="en-US" dirty="0"/>
          </a:p>
          <a:p>
            <a:pPr>
              <a:defRPr sz="2800"/>
            </a:pPr>
            <a:endParaRPr lang="en-US" dirty="0"/>
          </a:p>
          <a:p>
            <a:pPr>
              <a:defRPr sz="2800"/>
            </a:pPr>
            <a:r>
              <a:rPr lang="en-US" dirty="0"/>
              <a:t>This answer is best written in scientific notation.</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1E60322-2613-4D4F-977F-79505CD11906}"/>
                  </a:ext>
                </a:extLst>
              </p:cNvPr>
              <p:cNvGraphicFramePr>
                <a:graphicFrameLocks/>
              </p:cNvGraphicFramePr>
              <p:nvPr>
                <p:extLst>
                  <p:ext uri="{D42A27DB-BD31-4B8C-83A1-F6EECF244321}">
                    <p14:modId xmlns:p14="http://schemas.microsoft.com/office/powerpoint/2010/main" val="3848856820"/>
                  </p:ext>
                </p:extLst>
              </p:nvPr>
            </p:nvGraphicFramePr>
            <p:xfrm>
              <a:off x="914400" y="1143000"/>
              <a:ext cx="7772400" cy="1549654"/>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sSup>
                                        <m:sSupPr>
                                          <m:ctrlPr>
                                            <a:rPr sz="2800" i="1">
                                              <a:latin typeface="Cambria Math" panose="02040503050406030204" pitchFamily="18" charset="0"/>
                                            </a:rPr>
                                          </m:ctrlPr>
                                        </m:sSupPr>
                                        <m:e>
                                          <m:r>
                                            <a:rPr sz="2800">
                                              <a:latin typeface="Cambria Math"/>
                                            </a:rPr>
                                            <m:t>10</m:t>
                                          </m:r>
                                        </m:e>
                                        <m:sup>
                                          <m:r>
                                            <a:rPr sz="2800">
                                              <a:latin typeface="Cambria Math"/>
                                            </a:rPr>
                                            <m:t>34</m:t>
                                          </m:r>
                                        </m:sup>
                                      </m:sSup>
                                    </m:e>
                                  </m:d>
                                  <m:d>
                                    <m:dPr>
                                      <m:ctrlPr>
                                        <a:rPr sz="2800" i="1">
                                          <a:latin typeface="Cambria Math" panose="02040503050406030204" pitchFamily="18" charset="0"/>
                                        </a:rPr>
                                      </m:ctrlPr>
                                    </m:dPr>
                                    <m:e>
                                      <m:r>
                                        <a:rPr sz="2800">
                                          <a:latin typeface="Cambria Math"/>
                                        </a:rPr>
                                        <m:t>3×</m:t>
                                      </m:r>
                                      <m:sSup>
                                        <m:sSupPr>
                                          <m:ctrlPr>
                                            <a:rPr sz="2800" i="1">
                                              <a:latin typeface="Cambria Math" panose="02040503050406030204" pitchFamily="18" charset="0"/>
                                            </a:rPr>
                                          </m:ctrlPr>
                                        </m:sSupPr>
                                        <m:e>
                                          <m:r>
                                            <a:rPr sz="2800">
                                              <a:latin typeface="Cambria Math"/>
                                            </a:rPr>
                                            <m:t>10</m:t>
                                          </m:r>
                                        </m:e>
                                        <m:sup>
                                          <m:r>
                                            <a:rPr sz="2800">
                                              <a:latin typeface="Cambria Math"/>
                                            </a:rPr>
                                            <m:t>−12</m:t>
                                          </m:r>
                                        </m:sup>
                                      </m:sSup>
                                    </m:e>
                                  </m:d>
                                </m:num>
                                <m:den>
                                  <m:r>
                                    <a:rPr sz="2800">
                                      <a:latin typeface="Cambria Math"/>
                                    </a:rPr>
                                    <m:t>6×</m:t>
                                  </m:r>
                                  <m:sSup>
                                    <m:sSupPr>
                                      <m:ctrlPr>
                                        <a:rPr sz="2800" i="1">
                                          <a:latin typeface="Cambria Math" panose="02040503050406030204" pitchFamily="18" charset="0"/>
                                        </a:rPr>
                                      </m:ctrlPr>
                                    </m:sSupPr>
                                    <m:e>
                                      <m:r>
                                        <a:rPr sz="2800">
                                          <a:latin typeface="Cambria Math"/>
                                        </a:rPr>
                                        <m:t>10</m:t>
                                      </m:r>
                                    </m:e>
                                    <m:sup>
                                      <m:r>
                                        <a:rPr sz="2800">
                                          <a:latin typeface="Cambria Math"/>
                                        </a:rPr>
                                        <m:t>−7</m:t>
                                      </m:r>
                                    </m:sup>
                                  </m:sSup>
                                </m:den>
                              </m:f>
                              <m:r>
                                <a:rPr sz="2800">
                                  <a:latin typeface="Cambria Math"/>
                                </a:rPr>
                                <m:t>=</m:t>
                              </m:r>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e>
                                  </m:d>
                                  <m:d>
                                    <m:dPr>
                                      <m:ctrlPr>
                                        <a:rPr sz="2800" i="1">
                                          <a:latin typeface="Cambria Math" panose="02040503050406030204" pitchFamily="18" charset="0"/>
                                        </a:rPr>
                                      </m:ctrlPr>
                                    </m:dPr>
                                    <m:e>
                                      <m:r>
                                        <a:rPr sz="2800">
                                          <a:latin typeface="Cambria Math"/>
                                        </a:rPr>
                                        <m:t>3</m:t>
                                      </m:r>
                                    </m:e>
                                  </m:d>
                                </m:num>
                                <m:den>
                                  <m:r>
                                    <a:rPr sz="2800">
                                      <a:latin typeface="Cambria Math"/>
                                    </a:rPr>
                                    <m:t>6</m:t>
                                  </m:r>
                                </m:den>
                              </m:f>
                              <m:r>
                                <a:rPr sz="2800">
                                  <a:latin typeface="Cambria Math"/>
                                </a:rPr>
                                <m:t>×</m:t>
                              </m:r>
                              <m:sSup>
                                <m:sSupPr>
                                  <m:ctrlPr>
                                    <a:rPr sz="2800" i="1">
                                      <a:latin typeface="Cambria Math" panose="02040503050406030204" pitchFamily="18" charset="0"/>
                                    </a:rPr>
                                  </m:ctrlPr>
                                </m:sSupPr>
                                <m:e>
                                  <m:r>
                                    <a:rPr sz="2800">
                                      <a:latin typeface="Cambria Math"/>
                                    </a:rPr>
                                    <m:t>10</m:t>
                                  </m:r>
                                </m:e>
                                <m:sup>
                                  <m:r>
                                    <a:rPr sz="2800">
                                      <a:latin typeface="Cambria Math"/>
                                    </a:rPr>
                                    <m:t>34+</m:t>
                                  </m:r>
                                  <m:d>
                                    <m:dPr>
                                      <m:ctrlPr>
                                        <a:rPr sz="2800" i="1">
                                          <a:latin typeface="Cambria Math" panose="02040503050406030204" pitchFamily="18" charset="0"/>
                                        </a:rPr>
                                      </m:ctrlPr>
                                    </m:dPr>
                                    <m:e>
                                      <m:r>
                                        <a:rPr sz="2800">
                                          <a:latin typeface="Cambria Math"/>
                                        </a:rPr>
                                        <m:t>−12</m:t>
                                      </m:r>
                                    </m:e>
                                  </m:d>
                                  <m:r>
                                    <a:rPr sz="2800">
                                      <a:latin typeface="Cambria Math"/>
                                    </a:rPr>
                                    <m:t>−</m:t>
                                  </m:r>
                                  <m:d>
                                    <m:dPr>
                                      <m:ctrlPr>
                                        <a:rPr sz="2800" i="1">
                                          <a:latin typeface="Cambria Math" panose="02040503050406030204" pitchFamily="18" charset="0"/>
                                        </a:rPr>
                                      </m:ctrlPr>
                                    </m:dPr>
                                    <m:e>
                                      <m:r>
                                        <a:rPr sz="2800">
                                          <a:latin typeface="Cambria Math"/>
                                        </a:rPr>
                                        <m:t>−7</m:t>
                                      </m:r>
                                    </m:e>
                                  </m:d>
                                </m:sup>
                              </m:sSup>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d>
                                        <m:dPr>
                                          <m:ctrlPr>
                                            <a:rPr sz="2800" i="1">
                                              <a:latin typeface="Cambria Math" panose="02040503050406030204" pitchFamily="18" charset="0"/>
                                            </a:rPr>
                                          </m:ctrlPr>
                                        </m:dPr>
                                        <m:e>
                                          <m:r>
                                            <a:rPr sz="2800">
                                              <a:latin typeface="Cambria Math"/>
                                            </a:rPr>
                                            <m:t>7×</m:t>
                                          </m:r>
                                          <m:sSup>
                                            <m:sSupPr>
                                              <m:ctrlPr>
                                                <a:rPr sz="2800" i="1">
                                                  <a:latin typeface="Cambria Math" panose="02040503050406030204" pitchFamily="18" charset="0"/>
                                                </a:rPr>
                                              </m:ctrlPr>
                                            </m:sSupPr>
                                            <m:e>
                                              <m:r>
                                                <a:rPr sz="2800">
                                                  <a:latin typeface="Cambria Math"/>
                                                </a:rPr>
                                                <m:t>10</m:t>
                                              </m:r>
                                            </m:e>
                                            <m:sup>
                                              <m:r>
                                                <a:rPr sz="2800">
                                                  <a:latin typeface="Cambria Math"/>
                                                </a:rPr>
                                                <m:t>34</m:t>
                                              </m:r>
                                            </m:sup>
                                          </m:sSup>
                                        </m:e>
                                      </m:d>
                                      <m:d>
                                        <m:dPr>
                                          <m:ctrlPr>
                                            <a:rPr sz="2800" i="1">
                                              <a:latin typeface="Cambria Math" panose="02040503050406030204" pitchFamily="18" charset="0"/>
                                            </a:rPr>
                                          </m:ctrlPr>
                                        </m:dPr>
                                        <m:e>
                                          <m:r>
                                            <a:rPr sz="2800">
                                              <a:latin typeface="Cambria Math"/>
                                            </a:rPr>
                                            <m:t>3×</m:t>
                                          </m:r>
                                          <m:sSup>
                                            <m:sSupPr>
                                              <m:ctrlPr>
                                                <a:rPr sz="2800" i="1">
                                                  <a:latin typeface="Cambria Math" panose="02040503050406030204" pitchFamily="18" charset="0"/>
                                                </a:rPr>
                                              </m:ctrlPr>
                                            </m:sSupPr>
                                            <m:e>
                                              <m:r>
                                                <a:rPr sz="2800">
                                                  <a:latin typeface="Cambria Math"/>
                                                </a:rPr>
                                                <m:t>10</m:t>
                                              </m:r>
                                            </m:e>
                                            <m:sup>
                                              <m:r>
                                                <a:rPr sz="2800">
                                                  <a:latin typeface="Cambria Math"/>
                                                </a:rPr>
                                                <m:t>−12</m:t>
                                              </m:r>
                                            </m:sup>
                                          </m:sSup>
                                        </m:e>
                                      </m:d>
                                    </m:num>
                                    <m:den>
                                      <m:r>
                                        <a:rPr sz="2800">
                                          <a:latin typeface="Cambria Math"/>
                                        </a:rPr>
                                        <m:t>6×</m:t>
                                      </m:r>
                                      <m:sSup>
                                        <m:sSupPr>
                                          <m:ctrlPr>
                                            <a:rPr sz="2800" i="1">
                                              <a:latin typeface="Cambria Math" panose="02040503050406030204" pitchFamily="18" charset="0"/>
                                            </a:rPr>
                                          </m:ctrlPr>
                                        </m:sSupPr>
                                        <m:e>
                                          <m:r>
                                            <a:rPr sz="2800">
                                              <a:latin typeface="Cambria Math"/>
                                            </a:rPr>
                                            <m:t>10</m:t>
                                          </m:r>
                                        </m:e>
                                        <m:sup>
                                          <m:r>
                                            <a:rPr sz="2800">
                                              <a:latin typeface="Cambria Math"/>
                                            </a:rPr>
                                            <m:t>−7</m:t>
                                          </m:r>
                                        </m:sup>
                                      </m:sSup>
                                    </m:den>
                                  </m:f>
                                </m:e>
                              </m:phant>
                              <m:r>
                                <a:rPr sz="2800">
                                  <a:latin typeface="Cambria Math"/>
                                </a:rPr>
                                <m:t>=3.5×</m:t>
                              </m:r>
                              <m:sSup>
                                <m:sSupPr>
                                  <m:ctrlPr>
                                    <a:rPr sz="2800" i="1">
                                      <a:latin typeface="Cambria Math" panose="02040503050406030204" pitchFamily="18" charset="0"/>
                                    </a:rPr>
                                  </m:ctrlPr>
                                </m:sSupPr>
                                <m:e>
                                  <m:r>
                                    <a:rPr sz="2800">
                                      <a:latin typeface="Cambria Math"/>
                                    </a:rPr>
                                    <m:t>10</m:t>
                                  </m:r>
                                </m:e>
                                <m:sup>
                                  <m:r>
                                    <a:rPr sz="2800">
                                      <a:latin typeface="Cambria Math"/>
                                    </a:rPr>
                                    <m:t>29</m:t>
                                  </m:r>
                                </m:sup>
                              </m:sSup>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E1E60322-2613-4D4F-977F-79505CD11906}"/>
                  </a:ext>
                </a:extLst>
              </p:cNvPr>
              <p:cNvGraphicFramePr>
                <a:graphicFrameLocks/>
              </p:cNvGraphicFramePr>
              <p:nvPr>
                <p:extLst>
                  <p:ext uri="{D42A27DB-BD31-4B8C-83A1-F6EECF244321}">
                    <p14:modId xmlns:p14="http://schemas.microsoft.com/office/powerpoint/2010/main" val="3848856820"/>
                  </p:ext>
                </p:extLst>
              </p:nvPr>
            </p:nvGraphicFramePr>
            <p:xfrm>
              <a:off x="914400" y="1143000"/>
              <a:ext cx="7772400" cy="1549654"/>
            </p:xfrm>
            <a:graphic>
              <a:graphicData uri="http://schemas.openxmlformats.org/drawingml/2006/table">
                <a:tbl>
                  <a:tblPr firstRow="1" bandRow="1">
                    <a:tableStyleId>{2D5ABB26-0587-4C30-8999-92F81FD0307C}</a:tableStyleId>
                  </a:tblPr>
                  <a:tblGrid>
                    <a:gridCol w="7086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774827">
                    <a:tc>
                      <a:txBody>
                        <a:bodyPr/>
                        <a:lstStyle/>
                        <a:p>
                          <a:endParaRPr lang="en-US"/>
                        </a:p>
                      </a:txBody>
                      <a:tcPr>
                        <a:blipFill>
                          <a:blip r:embed="rId2"/>
                          <a:stretch>
                            <a:fillRect r="-9630" b="-110156"/>
                          </a:stretch>
                        </a:blipFill>
                      </a:tcPr>
                    </a:tc>
                    <a:tc>
                      <a:txBody>
                        <a:bodyPr/>
                        <a:lstStyle/>
                        <a:p>
                          <a:pPr algn="l"/>
                          <a:endParaRPr dirty="0"/>
                        </a:p>
                      </a:txBody>
                      <a:tcPr/>
                    </a:tc>
                    <a:extLst>
                      <a:ext uri="{0D108BD9-81ED-4DB2-BD59-A6C34878D82A}">
                        <a16:rowId xmlns:a16="http://schemas.microsoft.com/office/drawing/2014/main" val="10000"/>
                      </a:ext>
                    </a:extLst>
                  </a:tr>
                  <a:tr h="774827">
                    <a:tc>
                      <a:txBody>
                        <a:bodyPr/>
                        <a:lstStyle/>
                        <a:p>
                          <a:endParaRPr lang="en-US"/>
                        </a:p>
                      </a:txBody>
                      <a:tcPr>
                        <a:blipFill>
                          <a:blip r:embed="rId2"/>
                          <a:stretch>
                            <a:fillRect t="-100787" r="-9630" b="-11024"/>
                          </a:stretch>
                        </a:blipFill>
                      </a:tcPr>
                    </a:tc>
                    <a:tc>
                      <a:txBody>
                        <a:bodyPr/>
                        <a:lstStyle/>
                        <a:p>
                          <a:pPr algn="l">
                            <a:defRPr b="1"/>
                          </a:pPr>
                          <a:r>
                            <a:rPr dirty="0"/>
                            <a:t> </a:t>
                          </a:r>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Geometric Formulas</a:t>
            </a:r>
          </a:p>
        </p:txBody>
      </p:sp>
      <p:sp>
        <p:nvSpPr>
          <p:cNvPr id="3" name="Text Placeholder 2"/>
          <p:cNvSpPr>
            <a:spLocks noGrp="1"/>
          </p:cNvSpPr>
          <p:nvPr>
            <p:ph type="body" sz="quarter" idx="10"/>
          </p:nvPr>
        </p:nvSpPr>
        <p:spPr/>
        <p:txBody>
          <a:bodyPr>
            <a:normAutofit/>
          </a:bodyPr>
          <a:lstStyle/>
          <a:p>
            <a:r>
              <a:rPr sz="2800" dirty="0"/>
              <a:t>Find formulas for each of the following:</a:t>
            </a:r>
          </a:p>
          <a:p>
            <a:pPr marL="514350" indent="-514350">
              <a:buFont typeface="+mj-lt"/>
              <a:buAutoNum type="alphaLcPeriod"/>
              <a:defRPr sz="2800"/>
            </a:pPr>
            <a:r>
              <a:rPr dirty="0"/>
              <a:t>​</a:t>
            </a:r>
            <a:r>
              <a:rPr lang="en-US" dirty="0"/>
              <a:t>T</a:t>
            </a:r>
            <a:r>
              <a:rPr sz="2800" dirty="0"/>
              <a:t>he surface area of a box</a:t>
            </a:r>
          </a:p>
          <a:p>
            <a:pPr marL="514350" indent="-514350">
              <a:buFont typeface="+mj-lt"/>
              <a:buAutoNum type="alphaLcPeriod" startAt="2"/>
              <a:defRPr sz="2800"/>
            </a:pPr>
            <a:r>
              <a:rPr dirty="0"/>
              <a:t>​</a:t>
            </a:r>
            <a:r>
              <a:rPr lang="en-US" dirty="0"/>
              <a:t>T</a:t>
            </a:r>
            <a:r>
              <a:rPr sz="2800" dirty="0"/>
              <a:t>he surface area of a soup can</a:t>
            </a:r>
          </a:p>
          <a:p>
            <a:pPr marL="514350" indent="-514350">
              <a:buFont typeface="+mj-lt"/>
              <a:buAutoNum type="alphaLcPeriod" startAt="3"/>
              <a:defRPr sz="2800"/>
            </a:pPr>
            <a:r>
              <a:rPr dirty="0"/>
              <a:t>​</a:t>
            </a:r>
            <a:r>
              <a:rPr lang="en-US" dirty="0"/>
              <a:t>T</a:t>
            </a:r>
            <a:r>
              <a:rPr sz="2800" dirty="0"/>
              <a:t>he volume of a birdbath in the shape of half of a sphere</a:t>
            </a:r>
          </a:p>
          <a:p>
            <a:pPr marL="514350" indent="-514350">
              <a:buFont typeface="+mj-lt"/>
              <a:buAutoNum type="alphaLcPeriod" startAt="4"/>
              <a:defRPr sz="2800"/>
            </a:pPr>
            <a:r>
              <a:rPr dirty="0"/>
              <a:t>​</a:t>
            </a:r>
            <a:r>
              <a:rPr lang="en-US" dirty="0"/>
              <a:t>T</a:t>
            </a:r>
            <a:r>
              <a:rPr sz="2800" dirty="0"/>
              <a:t>he volume of a gold ingot whose shape is a right trapezoidal cylinder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47FCE8C9-1ECD-4B13-BB45-D540BA378EC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8500" y="1676400"/>
            <a:ext cx="2667000" cy="2762250"/>
          </a:xfrm>
        </p:spPr>
      </p:pic>
      <p:pic>
        <p:nvPicPr>
          <p:cNvPr id="4" name="Picture 3">
            <a:extLst>
              <a:ext uri="{FF2B5EF4-FFF2-40B4-BE49-F238E27FC236}">
                <a16:creationId xmlns:a16="http://schemas.microsoft.com/office/drawing/2014/main" id="{7A66076A-0E0F-406A-83F1-BE9A103E0A70}"/>
              </a:ext>
            </a:extLst>
          </p:cNvPr>
          <p:cNvPicPr>
            <a:picLocks noChangeAspect="1"/>
          </p:cNvPicPr>
          <p:nvPr/>
        </p:nvPicPr>
        <p:blipFill>
          <a:blip r:embed="rId4"/>
          <a:stretch>
            <a:fillRect/>
          </a:stretch>
        </p:blipFill>
        <p:spPr>
          <a:xfrm>
            <a:off x="3602599" y="4648200"/>
            <a:ext cx="1579001" cy="7498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 box whose six faces are all rectangular is characterized by its length </a:t>
                </a:r>
                <a14:m>
                  <m:oMath xmlns:m="http://schemas.openxmlformats.org/officeDocument/2006/math">
                    <m:r>
                      <a:rPr>
                        <a:latin typeface="Cambria Math" panose="02040503050406030204" pitchFamily="18" charset="0"/>
                      </a:rPr>
                      <m:t>𝑙</m:t>
                    </m:r>
                  </m:oMath>
                </a14:m>
                <a:r>
                  <a:rPr sz="2800" dirty="0"/>
                  <a:t>, its width </a:t>
                </a:r>
                <a14:m>
                  <m:oMath xmlns:m="http://schemas.openxmlformats.org/officeDocument/2006/math">
                    <m:r>
                      <a:rPr>
                        <a:latin typeface="Cambria Math" panose="02040503050406030204" pitchFamily="18" charset="0"/>
                      </a:rPr>
                      <m:t>𝑤</m:t>
                    </m:r>
                  </m:oMath>
                </a14:m>
                <a:r>
                  <a:rPr sz="2800" dirty="0"/>
                  <a:t>, and its height </a:t>
                </a:r>
                <a14:m>
                  <m:oMath xmlns:m="http://schemas.openxmlformats.org/officeDocument/2006/math">
                    <m:r>
                      <a:rPr>
                        <a:latin typeface="Cambria Math" panose="02040503050406030204" pitchFamily="18" charset="0"/>
                      </a:rPr>
                      <m:t>h</m:t>
                    </m:r>
                  </m:oMath>
                </a14:m>
                <a:r>
                  <a:rPr sz="2800" dirty="0"/>
                  <a:t>. The area of a rectangle is one of the basic formulas that you should be familiar with. The formula for the surface area of a box, then, is just the sum of the areas of the six </a:t>
                </a:r>
                <a:r>
                  <a:rPr lang="en-US" sz="2800" dirty="0"/>
                  <a:t>rectangular </a:t>
                </a:r>
                <a:r>
                  <a:rPr sz="2800" dirty="0"/>
                  <a:t>sides. If we let </a:t>
                </a:r>
                <a14:m>
                  <m:oMath xmlns:m="http://schemas.openxmlformats.org/officeDocument/2006/math">
                    <m:r>
                      <a:rPr>
                        <a:latin typeface="Cambria Math" panose="02040503050406030204" pitchFamily="18" charset="0"/>
                      </a:rPr>
                      <m:t>𝑆</m:t>
                    </m:r>
                  </m:oMath>
                </a14:m>
                <a:r>
                  <a:rPr sz="2800" dirty="0"/>
                  <a:t> stand for the total surface area, we obtain the formula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h</m:t>
                    </m:r>
                    <m:r>
                      <a:rPr>
                        <a:latin typeface="Cambria Math" panose="02040503050406030204" pitchFamily="18" charset="0"/>
                      </a:rPr>
                      <m:t>𝑤</m:t>
                    </m:r>
                    <m:r>
                      <a:rPr>
                        <a:latin typeface="Cambria Math" panose="02040503050406030204" pitchFamily="18" charset="0"/>
                      </a:rPr>
                      <m:t>+</m:t>
                    </m:r>
                    <m:r>
                      <a:rPr>
                        <a:latin typeface="Cambria Math" panose="02040503050406030204" pitchFamily="18" charset="0"/>
                      </a:rPr>
                      <m:t>h</m:t>
                    </m:r>
                    <m:r>
                      <a:rPr>
                        <a:latin typeface="Cambria Math" panose="02040503050406030204" pitchFamily="18" charset="0"/>
                      </a:rPr>
                      <m:t>𝑤</m:t>
                    </m:r>
                  </m:oMath>
                </a14:m>
                <a:r>
                  <a:rPr sz="2800" dirty="0"/>
                  <a:t> or </a:t>
                </a: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𝑙𝑤</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𝑙</m:t>
                    </m:r>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h</m:t>
                    </m:r>
                    <m:r>
                      <a:rPr>
                        <a:latin typeface="Cambria Math" panose="02040503050406030204" pitchFamily="18" charset="0"/>
                      </a:rPr>
                      <m:t>𝑤</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b="-331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EB204CF4-7966-4205-BD5E-7C60F758FC4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9875" y="1447800"/>
            <a:ext cx="3524250" cy="3810000"/>
          </a:xfrm>
        </p:spPr>
      </p:pic>
      <p:pic>
        <p:nvPicPr>
          <p:cNvPr id="4" name="Picture 3">
            <a:extLst>
              <a:ext uri="{FF2B5EF4-FFF2-40B4-BE49-F238E27FC236}">
                <a16:creationId xmlns:a16="http://schemas.microsoft.com/office/drawing/2014/main" id="{63DAB548-D556-4D5B-9941-DBB95434C321}"/>
              </a:ext>
            </a:extLst>
          </p:cNvPr>
          <p:cNvPicPr>
            <a:picLocks noChangeAspect="1"/>
          </p:cNvPicPr>
          <p:nvPr/>
        </p:nvPicPr>
        <p:blipFill>
          <a:blip r:embed="rId4"/>
          <a:stretch>
            <a:fillRect/>
          </a:stretch>
        </p:blipFill>
        <p:spPr>
          <a:xfrm>
            <a:off x="3782499" y="5117527"/>
            <a:ext cx="1579001" cy="7498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fontScale="85000" lnSpcReduction="20000"/>
              </a:bodyPr>
              <a:lstStyle/>
              <a:p>
                <a:pPr marL="514350" indent="-514350">
                  <a:buFont typeface="+mj-lt"/>
                  <a:buAutoNum type="alphaLcPeriod" startAt="2"/>
                  <a:defRPr sz="2800"/>
                </a:pPr>
                <a:r>
                  <a:rPr dirty="0"/>
                  <a:t>​</a:t>
                </a:r>
                <a:r>
                  <a:rPr sz="2800" dirty="0"/>
                  <a:t>A soup can, an example of a right circular cylinder, is characterized by its height </a:t>
                </a:r>
                <a14:m>
                  <m:oMath xmlns:m="http://schemas.openxmlformats.org/officeDocument/2006/math">
                    <m:r>
                      <a:rPr>
                        <a:latin typeface="Cambria Math" panose="02040503050406030204" pitchFamily="18" charset="0"/>
                      </a:rPr>
                      <m:t>h</m:t>
                    </m:r>
                  </m:oMath>
                </a14:m>
                <a:r>
                  <a:rPr sz="2800" dirty="0"/>
                  <a:t> and the radius </a:t>
                </a:r>
                <a14:m>
                  <m:oMath xmlns:m="http://schemas.openxmlformats.org/officeDocument/2006/math">
                    <m:r>
                      <a:rPr>
                        <a:latin typeface="Cambria Math" panose="02040503050406030204" pitchFamily="18" charset="0"/>
                      </a:rPr>
                      <m:t>𝑟</m:t>
                    </m:r>
                  </m:oMath>
                </a14:m>
                <a:r>
                  <a:rPr sz="2800" dirty="0"/>
                  <a:t> of the circle that makes up the base (or the top).</a:t>
                </a:r>
              </a:p>
              <a:p>
                <a:pPr marL="457200" lvl="1" indent="0">
                  <a:buNone/>
                  <a:defRPr sz="2800"/>
                </a:pPr>
                <a:r>
                  <a:rPr dirty="0"/>
                  <a:t>To determine the surface area of </a:t>
                </a:r>
                <a:r>
                  <a:rPr lang="en-US" dirty="0"/>
                  <a:t>such a </a:t>
                </a:r>
                <a:r>
                  <a:rPr dirty="0"/>
                  <a:t>shape, imagine removing the top and bottom surfaces, cutting the soup can as shown in Figure 2, and flattening out the curved piece of metal making up the side. The flattened piece of metal </a:t>
                </a:r>
                <a:r>
                  <a:rPr lang="en-US" dirty="0"/>
                  <a:t>would be</a:t>
                </a:r>
                <a:r>
                  <a:rPr dirty="0"/>
                  <a:t> a rectangle with height </a:t>
                </a:r>
                <a14:m>
                  <m:oMath xmlns:m="http://schemas.openxmlformats.org/officeDocument/2006/math">
                    <m:r>
                      <a:rPr>
                        <a:latin typeface="Cambria Math" panose="02040503050406030204" pitchFamily="18" charset="0"/>
                      </a:rPr>
                      <m:t>h</m:t>
                    </m:r>
                  </m:oMath>
                </a14:m>
                <a:r>
                  <a:rPr dirty="0"/>
                  <a:t> and width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dirty="0"/>
                  <a:t>. Do you see why? The width of the rectangle is the same as the circumference of the circular top and base, and the circumference of a circle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m:t>
                    </m:r>
                  </m:oMath>
                </a14:m>
                <a:r>
                  <a:rPr dirty="0"/>
                  <a:t>. So the surface area of the curved side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dirty="0"/>
                  <a:t>. We also know that the area of a circle is </a:t>
                </a:r>
                <a14:m>
                  <m:oMath xmlns:m="http://schemas.openxmlformats.org/officeDocument/2006/math">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dirty="0"/>
                  <a:t>, so if we let </a:t>
                </a:r>
                <a14:m>
                  <m:oMath xmlns:m="http://schemas.openxmlformats.org/officeDocument/2006/math">
                    <m:r>
                      <a:rPr>
                        <a:latin typeface="Cambria Math" panose="02040503050406030204" pitchFamily="18" charset="0"/>
                      </a:rPr>
                      <m:t>𝑆</m:t>
                    </m:r>
                  </m:oMath>
                </a14:m>
                <a:r>
                  <a:rPr dirty="0"/>
                  <a:t> stand for the surface area of the entire can, we have</a:t>
                </a:r>
                <a:br>
                  <a:rPr lang="en-US" dirty="0"/>
                </a:br>
                <a14:m>
                  <m:oMath xmlns:m="http://schemas.openxmlformats.org/officeDocument/2006/math">
                    <m:r>
                      <a:rPr>
                        <a:latin typeface="Cambria Math" panose="02040503050406030204" pitchFamily="18" charset="0"/>
                      </a:rPr>
                      <m:t>𝑆</m:t>
                    </m:r>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dirty="0"/>
                  <a:t>, or </a:t>
                </a:r>
                <a14:m>
                  <m:oMath xmlns:m="http://schemas.openxmlformats.org/officeDocument/2006/math">
                    <m:r>
                      <a:rPr>
                        <a:latin typeface="Cambria Math" panose="02040503050406030204" pitchFamily="18" charset="0"/>
                      </a:rPr>
                      <m:t>𝑆</m:t>
                    </m:r>
                    <m:r>
                      <a:rPr>
                        <a:latin typeface="Cambria Math" panose="02040503050406030204" pitchFamily="18" charset="0"/>
                      </a:rPr>
                      <m:t>=2</m:t>
                    </m:r>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𝑟h</m:t>
                    </m:r>
                  </m:oMath>
                </a14:m>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185" t="-2454" r="-185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Using Natural Number Exponents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4990513"/>
              </a:xfrm>
            </p:spPr>
            <p:txBody>
              <a:bodyPr>
                <a:normAutofit fontScale="85000" lnSpcReduction="20000"/>
              </a:bodyPr>
              <a:lstStyle/>
              <a:p>
                <a:pPr marL="514350" indent="-514350">
                  <a:buFont typeface="+mj-lt"/>
                  <a:buAutoNum type="alphaLcPeriod"/>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64</m:t>
                    </m:r>
                  </m:oMath>
                </a14:m>
                <a:endParaRPr lang="en-US" sz="2800" dirty="0"/>
              </a:p>
              <a:p>
                <a:pPr marL="457200" lvl="1" indent="0">
                  <a:buNone/>
                  <a:defRPr sz="2800"/>
                </a:pPr>
                <a:r>
                  <a:rPr lang="en-US" dirty="0"/>
                  <a:t>Thus, “four cubed is sixty-four.”</a:t>
                </a:r>
                <a:r>
                  <a:rPr dirty="0"/>
                  <a:t>  </a:t>
                </a:r>
                <a:endParaRPr lang="en-US" dirty="0"/>
              </a:p>
              <a:p>
                <a:pPr marL="457200" lvl="1" indent="0">
                  <a:buNone/>
                  <a:defRPr sz="2800"/>
                </a:pPr>
                <a:endParaRPr dirty="0"/>
              </a:p>
              <a:p>
                <a:pPr marL="514350" indent="-514350">
                  <a:buFont typeface="+mj-lt"/>
                  <a:buAutoNum type="alphaLcPeriod" startAt="2"/>
                  <a:defRPr sz="2800"/>
                </a:pPr>
                <a:r>
                  <a:rPr dirty="0"/>
                  <a:t>​</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9</m:t>
                    </m:r>
                  </m:oMath>
                </a14:m>
                <a:endParaRPr lang="en-US" dirty="0"/>
              </a:p>
              <a:p>
                <a:pPr marL="457200" lvl="1" indent="0">
                  <a:buNone/>
                  <a:defRPr sz="2800"/>
                </a:pPr>
                <a:r>
                  <a:rPr lang="en-US" dirty="0"/>
                  <a:t>Thus, “negative three squared is nine.”</a:t>
                </a:r>
                <a:r>
                  <a:rPr dirty="0"/>
                  <a:t> </a:t>
                </a:r>
                <a:endParaRPr lang="en-US" dirty="0"/>
              </a:p>
              <a:p>
                <a:pPr marL="457200" lvl="1" indent="0">
                  <a:buNone/>
                  <a:defRPr sz="2800"/>
                </a:pPr>
                <a:endParaRPr lang="en-US"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4</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r>
                      <a:rPr>
                        <a:latin typeface="Cambria Math" panose="02040503050406030204" pitchFamily="18" charset="0"/>
                      </a:rPr>
                      <m:t>81</m:t>
                    </m:r>
                  </m:oMath>
                </a14:m>
                <a:r>
                  <a:rPr dirty="0"/>
                  <a:t>  </a:t>
                </a:r>
                <a:endParaRPr lang="en-US" dirty="0"/>
              </a:p>
              <a:p>
                <a:pPr marL="457200" lvl="1" indent="0">
                  <a:buNone/>
                  <a:defRPr sz="2800"/>
                </a:pPr>
                <a:r>
                  <a:rPr lang="en-US" dirty="0"/>
                  <a:t>Note that the exponent of 4 applies only to the number 3. After raising 3 to the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4</m:t>
                        </m:r>
                      </m:e>
                      <m:sup>
                        <m:r>
                          <m:rPr>
                            <m:nor/>
                          </m:rPr>
                          <a:rPr lang="en-US"/>
                          <m:t>th</m:t>
                        </m:r>
                      </m:sup>
                    </m:sSup>
                  </m:oMath>
                </a14:m>
                <a:r>
                  <a:rPr lang="ar-AE" dirty="0"/>
                  <a:t> </a:t>
                </a:r>
                <a:r>
                  <a:rPr lang="en-US" dirty="0"/>
                  <a:t>power, the result is multiplied by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dirty="0"/>
                  <a:t>.</a:t>
                </a:r>
              </a:p>
              <a:p>
                <a:pPr marL="457200" lvl="1" indent="0">
                  <a:buNone/>
                  <a:defRPr sz="2800"/>
                </a:pPr>
                <a:endParaRPr lang="en-US" sz="2400" dirty="0"/>
              </a:p>
              <a:p>
                <a:pPr>
                  <a:defRPr sz="2000"/>
                </a:pPr>
                <a:r>
                  <a:rPr lang="en-US" sz="2400" dirty="0"/>
                  <a:t>d. </a:t>
                </a: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e>
                      <m:sup>
                        <m:r>
                          <a:rPr lang="ar-AE" sz="2600">
                            <a:latin typeface="Cambria Math" panose="02040503050406030204" pitchFamily="18" charset="0"/>
                          </a:rPr>
                          <m:t>3</m:t>
                        </m:r>
                      </m:sup>
                    </m:sSup>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5</m:t>
                        </m:r>
                      </m:e>
                      <m:sup>
                        <m:r>
                          <a:rPr lang="ar-AE" sz="2600">
                            <a:latin typeface="Cambria Math" panose="02040503050406030204" pitchFamily="18" charset="0"/>
                          </a:rPr>
                          <m:t>2</m:t>
                        </m:r>
                      </m:sup>
                    </m:sSup>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5</m:t>
                        </m:r>
                        <m:r>
                          <a:rPr lang="ar-AE" sz="2600">
                            <a:latin typeface="Cambria Math" panose="02040503050406030204" pitchFamily="18" charset="0"/>
                          </a:rPr>
                          <m:t>⋅</m:t>
                        </m:r>
                        <m:r>
                          <a:rPr lang="ar-AE" sz="2600">
                            <a:latin typeface="Cambria Math" panose="02040503050406030204" pitchFamily="18" charset="0"/>
                          </a:rPr>
                          <m:t>5</m:t>
                        </m:r>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8</m:t>
                        </m:r>
                      </m:e>
                    </m:d>
                    <m:d>
                      <m:dPr>
                        <m:ctrlPr>
                          <a:rPr lang="ar-AE" sz="2600" i="1">
                            <a:latin typeface="Cambria Math" panose="02040503050406030204" pitchFamily="18" charset="0"/>
                          </a:rPr>
                        </m:ctrlPr>
                      </m:dPr>
                      <m:e>
                        <m:r>
                          <a:rPr lang="ar-AE" sz="2600">
                            <a:latin typeface="Cambria Math" panose="02040503050406030204" pitchFamily="18" charset="0"/>
                          </a:rPr>
                          <m:t>25</m:t>
                        </m:r>
                      </m:e>
                    </m:d>
                    <m:r>
                      <a:rPr lang="ar-AE" sz="2600">
                        <a:latin typeface="Cambria Math" panose="02040503050406030204" pitchFamily="18" charset="0"/>
                      </a:rPr>
                      <m:t>=</m:t>
                    </m:r>
                    <m:r>
                      <a:rPr lang="ar-AE" sz="2600">
                        <a:latin typeface="Cambria Math" panose="02040503050406030204" pitchFamily="18" charset="0"/>
                      </a:rPr>
                      <m:t>200</m:t>
                    </m:r>
                  </m:oMath>
                </a14:m>
                <a:endParaRPr sz="2400"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185" t="-244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912C91AB-4376-47CA-83D1-693DA14845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752600"/>
            <a:ext cx="3810000" cy="2857500"/>
          </a:xfrm>
        </p:spPr>
      </p:pic>
      <p:pic>
        <p:nvPicPr>
          <p:cNvPr id="4" name="Picture 3">
            <a:extLst>
              <a:ext uri="{FF2B5EF4-FFF2-40B4-BE49-F238E27FC236}">
                <a16:creationId xmlns:a16="http://schemas.microsoft.com/office/drawing/2014/main" id="{AD7D7D47-F771-45B3-9DD9-1EA4AD83C581}"/>
              </a:ext>
            </a:extLst>
          </p:cNvPr>
          <p:cNvPicPr>
            <a:picLocks noChangeAspect="1"/>
          </p:cNvPicPr>
          <p:nvPr/>
        </p:nvPicPr>
        <p:blipFill>
          <a:blip r:embed="rId4"/>
          <a:stretch>
            <a:fillRect/>
          </a:stretch>
        </p:blipFill>
        <p:spPr>
          <a:xfrm>
            <a:off x="3782499" y="4584127"/>
            <a:ext cx="1579001"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volume of a sphere of radius </a:t>
                </a:r>
                <a14:m>
                  <m:oMath xmlns:m="http://schemas.openxmlformats.org/officeDocument/2006/math">
                    <m:r>
                      <a:rPr>
                        <a:latin typeface="Cambria Math" panose="02040503050406030204" pitchFamily="18" charset="0"/>
                      </a:rPr>
                      <m:t>𝑟</m:t>
                    </m:r>
                  </m:oMath>
                </a14:m>
                <a:r>
                  <a:rPr sz="2800" dirty="0"/>
                  <a:t> is</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dirty="0"/>
                  <a:t>, and the birdbath of which we are to find the volume has the shape of half a sphere. So if we let </a:t>
                </a:r>
                <a14:m>
                  <m:oMath xmlns:m="http://schemas.openxmlformats.org/officeDocument/2006/math">
                    <m:r>
                      <a:rPr>
                        <a:latin typeface="Cambria Math" panose="02040503050406030204" pitchFamily="18" charset="0"/>
                      </a:rPr>
                      <m:t>𝑉</m:t>
                    </m:r>
                  </m:oMath>
                </a14:m>
                <a:r>
                  <a:rPr sz="2800" dirty="0"/>
                  <a:t> stand for the birdbath's volume, </a:t>
                </a:r>
                <a14:m>
                  <m:oMath xmlns:m="http://schemas.openxmlformats.org/officeDocument/2006/math">
                    <m:r>
                      <a:rPr>
                        <a:latin typeface="Cambria Math" panose="02040503050406030204" pitchFamily="18" charset="0"/>
                      </a:rPr>
                      <m:t>𝑉</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e>
                    </m:d>
                  </m:oMath>
                </a14:m>
                <a:r>
                  <a:rPr sz="2800" dirty="0"/>
                  <a:t>, or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074"/>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p:pic>
        <p:nvPicPr>
          <p:cNvPr id="5" name="Content Placeholder 4">
            <a:extLst>
              <a:ext uri="{FF2B5EF4-FFF2-40B4-BE49-F238E27FC236}">
                <a16:creationId xmlns:a16="http://schemas.microsoft.com/office/drawing/2014/main" id="{530C9F76-CF59-4923-8705-8CB6BAAB6EB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600200"/>
            <a:ext cx="3810000" cy="2952750"/>
          </a:xfrm>
        </p:spPr>
      </p:pic>
      <p:pic>
        <p:nvPicPr>
          <p:cNvPr id="4" name="Picture 3">
            <a:extLst>
              <a:ext uri="{FF2B5EF4-FFF2-40B4-BE49-F238E27FC236}">
                <a16:creationId xmlns:a16="http://schemas.microsoft.com/office/drawing/2014/main" id="{3014D37E-B032-4079-A7C0-5FE7F4547141}"/>
              </a:ext>
            </a:extLst>
          </p:cNvPr>
          <p:cNvPicPr>
            <a:picLocks noChangeAspect="1"/>
          </p:cNvPicPr>
          <p:nvPr/>
        </p:nvPicPr>
        <p:blipFill>
          <a:blip r:embed="rId4"/>
          <a:stretch>
            <a:fillRect/>
          </a:stretch>
        </p:blipFill>
        <p:spPr>
          <a:xfrm>
            <a:off x="3429000" y="4736527"/>
            <a:ext cx="1579001" cy="74987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Geometric Formulas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05800" cy="4967067"/>
              </a:xfrm>
            </p:spPr>
            <p:txBody>
              <a:bodyPr>
                <a:normAutofit fontScale="85000" lnSpcReduction="10000"/>
              </a:bodyPr>
              <a:lstStyle/>
              <a:p>
                <a:pPr marL="514350" indent="-514350">
                  <a:buFont typeface="+mj-lt"/>
                  <a:buAutoNum type="alphaLcPeriod" startAt="4"/>
                  <a:defRPr sz="2800"/>
                </a:pPr>
                <a:r>
                  <a:rPr dirty="0"/>
                  <a:t>​</a:t>
                </a:r>
                <a:r>
                  <a:rPr sz="2800" dirty="0"/>
                  <a:t>A </a:t>
                </a:r>
                <a:r>
                  <a:rPr sz="2800" i="1" dirty="0"/>
                  <a:t>right cylinder </a:t>
                </a:r>
                <a:r>
                  <a:rPr sz="2800" dirty="0"/>
                  <a:t>is the three-dimensional object generated by extending a plane region along an axis perpendicular to itself for a certain distance. (Such objects are often called prisms when the plane region is a polygon.) The volume of any right cylinder is the product of the area of the plane region and the distance that region has been extended perpendicular to itself. The gold ingot under consideration in this example is a right cylinder based on a trapezoid, as shown in Figure 4.</a:t>
                </a:r>
                <a:endParaRPr lang="en-US" sz="2800" dirty="0"/>
              </a:p>
              <a:p>
                <a:pPr marL="457200" lvl="1" indent="0">
                  <a:buNone/>
                  <a:defRPr sz="2800"/>
                </a:pPr>
                <a:r>
                  <a:rPr dirty="0"/>
                  <a:t>The area of the trapezoid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m:t>
                    </m:r>
                  </m:oMath>
                </a14:m>
                <a:r>
                  <a:rPr dirty="0"/>
                  <a:t> and the ingot has</a:t>
                </a:r>
                <a:endParaRPr lang="en-US" dirty="0"/>
              </a:p>
              <a:p>
                <a:pPr marL="457200" lvl="1" indent="0">
                  <a:buNone/>
                  <a:defRPr sz="2800"/>
                </a:pPr>
                <a:r>
                  <a:rPr dirty="0"/>
                  <a:t>length </a:t>
                </a:r>
                <a14:m>
                  <m:oMath xmlns:m="http://schemas.openxmlformats.org/officeDocument/2006/math">
                    <m:r>
                      <a:rPr>
                        <a:latin typeface="Cambria Math" panose="02040503050406030204" pitchFamily="18" charset="0"/>
                      </a:rPr>
                      <m:t>𝑙</m:t>
                    </m:r>
                  </m:oMath>
                </a14:m>
                <a:r>
                  <a:rPr dirty="0"/>
                  <a:t>, so its volume is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h𝑙</m:t>
                    </m:r>
                  </m:oMath>
                </a14:m>
                <a:r>
                  <a:rPr dirty="0"/>
                  <a:t>. This</a:t>
                </a:r>
                <a:r>
                  <a:rPr lang="en-US" dirty="0"/>
                  <a:t> </a:t>
                </a:r>
                <a:r>
                  <a:rPr dirty="0"/>
                  <a:t>could also</a:t>
                </a:r>
                <a:endParaRPr lang="en-US" dirty="0"/>
              </a:p>
              <a:p>
                <a:pPr marL="457200" lvl="1" indent="0">
                  <a:buNone/>
                  <a:defRPr sz="2800"/>
                </a:pPr>
                <a:r>
                  <a:rPr dirty="0"/>
                  <a:t>be written as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𝑏</m:t>
                            </m:r>
                          </m:e>
                        </m:d>
                        <m:r>
                          <a:rPr>
                            <a:latin typeface="Cambria Math" panose="02040503050406030204" pitchFamily="18" charset="0"/>
                          </a:rPr>
                          <m:t>h𝑙</m:t>
                        </m:r>
                      </m:num>
                      <m:den>
                        <m:r>
                          <a:rPr>
                            <a:latin typeface="Cambria Math" panose="02040503050406030204" pitchFamily="18" charset="0"/>
                          </a:rPr>
                          <m:t>2</m:t>
                        </m:r>
                      </m:den>
                    </m:f>
                  </m:oMath>
                </a14:m>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174" t="-1840" r="-660" b="-61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 </a:t>
            </a:r>
            <a:r>
              <a:rPr lang="en-US" dirty="0"/>
              <a:t>Example 1: Using Natural Number Exponents </a:t>
            </a:r>
            <a:r>
              <a:rPr dirty="0"/>
              <a:t>(cont.)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000"/>
                </a:pPr>
                <a:r>
                  <a:rPr lang="ar-AE" dirty="0"/>
                  <a:t>​</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3</m:t>
                        </m:r>
                      </m:sup>
                    </m:sSup>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4</m:t>
                        </m:r>
                      </m:sup>
                    </m:sSup>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e>
                    </m:d>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𝑥</m:t>
                        </m:r>
                      </m:e>
                    </m:d>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7</m:t>
                        </m:r>
                      </m:sup>
                    </m:sSup>
                  </m:oMath>
                </a14:m>
                <a:r>
                  <a:rPr lang="ar-AE" sz="2400" dirty="0"/>
                  <a:t> </a:t>
                </a:r>
                <a:endParaRPr lang="en-US" sz="2400" dirty="0"/>
              </a:p>
              <a:p>
                <a:pPr marL="457200" lvl="1" indent="0">
                  <a:buNone/>
                  <a:defRPr sz="2000"/>
                </a:pPr>
                <a:r>
                  <a:rPr lang="en-US" sz="2400" dirty="0"/>
                  <a:t>Even though </a:t>
                </a:r>
                <a14:m>
                  <m:oMath xmlns:m="http://schemas.openxmlformats.org/officeDocument/2006/math">
                    <m:r>
                      <a:rPr lang="en-US" sz="2400">
                        <a:latin typeface="Cambria Math"/>
                      </a:rPr>
                      <m:t>𝑥</m:t>
                    </m:r>
                  </m:oMath>
                </a14:m>
                <a:r>
                  <a:rPr lang="en-US" sz="2400" dirty="0"/>
                  <a:t> is a variable, preventing us from writing the expression as simply a number, we can use the definition of natural number exponents to write the product in a simpler way.</a:t>
                </a:r>
              </a:p>
              <a:p>
                <a:pPr>
                  <a:defRPr sz="2000"/>
                </a:pPr>
                <a:endParaRPr lang="en-US" sz="2400" dirty="0"/>
              </a:p>
              <a:p>
                <a:pPr marL="514350" indent="-514350">
                  <a:buFont typeface="+mj-lt"/>
                  <a:buAutoNum type="alphaLcPeriod" startAt="6"/>
                  <a:defRPr sz="2000"/>
                </a:pPr>
                <a:r>
                  <a:rPr lang="en-US" dirty="0"/>
                  <a:t>​</a:t>
                </a:r>
              </a:p>
              <a:p>
                <a:pPr marL="457200" lvl="1" indent="0">
                  <a:buNone/>
                  <a:defRPr sz="2000"/>
                </a:pPr>
                <a:r>
                  <a:rPr lang="en-US" sz="2400" dirty="0"/>
                  <a:t>We can cancel four factors of </a:t>
                </a:r>
                <a:r>
                  <a:rPr lang="en-US" sz="2400" dirty="0">
                    <a:latin typeface="Cambria Math"/>
                  </a:rPr>
                  <a:t>7</a:t>
                </a:r>
                <a:r>
                  <a:rPr lang="en-US" sz="2400" dirty="0"/>
                  <a:t> from the numerator and denominator of the original fraction, leaving us with </a:t>
                </a:r>
                <a14:m>
                  <m:oMath xmlns:m="http://schemas.openxmlformats.org/officeDocument/2006/math">
                    <m:sSup>
                      <m:sSupPr>
                        <m:ctrlPr>
                          <a:rPr lang="ar-AE" sz="2400" i="1">
                            <a:latin typeface="Cambria Math" panose="02040503050406030204" pitchFamily="18" charset="0"/>
                          </a:rPr>
                        </m:ctrlPr>
                      </m:sSupPr>
                      <m:e>
                        <m:r>
                          <a:rPr lang="ar-AE" sz="2400">
                            <a:latin typeface="Cambria Math"/>
                          </a:rPr>
                          <m:t>7</m:t>
                        </m:r>
                      </m:e>
                      <m:sup>
                        <m:r>
                          <a:rPr lang="ar-AE" sz="2400">
                            <a:latin typeface="Cambria Math"/>
                          </a:rPr>
                          <m:t>2</m:t>
                        </m:r>
                      </m:sup>
                    </m:sSup>
                  </m:oMath>
                </a14:m>
                <a:r>
                  <a:rPr lang="en-US" sz="2400" dirty="0"/>
                  <a:t>, or </a:t>
                </a:r>
                <a:r>
                  <a:rPr lang="en-US" sz="2400" dirty="0">
                    <a:latin typeface="Cambria Math"/>
                  </a:rPr>
                  <a:t>49</a:t>
                </a:r>
                <a:r>
                  <a:rPr lang="en-US"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67C89013-3A1A-4539-966E-ADD1021CE292}"/>
                  </a:ext>
                </a:extLst>
              </p:cNvPr>
              <p:cNvSpPr txBox="1">
                <a:spLocks/>
              </p:cNvSpPr>
              <p:nvPr/>
            </p:nvSpPr>
            <p:spPr>
              <a:xfrm>
                <a:off x="838200" y="3267722"/>
                <a:ext cx="3810000" cy="7995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000"/>
                </a:pP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sup>
                              <m:r>
                                <a:rPr lang="ar-AE" sz="1800" i="1">
                                  <a:latin typeface="Cambria Math" panose="02040503050406030204" pitchFamily="18" charset="0"/>
                                  <a:ea typeface="Times New Roman" panose="02020603050405020304" pitchFamily="18" charset="0"/>
                                  <a:cs typeface="Times New Roman" panose="02020603050405020304" pitchFamily="18" charset="0"/>
                                </a:rPr>
                                <m:t>6</m:t>
                              </m:r>
                            </m:sup>
                          </m:sSup>
                        </m:num>
                        <m:den>
                          <m:sSup>
                            <m:sSup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sup>
                              <m:r>
                                <a:rPr lang="ar-AE" sz="1800" i="1">
                                  <a:latin typeface="Cambria Math" panose="02040503050406030204" pitchFamily="18" charset="0"/>
                                  <a:ea typeface="Times New Roman" panose="02020603050405020304" pitchFamily="18" charset="0"/>
                                  <a:cs typeface="Times New Roman" panose="02020603050405020304" pitchFamily="18" charset="0"/>
                                </a:rPr>
                                <m:t>4</m:t>
                              </m:r>
                            </m:sup>
                          </m:sSup>
                        </m:den>
                      </m:f>
                      <m:r>
                        <a:rPr lang="ar-AE" sz="1800" i="1">
                          <a:latin typeface="Cambria Math" panose="02040503050406030204" pitchFamily="18" charset="0"/>
                          <a:ea typeface="Times New Roman" panose="02020603050405020304" pitchFamily="18" charset="0"/>
                          <a:cs typeface="Times New Roman" panose="02020603050405020304" pitchFamily="18" charset="0"/>
                        </a:rPr>
                        <m:t>=</m:t>
                      </m:r>
                      <m:f>
                        <m:fPr>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num>
                        <m:den>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r>
                            <a:rPr lang="ar-AE" sz="1800" i="1">
                              <a:latin typeface="Cambria Math" panose="02040503050406030204" pitchFamily="18" charset="0"/>
                              <a:ea typeface="Times New Roman" panose="02020603050405020304" pitchFamily="18" charset="0"/>
                              <a:cs typeface="Times New Roman" panose="02020603050405020304" pitchFamily="18" charset="0"/>
                            </a:rPr>
                            <m:t>⋅</m:t>
                          </m:r>
                          <m:borderBox>
                            <m:borderBoxPr>
                              <m:hideTop m:val="on"/>
                              <m:hideBot m:val="on"/>
                              <m:hideLeft m:val="on"/>
                              <m:hideRight m:val="on"/>
                              <m:strikeTLBR m:val="on"/>
                              <m:ctrlPr>
                                <a:rPr lang="ar-AE" sz="1800" i="1">
                                  <a:latin typeface="Cambria Math" panose="02040503050406030204" pitchFamily="18" charset="0"/>
                                  <a:ea typeface="Times New Roman" panose="02020603050405020304" pitchFamily="18" charset="0"/>
                                  <a:cs typeface="Times New Roman" panose="02020603050405020304" pitchFamily="18" charset="0"/>
                                </a:rPr>
                              </m:ctrlPr>
                            </m:borderBoxPr>
                            <m:e>
                              <m:r>
                                <a:rPr lang="ar-AE" sz="1800" i="1">
                                  <a:latin typeface="Cambria Math" panose="02040503050406030204" pitchFamily="18" charset="0"/>
                                  <a:ea typeface="Times New Roman" panose="02020603050405020304" pitchFamily="18" charset="0"/>
                                  <a:cs typeface="Times New Roman" panose="02020603050405020304" pitchFamily="18" charset="0"/>
                                </a:rPr>
                                <m:t>7</m:t>
                              </m:r>
                            </m:e>
                          </m:borderBox>
                        </m:den>
                      </m:f>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7</m:t>
                      </m:r>
                      <m:r>
                        <a:rPr lang="ar-AE" sz="1800" i="1">
                          <a:latin typeface="Cambria Math" panose="02040503050406030204" pitchFamily="18" charset="0"/>
                          <a:ea typeface="Times New Roman" panose="02020603050405020304" pitchFamily="18" charset="0"/>
                          <a:cs typeface="Times New Roman" panose="02020603050405020304" pitchFamily="18" charset="0"/>
                        </a:rPr>
                        <m:t>=</m:t>
                      </m:r>
                      <m:r>
                        <a:rPr lang="ar-AE" sz="1800" i="1">
                          <a:latin typeface="Cambria Math" panose="02040503050406030204" pitchFamily="18" charset="0"/>
                          <a:ea typeface="Times New Roman" panose="02020603050405020304" pitchFamily="18" charset="0"/>
                          <a:cs typeface="Times New Roman" panose="02020603050405020304" pitchFamily="18" charset="0"/>
                        </a:rPr>
                        <m:t>49</m:t>
                      </m:r>
                    </m:oMath>
                  </m:oMathPara>
                </a14:m>
                <a:endParaRPr lang="ar-AE" sz="1800" dirty="0">
                  <a:latin typeface="Calibri" panose="020F0502020204030204" pitchFamily="34" charset="0"/>
                  <a:ea typeface="Calibri" panose="020F0502020204030204" pitchFamily="34" charset="0"/>
                  <a:cs typeface="Times New Roman" panose="02020603050405020304" pitchFamily="18" charset="0"/>
                </a:endParaRPr>
              </a:p>
              <a:p>
                <a:pPr>
                  <a:defRPr sz="2000"/>
                </a:pPr>
                <a:endParaRPr lang="en-US" sz="2000" dirty="0"/>
              </a:p>
              <a:p>
                <a:pPr>
                  <a:defRPr sz="2000"/>
                </a:pPr>
                <a:endParaRPr lang="en-US" sz="2000" dirty="0"/>
              </a:p>
              <a:p>
                <a:pPr>
                  <a:defRPr sz="2000"/>
                </a:pPr>
                <a:endParaRPr lang="en-US" sz="2000" dirty="0"/>
              </a:p>
              <a:p>
                <a:pPr>
                  <a:defRPr sz="2000"/>
                </a:pPr>
                <a:endParaRPr lang="en-US" sz="2000" dirty="0"/>
              </a:p>
              <a:p>
                <a:pPr>
                  <a:defRPr sz="2000"/>
                </a:pPr>
                <a:endParaRPr lang="ar-AE" sz="2000" dirty="0"/>
              </a:p>
            </p:txBody>
          </p:sp>
        </mc:Choice>
        <mc:Fallback xmlns="">
          <p:sp>
            <p:nvSpPr>
              <p:cNvPr id="4" name="Text Placeholder 2">
                <a:extLst>
                  <a:ext uri="{FF2B5EF4-FFF2-40B4-BE49-F238E27FC236}">
                    <a16:creationId xmlns:a16="http://schemas.microsoft.com/office/drawing/2014/main" id="{67C89013-3A1A-4539-966E-ADD1021CE292}"/>
                  </a:ext>
                </a:extLst>
              </p:cNvPr>
              <p:cNvSpPr txBox="1">
                <a:spLocks noRot="1" noChangeAspect="1" noMove="1" noResize="1" noEditPoints="1" noAdjustHandles="1" noChangeArrowheads="1" noChangeShapeType="1" noTextEdit="1"/>
              </p:cNvSpPr>
              <p:nvPr/>
            </p:nvSpPr>
            <p:spPr>
              <a:xfrm>
                <a:off x="838200" y="3267722"/>
                <a:ext cx="3810000" cy="799513"/>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200">
                <a:latin typeface="Cambria Math"/>
              </a:rPr>
              <a:t>0</a:t>
            </a:r>
            <a:r>
              <a:rPr sz="2800"/>
              <a:t> </a:t>
            </a:r>
            <a:r>
              <a:t>as an Exponent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a:t>, we define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a:t>. The expression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0</m:t>
                        </m:r>
                      </m:sup>
                    </m:sSup>
                  </m:oMath>
                </a14:m>
                <a:r>
                  <a:rPr sz="2800"/>
                  <a:t> is undefined, just as division by </a:t>
                </a:r>
                <a:r>
                  <a:rPr sz="2800">
                    <a:latin typeface="Cambria Math"/>
                  </a:rPr>
                  <a:t>0</a:t>
                </a:r>
                <a:r>
                  <a:rPr sz="2800"/>
                  <a:t> is undefined.</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Negative Integer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lang="en-US" sz="2800" dirty="0"/>
                  <a:t>,</a:t>
                </a:r>
                <a:r>
                  <a:rPr sz="2800" dirty="0"/>
                  <a:t> and for any natural number </a:t>
                </a:r>
                <a14:m>
                  <m:oMath xmlns:m="http://schemas.openxmlformats.org/officeDocument/2006/math">
                    <m:r>
                      <a:rPr>
                        <a:latin typeface="Cambria Math" panose="02040503050406030204" pitchFamily="18" charset="0"/>
                      </a:rPr>
                      <m:t>𝑛</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r>
                          <a:rPr>
                            <a:latin typeface="Cambria Math" panose="02040503050406030204" pitchFamily="18" charset="0"/>
                          </a:rPr>
                          <m:t>𝑛</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den>
                    </m:f>
                  </m:oMath>
                </a14:m>
                <a:r>
                  <a:rPr sz="2800" dirty="0"/>
                  <a:t>. (We don't allow </a:t>
                </a:r>
                <a14:m>
                  <m:oMath xmlns:m="http://schemas.openxmlformats.org/officeDocument/2006/math">
                    <m:r>
                      <a:rPr>
                        <a:latin typeface="Cambria Math" panose="02040503050406030204" pitchFamily="18" charset="0"/>
                      </a:rPr>
                      <m:t>𝑎</m:t>
                    </m:r>
                  </m:oMath>
                </a14:m>
                <a:r>
                  <a:rPr sz="2800" dirty="0"/>
                  <a:t> to be </a:t>
                </a:r>
                <a:r>
                  <a:rPr sz="2800" dirty="0">
                    <a:latin typeface="Cambria Math"/>
                  </a:rPr>
                  <a:t>0</a:t>
                </a:r>
                <a:r>
                  <a:rPr sz="2800" dirty="0"/>
                  <a:t> simply to avoid the possibility of division by </a:t>
                </a:r>
                <a:r>
                  <a:rPr sz="2800" dirty="0">
                    <a:latin typeface="Cambria Math"/>
                  </a:rPr>
                  <a:t>0</a:t>
                </a:r>
                <a:r>
                  <a:rPr sz="2800" dirty="0"/>
                  <a:t>.) Since any negative integer is the negative of a natural number, this defines exponentiation by negative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Simplifying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7</m:t>
                            </m:r>
                          </m:sup>
                        </m:sSup>
                      </m:den>
                    </m:f>
                    <m:r>
                      <a:rPr>
                        <a:latin typeface="Cambria Math" panose="02040503050406030204" pitchFamily="18" charset="0"/>
                      </a:rPr>
                      <m:t>=</m:t>
                    </m:r>
                    <m:f>
                      <m:fPr>
                        <m:ctrlPr>
                          <a:rPr i="1">
                            <a:latin typeface="Cambria Math" panose="02040503050406030204" pitchFamily="18" charset="0"/>
                          </a:rPr>
                        </m:ctrlPr>
                      </m:fPr>
                      <m:num>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num>
                      <m:den>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r>
                          <a:rPr>
                            <a:latin typeface="Cambria Math" panose="02040503050406030204" pitchFamily="18" charset="0"/>
                          </a:rPr>
                          <m:t>⋅</m:t>
                        </m:r>
                        <m:borderBox>
                          <m:borderBoxPr>
                            <m:hideTop m:val="on"/>
                            <m:hideBot m:val="on"/>
                            <m:hideLeft m:val="on"/>
                            <m:hideRight m:val="on"/>
                            <m:strikeTLBR m:val="on"/>
                            <m:ctrlPr>
                              <a:rPr i="1">
                                <a:latin typeface="Cambria Math" panose="02040503050406030204" pitchFamily="18" charset="0"/>
                              </a:rPr>
                            </m:ctrlPr>
                          </m:borderBoxPr>
                          <m:e>
                            <m:r>
                              <a:rPr>
                                <a:latin typeface="Cambria Math" panose="02040503050406030204" pitchFamily="18" charset="0"/>
                              </a:rPr>
                              <m:t>𝑦</m:t>
                            </m:r>
                          </m:e>
                        </m:borderBox>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5</m:t>
                            </m:r>
                          </m:sup>
                        </m:sSup>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−5</m:t>
                        </m:r>
                      </m:sup>
                    </m:sSup>
                  </m:oMath>
                </a14:m>
                <a:endParaRPr lang="en-US" sz="2800" dirty="0"/>
              </a:p>
              <a:p>
                <a:pPr marL="514350" indent="-514350">
                  <a:buFont typeface="+mj-lt"/>
                  <a:buAutoNum type="alphaLcPeriod"/>
                  <a:defRPr sz="2800"/>
                </a:pPr>
                <a:endParaRPr lang="en-US"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num>
                      <m:den>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r>
                      <a:rPr lang="ar-AE">
                        <a:latin typeface="Cambria Math" panose="02040503050406030204" pitchFamily="18" charset="0"/>
                      </a:rPr>
                      <m:t>2</m:t>
                    </m:r>
                    <m:r>
                      <a:rPr lang="ar-AE" i="1">
                        <a:latin typeface="Cambria Math" panose="02040503050406030204" pitchFamily="18" charset="0"/>
                      </a:rPr>
                      <m:t> </m:t>
                    </m:r>
                  </m:oMath>
                </a14:m>
                <a:endParaRPr lang="en-US" dirty="0"/>
              </a:p>
              <a:p>
                <a:pPr marL="457200" lvl="1" indent="0">
                  <a:buNone/>
                  <a:defRPr sz="2800"/>
                </a:pPr>
                <a:r>
                  <a:rPr lang="en-US" dirty="0"/>
                  <a:t>Note that the variable </a:t>
                </a:r>
                <a14:m>
                  <m:oMath xmlns:m="http://schemas.openxmlformats.org/officeDocument/2006/math">
                    <m:r>
                      <a:rPr lang="en-US">
                        <a:latin typeface="Cambria Math"/>
                      </a:rPr>
                      <m:t>𝑥</m:t>
                    </m:r>
                  </m:oMath>
                </a14:m>
                <a:r>
                  <a:rPr lang="en-US" dirty="0"/>
                  <a:t> cancels out entirely. Recall, as in Example 1c, </a:t>
                </a:r>
                <a14:m>
                  <m:oMath xmlns:m="http://schemas.openxmlformats.org/officeDocument/2006/math">
                    <m:r>
                      <a:rPr lang="en-US">
                        <a:latin typeface="Cambria Math"/>
                      </a:rPr>
                      <m:t>−</m:t>
                    </m:r>
                    <m:r>
                      <a:rPr lang="en-US">
                        <a:latin typeface="Cambria Math"/>
                      </a:rPr>
                      <m:t>3</m:t>
                    </m:r>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ar-AE" dirty="0"/>
                  <a:t> </a:t>
                </a:r>
                <a:r>
                  <a:rPr lang="en-US" dirty="0"/>
                  <a:t>means </a:t>
                </a:r>
                <a14:m>
                  <m:oMath xmlns:m="http://schemas.openxmlformats.org/officeDocument/2006/math">
                    <m:r>
                      <a:rPr lang="en-US">
                        <a:latin typeface="Cambria Math"/>
                      </a:rPr>
                      <m:t>−</m:t>
                    </m:r>
                    <m:r>
                      <a:rPr lang="en-US">
                        <a:latin typeface="Cambria Math"/>
                      </a:rPr>
                      <m:t>3</m:t>
                    </m:r>
                  </m:oMath>
                </a14:m>
                <a:r>
                  <a:rPr lang="en-US" dirty="0"/>
                  <a:t> times </a:t>
                </a:r>
                <a14:m>
                  <m:oMath xmlns:m="http://schemas.openxmlformats.org/officeDocument/2006/math">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en-US" dirty="0"/>
                  <a:t>, not the quantity </a:t>
                </a:r>
                <a14:m>
                  <m:oMath xmlns:m="http://schemas.openxmlformats.org/officeDocument/2006/math">
                    <m:d>
                      <m:dPr>
                        <m:ctrlPr>
                          <a:rPr lang="ar-AE" i="1">
                            <a:latin typeface="Cambria Math" panose="02040503050406030204" pitchFamily="18" charset="0"/>
                          </a:rPr>
                        </m:ctrlPr>
                      </m:dPr>
                      <m:e>
                        <m:r>
                          <a:rPr lang="ar-AE">
                            <a:latin typeface="Cambria Math"/>
                          </a:rPr>
                          <m:t>−</m:t>
                        </m:r>
                        <m:r>
                          <a:rPr lang="ar-AE">
                            <a:latin typeface="Cambria Math"/>
                          </a:rPr>
                          <m:t>3</m:t>
                        </m:r>
                        <m:r>
                          <a:rPr lang="ar-AE">
                            <a:latin typeface="Cambria Math"/>
                          </a:rPr>
                          <m:t>𝑥</m:t>
                        </m:r>
                      </m:e>
                    </m:d>
                  </m:oMath>
                </a14:m>
                <a:r>
                  <a:rPr lang="ar-AE" dirty="0"/>
                  <a:t> </a:t>
                </a:r>
                <a:r>
                  <a:rPr lang="en-US" dirty="0"/>
                  <a:t>squared.</a:t>
                </a:r>
                <a:endParaRPr dirty="0"/>
              </a:p>
              <a:p>
                <a:pPr>
                  <a:defRPr sz="2000"/>
                </a:pP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85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Simplifying Exponents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lang="en-US" dirty="0"/>
                  <a:t>c. ​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0</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m:t>
                        </m:r>
                        <m:r>
                          <a:rPr lang="ar-AE">
                            <a:latin typeface="Cambria Math" panose="02040503050406030204" pitchFamily="18" charset="0"/>
                          </a:rPr>
                          <m:t>3</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125</m:t>
                        </m:r>
                      </m:den>
                    </m:f>
                  </m:oMath>
                </a14:m>
                <a:endParaRPr lang="ar-AE" dirty="0"/>
              </a:p>
              <a:p>
                <a:pPr marL="457200" lvl="1" indent="0">
                  <a:buNone/>
                  <a:defRPr sz="2800"/>
                </a:pPr>
                <a:r>
                  <a:rPr lang="en-US" dirty="0"/>
                  <a:t>Note that </a:t>
                </a:r>
                <a14:m>
                  <m:oMath xmlns:m="http://schemas.openxmlformats.org/officeDocument/2006/math">
                    <m:sSup>
                      <m:sSupPr>
                        <m:ctrlPr>
                          <a:rPr lang="ar-AE" i="1">
                            <a:latin typeface="Cambria Math" panose="02040503050406030204" pitchFamily="18" charset="0"/>
                          </a:rPr>
                        </m:ctrlPr>
                      </m:sSupPr>
                      <m:e>
                        <m:r>
                          <a:rPr lang="ar-AE">
                            <a:latin typeface="Cambria Math"/>
                          </a:rPr>
                          <m:t>5</m:t>
                        </m:r>
                      </m:e>
                      <m:sup>
                        <m:r>
                          <a:rPr lang="ar-AE">
                            <a:latin typeface="Cambria Math"/>
                          </a:rPr>
                          <m:t>0</m:t>
                        </m:r>
                      </m:sup>
                    </m:sSup>
                    <m:r>
                      <a:rPr lang="ar-AE">
                        <a:latin typeface="Cambria Math"/>
                      </a:rPr>
                      <m:t>=</m:t>
                    </m:r>
                    <m:r>
                      <a:rPr lang="ar-AE">
                        <a:latin typeface="Cambria Math"/>
                      </a:rPr>
                      <m:t>1</m:t>
                    </m:r>
                  </m:oMath>
                </a14:m>
                <a:r>
                  <a:rPr lang="en-US" dirty="0"/>
                  <a:t>, as does </a:t>
                </a:r>
                <a14:m>
                  <m:oMath xmlns:m="http://schemas.openxmlformats.org/officeDocument/2006/math">
                    <m:sSup>
                      <m:sSupPr>
                        <m:ctrlPr>
                          <a:rPr lang="ar-AE" i="1">
                            <a:latin typeface="Cambria Math" panose="02040503050406030204" pitchFamily="18" charset="0"/>
                          </a:rPr>
                        </m:ctrlPr>
                      </m:sSupPr>
                      <m:e>
                        <m:r>
                          <a:rPr lang="ar-AE">
                            <a:latin typeface="Cambria Math"/>
                          </a:rPr>
                          <m:t>𝑎</m:t>
                        </m:r>
                      </m:e>
                      <m:sup>
                        <m:r>
                          <a:rPr lang="ar-AE">
                            <a:latin typeface="Cambria Math"/>
                          </a:rPr>
                          <m:t>0</m:t>
                        </m:r>
                      </m:sup>
                    </m:sSup>
                  </m:oMath>
                </a14:m>
                <a:r>
                  <a:rPr lang="ar-AE" dirty="0"/>
                  <a:t> </a:t>
                </a:r>
                <a:r>
                  <a:rPr lang="en-US" dirty="0"/>
                  <a:t>for any </a:t>
                </a:r>
                <a14:m>
                  <m:oMath xmlns:m="http://schemas.openxmlformats.org/officeDocument/2006/math">
                    <m:r>
                      <a:rPr lang="en-US">
                        <a:latin typeface="Cambria Math"/>
                      </a:rPr>
                      <m:t>𝑎</m:t>
                    </m:r>
                    <m:r>
                      <a:rPr lang="en-US">
                        <a:latin typeface="Cambria Math"/>
                      </a:rPr>
                      <m:t>≠</m:t>
                    </m:r>
                    <m:r>
                      <a:rPr lang="en-US">
                        <a:latin typeface="Cambria Math"/>
                      </a:rPr>
                      <m:t>0</m:t>
                    </m:r>
                  </m:oMath>
                </a14:m>
                <a:r>
                  <a:rPr lang="en-US" dirty="0"/>
                  <a:t>.</a:t>
                </a:r>
              </a:p>
              <a:p>
                <a:pPr>
                  <a:defRPr sz="2000"/>
                </a:pPr>
                <a:endParaRPr lang="en-US" dirty="0"/>
              </a:p>
              <a:p>
                <a:pPr marL="514350" indent="-514350">
                  <a:buFont typeface="+mj-lt"/>
                  <a:buAutoNum type="alphaLcPeriod" startAt="4"/>
                  <a:defRPr sz="2800"/>
                </a:pPr>
                <a:r>
                  <a:rPr lang="en-US"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m:t>
                            </m:r>
                            <m:r>
                              <a:rPr lang="ar-AE">
                                <a:latin typeface="Cambria Math" panose="02040503050406030204" pitchFamily="18" charset="0"/>
                              </a:rPr>
                              <m:t>3</m:t>
                            </m:r>
                          </m:sup>
                        </m:sSup>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den>
                        </m:f>
                      </m:den>
                    </m:f>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num>
                      <m:den>
                        <m:r>
                          <a:rPr lang="ar-AE">
                            <a:latin typeface="Cambria Math" panose="02040503050406030204" pitchFamily="18" charset="0"/>
                          </a:rPr>
                          <m:t>1</m:t>
                        </m:r>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𝑡</m:t>
                        </m:r>
                      </m:e>
                      <m:sup>
                        <m:r>
                          <a:rPr lang="ar-AE">
                            <a:latin typeface="Cambria Math" panose="02040503050406030204" pitchFamily="18" charset="0"/>
                          </a:rPr>
                          <m:t>3</m:t>
                        </m:r>
                      </m:sup>
                    </m:sSup>
                  </m:oMath>
                </a14:m>
                <a:endParaRPr lang="ar-AE" dirty="0"/>
              </a:p>
              <a:p>
                <a:pPr>
                  <a:defRPr sz="2800"/>
                </a:pPr>
                <a:endParaRPr lang="ar-AE" dirty="0"/>
              </a:p>
              <a:p>
                <a:pPr marL="514350" indent="-514350">
                  <a:buFont typeface="+mj-lt"/>
                  <a:buAutoNum type="alphaLcPeriod" startAt="5"/>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3</m:t>
                        </m:r>
                      </m:sup>
                    </m:sSup>
                    <m:r>
                      <a:rPr lang="ar-AE">
                        <a:latin typeface="Cambria Math" panose="02040503050406030204" pitchFamily="18" charset="0"/>
                      </a:rPr>
                      <m:t>=</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en-US" b="0" i="1" smtClean="0">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5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Properties</a:t>
                </a:r>
                <a:endParaRPr dirty="0"/>
              </a:p>
              <a:p>
                <a:pPr>
                  <a:defRPr sz="2800"/>
                </a:pPr>
                <a:r>
                  <a:rPr sz="2800" dirty="0"/>
                  <a:t>In the following properties,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2203</Words>
  <Application>Microsoft Office PowerPoint</Application>
  <PresentationFormat>On-screen Show (4:3)</PresentationFormat>
  <Paragraphs>190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Cambria Math</vt:lpstr>
      <vt:lpstr>Calibri</vt:lpstr>
      <vt:lpstr>Courier New</vt:lpstr>
      <vt:lpstr>Office Theme</vt:lpstr>
      <vt:lpstr>Section 1.3</vt:lpstr>
      <vt:lpstr>Natural Number Exponents</vt:lpstr>
      <vt:lpstr>Example 1: Using Natural Number Exponents</vt:lpstr>
      <vt:lpstr> Example 1: Using Natural Number Exponents (cont.)</vt:lpstr>
      <vt:lpstr>0 as an Exponent</vt:lpstr>
      <vt:lpstr>Negative Integer Exponents</vt:lpstr>
      <vt:lpstr>Example 2: Simplifying Exponents</vt:lpstr>
      <vt:lpstr>Example 2: Simplifying Exponents (cont.)</vt:lpstr>
      <vt:lpstr>Properties of Exponents</vt:lpstr>
      <vt:lpstr>Properties of Exponents (cont.)</vt:lpstr>
      <vt:lpstr>Properties of Exponents (cont.)</vt:lpstr>
      <vt:lpstr>Example 3: Using Properties of Exponents</vt:lpstr>
      <vt:lpstr>Example 3: Using Properties of Exponents (cont.)</vt:lpstr>
      <vt:lpstr>Example 3: Using Properties of Exponents (cont.)</vt:lpstr>
      <vt:lpstr>Example 3: Using Properties of Exponents (cont.)</vt:lpstr>
      <vt:lpstr>CAUTION!</vt:lpstr>
      <vt:lpstr>Scientific Notation</vt:lpstr>
      <vt:lpstr>CAUTION!</vt:lpstr>
      <vt:lpstr>Example 4: Using Scientific Notation</vt:lpstr>
      <vt:lpstr> Example 4: Using Scientific Notation (cont.)</vt:lpstr>
      <vt:lpstr> Example 4: Using Scientific Notation (cont.)</vt:lpstr>
      <vt:lpstr>Example 5: Simplifying Expressions with Scientific Notation</vt:lpstr>
      <vt:lpstr>Example 5: Simplifying Expressions with Scientific Notation (cont.)</vt:lpstr>
      <vt:lpstr>Example 5: Simplifying Expressions with Scientific Notation (cont.)</vt:lpstr>
      <vt:lpstr>Example 6: Using Geometric Formulas</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lpstr>Example 6: Using Geometric Formulas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176</cp:revision>
  <dcterms:created xsi:type="dcterms:W3CDTF">2013-04-26T14:43:13Z</dcterms:created>
  <dcterms:modified xsi:type="dcterms:W3CDTF">2020-07-08T12:53:39Z</dcterms:modified>
</cp:coreProperties>
</file>